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123"/>
  </p:notesMasterIdLst>
  <p:sldIdLst>
    <p:sldId id="256" r:id="rId2"/>
    <p:sldId id="344"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273" r:id="rId27"/>
    <p:sldId id="274" r:id="rId28"/>
    <p:sldId id="275" r:id="rId29"/>
    <p:sldId id="314" r:id="rId30"/>
    <p:sldId id="276" r:id="rId31"/>
    <p:sldId id="278" r:id="rId32"/>
    <p:sldId id="277" r:id="rId33"/>
    <p:sldId id="279" r:id="rId34"/>
    <p:sldId id="280" r:id="rId35"/>
    <p:sldId id="281" r:id="rId36"/>
    <p:sldId id="431" r:id="rId37"/>
    <p:sldId id="432" r:id="rId38"/>
    <p:sldId id="433" r:id="rId39"/>
    <p:sldId id="282" r:id="rId40"/>
    <p:sldId id="283" r:id="rId41"/>
    <p:sldId id="284" r:id="rId42"/>
    <p:sldId id="285" r:id="rId43"/>
    <p:sldId id="320" r:id="rId44"/>
    <p:sldId id="321" r:id="rId45"/>
    <p:sldId id="322" r:id="rId46"/>
    <p:sldId id="323" r:id="rId47"/>
    <p:sldId id="324" r:id="rId48"/>
    <p:sldId id="325" r:id="rId49"/>
    <p:sldId id="326" r:id="rId50"/>
    <p:sldId id="327" r:id="rId51"/>
    <p:sldId id="328" r:id="rId52"/>
    <p:sldId id="319" r:id="rId53"/>
    <p:sldId id="405" r:id="rId54"/>
    <p:sldId id="406" r:id="rId55"/>
    <p:sldId id="407" r:id="rId56"/>
    <p:sldId id="293" r:id="rId57"/>
    <p:sldId id="298" r:id="rId58"/>
    <p:sldId id="299" r:id="rId59"/>
    <p:sldId id="300" r:id="rId60"/>
    <p:sldId id="301" r:id="rId61"/>
    <p:sldId id="329" r:id="rId62"/>
    <p:sldId id="330" r:id="rId63"/>
    <p:sldId id="302" r:id="rId64"/>
    <p:sldId id="303" r:id="rId65"/>
    <p:sldId id="304" r:id="rId66"/>
    <p:sldId id="305" r:id="rId67"/>
    <p:sldId id="306" r:id="rId68"/>
    <p:sldId id="307" r:id="rId69"/>
    <p:sldId id="308" r:id="rId70"/>
    <p:sldId id="333" r:id="rId71"/>
    <p:sldId id="334" r:id="rId72"/>
    <p:sldId id="335" r:id="rId73"/>
    <p:sldId id="337" r:id="rId74"/>
    <p:sldId id="338" r:id="rId75"/>
    <p:sldId id="339" r:id="rId76"/>
    <p:sldId id="379" r:id="rId77"/>
    <p:sldId id="380" r:id="rId78"/>
    <p:sldId id="381" r:id="rId79"/>
    <p:sldId id="382" r:id="rId80"/>
    <p:sldId id="383" r:id="rId81"/>
    <p:sldId id="384" r:id="rId82"/>
    <p:sldId id="385" r:id="rId83"/>
    <p:sldId id="386" r:id="rId84"/>
    <p:sldId id="387" r:id="rId85"/>
    <p:sldId id="388" r:id="rId86"/>
    <p:sldId id="389"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96" r:id="rId114"/>
    <p:sldId id="397" r:id="rId115"/>
    <p:sldId id="398" r:id="rId116"/>
    <p:sldId id="399" r:id="rId117"/>
    <p:sldId id="401" r:id="rId118"/>
    <p:sldId id="402" r:id="rId119"/>
    <p:sldId id="403" r:id="rId120"/>
    <p:sldId id="404" r:id="rId121"/>
    <p:sldId id="343" r:id="rId122"/>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chemeClr val="tx1"/>
    </p:penClr>
  </p:showPr>
  <p:clrMru>
    <a:srgbClr val="339933"/>
    <a:srgbClr val="3366CC"/>
    <a:srgbClr val="082538"/>
    <a:srgbClr val="FF0066"/>
    <a:srgbClr val="02083E"/>
    <a:srgbClr val="FFFF00"/>
    <a:srgbClr val="333C04"/>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570" autoAdjust="0"/>
    <p:restoredTop sz="94636" autoAdjust="0"/>
  </p:normalViewPr>
  <p:slideViewPr>
    <p:cSldViewPr>
      <p:cViewPr varScale="1">
        <p:scale>
          <a:sx n="84" d="100"/>
          <a:sy n="84" d="100"/>
        </p:scale>
        <p:origin x="-14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3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20.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10" Type="http://schemas.openxmlformats.org/officeDocument/2006/relationships/image" Target="../media/image157.wmf"/><Relationship Id="rId4" Type="http://schemas.openxmlformats.org/officeDocument/2006/relationships/image" Target="../media/image151.wmf"/><Relationship Id="rId9" Type="http://schemas.openxmlformats.org/officeDocument/2006/relationships/image" Target="../media/image156.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image" Target="../media/image170.wmf"/><Relationship Id="rId3" Type="http://schemas.openxmlformats.org/officeDocument/2006/relationships/image" Target="../media/image160.wmf"/><Relationship Id="rId7" Type="http://schemas.openxmlformats.org/officeDocument/2006/relationships/image" Target="../media/image164.wmf"/><Relationship Id="rId12" Type="http://schemas.openxmlformats.org/officeDocument/2006/relationships/image" Target="../media/image169.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11" Type="http://schemas.openxmlformats.org/officeDocument/2006/relationships/image" Target="../media/image168.wmf"/><Relationship Id="rId5" Type="http://schemas.openxmlformats.org/officeDocument/2006/relationships/image" Target="../media/image162.wmf"/><Relationship Id="rId10" Type="http://schemas.openxmlformats.org/officeDocument/2006/relationships/image" Target="../media/image167.wmf"/><Relationship Id="rId4" Type="http://schemas.openxmlformats.org/officeDocument/2006/relationships/image" Target="../media/image161.wmf"/><Relationship Id="rId9" Type="http://schemas.openxmlformats.org/officeDocument/2006/relationships/image" Target="../media/image166.wmf"/><Relationship Id="rId14" Type="http://schemas.openxmlformats.org/officeDocument/2006/relationships/image" Target="../media/image17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image" Target="../media/image187.wmf"/><Relationship Id="rId3" Type="http://schemas.openxmlformats.org/officeDocument/2006/relationships/image" Target="../media/image177.wmf"/><Relationship Id="rId7" Type="http://schemas.openxmlformats.org/officeDocument/2006/relationships/image" Target="../media/image181.wmf"/><Relationship Id="rId12" Type="http://schemas.openxmlformats.org/officeDocument/2006/relationships/image" Target="../media/image186.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11" Type="http://schemas.openxmlformats.org/officeDocument/2006/relationships/image" Target="../media/image185.wmf"/><Relationship Id="rId5" Type="http://schemas.openxmlformats.org/officeDocument/2006/relationships/image" Target="../media/image179.wmf"/><Relationship Id="rId10" Type="http://schemas.openxmlformats.org/officeDocument/2006/relationships/image" Target="../media/image184.wmf"/><Relationship Id="rId4" Type="http://schemas.openxmlformats.org/officeDocument/2006/relationships/image" Target="../media/image178.wmf"/><Relationship Id="rId9" Type="http://schemas.openxmlformats.org/officeDocument/2006/relationships/image" Target="../media/image18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5" Type="http://schemas.openxmlformats.org/officeDocument/2006/relationships/image" Target="../media/image205.wmf"/><Relationship Id="rId4" Type="http://schemas.openxmlformats.org/officeDocument/2006/relationships/image" Target="../media/image20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4" Type="http://schemas.openxmlformats.org/officeDocument/2006/relationships/image" Target="../media/image20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3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3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49.wmf"/><Relationship Id="rId5" Type="http://schemas.openxmlformats.org/officeDocument/2006/relationships/image" Target="../media/image14.wmf"/><Relationship Id="rId4" Type="http://schemas.openxmlformats.org/officeDocument/2006/relationships/image" Target="../media/image24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47.wmf"/><Relationship Id="rId1" Type="http://schemas.openxmlformats.org/officeDocument/2006/relationships/image" Target="../media/image254.wmf"/><Relationship Id="rId5" Type="http://schemas.openxmlformats.org/officeDocument/2006/relationships/image" Target="../media/image256.wmf"/><Relationship Id="rId4" Type="http://schemas.openxmlformats.org/officeDocument/2006/relationships/image" Target="../media/image25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27.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 Id="rId4" Type="http://schemas.openxmlformats.org/officeDocument/2006/relationships/image" Target="../media/image26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5" Type="http://schemas.openxmlformats.org/officeDocument/2006/relationships/image" Target="../media/image268.wmf"/><Relationship Id="rId4" Type="http://schemas.openxmlformats.org/officeDocument/2006/relationships/image" Target="../media/image267.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6.wmf"/><Relationship Id="rId5" Type="http://schemas.openxmlformats.org/officeDocument/2006/relationships/image" Target="../media/image272.wmf"/><Relationship Id="rId4" Type="http://schemas.openxmlformats.org/officeDocument/2006/relationships/image" Target="../media/image271.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14.wmf"/><Relationship Id="rId1" Type="http://schemas.openxmlformats.org/officeDocument/2006/relationships/image" Target="../media/image32.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endParaRPr lang="en-US" altLang="zh-CN"/>
          </a:p>
        </p:txBody>
      </p:sp>
      <p:sp>
        <p:nvSpPr>
          <p:cNvPr id="358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4984A82D-6A82-45D2-A21D-C4335F0717B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11511-C18C-4641-B115-9DFECDD2000A}" type="slidenum">
              <a:rPr lang="zh-CN" altLang="en-US"/>
              <a:pPr/>
              <a:t>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956C7-10F4-4611-9750-B8441EAFC253}" type="slidenum">
              <a:rPr lang="en-US" altLang="zh-CN"/>
              <a:pPr/>
              <a:t>85</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966AC-798A-451E-9FF9-19BAA1AAEDA6}" type="slidenum">
              <a:rPr lang="en-US" altLang="zh-CN"/>
              <a:pPr/>
              <a:t>86</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B57B3-7CA3-43B0-B6B7-281A20D90C9D}" type="slidenum">
              <a:rPr lang="en-US" altLang="zh-CN"/>
              <a:pPr/>
              <a:t>113</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DBFBF-D8E8-414D-A1C8-CED697FDEB51}" type="slidenum">
              <a:rPr lang="en-US" altLang="zh-CN"/>
              <a:pPr/>
              <a:t>114</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44E91-0A13-4060-8B63-4D3468296589}" type="slidenum">
              <a:rPr lang="en-US" altLang="zh-CN"/>
              <a:pPr/>
              <a:t>115</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A8DFE-2315-430F-AA12-A1D203E62CE2}" type="slidenum">
              <a:rPr lang="en-US" altLang="zh-CN"/>
              <a:pPr/>
              <a:t>116</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9BEAB-3C85-410C-9676-21F0B8D15388}" type="slidenum">
              <a:rPr lang="en-US" altLang="zh-CN"/>
              <a:pPr/>
              <a:t>117</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38DE5-7FC4-4A92-AB40-112BD05FF6A5}" type="slidenum">
              <a:rPr lang="en-US" altLang="zh-CN"/>
              <a:pPr/>
              <a:t>118</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D9A93-F9E9-4B2B-8E36-B542AD48D925}" type="slidenum">
              <a:rPr lang="en-US" altLang="zh-CN"/>
              <a:pPr/>
              <a:t>119</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76182-9ED3-4470-BB12-BA3D16C5EB3C}" type="slidenum">
              <a:rPr lang="en-US" altLang="zh-CN"/>
              <a:pPr/>
              <a:t>120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60041-22C4-48A8-907F-F95F85041966}" type="slidenum">
              <a:rPr lang="en-US" altLang="zh-CN"/>
              <a:pPr/>
              <a:t>3</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4B252-8A6F-42F4-A325-E6A2576DB5CE}" type="slidenum">
              <a:rPr lang="en-US" altLang="zh-CN"/>
              <a:pPr/>
              <a:t>8</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ltLang="zh-CN"/>
              <a:t>HGJHG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B4F17-2887-4497-968D-869CB298BE1B}" type="slidenum">
              <a:rPr lang="en-US" altLang="zh-CN"/>
              <a:pPr/>
              <a:t>79</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AD9D9-4132-4543-BA44-DBF1695AB35A}" type="slidenum">
              <a:rPr lang="en-US" altLang="zh-CN"/>
              <a:pPr/>
              <a:t>80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FE3F4-FFD9-4EFE-BD6F-1E6496523563}" type="slidenum">
              <a:rPr lang="en-US" altLang="zh-CN"/>
              <a:pPr/>
              <a:t>81</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44338-1181-44DD-A4E6-B255FD9589F0}" type="slidenum">
              <a:rPr lang="en-US" altLang="zh-CN"/>
              <a:pPr/>
              <a:t>82</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8D8B7-F2EF-43D8-AB4F-B74240815916}" type="slidenum">
              <a:rPr lang="en-US" altLang="zh-CN"/>
              <a:pPr/>
              <a:t>83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58F21-608F-47D7-BCC5-F32C151B47B7}" type="slidenum">
              <a:rPr lang="en-US" altLang="zh-CN"/>
              <a:pPr/>
              <a:t>84</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pPr/>
              <a:t>1/2/2018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pPr/>
              <a:t>1/2/2018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48D92626-37D2-4832-BF7A-BC283494A20D}" type="datetimeFigureOut">
              <a:rPr lang="en-US" smtClean="0"/>
              <a:pPr/>
              <a:t>1/2/2018</a:t>
            </a:fld>
            <a:endParaRPr lang="en-US"/>
          </a:p>
        </p:txBody>
      </p:sp>
      <p:sp>
        <p:nvSpPr>
          <p:cNvPr id="5" name="页脚占位符 4"/>
          <p:cNvSpPr>
            <a:spLocks noGrp="1"/>
          </p:cNvSpPr>
          <p:nvPr>
            <p:ph type="ftr" sz="quarter" idx="11"/>
          </p:nvPr>
        </p:nvSpPr>
        <p:spPr>
          <a:xfrm>
            <a:off x="5330952" y="6400800"/>
            <a:ext cx="3733800" cy="283800"/>
          </a:xfrm>
        </p:spPr>
        <p:txBody>
          <a:bodyPr/>
          <a:lstStyle/>
          <a:p>
            <a:endParaRPr kumimoji="0" lang="en-US"/>
          </a:p>
        </p:txBody>
      </p:sp>
      <p:sp>
        <p:nvSpPr>
          <p:cNvPr id="6" name="灯片编号占位符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masterClrMapping/>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8D92626-37D2-4832-BF7A-BC283494A20D}" type="datetimeFigureOut">
              <a:rPr lang="en-US" smtClean="0"/>
              <a:pPr/>
              <a:t>1/2/2018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8D92626-37D2-4832-BF7A-BC283494A20D}" type="datetimeFigureOut">
              <a:rPr lang="en-US" smtClean="0"/>
              <a:pPr/>
              <a:t>1/2/2018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8D92626-37D2-4832-BF7A-BC283494A20D}" type="datetimeFigureOut">
              <a:rPr lang="en-US" smtClean="0"/>
              <a:pPr/>
              <a:t>1/2/2018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D92626-37D2-4832-BF7A-BC283494A20D}" type="datetimeFigureOut">
              <a:rPr lang="en-US" smtClean="0"/>
              <a:pPr/>
              <a:t>1/2/2018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masterClrMapping/>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lgn="l" eaLnBrk="1" latinLnBrk="0" hangingPunct="1"/>
            <a:fld id="{48D92626-37D2-4832-BF7A-BC283494A20D}" type="datetimeFigureOut">
              <a:rPr lang="en-US" smtClean="0"/>
              <a:pPr algn="l" eaLnBrk="1" latinLnBrk="0" hangingPunct="1"/>
              <a:t>1/2/2018</a:t>
            </a:fld>
            <a:endParaRPr lang="en-US" sz="1300" dirty="0">
              <a:solidFill>
                <a:schemeClr val="bg2">
                  <a:tint val="60000"/>
                  <a:satMod val="155000"/>
                </a:scheme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lgn="r" eaLnBrk="1" latinLnBrk="0" hangingPunct="1"/>
            <a:endParaRPr kumimoji="0" lang="en-US" sz="1300" dirty="0">
              <a:solidFill>
                <a:schemeClr val="bg2">
                  <a:tint val="60000"/>
                  <a:satMod val="155000"/>
                </a:scheme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nvGrpSpPr>
          <p:cNvPr id="9" name="Group 1026"/>
          <p:cNvGrpSpPr>
            <a:grpSpLocks/>
          </p:cNvGrpSpPr>
          <p:nvPr userDrawn="1"/>
        </p:nvGrpSpPr>
        <p:grpSpPr bwMode="auto">
          <a:xfrm>
            <a:off x="0" y="0"/>
            <a:ext cx="8872538" cy="6858000"/>
            <a:chOff x="0" y="0"/>
            <a:chExt cx="5589" cy="4320"/>
          </a:xfrm>
        </p:grpSpPr>
        <p:sp>
          <p:nvSpPr>
            <p:cNvPr id="10"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endParaRPr lang="zh-CN" altLang="en-US" sz="2400">
                <a:ea typeface="PMingLiU" pitchFamily="18" charset="-120"/>
              </a:endParaRPr>
            </a:p>
          </p:txBody>
        </p:sp>
        <p:pic>
          <p:nvPicPr>
            <p:cNvPr id="11" name="Picture 1028" descr="minispir"/>
            <p:cNvPicPr>
              <a:picLocks noChangeAspect="1" noChangeArrowheads="1"/>
            </p:cNvPicPr>
            <p:nvPr userDrawn="1"/>
          </p:nvPicPr>
          <p:blipFill>
            <a:blip r:embed="rId13"/>
            <a:srcRect/>
            <a:stretch>
              <a:fillRect/>
            </a:stretch>
          </p:blipFill>
          <p:spPr bwMode="ltGray">
            <a:xfrm>
              <a:off x="0" y="0"/>
              <a:ext cx="670" cy="4320"/>
            </a:xfrm>
            <a:prstGeom prst="rect">
              <a:avLst/>
            </a:prstGeom>
            <a:noFill/>
          </p:spPr>
        </p:pic>
        <p:sp>
          <p:nvSpPr>
            <p:cNvPr id="12"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ransition spd="slow">
    <p:pull dir="rd"/>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7.xml"/><Relationship Id="rId1" Type="http://schemas.openxmlformats.org/officeDocument/2006/relationships/vmlDrawing" Target="../drawings/vmlDrawing63.v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64.vml"/><Relationship Id="rId5" Type="http://schemas.openxmlformats.org/officeDocument/2006/relationships/oleObject" Target="../embeddings/oleObject267.bin"/><Relationship Id="rId4" Type="http://schemas.openxmlformats.org/officeDocument/2006/relationships/oleObject" Target="../embeddings/oleObject266.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65.vml"/><Relationship Id="rId4" Type="http://schemas.openxmlformats.org/officeDocument/2006/relationships/oleObject" Target="../embeddings/oleObject269.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0.bin"/><Relationship Id="rId7" Type="http://schemas.openxmlformats.org/officeDocument/2006/relationships/oleObject" Target="../embeddings/oleObject274.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73.bin"/><Relationship Id="rId5" Type="http://schemas.openxmlformats.org/officeDocument/2006/relationships/oleObject" Target="../embeddings/oleObject272.bin"/><Relationship Id="rId4" Type="http://schemas.openxmlformats.org/officeDocument/2006/relationships/oleObject" Target="../embeddings/oleObject271.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oleObject" Target="../embeddings/oleObject275.bin"/><Relationship Id="rId7" Type="http://schemas.openxmlformats.org/officeDocument/2006/relationships/oleObject" Target="../embeddings/oleObject279.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278.bin"/><Relationship Id="rId5" Type="http://schemas.openxmlformats.org/officeDocument/2006/relationships/oleObject" Target="../embeddings/oleObject277.bin"/><Relationship Id="rId4" Type="http://schemas.openxmlformats.org/officeDocument/2006/relationships/oleObject" Target="../embeddings/oleObject276.bin"/></Relationships>
</file>

<file path=ppt/slides/_rels/slide107.xml.rels><?xml version="1.0" encoding="UTF-8" standalone="yes"?>
<Relationships xmlns="http://schemas.openxmlformats.org/package/2006/relationships"><Relationship Id="rId2" Type="http://schemas.openxmlformats.org/officeDocument/2006/relationships/image" Target="../media/image250.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52.jpeg"/><Relationship Id="rId2" Type="http://schemas.openxmlformats.org/officeDocument/2006/relationships/image" Target="../media/image251.jpeg"/><Relationship Id="rId1" Type="http://schemas.openxmlformats.org/officeDocument/2006/relationships/slideLayout" Target="../slideLayouts/slideLayout7.xml"/><Relationship Id="rId4" Type="http://schemas.openxmlformats.org/officeDocument/2006/relationships/image" Target="../media/image253.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286.bin"/><Relationship Id="rId3" Type="http://schemas.openxmlformats.org/officeDocument/2006/relationships/oleObject" Target="../embeddings/oleObject281.bin"/><Relationship Id="rId7" Type="http://schemas.openxmlformats.org/officeDocument/2006/relationships/oleObject" Target="../embeddings/oleObject285.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284.bin"/><Relationship Id="rId5" Type="http://schemas.openxmlformats.org/officeDocument/2006/relationships/oleObject" Target="../embeddings/oleObject283.bin"/><Relationship Id="rId4" Type="http://schemas.openxmlformats.org/officeDocument/2006/relationships/oleObject" Target="../embeddings/oleObject282.bin"/><Relationship Id="rId9" Type="http://schemas.openxmlformats.org/officeDocument/2006/relationships/oleObject" Target="../embeddings/oleObject287.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69.v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292.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91.bin"/><Relationship Id="rId5" Type="http://schemas.openxmlformats.org/officeDocument/2006/relationships/oleObject" Target="../embeddings/oleObject290.bin"/><Relationship Id="rId4" Type="http://schemas.openxmlformats.org/officeDocument/2006/relationships/oleObject" Target="../embeddings/oleObject289.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95.bin"/><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00.bin"/><Relationship Id="rId3" Type="http://schemas.openxmlformats.org/officeDocument/2006/relationships/notesSlide" Target="../notesSlides/notesSlide17.xml"/><Relationship Id="rId7" Type="http://schemas.openxmlformats.org/officeDocument/2006/relationships/oleObject" Target="../embeddings/oleObject299.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298.bin"/><Relationship Id="rId5" Type="http://schemas.openxmlformats.org/officeDocument/2006/relationships/oleObject" Target="../embeddings/oleObject297.bin"/><Relationship Id="rId4" Type="http://schemas.openxmlformats.org/officeDocument/2006/relationships/oleObject" Target="../embeddings/oleObject296.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305.bin"/><Relationship Id="rId3" Type="http://schemas.openxmlformats.org/officeDocument/2006/relationships/notesSlide" Target="../notesSlides/notesSlide18.xml"/><Relationship Id="rId7" Type="http://schemas.openxmlformats.org/officeDocument/2006/relationships/oleObject" Target="../embeddings/oleObject304.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303.bin"/><Relationship Id="rId5" Type="http://schemas.openxmlformats.org/officeDocument/2006/relationships/oleObject" Target="../embeddings/oleObject302.bin"/><Relationship Id="rId4" Type="http://schemas.openxmlformats.org/officeDocument/2006/relationships/oleObject" Target="../embeddings/oleObject30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308.bin"/><Relationship Id="rId5" Type="http://schemas.openxmlformats.org/officeDocument/2006/relationships/oleObject" Target="../embeddings/oleObject307.bin"/><Relationship Id="rId4" Type="http://schemas.openxmlformats.org/officeDocument/2006/relationships/oleObject" Target="../embeddings/oleObject306.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jpeg"/><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8.png"/><Relationship Id="rId4"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3" Type="http://schemas.openxmlformats.org/officeDocument/2006/relationships/oleObject" Target="../embeddings/oleObject54.bin"/><Relationship Id="rId7" Type="http://schemas.openxmlformats.org/officeDocument/2006/relationships/oleObject" Target="../embeddings/oleObject58.bin"/><Relationship Id="rId12"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7.bin"/><Relationship Id="rId11" Type="http://schemas.openxmlformats.org/officeDocument/2006/relationships/oleObject" Target="../embeddings/oleObject62.bin"/><Relationship Id="rId5" Type="http://schemas.openxmlformats.org/officeDocument/2006/relationships/oleObject" Target="../embeddings/oleObject56.bin"/><Relationship Id="rId10" Type="http://schemas.openxmlformats.org/officeDocument/2006/relationships/oleObject" Target="../embeddings/oleObject61.bin"/><Relationship Id="rId4" Type="http://schemas.openxmlformats.org/officeDocument/2006/relationships/oleObject" Target="../embeddings/oleObject55.bin"/><Relationship Id="rId9" Type="http://schemas.openxmlformats.org/officeDocument/2006/relationships/oleObject" Target="../embeddings/oleObject60.bin"/><Relationship Id="rId14" Type="http://schemas.openxmlformats.org/officeDocument/2006/relationships/oleObject" Target="../embeddings/oleObject6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 Id="rId9"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91.bin"/><Relationship Id="rId11" Type="http://schemas.openxmlformats.org/officeDocument/2006/relationships/oleObject" Target="../embeddings/oleObject96.bin"/><Relationship Id="rId5" Type="http://schemas.openxmlformats.org/officeDocument/2006/relationships/oleObject" Target="../embeddings/oleObject90.bin"/><Relationship Id="rId10" Type="http://schemas.openxmlformats.org/officeDocument/2006/relationships/oleObject" Target="../embeddings/oleObject95.bin"/><Relationship Id="rId4" Type="http://schemas.openxmlformats.org/officeDocument/2006/relationships/oleObject" Target="../embeddings/oleObject89.bin"/><Relationship Id="rId9" Type="http://schemas.openxmlformats.org/officeDocument/2006/relationships/oleObject" Target="../embeddings/oleObject9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9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 Id="rId9" Type="http://schemas.openxmlformats.org/officeDocument/2006/relationships/oleObject" Target="../embeddings/oleObject10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11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117.bin"/></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9.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32.bin"/><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40.bin"/><Relationship Id="rId5" Type="http://schemas.openxmlformats.org/officeDocument/2006/relationships/oleObject" Target="../embeddings/oleObject139.bin"/><Relationship Id="rId4" Type="http://schemas.openxmlformats.org/officeDocument/2006/relationships/oleObject" Target="../embeddings/oleObject138.bin"/><Relationship Id="rId9" Type="http://schemas.openxmlformats.org/officeDocument/2006/relationships/oleObject" Target="../embeddings/oleObject143.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7.bin"/><Relationship Id="rId7"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153.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57.bin"/><Relationship Id="rId5" Type="http://schemas.openxmlformats.org/officeDocument/2006/relationships/oleObject" Target="../embeddings/oleObject156.bin"/><Relationship Id="rId4" Type="http://schemas.openxmlformats.org/officeDocument/2006/relationships/oleObject" Target="../embeddings/oleObject155.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16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2.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oleObject" Target="../embeddings/oleObject168.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172.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7.bin"/><Relationship Id="rId12"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76.bin"/><Relationship Id="rId11" Type="http://schemas.openxmlformats.org/officeDocument/2006/relationships/oleObject" Target="../embeddings/oleObject181.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oleObject" Target="../embeddings/oleObject193.bin"/><Relationship Id="rId3" Type="http://schemas.openxmlformats.org/officeDocument/2006/relationships/oleObject" Target="../embeddings/oleObject183.bin"/><Relationship Id="rId7" Type="http://schemas.openxmlformats.org/officeDocument/2006/relationships/oleObject" Target="../embeddings/oleObject187.bin"/><Relationship Id="rId12" Type="http://schemas.openxmlformats.org/officeDocument/2006/relationships/oleObject" Target="../embeddings/oleObject192.bin"/><Relationship Id="rId2" Type="http://schemas.openxmlformats.org/officeDocument/2006/relationships/slideLayout" Target="../slideLayouts/slideLayout2.xml"/><Relationship Id="rId16" Type="http://schemas.openxmlformats.org/officeDocument/2006/relationships/oleObject" Target="../embeddings/oleObject196.bin"/><Relationship Id="rId1" Type="http://schemas.openxmlformats.org/officeDocument/2006/relationships/vmlDrawing" Target="../drawings/vmlDrawing44.vml"/><Relationship Id="rId6" Type="http://schemas.openxmlformats.org/officeDocument/2006/relationships/oleObject" Target="../embeddings/oleObject186.bin"/><Relationship Id="rId11" Type="http://schemas.openxmlformats.org/officeDocument/2006/relationships/oleObject" Target="../embeddings/oleObject191.bin"/><Relationship Id="rId5" Type="http://schemas.openxmlformats.org/officeDocument/2006/relationships/oleObject" Target="../embeddings/oleObject185.bin"/><Relationship Id="rId15" Type="http://schemas.openxmlformats.org/officeDocument/2006/relationships/oleObject" Target="../embeddings/oleObject195.bin"/><Relationship Id="rId10" Type="http://schemas.openxmlformats.org/officeDocument/2006/relationships/oleObject" Target="../embeddings/oleObject190.bin"/><Relationship Id="rId4" Type="http://schemas.openxmlformats.org/officeDocument/2006/relationships/oleObject" Target="../embeddings/oleObject184.bin"/><Relationship Id="rId9" Type="http://schemas.openxmlformats.org/officeDocument/2006/relationships/oleObject" Target="../embeddings/oleObject189.bin"/><Relationship Id="rId14" Type="http://schemas.openxmlformats.org/officeDocument/2006/relationships/oleObject" Target="../embeddings/oleObject194.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oleObject" Target="../embeddings/oleObject199.bin"/><Relationship Id="rId4" Type="http://schemas.openxmlformats.org/officeDocument/2006/relationships/oleObject" Target="../embeddings/oleObject198.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05.bin"/><Relationship Id="rId13" Type="http://schemas.openxmlformats.org/officeDocument/2006/relationships/oleObject" Target="../embeddings/oleObject210.bin"/><Relationship Id="rId3" Type="http://schemas.openxmlformats.org/officeDocument/2006/relationships/oleObject" Target="../embeddings/oleObject200.bin"/><Relationship Id="rId7" Type="http://schemas.openxmlformats.org/officeDocument/2006/relationships/oleObject" Target="../embeddings/oleObject204.bin"/><Relationship Id="rId12" Type="http://schemas.openxmlformats.org/officeDocument/2006/relationships/oleObject" Target="../embeddings/oleObject20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03.bin"/><Relationship Id="rId11" Type="http://schemas.openxmlformats.org/officeDocument/2006/relationships/oleObject" Target="../embeddings/oleObject208.bin"/><Relationship Id="rId5" Type="http://schemas.openxmlformats.org/officeDocument/2006/relationships/oleObject" Target="../embeddings/oleObject202.bin"/><Relationship Id="rId15" Type="http://schemas.openxmlformats.org/officeDocument/2006/relationships/oleObject" Target="../embeddings/oleObject212.bin"/><Relationship Id="rId10" Type="http://schemas.openxmlformats.org/officeDocument/2006/relationships/oleObject" Target="../embeddings/oleObject207.bin"/><Relationship Id="rId4" Type="http://schemas.openxmlformats.org/officeDocument/2006/relationships/oleObject" Target="../embeddings/oleObject201.bin"/><Relationship Id="rId9" Type="http://schemas.openxmlformats.org/officeDocument/2006/relationships/oleObject" Target="../embeddings/oleObject206.bin"/><Relationship Id="rId14" Type="http://schemas.openxmlformats.org/officeDocument/2006/relationships/oleObject" Target="../embeddings/oleObject2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7.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16.bin"/><Relationship Id="rId5" Type="http://schemas.openxmlformats.org/officeDocument/2006/relationships/oleObject" Target="../embeddings/oleObject215.bin"/><Relationship Id="rId4" Type="http://schemas.openxmlformats.org/officeDocument/2006/relationships/oleObject" Target="../embeddings/oleObject214.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oleObject" Target="../embeddings/oleObject221.bin"/><Relationship Id="rId4" Type="http://schemas.openxmlformats.org/officeDocument/2006/relationships/oleObject" Target="../embeddings/oleObject220.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oleObject" Target="../embeddings/oleObject223.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oleObject" Target="../embeddings/oleObject22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6.bin"/><Relationship Id="rId7"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29.bin"/><Relationship Id="rId5" Type="http://schemas.openxmlformats.org/officeDocument/2006/relationships/oleObject" Target="../embeddings/oleObject228.bin"/><Relationship Id="rId4" Type="http://schemas.openxmlformats.org/officeDocument/2006/relationships/oleObject" Target="../embeddings/oleObject227.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34.bin"/><Relationship Id="rId5" Type="http://schemas.openxmlformats.org/officeDocument/2006/relationships/oleObject" Target="../embeddings/oleObject233.bin"/><Relationship Id="rId4" Type="http://schemas.openxmlformats.org/officeDocument/2006/relationships/oleObject" Target="../embeddings/oleObject232.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35.bin"/><Relationship Id="rId7"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38.bin"/><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43.bin"/><Relationship Id="rId5" Type="http://schemas.openxmlformats.org/officeDocument/2006/relationships/oleObject" Target="../embeddings/oleObject242.bin"/><Relationship Id="rId4" Type="http://schemas.openxmlformats.org/officeDocument/2006/relationships/oleObject" Target="../embeddings/oleObject241.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48.bin"/><Relationship Id="rId5" Type="http://schemas.openxmlformats.org/officeDocument/2006/relationships/oleObject" Target="../embeddings/oleObject247.bin"/><Relationship Id="rId4" Type="http://schemas.openxmlformats.org/officeDocument/2006/relationships/oleObject" Target="../embeddings/oleObject246.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1.bin"/><Relationship Id="rId5" Type="http://schemas.openxmlformats.org/officeDocument/2006/relationships/oleObject" Target="../embeddings/oleObject250.bin"/><Relationship Id="rId4" Type="http://schemas.openxmlformats.org/officeDocument/2006/relationships/oleObject" Target="../embeddings/oleObject249.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57.bin"/><Relationship Id="rId3" Type="http://schemas.openxmlformats.org/officeDocument/2006/relationships/notesSlide" Target="../notesSlides/notesSlide11.xml"/><Relationship Id="rId7" Type="http://schemas.openxmlformats.org/officeDocument/2006/relationships/oleObject" Target="../embeddings/oleObject256.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55.bin"/><Relationship Id="rId5" Type="http://schemas.openxmlformats.org/officeDocument/2006/relationships/oleObject" Target="../embeddings/oleObject254.bin"/><Relationship Id="rId4" Type="http://schemas.openxmlformats.org/officeDocument/2006/relationships/oleObject" Target="../embeddings/oleObject253.bin"/><Relationship Id="rId9" Type="http://schemas.openxmlformats.org/officeDocument/2006/relationships/oleObject" Target="../embeddings/oleObject258.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59.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3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32.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oleObject" Target="../embeddings/oleObject261.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61.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62.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Text Box 1026"/>
          <p:cNvSpPr txBox="1">
            <a:spLocks noChangeArrowheads="1"/>
          </p:cNvSpPr>
          <p:nvPr/>
        </p:nvSpPr>
        <p:spPr bwMode="auto">
          <a:xfrm>
            <a:off x="395288" y="1844675"/>
            <a:ext cx="8353425" cy="1736725"/>
          </a:xfrm>
          <a:prstGeom prst="rect">
            <a:avLst/>
          </a:prstGeom>
          <a:noFill/>
          <a:ln w="9525">
            <a:noFill/>
            <a:miter lim="800000"/>
            <a:headEnd/>
            <a:tailEnd/>
          </a:ln>
          <a:effectLst/>
        </p:spPr>
        <p:txBody>
          <a:bodyPr>
            <a:spAutoFit/>
          </a:bodyPr>
          <a:lstStyle/>
          <a:p>
            <a:pPr algn="ctr"/>
            <a:r>
              <a:rPr kumimoji="0" lang="en-AU" altLang="zh-CN" sz="5400" b="1">
                <a:solidFill>
                  <a:srgbClr val="339933"/>
                </a:solidFill>
                <a:ea typeface="宋体" pitchFamily="2" charset="-122"/>
              </a:rPr>
              <a:t>Chapter </a:t>
            </a:r>
            <a:r>
              <a:rPr kumimoji="0" lang="en-AU" altLang="zh-CN" sz="5400" b="1">
                <a:solidFill>
                  <a:srgbClr val="FF0000"/>
                </a:solidFill>
                <a:ea typeface="宋体" pitchFamily="2" charset="-122"/>
              </a:rPr>
              <a:t>8</a:t>
            </a:r>
          </a:p>
          <a:p>
            <a:pPr algn="ctr"/>
            <a:r>
              <a:rPr kumimoji="0" lang="zh-CN" altLang="en-AU" sz="5400" b="1">
                <a:solidFill>
                  <a:schemeClr val="tx2"/>
                </a:solidFill>
                <a:ea typeface="宋体" pitchFamily="2" charset="-122"/>
              </a:rPr>
              <a:t>假设检验</a:t>
            </a:r>
            <a:endParaRPr lang="en-US" altLang="zh-CN" sz="5400" b="1">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88" y="1073150"/>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29701"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9702"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9703"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9704"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9705"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9706"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29708"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9709"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9710"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29712"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9713"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29716"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9717"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9718"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9719"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29723"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9724"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9725"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9726"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29728"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9729"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9730"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29732"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9733"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9734"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9735"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9736" name="Rectangle 40"/>
          <p:cNvSpPr>
            <a:spLocks noChangeArrowheads="1"/>
          </p:cNvSpPr>
          <p:nvPr/>
        </p:nvSpPr>
        <p:spPr bwMode="auto">
          <a:xfrm>
            <a:off x="850900" y="1455738"/>
            <a:ext cx="7897813" cy="604837"/>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问题归结为对差异作定量的分析，以确定其性质</a:t>
            </a:r>
            <a:r>
              <a:rPr lang="en-US" altLang="zh-CN" sz="2800" b="1"/>
              <a:t>.</a:t>
            </a:r>
          </a:p>
        </p:txBody>
      </p:sp>
      <p:sp>
        <p:nvSpPr>
          <p:cNvPr id="29737" name="Rectangle 41"/>
          <p:cNvSpPr>
            <a:spLocks noChangeArrowheads="1"/>
          </p:cNvSpPr>
          <p:nvPr/>
        </p:nvSpPr>
        <p:spPr bwMode="auto">
          <a:xfrm>
            <a:off x="1017588" y="2733675"/>
            <a:ext cx="6613525" cy="519113"/>
          </a:xfrm>
          <a:prstGeom prst="rect">
            <a:avLst/>
          </a:prstGeom>
          <a:noFill/>
          <a:ln w="9525">
            <a:noFill/>
            <a:miter lim="800000"/>
            <a:headEnd/>
            <a:tailEnd/>
          </a:ln>
          <a:effectLst/>
        </p:spPr>
        <p:txBody>
          <a:bodyPr wrap="none" anchor="ctr">
            <a:spAutoFit/>
          </a:bodyPr>
          <a:lstStyle/>
          <a:p>
            <a:pPr algn="ctr" eaLnBrk="1" hangingPunct="1"/>
            <a:r>
              <a:rPr lang="zh-CN" altLang="en-US" sz="2800" b="1"/>
              <a:t>差异可能是由抽样的随机性引起的，称为</a:t>
            </a:r>
          </a:p>
        </p:txBody>
      </p:sp>
      <p:sp>
        <p:nvSpPr>
          <p:cNvPr id="29738" name="Rectangle 42"/>
          <p:cNvSpPr>
            <a:spLocks noChangeArrowheads="1"/>
          </p:cNvSpPr>
          <p:nvPr/>
        </p:nvSpPr>
        <p:spPr bwMode="auto">
          <a:xfrm>
            <a:off x="1831975" y="3617913"/>
            <a:ext cx="4202113" cy="519112"/>
          </a:xfrm>
          <a:prstGeom prst="rect">
            <a:avLst/>
          </a:prstGeom>
          <a:solidFill>
            <a:schemeClr val="bg2"/>
          </a:solidFill>
          <a:ln w="9525">
            <a:noFill/>
            <a:miter lim="800000"/>
            <a:headEnd/>
            <a:tailEnd/>
          </a:ln>
          <a:effectLst/>
        </p:spPr>
        <p:txBody>
          <a:bodyPr wrap="none" anchor="ctr">
            <a:spAutoFit/>
          </a:bodyPr>
          <a:lstStyle/>
          <a:p>
            <a:pPr algn="ctr" eaLnBrk="1" hangingPunct="1"/>
            <a:r>
              <a:rPr lang="en-US" altLang="zh-CN" sz="2800" b="1"/>
              <a:t>“</a:t>
            </a:r>
            <a:r>
              <a:rPr lang="zh-CN" altLang="en-US" sz="2800" b="1"/>
              <a:t>抽样误差”或 随机误差</a:t>
            </a:r>
          </a:p>
        </p:txBody>
      </p:sp>
      <p:sp>
        <p:nvSpPr>
          <p:cNvPr id="29739" name="Rectangle 43"/>
          <p:cNvSpPr>
            <a:spLocks noChangeArrowheads="1"/>
          </p:cNvSpPr>
          <p:nvPr/>
        </p:nvSpPr>
        <p:spPr bwMode="auto">
          <a:xfrm>
            <a:off x="792163" y="4337050"/>
            <a:ext cx="8027987" cy="1246188"/>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这种误差反映偶然、非本质的因素所引起的随机</a:t>
            </a:r>
          </a:p>
          <a:p>
            <a:pPr eaLnBrk="1" hangingPunct="1">
              <a:lnSpc>
                <a:spcPct val="150000"/>
              </a:lnSpc>
            </a:pPr>
            <a:r>
              <a:rPr lang="zh-CN" altLang="en-US" sz="2800" b="1"/>
              <a:t>波动</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736"/>
                                        </p:tgtEl>
                                        <p:attrNameLst>
                                          <p:attrName>style.visibility</p:attrName>
                                        </p:attrNameLst>
                                      </p:cBhvr>
                                      <p:to>
                                        <p:strVal val="visible"/>
                                      </p:to>
                                    </p:set>
                                    <p:anim calcmode="lin" valueType="num">
                                      <p:cBhvr additive="base">
                                        <p:cTn id="7" dur="500" fill="hold"/>
                                        <p:tgtEl>
                                          <p:spTgt spid="29736"/>
                                        </p:tgtEl>
                                        <p:attrNameLst>
                                          <p:attrName>ppt_x</p:attrName>
                                        </p:attrNameLst>
                                      </p:cBhvr>
                                      <p:tavLst>
                                        <p:tav tm="0">
                                          <p:val>
                                            <p:strVal val="#ppt_x"/>
                                          </p:val>
                                        </p:tav>
                                        <p:tav tm="100000">
                                          <p:val>
                                            <p:strVal val="#ppt_x"/>
                                          </p:val>
                                        </p:tav>
                                      </p:tavLst>
                                    </p:anim>
                                    <p:anim calcmode="lin" valueType="num">
                                      <p:cBhvr additive="base">
                                        <p:cTn id="8" dur="500" fill="hold"/>
                                        <p:tgtEl>
                                          <p:spTgt spid="297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737"/>
                                        </p:tgtEl>
                                        <p:attrNameLst>
                                          <p:attrName>style.visibility</p:attrName>
                                        </p:attrNameLst>
                                      </p:cBhvr>
                                      <p:to>
                                        <p:strVal val="visible"/>
                                      </p:to>
                                    </p:set>
                                    <p:animEffect transition="in" filter="wipe(left)">
                                      <p:cBhvr>
                                        <p:cTn id="13" dur="500"/>
                                        <p:tgtEl>
                                          <p:spTgt spid="2973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97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9739"/>
                                        </p:tgtEl>
                                        <p:attrNameLst>
                                          <p:attrName>style.visibility</p:attrName>
                                        </p:attrNameLst>
                                      </p:cBhvr>
                                      <p:to>
                                        <p:strVal val="visible"/>
                                      </p:to>
                                    </p:set>
                                    <p:animEffect transition="in" filter="wipe(right)">
                                      <p:cBhvr>
                                        <p:cTn id="21" dur="500"/>
                                        <p:tgtEl>
                                          <p:spTgt spid="29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6" grpId="0" autoUpdateAnimBg="0"/>
      <p:bldP spid="29737" grpId="0" autoUpdateAnimBg="0"/>
      <p:bldP spid="29738" grpId="0" animBg="1" autoUpdateAnimBg="0"/>
      <p:bldP spid="297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371475" y="838200"/>
            <a:ext cx="5792788"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是</a:t>
            </a:r>
            <a:r>
              <a:rPr lang="en-US" altLang="zh-CN" sz="3200" b="1" i="1">
                <a:ea typeface="楷体_GB2312" pitchFamily="49" charset="-122"/>
              </a:rPr>
              <a:t>k</a:t>
            </a:r>
            <a:r>
              <a:rPr lang="zh-CN" altLang="en-US" sz="3200" b="1">
                <a:ea typeface="楷体_GB2312" pitchFamily="49" charset="-122"/>
              </a:rPr>
              <a:t>个近似</a:t>
            </a:r>
            <a:r>
              <a:rPr lang="zh-CN" altLang="en-US" sz="3200" b="1">
                <a:ea typeface="楷体_GB2312" pitchFamily="49" charset="-122"/>
                <a:sym typeface="Math1" pitchFamily="2" charset="2"/>
              </a:rPr>
              <a:t>正态</a:t>
            </a:r>
            <a:r>
              <a:rPr lang="zh-CN" altLang="en-US" sz="3200" b="1">
                <a:ea typeface="楷体_GB2312" pitchFamily="49" charset="-122"/>
              </a:rPr>
              <a:t>的变量的平方和</a:t>
            </a:r>
            <a:r>
              <a:rPr lang="en-US" altLang="zh-CN" sz="3200" b="1">
                <a:ea typeface="楷体_GB2312" pitchFamily="49" charset="-122"/>
              </a:rPr>
              <a:t>.</a:t>
            </a:r>
          </a:p>
        </p:txBody>
      </p:sp>
      <p:sp>
        <p:nvSpPr>
          <p:cNvPr id="620548" name="Rectangle 4"/>
          <p:cNvSpPr>
            <a:spLocks noChangeArrowheads="1"/>
          </p:cNvSpPr>
          <p:nvPr/>
        </p:nvSpPr>
        <p:spPr bwMode="auto">
          <a:xfrm>
            <a:off x="457200" y="1600200"/>
            <a:ext cx="7553325" cy="579438"/>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rPr>
              <a:t>这些变量之间存在着一个制约关系：</a:t>
            </a:r>
          </a:p>
        </p:txBody>
      </p:sp>
      <p:graphicFrame>
        <p:nvGraphicFramePr>
          <p:cNvPr id="620549" name="Object 5"/>
          <p:cNvGraphicFramePr>
            <a:graphicFrameLocks noChangeAspect="1"/>
          </p:cNvGraphicFramePr>
          <p:nvPr/>
        </p:nvGraphicFramePr>
        <p:xfrm>
          <a:off x="2209800" y="2514600"/>
          <a:ext cx="3298825" cy="1290638"/>
        </p:xfrm>
        <a:graphic>
          <a:graphicData uri="http://schemas.openxmlformats.org/presentationml/2006/ole">
            <p:oleObj spid="_x0000_s1835010" name="Equation" r:id="rId3" imgW="1282680" imgH="507960" progId="">
              <p:embed/>
            </p:oleObj>
          </a:graphicData>
        </a:graphic>
      </p:graphicFrame>
      <p:sp>
        <p:nvSpPr>
          <p:cNvPr id="620557" name="Rectangle 13"/>
          <p:cNvSpPr>
            <a:spLocks noChangeArrowheads="1"/>
          </p:cNvSpPr>
          <p:nvPr/>
        </p:nvSpPr>
        <p:spPr bwMode="auto">
          <a:xfrm>
            <a:off x="457200" y="4191000"/>
            <a:ext cx="8237538"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渐近服从</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20546"/>
                                        </p:tgtEl>
                                        <p:attrNameLst>
                                          <p:attrName>style.visibility</p:attrName>
                                        </p:attrNameLst>
                                      </p:cBhvr>
                                      <p:to>
                                        <p:strVal val="visible"/>
                                      </p:to>
                                    </p:set>
                                    <p:animEffect transition="in" filter="wipe(right)">
                                      <p:cBhvr>
                                        <p:cTn id="7" dur="500"/>
                                        <p:tgtEl>
                                          <p:spTgt spid="620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48"/>
                                        </p:tgtEl>
                                        <p:attrNameLst>
                                          <p:attrName>style.visibility</p:attrName>
                                        </p:attrNameLst>
                                      </p:cBhvr>
                                      <p:to>
                                        <p:strVal val="visible"/>
                                      </p:to>
                                    </p:set>
                                    <p:animEffect transition="in" filter="wipe(left)">
                                      <p:cBhvr>
                                        <p:cTn id="12" dur="500"/>
                                        <p:tgtEl>
                                          <p:spTgt spid="62054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620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381000" y="457200"/>
            <a:ext cx="8428038"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在</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尚未完全给定的情况下，每个未知参数用相应的估计量代替，就相当于增加一个制约条件，</a:t>
            </a:r>
            <a:r>
              <a:rPr lang="zh-CN" altLang="en-US" sz="3200" b="1">
                <a:ea typeface="楷体_GB2312" pitchFamily="49" charset="-122"/>
                <a:sym typeface="Math1" pitchFamily="2" charset="2"/>
              </a:rPr>
              <a:t>因此，自由度也随之减少一个</a:t>
            </a:r>
            <a:r>
              <a:rPr lang="en-US" altLang="zh-CN" sz="3200" b="1">
                <a:ea typeface="楷体_GB2312" pitchFamily="49" charset="-122"/>
                <a:sym typeface="Math1" pitchFamily="2" charset="2"/>
              </a:rPr>
              <a:t>.</a:t>
            </a:r>
            <a:endParaRPr lang="en-US" altLang="zh-CN" sz="3200" b="1">
              <a:ea typeface="楷体_GB2312" pitchFamily="49" charset="-122"/>
            </a:endParaRPr>
          </a:p>
        </p:txBody>
      </p:sp>
      <p:sp>
        <p:nvSpPr>
          <p:cNvPr id="621571" name="Rectangle 3"/>
          <p:cNvSpPr>
            <a:spLocks noChangeArrowheads="1"/>
          </p:cNvSpPr>
          <p:nvPr/>
        </p:nvSpPr>
        <p:spPr bwMode="auto">
          <a:xfrm>
            <a:off x="609600" y="2600325"/>
            <a:ext cx="8001000" cy="1260475"/>
          </a:xfrm>
          <a:prstGeom prst="rect">
            <a:avLst/>
          </a:prstGeom>
          <a:noFill/>
          <a:ln w="9525">
            <a:noFill/>
            <a:miter lim="800000"/>
            <a:headEnd/>
            <a:tailEnd/>
          </a:ln>
          <a:effectLst/>
        </p:spPr>
        <p:txBody>
          <a:bodyPr anchor="ctr">
            <a:spAutoFit/>
          </a:bodyPr>
          <a:lstStyle/>
          <a:p>
            <a:pPr>
              <a:lnSpc>
                <a:spcPct val="120000"/>
              </a:lnSpc>
            </a:pPr>
            <a:r>
              <a:rPr lang="zh-CN" altLang="zh-CN" sz="3200" b="1">
                <a:ea typeface="楷体_GB2312" pitchFamily="49" charset="-122"/>
              </a:rPr>
              <a:t>       若</a:t>
            </a:r>
            <a:r>
              <a:rPr lang="zh-CN" altLang="en-US" sz="3200" b="1">
                <a:ea typeface="楷体_GB2312" pitchFamily="49" charset="-122"/>
              </a:rPr>
              <a:t>有</a:t>
            </a:r>
            <a:r>
              <a:rPr lang="en-US" altLang="zh-CN" sz="3200" b="1" i="1">
                <a:ea typeface="楷体_GB2312" pitchFamily="49" charset="-122"/>
              </a:rPr>
              <a:t>r</a:t>
            </a:r>
            <a:r>
              <a:rPr lang="zh-CN" altLang="en-US" sz="3200" b="1">
                <a:ea typeface="楷体_GB2312" pitchFamily="49" charset="-122"/>
              </a:rPr>
              <a:t>个未知参数需用相应的估计量来代替，</a:t>
            </a:r>
            <a:r>
              <a:rPr lang="zh-CN" altLang="en-US" sz="3200" b="1">
                <a:ea typeface="楷体_GB2312" pitchFamily="49" charset="-122"/>
                <a:sym typeface="Math1" pitchFamily="2" charset="2"/>
              </a:rPr>
              <a:t>自由度就减少</a:t>
            </a:r>
            <a:r>
              <a:rPr lang="en-US" altLang="zh-CN" sz="3200" b="1" i="1">
                <a:ea typeface="楷体_GB2312" pitchFamily="49" charset="-122"/>
                <a:sym typeface="Math1" pitchFamily="2" charset="2"/>
              </a:rPr>
              <a:t>r</a:t>
            </a:r>
            <a:r>
              <a:rPr lang="zh-CN" altLang="en-US" sz="3200" b="1">
                <a:ea typeface="楷体_GB2312" pitchFamily="49" charset="-122"/>
                <a:sym typeface="Math1" pitchFamily="2" charset="2"/>
              </a:rPr>
              <a:t>个</a:t>
            </a:r>
            <a:r>
              <a:rPr lang="en-US" altLang="zh-CN" sz="3200" b="1">
                <a:ea typeface="楷体_GB2312" pitchFamily="49" charset="-122"/>
                <a:sym typeface="Math1" pitchFamily="2" charset="2"/>
              </a:rPr>
              <a:t>.</a:t>
            </a:r>
          </a:p>
        </p:txBody>
      </p:sp>
      <p:sp>
        <p:nvSpPr>
          <p:cNvPr id="621576" name="Rectangle 8"/>
          <p:cNvSpPr>
            <a:spLocks noChangeArrowheads="1"/>
          </p:cNvSpPr>
          <p:nvPr/>
        </p:nvSpPr>
        <p:spPr bwMode="auto">
          <a:xfrm>
            <a:off x="533400" y="4419600"/>
            <a:ext cx="8313738" cy="579438"/>
          </a:xfrm>
          <a:prstGeom prst="rect">
            <a:avLst/>
          </a:prstGeom>
          <a:noFill/>
          <a:ln w="9525">
            <a:noFill/>
            <a:miter lim="800000"/>
            <a:headEnd/>
            <a:tailEnd/>
          </a:ln>
          <a:effectLst/>
        </p:spPr>
        <p:txBody>
          <a:bodyPr>
            <a:spAutoFit/>
          </a:bodyPr>
          <a:lstStyle/>
          <a:p>
            <a:r>
              <a:rPr lang="zh-CN" altLang="en-US" sz="3200" b="1">
                <a:ea typeface="楷体_GB2312" pitchFamily="49" charset="-122"/>
              </a:rPr>
              <a:t>故统计量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渐近服从</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a:t>
            </a:r>
            <a:r>
              <a:rPr lang="en-US" altLang="zh-CN" sz="3200" b="1" i="1">
                <a:ea typeface="楷体_GB2312" pitchFamily="49" charset="-122"/>
              </a:rPr>
              <a:t>r</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1570"/>
                                        </p:tgtEl>
                                        <p:attrNameLst>
                                          <p:attrName>style.visibility</p:attrName>
                                        </p:attrNameLst>
                                      </p:cBhvr>
                                      <p:to>
                                        <p:strVal val="visible"/>
                                      </p:to>
                                    </p:set>
                                    <p:animEffect transition="in" filter="barn(outVertical)">
                                      <p:cBhvr>
                                        <p:cTn id="7" dur="500"/>
                                        <p:tgtEl>
                                          <p:spTgt spid="621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1571"/>
                                        </p:tgtEl>
                                        <p:attrNameLst>
                                          <p:attrName>style.visibility</p:attrName>
                                        </p:attrNameLst>
                                      </p:cBhvr>
                                      <p:to>
                                        <p:strVal val="visible"/>
                                      </p:to>
                                    </p:set>
                                    <p:animEffect transition="in" filter="wipe(left)">
                                      <p:cBhvr>
                                        <p:cTn id="12" dur="500"/>
                                        <p:tgtEl>
                                          <p:spTgt spid="62157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1576"/>
                                        </p:tgtEl>
                                        <p:attrNameLst>
                                          <p:attrName>style.visibility</p:attrName>
                                        </p:attrNameLst>
                                      </p:cBhvr>
                                      <p:to>
                                        <p:strVal val="visible"/>
                                      </p:to>
                                    </p:set>
                                    <p:anim calcmode="lin" valueType="num">
                                      <p:cBhvr additive="base">
                                        <p:cTn id="17" dur="500" fill="hold"/>
                                        <p:tgtEl>
                                          <p:spTgt spid="621576"/>
                                        </p:tgtEl>
                                        <p:attrNameLst>
                                          <p:attrName>ppt_x</p:attrName>
                                        </p:attrNameLst>
                                      </p:cBhvr>
                                      <p:tavLst>
                                        <p:tav tm="0">
                                          <p:val>
                                            <p:strVal val="0-#ppt_w/2"/>
                                          </p:val>
                                        </p:tav>
                                        <p:tav tm="100000">
                                          <p:val>
                                            <p:strVal val="#ppt_x"/>
                                          </p:val>
                                        </p:tav>
                                      </p:tavLst>
                                    </p:anim>
                                    <p:anim calcmode="lin" valueType="num">
                                      <p:cBhvr additive="base">
                                        <p:cTn id="18" dur="500" fill="hold"/>
                                        <p:tgtEl>
                                          <p:spTgt spid="621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0" grpId="0" autoUpdateAnimBg="0"/>
      <p:bldP spid="621571" grpId="0" autoUpdateAnimBg="0"/>
      <p:bldP spid="62157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5" name="Rectangle 3"/>
          <p:cNvSpPr>
            <a:spLocks noChangeArrowheads="1"/>
          </p:cNvSpPr>
          <p:nvPr/>
        </p:nvSpPr>
        <p:spPr bwMode="auto">
          <a:xfrm>
            <a:off x="228600" y="4419600"/>
            <a:ext cx="8686800" cy="18446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如果根据所给的样本值 </a:t>
            </a:r>
            <a:r>
              <a:rPr lang="en-US" altLang="zh-CN" sz="3200" b="1" i="1">
                <a:ea typeface="楷体_GB2312" pitchFamily="49" charset="-122"/>
              </a:rPr>
              <a:t>X</a:t>
            </a:r>
            <a:r>
              <a:rPr lang="en-US" altLang="zh-CN" sz="3200" b="1" baseline="-25000">
                <a:ea typeface="楷体_GB2312" pitchFamily="49" charset="-122"/>
              </a:rPr>
              <a:t>1</a:t>
            </a:r>
            <a:r>
              <a:rPr lang="en-US" altLang="zh-CN" sz="3200" b="1">
                <a:ea typeface="楷体_GB2312" pitchFamily="49" charset="-122"/>
              </a:rPr>
              <a:t>,</a:t>
            </a:r>
            <a:r>
              <a:rPr lang="en-US" altLang="zh-CN" sz="3200" b="1" i="1">
                <a:ea typeface="楷体_GB2312" pitchFamily="49" charset="-122"/>
              </a:rPr>
              <a:t>X</a:t>
            </a:r>
            <a:r>
              <a:rPr lang="en-US" altLang="zh-CN" sz="3200" b="1" baseline="-25000">
                <a:ea typeface="楷体_GB2312" pitchFamily="49" charset="-122"/>
              </a:rPr>
              <a:t>2</a:t>
            </a:r>
            <a:r>
              <a:rPr lang="en-US" altLang="zh-CN" sz="3200" b="1">
                <a:ea typeface="楷体_GB2312" pitchFamily="49" charset="-122"/>
              </a:rPr>
              <a:t>, …,</a:t>
            </a:r>
            <a:r>
              <a:rPr lang="en-US" altLang="zh-CN" sz="3200" b="1" i="1">
                <a:ea typeface="楷体_GB2312" pitchFamily="49" charset="-122"/>
              </a:rPr>
              <a:t>X</a:t>
            </a:r>
            <a:r>
              <a:rPr lang="en-US" altLang="zh-CN" sz="3200" b="1" i="1" baseline="-25000">
                <a:ea typeface="楷体_GB2312" pitchFamily="49" charset="-122"/>
              </a:rPr>
              <a:t>n</a:t>
            </a:r>
            <a:r>
              <a:rPr lang="zh-CN" altLang="en-US" sz="3200" b="1">
                <a:ea typeface="楷体_GB2312" pitchFamily="49" charset="-122"/>
              </a:rPr>
              <a:t>算得统计量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的实测值落入拒绝域，则拒绝原假设，否则就认为差异不显著而接受原假设</a:t>
            </a:r>
            <a:r>
              <a:rPr lang="en-US" altLang="zh-CN" sz="3200" b="1">
                <a:ea typeface="楷体_GB2312" pitchFamily="49" charset="-122"/>
              </a:rPr>
              <a:t>.</a:t>
            </a:r>
          </a:p>
        </p:txBody>
      </p:sp>
      <p:sp>
        <p:nvSpPr>
          <p:cNvPr id="622597" name="Rectangle 5"/>
          <p:cNvSpPr>
            <a:spLocks noChangeArrowheads="1"/>
          </p:cNvSpPr>
          <p:nvPr/>
        </p:nvSpPr>
        <p:spPr bwMode="auto">
          <a:xfrm>
            <a:off x="196850" y="2362200"/>
            <a:ext cx="2020888"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得拒绝域</a:t>
            </a:r>
            <a:r>
              <a:rPr lang="en-US" altLang="zh-CN" sz="3200" b="1">
                <a:latin typeface="楷体_GB2312" pitchFamily="49" charset="-122"/>
                <a:ea typeface="楷体_GB2312" pitchFamily="49" charset="-122"/>
              </a:rPr>
              <a:t>:</a:t>
            </a:r>
          </a:p>
        </p:txBody>
      </p:sp>
      <p:graphicFrame>
        <p:nvGraphicFramePr>
          <p:cNvPr id="622598" name="Object 6"/>
          <p:cNvGraphicFramePr>
            <a:graphicFrameLocks noChangeAspect="1"/>
          </p:cNvGraphicFramePr>
          <p:nvPr/>
        </p:nvGraphicFramePr>
        <p:xfrm>
          <a:off x="2568575" y="2362200"/>
          <a:ext cx="2843213" cy="719138"/>
        </p:xfrm>
        <a:graphic>
          <a:graphicData uri="http://schemas.openxmlformats.org/presentationml/2006/ole">
            <p:oleObj spid="_x0000_s1836034" name="公式" r:id="rId3" imgW="939600" imgH="241200" progId="Equation.3">
              <p:embed/>
            </p:oleObj>
          </a:graphicData>
        </a:graphic>
      </p:graphicFrame>
      <p:graphicFrame>
        <p:nvGraphicFramePr>
          <p:cNvPr id="622599" name="Object 7"/>
          <p:cNvGraphicFramePr>
            <a:graphicFrameLocks noChangeAspect="1"/>
          </p:cNvGraphicFramePr>
          <p:nvPr/>
        </p:nvGraphicFramePr>
        <p:xfrm>
          <a:off x="2209800" y="3200400"/>
          <a:ext cx="3457575" cy="719138"/>
        </p:xfrm>
        <a:graphic>
          <a:graphicData uri="http://schemas.openxmlformats.org/presentationml/2006/ole">
            <p:oleObj spid="_x0000_s1836035" name="公式" r:id="rId4" imgW="1143000" imgH="241200" progId="Equation.3">
              <p:embed/>
            </p:oleObj>
          </a:graphicData>
        </a:graphic>
      </p:graphicFrame>
      <p:sp>
        <p:nvSpPr>
          <p:cNvPr id="622600" name="Rectangle 8"/>
          <p:cNvSpPr>
            <a:spLocks noChangeArrowheads="1"/>
          </p:cNvSpPr>
          <p:nvPr/>
        </p:nvSpPr>
        <p:spPr bwMode="auto">
          <a:xfrm>
            <a:off x="5632450" y="2438400"/>
            <a:ext cx="3041650" cy="579438"/>
          </a:xfrm>
          <a:prstGeom prst="rect">
            <a:avLst/>
          </a:prstGeom>
          <a:noFill/>
          <a:ln w="9525">
            <a:noFill/>
            <a:miter lim="800000"/>
            <a:headEnd/>
            <a:tailEnd/>
          </a:ln>
          <a:effectLst/>
        </p:spPr>
        <p:txBody>
          <a:bodyPr wrap="none" anchor="ctr">
            <a:spAutoFit/>
          </a:bodyPr>
          <a:lstStyle/>
          <a:p>
            <a:pPr algn="ct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不需估计参数</a:t>
            </a:r>
            <a:r>
              <a:rPr lang="en-US" altLang="zh-CN" sz="3200" b="1">
                <a:latin typeface="楷体_GB2312" pitchFamily="49" charset="-122"/>
                <a:ea typeface="楷体_GB2312" pitchFamily="49" charset="-122"/>
              </a:rPr>
              <a:t>)</a:t>
            </a:r>
          </a:p>
        </p:txBody>
      </p:sp>
      <p:sp>
        <p:nvSpPr>
          <p:cNvPr id="622601" name="Rectangle 9"/>
          <p:cNvSpPr>
            <a:spLocks noChangeArrowheads="1"/>
          </p:cNvSpPr>
          <p:nvPr/>
        </p:nvSpPr>
        <p:spPr bwMode="auto">
          <a:xfrm>
            <a:off x="5602288" y="3263900"/>
            <a:ext cx="3043237" cy="579438"/>
          </a:xfrm>
          <a:prstGeom prst="rect">
            <a:avLst/>
          </a:prstGeom>
          <a:noFill/>
          <a:ln w="9525">
            <a:noFill/>
            <a:miter lim="800000"/>
            <a:headEnd/>
            <a:tailEnd/>
          </a:ln>
          <a:effectLst/>
        </p:spPr>
        <p:txBody>
          <a:bodyPr wrap="none" anchor="ctr">
            <a:spAutoFit/>
          </a:bodyPr>
          <a:lstStyle/>
          <a:p>
            <a:pPr algn="ct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估计</a:t>
            </a:r>
            <a:r>
              <a:rPr lang="en-US" altLang="zh-CN" sz="3200" b="1" i="1">
                <a:latin typeface="楷体_GB2312" pitchFamily="49" charset="-122"/>
                <a:ea typeface="楷体_GB2312" pitchFamily="49" charset="-122"/>
              </a:rPr>
              <a:t>r </a:t>
            </a:r>
            <a:r>
              <a:rPr lang="zh-CN" altLang="en-US" sz="3200" b="1">
                <a:latin typeface="楷体_GB2312" pitchFamily="49" charset="-122"/>
                <a:ea typeface="楷体_GB2312" pitchFamily="49" charset="-122"/>
              </a:rPr>
              <a:t>个参数</a:t>
            </a:r>
            <a:r>
              <a:rPr lang="en-US" altLang="zh-CN" sz="3200" b="1">
                <a:latin typeface="楷体_GB2312" pitchFamily="49" charset="-122"/>
                <a:ea typeface="楷体_GB2312" pitchFamily="49" charset="-122"/>
              </a:rPr>
              <a:t>)</a:t>
            </a:r>
          </a:p>
        </p:txBody>
      </p:sp>
      <p:graphicFrame>
        <p:nvGraphicFramePr>
          <p:cNvPr id="622602" name="Object 10"/>
          <p:cNvGraphicFramePr>
            <a:graphicFrameLocks noChangeAspect="1"/>
          </p:cNvGraphicFramePr>
          <p:nvPr/>
        </p:nvGraphicFramePr>
        <p:xfrm>
          <a:off x="2895600" y="1600200"/>
          <a:ext cx="2959100" cy="684213"/>
        </p:xfrm>
        <a:graphic>
          <a:graphicData uri="http://schemas.openxmlformats.org/presentationml/2006/ole">
            <p:oleObj spid="_x0000_s1836036" name="公式" r:id="rId5" imgW="1028520" imgH="241200" progId="Equation.3">
              <p:embed/>
            </p:oleObj>
          </a:graphicData>
        </a:graphic>
      </p:graphicFrame>
      <p:sp>
        <p:nvSpPr>
          <p:cNvPr id="622610" name="Rectangle 18"/>
          <p:cNvSpPr>
            <a:spLocks noChangeArrowheads="1"/>
          </p:cNvSpPr>
          <p:nvPr/>
        </p:nvSpPr>
        <p:spPr bwMode="auto">
          <a:xfrm>
            <a:off x="838200" y="381000"/>
            <a:ext cx="7756525" cy="579438"/>
          </a:xfrm>
          <a:prstGeom prst="rect">
            <a:avLst/>
          </a:prstGeom>
          <a:noFill/>
          <a:ln w="9525">
            <a:noFill/>
            <a:miter lim="800000"/>
            <a:headEnd/>
            <a:tailEnd/>
          </a:ln>
          <a:effectLst/>
        </p:spPr>
        <p:txBody>
          <a:bodyPr anchor="ctr">
            <a:spAutoFit/>
          </a:bodyPr>
          <a:lstStyle/>
          <a:p>
            <a:r>
              <a:rPr lang="en-US" altLang="zh-CN" sz="3200" b="1"/>
              <a:t> </a:t>
            </a:r>
            <a:r>
              <a:rPr lang="zh-CN" altLang="en-US" sz="3200" b="1">
                <a:ea typeface="楷体_GB2312" pitchFamily="49" charset="-122"/>
              </a:rPr>
              <a:t>根据这个定理，对给定的显著性水平</a:t>
            </a:r>
            <a:r>
              <a:rPr lang="zh-CN" altLang="en-US" sz="3200" b="1" i="1">
                <a:ea typeface="楷体_GB2312" pitchFamily="49" charset="-122"/>
                <a:sym typeface="Symbol" pitchFamily="18" charset="2"/>
              </a:rPr>
              <a:t></a:t>
            </a:r>
            <a:r>
              <a:rPr lang="zh-CN" altLang="en-US" sz="3200" b="1"/>
              <a:t>，</a:t>
            </a:r>
          </a:p>
        </p:txBody>
      </p:sp>
      <p:sp>
        <p:nvSpPr>
          <p:cNvPr id="622612" name="Rectangle 20"/>
          <p:cNvSpPr>
            <a:spLocks noChangeArrowheads="1"/>
          </p:cNvSpPr>
          <p:nvPr/>
        </p:nvSpPr>
        <p:spPr bwMode="auto">
          <a:xfrm>
            <a:off x="228600" y="1066800"/>
            <a:ext cx="61309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查</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分布表可得临界值</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i="1" baseline="-25000">
                <a:ea typeface="楷体_GB2312" pitchFamily="49" charset="-122"/>
                <a:sym typeface="Symbol" pitchFamily="18" charset="2"/>
              </a:rPr>
              <a:t> </a:t>
            </a:r>
            <a:r>
              <a:rPr lang="zh-CN" altLang="en-US" sz="3200" b="1">
                <a:ea typeface="楷体_GB2312" pitchFamily="49" charset="-122"/>
              </a:rPr>
              <a:t>，使得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2610"/>
                                        </p:tgtEl>
                                        <p:attrNameLst>
                                          <p:attrName>style.visibility</p:attrName>
                                        </p:attrNameLst>
                                      </p:cBhvr>
                                      <p:to>
                                        <p:strVal val="visible"/>
                                      </p:to>
                                    </p:set>
                                    <p:anim calcmode="lin" valueType="num">
                                      <p:cBhvr additive="base">
                                        <p:cTn id="7" dur="500" fill="hold"/>
                                        <p:tgtEl>
                                          <p:spTgt spid="622610"/>
                                        </p:tgtEl>
                                        <p:attrNameLst>
                                          <p:attrName>ppt_x</p:attrName>
                                        </p:attrNameLst>
                                      </p:cBhvr>
                                      <p:tavLst>
                                        <p:tav tm="0">
                                          <p:val>
                                            <p:strVal val="0-#ppt_w/2"/>
                                          </p:val>
                                        </p:tav>
                                        <p:tav tm="100000">
                                          <p:val>
                                            <p:strVal val="#ppt_x"/>
                                          </p:val>
                                        </p:tav>
                                      </p:tavLst>
                                    </p:anim>
                                    <p:anim calcmode="lin" valueType="num">
                                      <p:cBhvr additive="base">
                                        <p:cTn id="8" dur="500" fill="hold"/>
                                        <p:tgtEl>
                                          <p:spTgt spid="622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2612"/>
                                        </p:tgtEl>
                                        <p:attrNameLst>
                                          <p:attrName>style.visibility</p:attrName>
                                        </p:attrNameLst>
                                      </p:cBhvr>
                                      <p:to>
                                        <p:strVal val="visible"/>
                                      </p:to>
                                    </p:set>
                                    <p:anim calcmode="lin" valueType="num">
                                      <p:cBhvr additive="base">
                                        <p:cTn id="13" dur="500" fill="hold"/>
                                        <p:tgtEl>
                                          <p:spTgt spid="622612"/>
                                        </p:tgtEl>
                                        <p:attrNameLst>
                                          <p:attrName>ppt_x</p:attrName>
                                        </p:attrNameLst>
                                      </p:cBhvr>
                                      <p:tavLst>
                                        <p:tav tm="0">
                                          <p:val>
                                            <p:strVal val="0-#ppt_w/2"/>
                                          </p:val>
                                        </p:tav>
                                        <p:tav tm="100000">
                                          <p:val>
                                            <p:strVal val="#ppt_x"/>
                                          </p:val>
                                        </p:tav>
                                      </p:tavLst>
                                    </p:anim>
                                    <p:anim calcmode="lin" valueType="num">
                                      <p:cBhvr additive="base">
                                        <p:cTn id="14" dur="500" fill="hold"/>
                                        <p:tgtEl>
                                          <p:spTgt spid="622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622602"/>
                                        </p:tgtEl>
                                        <p:attrNameLst>
                                          <p:attrName>style.visibility</p:attrName>
                                        </p:attrNameLst>
                                      </p:cBhvr>
                                      <p:to>
                                        <p:strVal val="visible"/>
                                      </p:to>
                                    </p:set>
                                    <p:animEffect transition="in" filter="wipe(right)">
                                      <p:cBhvr>
                                        <p:cTn id="19" dur="500"/>
                                        <p:tgtEl>
                                          <p:spTgt spid="6226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2597"/>
                                        </p:tgtEl>
                                        <p:attrNameLst>
                                          <p:attrName>style.visibility</p:attrName>
                                        </p:attrNameLst>
                                      </p:cBhvr>
                                      <p:to>
                                        <p:strVal val="visible"/>
                                      </p:to>
                                    </p:set>
                                    <p:anim calcmode="lin" valueType="num">
                                      <p:cBhvr additive="base">
                                        <p:cTn id="24" dur="500" fill="hold"/>
                                        <p:tgtEl>
                                          <p:spTgt spid="622597"/>
                                        </p:tgtEl>
                                        <p:attrNameLst>
                                          <p:attrName>ppt_x</p:attrName>
                                        </p:attrNameLst>
                                      </p:cBhvr>
                                      <p:tavLst>
                                        <p:tav tm="0">
                                          <p:val>
                                            <p:strVal val="0-#ppt_w/2"/>
                                          </p:val>
                                        </p:tav>
                                        <p:tav tm="100000">
                                          <p:val>
                                            <p:strVal val="#ppt_x"/>
                                          </p:val>
                                        </p:tav>
                                      </p:tavLst>
                                    </p:anim>
                                    <p:anim calcmode="lin" valueType="num">
                                      <p:cBhvr additive="base">
                                        <p:cTn id="25" dur="500" fill="hold"/>
                                        <p:tgtEl>
                                          <p:spTgt spid="62259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622598"/>
                                        </p:tgtEl>
                                        <p:attrNameLst>
                                          <p:attrName>style.visibility</p:attrName>
                                        </p:attrNameLst>
                                      </p:cBhvr>
                                      <p:to>
                                        <p:strVal val="visible"/>
                                      </p:to>
                                    </p:set>
                                    <p:animEffect transition="in" filter="wipe(left)">
                                      <p:cBhvr>
                                        <p:cTn id="29" dur="500"/>
                                        <p:tgtEl>
                                          <p:spTgt spid="622598"/>
                                        </p:tgtEl>
                                      </p:cBhvr>
                                    </p:animEffect>
                                  </p:childTnLst>
                                </p:cTn>
                              </p:par>
                            </p:childTnLst>
                          </p:cTn>
                        </p:par>
                        <p:par>
                          <p:cTn id="30" fill="hold">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622600"/>
                                        </p:tgtEl>
                                        <p:attrNameLst>
                                          <p:attrName>style.visibility</p:attrName>
                                        </p:attrNameLst>
                                      </p:cBhvr>
                                      <p:to>
                                        <p:strVal val="visible"/>
                                      </p:to>
                                    </p:set>
                                    <p:anim calcmode="lin" valueType="num">
                                      <p:cBhvr additive="base">
                                        <p:cTn id="33" dur="500" fill="hold"/>
                                        <p:tgtEl>
                                          <p:spTgt spid="622600"/>
                                        </p:tgtEl>
                                        <p:attrNameLst>
                                          <p:attrName>ppt_x</p:attrName>
                                        </p:attrNameLst>
                                      </p:cBhvr>
                                      <p:tavLst>
                                        <p:tav tm="0">
                                          <p:val>
                                            <p:strVal val="1+#ppt_w/2"/>
                                          </p:val>
                                        </p:tav>
                                        <p:tav tm="100000">
                                          <p:val>
                                            <p:strVal val="#ppt_x"/>
                                          </p:val>
                                        </p:tav>
                                      </p:tavLst>
                                    </p:anim>
                                    <p:anim calcmode="lin" valueType="num">
                                      <p:cBhvr additive="base">
                                        <p:cTn id="34" dur="500" fill="hold"/>
                                        <p:tgtEl>
                                          <p:spTgt spid="62260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2599"/>
                                        </p:tgtEl>
                                        <p:attrNameLst>
                                          <p:attrName>style.visibility</p:attrName>
                                        </p:attrNameLst>
                                      </p:cBhvr>
                                      <p:to>
                                        <p:strVal val="visible"/>
                                      </p:to>
                                    </p:set>
                                    <p:animEffect transition="in" filter="wipe(left)">
                                      <p:cBhvr>
                                        <p:cTn id="39" dur="500"/>
                                        <p:tgtEl>
                                          <p:spTgt spid="622599"/>
                                        </p:tgtEl>
                                      </p:cBhvr>
                                    </p:animEffect>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622601"/>
                                        </p:tgtEl>
                                        <p:attrNameLst>
                                          <p:attrName>style.visibility</p:attrName>
                                        </p:attrNameLst>
                                      </p:cBhvr>
                                      <p:to>
                                        <p:strVal val="visible"/>
                                      </p:to>
                                    </p:set>
                                    <p:anim calcmode="lin" valueType="num">
                                      <p:cBhvr additive="base">
                                        <p:cTn id="43" dur="500" fill="hold"/>
                                        <p:tgtEl>
                                          <p:spTgt spid="622601"/>
                                        </p:tgtEl>
                                        <p:attrNameLst>
                                          <p:attrName>ppt_x</p:attrName>
                                        </p:attrNameLst>
                                      </p:cBhvr>
                                      <p:tavLst>
                                        <p:tav tm="0">
                                          <p:val>
                                            <p:strVal val="1+#ppt_w/2"/>
                                          </p:val>
                                        </p:tav>
                                        <p:tav tm="100000">
                                          <p:val>
                                            <p:strVal val="#ppt_x"/>
                                          </p:val>
                                        </p:tav>
                                      </p:tavLst>
                                    </p:anim>
                                    <p:anim calcmode="lin" valueType="num">
                                      <p:cBhvr additive="base">
                                        <p:cTn id="44" dur="500" fill="hold"/>
                                        <p:tgtEl>
                                          <p:spTgt spid="62260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22595"/>
                                        </p:tgtEl>
                                        <p:attrNameLst>
                                          <p:attrName>style.visibility</p:attrName>
                                        </p:attrNameLst>
                                      </p:cBhvr>
                                      <p:to>
                                        <p:strVal val="visible"/>
                                      </p:to>
                                    </p:set>
                                    <p:anim calcmode="lin" valueType="num">
                                      <p:cBhvr additive="base">
                                        <p:cTn id="49" dur="500" fill="hold"/>
                                        <p:tgtEl>
                                          <p:spTgt spid="622595"/>
                                        </p:tgtEl>
                                        <p:attrNameLst>
                                          <p:attrName>ppt_x</p:attrName>
                                        </p:attrNameLst>
                                      </p:cBhvr>
                                      <p:tavLst>
                                        <p:tav tm="0">
                                          <p:val>
                                            <p:strVal val="0-#ppt_w/2"/>
                                          </p:val>
                                        </p:tav>
                                        <p:tav tm="100000">
                                          <p:val>
                                            <p:strVal val="#ppt_x"/>
                                          </p:val>
                                        </p:tav>
                                      </p:tavLst>
                                    </p:anim>
                                    <p:anim calcmode="lin" valueType="num">
                                      <p:cBhvr additive="base">
                                        <p:cTn id="50" dur="500" fill="hold"/>
                                        <p:tgtEl>
                                          <p:spTgt spid="622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autoUpdateAnimBg="0"/>
      <p:bldP spid="622597" grpId="0" autoUpdateAnimBg="0"/>
      <p:bldP spid="622600" grpId="0" autoUpdateAnimBg="0"/>
      <p:bldP spid="622601" grpId="0" autoUpdateAnimBg="0"/>
      <p:bldP spid="622610" grpId="0" autoUpdateAnimBg="0"/>
      <p:bldP spid="62261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ChangeArrowheads="1"/>
          </p:cNvSpPr>
          <p:nvPr/>
        </p:nvSpPr>
        <p:spPr bwMode="auto">
          <a:xfrm>
            <a:off x="685800" y="685800"/>
            <a:ext cx="7924800"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皮尔逊定理是在</a:t>
            </a:r>
            <a:r>
              <a:rPr lang="en-US" altLang="zh-CN" sz="3200" b="1" i="1">
                <a:ea typeface="楷体_GB2312" pitchFamily="49" charset="-122"/>
              </a:rPr>
              <a:t>n</a:t>
            </a:r>
            <a:r>
              <a:rPr lang="zh-CN" altLang="zh-CN" sz="3200" b="1">
                <a:ea typeface="楷体_GB2312" pitchFamily="49" charset="-122"/>
              </a:rPr>
              <a:t>无限</a:t>
            </a:r>
            <a:r>
              <a:rPr lang="zh-CN" altLang="en-US" sz="3200" b="1">
                <a:ea typeface="楷体_GB2312" pitchFamily="49" charset="-122"/>
              </a:rPr>
              <a:t>增大时推导出来的，因而在使用时要注意</a:t>
            </a:r>
            <a:r>
              <a:rPr lang="en-US" altLang="zh-CN" sz="3200" b="1" i="1">
                <a:ea typeface="楷体_GB2312" pitchFamily="49" charset="-122"/>
              </a:rPr>
              <a:t>n</a:t>
            </a:r>
            <a:r>
              <a:rPr lang="zh-CN" altLang="zh-CN" sz="3200" b="1">
                <a:ea typeface="楷体_GB2312" pitchFamily="49" charset="-122"/>
              </a:rPr>
              <a:t>要足够大，以及</a:t>
            </a:r>
            <a:r>
              <a:rPr lang="en-US" altLang="zh-CN" sz="3200" b="1" i="1">
                <a:ea typeface="楷体_GB2312" pitchFamily="49" charset="-122"/>
              </a:rPr>
              <a:t>np</a:t>
            </a:r>
            <a:r>
              <a:rPr lang="en-US" altLang="zh-CN" sz="3200" b="1" i="1" baseline="-25000">
                <a:ea typeface="楷体_GB2312" pitchFamily="49" charset="-122"/>
              </a:rPr>
              <a:t>i </a:t>
            </a:r>
            <a:r>
              <a:rPr lang="zh-CN" altLang="en-US" sz="3200" b="1">
                <a:ea typeface="楷体_GB2312" pitchFamily="49" charset="-122"/>
              </a:rPr>
              <a:t>不太小这两个条件</a:t>
            </a:r>
            <a:r>
              <a:rPr lang="en-US" altLang="zh-CN" sz="3200" b="1">
                <a:ea typeface="楷体_GB2312" pitchFamily="49" charset="-122"/>
              </a:rPr>
              <a:t>.</a:t>
            </a:r>
          </a:p>
        </p:txBody>
      </p:sp>
      <p:sp>
        <p:nvSpPr>
          <p:cNvPr id="623619" name="Rectangle 3"/>
          <p:cNvSpPr>
            <a:spLocks noChangeArrowheads="1"/>
          </p:cNvSpPr>
          <p:nvPr/>
        </p:nvSpPr>
        <p:spPr bwMode="auto">
          <a:xfrm>
            <a:off x="685800" y="3124200"/>
            <a:ext cx="7620000" cy="18446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根据计算实践，要求</a:t>
            </a:r>
            <a:r>
              <a:rPr lang="en-US" altLang="zh-CN" sz="3200" b="1" i="1">
                <a:ea typeface="楷体_GB2312" pitchFamily="49" charset="-122"/>
              </a:rPr>
              <a:t>n</a:t>
            </a:r>
            <a:r>
              <a:rPr lang="zh-CN" altLang="en-US" sz="3200" b="1">
                <a:ea typeface="楷体_GB2312" pitchFamily="49" charset="-122"/>
              </a:rPr>
              <a:t>不小于</a:t>
            </a:r>
            <a:r>
              <a:rPr lang="en-US" altLang="zh-CN" sz="3200" b="1">
                <a:ea typeface="楷体_GB2312" pitchFamily="49" charset="-122"/>
              </a:rPr>
              <a:t>50</a:t>
            </a:r>
            <a:r>
              <a:rPr lang="zh-CN" altLang="en-US" sz="3200" b="1">
                <a:ea typeface="楷体_GB2312" pitchFamily="49" charset="-122"/>
              </a:rPr>
              <a:t>，以及</a:t>
            </a:r>
            <a:r>
              <a:rPr lang="en-US" altLang="zh-CN" sz="3200" b="1" i="1">
                <a:ea typeface="楷体_GB2312" pitchFamily="49" charset="-122"/>
              </a:rPr>
              <a:t>np</a:t>
            </a:r>
            <a:r>
              <a:rPr lang="en-US" altLang="zh-CN" sz="3200" b="1" i="1" baseline="-25000">
                <a:ea typeface="楷体_GB2312" pitchFamily="49" charset="-122"/>
              </a:rPr>
              <a:t>i</a:t>
            </a:r>
            <a:r>
              <a:rPr lang="en-US" altLang="zh-CN" sz="3200" b="1" baseline="-25000">
                <a:ea typeface="楷体_GB2312" pitchFamily="49" charset="-122"/>
              </a:rPr>
              <a:t> </a:t>
            </a:r>
            <a:r>
              <a:rPr lang="zh-CN" altLang="zh-CN" sz="3200" b="1">
                <a:ea typeface="楷体_GB2312" pitchFamily="49" charset="-122"/>
              </a:rPr>
              <a:t>都</a:t>
            </a:r>
            <a:r>
              <a:rPr lang="zh-CN" altLang="en-US" sz="3200" b="1">
                <a:ea typeface="楷体_GB2312" pitchFamily="49" charset="-122"/>
              </a:rPr>
              <a:t>不小于 </a:t>
            </a:r>
            <a:r>
              <a:rPr lang="en-US" altLang="zh-CN" sz="3200" b="1">
                <a:ea typeface="楷体_GB2312" pitchFamily="49" charset="-122"/>
              </a:rPr>
              <a:t>5.  </a:t>
            </a:r>
            <a:r>
              <a:rPr lang="zh-CN" altLang="en-US" sz="3200" b="1">
                <a:ea typeface="楷体_GB2312" pitchFamily="49" charset="-122"/>
              </a:rPr>
              <a:t>否则应适当合并区间，使</a:t>
            </a:r>
            <a:r>
              <a:rPr lang="en-US" altLang="zh-CN" sz="3200" b="1" i="1">
                <a:ea typeface="楷体_GB2312" pitchFamily="49" charset="-122"/>
              </a:rPr>
              <a:t>np</a:t>
            </a:r>
            <a:r>
              <a:rPr lang="en-US" altLang="zh-CN" sz="3200" b="1" i="1" baseline="-25000">
                <a:ea typeface="楷体_GB2312" pitchFamily="49" charset="-122"/>
              </a:rPr>
              <a:t>i</a:t>
            </a:r>
            <a:r>
              <a:rPr lang="zh-CN" altLang="zh-CN" sz="3200" b="1">
                <a:ea typeface="楷体_GB2312" pitchFamily="49" charset="-122"/>
              </a:rPr>
              <a:t>满</a:t>
            </a:r>
            <a:r>
              <a:rPr lang="zh-CN" altLang="en-US" sz="3200" b="1">
                <a:ea typeface="楷体_GB2312" pitchFamily="49" charset="-122"/>
              </a:rPr>
              <a:t>足这个要求 </a:t>
            </a:r>
            <a:r>
              <a:rPr lang="en-US" altLang="zh-CN" sz="3200" b="1">
                <a:ea typeface="楷体_GB2312" pitchFamily="49" charset="-122"/>
              </a:rPr>
              <a:t>.</a:t>
            </a:r>
            <a:endParaRPr lang="en-US" altLang="zh-CN" sz="3200" b="1" baseline="-2500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barn(outVertical)">
                                      <p:cBhvr>
                                        <p:cTn id="7" dur="500"/>
                                        <p:tgtEl>
                                          <p:spTgt spid="623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3619"/>
                                        </p:tgtEl>
                                        <p:attrNameLst>
                                          <p:attrName>style.visibility</p:attrName>
                                        </p:attrNameLst>
                                      </p:cBhvr>
                                      <p:to>
                                        <p:strVal val="visible"/>
                                      </p:to>
                                    </p:set>
                                    <p:animEffect transition="in" filter="wipe(left)">
                                      <p:cBhvr>
                                        <p:cTn id="12" dur="500"/>
                                        <p:tgtEl>
                                          <p:spTgt spid="623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autoUpdateAnimBg="0"/>
      <p:bldP spid="62361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609600" y="263525"/>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让我们回到开始的一个例子，检验每年爆发战争次数分布是否服从泊松分布</a:t>
            </a:r>
            <a:r>
              <a:rPr lang="en-US" altLang="zh-CN" sz="3200" b="1">
                <a:ea typeface="楷体_GB2312" pitchFamily="49" charset="-122"/>
              </a:rPr>
              <a:t>.</a:t>
            </a:r>
          </a:p>
        </p:txBody>
      </p:sp>
      <p:graphicFrame>
        <p:nvGraphicFramePr>
          <p:cNvPr id="624649" name="Object 9"/>
          <p:cNvGraphicFramePr>
            <a:graphicFrameLocks noChangeAspect="1"/>
          </p:cNvGraphicFramePr>
          <p:nvPr/>
        </p:nvGraphicFramePr>
        <p:xfrm>
          <a:off x="2416175" y="2849563"/>
          <a:ext cx="2514600" cy="644525"/>
        </p:xfrm>
        <a:graphic>
          <a:graphicData uri="http://schemas.openxmlformats.org/presentationml/2006/ole">
            <p:oleObj spid="_x0000_s1837058" name="Equation" r:id="rId3" imgW="838080" imgH="215640" progId="">
              <p:embed/>
            </p:oleObj>
          </a:graphicData>
        </a:graphic>
      </p:graphicFrame>
      <p:sp>
        <p:nvSpPr>
          <p:cNvPr id="624650" name="Rectangle 10"/>
          <p:cNvSpPr>
            <a:spLocks noChangeArrowheads="1"/>
          </p:cNvSpPr>
          <p:nvPr/>
        </p:nvSpPr>
        <p:spPr bwMode="auto">
          <a:xfrm>
            <a:off x="457200" y="5562600"/>
            <a:ext cx="4816475" cy="579438"/>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rPr>
              <a:t>将有关计算结果列表如下</a:t>
            </a:r>
            <a:r>
              <a:rPr lang="en-US" altLang="zh-CN" sz="3200" b="1">
                <a:ea typeface="楷体_GB2312" pitchFamily="49" charset="-122"/>
              </a:rPr>
              <a:t>:</a:t>
            </a:r>
          </a:p>
        </p:txBody>
      </p:sp>
      <p:sp>
        <p:nvSpPr>
          <p:cNvPr id="624658" name="Text Box 18"/>
          <p:cNvSpPr txBox="1">
            <a:spLocks noChangeArrowheads="1"/>
          </p:cNvSpPr>
          <p:nvPr/>
        </p:nvSpPr>
        <p:spPr bwMode="auto">
          <a:xfrm>
            <a:off x="685800" y="1524000"/>
            <a:ext cx="7077075" cy="579438"/>
          </a:xfrm>
          <a:prstGeom prst="rect">
            <a:avLst/>
          </a:prstGeom>
          <a:noFill/>
          <a:ln w="9525">
            <a:noFill/>
            <a:miter lim="800000"/>
            <a:headEnd/>
            <a:tailEnd/>
          </a:ln>
          <a:effectLst/>
        </p:spPr>
        <p:txBody>
          <a:bodyPr wrap="none" anchor="ctr">
            <a:spAutoFit/>
          </a:bodyPr>
          <a:lstStyle/>
          <a:p>
            <a:pPr>
              <a:spcBef>
                <a:spcPct val="50000"/>
              </a:spcBef>
            </a:pPr>
            <a:r>
              <a:rPr lang="zh-CN" altLang="en-US" sz="3200" b="1">
                <a:ea typeface="楷体_GB2312" pitchFamily="49" charset="-122"/>
              </a:rPr>
              <a:t>提出假设</a:t>
            </a:r>
            <a:r>
              <a:rPr lang="en-US" altLang="zh-CN" sz="3200" b="1" i="1">
                <a:ea typeface="楷体_GB2312" pitchFamily="49" charset="-122"/>
              </a:rPr>
              <a:t>H</a:t>
            </a:r>
            <a:r>
              <a:rPr lang="en-US" altLang="zh-CN" sz="3200" b="1" baseline="-25000">
                <a:ea typeface="楷体_GB2312" pitchFamily="49" charset="-122"/>
              </a:rPr>
              <a:t>0</a:t>
            </a:r>
            <a:r>
              <a:rPr lang="en-US" altLang="zh-CN" sz="3200" b="1">
                <a:ea typeface="楷体_GB2312" pitchFamily="49" charset="-122"/>
              </a:rPr>
              <a:t>: </a:t>
            </a:r>
            <a:r>
              <a:rPr lang="en-US" altLang="zh-CN" sz="3200" b="1" i="1">
                <a:ea typeface="楷体_GB2312" pitchFamily="49" charset="-122"/>
              </a:rPr>
              <a:t>X</a:t>
            </a:r>
            <a:r>
              <a:rPr lang="zh-CN" altLang="en-US" sz="3200" b="1">
                <a:ea typeface="楷体_GB2312" pitchFamily="49" charset="-122"/>
              </a:rPr>
              <a:t>服从参数为</a:t>
            </a:r>
            <a:r>
              <a:rPr lang="zh-CN" altLang="en-US" sz="3200" b="1">
                <a:ea typeface="楷体_GB2312" pitchFamily="49" charset="-122"/>
                <a:sym typeface="Symbol" pitchFamily="18" charset="2"/>
              </a:rPr>
              <a:t></a:t>
            </a:r>
            <a:r>
              <a:rPr lang="zh-CN" altLang="en-US" sz="3200" b="1">
                <a:ea typeface="楷体_GB2312" pitchFamily="49" charset="-122"/>
              </a:rPr>
              <a:t>的泊松分布</a:t>
            </a:r>
            <a:endParaRPr lang="zh-CN" altLang="en-US">
              <a:ea typeface="楷体_GB2312" pitchFamily="49" charset="-122"/>
            </a:endParaRPr>
          </a:p>
        </p:txBody>
      </p:sp>
      <p:sp>
        <p:nvSpPr>
          <p:cNvPr id="624660" name="Rectangle 20"/>
          <p:cNvSpPr>
            <a:spLocks noChangeArrowheads="1"/>
          </p:cNvSpPr>
          <p:nvPr/>
        </p:nvSpPr>
        <p:spPr bwMode="auto">
          <a:xfrm>
            <a:off x="685800" y="2209800"/>
            <a:ext cx="7751763"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根据观察结果，得参数</a:t>
            </a:r>
            <a:r>
              <a:rPr lang="zh-CN" altLang="en-US" sz="3200" b="1">
                <a:ea typeface="楷体_GB2312" pitchFamily="49" charset="-122"/>
                <a:sym typeface="Symbol" pitchFamily="18" charset="2"/>
              </a:rPr>
              <a:t></a:t>
            </a:r>
            <a:r>
              <a:rPr lang="zh-CN" altLang="en-US" sz="3200" b="1">
                <a:ea typeface="楷体_GB2312" pitchFamily="49" charset="-122"/>
                <a:sym typeface="Math1" pitchFamily="2" charset="2"/>
              </a:rPr>
              <a:t>的极大似然估计为</a:t>
            </a:r>
          </a:p>
        </p:txBody>
      </p:sp>
      <p:sp>
        <p:nvSpPr>
          <p:cNvPr id="624661" name="Rectangle 21"/>
          <p:cNvSpPr>
            <a:spLocks noChangeArrowheads="1"/>
          </p:cNvSpPr>
          <p:nvPr/>
        </p:nvSpPr>
        <p:spPr bwMode="auto">
          <a:xfrm>
            <a:off x="0" y="3429000"/>
            <a:ext cx="8915400" cy="6762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ea typeface="楷体_GB2312" pitchFamily="49" charset="-122"/>
              </a:rPr>
              <a:t>按参数</a:t>
            </a:r>
            <a:r>
              <a:rPr lang="zh-CN" altLang="en-US" sz="3200" b="1">
                <a:ea typeface="楷体_GB2312" pitchFamily="49" charset="-122"/>
                <a:sym typeface="Math1" pitchFamily="2" charset="2"/>
              </a:rPr>
              <a:t>为</a:t>
            </a:r>
            <a:r>
              <a:rPr lang="en-US" altLang="zh-CN" sz="3200" b="1">
                <a:ea typeface="楷体_GB2312" pitchFamily="49" charset="-122"/>
                <a:sym typeface="Math1" pitchFamily="2" charset="2"/>
              </a:rPr>
              <a:t>0.69</a:t>
            </a:r>
            <a:r>
              <a:rPr lang="zh-CN" altLang="en-US" sz="3200" b="1">
                <a:ea typeface="楷体_GB2312" pitchFamily="49" charset="-122"/>
                <a:sym typeface="Math1" pitchFamily="2" charset="2"/>
              </a:rPr>
              <a:t>的泊松分布，计算事件</a:t>
            </a:r>
            <a:r>
              <a:rPr lang="en-US" altLang="zh-CN" sz="3200" b="1" i="1">
                <a:ea typeface="楷体_GB2312" pitchFamily="49" charset="-122"/>
                <a:sym typeface="Math1" pitchFamily="2" charset="2"/>
              </a:rPr>
              <a:t>X=i </a:t>
            </a:r>
            <a:r>
              <a:rPr lang="zh-CN" altLang="en-US" sz="3200" b="1">
                <a:ea typeface="楷体_GB2312" pitchFamily="49" charset="-122"/>
                <a:sym typeface="Math1" pitchFamily="2" charset="2"/>
              </a:rPr>
              <a:t>的概率</a:t>
            </a:r>
            <a:r>
              <a:rPr lang="en-US" altLang="zh-CN" sz="3200" b="1" i="1">
                <a:ea typeface="楷体_GB2312" pitchFamily="49" charset="-122"/>
                <a:sym typeface="Math1" pitchFamily="2" charset="2"/>
              </a:rPr>
              <a:t>p</a:t>
            </a:r>
            <a:r>
              <a:rPr lang="en-US" altLang="zh-CN" sz="3200" b="1" i="1" baseline="-25000">
                <a:ea typeface="楷体_GB2312" pitchFamily="49" charset="-122"/>
                <a:sym typeface="Math1" pitchFamily="2" charset="2"/>
              </a:rPr>
              <a:t>i</a:t>
            </a:r>
            <a:r>
              <a:rPr lang="en-US" altLang="zh-CN" sz="3200" b="1" baseline="-25000">
                <a:ea typeface="楷体_GB2312" pitchFamily="49" charset="-122"/>
                <a:sym typeface="Math1" pitchFamily="2" charset="2"/>
              </a:rPr>
              <a:t> </a:t>
            </a:r>
            <a:r>
              <a:rPr lang="zh-CN" altLang="en-US" sz="3200" b="1">
                <a:ea typeface="楷体_GB2312" pitchFamily="49" charset="-122"/>
                <a:sym typeface="Math1" pitchFamily="2" charset="2"/>
              </a:rPr>
              <a:t>，</a:t>
            </a:r>
          </a:p>
        </p:txBody>
      </p:sp>
      <p:grpSp>
        <p:nvGrpSpPr>
          <p:cNvPr id="2" name="Group 23"/>
          <p:cNvGrpSpPr>
            <a:grpSpLocks/>
          </p:cNvGrpSpPr>
          <p:nvPr/>
        </p:nvGrpSpPr>
        <p:grpSpPr bwMode="auto">
          <a:xfrm>
            <a:off x="228600" y="4343400"/>
            <a:ext cx="8683625" cy="754063"/>
            <a:chOff x="144" y="2736"/>
            <a:chExt cx="5470" cy="475"/>
          </a:xfrm>
        </p:grpSpPr>
        <p:sp>
          <p:nvSpPr>
            <p:cNvPr id="624653" name="Rectangle 13"/>
            <p:cNvSpPr>
              <a:spLocks noChangeArrowheads="1"/>
            </p:cNvSpPr>
            <p:nvPr/>
          </p:nvSpPr>
          <p:spPr bwMode="auto">
            <a:xfrm>
              <a:off x="4128" y="2832"/>
              <a:ext cx="1486" cy="365"/>
            </a:xfrm>
            <a:prstGeom prst="rect">
              <a:avLst/>
            </a:prstGeom>
            <a:noFill/>
            <a:ln w="9525">
              <a:noFill/>
              <a:miter lim="800000"/>
              <a:headEnd/>
              <a:tailEnd/>
            </a:ln>
            <a:effectLst/>
          </p:spPr>
          <p:txBody>
            <a:bodyPr wrap="none" anchor="ctr">
              <a:spAutoFit/>
            </a:bodyPr>
            <a:lstStyle/>
            <a:p>
              <a:pPr algn="ctr" eaLnBrk="0" hangingPunct="0"/>
              <a:r>
                <a:rPr lang="zh-CN" altLang="en-US" sz="3200" b="1"/>
                <a:t>，</a:t>
              </a:r>
              <a:r>
                <a:rPr lang="en-US" altLang="zh-CN" sz="3200" b="1" i="1"/>
                <a:t>i</a:t>
              </a:r>
              <a:r>
                <a:rPr lang="en-US" altLang="zh-CN" sz="3200" b="1"/>
                <a:t>=0,1,2,3,4</a:t>
              </a:r>
            </a:p>
          </p:txBody>
        </p:sp>
        <p:graphicFrame>
          <p:nvGraphicFramePr>
            <p:cNvPr id="624654" name="Object 14"/>
            <p:cNvGraphicFramePr>
              <a:graphicFrameLocks noChangeAspect="1"/>
            </p:cNvGraphicFramePr>
            <p:nvPr/>
          </p:nvGraphicFramePr>
          <p:xfrm>
            <a:off x="2064" y="2784"/>
            <a:ext cx="1984" cy="427"/>
          </p:xfrm>
          <a:graphic>
            <a:graphicData uri="http://schemas.openxmlformats.org/presentationml/2006/ole">
              <p:oleObj spid="_x0000_s1837059" name="公式" r:id="rId4" imgW="1117440" imgH="241200" progId="Equation.3">
                <p:embed/>
              </p:oleObj>
            </a:graphicData>
          </a:graphic>
        </p:graphicFrame>
        <p:sp>
          <p:nvSpPr>
            <p:cNvPr id="624662" name="Rectangle 22"/>
            <p:cNvSpPr>
              <a:spLocks noChangeArrowheads="1"/>
            </p:cNvSpPr>
            <p:nvPr/>
          </p:nvSpPr>
          <p:spPr bwMode="auto">
            <a:xfrm>
              <a:off x="144" y="2736"/>
              <a:ext cx="1319"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p</a:t>
              </a:r>
              <a:r>
                <a:rPr lang="en-US" altLang="zh-CN" sz="3200" b="1" i="1" baseline="-25000">
                  <a:ea typeface="楷体_GB2312" pitchFamily="49" charset="-122"/>
                </a:rPr>
                <a:t>i</a:t>
              </a:r>
              <a:r>
                <a:rPr lang="zh-CN" altLang="en-US" sz="3200" b="1">
                  <a:ea typeface="楷体_GB2312" pitchFamily="49" charset="-122"/>
                </a:rPr>
                <a:t>的估计是</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barn(outVertical)">
                                      <p:cBhvr>
                                        <p:cTn id="7" dur="500"/>
                                        <p:tgtEl>
                                          <p:spTgt spid="6246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24658"/>
                                        </p:tgtEl>
                                        <p:attrNameLst>
                                          <p:attrName>style.visibility</p:attrName>
                                        </p:attrNameLst>
                                      </p:cBhvr>
                                      <p:to>
                                        <p:strVal val="visible"/>
                                      </p:to>
                                    </p:set>
                                    <p:anim calcmode="lin" valueType="num">
                                      <p:cBhvr additive="base">
                                        <p:cTn id="12" dur="500" fill="hold"/>
                                        <p:tgtEl>
                                          <p:spTgt spid="624658"/>
                                        </p:tgtEl>
                                        <p:attrNameLst>
                                          <p:attrName>ppt_x</p:attrName>
                                        </p:attrNameLst>
                                      </p:cBhvr>
                                      <p:tavLst>
                                        <p:tav tm="0">
                                          <p:val>
                                            <p:strVal val="0-#ppt_w/2"/>
                                          </p:val>
                                        </p:tav>
                                        <p:tav tm="100000">
                                          <p:val>
                                            <p:strVal val="#ppt_x"/>
                                          </p:val>
                                        </p:tav>
                                      </p:tavLst>
                                    </p:anim>
                                    <p:anim calcmode="lin" valueType="num">
                                      <p:cBhvr additive="base">
                                        <p:cTn id="13" dur="500" fill="hold"/>
                                        <p:tgtEl>
                                          <p:spTgt spid="6246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4660"/>
                                        </p:tgtEl>
                                        <p:attrNameLst>
                                          <p:attrName>style.visibility</p:attrName>
                                        </p:attrNameLst>
                                      </p:cBhvr>
                                      <p:to>
                                        <p:strVal val="visible"/>
                                      </p:to>
                                    </p:set>
                                    <p:anim calcmode="lin" valueType="num">
                                      <p:cBhvr additive="base">
                                        <p:cTn id="18" dur="500" fill="hold"/>
                                        <p:tgtEl>
                                          <p:spTgt spid="624660"/>
                                        </p:tgtEl>
                                        <p:attrNameLst>
                                          <p:attrName>ppt_x</p:attrName>
                                        </p:attrNameLst>
                                      </p:cBhvr>
                                      <p:tavLst>
                                        <p:tav tm="0">
                                          <p:val>
                                            <p:strVal val="0-#ppt_w/2"/>
                                          </p:val>
                                        </p:tav>
                                        <p:tav tm="100000">
                                          <p:val>
                                            <p:strVal val="#ppt_x"/>
                                          </p:val>
                                        </p:tav>
                                      </p:tavLst>
                                    </p:anim>
                                    <p:anim calcmode="lin" valueType="num">
                                      <p:cBhvr additive="base">
                                        <p:cTn id="19" dur="500" fill="hold"/>
                                        <p:tgtEl>
                                          <p:spTgt spid="6246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4649"/>
                                        </p:tgtEl>
                                        <p:attrNameLst>
                                          <p:attrName>style.visibility</p:attrName>
                                        </p:attrNameLst>
                                      </p:cBhvr>
                                      <p:to>
                                        <p:strVal val="visible"/>
                                      </p:to>
                                    </p:set>
                                    <p:anim calcmode="lin" valueType="num">
                                      <p:cBhvr additive="base">
                                        <p:cTn id="24" dur="500" fill="hold"/>
                                        <p:tgtEl>
                                          <p:spTgt spid="624649"/>
                                        </p:tgtEl>
                                        <p:attrNameLst>
                                          <p:attrName>ppt_x</p:attrName>
                                        </p:attrNameLst>
                                      </p:cBhvr>
                                      <p:tavLst>
                                        <p:tav tm="0">
                                          <p:val>
                                            <p:strVal val="#ppt_x"/>
                                          </p:val>
                                        </p:tav>
                                        <p:tav tm="100000">
                                          <p:val>
                                            <p:strVal val="#ppt_x"/>
                                          </p:val>
                                        </p:tav>
                                      </p:tavLst>
                                    </p:anim>
                                    <p:anim calcmode="lin" valueType="num">
                                      <p:cBhvr additive="base">
                                        <p:cTn id="25" dur="500" fill="hold"/>
                                        <p:tgtEl>
                                          <p:spTgt spid="62464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24661"/>
                                        </p:tgtEl>
                                        <p:attrNameLst>
                                          <p:attrName>style.visibility</p:attrName>
                                        </p:attrNameLst>
                                      </p:cBhvr>
                                      <p:to>
                                        <p:strVal val="visible"/>
                                      </p:to>
                                    </p:set>
                                    <p:anim calcmode="lin" valueType="num">
                                      <p:cBhvr additive="base">
                                        <p:cTn id="30" dur="500" fill="hold"/>
                                        <p:tgtEl>
                                          <p:spTgt spid="624661"/>
                                        </p:tgtEl>
                                        <p:attrNameLst>
                                          <p:attrName>ppt_x</p:attrName>
                                        </p:attrNameLst>
                                      </p:cBhvr>
                                      <p:tavLst>
                                        <p:tav tm="0">
                                          <p:val>
                                            <p:strVal val="0-#ppt_w/2"/>
                                          </p:val>
                                        </p:tav>
                                        <p:tav tm="100000">
                                          <p:val>
                                            <p:strVal val="#ppt_x"/>
                                          </p:val>
                                        </p:tav>
                                      </p:tavLst>
                                    </p:anim>
                                    <p:anim calcmode="lin" valueType="num">
                                      <p:cBhvr additive="base">
                                        <p:cTn id="31" dur="500" fill="hold"/>
                                        <p:tgtEl>
                                          <p:spTgt spid="62466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24650"/>
                                        </p:tgtEl>
                                        <p:attrNameLst>
                                          <p:attrName>style.visibility</p:attrName>
                                        </p:attrNameLst>
                                      </p:cBhvr>
                                      <p:to>
                                        <p:strVal val="visible"/>
                                      </p:to>
                                    </p:set>
                                    <p:anim calcmode="lin" valueType="num">
                                      <p:cBhvr additive="base">
                                        <p:cTn id="42" dur="500" fill="hold"/>
                                        <p:tgtEl>
                                          <p:spTgt spid="624650"/>
                                        </p:tgtEl>
                                        <p:attrNameLst>
                                          <p:attrName>ppt_x</p:attrName>
                                        </p:attrNameLst>
                                      </p:cBhvr>
                                      <p:tavLst>
                                        <p:tav tm="0">
                                          <p:val>
                                            <p:strVal val="#ppt_x"/>
                                          </p:val>
                                        </p:tav>
                                        <p:tav tm="100000">
                                          <p:val>
                                            <p:strVal val="#ppt_x"/>
                                          </p:val>
                                        </p:tav>
                                      </p:tavLst>
                                    </p:anim>
                                    <p:anim calcmode="lin" valueType="num">
                                      <p:cBhvr additive="base">
                                        <p:cTn id="43" dur="500" fill="hold"/>
                                        <p:tgtEl>
                                          <p:spTgt spid="624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624650" grpId="0" autoUpdateAnimBg="0"/>
      <p:bldP spid="624658" grpId="0" autoUpdateAnimBg="0"/>
      <p:bldP spid="624660" grpId="0" autoUpdateAnimBg="0"/>
      <p:bldP spid="62466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609600" y="4627563"/>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sym typeface="Math1" pitchFamily="2" charset="2"/>
              </a:rPr>
              <a:t>        </a:t>
            </a:r>
            <a:r>
              <a:rPr lang="zh-CN" altLang="en-US" sz="3200" b="1">
                <a:sym typeface="Math1" pitchFamily="2" charset="2"/>
              </a:rPr>
              <a:t>因</a:t>
            </a:r>
            <a:r>
              <a:rPr lang="en-US" altLang="zh-CN" sz="3200" b="1" i="1">
                <a:sym typeface="Math1" pitchFamily="2" charset="2"/>
              </a:rPr>
              <a:t>H</a:t>
            </a:r>
            <a:r>
              <a:rPr lang="en-US" altLang="zh-CN" sz="3200" b="1" baseline="-25000">
                <a:sym typeface="Math1" pitchFamily="2" charset="2"/>
              </a:rPr>
              <a:t>0</a:t>
            </a:r>
            <a:r>
              <a:rPr lang="zh-CN" altLang="en-US" sz="3200" b="1">
                <a:sym typeface="Math1" pitchFamily="2" charset="2"/>
              </a:rPr>
              <a:t>所假设的理论分布中有一个未知参数，故自由度为</a:t>
            </a:r>
            <a:r>
              <a:rPr lang="en-US" altLang="zh-CN" sz="3200" b="1">
                <a:sym typeface="Math1" pitchFamily="2" charset="2"/>
              </a:rPr>
              <a:t>4-1-1=2.</a:t>
            </a:r>
          </a:p>
        </p:txBody>
      </p:sp>
      <p:graphicFrame>
        <p:nvGraphicFramePr>
          <p:cNvPr id="625675" name="Object 11"/>
          <p:cNvGraphicFramePr>
            <a:graphicFrameLocks noChangeAspect="1"/>
          </p:cNvGraphicFramePr>
          <p:nvPr/>
        </p:nvGraphicFramePr>
        <p:xfrm>
          <a:off x="1947863" y="1244600"/>
          <a:ext cx="465137" cy="603250"/>
        </p:xfrm>
        <a:graphic>
          <a:graphicData uri="http://schemas.openxmlformats.org/presentationml/2006/ole">
            <p:oleObj spid="_x0000_s1838082" name="公式" r:id="rId3" imgW="177480" imgH="228600" progId="Equation.3">
              <p:embed/>
            </p:oleObj>
          </a:graphicData>
        </a:graphic>
      </p:graphicFrame>
      <p:graphicFrame>
        <p:nvGraphicFramePr>
          <p:cNvPr id="625676" name="Object 12"/>
          <p:cNvGraphicFramePr>
            <a:graphicFrameLocks noChangeAspect="1"/>
          </p:cNvGraphicFramePr>
          <p:nvPr/>
        </p:nvGraphicFramePr>
        <p:xfrm>
          <a:off x="2159000" y="1701800"/>
          <a:ext cx="465138" cy="603250"/>
        </p:xfrm>
        <a:graphic>
          <a:graphicData uri="http://schemas.openxmlformats.org/presentationml/2006/ole">
            <p:oleObj spid="_x0000_s1838083" name="公式" r:id="rId4" imgW="177480" imgH="228600" progId="Equation.3">
              <p:embed/>
            </p:oleObj>
          </a:graphicData>
        </a:graphic>
      </p:graphicFrame>
      <p:sp>
        <p:nvSpPr>
          <p:cNvPr id="625677" name="AutoShape 13"/>
          <p:cNvSpPr>
            <a:spLocks/>
          </p:cNvSpPr>
          <p:nvPr/>
        </p:nvSpPr>
        <p:spPr bwMode="auto">
          <a:xfrm rot="5338022">
            <a:off x="6934200" y="1905000"/>
            <a:ext cx="228600" cy="685800"/>
          </a:xfrm>
          <a:prstGeom prst="rightBrace">
            <a:avLst>
              <a:gd name="adj1" fmla="val 25000"/>
              <a:gd name="adj2" fmla="val 50000"/>
            </a:avLst>
          </a:prstGeom>
          <a:noFill/>
          <a:ln w="9525">
            <a:solidFill>
              <a:schemeClr val="tx1"/>
            </a:solidFill>
            <a:round/>
            <a:headEnd/>
            <a:tailEnd/>
          </a:ln>
          <a:effectLst/>
        </p:spPr>
        <p:txBody>
          <a:bodyPr wrap="none" anchor="ctr"/>
          <a:lstStyle/>
          <a:p>
            <a:endParaRPr lang="zh-CN" altLang="en-US"/>
          </a:p>
        </p:txBody>
      </p:sp>
      <p:graphicFrame>
        <p:nvGraphicFramePr>
          <p:cNvPr id="625679" name="Object 15"/>
          <p:cNvGraphicFramePr>
            <a:graphicFrameLocks noChangeAspect="1"/>
          </p:cNvGraphicFramePr>
          <p:nvPr/>
        </p:nvGraphicFramePr>
        <p:xfrm>
          <a:off x="8229600" y="533400"/>
          <a:ext cx="527050" cy="457200"/>
        </p:xfrm>
        <a:graphic>
          <a:graphicData uri="http://schemas.openxmlformats.org/presentationml/2006/ole">
            <p:oleObj spid="_x0000_s1838084" name="公式" r:id="rId5" imgW="291960" imgH="253800" progId="Equation.3">
              <p:embed/>
            </p:oleObj>
          </a:graphicData>
        </a:graphic>
      </p:graphicFrame>
      <p:sp>
        <p:nvSpPr>
          <p:cNvPr id="625680" name="Line 16"/>
          <p:cNvSpPr>
            <a:spLocks noChangeShapeType="1"/>
          </p:cNvSpPr>
          <p:nvPr/>
        </p:nvSpPr>
        <p:spPr bwMode="auto">
          <a:xfrm>
            <a:off x="7924800" y="152400"/>
            <a:ext cx="0" cy="312420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22"/>
          <p:cNvGrpSpPr>
            <a:grpSpLocks/>
          </p:cNvGrpSpPr>
          <p:nvPr/>
        </p:nvGrpSpPr>
        <p:grpSpPr bwMode="auto">
          <a:xfrm>
            <a:off x="293688" y="198438"/>
            <a:ext cx="8697912" cy="3352800"/>
            <a:chOff x="185" y="125"/>
            <a:chExt cx="5479" cy="2112"/>
          </a:xfrm>
        </p:grpSpPr>
        <p:sp>
          <p:nvSpPr>
            <p:cNvPr id="625668" name="Rectangle 4"/>
            <p:cNvSpPr>
              <a:spLocks noChangeArrowheads="1"/>
            </p:cNvSpPr>
            <p:nvPr/>
          </p:nvSpPr>
          <p:spPr bwMode="auto">
            <a:xfrm>
              <a:off x="1205" y="125"/>
              <a:ext cx="3883" cy="1286"/>
            </a:xfrm>
            <a:prstGeom prst="rect">
              <a:avLst/>
            </a:prstGeom>
            <a:noFill/>
            <a:ln w="9525">
              <a:noFill/>
              <a:miter lim="800000"/>
              <a:headEnd/>
              <a:tailEnd/>
            </a:ln>
            <a:effectLst/>
          </p:spPr>
          <p:txBody>
            <a:bodyPr anchor="ctr">
              <a:spAutoFit/>
            </a:bodyPr>
            <a:lstStyle/>
            <a:p>
              <a:r>
                <a:rPr lang="en-US" altLang="zh-CN" sz="3200" b="1" i="1">
                  <a:sym typeface="Math1" pitchFamily="2" charset="2"/>
                </a:rPr>
                <a:t>x</a:t>
              </a:r>
              <a:r>
                <a:rPr lang="en-US" altLang="zh-CN" sz="3200" b="1">
                  <a:sym typeface="Math1" pitchFamily="2" charset="2"/>
                </a:rPr>
                <a:t>          0         1        2       3       4</a:t>
              </a:r>
            </a:p>
            <a:p>
              <a:r>
                <a:rPr lang="en-US" altLang="zh-CN" sz="3200" b="1" i="1">
                  <a:sym typeface="Math1" pitchFamily="2" charset="2"/>
                </a:rPr>
                <a:t>n</a:t>
              </a:r>
              <a:r>
                <a:rPr lang="en-US" altLang="zh-CN" sz="3200" b="1" i="1" baseline="-25000">
                  <a:sym typeface="Math1" pitchFamily="2" charset="2"/>
                </a:rPr>
                <a:t>i</a:t>
              </a:r>
              <a:r>
                <a:rPr lang="en-US" altLang="zh-CN" sz="3200" b="1" baseline="-25000">
                  <a:sym typeface="Math1" pitchFamily="2" charset="2"/>
                </a:rPr>
                <a:t>            </a:t>
              </a:r>
              <a:r>
                <a:rPr lang="en-US" altLang="zh-CN" sz="3200" b="1">
                  <a:sym typeface="Math1" pitchFamily="2" charset="2"/>
                </a:rPr>
                <a:t>223       142    48     15      4</a:t>
              </a:r>
            </a:p>
            <a:p>
              <a:r>
                <a:rPr lang="en-US" altLang="zh-CN" sz="3200" b="1">
                  <a:sym typeface="Math1" pitchFamily="2" charset="2"/>
                </a:rPr>
                <a:t>          0.58     0.31   0.18  0.01  0.02</a:t>
              </a:r>
            </a:p>
            <a:p>
              <a:r>
                <a:rPr lang="en-US" altLang="zh-CN" sz="3200" b="1" i="1">
                  <a:sym typeface="Math1" pitchFamily="2" charset="2"/>
                </a:rPr>
                <a:t>n</a:t>
              </a:r>
              <a:r>
                <a:rPr lang="en-US" altLang="zh-CN" sz="3200" b="1">
                  <a:sym typeface="Math1" pitchFamily="2" charset="2"/>
                </a:rPr>
                <a:t>       216.7   149.5  51.6  12.0  2.16    </a:t>
              </a:r>
            </a:p>
          </p:txBody>
        </p:sp>
        <p:sp>
          <p:nvSpPr>
            <p:cNvPr id="625673" name="Rectangle 9"/>
            <p:cNvSpPr>
              <a:spLocks noChangeArrowheads="1"/>
            </p:cNvSpPr>
            <p:nvPr/>
          </p:nvSpPr>
          <p:spPr bwMode="auto">
            <a:xfrm>
              <a:off x="185" y="192"/>
              <a:ext cx="1015" cy="327"/>
            </a:xfrm>
            <a:prstGeom prst="rect">
              <a:avLst/>
            </a:prstGeom>
            <a:noFill/>
            <a:ln w="9525">
              <a:noFill/>
              <a:miter lim="800000"/>
              <a:headEnd/>
              <a:tailEnd/>
            </a:ln>
            <a:effectLst/>
          </p:spPr>
          <p:txBody>
            <a:bodyPr wrap="none" anchor="ctr">
              <a:spAutoFit/>
            </a:bodyPr>
            <a:lstStyle/>
            <a:p>
              <a:pPr algn="ctr"/>
              <a:r>
                <a:rPr lang="zh-CN" altLang="en-US" sz="2800" b="1">
                  <a:sym typeface="Math1" pitchFamily="2" charset="2"/>
                </a:rPr>
                <a:t>战争次数</a:t>
              </a:r>
              <a:endParaRPr lang="zh-CN" altLang="en-US" sz="3200" b="1">
                <a:sym typeface="Math1" pitchFamily="2" charset="2"/>
              </a:endParaRPr>
            </a:p>
          </p:txBody>
        </p:sp>
        <p:sp>
          <p:nvSpPr>
            <p:cNvPr id="625674" name="Rectangle 10"/>
            <p:cNvSpPr>
              <a:spLocks noChangeArrowheads="1"/>
            </p:cNvSpPr>
            <p:nvPr/>
          </p:nvSpPr>
          <p:spPr bwMode="auto">
            <a:xfrm>
              <a:off x="192" y="528"/>
              <a:ext cx="1015" cy="327"/>
            </a:xfrm>
            <a:prstGeom prst="rect">
              <a:avLst/>
            </a:prstGeom>
            <a:noFill/>
            <a:ln w="9525">
              <a:noFill/>
              <a:miter lim="800000"/>
              <a:headEnd/>
              <a:tailEnd/>
            </a:ln>
            <a:effectLst/>
          </p:spPr>
          <p:txBody>
            <a:bodyPr wrap="none" anchor="ctr">
              <a:spAutoFit/>
            </a:bodyPr>
            <a:lstStyle/>
            <a:p>
              <a:pPr algn="ctr"/>
              <a:r>
                <a:rPr lang="zh-CN" altLang="en-US" sz="2800" b="1">
                  <a:sym typeface="Math1" pitchFamily="2" charset="2"/>
                </a:rPr>
                <a:t>实测频数</a:t>
              </a:r>
              <a:endParaRPr lang="zh-CN" altLang="en-US" sz="3200" b="1">
                <a:sym typeface="Math1" pitchFamily="2" charset="2"/>
              </a:endParaRPr>
            </a:p>
          </p:txBody>
        </p:sp>
        <p:sp>
          <p:nvSpPr>
            <p:cNvPr id="625678" name="Rectangle 14"/>
            <p:cNvSpPr>
              <a:spLocks noChangeArrowheads="1"/>
            </p:cNvSpPr>
            <p:nvPr/>
          </p:nvSpPr>
          <p:spPr bwMode="auto">
            <a:xfrm>
              <a:off x="4112" y="1440"/>
              <a:ext cx="692" cy="365"/>
            </a:xfrm>
            <a:prstGeom prst="rect">
              <a:avLst/>
            </a:prstGeom>
            <a:noFill/>
            <a:ln w="9525">
              <a:noFill/>
              <a:miter lim="800000"/>
              <a:headEnd/>
              <a:tailEnd/>
            </a:ln>
            <a:effectLst/>
          </p:spPr>
          <p:txBody>
            <a:bodyPr wrap="none" anchor="ctr">
              <a:spAutoFit/>
            </a:bodyPr>
            <a:lstStyle/>
            <a:p>
              <a:pPr algn="ctr"/>
              <a:r>
                <a:rPr lang="zh-CN" altLang="zh-CN" sz="3200" b="1">
                  <a:sym typeface="Math1" pitchFamily="2" charset="2"/>
                </a:rPr>
                <a:t>14.16</a:t>
              </a:r>
              <a:endParaRPr lang="en-US" altLang="zh-CN" sz="3200" b="1">
                <a:sym typeface="Math1" pitchFamily="2" charset="2"/>
              </a:endParaRPr>
            </a:p>
          </p:txBody>
        </p:sp>
        <p:grpSp>
          <p:nvGrpSpPr>
            <p:cNvPr id="3" name="Group 21"/>
            <p:cNvGrpSpPr>
              <a:grpSpLocks/>
            </p:cNvGrpSpPr>
            <p:nvPr/>
          </p:nvGrpSpPr>
          <p:grpSpPr bwMode="auto">
            <a:xfrm>
              <a:off x="677" y="1503"/>
              <a:ext cx="4987" cy="734"/>
              <a:chOff x="677" y="1503"/>
              <a:chExt cx="4987" cy="734"/>
            </a:xfrm>
          </p:grpSpPr>
          <p:graphicFrame>
            <p:nvGraphicFramePr>
              <p:cNvPr id="625669" name="Object 5"/>
              <p:cNvGraphicFramePr>
                <a:graphicFrameLocks noChangeAspect="1"/>
              </p:cNvGraphicFramePr>
              <p:nvPr/>
            </p:nvGraphicFramePr>
            <p:xfrm>
              <a:off x="677" y="1503"/>
              <a:ext cx="1110" cy="734"/>
            </p:xfrm>
            <a:graphic>
              <a:graphicData uri="http://schemas.openxmlformats.org/presentationml/2006/ole">
                <p:oleObj spid="_x0000_s1838086" name="Equation" r:id="rId6" imgW="685800" imgH="457200" progId="">
                  <p:embed/>
                </p:oleObj>
              </a:graphicData>
            </a:graphic>
          </p:graphicFrame>
          <p:sp>
            <p:nvSpPr>
              <p:cNvPr id="625670" name="Text Box 6"/>
              <p:cNvSpPr txBox="1">
                <a:spLocks noChangeArrowheads="1"/>
              </p:cNvSpPr>
              <p:nvPr/>
            </p:nvSpPr>
            <p:spPr bwMode="auto">
              <a:xfrm>
                <a:off x="1776" y="1697"/>
                <a:ext cx="730" cy="365"/>
              </a:xfrm>
              <a:prstGeom prst="rect">
                <a:avLst/>
              </a:prstGeom>
              <a:noFill/>
              <a:ln w="9525">
                <a:noFill/>
                <a:miter lim="800000"/>
                <a:headEnd/>
                <a:tailEnd/>
              </a:ln>
              <a:effectLst/>
            </p:spPr>
            <p:txBody>
              <a:bodyPr anchor="ctr">
                <a:spAutoFit/>
              </a:bodyPr>
              <a:lstStyle/>
              <a:p>
                <a:pPr algn="ctr" eaLnBrk="0" hangingPunct="0"/>
                <a:r>
                  <a:rPr lang="en-US" altLang="zh-CN" sz="3200" b="1"/>
                  <a:t>0.183</a:t>
                </a:r>
              </a:p>
            </p:txBody>
          </p:sp>
          <p:sp>
            <p:nvSpPr>
              <p:cNvPr id="625671" name="Text Box 7"/>
              <p:cNvSpPr txBox="1">
                <a:spLocks noChangeArrowheads="1"/>
              </p:cNvSpPr>
              <p:nvPr/>
            </p:nvSpPr>
            <p:spPr bwMode="auto">
              <a:xfrm>
                <a:off x="2544" y="1661"/>
                <a:ext cx="730" cy="365"/>
              </a:xfrm>
              <a:prstGeom prst="rect">
                <a:avLst/>
              </a:prstGeom>
              <a:noFill/>
              <a:ln w="9525">
                <a:noFill/>
                <a:miter lim="800000"/>
                <a:headEnd/>
                <a:tailEnd/>
              </a:ln>
              <a:effectLst/>
            </p:spPr>
            <p:txBody>
              <a:bodyPr anchor="ctr">
                <a:spAutoFit/>
              </a:bodyPr>
              <a:lstStyle/>
              <a:p>
                <a:pPr algn="ctr" eaLnBrk="0" hangingPunct="0"/>
                <a:r>
                  <a:rPr lang="en-US" altLang="zh-CN" sz="3200" b="1"/>
                  <a:t>0.376</a:t>
                </a:r>
              </a:p>
            </p:txBody>
          </p:sp>
          <p:sp>
            <p:nvSpPr>
              <p:cNvPr id="625672" name="Rectangle 8"/>
              <p:cNvSpPr>
                <a:spLocks noChangeArrowheads="1"/>
              </p:cNvSpPr>
              <p:nvPr/>
            </p:nvSpPr>
            <p:spPr bwMode="auto">
              <a:xfrm>
                <a:off x="3312" y="1661"/>
                <a:ext cx="1460" cy="365"/>
              </a:xfrm>
              <a:prstGeom prst="rect">
                <a:avLst/>
              </a:prstGeom>
              <a:noFill/>
              <a:ln w="9525">
                <a:noFill/>
                <a:miter lim="800000"/>
                <a:headEnd/>
                <a:tailEnd/>
              </a:ln>
              <a:effectLst/>
            </p:spPr>
            <p:txBody>
              <a:bodyPr wrap="none" anchor="ctr">
                <a:spAutoFit/>
              </a:bodyPr>
              <a:lstStyle/>
              <a:p>
                <a:pPr algn="ctr"/>
                <a:r>
                  <a:rPr lang="en-US" altLang="zh-CN" sz="3200" b="1"/>
                  <a:t>0.251   1.623</a:t>
                </a:r>
              </a:p>
            </p:txBody>
          </p:sp>
          <p:sp>
            <p:nvSpPr>
              <p:cNvPr id="625681" name="Text Box 17"/>
              <p:cNvSpPr txBox="1">
                <a:spLocks noChangeArrowheads="1"/>
              </p:cNvSpPr>
              <p:nvPr/>
            </p:nvSpPr>
            <p:spPr bwMode="auto">
              <a:xfrm>
                <a:off x="4934" y="1632"/>
                <a:ext cx="730" cy="365"/>
              </a:xfrm>
              <a:prstGeom prst="rect">
                <a:avLst/>
              </a:prstGeom>
              <a:noFill/>
              <a:ln w="9525">
                <a:noFill/>
                <a:miter lim="800000"/>
                <a:headEnd/>
                <a:tailEnd/>
              </a:ln>
              <a:effectLst/>
            </p:spPr>
            <p:txBody>
              <a:bodyPr anchor="ctr">
                <a:spAutoFit/>
              </a:bodyPr>
              <a:lstStyle/>
              <a:p>
                <a:pPr algn="ctr" eaLnBrk="0" hangingPunct="0"/>
                <a:r>
                  <a:rPr lang="en-US" altLang="zh-CN" sz="3200" b="1"/>
                  <a:t>2.43</a:t>
                </a:r>
              </a:p>
            </p:txBody>
          </p:sp>
        </p:grpSp>
      </p:grpSp>
      <p:grpSp>
        <p:nvGrpSpPr>
          <p:cNvPr id="4" name="Group 18"/>
          <p:cNvGrpSpPr>
            <a:grpSpLocks/>
          </p:cNvGrpSpPr>
          <p:nvPr/>
        </p:nvGrpSpPr>
        <p:grpSpPr bwMode="auto">
          <a:xfrm>
            <a:off x="582613" y="3408363"/>
            <a:ext cx="8027987" cy="1260475"/>
            <a:chOff x="367" y="2147"/>
            <a:chExt cx="5057" cy="794"/>
          </a:xfrm>
        </p:grpSpPr>
        <p:sp>
          <p:nvSpPr>
            <p:cNvPr id="625683" name="Rectangle 19"/>
            <p:cNvSpPr>
              <a:spLocks noChangeArrowheads="1"/>
            </p:cNvSpPr>
            <p:nvPr/>
          </p:nvSpPr>
          <p:spPr bwMode="auto">
            <a:xfrm>
              <a:off x="367" y="2147"/>
              <a:ext cx="5057" cy="794"/>
            </a:xfrm>
            <a:prstGeom prst="rect">
              <a:avLst/>
            </a:prstGeom>
            <a:noFill/>
            <a:ln w="9525">
              <a:noFill/>
              <a:miter lim="800000"/>
              <a:headEnd/>
              <a:tailEnd/>
            </a:ln>
            <a:effectLst/>
          </p:spPr>
          <p:txBody>
            <a:bodyPr anchor="ctr">
              <a:spAutoFit/>
            </a:bodyPr>
            <a:lstStyle/>
            <a:p>
              <a:pPr>
                <a:lnSpc>
                  <a:spcPct val="120000"/>
                </a:lnSpc>
              </a:pPr>
              <a:r>
                <a:rPr lang="zh-CN" altLang="en-US" sz="3200" b="1"/>
                <a:t>将</a:t>
              </a:r>
              <a:r>
                <a:rPr lang="en-US" altLang="zh-CN" sz="3200" b="1" i="1"/>
                <a:t>n</a:t>
              </a:r>
              <a:r>
                <a:rPr lang="en-US" altLang="zh-CN" sz="3200" b="1"/>
                <a:t>   &lt;5</a:t>
              </a:r>
              <a:r>
                <a:rPr lang="zh-CN" altLang="en-US" sz="3200" b="1"/>
                <a:t>的组予以合并，即将发生</a:t>
              </a:r>
              <a:r>
                <a:rPr lang="en-US" altLang="zh-CN" sz="3200" b="1"/>
                <a:t>3</a:t>
              </a:r>
              <a:r>
                <a:rPr lang="zh-CN" altLang="en-US" sz="3200" b="1"/>
                <a:t>次及</a:t>
              </a:r>
              <a:r>
                <a:rPr lang="en-US" altLang="zh-CN" sz="3200" b="1"/>
                <a:t>4</a:t>
              </a:r>
              <a:r>
                <a:rPr lang="zh-CN" altLang="en-US" sz="3200" b="1"/>
                <a:t>次战争的组归并为一组</a:t>
              </a:r>
              <a:r>
                <a:rPr lang="en-US" altLang="zh-CN" sz="3200" b="1">
                  <a:sym typeface="Math1" pitchFamily="2" charset="2"/>
                </a:rPr>
                <a:t>.</a:t>
              </a:r>
            </a:p>
          </p:txBody>
        </p:sp>
        <p:graphicFrame>
          <p:nvGraphicFramePr>
            <p:cNvPr id="625684" name="Object 20"/>
            <p:cNvGraphicFramePr>
              <a:graphicFrameLocks noChangeAspect="1"/>
            </p:cNvGraphicFramePr>
            <p:nvPr/>
          </p:nvGraphicFramePr>
          <p:xfrm>
            <a:off x="784" y="2220"/>
            <a:ext cx="293" cy="379"/>
          </p:xfrm>
          <a:graphic>
            <a:graphicData uri="http://schemas.openxmlformats.org/presentationml/2006/ole">
              <p:oleObj spid="_x0000_s1838085" name="公式" r:id="rId7" imgW="177480" imgH="2286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25666"/>
                                        </p:tgtEl>
                                        <p:attrNameLst>
                                          <p:attrName>style.visibility</p:attrName>
                                        </p:attrNameLst>
                                      </p:cBhvr>
                                      <p:to>
                                        <p:strVal val="visible"/>
                                      </p:to>
                                    </p:set>
                                    <p:animEffect transition="in" filter="wipe(right)">
                                      <p:cBhvr>
                                        <p:cTn id="12"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838200" y="4398963"/>
            <a:ext cx="7342188" cy="1260475"/>
          </a:xfrm>
          <a:prstGeom prst="rect">
            <a:avLst/>
          </a:prstGeom>
          <a:noFill/>
          <a:ln w="9525">
            <a:noFill/>
            <a:miter lim="800000"/>
            <a:headEnd/>
            <a:tailEnd/>
          </a:ln>
          <a:effectLst/>
        </p:spPr>
        <p:txBody>
          <a:bodyPr anchor="ctr">
            <a:spAutoFit/>
          </a:bodyPr>
          <a:lstStyle/>
          <a:p>
            <a:pPr>
              <a:lnSpc>
                <a:spcPct val="120000"/>
              </a:lnSpc>
            </a:pPr>
            <a:r>
              <a:rPr lang="en-US" altLang="zh-CN" sz="3200" b="1" dirty="0">
                <a:ea typeface="楷体_GB2312" pitchFamily="49" charset="-122"/>
                <a:sym typeface="Math1" pitchFamily="2" charset="2"/>
              </a:rPr>
              <a:t>        </a:t>
            </a:r>
            <a:r>
              <a:rPr lang="zh-CN" altLang="en-US" sz="3200" b="1" dirty="0">
                <a:ea typeface="楷体_GB2312" pitchFamily="49" charset="-122"/>
                <a:sym typeface="Math1" pitchFamily="2" charset="2"/>
              </a:rPr>
              <a:t>故认为每年发生战争的次数</a:t>
            </a:r>
            <a:r>
              <a:rPr lang="en-US" altLang="zh-CN" sz="3200" b="1" i="1" dirty="0">
                <a:ea typeface="楷体_GB2312" pitchFamily="49" charset="-122"/>
                <a:sym typeface="Math1" pitchFamily="2" charset="2"/>
              </a:rPr>
              <a:t>X</a:t>
            </a:r>
            <a:r>
              <a:rPr lang="zh-CN" altLang="en-US" sz="3200" b="1" dirty="0">
                <a:ea typeface="楷体_GB2312" pitchFamily="49" charset="-122"/>
                <a:sym typeface="Math1" pitchFamily="2" charset="2"/>
              </a:rPr>
              <a:t>服从参数为</a:t>
            </a:r>
            <a:r>
              <a:rPr lang="en-US" altLang="zh-CN" sz="3200" b="1" dirty="0">
                <a:ea typeface="楷体_GB2312" pitchFamily="49" charset="-122"/>
                <a:sym typeface="Math1" pitchFamily="2" charset="2"/>
              </a:rPr>
              <a:t>0.69</a:t>
            </a:r>
            <a:r>
              <a:rPr lang="zh-CN" altLang="en-US" sz="3200" b="1" dirty="0">
                <a:ea typeface="楷体_GB2312" pitchFamily="49" charset="-122"/>
                <a:sym typeface="Math1" pitchFamily="2" charset="2"/>
              </a:rPr>
              <a:t>的泊松分布</a:t>
            </a:r>
            <a:r>
              <a:rPr lang="en-US" altLang="zh-CN" sz="3200" b="1" dirty="0">
                <a:ea typeface="楷体_GB2312" pitchFamily="49" charset="-122"/>
                <a:sym typeface="Math1" pitchFamily="2" charset="2"/>
              </a:rPr>
              <a:t>.</a:t>
            </a:r>
          </a:p>
        </p:txBody>
      </p:sp>
      <p:graphicFrame>
        <p:nvGraphicFramePr>
          <p:cNvPr id="626691" name="Object 3"/>
          <p:cNvGraphicFramePr>
            <a:graphicFrameLocks noChangeAspect="1"/>
          </p:cNvGraphicFramePr>
          <p:nvPr/>
        </p:nvGraphicFramePr>
        <p:xfrm>
          <a:off x="4438650" y="3549650"/>
          <a:ext cx="112713" cy="214313"/>
        </p:xfrm>
        <a:graphic>
          <a:graphicData uri="http://schemas.openxmlformats.org/presentationml/2006/ole">
            <p:oleObj spid="_x0000_s1839106" name="公式" r:id="rId3" imgW="114120" imgH="215640" progId="Equation.3">
              <p:embed/>
            </p:oleObj>
          </a:graphicData>
        </a:graphic>
      </p:graphicFrame>
      <p:grpSp>
        <p:nvGrpSpPr>
          <p:cNvPr id="2" name="Group 4"/>
          <p:cNvGrpSpPr>
            <a:grpSpLocks/>
          </p:cNvGrpSpPr>
          <p:nvPr/>
        </p:nvGrpSpPr>
        <p:grpSpPr bwMode="auto">
          <a:xfrm>
            <a:off x="831850" y="304800"/>
            <a:ext cx="7742238" cy="660400"/>
            <a:chOff x="572" y="96"/>
            <a:chExt cx="4877" cy="416"/>
          </a:xfrm>
        </p:grpSpPr>
        <p:sp>
          <p:nvSpPr>
            <p:cNvPr id="626693" name="Text Box 5"/>
            <p:cNvSpPr txBox="1">
              <a:spLocks noChangeArrowheads="1"/>
            </p:cNvSpPr>
            <p:nvPr/>
          </p:nvSpPr>
          <p:spPr bwMode="auto">
            <a:xfrm>
              <a:off x="572" y="147"/>
              <a:ext cx="4877" cy="365"/>
            </a:xfrm>
            <a:prstGeom prst="rect">
              <a:avLst/>
            </a:prstGeom>
            <a:noFill/>
            <a:ln w="9525">
              <a:noFill/>
              <a:miter lim="800000"/>
              <a:headEnd/>
              <a:tailEnd/>
            </a:ln>
            <a:effectLst/>
          </p:spPr>
          <p:txBody>
            <a:bodyPr wrap="none" anchor="ctr">
              <a:spAutoFit/>
            </a:bodyPr>
            <a:lstStyle/>
            <a:p>
              <a:pPr algn="ctr">
                <a:spcBef>
                  <a:spcPct val="50000"/>
                </a:spcBef>
              </a:pPr>
              <a:r>
                <a:rPr lang="zh-CN" altLang="en-US" sz="3200" b="1">
                  <a:ea typeface="楷体_GB2312" pitchFamily="49" charset="-122"/>
                </a:rPr>
                <a:t>按   </a:t>
              </a:r>
              <a:r>
                <a:rPr lang="en-US" altLang="zh-CN" sz="3200" b="1">
                  <a:ea typeface="楷体_GB2312" pitchFamily="49" charset="-122"/>
                </a:rPr>
                <a:t>=0.05</a:t>
              </a:r>
              <a:r>
                <a:rPr lang="zh-CN" altLang="en-US" sz="3200" b="1">
                  <a:ea typeface="楷体_GB2312" pitchFamily="49" charset="-122"/>
                </a:rPr>
                <a:t>，自由度为</a:t>
              </a:r>
              <a:r>
                <a:rPr lang="en-US" altLang="zh-CN" sz="3200" b="1">
                  <a:ea typeface="楷体_GB2312" pitchFamily="49" charset="-122"/>
                </a:rPr>
                <a:t>4-1-1=2</a:t>
              </a:r>
              <a:r>
                <a:rPr lang="zh-CN" altLang="en-US" sz="3200" b="1">
                  <a:ea typeface="楷体_GB2312" pitchFamily="49" charset="-122"/>
                </a:rPr>
                <a:t>查     分布表得</a:t>
              </a:r>
            </a:p>
          </p:txBody>
        </p:sp>
        <p:graphicFrame>
          <p:nvGraphicFramePr>
            <p:cNvPr id="626694" name="Object 6"/>
            <p:cNvGraphicFramePr>
              <a:graphicFrameLocks noChangeAspect="1"/>
            </p:cNvGraphicFramePr>
            <p:nvPr/>
          </p:nvGraphicFramePr>
          <p:xfrm>
            <a:off x="4050" y="96"/>
            <a:ext cx="340" cy="384"/>
          </p:xfrm>
          <a:graphic>
            <a:graphicData uri="http://schemas.openxmlformats.org/presentationml/2006/ole">
              <p:oleObj spid="_x0000_s1839110" name="公式" r:id="rId4" imgW="203040" imgH="228600" progId="Equation.3">
                <p:embed/>
              </p:oleObj>
            </a:graphicData>
          </a:graphic>
        </p:graphicFrame>
        <p:graphicFrame>
          <p:nvGraphicFramePr>
            <p:cNvPr id="626695" name="Object 7"/>
            <p:cNvGraphicFramePr>
              <a:graphicFrameLocks noChangeAspect="1"/>
            </p:cNvGraphicFramePr>
            <p:nvPr/>
          </p:nvGraphicFramePr>
          <p:xfrm>
            <a:off x="828" y="240"/>
            <a:ext cx="286" cy="264"/>
          </p:xfrm>
          <a:graphic>
            <a:graphicData uri="http://schemas.openxmlformats.org/presentationml/2006/ole">
              <p:oleObj spid="_x0000_s1839111" name="公式" r:id="rId5" imgW="152280" imgH="139680" progId="Equation.3">
                <p:embed/>
              </p:oleObj>
            </a:graphicData>
          </a:graphic>
        </p:graphicFrame>
      </p:grpSp>
      <p:grpSp>
        <p:nvGrpSpPr>
          <p:cNvPr id="3" name="Group 8"/>
          <p:cNvGrpSpPr>
            <a:grpSpLocks/>
          </p:cNvGrpSpPr>
          <p:nvPr/>
        </p:nvGrpSpPr>
        <p:grpSpPr bwMode="auto">
          <a:xfrm>
            <a:off x="2054225" y="1219200"/>
            <a:ext cx="2781300" cy="688975"/>
            <a:chOff x="1294" y="768"/>
            <a:chExt cx="1752" cy="434"/>
          </a:xfrm>
        </p:grpSpPr>
        <p:sp>
          <p:nvSpPr>
            <p:cNvPr id="626697" name="Text Box 9"/>
            <p:cNvSpPr txBox="1">
              <a:spLocks noChangeArrowheads="1"/>
            </p:cNvSpPr>
            <p:nvPr/>
          </p:nvSpPr>
          <p:spPr bwMode="auto">
            <a:xfrm>
              <a:off x="2208" y="816"/>
              <a:ext cx="838" cy="365"/>
            </a:xfrm>
            <a:prstGeom prst="rect">
              <a:avLst/>
            </a:prstGeom>
            <a:noFill/>
            <a:ln w="9525">
              <a:noFill/>
              <a:miter lim="800000"/>
              <a:headEnd/>
              <a:tailEnd/>
            </a:ln>
            <a:effectLst/>
          </p:spPr>
          <p:txBody>
            <a:bodyPr wrap="none" anchor="ctr">
              <a:spAutoFit/>
            </a:bodyPr>
            <a:lstStyle/>
            <a:p>
              <a:pPr algn="ctr">
                <a:spcBef>
                  <a:spcPct val="50000"/>
                </a:spcBef>
              </a:pPr>
              <a:r>
                <a:rPr lang="en-US" altLang="zh-CN" sz="3200" b="1"/>
                <a:t>=5.991</a:t>
              </a:r>
            </a:p>
          </p:txBody>
        </p:sp>
        <p:graphicFrame>
          <p:nvGraphicFramePr>
            <p:cNvPr id="626698" name="Object 10"/>
            <p:cNvGraphicFramePr>
              <a:graphicFrameLocks noChangeAspect="1"/>
            </p:cNvGraphicFramePr>
            <p:nvPr/>
          </p:nvGraphicFramePr>
          <p:xfrm>
            <a:off x="1294" y="768"/>
            <a:ext cx="1056" cy="434"/>
          </p:xfrm>
          <a:graphic>
            <a:graphicData uri="http://schemas.openxmlformats.org/presentationml/2006/ole">
              <p:oleObj spid="_x0000_s1839109" name="Equation" r:id="rId6" imgW="583920" imgH="241200" progId="">
                <p:embed/>
              </p:oleObj>
            </a:graphicData>
          </a:graphic>
        </p:graphicFrame>
      </p:grpSp>
      <p:grpSp>
        <p:nvGrpSpPr>
          <p:cNvPr id="4" name="Group 11"/>
          <p:cNvGrpSpPr>
            <a:grpSpLocks/>
          </p:cNvGrpSpPr>
          <p:nvPr/>
        </p:nvGrpSpPr>
        <p:grpSpPr bwMode="auto">
          <a:xfrm>
            <a:off x="2132013" y="2894013"/>
            <a:ext cx="3125787" cy="687387"/>
            <a:chOff x="1391" y="1679"/>
            <a:chExt cx="1969" cy="433"/>
          </a:xfrm>
        </p:grpSpPr>
        <p:graphicFrame>
          <p:nvGraphicFramePr>
            <p:cNvPr id="626700" name="Object 12"/>
            <p:cNvGraphicFramePr>
              <a:graphicFrameLocks noChangeAspect="1"/>
            </p:cNvGraphicFramePr>
            <p:nvPr/>
          </p:nvGraphicFramePr>
          <p:xfrm>
            <a:off x="1391" y="1679"/>
            <a:ext cx="383" cy="433"/>
          </p:xfrm>
          <a:graphic>
            <a:graphicData uri="http://schemas.openxmlformats.org/presentationml/2006/ole">
              <p:oleObj spid="_x0000_s1839108" name="公式" r:id="rId7" imgW="203040" imgH="228600" progId="Equation.3">
                <p:embed/>
              </p:oleObj>
            </a:graphicData>
          </a:graphic>
        </p:graphicFrame>
        <p:sp>
          <p:nvSpPr>
            <p:cNvPr id="626701" name="Rectangle 13"/>
            <p:cNvSpPr>
              <a:spLocks noChangeArrowheads="1"/>
            </p:cNvSpPr>
            <p:nvPr/>
          </p:nvSpPr>
          <p:spPr bwMode="auto">
            <a:xfrm>
              <a:off x="1675" y="1747"/>
              <a:ext cx="1685" cy="365"/>
            </a:xfrm>
            <a:prstGeom prst="rect">
              <a:avLst/>
            </a:prstGeom>
            <a:noFill/>
            <a:ln w="9525">
              <a:noFill/>
              <a:miter lim="800000"/>
              <a:headEnd/>
              <a:tailEnd/>
            </a:ln>
            <a:effectLst/>
          </p:spPr>
          <p:txBody>
            <a:bodyPr wrap="none" anchor="ctr">
              <a:spAutoFit/>
            </a:bodyPr>
            <a:lstStyle/>
            <a:p>
              <a:pPr algn="ctr"/>
              <a:r>
                <a:rPr lang="en-US" altLang="zh-CN" sz="3200" b="1" dirty="0"/>
                <a:t>=2.43&lt;5.991</a:t>
              </a:r>
              <a:r>
                <a:rPr lang="zh-CN" altLang="en-US" sz="3200" b="1" dirty="0"/>
                <a:t>，</a:t>
              </a:r>
            </a:p>
          </p:txBody>
        </p:sp>
      </p:grpSp>
      <p:grpSp>
        <p:nvGrpSpPr>
          <p:cNvPr id="5" name="Group 14"/>
          <p:cNvGrpSpPr>
            <a:grpSpLocks/>
          </p:cNvGrpSpPr>
          <p:nvPr/>
        </p:nvGrpSpPr>
        <p:grpSpPr bwMode="auto">
          <a:xfrm>
            <a:off x="900113" y="2057400"/>
            <a:ext cx="4800600" cy="655638"/>
            <a:chOff x="615" y="1152"/>
            <a:chExt cx="3024" cy="413"/>
          </a:xfrm>
        </p:grpSpPr>
        <p:sp>
          <p:nvSpPr>
            <p:cNvPr id="626703" name="Rectangle 15"/>
            <p:cNvSpPr>
              <a:spLocks noChangeArrowheads="1"/>
            </p:cNvSpPr>
            <p:nvPr/>
          </p:nvSpPr>
          <p:spPr bwMode="auto">
            <a:xfrm>
              <a:off x="615" y="1200"/>
              <a:ext cx="1401"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由于统计量</a:t>
              </a:r>
            </a:p>
          </p:txBody>
        </p:sp>
        <p:graphicFrame>
          <p:nvGraphicFramePr>
            <p:cNvPr id="626704" name="Object 16"/>
            <p:cNvGraphicFramePr>
              <a:graphicFrameLocks noChangeAspect="1"/>
            </p:cNvGraphicFramePr>
            <p:nvPr/>
          </p:nvGraphicFramePr>
          <p:xfrm>
            <a:off x="1947" y="1152"/>
            <a:ext cx="339" cy="384"/>
          </p:xfrm>
          <a:graphic>
            <a:graphicData uri="http://schemas.openxmlformats.org/presentationml/2006/ole">
              <p:oleObj spid="_x0000_s1839107" name="公式" r:id="rId8" imgW="203040" imgH="228600" progId="Equation.3">
                <p:embed/>
              </p:oleObj>
            </a:graphicData>
          </a:graphic>
        </p:graphicFrame>
        <p:sp>
          <p:nvSpPr>
            <p:cNvPr id="626705" name="Rectangle 17"/>
            <p:cNvSpPr>
              <a:spLocks noChangeArrowheads="1"/>
            </p:cNvSpPr>
            <p:nvPr/>
          </p:nvSpPr>
          <p:spPr bwMode="auto">
            <a:xfrm>
              <a:off x="2064" y="1171"/>
              <a:ext cx="1575" cy="365"/>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的实测值</a:t>
              </a:r>
            </a:p>
          </p:txBody>
        </p:sp>
      </p:grpSp>
      <p:sp>
        <p:nvSpPr>
          <p:cNvPr id="626706" name="Rectangle 18"/>
          <p:cNvSpPr>
            <a:spLocks noChangeArrowheads="1"/>
          </p:cNvSpPr>
          <p:nvPr/>
        </p:nvSpPr>
        <p:spPr bwMode="auto">
          <a:xfrm>
            <a:off x="914400" y="3687763"/>
            <a:ext cx="27336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未落入否定域</a:t>
            </a:r>
            <a:r>
              <a:rPr lang="en-US" altLang="zh-CN" sz="3200" b="1">
                <a:ea typeface="楷体_GB2312" pitchFamily="49" charset="-122"/>
                <a:sym typeface="Math1" pitchFamily="2"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6706"/>
                                        </p:tgtEl>
                                        <p:attrNameLst>
                                          <p:attrName>style.visibility</p:attrName>
                                        </p:attrNameLst>
                                      </p:cBhvr>
                                      <p:to>
                                        <p:strVal val="visible"/>
                                      </p:to>
                                    </p:set>
                                    <p:anim calcmode="lin" valueType="num">
                                      <p:cBhvr additive="base">
                                        <p:cTn id="31" dur="500" fill="hold"/>
                                        <p:tgtEl>
                                          <p:spTgt spid="626706"/>
                                        </p:tgtEl>
                                        <p:attrNameLst>
                                          <p:attrName>ppt_x</p:attrName>
                                        </p:attrNameLst>
                                      </p:cBhvr>
                                      <p:tavLst>
                                        <p:tav tm="0">
                                          <p:val>
                                            <p:strVal val="0-#ppt_w/2"/>
                                          </p:val>
                                        </p:tav>
                                        <p:tav tm="100000">
                                          <p:val>
                                            <p:strVal val="#ppt_x"/>
                                          </p:val>
                                        </p:tav>
                                      </p:tavLst>
                                    </p:anim>
                                    <p:anim calcmode="lin" valueType="num">
                                      <p:cBhvr additive="base">
                                        <p:cTn id="32" dur="500" fill="hold"/>
                                        <p:tgtEl>
                                          <p:spTgt spid="626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6690"/>
                                        </p:tgtEl>
                                        <p:attrNameLst>
                                          <p:attrName>style.visibility</p:attrName>
                                        </p:attrNameLst>
                                      </p:cBhvr>
                                      <p:to>
                                        <p:strVal val="visible"/>
                                      </p:to>
                                    </p:set>
                                    <p:anim calcmode="lin" valueType="num">
                                      <p:cBhvr additive="base">
                                        <p:cTn id="37" dur="500" fill="hold"/>
                                        <p:tgtEl>
                                          <p:spTgt spid="626690"/>
                                        </p:tgtEl>
                                        <p:attrNameLst>
                                          <p:attrName>ppt_x</p:attrName>
                                        </p:attrNameLst>
                                      </p:cBhvr>
                                      <p:tavLst>
                                        <p:tav tm="0">
                                          <p:val>
                                            <p:strVal val="0-#ppt_w/2"/>
                                          </p:val>
                                        </p:tav>
                                        <p:tav tm="100000">
                                          <p:val>
                                            <p:strVal val="#ppt_x"/>
                                          </p:val>
                                        </p:tav>
                                      </p:tavLst>
                                    </p:anim>
                                    <p:anim calcmode="lin" valueType="num">
                                      <p:cBhvr additive="base">
                                        <p:cTn id="38" dur="500" fill="hold"/>
                                        <p:tgtEl>
                                          <p:spTgt spid="626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autoUpdateAnimBg="0"/>
      <p:bldP spid="62670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381000" y="2590800"/>
            <a:ext cx="6781800"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奥地利生物学家孟德尔进行了长达八年之久的豌豆杂交试验</a:t>
            </a:r>
            <a:r>
              <a:rPr lang="en-US" altLang="zh-CN" sz="3200" b="1">
                <a:ea typeface="楷体_GB2312" pitchFamily="49" charset="-122"/>
              </a:rPr>
              <a:t>, </a:t>
            </a:r>
            <a:r>
              <a:rPr lang="zh-CN" altLang="en-US" sz="3200" b="1">
                <a:ea typeface="楷体_GB2312" pitchFamily="49" charset="-122"/>
              </a:rPr>
              <a:t>并根据试验结果</a:t>
            </a:r>
            <a:r>
              <a:rPr lang="en-US" altLang="zh-CN" sz="3200" b="1">
                <a:ea typeface="楷体_GB2312" pitchFamily="49" charset="-122"/>
              </a:rPr>
              <a:t>,</a:t>
            </a:r>
            <a:r>
              <a:rPr lang="zh-CN" altLang="en-US" sz="3200" b="1">
                <a:ea typeface="楷体_GB2312" pitchFamily="49" charset="-122"/>
              </a:rPr>
              <a:t>运用他的数理知识</a:t>
            </a:r>
            <a:r>
              <a:rPr lang="en-US" altLang="zh-CN" sz="3200" b="1">
                <a:ea typeface="楷体_GB2312" pitchFamily="49" charset="-122"/>
              </a:rPr>
              <a:t>, </a:t>
            </a:r>
            <a:r>
              <a:rPr lang="zh-CN" altLang="en-US" sz="3200" b="1">
                <a:ea typeface="楷体_GB2312" pitchFamily="49" charset="-122"/>
              </a:rPr>
              <a:t>发现了遗传的基本规律</a:t>
            </a:r>
            <a:r>
              <a:rPr lang="en-US" altLang="zh-CN" sz="3200" b="1">
                <a:ea typeface="楷体_GB2312" pitchFamily="49" charset="-122"/>
              </a:rPr>
              <a:t>.</a:t>
            </a:r>
          </a:p>
        </p:txBody>
      </p:sp>
      <p:sp>
        <p:nvSpPr>
          <p:cNvPr id="627715" name="Rectangle 3"/>
          <p:cNvSpPr>
            <a:spLocks noChangeArrowheads="1"/>
          </p:cNvSpPr>
          <p:nvPr/>
        </p:nvSpPr>
        <p:spPr bwMode="auto">
          <a:xfrm>
            <a:off x="457200" y="342900"/>
            <a:ext cx="8424863" cy="18446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在此，我们以遗传学上的一项伟大发现为例，说明统计方法在研究自然界和人类社会的规律性时，是起着积极的、主动的作用</a:t>
            </a:r>
            <a:r>
              <a:rPr lang="en-US" altLang="zh-CN" sz="3200" b="1">
                <a:ea typeface="楷体_GB2312" pitchFamily="49" charset="-122"/>
              </a:rPr>
              <a:t>.</a:t>
            </a:r>
          </a:p>
        </p:txBody>
      </p:sp>
      <p:grpSp>
        <p:nvGrpSpPr>
          <p:cNvPr id="2" name="Group 4"/>
          <p:cNvGrpSpPr>
            <a:grpSpLocks/>
          </p:cNvGrpSpPr>
          <p:nvPr/>
        </p:nvGrpSpPr>
        <p:grpSpPr bwMode="auto">
          <a:xfrm>
            <a:off x="7315200" y="2163763"/>
            <a:ext cx="1512888" cy="2560637"/>
            <a:chOff x="4608" y="1200"/>
            <a:chExt cx="953" cy="1613"/>
          </a:xfrm>
        </p:grpSpPr>
        <p:pic>
          <p:nvPicPr>
            <p:cNvPr id="627717" name="Picture 5" descr="孟德尔"/>
            <p:cNvPicPr>
              <a:picLocks noChangeAspect="1" noChangeArrowheads="1"/>
            </p:cNvPicPr>
            <p:nvPr/>
          </p:nvPicPr>
          <p:blipFill>
            <a:blip r:embed="rId2"/>
            <a:srcRect/>
            <a:stretch>
              <a:fillRect/>
            </a:stretch>
          </p:blipFill>
          <p:spPr bwMode="auto">
            <a:xfrm>
              <a:off x="4608" y="1200"/>
              <a:ext cx="953" cy="1248"/>
            </a:xfrm>
            <a:prstGeom prst="rect">
              <a:avLst/>
            </a:prstGeom>
            <a:noFill/>
          </p:spPr>
        </p:pic>
        <p:sp>
          <p:nvSpPr>
            <p:cNvPr id="627718" name="Rectangle 6"/>
            <p:cNvSpPr>
              <a:spLocks noChangeArrowheads="1"/>
            </p:cNvSpPr>
            <p:nvPr/>
          </p:nvSpPr>
          <p:spPr bwMode="auto">
            <a:xfrm>
              <a:off x="4679" y="2486"/>
              <a:ext cx="791"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孟德尔</a:t>
              </a:r>
              <a:endParaRPr lang="zh-CN" altLang="en-US" sz="3200" b="1">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barn(outVertical)">
                                      <p:cBhvr>
                                        <p:cTn id="7" dur="500"/>
                                        <p:tgtEl>
                                          <p:spTgt spid="6277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27714"/>
                                        </p:tgtEl>
                                        <p:attrNameLst>
                                          <p:attrName>style.visibility</p:attrName>
                                        </p:attrNameLst>
                                      </p:cBhvr>
                                      <p:to>
                                        <p:strVal val="visible"/>
                                      </p:to>
                                    </p:set>
                                    <p:animEffect transition="in" filter="wipe(left)">
                                      <p:cBhvr>
                                        <p:cTn id="17" dur="500"/>
                                        <p:tgtEl>
                                          <p:spTgt spid="62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autoUpdateAnimBg="0"/>
      <p:bldP spid="627715"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5175" y="419100"/>
            <a:ext cx="7359650" cy="2857500"/>
            <a:chOff x="354" y="240"/>
            <a:chExt cx="4636" cy="1800"/>
          </a:xfrm>
        </p:grpSpPr>
        <p:pic>
          <p:nvPicPr>
            <p:cNvPr id="628739" name="Picture 3" descr="豌豆"/>
            <p:cNvPicPr>
              <a:picLocks noChangeAspect="1" noChangeArrowheads="1"/>
            </p:cNvPicPr>
            <p:nvPr/>
          </p:nvPicPr>
          <p:blipFill>
            <a:blip r:embed="rId2">
              <a:clrChange>
                <a:clrFrom>
                  <a:srgbClr val="100760"/>
                </a:clrFrom>
                <a:clrTo>
                  <a:srgbClr val="100760">
                    <a:alpha val="0"/>
                  </a:srgbClr>
                </a:clrTo>
              </a:clrChange>
            </a:blip>
            <a:srcRect/>
            <a:stretch>
              <a:fillRect/>
            </a:stretch>
          </p:blipFill>
          <p:spPr bwMode="auto">
            <a:xfrm>
              <a:off x="1296" y="432"/>
              <a:ext cx="1424" cy="1608"/>
            </a:xfrm>
            <a:prstGeom prst="rect">
              <a:avLst/>
            </a:prstGeom>
            <a:noFill/>
          </p:spPr>
        </p:pic>
        <p:sp>
          <p:nvSpPr>
            <p:cNvPr id="628740" name="Rectangle 4"/>
            <p:cNvSpPr>
              <a:spLocks noChangeArrowheads="1"/>
            </p:cNvSpPr>
            <p:nvPr/>
          </p:nvSpPr>
          <p:spPr bwMode="auto">
            <a:xfrm>
              <a:off x="2807" y="1488"/>
              <a:ext cx="887"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子二代</a:t>
              </a:r>
            </a:p>
          </p:txBody>
        </p:sp>
        <p:sp>
          <p:nvSpPr>
            <p:cNvPr id="628741" name="Rectangle 5"/>
            <p:cNvSpPr>
              <a:spLocks noChangeArrowheads="1"/>
            </p:cNvSpPr>
            <p:nvPr/>
          </p:nvSpPr>
          <p:spPr bwMode="auto">
            <a:xfrm>
              <a:off x="2859" y="864"/>
              <a:ext cx="885"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子一代</a:t>
              </a:r>
            </a:p>
          </p:txBody>
        </p:sp>
        <p:sp>
          <p:nvSpPr>
            <p:cNvPr id="628742" name="AutoShape 6"/>
            <p:cNvSpPr>
              <a:spLocks noChangeArrowheads="1"/>
            </p:cNvSpPr>
            <p:nvPr/>
          </p:nvSpPr>
          <p:spPr bwMode="auto">
            <a:xfrm>
              <a:off x="2592" y="1632"/>
              <a:ext cx="240" cy="144"/>
            </a:xfrm>
            <a:prstGeom prst="lef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28743" name="AutoShape 7"/>
            <p:cNvSpPr>
              <a:spLocks noChangeArrowheads="1"/>
            </p:cNvSpPr>
            <p:nvPr/>
          </p:nvSpPr>
          <p:spPr bwMode="auto">
            <a:xfrm>
              <a:off x="2640" y="1008"/>
              <a:ext cx="240" cy="144"/>
            </a:xfrm>
            <a:prstGeom prst="lef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628744" name="Picture 8" descr="黄豌豆"/>
            <p:cNvPicPr>
              <a:picLocks noChangeAspect="1" noChangeArrowheads="1"/>
            </p:cNvPicPr>
            <p:nvPr/>
          </p:nvPicPr>
          <p:blipFill>
            <a:blip r:embed="rId3">
              <a:clrChange>
                <a:clrFrom>
                  <a:srgbClr val="100760"/>
                </a:clrFrom>
                <a:clrTo>
                  <a:srgbClr val="100760">
                    <a:alpha val="0"/>
                  </a:srgbClr>
                </a:clrTo>
              </a:clrChange>
            </a:blip>
            <a:srcRect/>
            <a:stretch>
              <a:fillRect/>
            </a:stretch>
          </p:blipFill>
          <p:spPr bwMode="auto">
            <a:xfrm>
              <a:off x="744" y="240"/>
              <a:ext cx="600" cy="616"/>
            </a:xfrm>
            <a:prstGeom prst="rect">
              <a:avLst/>
            </a:prstGeom>
            <a:noFill/>
          </p:spPr>
        </p:pic>
        <p:sp>
          <p:nvSpPr>
            <p:cNvPr id="628745" name="Rectangle 9"/>
            <p:cNvSpPr>
              <a:spLocks noChangeArrowheads="1"/>
            </p:cNvSpPr>
            <p:nvPr/>
          </p:nvSpPr>
          <p:spPr bwMode="auto">
            <a:xfrm>
              <a:off x="576" y="384"/>
              <a:ext cx="372"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a:t>
              </a:r>
            </a:p>
          </p:txBody>
        </p:sp>
        <p:sp>
          <p:nvSpPr>
            <p:cNvPr id="628746" name="Rectangle 10"/>
            <p:cNvSpPr>
              <a:spLocks noChangeArrowheads="1"/>
            </p:cNvSpPr>
            <p:nvPr/>
          </p:nvSpPr>
          <p:spPr bwMode="auto">
            <a:xfrm>
              <a:off x="354" y="768"/>
              <a:ext cx="1016"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黄色纯系</a:t>
              </a:r>
              <a:endParaRPr lang="zh-CN" altLang="en-US" sz="3200" b="1">
                <a:ea typeface="楷体_GB2312" pitchFamily="49" charset="-122"/>
              </a:endParaRPr>
            </a:p>
          </p:txBody>
        </p:sp>
        <p:pic>
          <p:nvPicPr>
            <p:cNvPr id="628747" name="Picture 11" descr="绿豌豆"/>
            <p:cNvPicPr>
              <a:picLocks noChangeAspect="1" noChangeArrowheads="1"/>
            </p:cNvPicPr>
            <p:nvPr/>
          </p:nvPicPr>
          <p:blipFill>
            <a:blip r:embed="rId4">
              <a:clrChange>
                <a:clrFrom>
                  <a:srgbClr val="100760"/>
                </a:clrFrom>
                <a:clrTo>
                  <a:srgbClr val="100760">
                    <a:alpha val="0"/>
                  </a:srgbClr>
                </a:clrTo>
              </a:clrChange>
            </a:blip>
            <a:srcRect/>
            <a:stretch>
              <a:fillRect/>
            </a:stretch>
          </p:blipFill>
          <p:spPr bwMode="auto">
            <a:xfrm>
              <a:off x="3720" y="240"/>
              <a:ext cx="600" cy="576"/>
            </a:xfrm>
            <a:prstGeom prst="rect">
              <a:avLst/>
            </a:prstGeom>
            <a:noFill/>
          </p:spPr>
        </p:pic>
        <p:sp>
          <p:nvSpPr>
            <p:cNvPr id="628748" name="Rectangle 12"/>
            <p:cNvSpPr>
              <a:spLocks noChangeArrowheads="1"/>
            </p:cNvSpPr>
            <p:nvPr/>
          </p:nvSpPr>
          <p:spPr bwMode="auto">
            <a:xfrm>
              <a:off x="4140" y="336"/>
              <a:ext cx="372"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a:t>
              </a:r>
            </a:p>
          </p:txBody>
        </p:sp>
        <p:sp>
          <p:nvSpPr>
            <p:cNvPr id="628749" name="Rectangle 13"/>
            <p:cNvSpPr>
              <a:spLocks noChangeArrowheads="1"/>
            </p:cNvSpPr>
            <p:nvPr/>
          </p:nvSpPr>
          <p:spPr bwMode="auto">
            <a:xfrm>
              <a:off x="3974" y="816"/>
              <a:ext cx="1016" cy="327"/>
            </a:xfrm>
            <a:prstGeom prst="rect">
              <a:avLst/>
            </a:prstGeom>
            <a:noFill/>
            <a:ln w="9525">
              <a:noFill/>
              <a:miter lim="800000"/>
              <a:headEnd/>
              <a:tailEnd/>
            </a:ln>
            <a:effectLst/>
          </p:spPr>
          <p:txBody>
            <a:bodyPr wrap="none" anchor="ctr">
              <a:spAutoFit/>
            </a:bodyPr>
            <a:lstStyle/>
            <a:p>
              <a:pPr algn="ctr"/>
              <a:r>
                <a:rPr lang="zh-CN" altLang="en-US" sz="2800" b="1">
                  <a:solidFill>
                    <a:schemeClr val="accent2"/>
                  </a:solidFill>
                  <a:ea typeface="楷体_GB2312" pitchFamily="49" charset="-122"/>
                </a:rPr>
                <a:t>绿色纯系</a:t>
              </a:r>
              <a:endParaRPr lang="zh-CN" altLang="en-US" sz="3200" b="1">
                <a:solidFill>
                  <a:schemeClr val="accent2"/>
                </a:solidFill>
                <a:ea typeface="楷体_GB2312" pitchFamily="49" charset="-122"/>
              </a:endParaRPr>
            </a:p>
          </p:txBody>
        </p:sp>
        <p:sp>
          <p:nvSpPr>
            <p:cNvPr id="628750" name="AutoShape 14"/>
            <p:cNvSpPr>
              <a:spLocks noChangeArrowheads="1"/>
            </p:cNvSpPr>
            <p:nvPr/>
          </p:nvSpPr>
          <p:spPr bwMode="auto">
            <a:xfrm rot="-551413">
              <a:off x="2397" y="495"/>
              <a:ext cx="1152" cy="48"/>
            </a:xfrm>
            <a:prstGeom prst="leftArrow">
              <a:avLst>
                <a:gd name="adj1" fmla="val 50000"/>
                <a:gd name="adj2" fmla="val 60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28751" name="AutoShape 15"/>
            <p:cNvSpPr>
              <a:spLocks noChangeArrowheads="1"/>
            </p:cNvSpPr>
            <p:nvPr/>
          </p:nvSpPr>
          <p:spPr bwMode="auto">
            <a:xfrm rot="481025">
              <a:off x="1344" y="384"/>
              <a:ext cx="576" cy="144"/>
            </a:xfrm>
            <a:prstGeom prst="rightArrow">
              <a:avLst>
                <a:gd name="adj1" fmla="val 50000"/>
                <a:gd name="adj2" fmla="val 100000"/>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28752" name="Rectangle 16"/>
          <p:cNvSpPr>
            <a:spLocks noChangeArrowheads="1"/>
          </p:cNvSpPr>
          <p:nvPr/>
        </p:nvSpPr>
        <p:spPr bwMode="auto">
          <a:xfrm>
            <a:off x="2678113" y="4038600"/>
            <a:ext cx="4256087" cy="579438"/>
          </a:xfrm>
          <a:prstGeom prst="rect">
            <a:avLst/>
          </a:prstGeom>
          <a:noFill/>
          <a:ln w="9525">
            <a:noFill/>
            <a:miter lim="800000"/>
            <a:headEnd/>
            <a:tailEnd/>
          </a:ln>
          <a:effectLst/>
        </p:spPr>
        <p:txBody>
          <a:bodyPr wrap="none" anchor="ctr">
            <a:spAutoFit/>
          </a:bodyPr>
          <a:lstStyle/>
          <a:p>
            <a:pPr algn="ctr"/>
            <a:r>
              <a:rPr lang="zh-CN" altLang="en-US" sz="3200" b="1"/>
              <a:t>他的一组观察结果为：</a:t>
            </a:r>
          </a:p>
        </p:txBody>
      </p:sp>
      <p:sp>
        <p:nvSpPr>
          <p:cNvPr id="628753" name="Rectangle 17"/>
          <p:cNvSpPr>
            <a:spLocks noChangeArrowheads="1"/>
          </p:cNvSpPr>
          <p:nvPr/>
        </p:nvSpPr>
        <p:spPr bwMode="auto">
          <a:xfrm>
            <a:off x="2660650" y="4795838"/>
            <a:ext cx="2230438" cy="588962"/>
          </a:xfrm>
          <a:prstGeom prst="rect">
            <a:avLst/>
          </a:prstGeom>
          <a:solidFill>
            <a:schemeClr val="bg1"/>
          </a:solidFill>
          <a:ln w="9525">
            <a:solidFill>
              <a:srgbClr val="FF0000"/>
            </a:solidFill>
            <a:miter lim="800000"/>
            <a:headEnd/>
            <a:tailEnd/>
          </a:ln>
          <a:effectLst/>
        </p:spPr>
        <p:txBody>
          <a:bodyPr wrap="none" anchor="ctr">
            <a:spAutoFit/>
          </a:bodyPr>
          <a:lstStyle/>
          <a:p>
            <a:pPr algn="ctr"/>
            <a:r>
              <a:rPr lang="zh-CN" altLang="en-US" sz="3200" b="1">
                <a:solidFill>
                  <a:srgbClr val="808080"/>
                </a:solidFill>
                <a:ea typeface="楷体_GB2312" pitchFamily="49" charset="-122"/>
              </a:rPr>
              <a:t>黄</a:t>
            </a:r>
            <a:r>
              <a:rPr lang="en-US" altLang="zh-CN" sz="3200" b="1">
                <a:solidFill>
                  <a:srgbClr val="808080"/>
                </a:solidFill>
                <a:ea typeface="楷体_GB2312" pitchFamily="49" charset="-122"/>
              </a:rPr>
              <a:t>70</a:t>
            </a:r>
            <a:r>
              <a:rPr lang="zh-CN" altLang="en-US" sz="3200" b="1">
                <a:solidFill>
                  <a:srgbClr val="808080"/>
                </a:solidFill>
                <a:ea typeface="楷体_GB2312" pitchFamily="49" charset="-122"/>
              </a:rPr>
              <a:t>，绿</a:t>
            </a:r>
            <a:r>
              <a:rPr lang="en-US" altLang="zh-CN" sz="3200" b="1">
                <a:solidFill>
                  <a:srgbClr val="808080"/>
                </a:solidFill>
                <a:ea typeface="楷体_GB2312" pitchFamily="49" charset="-122"/>
              </a:rPr>
              <a:t>27</a:t>
            </a:r>
          </a:p>
        </p:txBody>
      </p:sp>
      <p:sp>
        <p:nvSpPr>
          <p:cNvPr id="628754" name="Rectangle 18"/>
          <p:cNvSpPr>
            <a:spLocks noChangeArrowheads="1"/>
          </p:cNvSpPr>
          <p:nvPr/>
        </p:nvSpPr>
        <p:spPr bwMode="auto">
          <a:xfrm>
            <a:off x="765175" y="5486400"/>
            <a:ext cx="5414963"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近似为</a:t>
            </a:r>
            <a:r>
              <a:rPr lang="en-US" altLang="zh-CN" sz="3200" b="1">
                <a:solidFill>
                  <a:schemeClr val="accent2"/>
                </a:solidFill>
                <a:ea typeface="楷体_GB2312" pitchFamily="49" charset="-122"/>
              </a:rPr>
              <a:t>2.59:1</a:t>
            </a:r>
            <a:r>
              <a:rPr lang="zh-CN" altLang="en-US" sz="3200" b="1">
                <a:ea typeface="楷体_GB2312" pitchFamily="49" charset="-122"/>
              </a:rPr>
              <a:t>，与理论值相近</a:t>
            </a:r>
            <a:r>
              <a:rPr lang="en-US" altLang="zh-CN" sz="3200" b="1">
                <a:ea typeface="楷体_GB2312" pitchFamily="49" charset="-122"/>
              </a:rPr>
              <a:t>.</a:t>
            </a:r>
          </a:p>
        </p:txBody>
      </p:sp>
      <p:sp>
        <p:nvSpPr>
          <p:cNvPr id="628755" name="Rectangle 19"/>
          <p:cNvSpPr>
            <a:spLocks noChangeArrowheads="1"/>
          </p:cNvSpPr>
          <p:nvPr/>
        </p:nvSpPr>
        <p:spPr bwMode="auto">
          <a:xfrm>
            <a:off x="685800" y="3387725"/>
            <a:ext cx="7924800"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根据他的理论，子二代中</a:t>
            </a:r>
            <a:r>
              <a:rPr lang="en-US" altLang="zh-CN" sz="3200" b="1">
                <a:ea typeface="楷体_GB2312" pitchFamily="49" charset="-122"/>
              </a:rPr>
              <a:t>,  </a:t>
            </a:r>
            <a:r>
              <a:rPr lang="zh-CN" altLang="en-US" sz="3200" b="1">
                <a:ea typeface="楷体_GB2312" pitchFamily="49" charset="-122"/>
              </a:rPr>
              <a:t>黄、绿之比 近似为</a:t>
            </a:r>
            <a:r>
              <a:rPr lang="en-US" altLang="zh-CN" sz="3200" b="1">
                <a:solidFill>
                  <a:schemeClr val="accent2"/>
                </a:solidFill>
                <a:ea typeface="楷体_GB2312" pitchFamily="49" charset="-122"/>
              </a:rPr>
              <a:t>3:1</a:t>
            </a:r>
            <a:r>
              <a:rPr lang="zh-CN" altLang="en-US"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55"/>
                                        </p:tgtEl>
                                        <p:attrNameLst>
                                          <p:attrName>style.visibility</p:attrName>
                                        </p:attrNameLst>
                                      </p:cBhvr>
                                      <p:to>
                                        <p:strVal val="visible"/>
                                      </p:to>
                                    </p:set>
                                    <p:animEffect transition="in" filter="wipe(left)">
                                      <p:cBhvr>
                                        <p:cTn id="7" dur="500"/>
                                        <p:tgtEl>
                                          <p:spTgt spid="628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28752"/>
                                        </p:tgtEl>
                                        <p:attrNameLst>
                                          <p:attrName>style.visibility</p:attrName>
                                        </p:attrNameLst>
                                      </p:cBhvr>
                                      <p:to>
                                        <p:strVal val="visible"/>
                                      </p:to>
                                    </p:set>
                                    <p:animEffect transition="in" filter="wipe(right)">
                                      <p:cBhvr>
                                        <p:cTn id="12" dur="500"/>
                                        <p:tgtEl>
                                          <p:spTgt spid="62875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287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628754"/>
                                        </p:tgtEl>
                                        <p:attrNameLst>
                                          <p:attrName>style.visibility</p:attrName>
                                        </p:attrNameLst>
                                      </p:cBhvr>
                                      <p:to>
                                        <p:strVal val="visible"/>
                                      </p:to>
                                    </p:set>
                                    <p:animEffect transition="in" filter="wipe(right)">
                                      <p:cBhvr>
                                        <p:cTn id="21" dur="500"/>
                                        <p:tgtEl>
                                          <p:spTgt spid="62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52" grpId="0" autoUpdateAnimBg="0"/>
      <p:bldP spid="628753" grpId="0" animBg="1" autoUpdateAnimBg="0"/>
      <p:bldP spid="628754" grpId="0" autoUpdateAnimBg="0"/>
      <p:bldP spid="62875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719138" y="317500"/>
            <a:ext cx="8043862"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由于随机性，观察结果与</a:t>
            </a:r>
            <a:r>
              <a:rPr lang="en-US" altLang="zh-CN" sz="3200" b="1">
                <a:ea typeface="楷体_GB2312" pitchFamily="49" charset="-122"/>
              </a:rPr>
              <a:t>3:1</a:t>
            </a:r>
            <a:r>
              <a:rPr lang="zh-CN" altLang="en-US" sz="3200" b="1">
                <a:ea typeface="楷体_GB2312" pitchFamily="49" charset="-122"/>
              </a:rPr>
              <a:t>总有些差距，因此有必要去考察某一大小的差异是否已构成否定</a:t>
            </a:r>
            <a:r>
              <a:rPr lang="en-US" altLang="zh-CN" sz="3200" b="1">
                <a:ea typeface="楷体_GB2312" pitchFamily="49" charset="-122"/>
              </a:rPr>
              <a:t>3:1</a:t>
            </a:r>
            <a:r>
              <a:rPr lang="zh-CN" altLang="en-US" sz="3200" b="1">
                <a:ea typeface="楷体_GB2312" pitchFamily="49" charset="-122"/>
              </a:rPr>
              <a:t>理论的充分根据，这就是如下的检验问题</a:t>
            </a:r>
            <a:r>
              <a:rPr lang="en-US" altLang="zh-CN" sz="3200" b="1">
                <a:ea typeface="楷体_GB2312" pitchFamily="49" charset="-122"/>
              </a:rPr>
              <a:t>.</a:t>
            </a:r>
          </a:p>
        </p:txBody>
      </p:sp>
      <p:sp>
        <p:nvSpPr>
          <p:cNvPr id="629763" name="Rectangle 3"/>
          <p:cNvSpPr>
            <a:spLocks noChangeArrowheads="1"/>
          </p:cNvSpPr>
          <p:nvPr/>
        </p:nvSpPr>
        <p:spPr bwMode="auto">
          <a:xfrm>
            <a:off x="1270000" y="4183063"/>
            <a:ext cx="5254625" cy="579437"/>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这里，</a:t>
            </a:r>
            <a:r>
              <a:rPr lang="en-US" altLang="zh-CN" sz="3200" b="1" i="1">
                <a:ea typeface="楷体_GB2312" pitchFamily="49" charset="-122"/>
              </a:rPr>
              <a:t>n</a:t>
            </a:r>
            <a:r>
              <a:rPr lang="en-US" altLang="zh-CN" sz="3200" b="1">
                <a:ea typeface="楷体_GB2312" pitchFamily="49" charset="-122"/>
              </a:rPr>
              <a:t>=70+27=97,   </a:t>
            </a:r>
            <a:r>
              <a:rPr lang="en-US" altLang="zh-CN" sz="3200" b="1" i="1">
                <a:ea typeface="楷体_GB2312" pitchFamily="49" charset="-122"/>
              </a:rPr>
              <a:t>k</a:t>
            </a:r>
            <a:r>
              <a:rPr lang="en-US" altLang="zh-CN" sz="3200" b="1">
                <a:ea typeface="楷体_GB2312" pitchFamily="49" charset="-122"/>
              </a:rPr>
              <a:t>=2,</a:t>
            </a:r>
          </a:p>
        </p:txBody>
      </p:sp>
      <p:sp>
        <p:nvSpPr>
          <p:cNvPr id="629764" name="Rectangle 4"/>
          <p:cNvSpPr>
            <a:spLocks noChangeArrowheads="1"/>
          </p:cNvSpPr>
          <p:nvPr/>
        </p:nvSpPr>
        <p:spPr bwMode="auto">
          <a:xfrm>
            <a:off x="682625" y="2849563"/>
            <a:ext cx="412432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检验孟德尔的</a:t>
            </a:r>
            <a:r>
              <a:rPr lang="en-US" altLang="zh-CN" sz="3200" b="1">
                <a:ea typeface="楷体_GB2312" pitchFamily="49" charset="-122"/>
              </a:rPr>
              <a:t>3:1</a:t>
            </a:r>
            <a:r>
              <a:rPr lang="zh-CN" altLang="en-US" sz="3200" b="1">
                <a:ea typeface="楷体_GB2312" pitchFamily="49" charset="-122"/>
              </a:rPr>
              <a:t>理论</a:t>
            </a:r>
            <a:r>
              <a:rPr lang="en-US" altLang="zh-CN" sz="3200" b="1">
                <a:ea typeface="楷体_GB2312" pitchFamily="49" charset="-122"/>
              </a:rPr>
              <a:t>:</a:t>
            </a:r>
          </a:p>
        </p:txBody>
      </p:sp>
      <p:sp>
        <p:nvSpPr>
          <p:cNvPr id="629765" name="Rectangle 5"/>
          <p:cNvSpPr>
            <a:spLocks noChangeArrowheads="1"/>
          </p:cNvSpPr>
          <p:nvPr/>
        </p:nvSpPr>
        <p:spPr bwMode="auto">
          <a:xfrm>
            <a:off x="1304925" y="3475038"/>
            <a:ext cx="51847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提出假设</a:t>
            </a:r>
            <a:r>
              <a:rPr lang="en-US" altLang="zh-CN" sz="3200" b="1" i="1">
                <a:solidFill>
                  <a:schemeClr val="accent2"/>
                </a:solidFill>
                <a:ea typeface="楷体_GB2312" pitchFamily="49" charset="-122"/>
              </a:rPr>
              <a:t>H</a:t>
            </a:r>
            <a:r>
              <a:rPr lang="en-US" altLang="zh-CN" sz="3200" b="1" baseline="-25000">
                <a:solidFill>
                  <a:schemeClr val="accent2"/>
                </a:solidFill>
                <a:ea typeface="楷体_GB2312" pitchFamily="49" charset="-122"/>
              </a:rPr>
              <a:t>0</a:t>
            </a:r>
            <a:r>
              <a:rPr lang="en-US" altLang="zh-CN" sz="3200" b="1">
                <a:solidFill>
                  <a:schemeClr val="accent2"/>
                </a:solidFill>
                <a:ea typeface="楷体_GB2312" pitchFamily="49" charset="-122"/>
              </a:rPr>
              <a:t>:    </a:t>
            </a:r>
            <a:r>
              <a:rPr lang="en-US" altLang="zh-CN" sz="3200" b="1" i="1">
                <a:solidFill>
                  <a:schemeClr val="accent2"/>
                </a:solidFill>
                <a:ea typeface="楷体_GB2312" pitchFamily="49" charset="-122"/>
              </a:rPr>
              <a:t>p</a:t>
            </a:r>
            <a:r>
              <a:rPr lang="en-US" altLang="zh-CN" sz="3200" b="1" baseline="-25000">
                <a:solidFill>
                  <a:schemeClr val="accent2"/>
                </a:solidFill>
                <a:ea typeface="楷体_GB2312" pitchFamily="49" charset="-122"/>
              </a:rPr>
              <a:t>1</a:t>
            </a:r>
            <a:r>
              <a:rPr lang="en-US" altLang="zh-CN" sz="3200" b="1">
                <a:solidFill>
                  <a:schemeClr val="accent2"/>
                </a:solidFill>
                <a:ea typeface="楷体_GB2312" pitchFamily="49" charset="-122"/>
              </a:rPr>
              <a:t>=3/4, </a:t>
            </a:r>
            <a:r>
              <a:rPr lang="en-US" altLang="zh-CN" sz="3200" b="1" i="1">
                <a:solidFill>
                  <a:schemeClr val="accent2"/>
                </a:solidFill>
                <a:ea typeface="楷体_GB2312" pitchFamily="49" charset="-122"/>
              </a:rPr>
              <a:t>p</a:t>
            </a:r>
            <a:r>
              <a:rPr lang="en-US" altLang="zh-CN" sz="3200" b="1" baseline="-25000">
                <a:solidFill>
                  <a:schemeClr val="accent2"/>
                </a:solidFill>
                <a:ea typeface="楷体_GB2312" pitchFamily="49" charset="-122"/>
              </a:rPr>
              <a:t>2</a:t>
            </a:r>
            <a:r>
              <a:rPr lang="en-US" altLang="zh-CN" sz="3200" b="1">
                <a:solidFill>
                  <a:schemeClr val="accent2"/>
                </a:solidFill>
                <a:ea typeface="楷体_GB2312" pitchFamily="49" charset="-122"/>
              </a:rPr>
              <a:t>=1/4</a:t>
            </a:r>
            <a:endParaRPr lang="en-US" altLang="zh-CN" sz="3200" b="1" baseline="-25000">
              <a:solidFill>
                <a:schemeClr val="accent1"/>
              </a:solidFill>
              <a:ea typeface="楷体_GB2312" pitchFamily="49" charset="-122"/>
            </a:endParaRPr>
          </a:p>
        </p:txBody>
      </p:sp>
      <p:sp>
        <p:nvSpPr>
          <p:cNvPr id="629766" name="Rectangle 6"/>
          <p:cNvSpPr>
            <a:spLocks noChangeArrowheads="1"/>
          </p:cNvSpPr>
          <p:nvPr/>
        </p:nvSpPr>
        <p:spPr bwMode="auto">
          <a:xfrm>
            <a:off x="1201738" y="4784725"/>
            <a:ext cx="6353175"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理论频数为：</a:t>
            </a:r>
            <a:r>
              <a:rPr lang="zh-CN" altLang="zh-CN" sz="3200" b="1" i="1">
                <a:solidFill>
                  <a:schemeClr val="accent1"/>
                </a:solidFill>
                <a:ea typeface="楷体_GB2312" pitchFamily="49" charset="-122"/>
              </a:rPr>
              <a:t> </a:t>
            </a:r>
            <a:r>
              <a:rPr lang="en-US" altLang="zh-CN" sz="3200" b="1" i="1">
                <a:solidFill>
                  <a:schemeClr val="accent2"/>
                </a:solidFill>
                <a:ea typeface="楷体_GB2312" pitchFamily="49" charset="-122"/>
              </a:rPr>
              <a:t>np</a:t>
            </a:r>
            <a:r>
              <a:rPr lang="en-US" altLang="zh-CN" sz="3200" b="1" baseline="-25000">
                <a:solidFill>
                  <a:schemeClr val="accent2"/>
                </a:solidFill>
                <a:ea typeface="楷体_GB2312" pitchFamily="49" charset="-122"/>
              </a:rPr>
              <a:t>1</a:t>
            </a:r>
            <a:r>
              <a:rPr lang="en-US" altLang="zh-CN" sz="3200" b="1">
                <a:solidFill>
                  <a:schemeClr val="accent2"/>
                </a:solidFill>
                <a:ea typeface="楷体_GB2312" pitchFamily="49" charset="-122"/>
              </a:rPr>
              <a:t>=72.75, </a:t>
            </a:r>
            <a:r>
              <a:rPr lang="en-US" altLang="zh-CN" sz="3200" b="1" i="1">
                <a:solidFill>
                  <a:schemeClr val="accent2"/>
                </a:solidFill>
                <a:ea typeface="楷体_GB2312" pitchFamily="49" charset="-122"/>
              </a:rPr>
              <a:t>np</a:t>
            </a:r>
            <a:r>
              <a:rPr lang="en-US" altLang="zh-CN" sz="3200" b="1" baseline="-25000">
                <a:solidFill>
                  <a:schemeClr val="accent2"/>
                </a:solidFill>
                <a:ea typeface="楷体_GB2312" pitchFamily="49" charset="-122"/>
              </a:rPr>
              <a:t>2</a:t>
            </a:r>
            <a:r>
              <a:rPr lang="en-US" altLang="zh-CN" sz="3200" b="1">
                <a:solidFill>
                  <a:schemeClr val="accent2"/>
                </a:solidFill>
                <a:ea typeface="楷体_GB2312" pitchFamily="49" charset="-122"/>
              </a:rPr>
              <a:t>=24.25</a:t>
            </a:r>
            <a:endParaRPr lang="en-US" altLang="zh-CN" sz="3200" b="1">
              <a:solidFill>
                <a:schemeClr val="accent1"/>
              </a:solidFill>
              <a:ea typeface="楷体_GB2312" pitchFamily="49" charset="-122"/>
            </a:endParaRPr>
          </a:p>
        </p:txBody>
      </p:sp>
      <p:sp>
        <p:nvSpPr>
          <p:cNvPr id="629767" name="Rectangle 7"/>
          <p:cNvSpPr>
            <a:spLocks noChangeArrowheads="1"/>
          </p:cNvSpPr>
          <p:nvPr/>
        </p:nvSpPr>
        <p:spPr bwMode="auto">
          <a:xfrm>
            <a:off x="1185863" y="5440363"/>
            <a:ext cx="3546475" cy="579437"/>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实测频数为</a:t>
            </a:r>
            <a:r>
              <a:rPr lang="en-US" altLang="zh-CN" sz="3200" b="1">
                <a:ea typeface="楷体_GB2312" pitchFamily="49" charset="-122"/>
              </a:rPr>
              <a:t>70</a:t>
            </a:r>
            <a:r>
              <a:rPr lang="zh-CN" altLang="en-US" sz="3200" b="1">
                <a:ea typeface="楷体_GB2312" pitchFamily="49" charset="-122"/>
              </a:rPr>
              <a:t>，</a:t>
            </a:r>
            <a:r>
              <a:rPr lang="en-US" altLang="zh-CN" sz="3200" b="1">
                <a:ea typeface="楷体_GB2312" pitchFamily="49" charset="-122"/>
              </a:rPr>
              <a:t>27.</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barn(outVertical)">
                                      <p:cBhvr>
                                        <p:cTn id="7" dur="500"/>
                                        <p:tgtEl>
                                          <p:spTgt spid="629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9764"/>
                                        </p:tgtEl>
                                        <p:attrNameLst>
                                          <p:attrName>style.visibility</p:attrName>
                                        </p:attrNameLst>
                                      </p:cBhvr>
                                      <p:to>
                                        <p:strVal val="visible"/>
                                      </p:to>
                                    </p:set>
                                    <p:animEffect transition="in" filter="wipe(left)">
                                      <p:cBhvr>
                                        <p:cTn id="12" dur="500"/>
                                        <p:tgtEl>
                                          <p:spTgt spid="629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29765"/>
                                        </p:tgtEl>
                                        <p:attrNameLst>
                                          <p:attrName>style.visibility</p:attrName>
                                        </p:attrNameLst>
                                      </p:cBhvr>
                                      <p:to>
                                        <p:strVal val="visible"/>
                                      </p:to>
                                    </p:set>
                                    <p:animEffect transition="in" filter="wipe(right)">
                                      <p:cBhvr>
                                        <p:cTn id="17" dur="500"/>
                                        <p:tgtEl>
                                          <p:spTgt spid="62976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976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9766"/>
                                        </p:tgtEl>
                                        <p:attrNameLst>
                                          <p:attrName>style.visibility</p:attrName>
                                        </p:attrNameLst>
                                      </p:cBhvr>
                                      <p:to>
                                        <p:strVal val="visible"/>
                                      </p:to>
                                    </p:set>
                                    <p:animEffect transition="in" filter="wipe(left)">
                                      <p:cBhvr>
                                        <p:cTn id="26" dur="500"/>
                                        <p:tgtEl>
                                          <p:spTgt spid="6297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9767"/>
                                        </p:tgtEl>
                                        <p:attrNameLst>
                                          <p:attrName>style.visibility</p:attrName>
                                        </p:attrNameLst>
                                      </p:cBhvr>
                                      <p:to>
                                        <p:strVal val="visible"/>
                                      </p:to>
                                    </p:set>
                                    <p:animEffect transition="in" filter="wipe(left)">
                                      <p:cBhvr>
                                        <p:cTn id="31" dur="500"/>
                                        <p:tgtEl>
                                          <p:spTgt spid="629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63" grpId="0" autoUpdateAnimBg="0"/>
      <p:bldP spid="629764" grpId="0" autoUpdateAnimBg="0"/>
      <p:bldP spid="629765" grpId="0" autoUpdateAnimBg="0"/>
      <p:bldP spid="629766" grpId="0" autoUpdateAnimBg="0"/>
      <p:bldP spid="6297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513" y="1562100"/>
            <a:ext cx="561976"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1989"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1990"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1991"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1992"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1993"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1994"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1996"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1997"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1998"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2000"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2001"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2004"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2005"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2006"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2007"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2011"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2012"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2013"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2014"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2016"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2017"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2018"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2020"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2021"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2022"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2023"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2024" name="Rectangle 40"/>
          <p:cNvSpPr>
            <a:spLocks noChangeArrowheads="1"/>
          </p:cNvSpPr>
          <p:nvPr/>
        </p:nvSpPr>
        <p:spPr bwMode="auto">
          <a:xfrm>
            <a:off x="725488" y="1690688"/>
            <a:ext cx="7848600"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然而，这种随机性的波动是有一定限度的，如果差异超过了这个限度，则我们就不能用抽样的随机性来解释了</a:t>
            </a:r>
            <a:r>
              <a:rPr lang="en-US" altLang="zh-CN" sz="2800" b="1"/>
              <a:t>.</a:t>
            </a:r>
          </a:p>
        </p:txBody>
      </p:sp>
      <p:sp>
        <p:nvSpPr>
          <p:cNvPr id="42025" name="Rectangle 41"/>
          <p:cNvSpPr>
            <a:spLocks noChangeArrowheads="1"/>
          </p:cNvSpPr>
          <p:nvPr/>
        </p:nvSpPr>
        <p:spPr bwMode="auto">
          <a:xfrm>
            <a:off x="725488" y="3532188"/>
            <a:ext cx="7608887"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必须认为这个差异反映了事物的本质差别，即反映了生产已不正常</a:t>
            </a:r>
            <a:r>
              <a:rPr lang="en-US" altLang="zh-CN" sz="2800" b="1"/>
              <a:t>.</a:t>
            </a:r>
          </a:p>
        </p:txBody>
      </p:sp>
      <p:grpSp>
        <p:nvGrpSpPr>
          <p:cNvPr id="14" name="Group 45"/>
          <p:cNvGrpSpPr>
            <a:grpSpLocks/>
          </p:cNvGrpSpPr>
          <p:nvPr/>
        </p:nvGrpSpPr>
        <p:grpSpPr bwMode="auto">
          <a:xfrm>
            <a:off x="1139825" y="5065713"/>
            <a:ext cx="4991100" cy="595312"/>
            <a:chOff x="933" y="2678"/>
            <a:chExt cx="3144" cy="375"/>
          </a:xfrm>
        </p:grpSpPr>
        <p:sp>
          <p:nvSpPr>
            <p:cNvPr id="42027" name="Rectangle 43"/>
            <p:cNvSpPr>
              <a:spLocks noChangeArrowheads="1"/>
            </p:cNvSpPr>
            <p:nvPr/>
          </p:nvSpPr>
          <p:spPr bwMode="auto">
            <a:xfrm>
              <a:off x="933" y="2678"/>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t>这种差异称作</a:t>
              </a:r>
            </a:p>
          </p:txBody>
        </p:sp>
        <p:sp>
          <p:nvSpPr>
            <p:cNvPr id="42028" name="Rectangle 44"/>
            <p:cNvSpPr>
              <a:spLocks noChangeArrowheads="1"/>
            </p:cNvSpPr>
            <p:nvPr/>
          </p:nvSpPr>
          <p:spPr bwMode="auto">
            <a:xfrm>
              <a:off x="2611" y="2726"/>
              <a:ext cx="1466" cy="327"/>
            </a:xfrm>
            <a:prstGeom prst="rect">
              <a:avLst/>
            </a:prstGeom>
            <a:solidFill>
              <a:srgbClr val="006600"/>
            </a:solidFill>
            <a:ln w="9525">
              <a:noFill/>
              <a:miter lim="800000"/>
              <a:headEnd/>
              <a:tailEnd/>
            </a:ln>
            <a:effectLst/>
          </p:spPr>
          <p:txBody>
            <a:bodyPr wrap="none" anchor="ctr">
              <a:spAutoFit/>
            </a:bodyPr>
            <a:lstStyle/>
            <a:p>
              <a:pPr algn="ctr" eaLnBrk="1" hangingPunct="1"/>
              <a:r>
                <a:rPr lang="en-US" altLang="zh-CN" sz="2800" b="1"/>
                <a:t>“</a:t>
              </a:r>
              <a:r>
                <a:rPr lang="zh-CN" altLang="en-US" sz="2800" b="1"/>
                <a:t>系统误差”</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24"/>
                                        </p:tgtEl>
                                        <p:attrNameLst>
                                          <p:attrName>style.visibility</p:attrName>
                                        </p:attrNameLst>
                                      </p:cBhvr>
                                      <p:to>
                                        <p:strVal val="visible"/>
                                      </p:to>
                                    </p:set>
                                    <p:animEffect transition="in" filter="wipe(left)">
                                      <p:cBhvr>
                                        <p:cTn id="7" dur="500"/>
                                        <p:tgtEl>
                                          <p:spTgt spid="420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2025"/>
                                        </p:tgtEl>
                                        <p:attrNameLst>
                                          <p:attrName>style.visibility</p:attrName>
                                        </p:attrNameLst>
                                      </p:cBhvr>
                                      <p:to>
                                        <p:strVal val="visible"/>
                                      </p:to>
                                    </p:set>
                                    <p:animEffect transition="in" filter="wipe(right)">
                                      <p:cBhvr>
                                        <p:cTn id="12" dur="500"/>
                                        <p:tgtEl>
                                          <p:spTgt spid="4202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strVal val="2/3*#ppt_w"/>
                                          </p:val>
                                        </p:tav>
                                        <p:tav tm="100000">
                                          <p:val>
                                            <p:strVal val="#ppt_w"/>
                                          </p:val>
                                        </p:tav>
                                      </p:tavLst>
                                    </p:anim>
                                    <p:anim calcmode="lin" valueType="num">
                                      <p:cBhvr>
                                        <p:cTn id="18" dur="500" fill="hold"/>
                                        <p:tgtEl>
                                          <p:spTgt spid="1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autoUpdateAnimBg="0"/>
      <p:bldP spid="4202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52575" y="3154363"/>
            <a:ext cx="4695825" cy="655637"/>
            <a:chOff x="480" y="1968"/>
            <a:chExt cx="2958" cy="413"/>
          </a:xfrm>
        </p:grpSpPr>
        <p:graphicFrame>
          <p:nvGraphicFramePr>
            <p:cNvPr id="630787" name="Object 3"/>
            <p:cNvGraphicFramePr>
              <a:graphicFrameLocks noChangeAspect="1"/>
            </p:cNvGraphicFramePr>
            <p:nvPr/>
          </p:nvGraphicFramePr>
          <p:xfrm>
            <a:off x="1812" y="1968"/>
            <a:ext cx="340" cy="384"/>
          </p:xfrm>
          <a:graphic>
            <a:graphicData uri="http://schemas.openxmlformats.org/presentationml/2006/ole">
              <p:oleObj spid="_x0000_s1840136" name="公式" r:id="rId3" imgW="203040" imgH="228600" progId="Equation.3">
                <p:embed/>
              </p:oleObj>
            </a:graphicData>
          </a:graphic>
        </p:graphicFrame>
        <p:grpSp>
          <p:nvGrpSpPr>
            <p:cNvPr id="3" name="Group 4"/>
            <p:cNvGrpSpPr>
              <a:grpSpLocks/>
            </p:cNvGrpSpPr>
            <p:nvPr/>
          </p:nvGrpSpPr>
          <p:grpSpPr bwMode="auto">
            <a:xfrm>
              <a:off x="480" y="1987"/>
              <a:ext cx="2958" cy="394"/>
              <a:chOff x="480" y="1987"/>
              <a:chExt cx="2958" cy="394"/>
            </a:xfrm>
          </p:grpSpPr>
          <p:sp>
            <p:nvSpPr>
              <p:cNvPr id="630789" name="Rectangle 5"/>
              <p:cNvSpPr>
                <a:spLocks noChangeArrowheads="1"/>
              </p:cNvSpPr>
              <p:nvPr/>
            </p:nvSpPr>
            <p:spPr bwMode="auto">
              <a:xfrm>
                <a:off x="480" y="2016"/>
                <a:ext cx="1401"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由于统计量</a:t>
                </a:r>
              </a:p>
            </p:txBody>
          </p:sp>
          <p:sp>
            <p:nvSpPr>
              <p:cNvPr id="630790" name="Rectangle 6"/>
              <p:cNvSpPr>
                <a:spLocks noChangeArrowheads="1"/>
              </p:cNvSpPr>
              <p:nvPr/>
            </p:nvSpPr>
            <p:spPr bwMode="auto">
              <a:xfrm>
                <a:off x="1872" y="1987"/>
                <a:ext cx="1566" cy="365"/>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的实测值</a:t>
                </a:r>
              </a:p>
            </p:txBody>
          </p:sp>
        </p:grpSp>
      </p:grpSp>
      <p:grpSp>
        <p:nvGrpSpPr>
          <p:cNvPr id="4" name="Group 25"/>
          <p:cNvGrpSpPr>
            <a:grpSpLocks/>
          </p:cNvGrpSpPr>
          <p:nvPr/>
        </p:nvGrpSpPr>
        <p:grpSpPr bwMode="auto">
          <a:xfrm>
            <a:off x="839788" y="228600"/>
            <a:ext cx="7847012" cy="1622425"/>
            <a:chOff x="529" y="144"/>
            <a:chExt cx="4943" cy="1022"/>
          </a:xfrm>
        </p:grpSpPr>
        <p:graphicFrame>
          <p:nvGraphicFramePr>
            <p:cNvPr id="630792" name="Object 8"/>
            <p:cNvGraphicFramePr>
              <a:graphicFrameLocks noChangeAspect="1"/>
            </p:cNvGraphicFramePr>
            <p:nvPr/>
          </p:nvGraphicFramePr>
          <p:xfrm>
            <a:off x="1420" y="432"/>
            <a:ext cx="1913" cy="734"/>
          </p:xfrm>
          <a:graphic>
            <a:graphicData uri="http://schemas.openxmlformats.org/presentationml/2006/ole">
              <p:oleObj spid="_x0000_s1840134" name="Equation" r:id="rId4" imgW="1180800" imgH="457200" progId="">
                <p:embed/>
              </p:oleObj>
            </a:graphicData>
          </a:graphic>
        </p:graphicFrame>
        <p:sp>
          <p:nvSpPr>
            <p:cNvPr id="630793" name="Rectangle 9"/>
            <p:cNvSpPr>
              <a:spLocks noChangeArrowheads="1"/>
            </p:cNvSpPr>
            <p:nvPr/>
          </p:nvSpPr>
          <p:spPr bwMode="auto">
            <a:xfrm>
              <a:off x="529" y="595"/>
              <a:ext cx="887" cy="365"/>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统计量</a:t>
              </a:r>
            </a:p>
          </p:txBody>
        </p:sp>
        <p:graphicFrame>
          <p:nvGraphicFramePr>
            <p:cNvPr id="630794" name="Object 10"/>
            <p:cNvGraphicFramePr>
              <a:graphicFrameLocks noChangeAspect="1"/>
            </p:cNvGraphicFramePr>
            <p:nvPr/>
          </p:nvGraphicFramePr>
          <p:xfrm>
            <a:off x="3680" y="573"/>
            <a:ext cx="368" cy="436"/>
          </p:xfrm>
          <a:graphic>
            <a:graphicData uri="http://schemas.openxmlformats.org/presentationml/2006/ole">
              <p:oleObj spid="_x0000_s1840135" name="Equation" r:id="rId5" imgW="203040" imgH="241200" progId="">
                <p:embed/>
              </p:oleObj>
            </a:graphicData>
          </a:graphic>
        </p:graphicFrame>
        <p:sp>
          <p:nvSpPr>
            <p:cNvPr id="630795" name="Rectangle 11"/>
            <p:cNvSpPr>
              <a:spLocks noChangeArrowheads="1"/>
            </p:cNvSpPr>
            <p:nvPr/>
          </p:nvSpPr>
          <p:spPr bwMode="auto">
            <a:xfrm>
              <a:off x="3289" y="624"/>
              <a:ext cx="249" cy="365"/>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sym typeface="Math1" pitchFamily="2" charset="2"/>
                </a:rPr>
                <a:t>~</a:t>
              </a:r>
            </a:p>
          </p:txBody>
        </p:sp>
        <p:sp>
          <p:nvSpPr>
            <p:cNvPr id="630796" name="AutoShape 12"/>
            <p:cNvSpPr>
              <a:spLocks noChangeArrowheads="1"/>
            </p:cNvSpPr>
            <p:nvPr/>
          </p:nvSpPr>
          <p:spPr bwMode="auto">
            <a:xfrm>
              <a:off x="4224" y="144"/>
              <a:ext cx="1248" cy="576"/>
            </a:xfrm>
            <a:prstGeom prst="wedgeRoundRectCallout">
              <a:avLst>
                <a:gd name="adj1" fmla="val -65546"/>
                <a:gd name="adj2" fmla="val 47398"/>
                <a:gd name="adj3" fmla="val 16667"/>
              </a:avLst>
            </a:prstGeom>
            <a:solidFill>
              <a:schemeClr val="bg1"/>
            </a:solidFill>
            <a:ln w="9525">
              <a:solidFill>
                <a:schemeClr val="tx1"/>
              </a:solidFill>
              <a:miter lim="800000"/>
              <a:headEnd/>
              <a:tailEnd/>
            </a:ln>
            <a:effectLst/>
          </p:spPr>
          <p:txBody>
            <a:bodyPr wrap="none" anchor="ctr"/>
            <a:lstStyle/>
            <a:p>
              <a:pPr algn="ctr"/>
              <a:endParaRPr lang="en-US" altLang="zh-CN" sz="2800" b="1">
                <a:ea typeface="楷体_GB2312" pitchFamily="49" charset="-122"/>
              </a:endParaRPr>
            </a:p>
            <a:p>
              <a:pPr algn="ctr"/>
              <a:r>
                <a:rPr lang="zh-CN" altLang="en-US" sz="2800" b="1">
                  <a:ea typeface="楷体_GB2312" pitchFamily="49" charset="-122"/>
                </a:rPr>
                <a:t>自由度为</a:t>
              </a:r>
            </a:p>
            <a:p>
              <a:pPr algn="ctr"/>
              <a:r>
                <a:rPr lang="en-US" altLang="zh-CN" sz="2800" b="1">
                  <a:ea typeface="楷体_GB2312" pitchFamily="49" charset="-122"/>
                </a:rPr>
                <a:t>k-1=1</a:t>
              </a:r>
            </a:p>
            <a:p>
              <a:pPr algn="ctr"/>
              <a:endParaRPr lang="en-US" altLang="zh-CN" b="1">
                <a:ea typeface="楷体_GB2312" pitchFamily="49" charset="-122"/>
              </a:endParaRPr>
            </a:p>
          </p:txBody>
        </p:sp>
      </p:grpSp>
      <p:grpSp>
        <p:nvGrpSpPr>
          <p:cNvPr id="5" name="Group 13"/>
          <p:cNvGrpSpPr>
            <a:grpSpLocks/>
          </p:cNvGrpSpPr>
          <p:nvPr/>
        </p:nvGrpSpPr>
        <p:grpSpPr bwMode="auto">
          <a:xfrm>
            <a:off x="2273300" y="3810000"/>
            <a:ext cx="3517900" cy="687388"/>
            <a:chOff x="1224" y="2400"/>
            <a:chExt cx="2216" cy="433"/>
          </a:xfrm>
        </p:grpSpPr>
        <p:graphicFrame>
          <p:nvGraphicFramePr>
            <p:cNvPr id="630798" name="Object 14"/>
            <p:cNvGraphicFramePr>
              <a:graphicFrameLocks noChangeAspect="1"/>
            </p:cNvGraphicFramePr>
            <p:nvPr/>
          </p:nvGraphicFramePr>
          <p:xfrm>
            <a:off x="1224" y="2400"/>
            <a:ext cx="383" cy="433"/>
          </p:xfrm>
          <a:graphic>
            <a:graphicData uri="http://schemas.openxmlformats.org/presentationml/2006/ole">
              <p:oleObj spid="_x0000_s1840133" name="公式" r:id="rId6" imgW="203040" imgH="228600" progId="Equation.3">
                <p:embed/>
              </p:oleObj>
            </a:graphicData>
          </a:graphic>
        </p:graphicFrame>
        <p:sp>
          <p:nvSpPr>
            <p:cNvPr id="630799" name="Rectangle 15"/>
            <p:cNvSpPr>
              <a:spLocks noChangeArrowheads="1"/>
            </p:cNvSpPr>
            <p:nvPr/>
          </p:nvSpPr>
          <p:spPr bwMode="auto">
            <a:xfrm>
              <a:off x="1499" y="2448"/>
              <a:ext cx="1941" cy="365"/>
            </a:xfrm>
            <a:prstGeom prst="rect">
              <a:avLst/>
            </a:prstGeom>
            <a:noFill/>
            <a:ln w="9525">
              <a:noFill/>
              <a:miter lim="800000"/>
              <a:headEnd/>
              <a:tailEnd/>
            </a:ln>
            <a:effectLst/>
          </p:spPr>
          <p:txBody>
            <a:bodyPr wrap="none" anchor="ctr">
              <a:spAutoFit/>
            </a:bodyPr>
            <a:lstStyle/>
            <a:p>
              <a:pPr algn="ctr"/>
              <a:r>
                <a:rPr lang="en-US" altLang="zh-CN" sz="3200" b="1"/>
                <a:t>=0.4158&lt;3.841</a:t>
              </a:r>
              <a:r>
                <a:rPr lang="zh-CN" altLang="en-US" sz="3200" b="1"/>
                <a:t>，</a:t>
              </a:r>
            </a:p>
          </p:txBody>
        </p:sp>
      </p:grpSp>
      <p:grpSp>
        <p:nvGrpSpPr>
          <p:cNvPr id="6" name="Group 16"/>
          <p:cNvGrpSpPr>
            <a:grpSpLocks/>
          </p:cNvGrpSpPr>
          <p:nvPr/>
        </p:nvGrpSpPr>
        <p:grpSpPr bwMode="auto">
          <a:xfrm>
            <a:off x="990600" y="1905000"/>
            <a:ext cx="7038975" cy="660400"/>
            <a:chOff x="428" y="1152"/>
            <a:chExt cx="4434" cy="416"/>
          </a:xfrm>
        </p:grpSpPr>
        <p:sp>
          <p:nvSpPr>
            <p:cNvPr id="630801" name="Text Box 17"/>
            <p:cNvSpPr txBox="1">
              <a:spLocks noChangeArrowheads="1"/>
            </p:cNvSpPr>
            <p:nvPr/>
          </p:nvSpPr>
          <p:spPr bwMode="auto">
            <a:xfrm>
              <a:off x="428" y="1203"/>
              <a:ext cx="4434" cy="365"/>
            </a:xfrm>
            <a:prstGeom prst="rect">
              <a:avLst/>
            </a:prstGeom>
            <a:noFill/>
            <a:ln w="9525">
              <a:noFill/>
              <a:miter lim="800000"/>
              <a:headEnd/>
              <a:tailEnd/>
            </a:ln>
            <a:effectLst/>
          </p:spPr>
          <p:txBody>
            <a:bodyPr wrap="none" anchor="ctr">
              <a:spAutoFit/>
            </a:bodyPr>
            <a:lstStyle/>
            <a:p>
              <a:pPr algn="ctr">
                <a:spcBef>
                  <a:spcPct val="50000"/>
                </a:spcBef>
              </a:pPr>
              <a:r>
                <a:rPr lang="zh-CN" altLang="en-US" sz="3200" b="1">
                  <a:ea typeface="楷体_GB2312" pitchFamily="49" charset="-122"/>
                </a:rPr>
                <a:t>按   </a:t>
              </a:r>
              <a:r>
                <a:rPr lang="en-US" altLang="zh-CN" sz="3200" b="1">
                  <a:ea typeface="楷体_GB2312" pitchFamily="49" charset="-122"/>
                </a:rPr>
                <a:t>=0.05</a:t>
              </a:r>
              <a:r>
                <a:rPr lang="zh-CN" altLang="en-US" sz="3200" b="1">
                  <a:ea typeface="楷体_GB2312" pitchFamily="49" charset="-122"/>
                </a:rPr>
                <a:t>，自由度为</a:t>
              </a:r>
              <a:r>
                <a:rPr lang="en-US" altLang="zh-CN" sz="3200" b="1">
                  <a:ea typeface="楷体_GB2312" pitchFamily="49" charset="-122"/>
                </a:rPr>
                <a:t>1</a:t>
              </a:r>
              <a:r>
                <a:rPr lang="zh-CN" altLang="en-US" sz="3200" b="1">
                  <a:ea typeface="楷体_GB2312" pitchFamily="49" charset="-122"/>
                </a:rPr>
                <a:t>，查     分布表得</a:t>
              </a:r>
            </a:p>
          </p:txBody>
        </p:sp>
        <p:graphicFrame>
          <p:nvGraphicFramePr>
            <p:cNvPr id="630802" name="Object 18"/>
            <p:cNvGraphicFramePr>
              <a:graphicFrameLocks noChangeAspect="1"/>
            </p:cNvGraphicFramePr>
            <p:nvPr/>
          </p:nvGraphicFramePr>
          <p:xfrm>
            <a:off x="3453" y="1152"/>
            <a:ext cx="339" cy="384"/>
          </p:xfrm>
          <a:graphic>
            <a:graphicData uri="http://schemas.openxmlformats.org/presentationml/2006/ole">
              <p:oleObj spid="_x0000_s1840131" name="公式" r:id="rId7" imgW="203040" imgH="228600" progId="Equation.3">
                <p:embed/>
              </p:oleObj>
            </a:graphicData>
          </a:graphic>
        </p:graphicFrame>
        <p:graphicFrame>
          <p:nvGraphicFramePr>
            <p:cNvPr id="630803" name="Object 19"/>
            <p:cNvGraphicFramePr>
              <a:graphicFrameLocks noChangeAspect="1"/>
            </p:cNvGraphicFramePr>
            <p:nvPr/>
          </p:nvGraphicFramePr>
          <p:xfrm>
            <a:off x="720" y="1272"/>
            <a:ext cx="287" cy="264"/>
          </p:xfrm>
          <a:graphic>
            <a:graphicData uri="http://schemas.openxmlformats.org/presentationml/2006/ole">
              <p:oleObj spid="_x0000_s1840132" name="公式" r:id="rId8" imgW="152280" imgH="139680" progId="Equation.3">
                <p:embed/>
              </p:oleObj>
            </a:graphicData>
          </a:graphic>
        </p:graphicFrame>
      </p:grpSp>
      <p:grpSp>
        <p:nvGrpSpPr>
          <p:cNvPr id="7" name="Group 20"/>
          <p:cNvGrpSpPr>
            <a:grpSpLocks/>
          </p:cNvGrpSpPr>
          <p:nvPr/>
        </p:nvGrpSpPr>
        <p:grpSpPr bwMode="auto">
          <a:xfrm>
            <a:off x="2133600" y="2514600"/>
            <a:ext cx="2787650" cy="688975"/>
            <a:chOff x="1344" y="1584"/>
            <a:chExt cx="1756" cy="434"/>
          </a:xfrm>
        </p:grpSpPr>
        <p:sp>
          <p:nvSpPr>
            <p:cNvPr id="630805" name="Text Box 21"/>
            <p:cNvSpPr txBox="1">
              <a:spLocks noChangeArrowheads="1"/>
            </p:cNvSpPr>
            <p:nvPr/>
          </p:nvSpPr>
          <p:spPr bwMode="auto">
            <a:xfrm>
              <a:off x="2262" y="1632"/>
              <a:ext cx="838" cy="365"/>
            </a:xfrm>
            <a:prstGeom prst="rect">
              <a:avLst/>
            </a:prstGeom>
            <a:noFill/>
            <a:ln w="9525">
              <a:noFill/>
              <a:miter lim="800000"/>
              <a:headEnd/>
              <a:tailEnd/>
            </a:ln>
            <a:effectLst/>
          </p:spPr>
          <p:txBody>
            <a:bodyPr wrap="none" anchor="ctr">
              <a:spAutoFit/>
            </a:bodyPr>
            <a:lstStyle/>
            <a:p>
              <a:pPr algn="ctr">
                <a:spcBef>
                  <a:spcPct val="50000"/>
                </a:spcBef>
              </a:pPr>
              <a:r>
                <a:rPr lang="en-US" altLang="zh-CN" sz="3200" b="1"/>
                <a:t>=3.841</a:t>
              </a:r>
            </a:p>
          </p:txBody>
        </p:sp>
        <p:graphicFrame>
          <p:nvGraphicFramePr>
            <p:cNvPr id="630806" name="Object 22"/>
            <p:cNvGraphicFramePr>
              <a:graphicFrameLocks noChangeAspect="1"/>
            </p:cNvGraphicFramePr>
            <p:nvPr/>
          </p:nvGraphicFramePr>
          <p:xfrm>
            <a:off x="1344" y="1584"/>
            <a:ext cx="1055" cy="434"/>
          </p:xfrm>
          <a:graphic>
            <a:graphicData uri="http://schemas.openxmlformats.org/presentationml/2006/ole">
              <p:oleObj spid="_x0000_s1840130" name="Equation" r:id="rId9" imgW="583920" imgH="241200" progId="">
                <p:embed/>
              </p:oleObj>
            </a:graphicData>
          </a:graphic>
        </p:graphicFrame>
      </p:grpSp>
      <p:sp>
        <p:nvSpPr>
          <p:cNvPr id="630807" name="Rectangle 23"/>
          <p:cNvSpPr>
            <a:spLocks noChangeArrowheads="1"/>
          </p:cNvSpPr>
          <p:nvPr/>
        </p:nvSpPr>
        <p:spPr bwMode="auto">
          <a:xfrm>
            <a:off x="812800" y="4495800"/>
            <a:ext cx="2733675"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sym typeface="Math1" pitchFamily="2" charset="2"/>
              </a:rPr>
              <a:t>未落入否定域</a:t>
            </a:r>
            <a:r>
              <a:rPr lang="en-US" altLang="zh-CN" sz="3200" b="1">
                <a:ea typeface="楷体_GB2312" pitchFamily="49" charset="-122"/>
                <a:sym typeface="Math1" pitchFamily="2" charset="2"/>
              </a:rPr>
              <a:t>.</a:t>
            </a:r>
          </a:p>
        </p:txBody>
      </p:sp>
      <p:sp>
        <p:nvSpPr>
          <p:cNvPr id="630808" name="Rectangle 24"/>
          <p:cNvSpPr>
            <a:spLocks noChangeArrowheads="1"/>
          </p:cNvSpPr>
          <p:nvPr/>
        </p:nvSpPr>
        <p:spPr bwMode="auto">
          <a:xfrm>
            <a:off x="457200" y="5211763"/>
            <a:ext cx="7620000" cy="579437"/>
          </a:xfrm>
          <a:prstGeom prst="rect">
            <a:avLst/>
          </a:prstGeom>
          <a:noFill/>
          <a:ln w="9525">
            <a:noFill/>
            <a:miter lim="800000"/>
            <a:headEnd/>
            <a:tailEnd/>
          </a:ln>
          <a:effectLst/>
        </p:spPr>
        <p:txBody>
          <a:bodyPr anchor="ctr">
            <a:spAutoFit/>
          </a:bodyPr>
          <a:lstStyle/>
          <a:p>
            <a:pPr algn="ctr"/>
            <a:r>
              <a:rPr lang="zh-CN" altLang="en-US" sz="3200" b="1">
                <a:ea typeface="楷体_GB2312" pitchFamily="49" charset="-122"/>
                <a:sym typeface="Math1" pitchFamily="2" charset="2"/>
              </a:rPr>
              <a:t>故认为试验结果符合</a:t>
            </a:r>
            <a:r>
              <a:rPr lang="zh-CN" altLang="en-US" sz="3200" b="1">
                <a:ea typeface="楷体_GB2312" pitchFamily="49" charset="-122"/>
              </a:rPr>
              <a:t>孟德尔的</a:t>
            </a:r>
            <a:r>
              <a:rPr lang="en-US" altLang="zh-CN" sz="3200" b="1">
                <a:solidFill>
                  <a:schemeClr val="accent2"/>
                </a:solidFill>
                <a:ea typeface="楷体_GB2312" pitchFamily="49" charset="-122"/>
              </a:rPr>
              <a:t>3:1</a:t>
            </a:r>
            <a:r>
              <a:rPr lang="zh-CN" altLang="en-US" sz="3200" b="1">
                <a:ea typeface="楷体_GB2312" pitchFamily="49" charset="-122"/>
              </a:rPr>
              <a:t>理论</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0807"/>
                                        </p:tgtEl>
                                        <p:attrNameLst>
                                          <p:attrName>style.visibility</p:attrName>
                                        </p:attrNameLst>
                                      </p:cBhvr>
                                      <p:to>
                                        <p:strVal val="visible"/>
                                      </p:to>
                                    </p:set>
                                    <p:anim calcmode="lin" valueType="num">
                                      <p:cBhvr additive="base">
                                        <p:cTn id="31" dur="500" fill="hold"/>
                                        <p:tgtEl>
                                          <p:spTgt spid="630807"/>
                                        </p:tgtEl>
                                        <p:attrNameLst>
                                          <p:attrName>ppt_x</p:attrName>
                                        </p:attrNameLst>
                                      </p:cBhvr>
                                      <p:tavLst>
                                        <p:tav tm="0">
                                          <p:val>
                                            <p:strVal val="0-#ppt_w/2"/>
                                          </p:val>
                                        </p:tav>
                                        <p:tav tm="100000">
                                          <p:val>
                                            <p:strVal val="#ppt_x"/>
                                          </p:val>
                                        </p:tav>
                                      </p:tavLst>
                                    </p:anim>
                                    <p:anim calcmode="lin" valueType="num">
                                      <p:cBhvr additive="base">
                                        <p:cTn id="32" dur="500" fill="hold"/>
                                        <p:tgtEl>
                                          <p:spTgt spid="63080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0808"/>
                                        </p:tgtEl>
                                        <p:attrNameLst>
                                          <p:attrName>style.visibility</p:attrName>
                                        </p:attrNameLst>
                                      </p:cBhvr>
                                      <p:to>
                                        <p:strVal val="visible"/>
                                      </p:to>
                                    </p:set>
                                    <p:anim calcmode="lin" valueType="num">
                                      <p:cBhvr additive="base">
                                        <p:cTn id="37" dur="500" fill="hold"/>
                                        <p:tgtEl>
                                          <p:spTgt spid="630808"/>
                                        </p:tgtEl>
                                        <p:attrNameLst>
                                          <p:attrName>ppt_x</p:attrName>
                                        </p:attrNameLst>
                                      </p:cBhvr>
                                      <p:tavLst>
                                        <p:tav tm="0">
                                          <p:val>
                                            <p:strVal val="0-#ppt_w/2"/>
                                          </p:val>
                                        </p:tav>
                                        <p:tav tm="100000">
                                          <p:val>
                                            <p:strVal val="#ppt_x"/>
                                          </p:val>
                                        </p:tav>
                                      </p:tavLst>
                                    </p:anim>
                                    <p:anim calcmode="lin" valueType="num">
                                      <p:cBhvr additive="base">
                                        <p:cTn id="38" dur="500" fill="hold"/>
                                        <p:tgtEl>
                                          <p:spTgt spid="630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07" grpId="0" autoUpdateAnimBg="0"/>
      <p:bldP spid="630808"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914400" y="457200"/>
            <a:ext cx="7086600" cy="24288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这些试验及其它一些试验，都显 示孟德尔的</a:t>
            </a:r>
            <a:r>
              <a:rPr lang="en-US" altLang="zh-CN" sz="3200" b="1">
                <a:solidFill>
                  <a:schemeClr val="accent2"/>
                </a:solidFill>
                <a:ea typeface="楷体_GB2312" pitchFamily="49" charset="-122"/>
              </a:rPr>
              <a:t>3: 1</a:t>
            </a:r>
            <a:r>
              <a:rPr lang="zh-CN" altLang="en-US" sz="3200" b="1">
                <a:ea typeface="楷体_GB2312" pitchFamily="49" charset="-122"/>
              </a:rPr>
              <a:t>理论与实际是符合的</a:t>
            </a:r>
            <a:r>
              <a:rPr lang="en-US" altLang="zh-CN" sz="3200" b="1">
                <a:ea typeface="楷体_GB2312" pitchFamily="49" charset="-122"/>
              </a:rPr>
              <a:t>. </a:t>
            </a:r>
            <a:r>
              <a:rPr lang="zh-CN" altLang="en-US" sz="3200" b="1">
                <a:ea typeface="楷体_GB2312" pitchFamily="49" charset="-122"/>
              </a:rPr>
              <a:t>这本身就是</a:t>
            </a:r>
            <a:r>
              <a:rPr lang="zh-CN" altLang="en-US" sz="3200" b="1">
                <a:solidFill>
                  <a:schemeClr val="accent2"/>
                </a:solidFill>
                <a:ea typeface="楷体_GB2312" pitchFamily="49" charset="-122"/>
              </a:rPr>
              <a:t>统计方法在科学中的一项</a:t>
            </a:r>
            <a:r>
              <a:rPr lang="zh-CN" altLang="en-US" sz="3200" b="1">
                <a:solidFill>
                  <a:schemeClr val="accent1"/>
                </a:solidFill>
                <a:ea typeface="楷体_GB2312" pitchFamily="49" charset="-122"/>
              </a:rPr>
              <a:t>  </a:t>
            </a:r>
            <a:r>
              <a:rPr lang="zh-CN" altLang="en-US" sz="3200" b="1">
                <a:solidFill>
                  <a:schemeClr val="accent2"/>
                </a:solidFill>
                <a:ea typeface="楷体_GB2312" pitchFamily="49" charset="-122"/>
              </a:rPr>
              <a:t>重要应用</a:t>
            </a:r>
            <a:r>
              <a:rPr lang="en-US" altLang="zh-CN" sz="3200" b="1">
                <a:ea typeface="楷体_GB2312" pitchFamily="49" charset="-122"/>
              </a:rPr>
              <a:t>.</a:t>
            </a:r>
            <a:endParaRPr lang="en-US" altLang="zh-CN">
              <a:ea typeface="楷体_GB2312" pitchFamily="49" charset="-122"/>
            </a:endParaRPr>
          </a:p>
        </p:txBody>
      </p:sp>
      <p:sp>
        <p:nvSpPr>
          <p:cNvPr id="631811" name="Rectangle 3"/>
          <p:cNvSpPr>
            <a:spLocks noChangeArrowheads="1"/>
          </p:cNvSpPr>
          <p:nvPr/>
        </p:nvSpPr>
        <p:spPr bwMode="auto">
          <a:xfrm>
            <a:off x="990600" y="4267200"/>
            <a:ext cx="7097713" cy="1844675"/>
          </a:xfrm>
          <a:prstGeom prst="rect">
            <a:avLst/>
          </a:prstGeom>
          <a:noFill/>
          <a:ln w="9525">
            <a:noFill/>
            <a:miter lim="800000"/>
            <a:headEnd/>
            <a:tailEnd/>
          </a:ln>
          <a:effectLst/>
        </p:spPr>
        <p:txBody>
          <a:bodyPr anchor="ctr">
            <a:spAutoFit/>
          </a:bodyPr>
          <a:lstStyle/>
          <a:p>
            <a:pPr>
              <a:lnSpc>
                <a:spcPct val="120000"/>
              </a:lnSpc>
            </a:pPr>
            <a:r>
              <a:rPr lang="zh-CN" altLang="en-US" sz="3200" b="1">
                <a:ea typeface="楷体_GB2312" pitchFamily="49" charset="-122"/>
              </a:rPr>
              <a:t>用于客观地评价理论上的某个结论是否与观察结果相符，以作为该理论是否站得住脚的印证</a:t>
            </a:r>
            <a:r>
              <a:rPr lang="en-US" altLang="zh-CN" sz="3200" b="1">
                <a:ea typeface="楷体_GB2312" pitchFamily="49" charset="-122"/>
              </a:rPr>
              <a:t>.</a:t>
            </a:r>
          </a:p>
        </p:txBody>
      </p:sp>
      <p:sp>
        <p:nvSpPr>
          <p:cNvPr id="631812" name="AutoShape 4"/>
          <p:cNvSpPr>
            <a:spLocks noChangeArrowheads="1"/>
          </p:cNvSpPr>
          <p:nvPr/>
        </p:nvSpPr>
        <p:spPr bwMode="auto">
          <a:xfrm>
            <a:off x="4038600" y="3048000"/>
            <a:ext cx="228600" cy="990600"/>
          </a:xfrm>
          <a:prstGeom prst="downArrow">
            <a:avLst>
              <a:gd name="adj1" fmla="val 50000"/>
              <a:gd name="adj2" fmla="val 108333"/>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barn(outVertical)">
                                      <p:cBhvr>
                                        <p:cTn id="7" dur="500"/>
                                        <p:tgtEl>
                                          <p:spTgt spid="6318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1812"/>
                                        </p:tgtEl>
                                        <p:attrNameLst>
                                          <p:attrName>style.visibility</p:attrName>
                                        </p:attrNameLst>
                                      </p:cBhvr>
                                      <p:to>
                                        <p:strVal val="visible"/>
                                      </p:to>
                                    </p:set>
                                    <p:animEffect transition="in" filter="wipe(up)">
                                      <p:cBhvr>
                                        <p:cTn id="11" dur="500"/>
                                        <p:tgtEl>
                                          <p:spTgt spid="63181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31811"/>
                                        </p:tgtEl>
                                        <p:attrNameLst>
                                          <p:attrName>style.visibility</p:attrName>
                                        </p:attrNameLst>
                                      </p:cBhvr>
                                      <p:to>
                                        <p:strVal val="visible"/>
                                      </p:to>
                                    </p:set>
                                    <p:anim calcmode="lin" valueType="num">
                                      <p:cBhvr additive="base">
                                        <p:cTn id="15" dur="500" fill="hold"/>
                                        <p:tgtEl>
                                          <p:spTgt spid="631811"/>
                                        </p:tgtEl>
                                        <p:attrNameLst>
                                          <p:attrName>ppt_x</p:attrName>
                                        </p:attrNameLst>
                                      </p:cBhvr>
                                      <p:tavLst>
                                        <p:tav tm="0">
                                          <p:val>
                                            <p:strVal val="#ppt_x"/>
                                          </p:val>
                                        </p:tav>
                                        <p:tav tm="100000">
                                          <p:val>
                                            <p:strVal val="#ppt_x"/>
                                          </p:val>
                                        </p:tav>
                                      </p:tavLst>
                                    </p:anim>
                                    <p:anim calcmode="lin" valueType="num">
                                      <p:cBhvr additive="base">
                                        <p:cTn id="16" dur="500" fill="hold"/>
                                        <p:tgtEl>
                                          <p:spTgt spid="631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autoUpdateAnimBg="0"/>
      <p:bldP spid="631811" grpId="0" autoUpdateAnimBg="0"/>
      <p:bldP spid="6318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9" name="Rectangle 7"/>
          <p:cNvSpPr>
            <a:spLocks noChangeArrowheads="1"/>
          </p:cNvSpPr>
          <p:nvPr/>
        </p:nvSpPr>
        <p:spPr bwMode="auto">
          <a:xfrm>
            <a:off x="152400" y="1828800"/>
            <a:ext cx="7086600" cy="676275"/>
          </a:xfrm>
          <a:prstGeom prst="rect">
            <a:avLst/>
          </a:prstGeom>
          <a:noFill/>
          <a:ln w="9525">
            <a:noFill/>
            <a:miter lim="800000"/>
            <a:headEnd/>
            <a:tailEnd/>
          </a:ln>
          <a:effectLst/>
        </p:spPr>
        <p:txBody>
          <a:bodyPr anchor="ctr">
            <a:spAutoFit/>
          </a:bodyPr>
          <a:lstStyle/>
          <a:p>
            <a:pPr>
              <a:lnSpc>
                <a:spcPct val="120000"/>
              </a:lnSpc>
            </a:pPr>
            <a:r>
              <a:rPr lang="zh-CN" altLang="en-US" sz="3200">
                <a:latin typeface="楷体_GB2312" pitchFamily="49" charset="-122"/>
                <a:ea typeface="楷体_GB2312" pitchFamily="49" charset="-122"/>
                <a:sym typeface="Math1" pitchFamily="2" charset="2"/>
              </a:rPr>
              <a:t>在对总体的分布进行检验时经常使用</a:t>
            </a:r>
            <a:r>
              <a:rPr lang="zh-CN" altLang="en-US" sz="3200"/>
              <a:t>。</a:t>
            </a:r>
          </a:p>
        </p:txBody>
      </p:sp>
      <p:grpSp>
        <p:nvGrpSpPr>
          <p:cNvPr id="2" name="Group 11"/>
          <p:cNvGrpSpPr>
            <a:grpSpLocks/>
          </p:cNvGrpSpPr>
          <p:nvPr/>
        </p:nvGrpSpPr>
        <p:grpSpPr bwMode="auto">
          <a:xfrm>
            <a:off x="533400" y="838200"/>
            <a:ext cx="7772400" cy="655638"/>
            <a:chOff x="336" y="528"/>
            <a:chExt cx="4896" cy="413"/>
          </a:xfrm>
        </p:grpSpPr>
        <p:graphicFrame>
          <p:nvGraphicFramePr>
            <p:cNvPr id="632840" name="Object 8"/>
            <p:cNvGraphicFramePr>
              <a:graphicFrameLocks noChangeAspect="1"/>
            </p:cNvGraphicFramePr>
            <p:nvPr/>
          </p:nvGraphicFramePr>
          <p:xfrm>
            <a:off x="3840" y="528"/>
            <a:ext cx="339" cy="384"/>
          </p:xfrm>
          <a:graphic>
            <a:graphicData uri="http://schemas.openxmlformats.org/presentationml/2006/ole">
              <p:oleObj spid="_x0000_s1841154" name="公式" r:id="rId3" imgW="203040" imgH="228600" progId="Equation.3">
                <p:embed/>
              </p:oleObj>
            </a:graphicData>
          </a:graphic>
        </p:graphicFrame>
        <p:sp>
          <p:nvSpPr>
            <p:cNvPr id="632841" name="Rectangle 9"/>
            <p:cNvSpPr>
              <a:spLocks noChangeArrowheads="1"/>
            </p:cNvSpPr>
            <p:nvPr/>
          </p:nvSpPr>
          <p:spPr bwMode="auto">
            <a:xfrm>
              <a:off x="336" y="528"/>
              <a:ext cx="3700" cy="365"/>
            </a:xfrm>
            <a:prstGeom prst="rect">
              <a:avLst/>
            </a:prstGeom>
            <a:noFill/>
            <a:ln w="9525">
              <a:noFill/>
              <a:miter lim="800000"/>
              <a:headEnd/>
              <a:tailEnd/>
            </a:ln>
            <a:effectLst/>
          </p:spPr>
          <p:txBody>
            <a:bodyPr wrap="none">
              <a:spAutoFit/>
            </a:bodyPr>
            <a:lstStyle/>
            <a:p>
              <a:r>
                <a:rPr lang="en-US" altLang="zh-CN" sz="3200">
                  <a:latin typeface="楷体_GB2312" pitchFamily="49" charset="-122"/>
                  <a:ea typeface="楷体_GB2312" pitchFamily="49" charset="-122"/>
                </a:rPr>
                <a:t> </a:t>
              </a:r>
              <a:r>
                <a:rPr lang="zh-CN" altLang="en-US" sz="3200">
                  <a:latin typeface="楷体_GB2312" pitchFamily="49" charset="-122"/>
                  <a:ea typeface="楷体_GB2312" pitchFamily="49" charset="-122"/>
                </a:rPr>
                <a:t>这一讲我们介绍了拟合优度的</a:t>
              </a:r>
              <a:r>
                <a:rPr lang="zh-CN" altLang="en-US" sz="3200">
                  <a:solidFill>
                    <a:schemeClr val="accent1"/>
                  </a:solidFill>
                  <a:latin typeface="楷体_GB2312" pitchFamily="49" charset="-122"/>
                  <a:ea typeface="楷体_GB2312" pitchFamily="49" charset="-122"/>
                  <a:sym typeface="Math1" pitchFamily="2" charset="2"/>
                </a:rPr>
                <a:t> </a:t>
              </a:r>
            </a:p>
          </p:txBody>
        </p:sp>
        <p:sp>
          <p:nvSpPr>
            <p:cNvPr id="632842" name="Rectangle 10"/>
            <p:cNvSpPr>
              <a:spLocks noChangeArrowheads="1"/>
            </p:cNvSpPr>
            <p:nvPr/>
          </p:nvSpPr>
          <p:spPr bwMode="auto">
            <a:xfrm>
              <a:off x="4080" y="576"/>
              <a:ext cx="1152" cy="365"/>
            </a:xfrm>
            <a:prstGeom prst="rect">
              <a:avLst/>
            </a:prstGeom>
            <a:noFill/>
            <a:ln w="9525">
              <a:noFill/>
              <a:miter lim="800000"/>
              <a:headEnd/>
              <a:tailEnd/>
            </a:ln>
            <a:effectLst/>
          </p:spPr>
          <p:txBody>
            <a:bodyPr>
              <a:spAutoFit/>
            </a:bodyPr>
            <a:lstStyle/>
            <a:p>
              <a:r>
                <a:rPr lang="zh-CN" altLang="en-US" sz="3200" b="1">
                  <a:solidFill>
                    <a:schemeClr val="accent2"/>
                  </a:solidFill>
                  <a:latin typeface="楷体_GB2312" pitchFamily="49" charset="-122"/>
                  <a:ea typeface="楷体_GB2312" pitchFamily="49" charset="-122"/>
                  <a:sym typeface="Math1" pitchFamily="2" charset="2"/>
                </a:rPr>
                <a:t>检验法</a:t>
              </a:r>
              <a:r>
                <a:rPr lang="en-US" altLang="zh-CN" sz="3200" b="1">
                  <a:solidFill>
                    <a:schemeClr val="accent2"/>
                  </a:solidFill>
                  <a:latin typeface="楷体_GB2312" pitchFamily="49" charset="-122"/>
                  <a:ea typeface="楷体_GB2312" pitchFamily="49" charset="-122"/>
                  <a:sym typeface="Math1" pitchFamily="2" charset="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632839"/>
                                        </p:tgtEl>
                                        <p:attrNameLst>
                                          <p:attrName>style.visibility</p:attrName>
                                        </p:attrNameLst>
                                      </p:cBhvr>
                                      <p:to>
                                        <p:strVal val="visible"/>
                                      </p:to>
                                    </p:set>
                                    <p:animEffect transition="in" filter="barn(outVertical)">
                                      <p:cBhvr>
                                        <p:cTn id="12" dur="500"/>
                                        <p:tgtEl>
                                          <p:spTgt spid="63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895350" y="1412875"/>
            <a:ext cx="7493000" cy="3381375"/>
          </a:xfrm>
          <a:prstGeom prst="rect">
            <a:avLst/>
          </a:prstGeom>
          <a:noFill/>
          <a:ln w="9525">
            <a:noFill/>
            <a:miter lim="800000"/>
            <a:headEnd/>
            <a:tailEnd/>
          </a:ln>
          <a:effectLst/>
        </p:spPr>
        <p:txBody>
          <a:bodyPr>
            <a:spAutoFit/>
          </a:bodyPr>
          <a:lstStyle/>
          <a:p>
            <a:pPr>
              <a:lnSpc>
                <a:spcPct val="110000"/>
              </a:lnSpc>
            </a:pPr>
            <a:r>
              <a:rPr kumimoji="1" lang="zh-CN" altLang="en-US" sz="2800" dirty="0" smtClean="0">
                <a:solidFill>
                  <a:srgbClr val="00FF00"/>
                </a:solidFill>
                <a:latin typeface="Times New Roman" pitchFamily="18" charset="0"/>
                <a:ea typeface="楷体_GB2312" pitchFamily="49" charset="-122"/>
              </a:rPr>
              <a:t>例</a:t>
            </a:r>
            <a:r>
              <a:rPr kumimoji="1" lang="en-US" altLang="zh-CN" sz="2800" dirty="0" smtClean="0">
                <a:solidFill>
                  <a:srgbClr val="000000"/>
                </a:solidFill>
                <a:latin typeface="Times New Roman" pitchFamily="18" charset="0"/>
              </a:rPr>
              <a:t>    </a:t>
            </a:r>
            <a:r>
              <a:rPr kumimoji="1" lang="zh-CN" altLang="en-US" sz="2800" dirty="0">
                <a:latin typeface="楷体_GB2312" pitchFamily="49" charset="-122"/>
                <a:ea typeface="楷体_GB2312" pitchFamily="49" charset="-122"/>
              </a:rPr>
              <a:t>为募集社会福利基金，某地方政府发</a:t>
            </a:r>
          </a:p>
          <a:p>
            <a:pPr>
              <a:lnSpc>
                <a:spcPct val="110000"/>
              </a:lnSpc>
            </a:pPr>
            <a:r>
              <a:rPr kumimoji="1" lang="zh-CN" altLang="en-US" sz="2800" dirty="0">
                <a:latin typeface="楷体_GB2312" pitchFamily="49" charset="-122"/>
                <a:ea typeface="楷体_GB2312" pitchFamily="49" charset="-122"/>
              </a:rPr>
              <a:t>  行福利彩票，中彩者用摇大转盘的方法确定</a:t>
            </a:r>
          </a:p>
          <a:p>
            <a:pPr>
              <a:lnSpc>
                <a:spcPct val="110000"/>
              </a:lnSpc>
            </a:pPr>
            <a:r>
              <a:rPr kumimoji="1" lang="zh-CN" altLang="en-US" sz="2800" dirty="0">
                <a:latin typeface="楷体_GB2312" pitchFamily="49" charset="-122"/>
                <a:ea typeface="楷体_GB2312" pitchFamily="49" charset="-122"/>
              </a:rPr>
              <a:t>  最后中奖金额。大转盘均分为</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份，其中金</a:t>
            </a:r>
          </a:p>
          <a:p>
            <a:pPr>
              <a:lnSpc>
                <a:spcPct val="110000"/>
              </a:lnSpc>
            </a:pPr>
            <a:r>
              <a:rPr kumimoji="1" lang="zh-CN" altLang="en-US" sz="2800" dirty="0">
                <a:latin typeface="楷体_GB2312" pitchFamily="49" charset="-122"/>
                <a:ea typeface="楷体_GB2312" pitchFamily="49" charset="-122"/>
              </a:rPr>
              <a:t>  额为</a:t>
            </a:r>
            <a:r>
              <a:rPr kumimoji="1" lang="en-US" altLang="zh-CN" sz="2800" dirty="0">
                <a:latin typeface="Times New Roman" pitchFamily="18" charset="0"/>
              </a:rPr>
              <a:t>5</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10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30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50</a:t>
            </a:r>
            <a:r>
              <a:rPr kumimoji="1" lang="zh-CN" altLang="en-US" sz="2800" dirty="0">
                <a:latin typeface="楷体_GB2312" pitchFamily="49" charset="-122"/>
                <a:ea typeface="楷体_GB2312" pitchFamily="49" charset="-122"/>
              </a:rPr>
              <a:t>万、</a:t>
            </a:r>
            <a:r>
              <a:rPr kumimoji="1" lang="en-US" altLang="zh-CN" sz="2800" dirty="0">
                <a:latin typeface="Times New Roman" pitchFamily="18" charset="0"/>
              </a:rPr>
              <a:t>100</a:t>
            </a:r>
            <a:r>
              <a:rPr kumimoji="1" lang="zh-CN" altLang="en-US" sz="2800" dirty="0">
                <a:latin typeface="楷体_GB2312" pitchFamily="49" charset="-122"/>
                <a:ea typeface="楷体_GB2312" pitchFamily="49" charset="-122"/>
              </a:rPr>
              <a:t>万</a:t>
            </a:r>
          </a:p>
          <a:p>
            <a:pPr>
              <a:lnSpc>
                <a:spcPct val="110000"/>
              </a:lnSpc>
            </a:pPr>
            <a:r>
              <a:rPr kumimoji="1" lang="zh-CN" altLang="en-US" sz="2800" dirty="0">
                <a:latin typeface="楷体_GB2312" pitchFamily="49" charset="-122"/>
                <a:ea typeface="楷体_GB2312" pitchFamily="49" charset="-122"/>
              </a:rPr>
              <a:t>  的分别占</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4</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4</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r>
              <a:rPr kumimoji="1" lang="en-US" altLang="zh-CN" sz="2800" dirty="0">
                <a:latin typeface="Times New Roman" pitchFamily="18" charset="0"/>
              </a:rPr>
              <a:t>2</a:t>
            </a:r>
            <a:r>
              <a:rPr kumimoji="1" lang="zh-CN" altLang="en-US" sz="2800" dirty="0">
                <a:latin typeface="楷体_GB2312" pitchFamily="49" charset="-122"/>
                <a:ea typeface="楷体_GB2312" pitchFamily="49" charset="-122"/>
              </a:rPr>
              <a:t>份。</a:t>
            </a:r>
          </a:p>
          <a:p>
            <a:pPr>
              <a:lnSpc>
                <a:spcPct val="110000"/>
              </a:lnSpc>
            </a:pPr>
            <a:r>
              <a:rPr kumimoji="1" lang="zh-CN" altLang="en-US" sz="2800" dirty="0">
                <a:latin typeface="楷体_GB2312" pitchFamily="49" charset="-122"/>
                <a:ea typeface="楷体_GB2312" pitchFamily="49" charset="-122"/>
              </a:rPr>
              <a:t>  假定大转盘是均匀的，则每一点朝下是等可</a:t>
            </a:r>
          </a:p>
          <a:p>
            <a:pPr>
              <a:lnSpc>
                <a:spcPct val="110000"/>
              </a:lnSpc>
            </a:pPr>
            <a:r>
              <a:rPr kumimoji="1" lang="zh-CN" altLang="en-US" sz="2800" dirty="0">
                <a:latin typeface="楷体_GB2312" pitchFamily="49" charset="-122"/>
                <a:ea typeface="楷体_GB2312" pitchFamily="49" charset="-122"/>
              </a:rPr>
              <a:t>  能的，于是摇出各个奖项的概率如下：</a:t>
            </a:r>
            <a:r>
              <a:rPr kumimoji="1" lang="zh-CN" altLang="en-US" sz="2800" dirty="0">
                <a:latin typeface="Times New Roman" pitchFamily="18" charset="0"/>
              </a:rPr>
              <a:t> </a:t>
            </a:r>
          </a:p>
        </p:txBody>
      </p:sp>
      <p:sp>
        <p:nvSpPr>
          <p:cNvPr id="3" name="Rectangle 2"/>
          <p:cNvSpPr>
            <a:spLocks noChangeArrowheads="1"/>
          </p:cNvSpPr>
          <p:nvPr/>
        </p:nvSpPr>
        <p:spPr bwMode="auto">
          <a:xfrm>
            <a:off x="539750" y="836613"/>
            <a:ext cx="4019550" cy="579437"/>
          </a:xfrm>
          <a:prstGeom prst="rect">
            <a:avLst/>
          </a:prstGeom>
          <a:noFill/>
          <a:ln w="9525">
            <a:noFill/>
            <a:miter lim="800000"/>
            <a:headEnd/>
            <a:tailEnd/>
          </a:ln>
          <a:effectLst/>
        </p:spPr>
        <p:txBody>
          <a:bodyPr>
            <a:spAutoFit/>
          </a:bodyPr>
          <a:lstStyle/>
          <a:p>
            <a:r>
              <a:rPr kumimoji="1" lang="zh-CN" altLang="en-US" sz="3200" dirty="0">
                <a:solidFill>
                  <a:srgbClr val="FF0000"/>
                </a:solidFill>
                <a:latin typeface="Times New Roman" pitchFamily="18" charset="0"/>
                <a:ea typeface="楷体_GB2312" pitchFamily="49" charset="-122"/>
              </a:rPr>
              <a:t>一、诸 </a:t>
            </a:r>
            <a:r>
              <a:rPr kumimoji="1" lang="en-US" altLang="zh-CN" sz="3200" i="1" dirty="0">
                <a:solidFill>
                  <a:srgbClr val="FF0000"/>
                </a:solidFill>
                <a:latin typeface="Times New Roman" pitchFamily="18" charset="0"/>
                <a:ea typeface="楷体_GB2312" pitchFamily="49" charset="-122"/>
              </a:rPr>
              <a:t>p</a:t>
            </a:r>
            <a:r>
              <a:rPr kumimoji="1" lang="en-US" altLang="zh-CN" sz="3200" i="1" baseline="-25000" dirty="0">
                <a:solidFill>
                  <a:srgbClr val="FF0000"/>
                </a:solidFill>
                <a:latin typeface="Times New Roman" pitchFamily="18" charset="0"/>
                <a:ea typeface="楷体_GB2312" pitchFamily="49" charset="-122"/>
              </a:rPr>
              <a:t>i</a:t>
            </a:r>
            <a:r>
              <a:rPr kumimoji="1" lang="en-US" altLang="zh-CN" sz="3200" dirty="0">
                <a:solidFill>
                  <a:srgbClr val="FF0000"/>
                </a:solidFill>
                <a:latin typeface="Times New Roman" pitchFamily="18" charset="0"/>
                <a:ea typeface="楷体_GB2312" pitchFamily="49" charset="-122"/>
              </a:rPr>
              <a:t> </a:t>
            </a:r>
            <a:r>
              <a:rPr kumimoji="1" lang="zh-CN" altLang="en-US" sz="3200" dirty="0">
                <a:solidFill>
                  <a:srgbClr val="FF0000"/>
                </a:solidFill>
                <a:latin typeface="Times New Roman" pitchFamily="18" charset="0"/>
                <a:ea typeface="楷体_GB2312" pitchFamily="49" charset="-122"/>
              </a:rPr>
              <a:t>均已知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8578"/>
                                        </p:tgtEl>
                                        <p:attrNameLst>
                                          <p:attrName>style.visibility</p:attrName>
                                        </p:attrNameLst>
                                      </p:cBhvr>
                                      <p:to>
                                        <p:strVal val="visible"/>
                                      </p:to>
                                    </p:set>
                                    <p:anim calcmode="lin" valueType="num">
                                      <p:cBhvr additive="base">
                                        <p:cTn id="7" dur="500" fill="hold"/>
                                        <p:tgtEl>
                                          <p:spTgt spid="408578"/>
                                        </p:tgtEl>
                                        <p:attrNameLst>
                                          <p:attrName>ppt_x</p:attrName>
                                        </p:attrNameLst>
                                      </p:cBhvr>
                                      <p:tavLst>
                                        <p:tav tm="0">
                                          <p:val>
                                            <p:strVal val="#ppt_x"/>
                                          </p:val>
                                        </p:tav>
                                        <p:tav tm="100000">
                                          <p:val>
                                            <p:strVal val="#ppt_x"/>
                                          </p:val>
                                        </p:tav>
                                      </p:tavLst>
                                    </p:anim>
                                    <p:anim calcmode="lin" valueType="num">
                                      <p:cBhvr additive="base">
                                        <p:cTn id="8" dur="500" fill="hold"/>
                                        <p:tgtEl>
                                          <p:spTgt spid="408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autoUpdateAnimBg="0"/>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85850" y="1052513"/>
            <a:ext cx="7162800" cy="1485900"/>
            <a:chOff x="720" y="984"/>
            <a:chExt cx="4512" cy="936"/>
          </a:xfrm>
        </p:grpSpPr>
        <p:sp>
          <p:nvSpPr>
            <p:cNvPr id="410627" name="Rectangle 3"/>
            <p:cNvSpPr>
              <a:spLocks noChangeArrowheads="1"/>
            </p:cNvSpPr>
            <p:nvPr/>
          </p:nvSpPr>
          <p:spPr bwMode="auto">
            <a:xfrm>
              <a:off x="780" y="1488"/>
              <a:ext cx="576" cy="403"/>
            </a:xfrm>
            <a:prstGeom prst="rect">
              <a:avLst/>
            </a:prstGeom>
            <a:noFill/>
            <a:ln w="9525">
              <a:noFill/>
              <a:miter lim="800000"/>
              <a:headEnd/>
              <a:tailEnd/>
            </a:ln>
            <a:effectLst/>
          </p:spPr>
          <p:txBody>
            <a:bodyPr anchor="ctr"/>
            <a:lstStyle/>
            <a:p>
              <a:r>
                <a:rPr kumimoji="1" lang="zh-CN" altLang="en-US" sz="2800">
                  <a:latin typeface="楷体_GB2312" pitchFamily="49" charset="-122"/>
                  <a:ea typeface="楷体_GB2312" pitchFamily="49" charset="-122"/>
                </a:rPr>
                <a:t>概率</a:t>
              </a:r>
              <a:endParaRPr kumimoji="1" lang="zh-CN" altLang="en-US" sz="2800">
                <a:latin typeface="Times New Roman" pitchFamily="18" charset="0"/>
              </a:endParaRPr>
            </a:p>
          </p:txBody>
        </p:sp>
        <p:sp>
          <p:nvSpPr>
            <p:cNvPr id="410628" name="Rectangle 4"/>
            <p:cNvSpPr>
              <a:spLocks noChangeArrowheads="1"/>
            </p:cNvSpPr>
            <p:nvPr/>
          </p:nvSpPr>
          <p:spPr bwMode="auto">
            <a:xfrm>
              <a:off x="1512" y="1517"/>
              <a:ext cx="480"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29" name="Rectangle 5"/>
            <p:cNvSpPr>
              <a:spLocks noChangeArrowheads="1"/>
            </p:cNvSpPr>
            <p:nvPr/>
          </p:nvSpPr>
          <p:spPr bwMode="auto">
            <a:xfrm>
              <a:off x="2124" y="1500"/>
              <a:ext cx="541"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0.2</a:t>
              </a:r>
              <a:endParaRPr kumimoji="1" lang="en-US" altLang="zh-CN" sz="2800">
                <a:latin typeface="Times New Roman" pitchFamily="18" charset="0"/>
              </a:endParaRPr>
            </a:p>
          </p:txBody>
        </p:sp>
        <p:sp>
          <p:nvSpPr>
            <p:cNvPr id="410630" name="Rectangle 6"/>
            <p:cNvSpPr>
              <a:spLocks noChangeArrowheads="1"/>
            </p:cNvSpPr>
            <p:nvPr/>
          </p:nvSpPr>
          <p:spPr bwMode="auto">
            <a:xfrm>
              <a:off x="2768" y="1500"/>
              <a:ext cx="556"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0.3</a:t>
              </a:r>
              <a:endParaRPr kumimoji="1" lang="en-US" altLang="zh-CN" sz="2800">
                <a:latin typeface="Times New Roman" pitchFamily="18" charset="0"/>
              </a:endParaRPr>
            </a:p>
          </p:txBody>
        </p:sp>
        <p:sp>
          <p:nvSpPr>
            <p:cNvPr id="410631" name="Rectangle 7"/>
            <p:cNvSpPr>
              <a:spLocks noChangeArrowheads="1"/>
            </p:cNvSpPr>
            <p:nvPr/>
          </p:nvSpPr>
          <p:spPr bwMode="auto">
            <a:xfrm>
              <a:off x="3288" y="1488"/>
              <a:ext cx="505"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0.2</a:t>
              </a:r>
              <a:endParaRPr kumimoji="1" lang="en-US" altLang="zh-CN" sz="2800">
                <a:latin typeface="Times New Roman" pitchFamily="18" charset="0"/>
              </a:endParaRPr>
            </a:p>
          </p:txBody>
        </p:sp>
        <p:sp>
          <p:nvSpPr>
            <p:cNvPr id="410632" name="Rectangle 8"/>
            <p:cNvSpPr>
              <a:spLocks noChangeArrowheads="1"/>
            </p:cNvSpPr>
            <p:nvPr/>
          </p:nvSpPr>
          <p:spPr bwMode="auto">
            <a:xfrm>
              <a:off x="3828" y="1488"/>
              <a:ext cx="501"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33" name="Rectangle 9"/>
            <p:cNvSpPr>
              <a:spLocks noChangeArrowheads="1"/>
            </p:cNvSpPr>
            <p:nvPr/>
          </p:nvSpPr>
          <p:spPr bwMode="auto">
            <a:xfrm>
              <a:off x="4452" y="1488"/>
              <a:ext cx="60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0.1</a:t>
              </a:r>
              <a:endParaRPr kumimoji="1" lang="en-US" altLang="zh-CN" sz="2800">
                <a:latin typeface="Times New Roman" pitchFamily="18" charset="0"/>
              </a:endParaRPr>
            </a:p>
          </p:txBody>
        </p:sp>
        <p:sp>
          <p:nvSpPr>
            <p:cNvPr id="410634" name="Rectangle 10"/>
            <p:cNvSpPr>
              <a:spLocks noChangeArrowheads="1"/>
            </p:cNvSpPr>
            <p:nvPr/>
          </p:nvSpPr>
          <p:spPr bwMode="auto">
            <a:xfrm>
              <a:off x="756" y="1056"/>
              <a:ext cx="624" cy="403"/>
            </a:xfrm>
            <a:prstGeom prst="rect">
              <a:avLst/>
            </a:prstGeom>
            <a:noFill/>
            <a:ln w="9525">
              <a:noFill/>
              <a:miter lim="800000"/>
              <a:headEnd/>
              <a:tailEnd/>
            </a:ln>
            <a:effectLst/>
          </p:spPr>
          <p:txBody>
            <a:bodyPr anchor="ctr"/>
            <a:lstStyle/>
            <a:p>
              <a:pPr algn="ctr"/>
              <a:r>
                <a:rPr kumimoji="1" lang="zh-CN" altLang="en-US" sz="2800">
                  <a:latin typeface="楷体_GB2312" pitchFamily="49" charset="-122"/>
                  <a:ea typeface="楷体_GB2312" pitchFamily="49" charset="-122"/>
                </a:rPr>
                <a:t>额度</a:t>
              </a:r>
              <a:endParaRPr kumimoji="1" lang="zh-CN" altLang="en-US" sz="2800">
                <a:latin typeface="Times New Roman" pitchFamily="18" charset="0"/>
              </a:endParaRPr>
            </a:p>
          </p:txBody>
        </p:sp>
        <p:sp>
          <p:nvSpPr>
            <p:cNvPr id="410635" name="Rectangle 11"/>
            <p:cNvSpPr>
              <a:spLocks noChangeArrowheads="1"/>
            </p:cNvSpPr>
            <p:nvPr/>
          </p:nvSpPr>
          <p:spPr bwMode="auto">
            <a:xfrm>
              <a:off x="1440" y="1068"/>
              <a:ext cx="53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5</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6" name="Rectangle 12"/>
            <p:cNvSpPr>
              <a:spLocks noChangeArrowheads="1"/>
            </p:cNvSpPr>
            <p:nvPr/>
          </p:nvSpPr>
          <p:spPr bwMode="auto">
            <a:xfrm>
              <a:off x="2040" y="1056"/>
              <a:ext cx="581"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10</a:t>
              </a:r>
              <a:r>
                <a:rPr kumimoji="1" lang="zh-CN" altLang="en-US" sz="2800">
                  <a:latin typeface="楷体_GB2312" pitchFamily="49" charset="-122"/>
                  <a:ea typeface="楷体_GB2312" pitchFamily="49" charset="-122"/>
                </a:rPr>
                <a:t>万</a:t>
              </a:r>
            </a:p>
          </p:txBody>
        </p:sp>
        <p:sp>
          <p:nvSpPr>
            <p:cNvPr id="410637" name="Rectangle 13"/>
            <p:cNvSpPr>
              <a:spLocks noChangeArrowheads="1"/>
            </p:cNvSpPr>
            <p:nvPr/>
          </p:nvSpPr>
          <p:spPr bwMode="auto">
            <a:xfrm>
              <a:off x="2676" y="1056"/>
              <a:ext cx="576"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20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8" name="Rectangle 14"/>
            <p:cNvSpPr>
              <a:spLocks noChangeArrowheads="1"/>
            </p:cNvSpPr>
            <p:nvPr/>
          </p:nvSpPr>
          <p:spPr bwMode="auto">
            <a:xfrm>
              <a:off x="3255" y="1056"/>
              <a:ext cx="573" cy="403"/>
            </a:xfrm>
            <a:prstGeom prst="rect">
              <a:avLst/>
            </a:prstGeom>
            <a:noFill/>
            <a:ln w="9525">
              <a:noFill/>
              <a:miter lim="800000"/>
              <a:headEnd/>
              <a:tailEnd/>
            </a:ln>
            <a:effectLst/>
          </p:spPr>
          <p:txBody>
            <a:bodyPr anchor="ctr"/>
            <a:lstStyle/>
            <a:p>
              <a:pPr algn="ctr"/>
              <a:r>
                <a:rPr kumimoji="1" lang="en-US" altLang="zh-CN" sz="2800">
                  <a:latin typeface="Times New Roman" pitchFamily="18" charset="0"/>
                  <a:ea typeface="Arial Unicode MS" pitchFamily="34" charset="-122"/>
                  <a:cs typeface="Arial Unicode MS" pitchFamily="34" charset="-122"/>
                </a:rPr>
                <a:t>30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39" name="Rectangle 15"/>
            <p:cNvSpPr>
              <a:spLocks noChangeArrowheads="1"/>
            </p:cNvSpPr>
            <p:nvPr/>
          </p:nvSpPr>
          <p:spPr bwMode="auto">
            <a:xfrm>
              <a:off x="3804" y="1056"/>
              <a:ext cx="576"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50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40" name="Rectangle 16"/>
            <p:cNvSpPr>
              <a:spLocks noChangeArrowheads="1"/>
            </p:cNvSpPr>
            <p:nvPr/>
          </p:nvSpPr>
          <p:spPr bwMode="auto">
            <a:xfrm>
              <a:off x="4425" y="1049"/>
              <a:ext cx="807" cy="403"/>
            </a:xfrm>
            <a:prstGeom prst="rect">
              <a:avLst/>
            </a:prstGeom>
            <a:noFill/>
            <a:ln w="9525">
              <a:noFill/>
              <a:miter lim="800000"/>
              <a:headEnd/>
              <a:tailEnd/>
            </a:ln>
            <a:effectLst/>
          </p:spPr>
          <p:txBody>
            <a:bodyPr anchor="ctr"/>
            <a:lstStyle/>
            <a:p>
              <a:r>
                <a:rPr kumimoji="1" lang="en-US" altLang="zh-CN" sz="2800">
                  <a:latin typeface="Times New Roman" pitchFamily="18" charset="0"/>
                  <a:ea typeface="Arial Unicode MS" pitchFamily="34" charset="-122"/>
                  <a:cs typeface="Arial Unicode MS" pitchFamily="34" charset="-122"/>
                </a:rPr>
                <a:t>100</a:t>
              </a:r>
              <a:r>
                <a:rPr kumimoji="1" lang="zh-CN" altLang="en-US" sz="2800">
                  <a:latin typeface="楷体_GB2312" pitchFamily="49" charset="-122"/>
                  <a:ea typeface="楷体_GB2312" pitchFamily="49" charset="-122"/>
                </a:rPr>
                <a:t>万</a:t>
              </a:r>
              <a:endParaRPr kumimoji="1" lang="zh-CN" altLang="en-US" sz="2800">
                <a:latin typeface="Times New Roman" pitchFamily="18" charset="0"/>
              </a:endParaRPr>
            </a:p>
          </p:txBody>
        </p:sp>
        <p:sp>
          <p:nvSpPr>
            <p:cNvPr id="410641" name="Line 17"/>
            <p:cNvSpPr>
              <a:spLocks noChangeShapeType="1"/>
            </p:cNvSpPr>
            <p:nvPr/>
          </p:nvSpPr>
          <p:spPr bwMode="auto">
            <a:xfrm>
              <a:off x="720" y="1008"/>
              <a:ext cx="0" cy="912"/>
            </a:xfrm>
            <a:prstGeom prst="line">
              <a:avLst/>
            </a:prstGeom>
            <a:noFill/>
            <a:ln w="9525">
              <a:solidFill>
                <a:schemeClr val="tx1"/>
              </a:solidFill>
              <a:round/>
              <a:headEnd/>
              <a:tailEnd/>
            </a:ln>
            <a:effectLst/>
          </p:spPr>
          <p:txBody>
            <a:bodyPr/>
            <a:lstStyle/>
            <a:p>
              <a:endParaRPr lang="zh-CN" altLang="en-US"/>
            </a:p>
          </p:txBody>
        </p:sp>
        <p:sp>
          <p:nvSpPr>
            <p:cNvPr id="410642" name="Line 18"/>
            <p:cNvSpPr>
              <a:spLocks noChangeShapeType="1"/>
            </p:cNvSpPr>
            <p:nvPr/>
          </p:nvSpPr>
          <p:spPr bwMode="auto">
            <a:xfrm>
              <a:off x="1416" y="1008"/>
              <a:ext cx="0" cy="912"/>
            </a:xfrm>
            <a:prstGeom prst="line">
              <a:avLst/>
            </a:prstGeom>
            <a:noFill/>
            <a:ln w="9525">
              <a:solidFill>
                <a:schemeClr val="tx1"/>
              </a:solidFill>
              <a:round/>
              <a:headEnd/>
              <a:tailEnd/>
            </a:ln>
            <a:effectLst/>
          </p:spPr>
          <p:txBody>
            <a:bodyPr/>
            <a:lstStyle/>
            <a:p>
              <a:endParaRPr lang="zh-CN" altLang="en-US"/>
            </a:p>
          </p:txBody>
        </p:sp>
        <p:sp>
          <p:nvSpPr>
            <p:cNvPr id="410643" name="Line 19"/>
            <p:cNvSpPr>
              <a:spLocks noChangeShapeType="1"/>
            </p:cNvSpPr>
            <p:nvPr/>
          </p:nvSpPr>
          <p:spPr bwMode="auto">
            <a:xfrm>
              <a:off x="2004" y="996"/>
              <a:ext cx="0" cy="912"/>
            </a:xfrm>
            <a:prstGeom prst="line">
              <a:avLst/>
            </a:prstGeom>
            <a:noFill/>
            <a:ln w="9525">
              <a:solidFill>
                <a:schemeClr val="tx1"/>
              </a:solidFill>
              <a:round/>
              <a:headEnd/>
              <a:tailEnd/>
            </a:ln>
            <a:effectLst/>
          </p:spPr>
          <p:txBody>
            <a:bodyPr/>
            <a:lstStyle/>
            <a:p>
              <a:endParaRPr lang="zh-CN" altLang="en-US"/>
            </a:p>
          </p:txBody>
        </p:sp>
        <p:sp>
          <p:nvSpPr>
            <p:cNvPr id="410644" name="Line 20"/>
            <p:cNvSpPr>
              <a:spLocks noChangeShapeType="1"/>
            </p:cNvSpPr>
            <p:nvPr/>
          </p:nvSpPr>
          <p:spPr bwMode="auto">
            <a:xfrm>
              <a:off x="2640" y="996"/>
              <a:ext cx="0" cy="912"/>
            </a:xfrm>
            <a:prstGeom prst="line">
              <a:avLst/>
            </a:prstGeom>
            <a:noFill/>
            <a:ln w="9525">
              <a:solidFill>
                <a:schemeClr val="tx1"/>
              </a:solidFill>
              <a:round/>
              <a:headEnd/>
              <a:tailEnd/>
            </a:ln>
            <a:effectLst/>
          </p:spPr>
          <p:txBody>
            <a:bodyPr/>
            <a:lstStyle/>
            <a:p>
              <a:endParaRPr lang="zh-CN" altLang="en-US"/>
            </a:p>
          </p:txBody>
        </p:sp>
        <p:sp>
          <p:nvSpPr>
            <p:cNvPr id="410645" name="Line 21"/>
            <p:cNvSpPr>
              <a:spLocks noChangeShapeType="1"/>
            </p:cNvSpPr>
            <p:nvPr/>
          </p:nvSpPr>
          <p:spPr bwMode="auto">
            <a:xfrm>
              <a:off x="3240" y="996"/>
              <a:ext cx="0" cy="912"/>
            </a:xfrm>
            <a:prstGeom prst="line">
              <a:avLst/>
            </a:prstGeom>
            <a:noFill/>
            <a:ln w="9525">
              <a:solidFill>
                <a:schemeClr val="tx1"/>
              </a:solidFill>
              <a:round/>
              <a:headEnd/>
              <a:tailEnd/>
            </a:ln>
            <a:effectLst/>
          </p:spPr>
          <p:txBody>
            <a:bodyPr/>
            <a:lstStyle/>
            <a:p>
              <a:endParaRPr lang="zh-CN" altLang="en-US"/>
            </a:p>
          </p:txBody>
        </p:sp>
        <p:sp>
          <p:nvSpPr>
            <p:cNvPr id="410646" name="Line 22"/>
            <p:cNvSpPr>
              <a:spLocks noChangeShapeType="1"/>
            </p:cNvSpPr>
            <p:nvPr/>
          </p:nvSpPr>
          <p:spPr bwMode="auto">
            <a:xfrm>
              <a:off x="3804" y="984"/>
              <a:ext cx="0" cy="912"/>
            </a:xfrm>
            <a:prstGeom prst="line">
              <a:avLst/>
            </a:prstGeom>
            <a:noFill/>
            <a:ln w="9525">
              <a:solidFill>
                <a:schemeClr val="tx1"/>
              </a:solidFill>
              <a:round/>
              <a:headEnd/>
              <a:tailEnd/>
            </a:ln>
            <a:effectLst/>
          </p:spPr>
          <p:txBody>
            <a:bodyPr/>
            <a:lstStyle/>
            <a:p>
              <a:endParaRPr lang="zh-CN" altLang="en-US"/>
            </a:p>
          </p:txBody>
        </p:sp>
        <p:sp>
          <p:nvSpPr>
            <p:cNvPr id="410647" name="Line 23"/>
            <p:cNvSpPr>
              <a:spLocks noChangeShapeType="1"/>
            </p:cNvSpPr>
            <p:nvPr/>
          </p:nvSpPr>
          <p:spPr bwMode="auto">
            <a:xfrm>
              <a:off x="4416" y="984"/>
              <a:ext cx="0" cy="912"/>
            </a:xfrm>
            <a:prstGeom prst="line">
              <a:avLst/>
            </a:prstGeom>
            <a:noFill/>
            <a:ln w="9525">
              <a:solidFill>
                <a:schemeClr val="tx1"/>
              </a:solidFill>
              <a:round/>
              <a:headEnd/>
              <a:tailEnd/>
            </a:ln>
            <a:effectLst/>
          </p:spPr>
          <p:txBody>
            <a:bodyPr/>
            <a:lstStyle/>
            <a:p>
              <a:endParaRPr lang="zh-CN" altLang="en-US"/>
            </a:p>
          </p:txBody>
        </p:sp>
        <p:sp>
          <p:nvSpPr>
            <p:cNvPr id="410648" name="Line 24"/>
            <p:cNvSpPr>
              <a:spLocks noChangeShapeType="1"/>
            </p:cNvSpPr>
            <p:nvPr/>
          </p:nvSpPr>
          <p:spPr bwMode="auto">
            <a:xfrm>
              <a:off x="5184" y="984"/>
              <a:ext cx="0" cy="912"/>
            </a:xfrm>
            <a:prstGeom prst="line">
              <a:avLst/>
            </a:prstGeom>
            <a:noFill/>
            <a:ln w="9525">
              <a:solidFill>
                <a:schemeClr val="tx1"/>
              </a:solidFill>
              <a:round/>
              <a:headEnd/>
              <a:tailEnd/>
            </a:ln>
            <a:effectLst/>
          </p:spPr>
          <p:txBody>
            <a:bodyPr/>
            <a:lstStyle/>
            <a:p>
              <a:endParaRPr lang="zh-CN" altLang="en-US"/>
            </a:p>
          </p:txBody>
        </p:sp>
        <p:sp>
          <p:nvSpPr>
            <p:cNvPr id="410649" name="Line 25"/>
            <p:cNvSpPr>
              <a:spLocks noChangeShapeType="1"/>
            </p:cNvSpPr>
            <p:nvPr/>
          </p:nvSpPr>
          <p:spPr bwMode="auto">
            <a:xfrm>
              <a:off x="720" y="1008"/>
              <a:ext cx="4464" cy="0"/>
            </a:xfrm>
            <a:prstGeom prst="line">
              <a:avLst/>
            </a:prstGeom>
            <a:noFill/>
            <a:ln w="9525">
              <a:solidFill>
                <a:schemeClr val="tx1"/>
              </a:solidFill>
              <a:round/>
              <a:headEnd/>
              <a:tailEnd/>
            </a:ln>
            <a:effectLst/>
          </p:spPr>
          <p:txBody>
            <a:bodyPr/>
            <a:lstStyle/>
            <a:p>
              <a:endParaRPr lang="zh-CN" altLang="en-US"/>
            </a:p>
          </p:txBody>
        </p:sp>
        <p:sp>
          <p:nvSpPr>
            <p:cNvPr id="410650" name="Line 26"/>
            <p:cNvSpPr>
              <a:spLocks noChangeShapeType="1"/>
            </p:cNvSpPr>
            <p:nvPr/>
          </p:nvSpPr>
          <p:spPr bwMode="auto">
            <a:xfrm>
              <a:off x="720" y="1920"/>
              <a:ext cx="4464" cy="0"/>
            </a:xfrm>
            <a:prstGeom prst="line">
              <a:avLst/>
            </a:prstGeom>
            <a:noFill/>
            <a:ln w="9525">
              <a:solidFill>
                <a:schemeClr val="tx1"/>
              </a:solidFill>
              <a:round/>
              <a:headEnd/>
              <a:tailEnd/>
            </a:ln>
            <a:effectLst/>
          </p:spPr>
          <p:txBody>
            <a:bodyPr/>
            <a:lstStyle/>
            <a:p>
              <a:endParaRPr lang="zh-CN" altLang="en-US"/>
            </a:p>
          </p:txBody>
        </p:sp>
      </p:grpSp>
      <p:sp>
        <p:nvSpPr>
          <p:cNvPr id="410651" name="Rectangle 27"/>
          <p:cNvSpPr>
            <a:spLocks noChangeArrowheads="1"/>
          </p:cNvSpPr>
          <p:nvPr/>
        </p:nvSpPr>
        <p:spPr bwMode="auto">
          <a:xfrm>
            <a:off x="857250" y="2857500"/>
            <a:ext cx="7675563" cy="2441575"/>
          </a:xfrm>
          <a:prstGeom prst="rect">
            <a:avLst/>
          </a:prstGeom>
          <a:noFill/>
          <a:ln w="9525">
            <a:noFill/>
            <a:miter lim="800000"/>
            <a:headEnd/>
            <a:tailEnd/>
          </a:ln>
          <a:effectLst/>
        </p:spPr>
        <p:txBody>
          <a:bodyPr>
            <a:spAutoFit/>
          </a:bodyPr>
          <a:lstStyle/>
          <a:p>
            <a:pPr>
              <a:lnSpc>
                <a:spcPct val="110000"/>
              </a:lnSpc>
            </a:pPr>
            <a:r>
              <a:rPr kumimoji="1" lang="zh-CN" altLang="en-US" sz="2800">
                <a:latin typeface="楷体_GB2312" pitchFamily="49" charset="-122"/>
                <a:ea typeface="楷体_GB2312" pitchFamily="49" charset="-122"/>
              </a:rPr>
              <a:t>现</a:t>
            </a:r>
            <a:r>
              <a:rPr kumimoji="1" lang="en-US" altLang="zh-CN" sz="2800">
                <a:latin typeface="Times New Roman" pitchFamily="18" charset="0"/>
              </a:rPr>
              <a:t>20</a:t>
            </a:r>
            <a:r>
              <a:rPr kumimoji="1" lang="zh-CN" altLang="en-US" sz="2800">
                <a:latin typeface="楷体_GB2312" pitchFamily="49" charset="-122"/>
                <a:ea typeface="楷体_GB2312" pitchFamily="49" charset="-122"/>
              </a:rPr>
              <a:t>人参加摇奖，摇得</a:t>
            </a:r>
            <a:r>
              <a:rPr kumimoji="1" lang="en-US" altLang="zh-CN" sz="2800">
                <a:latin typeface="Times New Roman" pitchFamily="18" charset="0"/>
              </a:rPr>
              <a:t>5</a:t>
            </a:r>
            <a:r>
              <a:rPr kumimoji="1" lang="zh-CN" altLang="en-US" sz="2800">
                <a:latin typeface="楷体_GB2312" pitchFamily="49" charset="-122"/>
                <a:ea typeface="楷体_GB2312" pitchFamily="49" charset="-122"/>
              </a:rPr>
              <a:t>万、</a:t>
            </a:r>
            <a:r>
              <a:rPr kumimoji="1" lang="en-US" altLang="zh-CN" sz="2800">
                <a:latin typeface="楷体_GB2312" pitchFamily="49" charset="-122"/>
                <a:ea typeface="楷体_GB2312" pitchFamily="49" charset="-122"/>
              </a:rPr>
              <a:t>10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20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30</a:t>
            </a:r>
            <a:r>
              <a:rPr kumimoji="1" lang="zh-CN" altLang="en-US" sz="2800">
                <a:latin typeface="楷体_GB2312" pitchFamily="49" charset="-122"/>
                <a:ea typeface="楷体_GB2312" pitchFamily="49" charset="-122"/>
              </a:rPr>
              <a:t>万、</a:t>
            </a:r>
            <a:r>
              <a:rPr kumimoji="1" lang="en-US" altLang="zh-CN" sz="2800">
                <a:latin typeface="Times New Roman" pitchFamily="18" charset="0"/>
              </a:rPr>
              <a:t>50</a:t>
            </a:r>
            <a:r>
              <a:rPr kumimoji="1" lang="zh-CN" altLang="en-US" sz="2800">
                <a:latin typeface="楷体_GB2312" pitchFamily="49" charset="-122"/>
                <a:ea typeface="楷体_GB2312" pitchFamily="49" charset="-122"/>
              </a:rPr>
              <a:t>万和</a:t>
            </a:r>
            <a:r>
              <a:rPr kumimoji="1" lang="en-US" altLang="zh-CN" sz="2800">
                <a:latin typeface="Times New Roman" pitchFamily="18" charset="0"/>
              </a:rPr>
              <a:t>100</a:t>
            </a:r>
            <a:r>
              <a:rPr kumimoji="1" lang="zh-CN" altLang="en-US" sz="2800">
                <a:latin typeface="楷体_GB2312" pitchFamily="49" charset="-122"/>
                <a:ea typeface="楷体_GB2312" pitchFamily="49" charset="-122"/>
              </a:rPr>
              <a:t>万的人数分别为</a:t>
            </a:r>
            <a:r>
              <a:rPr kumimoji="1" lang="en-US" altLang="zh-CN" sz="2800">
                <a:latin typeface="Times New Roman" pitchFamily="18" charset="0"/>
              </a:rPr>
              <a:t>2</a:t>
            </a:r>
            <a:r>
              <a:rPr kumimoji="1" lang="zh-CN" altLang="en-US" sz="2800">
                <a:latin typeface="楷体_GB2312" pitchFamily="49" charset="-122"/>
                <a:ea typeface="楷体_GB2312" pitchFamily="49" charset="-122"/>
              </a:rPr>
              <a:t>、</a:t>
            </a:r>
            <a:r>
              <a:rPr kumimoji="1" lang="en-US" altLang="zh-CN" sz="2800">
                <a:latin typeface="Times New Roman" pitchFamily="18" charset="0"/>
              </a:rPr>
              <a:t>6</a:t>
            </a:r>
            <a:r>
              <a:rPr kumimoji="1" lang="zh-CN" altLang="en-US" sz="2800">
                <a:latin typeface="楷体_GB2312" pitchFamily="49" charset="-122"/>
                <a:ea typeface="楷体_GB2312" pitchFamily="49" charset="-122"/>
              </a:rPr>
              <a:t>、</a:t>
            </a:r>
            <a:r>
              <a:rPr kumimoji="1" lang="en-US" altLang="zh-CN" sz="2800">
                <a:latin typeface="Times New Roman" pitchFamily="18" charset="0"/>
              </a:rPr>
              <a:t>6</a:t>
            </a:r>
            <a:r>
              <a:rPr kumimoji="1" lang="zh-CN" altLang="en-US" sz="2800">
                <a:latin typeface="楷体_GB2312" pitchFamily="49" charset="-122"/>
                <a:ea typeface="楷体_GB2312" pitchFamily="49" charset="-122"/>
              </a:rPr>
              <a:t>、</a:t>
            </a:r>
            <a:r>
              <a:rPr kumimoji="1" lang="en-US" altLang="zh-CN" sz="2800">
                <a:latin typeface="Times New Roman" pitchFamily="18" charset="0"/>
              </a:rPr>
              <a:t>3</a:t>
            </a:r>
            <a:r>
              <a:rPr kumimoji="1" lang="zh-CN" altLang="en-US" sz="2800">
                <a:latin typeface="楷体_GB2312" pitchFamily="49" charset="-122"/>
                <a:ea typeface="楷体_GB2312" pitchFamily="49" charset="-122"/>
              </a:rPr>
              <a:t>、</a:t>
            </a:r>
            <a:r>
              <a:rPr kumimoji="1" lang="en-US" altLang="zh-CN" sz="2800">
                <a:latin typeface="Times New Roman" pitchFamily="18" charset="0"/>
              </a:rPr>
              <a:t>3</a:t>
            </a:r>
            <a:r>
              <a:rPr kumimoji="1" lang="zh-CN" altLang="en-US" sz="2800">
                <a:latin typeface="楷体_GB2312" pitchFamily="49" charset="-122"/>
                <a:ea typeface="楷体_GB2312" pitchFamily="49" charset="-122"/>
              </a:rPr>
              <a:t>、</a:t>
            </a:r>
            <a:r>
              <a:rPr kumimoji="1" lang="en-US" altLang="zh-CN" sz="2800">
                <a:latin typeface="Times New Roman" pitchFamily="18" charset="0"/>
              </a:rPr>
              <a:t>0</a:t>
            </a:r>
            <a:r>
              <a:rPr kumimoji="1" lang="zh-CN" altLang="en-US" sz="2800">
                <a:latin typeface="楷体_GB2312" pitchFamily="49" charset="-122"/>
                <a:ea typeface="楷体_GB2312" pitchFamily="49" charset="-122"/>
              </a:rPr>
              <a:t>，由于没有一个人摇到</a:t>
            </a:r>
            <a:r>
              <a:rPr kumimoji="1" lang="en-US" altLang="zh-CN" sz="2800">
                <a:latin typeface="Times New Roman" pitchFamily="18" charset="0"/>
              </a:rPr>
              <a:t>100</a:t>
            </a:r>
            <a:r>
              <a:rPr kumimoji="1" lang="zh-CN" altLang="en-US" sz="2800">
                <a:latin typeface="楷体_GB2312" pitchFamily="49" charset="-122"/>
                <a:ea typeface="楷体_GB2312" pitchFamily="49" charset="-122"/>
              </a:rPr>
              <a:t>万，于是有人怀疑大转盘是不均匀的，那么该怀疑是否成立呢？这就需要对转盘的均匀性作检验。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10651"/>
                                        </p:tgtEl>
                                        <p:attrNameLst>
                                          <p:attrName>style.visibility</p:attrName>
                                        </p:attrNameLst>
                                      </p:cBhvr>
                                      <p:to>
                                        <p:strVal val="visible"/>
                                      </p:to>
                                    </p:set>
                                    <p:anim calcmode="lin" valueType="num">
                                      <p:cBhvr additive="base">
                                        <p:cTn id="11" dur="500" fill="hold"/>
                                        <p:tgtEl>
                                          <p:spTgt spid="410651"/>
                                        </p:tgtEl>
                                        <p:attrNameLst>
                                          <p:attrName>ppt_x</p:attrName>
                                        </p:attrNameLst>
                                      </p:cBhvr>
                                      <p:tavLst>
                                        <p:tav tm="0">
                                          <p:val>
                                            <p:strVal val="#ppt_x"/>
                                          </p:val>
                                        </p:tav>
                                        <p:tav tm="100000">
                                          <p:val>
                                            <p:strVal val="#ppt_x"/>
                                          </p:val>
                                        </p:tav>
                                      </p:tavLst>
                                    </p:anim>
                                    <p:anim calcmode="lin" valueType="num">
                                      <p:cBhvr additive="base">
                                        <p:cTn id="12" dur="500" fill="hold"/>
                                        <p:tgtEl>
                                          <p:spTgt spid="410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5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971550"/>
            <a:ext cx="7631113" cy="1373188"/>
          </a:xfrm>
          <a:prstGeom prst="rect">
            <a:avLst/>
          </a:prstGeom>
          <a:noFill/>
          <a:ln w="9525">
            <a:noFill/>
            <a:miter lim="800000"/>
            <a:headEnd/>
            <a:tailEnd/>
          </a:ln>
          <a:effectLst/>
        </p:spPr>
        <p:txBody>
          <a:bodyPr>
            <a:spAutoFit/>
          </a:bodyPr>
          <a:lstStyle/>
          <a:p>
            <a:r>
              <a:rPr kumimoji="1" lang="zh-CN" altLang="en-US" sz="2800" dirty="0">
                <a:solidFill>
                  <a:srgbClr val="00FF00"/>
                </a:solidFill>
                <a:latin typeface="楷体_GB2312" pitchFamily="49" charset="-122"/>
                <a:ea typeface="楷体_GB2312" pitchFamily="49" charset="-122"/>
              </a:rPr>
              <a:t>解：</a:t>
            </a:r>
            <a:r>
              <a:rPr kumimoji="1" lang="zh-CN" altLang="en-US" sz="2800" dirty="0">
                <a:latin typeface="楷体_GB2312" pitchFamily="49" charset="-122"/>
                <a:ea typeface="楷体_GB2312" pitchFamily="49" charset="-122"/>
              </a:rPr>
              <a:t>这是一个典型的分布拟合优度检验，总体</a:t>
            </a:r>
          </a:p>
          <a:p>
            <a:r>
              <a:rPr kumimoji="1" lang="zh-CN" altLang="en-US" sz="2800" dirty="0">
                <a:latin typeface="楷体_GB2312" pitchFamily="49" charset="-122"/>
                <a:ea typeface="楷体_GB2312" pitchFamily="49" charset="-122"/>
              </a:rPr>
              <a:t>  共有</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类，其发生概率分别为</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0.2</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0.3</a:t>
            </a:r>
            <a:r>
              <a:rPr kumimoji="1" lang="zh-CN" altLang="en-US" sz="2800" dirty="0">
                <a:latin typeface="楷体_GB2312" pitchFamily="49" charset="-122"/>
                <a:ea typeface="楷体_GB2312" pitchFamily="49" charset="-122"/>
              </a:rPr>
              <a:t>、</a:t>
            </a:r>
          </a:p>
          <a:p>
            <a:r>
              <a:rPr kumimoji="1" lang="zh-CN" altLang="en-US" sz="2800" dirty="0">
                <a:latin typeface="楷体_GB2312" pitchFamily="49" charset="-122"/>
                <a:ea typeface="楷体_GB2312" pitchFamily="49" charset="-122"/>
              </a:rPr>
              <a:t>  </a:t>
            </a:r>
            <a:r>
              <a:rPr kumimoji="1" lang="en-US" altLang="zh-CN" sz="2800" dirty="0">
                <a:latin typeface="Times New Roman" pitchFamily="18" charset="0"/>
              </a:rPr>
              <a:t>0.2</a:t>
            </a:r>
            <a:r>
              <a:rPr kumimoji="1" lang="zh-CN" altLang="en-US" sz="2800" dirty="0">
                <a:latin typeface="楷体_GB2312" pitchFamily="49" charset="-122"/>
                <a:ea typeface="楷体_GB2312" pitchFamily="49" charset="-122"/>
              </a:rPr>
              <a:t>、</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和</a:t>
            </a:r>
            <a:r>
              <a:rPr kumimoji="1" lang="en-US" altLang="zh-CN" sz="2800" dirty="0">
                <a:latin typeface="Times New Roman" pitchFamily="18" charset="0"/>
              </a:rPr>
              <a:t>0.1</a:t>
            </a:r>
            <a:r>
              <a:rPr kumimoji="1" lang="zh-CN" altLang="en-US" sz="2800" dirty="0">
                <a:latin typeface="楷体_GB2312" pitchFamily="49" charset="-122"/>
                <a:ea typeface="楷体_GB2312" pitchFamily="49" charset="-122"/>
              </a:rPr>
              <a:t>，这里</a:t>
            </a:r>
            <a:r>
              <a:rPr kumimoji="1" lang="en-US" altLang="zh-CN" sz="2800" i="1" dirty="0">
                <a:latin typeface="Times New Roman" pitchFamily="18" charset="0"/>
              </a:rPr>
              <a:t>k</a:t>
            </a:r>
            <a:r>
              <a:rPr kumimoji="1" lang="en-US" altLang="zh-CN" sz="2800" dirty="0">
                <a:latin typeface="Times New Roman" pitchFamily="18" charset="0"/>
              </a:rPr>
              <a:t>=6</a:t>
            </a:r>
            <a:r>
              <a:rPr kumimoji="1" lang="zh-CN" altLang="en-US" sz="2800" dirty="0">
                <a:latin typeface="楷体_GB2312" pitchFamily="49" charset="-122"/>
                <a:ea typeface="楷体_GB2312" pitchFamily="49" charset="-122"/>
              </a:rPr>
              <a:t>，检验拒绝域为</a:t>
            </a:r>
            <a:r>
              <a:rPr kumimoji="1" lang="en-US" altLang="zh-CN" sz="2800" dirty="0">
                <a:latin typeface="楷体_GB2312" pitchFamily="49" charset="-122"/>
                <a:ea typeface="楷体_GB2312" pitchFamily="49" charset="-122"/>
              </a:rPr>
              <a:t>:</a:t>
            </a:r>
            <a:endParaRPr kumimoji="1" lang="en-US" altLang="zh-CN" sz="2800" dirty="0">
              <a:latin typeface="Times New Roman" pitchFamily="18" charset="0"/>
            </a:endParaRPr>
          </a:p>
        </p:txBody>
      </p:sp>
      <p:graphicFrame>
        <p:nvGraphicFramePr>
          <p:cNvPr id="412675" name="Object 3"/>
          <p:cNvGraphicFramePr>
            <a:graphicFrameLocks noChangeAspect="1"/>
          </p:cNvGraphicFramePr>
          <p:nvPr/>
        </p:nvGraphicFramePr>
        <p:xfrm>
          <a:off x="1071538" y="2500306"/>
          <a:ext cx="2035175" cy="574675"/>
        </p:xfrm>
        <a:graphic>
          <a:graphicData uri="http://schemas.openxmlformats.org/presentationml/2006/ole">
            <p:oleObj spid="_x0000_s1905666" name="Equation" r:id="rId4" imgW="990360" imgH="279360" progId="">
              <p:embed/>
            </p:oleObj>
          </a:graphicData>
        </a:graphic>
      </p:graphicFrame>
      <p:sp>
        <p:nvSpPr>
          <p:cNvPr id="412676" name="Rectangle 4"/>
          <p:cNvSpPr>
            <a:spLocks noChangeArrowheads="1"/>
          </p:cNvSpPr>
          <p:nvPr/>
        </p:nvSpPr>
        <p:spPr bwMode="auto">
          <a:xfrm>
            <a:off x="3771900" y="3067050"/>
            <a:ext cx="5048250"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由本例数据可以算出</a:t>
            </a:r>
          </a:p>
        </p:txBody>
      </p:sp>
      <p:sp>
        <p:nvSpPr>
          <p:cNvPr id="412677" name="Rectangle 5"/>
          <p:cNvSpPr>
            <a:spLocks noChangeArrowheads="1"/>
          </p:cNvSpPr>
          <p:nvPr/>
        </p:nvSpPr>
        <p:spPr bwMode="auto">
          <a:xfrm>
            <a:off x="3748088" y="2498725"/>
            <a:ext cx="4341812" cy="519113"/>
          </a:xfrm>
          <a:prstGeom prst="rect">
            <a:avLst/>
          </a:prstGeom>
          <a:noFill/>
          <a:ln w="9525">
            <a:noFill/>
            <a:miter lim="800000"/>
            <a:headEnd/>
            <a:tailEnd/>
          </a:ln>
          <a:effectLst/>
        </p:spPr>
        <p:txBody>
          <a:bodyPr wrap="none">
            <a:spAutoFit/>
          </a:bodyPr>
          <a:lstStyle/>
          <a:p>
            <a:pPr algn="ctr"/>
            <a:r>
              <a:rPr kumimoji="1" lang="zh-CN" altLang="en-US" sz="2800">
                <a:latin typeface="楷体_GB2312" pitchFamily="49" charset="-122"/>
                <a:ea typeface="楷体_GB2312" pitchFamily="49" charset="-122"/>
              </a:rPr>
              <a:t>若取</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a:latin typeface="Times New Roman" pitchFamily="18" charset="0"/>
              </a:rPr>
              <a:t>=0.05</a:t>
            </a:r>
            <a:r>
              <a:rPr kumimoji="1" lang="zh-CN" altLang="en-US" sz="2800">
                <a:latin typeface="楷体_GB2312" pitchFamily="49" charset="-122"/>
                <a:ea typeface="楷体_GB2312" pitchFamily="49" charset="-122"/>
              </a:rPr>
              <a:t>，则查附表</a:t>
            </a:r>
            <a:r>
              <a:rPr kumimoji="1" lang="en-US" altLang="zh-CN" sz="2800">
                <a:latin typeface="Times New Roman" pitchFamily="18" charset="0"/>
              </a:rPr>
              <a:t>3</a:t>
            </a:r>
            <a:r>
              <a:rPr kumimoji="1" lang="zh-CN" altLang="en-US" sz="2800">
                <a:latin typeface="楷体_GB2312" pitchFamily="49" charset="-122"/>
                <a:ea typeface="楷体_GB2312" pitchFamily="49" charset="-122"/>
              </a:rPr>
              <a:t>知</a:t>
            </a:r>
          </a:p>
        </p:txBody>
      </p:sp>
      <p:grpSp>
        <p:nvGrpSpPr>
          <p:cNvPr id="2" name="Group 6"/>
          <p:cNvGrpSpPr>
            <a:grpSpLocks/>
          </p:cNvGrpSpPr>
          <p:nvPr/>
        </p:nvGrpSpPr>
        <p:grpSpPr bwMode="auto">
          <a:xfrm>
            <a:off x="827088" y="3933825"/>
            <a:ext cx="7658100" cy="1511300"/>
            <a:chOff x="492" y="2352"/>
            <a:chExt cx="4824" cy="952"/>
          </a:xfrm>
        </p:grpSpPr>
        <p:graphicFrame>
          <p:nvGraphicFramePr>
            <p:cNvPr id="412679" name="Object 7"/>
            <p:cNvGraphicFramePr>
              <a:graphicFrameLocks noChangeAspect="1"/>
            </p:cNvGraphicFramePr>
            <p:nvPr/>
          </p:nvGraphicFramePr>
          <p:xfrm>
            <a:off x="624" y="2352"/>
            <a:ext cx="297" cy="334"/>
          </p:xfrm>
          <a:graphic>
            <a:graphicData uri="http://schemas.openxmlformats.org/presentationml/2006/ole">
              <p:oleObj spid="_x0000_s1905668" name="Equation" r:id="rId5" imgW="203040" imgH="228600" progId="">
                <p:embed/>
              </p:oleObj>
            </a:graphicData>
          </a:graphic>
        </p:graphicFrame>
        <p:graphicFrame>
          <p:nvGraphicFramePr>
            <p:cNvPr id="412680" name="Object 8"/>
            <p:cNvGraphicFramePr>
              <a:graphicFrameLocks noChangeAspect="1"/>
            </p:cNvGraphicFramePr>
            <p:nvPr/>
          </p:nvGraphicFramePr>
          <p:xfrm>
            <a:off x="492" y="2760"/>
            <a:ext cx="4824" cy="544"/>
          </p:xfrm>
          <a:graphic>
            <a:graphicData uri="http://schemas.openxmlformats.org/presentationml/2006/ole">
              <p:oleObj spid="_x0000_s1905669" name="Equation" r:id="rId6" imgW="4051080" imgH="457200" progId="">
                <p:embed/>
              </p:oleObj>
            </a:graphicData>
          </a:graphic>
        </p:graphicFrame>
        <p:sp>
          <p:nvSpPr>
            <p:cNvPr id="412681" name="Rectangle 9"/>
            <p:cNvSpPr>
              <a:spLocks noChangeArrowheads="1"/>
            </p:cNvSpPr>
            <p:nvPr/>
          </p:nvSpPr>
          <p:spPr bwMode="auto">
            <a:xfrm>
              <a:off x="921" y="2406"/>
              <a:ext cx="242" cy="327"/>
            </a:xfrm>
            <a:prstGeom prst="rect">
              <a:avLst/>
            </a:prstGeom>
            <a:noFill/>
            <a:ln w="9525">
              <a:noFill/>
              <a:miter lim="800000"/>
              <a:headEnd/>
              <a:tailEnd/>
            </a:ln>
            <a:effectLst/>
          </p:spPr>
          <p:txBody>
            <a:bodyPr wrap="none">
              <a:spAutoFit/>
            </a:bodyPr>
            <a:lstStyle/>
            <a:p>
              <a:pPr algn="ctr"/>
              <a:r>
                <a:rPr kumimoji="1" lang="en-US" altLang="zh-CN" sz="2800" dirty="0">
                  <a:latin typeface="Times New Roman" pitchFamily="18" charset="0"/>
                  <a:ea typeface="楷体_GB2312" pitchFamily="49" charset="-122"/>
                </a:rPr>
                <a:t>=</a:t>
              </a:r>
            </a:p>
          </p:txBody>
        </p:sp>
      </p:grpSp>
      <p:graphicFrame>
        <p:nvGraphicFramePr>
          <p:cNvPr id="412682" name="Object 10"/>
          <p:cNvGraphicFramePr>
            <a:graphicFrameLocks noChangeAspect="1"/>
          </p:cNvGraphicFramePr>
          <p:nvPr/>
        </p:nvGraphicFramePr>
        <p:xfrm>
          <a:off x="1027113" y="3103563"/>
          <a:ext cx="2320925" cy="573087"/>
        </p:xfrm>
        <a:graphic>
          <a:graphicData uri="http://schemas.openxmlformats.org/presentationml/2006/ole">
            <p:oleObj spid="_x0000_s1905667" name="Equation" r:id="rId7" imgW="1028520" imgH="253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2675"/>
                                        </p:tgtEl>
                                        <p:attrNameLst>
                                          <p:attrName>style.visibility</p:attrName>
                                        </p:attrNameLst>
                                      </p:cBhvr>
                                      <p:to>
                                        <p:strVal val="visible"/>
                                      </p:to>
                                    </p:set>
                                    <p:anim calcmode="lin" valueType="num">
                                      <p:cBhvr additive="base">
                                        <p:cTn id="13" dur="500" fill="hold"/>
                                        <p:tgtEl>
                                          <p:spTgt spid="412675"/>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2677"/>
                                        </p:tgtEl>
                                        <p:attrNameLst>
                                          <p:attrName>style.visibility</p:attrName>
                                        </p:attrNameLst>
                                      </p:cBhvr>
                                      <p:to>
                                        <p:strVal val="visible"/>
                                      </p:to>
                                    </p:set>
                                    <p:anim calcmode="lin" valueType="num">
                                      <p:cBhvr additive="base">
                                        <p:cTn id="19" dur="500" fill="hold"/>
                                        <p:tgtEl>
                                          <p:spTgt spid="412677"/>
                                        </p:tgtEl>
                                        <p:attrNameLst>
                                          <p:attrName>ppt_x</p:attrName>
                                        </p:attrNameLst>
                                      </p:cBhvr>
                                      <p:tavLst>
                                        <p:tav tm="0">
                                          <p:val>
                                            <p:strVal val="1+#ppt_w/2"/>
                                          </p:val>
                                        </p:tav>
                                        <p:tav tm="100000">
                                          <p:val>
                                            <p:strVal val="#ppt_x"/>
                                          </p:val>
                                        </p:tav>
                                      </p:tavLst>
                                    </p:anim>
                                    <p:anim calcmode="lin" valueType="num">
                                      <p:cBhvr additive="base">
                                        <p:cTn id="20" dur="500" fill="hold"/>
                                        <p:tgtEl>
                                          <p:spTgt spid="41267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2682"/>
                                        </p:tgtEl>
                                        <p:attrNameLst>
                                          <p:attrName>style.visibility</p:attrName>
                                        </p:attrNameLst>
                                      </p:cBhvr>
                                      <p:to>
                                        <p:strVal val="visible"/>
                                      </p:to>
                                    </p:set>
                                    <p:anim calcmode="lin" valueType="num">
                                      <p:cBhvr additive="base">
                                        <p:cTn id="25" dur="500" fill="hold"/>
                                        <p:tgtEl>
                                          <p:spTgt spid="412682"/>
                                        </p:tgtEl>
                                        <p:attrNameLst>
                                          <p:attrName>ppt_x</p:attrName>
                                        </p:attrNameLst>
                                      </p:cBhvr>
                                      <p:tavLst>
                                        <p:tav tm="0">
                                          <p:val>
                                            <p:strVal val="0-#ppt_w/2"/>
                                          </p:val>
                                        </p:tav>
                                        <p:tav tm="100000">
                                          <p:val>
                                            <p:strVal val="#ppt_x"/>
                                          </p:val>
                                        </p:tav>
                                      </p:tavLst>
                                    </p:anim>
                                    <p:anim calcmode="lin" valueType="num">
                                      <p:cBhvr additive="base">
                                        <p:cTn id="26" dur="500" fill="hold"/>
                                        <p:tgtEl>
                                          <p:spTgt spid="4126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6"/>
                                        </p:tgtEl>
                                        <p:attrNameLst>
                                          <p:attrName>style.visibility</p:attrName>
                                        </p:attrNameLst>
                                      </p:cBhvr>
                                      <p:to>
                                        <p:strVal val="visible"/>
                                      </p:to>
                                    </p:set>
                                    <p:anim calcmode="lin" valueType="num">
                                      <p:cBhvr additive="base">
                                        <p:cTn id="31" dur="500" fill="hold"/>
                                        <p:tgtEl>
                                          <p:spTgt spid="412676"/>
                                        </p:tgtEl>
                                        <p:attrNameLst>
                                          <p:attrName>ppt_x</p:attrName>
                                        </p:attrNameLst>
                                      </p:cBhvr>
                                      <p:tavLst>
                                        <p:tav tm="0">
                                          <p:val>
                                            <p:strVal val="#ppt_x"/>
                                          </p:val>
                                        </p:tav>
                                        <p:tav tm="100000">
                                          <p:val>
                                            <p:strVal val="#ppt_x"/>
                                          </p:val>
                                        </p:tav>
                                      </p:tavLst>
                                    </p:anim>
                                    <p:anim calcmode="lin" valueType="num">
                                      <p:cBhvr additive="base">
                                        <p:cTn id="32" dur="500" fill="hold"/>
                                        <p:tgtEl>
                                          <p:spTgt spid="4126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676" grpId="0"/>
      <p:bldP spid="41267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827088" y="971550"/>
            <a:ext cx="7705725"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由于        未落入拒绝域，故接受原假设，</a:t>
            </a:r>
          </a:p>
        </p:txBody>
      </p:sp>
      <p:graphicFrame>
        <p:nvGraphicFramePr>
          <p:cNvPr id="414723" name="Object 3"/>
          <p:cNvGraphicFramePr>
            <a:graphicFrameLocks noChangeAspect="1"/>
          </p:cNvGraphicFramePr>
          <p:nvPr/>
        </p:nvGraphicFramePr>
        <p:xfrm>
          <a:off x="1573213" y="1022350"/>
          <a:ext cx="1485900" cy="534988"/>
        </p:xfrm>
        <a:graphic>
          <a:graphicData uri="http://schemas.openxmlformats.org/presentationml/2006/ole">
            <p:oleObj spid="_x0000_s1906690" name="Equation" r:id="rId4" imgW="634680" imgH="228600" progId="">
              <p:embed/>
            </p:oleObj>
          </a:graphicData>
        </a:graphic>
      </p:graphicFrame>
      <p:sp>
        <p:nvSpPr>
          <p:cNvPr id="414724" name="Rectangle 4"/>
          <p:cNvSpPr>
            <a:spLocks noChangeArrowheads="1"/>
          </p:cNvSpPr>
          <p:nvPr/>
        </p:nvSpPr>
        <p:spPr bwMode="auto">
          <a:xfrm>
            <a:off x="841375" y="1484313"/>
            <a:ext cx="4451350" cy="519112"/>
          </a:xfrm>
          <a:prstGeom prst="rect">
            <a:avLst/>
          </a:prstGeom>
          <a:noFill/>
          <a:ln w="9525">
            <a:noFill/>
            <a:miter lim="800000"/>
            <a:headEnd/>
            <a:tailEnd/>
          </a:ln>
          <a:effectLst/>
        </p:spPr>
        <p:txBody>
          <a:bodyPr wrap="none">
            <a:spAutoFit/>
          </a:bodyPr>
          <a:lstStyle/>
          <a:p>
            <a:pPr algn="ctr"/>
            <a:r>
              <a:rPr kumimoji="1" lang="zh-CN" altLang="en-US" sz="2800">
                <a:latin typeface="楷体_GB2312" pitchFamily="49" charset="-122"/>
                <a:ea typeface="楷体_GB2312" pitchFamily="49" charset="-122"/>
              </a:rPr>
              <a:t>没有理由认为转盘不均匀。</a:t>
            </a:r>
          </a:p>
        </p:txBody>
      </p:sp>
      <p:sp>
        <p:nvSpPr>
          <p:cNvPr id="414725" name="Rectangle 5"/>
          <p:cNvSpPr>
            <a:spLocks noChangeArrowheads="1"/>
          </p:cNvSpPr>
          <p:nvPr/>
        </p:nvSpPr>
        <p:spPr bwMode="auto">
          <a:xfrm>
            <a:off x="827088" y="2205038"/>
            <a:ext cx="7543800" cy="1373187"/>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在分布拟合检验中使用</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值也是方便的。</a:t>
            </a:r>
          </a:p>
          <a:p>
            <a:r>
              <a:rPr kumimoji="1" lang="zh-CN" altLang="en-US" sz="2800" dirty="0">
                <a:latin typeface="楷体_GB2312" pitchFamily="49" charset="-122"/>
                <a:ea typeface="楷体_GB2312" pitchFamily="49" charset="-122"/>
              </a:rPr>
              <a:t>本例中，以</a:t>
            </a:r>
            <a:r>
              <a:rPr kumimoji="1" lang="en-US" altLang="zh-CN" sz="2800" i="1" dirty="0">
                <a:latin typeface="Times New Roman" pitchFamily="18" charset="0"/>
              </a:rPr>
              <a:t>T </a:t>
            </a:r>
            <a:r>
              <a:rPr kumimoji="1" lang="zh-CN" altLang="en-US" sz="2800" dirty="0">
                <a:latin typeface="楷体_GB2312" pitchFamily="49" charset="-122"/>
                <a:ea typeface="楷体_GB2312" pitchFamily="49" charset="-122"/>
              </a:rPr>
              <a:t>记服从</a:t>
            </a:r>
            <a:r>
              <a:rPr kumimoji="1" lang="zh-CN" altLang="en-US" sz="2800" dirty="0">
                <a:latin typeface="Times New Roman" pitchFamily="18" charset="0"/>
                <a:ea typeface="楷体_GB2312" pitchFamily="49" charset="-122"/>
              </a:rPr>
              <a:t>    </a:t>
            </a:r>
            <a:r>
              <a:rPr kumimoji="1" lang="en-US" altLang="zh-CN" sz="2800" dirty="0">
                <a:latin typeface="Times New Roman" pitchFamily="18" charset="0"/>
              </a:rPr>
              <a:t>(5)</a:t>
            </a:r>
            <a:r>
              <a:rPr kumimoji="1" lang="zh-CN" altLang="en-US" sz="2800" dirty="0">
                <a:latin typeface="楷体_GB2312" pitchFamily="49" charset="-122"/>
                <a:ea typeface="楷体_GB2312" pitchFamily="49" charset="-122"/>
              </a:rPr>
              <a:t>的随机变量，则使用统计软件可以算出 </a:t>
            </a:r>
          </a:p>
        </p:txBody>
      </p:sp>
      <p:graphicFrame>
        <p:nvGraphicFramePr>
          <p:cNvPr id="414726" name="Object 6"/>
          <p:cNvGraphicFramePr>
            <a:graphicFrameLocks noChangeAspect="1"/>
          </p:cNvGraphicFramePr>
          <p:nvPr/>
        </p:nvGraphicFramePr>
        <p:xfrm>
          <a:off x="4067175" y="2565400"/>
          <a:ext cx="471488" cy="530225"/>
        </p:xfrm>
        <a:graphic>
          <a:graphicData uri="http://schemas.openxmlformats.org/presentationml/2006/ole">
            <p:oleObj spid="_x0000_s1906691" name="Equation" r:id="rId5" imgW="203040" imgH="228600" progId="">
              <p:embed/>
            </p:oleObj>
          </a:graphicData>
        </a:graphic>
      </p:graphicFrame>
      <p:graphicFrame>
        <p:nvGraphicFramePr>
          <p:cNvPr id="414727" name="Object 7"/>
          <p:cNvGraphicFramePr>
            <a:graphicFrameLocks noChangeAspect="1"/>
          </p:cNvGraphicFramePr>
          <p:nvPr/>
        </p:nvGraphicFramePr>
        <p:xfrm>
          <a:off x="2700338" y="3573463"/>
          <a:ext cx="3746500" cy="571500"/>
        </p:xfrm>
        <a:graphic>
          <a:graphicData uri="http://schemas.openxmlformats.org/presentationml/2006/ole">
            <p:oleObj spid="_x0000_s1906692" name="Equation" r:id="rId6" imgW="1663560" imgH="253800" progId="">
              <p:embed/>
            </p:oleObj>
          </a:graphicData>
        </a:graphic>
      </p:graphicFrame>
      <p:sp>
        <p:nvSpPr>
          <p:cNvPr id="414728" name="Rectangle 8"/>
          <p:cNvSpPr>
            <a:spLocks noChangeArrowheads="1"/>
          </p:cNvSpPr>
          <p:nvPr/>
        </p:nvSpPr>
        <p:spPr bwMode="auto">
          <a:xfrm>
            <a:off x="827088" y="4508500"/>
            <a:ext cx="7639050"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这个</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值就反映了数据与假设的分布拟合程度的高低，</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值越大，拟合越好。</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2"/>
                                        </p:tgtEl>
                                        <p:attrNameLst>
                                          <p:attrName>style.visibility</p:attrName>
                                        </p:attrNameLst>
                                      </p:cBhvr>
                                      <p:to>
                                        <p:strVal val="visible"/>
                                      </p:to>
                                    </p:set>
                                    <p:anim calcmode="lin" valueType="num">
                                      <p:cBhvr additive="base">
                                        <p:cTn id="7" dur="500" fill="hold"/>
                                        <p:tgtEl>
                                          <p:spTgt spid="414722"/>
                                        </p:tgtEl>
                                        <p:attrNameLst>
                                          <p:attrName>ppt_x</p:attrName>
                                        </p:attrNameLst>
                                      </p:cBhvr>
                                      <p:tavLst>
                                        <p:tav tm="0">
                                          <p:val>
                                            <p:strVal val="0-#ppt_w/2"/>
                                          </p:val>
                                        </p:tav>
                                        <p:tav tm="100000">
                                          <p:val>
                                            <p:strVal val="#ppt_x"/>
                                          </p:val>
                                        </p:tav>
                                      </p:tavLst>
                                    </p:anim>
                                    <p:anim calcmode="lin" valueType="num">
                                      <p:cBhvr additive="base">
                                        <p:cTn id="8" dur="500" fill="hold"/>
                                        <p:tgtEl>
                                          <p:spTgt spid="4147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414723"/>
                                        </p:tgtEl>
                                        <p:attrNameLst>
                                          <p:attrName>style.visibility</p:attrName>
                                        </p:attrNameLst>
                                      </p:cBhvr>
                                      <p:to>
                                        <p:strVal val="visible"/>
                                      </p:to>
                                    </p:set>
                                    <p:animEffect transition="in" filter="box(in)">
                                      <p:cBhvr>
                                        <p:cTn id="12" dur="500"/>
                                        <p:tgtEl>
                                          <p:spTgt spid="4147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4724"/>
                                        </p:tgtEl>
                                        <p:attrNameLst>
                                          <p:attrName>style.visibility</p:attrName>
                                        </p:attrNameLst>
                                      </p:cBhvr>
                                      <p:to>
                                        <p:strVal val="visible"/>
                                      </p:to>
                                    </p:set>
                                    <p:anim calcmode="lin" valueType="num">
                                      <p:cBhvr additive="base">
                                        <p:cTn id="17" dur="500" fill="hold"/>
                                        <p:tgtEl>
                                          <p:spTgt spid="414724"/>
                                        </p:tgtEl>
                                        <p:attrNameLst>
                                          <p:attrName>ppt_x</p:attrName>
                                        </p:attrNameLst>
                                      </p:cBhvr>
                                      <p:tavLst>
                                        <p:tav tm="0">
                                          <p:val>
                                            <p:strVal val="#ppt_x"/>
                                          </p:val>
                                        </p:tav>
                                        <p:tav tm="100000">
                                          <p:val>
                                            <p:strVal val="#ppt_x"/>
                                          </p:val>
                                        </p:tav>
                                      </p:tavLst>
                                    </p:anim>
                                    <p:anim calcmode="lin" valueType="num">
                                      <p:cBhvr additive="base">
                                        <p:cTn id="1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4725"/>
                                        </p:tgtEl>
                                        <p:attrNameLst>
                                          <p:attrName>style.visibility</p:attrName>
                                        </p:attrNameLst>
                                      </p:cBhvr>
                                      <p:to>
                                        <p:strVal val="visible"/>
                                      </p:to>
                                    </p:set>
                                    <p:anim calcmode="lin" valueType="num">
                                      <p:cBhvr additive="base">
                                        <p:cTn id="23" dur="500" fill="hold"/>
                                        <p:tgtEl>
                                          <p:spTgt spid="414725"/>
                                        </p:tgtEl>
                                        <p:attrNameLst>
                                          <p:attrName>ppt_x</p:attrName>
                                        </p:attrNameLst>
                                      </p:cBhvr>
                                      <p:tavLst>
                                        <p:tav tm="0">
                                          <p:val>
                                            <p:strVal val="0-#ppt_w/2"/>
                                          </p:val>
                                        </p:tav>
                                        <p:tav tm="100000">
                                          <p:val>
                                            <p:strVal val="#ppt_x"/>
                                          </p:val>
                                        </p:tav>
                                      </p:tavLst>
                                    </p:anim>
                                    <p:anim calcmode="lin" valueType="num">
                                      <p:cBhvr additive="base">
                                        <p:cTn id="24" dur="500" fill="hold"/>
                                        <p:tgtEl>
                                          <p:spTgt spid="41472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414726"/>
                                        </p:tgtEl>
                                        <p:attrNameLst>
                                          <p:attrName>style.visibility</p:attrName>
                                        </p:attrNameLst>
                                      </p:cBhvr>
                                      <p:to>
                                        <p:strVal val="visible"/>
                                      </p:to>
                                    </p:set>
                                    <p:anim calcmode="lin" valueType="num">
                                      <p:cBhvr additive="base">
                                        <p:cTn id="28" dur="500" fill="hold"/>
                                        <p:tgtEl>
                                          <p:spTgt spid="414726"/>
                                        </p:tgtEl>
                                        <p:attrNameLst>
                                          <p:attrName>ppt_x</p:attrName>
                                        </p:attrNameLst>
                                      </p:cBhvr>
                                      <p:tavLst>
                                        <p:tav tm="0">
                                          <p:val>
                                            <p:strVal val="#ppt_x"/>
                                          </p:val>
                                        </p:tav>
                                        <p:tav tm="100000">
                                          <p:val>
                                            <p:strVal val="#ppt_x"/>
                                          </p:val>
                                        </p:tav>
                                      </p:tavLst>
                                    </p:anim>
                                    <p:anim calcmode="lin" valueType="num">
                                      <p:cBhvr additive="base">
                                        <p:cTn id="29" dur="500" fill="hold"/>
                                        <p:tgtEl>
                                          <p:spTgt spid="41472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14727"/>
                                        </p:tgtEl>
                                        <p:attrNameLst>
                                          <p:attrName>style.visibility</p:attrName>
                                        </p:attrNameLst>
                                      </p:cBhvr>
                                      <p:to>
                                        <p:strVal val="visible"/>
                                      </p:to>
                                    </p:set>
                                    <p:anim calcmode="lin" valueType="num">
                                      <p:cBhvr additive="base">
                                        <p:cTn id="34" dur="500" fill="hold"/>
                                        <p:tgtEl>
                                          <p:spTgt spid="414727"/>
                                        </p:tgtEl>
                                        <p:attrNameLst>
                                          <p:attrName>ppt_x</p:attrName>
                                        </p:attrNameLst>
                                      </p:cBhvr>
                                      <p:tavLst>
                                        <p:tav tm="0">
                                          <p:val>
                                            <p:strVal val="#ppt_x"/>
                                          </p:val>
                                        </p:tav>
                                        <p:tav tm="100000">
                                          <p:val>
                                            <p:strVal val="#ppt_x"/>
                                          </p:val>
                                        </p:tav>
                                      </p:tavLst>
                                    </p:anim>
                                    <p:anim calcmode="lin" valueType="num">
                                      <p:cBhvr additive="base">
                                        <p:cTn id="35" dur="500" fill="hold"/>
                                        <p:tgtEl>
                                          <p:spTgt spid="41472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14728"/>
                                        </p:tgtEl>
                                        <p:attrNameLst>
                                          <p:attrName>style.visibility</p:attrName>
                                        </p:attrNameLst>
                                      </p:cBhvr>
                                      <p:to>
                                        <p:strVal val="visible"/>
                                      </p:to>
                                    </p:set>
                                    <p:anim calcmode="lin" valueType="num">
                                      <p:cBhvr additive="base">
                                        <p:cTn id="40" dur="500" fill="hold"/>
                                        <p:tgtEl>
                                          <p:spTgt spid="414728"/>
                                        </p:tgtEl>
                                        <p:attrNameLst>
                                          <p:attrName>ppt_x</p:attrName>
                                        </p:attrNameLst>
                                      </p:cBhvr>
                                      <p:tavLst>
                                        <p:tav tm="0">
                                          <p:val>
                                            <p:strVal val="0-#ppt_w/2"/>
                                          </p:val>
                                        </p:tav>
                                        <p:tav tm="100000">
                                          <p:val>
                                            <p:strVal val="#ppt_x"/>
                                          </p:val>
                                        </p:tav>
                                      </p:tavLst>
                                    </p:anim>
                                    <p:anim calcmode="lin" valueType="num">
                                      <p:cBhvr additive="base">
                                        <p:cTn id="41" dur="500" fill="hold"/>
                                        <p:tgtEl>
                                          <p:spTgt spid="414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4" grpId="0"/>
      <p:bldP spid="414725" grpId="0"/>
      <p:bldP spid="41472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782638" y="908050"/>
            <a:ext cx="7677150" cy="1800225"/>
          </a:xfrm>
          <a:prstGeom prst="rect">
            <a:avLst/>
          </a:prstGeom>
          <a:noFill/>
          <a:ln w="9525">
            <a:noFill/>
            <a:miter lim="800000"/>
            <a:headEnd/>
            <a:tailEnd/>
          </a:ln>
          <a:effectLst/>
        </p:spPr>
        <p:txBody>
          <a:bodyPr>
            <a:spAutoFit/>
          </a:bodyPr>
          <a:lstStyle/>
          <a:p>
            <a:r>
              <a:rPr kumimoji="1" lang="zh-CN" altLang="en-US" sz="2800" dirty="0" smtClean="0">
                <a:solidFill>
                  <a:srgbClr val="00FF00"/>
                </a:solidFill>
                <a:latin typeface="Times New Roman" pitchFamily="18" charset="0"/>
                <a:ea typeface="楷体_GB2312" pitchFamily="49" charset="-122"/>
              </a:rPr>
              <a:t>例</a:t>
            </a:r>
            <a:r>
              <a:rPr kumimoji="1" lang="en-US" altLang="zh-CN" sz="2800" b="1" dirty="0" smtClean="0">
                <a:latin typeface="Times New Roman" pitchFamily="18" charset="0"/>
                <a:ea typeface="黑体" pitchFamily="2" charset="-122"/>
              </a:rPr>
              <a:t>      </a:t>
            </a:r>
            <a:r>
              <a:rPr kumimoji="1" lang="zh-CN" altLang="en-US" sz="2800" dirty="0">
                <a:latin typeface="楷体_GB2312" pitchFamily="49" charset="-122"/>
                <a:ea typeface="楷体_GB2312" pitchFamily="49" charset="-122"/>
              </a:rPr>
              <a:t>卢瑟福在</a:t>
            </a:r>
            <a:r>
              <a:rPr kumimoji="1" lang="en-US" altLang="zh-CN" sz="2800" dirty="0">
                <a:latin typeface="Times New Roman" pitchFamily="18" charset="0"/>
              </a:rPr>
              <a:t>2608</a:t>
            </a:r>
            <a:r>
              <a:rPr kumimoji="1" lang="zh-CN" altLang="en-US" sz="2800" dirty="0">
                <a:latin typeface="楷体_GB2312" pitchFamily="49" charset="-122"/>
                <a:ea typeface="楷体_GB2312" pitchFamily="49" charset="-122"/>
              </a:rPr>
              <a:t>个等时间间隔内观测一</a:t>
            </a:r>
          </a:p>
          <a:p>
            <a:r>
              <a:rPr kumimoji="1" lang="zh-CN" altLang="en-US" sz="2800" dirty="0">
                <a:latin typeface="楷体_GB2312" pitchFamily="49" charset="-122"/>
                <a:ea typeface="楷体_GB2312" pitchFamily="49" charset="-122"/>
              </a:rPr>
              <a:t>  枚放射性物质放射的粒子数</a:t>
            </a:r>
            <a:r>
              <a:rPr kumimoji="1" lang="en-US" altLang="zh-CN" sz="2800" i="1" dirty="0">
                <a:latin typeface="Times New Roman" pitchFamily="18" charset="0"/>
              </a:rPr>
              <a:t>X</a:t>
            </a:r>
            <a:r>
              <a:rPr kumimoji="1" lang="zh-CN" altLang="en-US" sz="2800" dirty="0" smtClean="0">
                <a:latin typeface="楷体_GB2312" pitchFamily="49" charset="-122"/>
                <a:ea typeface="楷体_GB2312" pitchFamily="49" charset="-122"/>
              </a:rPr>
              <a:t>，下表是</a:t>
            </a:r>
            <a:r>
              <a:rPr kumimoji="1" lang="zh-CN" altLang="en-US" sz="2800" dirty="0">
                <a:latin typeface="楷体_GB2312" pitchFamily="49" charset="-122"/>
                <a:ea typeface="楷体_GB2312" pitchFamily="49" charset="-122"/>
              </a:rPr>
              <a:t>观测</a:t>
            </a:r>
          </a:p>
          <a:p>
            <a:r>
              <a:rPr kumimoji="1" lang="zh-CN" altLang="en-US" sz="2800" dirty="0">
                <a:latin typeface="楷体_GB2312" pitchFamily="49" charset="-122"/>
                <a:ea typeface="楷体_GB2312" pitchFamily="49" charset="-122"/>
              </a:rPr>
              <a:t>  结果的汇总，其中</a:t>
            </a:r>
            <a:r>
              <a:rPr kumimoji="1" lang="en-US" altLang="zh-CN" sz="2800" i="1" dirty="0" err="1">
                <a:latin typeface="Times New Roman" pitchFamily="18" charset="0"/>
              </a:rPr>
              <a:t>n</a:t>
            </a:r>
            <a:r>
              <a:rPr kumimoji="1" lang="en-US" altLang="zh-CN" sz="2800" i="1" baseline="-30000" dirty="0" err="1">
                <a:latin typeface="Times New Roman" pitchFamily="18" charset="0"/>
              </a:rPr>
              <a:t>i</a:t>
            </a:r>
            <a:r>
              <a:rPr kumimoji="1" lang="zh-CN" altLang="en-US" sz="2800" dirty="0">
                <a:latin typeface="楷体_GB2312" pitchFamily="49" charset="-122"/>
                <a:ea typeface="楷体_GB2312" pitchFamily="49" charset="-122"/>
              </a:rPr>
              <a:t>表示</a:t>
            </a:r>
            <a:r>
              <a:rPr kumimoji="1" lang="en-US" altLang="zh-CN" sz="2800" dirty="0">
                <a:latin typeface="Times New Roman" pitchFamily="18" charset="0"/>
              </a:rPr>
              <a:t>2608</a:t>
            </a:r>
            <a:r>
              <a:rPr kumimoji="1" lang="zh-CN" altLang="en-US" sz="2800" dirty="0">
                <a:latin typeface="楷体_GB2312" pitchFamily="49" charset="-122"/>
                <a:ea typeface="楷体_GB2312" pitchFamily="49" charset="-122"/>
              </a:rPr>
              <a:t>次观测中放射粒</a:t>
            </a:r>
          </a:p>
          <a:p>
            <a:r>
              <a:rPr kumimoji="1" lang="zh-CN" altLang="en-US" sz="2800" dirty="0">
                <a:latin typeface="楷体_GB2312" pitchFamily="49" charset="-122"/>
                <a:ea typeface="楷体_GB2312" pitchFamily="49" charset="-122"/>
              </a:rPr>
              <a:t>  子数为</a:t>
            </a:r>
            <a:r>
              <a:rPr kumimoji="1" lang="en-US" altLang="zh-CN" sz="2800" i="1" dirty="0" err="1">
                <a:latin typeface="Times New Roman" pitchFamily="18" charset="0"/>
              </a:rPr>
              <a:t>i</a:t>
            </a:r>
            <a:r>
              <a:rPr kumimoji="1" lang="zh-CN" altLang="en-US" sz="2800" dirty="0">
                <a:latin typeface="楷体_GB2312" pitchFamily="49" charset="-122"/>
                <a:ea typeface="楷体_GB2312" pitchFamily="49" charset="-122"/>
              </a:rPr>
              <a:t>的次数。</a:t>
            </a:r>
            <a:r>
              <a:rPr kumimoji="1" lang="zh-CN" altLang="en-US" sz="2800" dirty="0">
                <a:latin typeface="Times New Roman" pitchFamily="18" charset="0"/>
              </a:rPr>
              <a:t> </a:t>
            </a:r>
          </a:p>
        </p:txBody>
      </p:sp>
      <p:grpSp>
        <p:nvGrpSpPr>
          <p:cNvPr id="2" name="Group 3"/>
          <p:cNvGrpSpPr>
            <a:grpSpLocks/>
          </p:cNvGrpSpPr>
          <p:nvPr/>
        </p:nvGrpSpPr>
        <p:grpSpPr bwMode="auto">
          <a:xfrm>
            <a:off x="476250" y="2781300"/>
            <a:ext cx="8458200" cy="1390650"/>
            <a:chOff x="240" y="2724"/>
            <a:chExt cx="5328" cy="876"/>
          </a:xfrm>
        </p:grpSpPr>
        <p:sp>
          <p:nvSpPr>
            <p:cNvPr id="418820" name="Rectangle 4"/>
            <p:cNvSpPr>
              <a:spLocks noChangeArrowheads="1"/>
            </p:cNvSpPr>
            <p:nvPr/>
          </p:nvSpPr>
          <p:spPr bwMode="auto">
            <a:xfrm>
              <a:off x="336" y="3204"/>
              <a:ext cx="5232" cy="327"/>
            </a:xfrm>
            <a:prstGeom prst="rect">
              <a:avLst/>
            </a:prstGeom>
            <a:noFill/>
            <a:ln w="9525">
              <a:noFill/>
              <a:miter lim="800000"/>
              <a:headEnd/>
              <a:tailEnd/>
            </a:ln>
            <a:effectLst/>
          </p:spPr>
          <p:txBody>
            <a:bodyPr>
              <a:spAutoFit/>
            </a:bodyPr>
            <a:lstStyle/>
            <a:p>
              <a:pPr algn="just"/>
              <a:r>
                <a:rPr kumimoji="1" lang="en-US" altLang="zh-CN" sz="2800" i="1">
                  <a:latin typeface="Times New Roman" pitchFamily="18" charset="0"/>
                  <a:ea typeface="Arial Unicode MS" pitchFamily="34" charset="-122"/>
                  <a:cs typeface="Arial Unicode MS" pitchFamily="34" charset="-122"/>
                </a:rPr>
                <a:t>n</a:t>
              </a:r>
              <a:r>
                <a:rPr kumimoji="1" lang="en-US" altLang="zh-CN" sz="2800" i="1" baseline="-30000">
                  <a:latin typeface="Times New Roman" pitchFamily="18" charset="0"/>
                  <a:ea typeface="Arial Unicode MS" pitchFamily="34" charset="-122"/>
                  <a:cs typeface="Arial Unicode MS" pitchFamily="34" charset="-122"/>
                </a:rPr>
                <a:t>i   </a:t>
              </a:r>
              <a:r>
                <a:rPr kumimoji="1" lang="en-US" altLang="zh-CN" sz="2800">
                  <a:latin typeface="Times New Roman" pitchFamily="18" charset="0"/>
                  <a:ea typeface="Arial Unicode MS" pitchFamily="34" charset="-122"/>
                  <a:cs typeface="Arial Unicode MS" pitchFamily="34" charset="-122"/>
                </a:rPr>
                <a:t>57  203  383  525  532  408  273  139  45  27  10   6</a:t>
              </a:r>
              <a:endParaRPr kumimoji="1" lang="en-US" altLang="zh-CN" sz="2800">
                <a:latin typeface="Times New Roman" pitchFamily="18" charset="0"/>
              </a:endParaRPr>
            </a:p>
          </p:txBody>
        </p:sp>
        <p:sp>
          <p:nvSpPr>
            <p:cNvPr id="418821" name="Rectangle 5"/>
            <p:cNvSpPr>
              <a:spLocks noChangeArrowheads="1"/>
            </p:cNvSpPr>
            <p:nvPr/>
          </p:nvSpPr>
          <p:spPr bwMode="auto">
            <a:xfrm>
              <a:off x="334" y="2784"/>
              <a:ext cx="5050" cy="327"/>
            </a:xfrm>
            <a:prstGeom prst="rect">
              <a:avLst/>
            </a:prstGeom>
            <a:noFill/>
            <a:ln w="9525">
              <a:noFill/>
              <a:miter lim="800000"/>
              <a:headEnd/>
              <a:tailEnd/>
            </a:ln>
            <a:effectLst/>
          </p:spPr>
          <p:txBody>
            <a:bodyPr wrap="none">
              <a:spAutoFit/>
            </a:bodyPr>
            <a:lstStyle/>
            <a:p>
              <a:pPr algn="ctr"/>
              <a:r>
                <a:rPr kumimoji="1" lang="en-US" altLang="zh-CN" sz="2800">
                  <a:latin typeface="Times New Roman" pitchFamily="18" charset="0"/>
                </a:rPr>
                <a:t>i    0     1      2      3      4      5      6      7     8    9   10</a:t>
              </a:r>
              <a:r>
                <a:rPr kumimoji="1" lang="en-US" altLang="zh-CN" sz="2800">
                  <a:solidFill>
                    <a:srgbClr val="000000"/>
                  </a:solidFill>
                  <a:latin typeface="Times New Roman" pitchFamily="18" charset="0"/>
                </a:rPr>
                <a:t>  </a:t>
              </a:r>
              <a:r>
                <a:rPr kumimoji="1" lang="en-US" altLang="zh-CN" sz="2800">
                  <a:latin typeface="Times New Roman" pitchFamily="18" charset="0"/>
                </a:rPr>
                <a:t>11</a:t>
              </a:r>
            </a:p>
          </p:txBody>
        </p:sp>
        <p:sp>
          <p:nvSpPr>
            <p:cNvPr id="418822" name="Line 6"/>
            <p:cNvSpPr>
              <a:spLocks noChangeShapeType="1"/>
            </p:cNvSpPr>
            <p:nvPr/>
          </p:nvSpPr>
          <p:spPr bwMode="auto">
            <a:xfrm>
              <a:off x="240" y="2736"/>
              <a:ext cx="0" cy="864"/>
            </a:xfrm>
            <a:prstGeom prst="line">
              <a:avLst/>
            </a:prstGeom>
            <a:noFill/>
            <a:ln w="9525">
              <a:solidFill>
                <a:schemeClr val="tx1"/>
              </a:solidFill>
              <a:round/>
              <a:headEnd/>
              <a:tailEnd/>
            </a:ln>
            <a:effectLst/>
          </p:spPr>
          <p:txBody>
            <a:bodyPr/>
            <a:lstStyle/>
            <a:p>
              <a:endParaRPr lang="zh-CN" altLang="en-US"/>
            </a:p>
          </p:txBody>
        </p:sp>
        <p:sp>
          <p:nvSpPr>
            <p:cNvPr id="418823" name="Line 7"/>
            <p:cNvSpPr>
              <a:spLocks noChangeShapeType="1"/>
            </p:cNvSpPr>
            <p:nvPr/>
          </p:nvSpPr>
          <p:spPr bwMode="auto">
            <a:xfrm>
              <a:off x="600" y="2736"/>
              <a:ext cx="0" cy="864"/>
            </a:xfrm>
            <a:prstGeom prst="line">
              <a:avLst/>
            </a:prstGeom>
            <a:noFill/>
            <a:ln w="9525">
              <a:solidFill>
                <a:schemeClr val="tx1"/>
              </a:solidFill>
              <a:round/>
              <a:headEnd/>
              <a:tailEnd/>
            </a:ln>
            <a:effectLst/>
          </p:spPr>
          <p:txBody>
            <a:bodyPr/>
            <a:lstStyle/>
            <a:p>
              <a:endParaRPr lang="zh-CN" altLang="en-US"/>
            </a:p>
          </p:txBody>
        </p:sp>
        <p:sp>
          <p:nvSpPr>
            <p:cNvPr id="418824" name="Line 8"/>
            <p:cNvSpPr>
              <a:spLocks noChangeShapeType="1"/>
            </p:cNvSpPr>
            <p:nvPr/>
          </p:nvSpPr>
          <p:spPr bwMode="auto">
            <a:xfrm>
              <a:off x="5424" y="2724"/>
              <a:ext cx="0" cy="864"/>
            </a:xfrm>
            <a:prstGeom prst="line">
              <a:avLst/>
            </a:prstGeom>
            <a:noFill/>
            <a:ln w="9525">
              <a:solidFill>
                <a:schemeClr val="tx1"/>
              </a:solidFill>
              <a:round/>
              <a:headEnd/>
              <a:tailEnd/>
            </a:ln>
            <a:effectLst/>
          </p:spPr>
          <p:txBody>
            <a:bodyPr/>
            <a:lstStyle/>
            <a:p>
              <a:endParaRPr lang="zh-CN" altLang="en-US"/>
            </a:p>
          </p:txBody>
        </p:sp>
        <p:sp>
          <p:nvSpPr>
            <p:cNvPr id="418825" name="Line 9"/>
            <p:cNvSpPr>
              <a:spLocks noChangeShapeType="1"/>
            </p:cNvSpPr>
            <p:nvPr/>
          </p:nvSpPr>
          <p:spPr bwMode="auto">
            <a:xfrm>
              <a:off x="240" y="3600"/>
              <a:ext cx="5184" cy="0"/>
            </a:xfrm>
            <a:prstGeom prst="line">
              <a:avLst/>
            </a:prstGeom>
            <a:noFill/>
            <a:ln w="9525">
              <a:solidFill>
                <a:schemeClr val="tx1"/>
              </a:solidFill>
              <a:round/>
              <a:headEnd/>
              <a:tailEnd/>
            </a:ln>
            <a:effectLst/>
          </p:spPr>
          <p:txBody>
            <a:bodyPr/>
            <a:lstStyle/>
            <a:p>
              <a:endParaRPr lang="zh-CN" altLang="en-US"/>
            </a:p>
          </p:txBody>
        </p:sp>
        <p:sp>
          <p:nvSpPr>
            <p:cNvPr id="418826" name="Line 10"/>
            <p:cNvSpPr>
              <a:spLocks noChangeShapeType="1"/>
            </p:cNvSpPr>
            <p:nvPr/>
          </p:nvSpPr>
          <p:spPr bwMode="auto">
            <a:xfrm>
              <a:off x="240" y="2736"/>
              <a:ext cx="5184" cy="0"/>
            </a:xfrm>
            <a:prstGeom prst="line">
              <a:avLst/>
            </a:prstGeom>
            <a:noFill/>
            <a:ln w="9525">
              <a:solidFill>
                <a:schemeClr val="tx1"/>
              </a:solidFill>
              <a:round/>
              <a:headEnd/>
              <a:tailEnd/>
            </a:ln>
            <a:effectLst/>
          </p:spPr>
          <p:txBody>
            <a:bodyPr/>
            <a:lstStyle/>
            <a:p>
              <a:endParaRPr lang="zh-CN" altLang="en-US"/>
            </a:p>
          </p:txBody>
        </p:sp>
      </p:grpSp>
      <p:sp>
        <p:nvSpPr>
          <p:cNvPr id="418827" name="Rectangle 11"/>
          <p:cNvSpPr>
            <a:spLocks noChangeArrowheads="1"/>
          </p:cNvSpPr>
          <p:nvPr/>
        </p:nvSpPr>
        <p:spPr bwMode="auto">
          <a:xfrm>
            <a:off x="685800" y="4437063"/>
            <a:ext cx="7962900" cy="946150"/>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试利用该组数据检验该放射物质在单位时间内放射出的粒子数是否服从泊松分布。</a:t>
            </a:r>
            <a:r>
              <a:rPr kumimoji="1" lang="zh-CN" altLang="en-US" sz="2800">
                <a:latin typeface="Times New Roman" pitchFamily="18" charset="0"/>
              </a:rPr>
              <a:t> </a:t>
            </a:r>
          </a:p>
        </p:txBody>
      </p:sp>
      <p:sp>
        <p:nvSpPr>
          <p:cNvPr id="12" name="Rectangle 2"/>
          <p:cNvSpPr>
            <a:spLocks noChangeArrowheads="1"/>
          </p:cNvSpPr>
          <p:nvPr/>
        </p:nvSpPr>
        <p:spPr bwMode="auto">
          <a:xfrm>
            <a:off x="684213" y="349232"/>
            <a:ext cx="4968875" cy="579438"/>
          </a:xfrm>
          <a:prstGeom prst="rect">
            <a:avLst/>
          </a:prstGeom>
          <a:noFill/>
          <a:ln w="9525">
            <a:noFill/>
            <a:miter lim="800000"/>
            <a:headEnd/>
            <a:tailEnd/>
          </a:ln>
          <a:effectLst/>
        </p:spPr>
        <p:txBody>
          <a:bodyPr>
            <a:spAutoFit/>
          </a:bodyPr>
          <a:lstStyle/>
          <a:p>
            <a:r>
              <a:rPr kumimoji="1" lang="zh-CN" altLang="en-US" sz="3200" dirty="0">
                <a:solidFill>
                  <a:srgbClr val="FF0000"/>
                </a:solidFill>
                <a:latin typeface="宋体" charset="-122"/>
                <a:ea typeface="楷体_GB2312" pitchFamily="49" charset="-122"/>
              </a:rPr>
              <a:t>二、</a:t>
            </a:r>
            <a:r>
              <a:rPr kumimoji="1" lang="zh-CN" altLang="en-US" sz="3200" dirty="0">
                <a:solidFill>
                  <a:srgbClr val="FF0000"/>
                </a:solidFill>
                <a:latin typeface="Times New Roman" pitchFamily="18" charset="0"/>
                <a:ea typeface="楷体_GB2312" pitchFamily="49" charset="-122"/>
              </a:rPr>
              <a:t>诸 </a:t>
            </a:r>
            <a:r>
              <a:rPr kumimoji="1" lang="en-US" altLang="zh-CN" sz="3200" i="1" dirty="0">
                <a:solidFill>
                  <a:srgbClr val="FF0000"/>
                </a:solidFill>
                <a:latin typeface="Times New Roman" pitchFamily="18" charset="0"/>
              </a:rPr>
              <a:t>p</a:t>
            </a:r>
            <a:r>
              <a:rPr kumimoji="1" lang="en-US" altLang="zh-CN" sz="3200" i="1" baseline="-30000" dirty="0">
                <a:solidFill>
                  <a:srgbClr val="FF0000"/>
                </a:solidFill>
                <a:latin typeface="Times New Roman" pitchFamily="18" charset="0"/>
              </a:rPr>
              <a:t>i </a:t>
            </a:r>
            <a:r>
              <a:rPr kumimoji="1" lang="zh-CN" altLang="en-US" sz="3200" dirty="0">
                <a:solidFill>
                  <a:srgbClr val="FF0000"/>
                </a:solidFill>
                <a:latin typeface="Times New Roman" pitchFamily="18" charset="0"/>
                <a:ea typeface="楷体_GB2312" pitchFamily="49" charset="-122"/>
              </a:rPr>
              <a:t>不完全已知</a:t>
            </a:r>
            <a:r>
              <a:rPr kumimoji="1" lang="zh-CN" altLang="en-US" sz="2800" b="1" baseline="-30000" dirty="0">
                <a:solidFill>
                  <a:srgbClr val="FF0000"/>
                </a:solidFill>
                <a:latin typeface="Times New Roman" pitchFamily="18" charset="0"/>
                <a:ea typeface="黑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 calcmode="lin" valueType="num">
                                      <p:cBhvr additive="base">
                                        <p:cTn id="7" dur="500" fill="hold"/>
                                        <p:tgtEl>
                                          <p:spTgt spid="418818"/>
                                        </p:tgtEl>
                                        <p:attrNameLst>
                                          <p:attrName>ppt_x</p:attrName>
                                        </p:attrNameLst>
                                      </p:cBhvr>
                                      <p:tavLst>
                                        <p:tav tm="0">
                                          <p:val>
                                            <p:strVal val="0-#ppt_w/2"/>
                                          </p:val>
                                        </p:tav>
                                        <p:tav tm="100000">
                                          <p:val>
                                            <p:strVal val="#ppt_x"/>
                                          </p:val>
                                        </p:tav>
                                      </p:tavLst>
                                    </p:anim>
                                    <p:anim calcmode="lin" valueType="num">
                                      <p:cBhvr additive="base">
                                        <p:cTn id="8" dur="500" fill="hold"/>
                                        <p:tgtEl>
                                          <p:spTgt spid="418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18827"/>
                                        </p:tgtEl>
                                        <p:attrNameLst>
                                          <p:attrName>style.visibility</p:attrName>
                                        </p:attrNameLst>
                                      </p:cBhvr>
                                      <p:to>
                                        <p:strVal val="visible"/>
                                      </p:to>
                                    </p:set>
                                    <p:anim calcmode="lin" valueType="num">
                                      <p:cBhvr additive="base">
                                        <p:cTn id="17" dur="500" fill="hold"/>
                                        <p:tgtEl>
                                          <p:spTgt spid="418827"/>
                                        </p:tgtEl>
                                        <p:attrNameLst>
                                          <p:attrName>ppt_x</p:attrName>
                                        </p:attrNameLst>
                                      </p:cBhvr>
                                      <p:tavLst>
                                        <p:tav tm="0">
                                          <p:val>
                                            <p:strVal val="0-#ppt_w/2"/>
                                          </p:val>
                                        </p:tav>
                                        <p:tav tm="100000">
                                          <p:val>
                                            <p:strVal val="#ppt_x"/>
                                          </p:val>
                                        </p:tav>
                                      </p:tavLst>
                                    </p:anim>
                                    <p:anim calcmode="lin" valueType="num">
                                      <p:cBhvr additive="base">
                                        <p:cTn id="18" dur="500" fill="hold"/>
                                        <p:tgtEl>
                                          <p:spTgt spid="4188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27" grpId="0" autoUpdateAnimBg="0"/>
      <p:bldP spid="12"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685800" y="1052513"/>
            <a:ext cx="7886700" cy="519112"/>
          </a:xfrm>
          <a:prstGeom prst="rect">
            <a:avLst/>
          </a:prstGeom>
          <a:noFill/>
          <a:ln w="9525">
            <a:noFill/>
            <a:miter lim="800000"/>
            <a:headEnd/>
            <a:tailEnd/>
          </a:ln>
          <a:effectLst/>
        </p:spPr>
        <p:txBody>
          <a:bodyPr>
            <a:spAutoFit/>
          </a:bodyPr>
          <a:lstStyle/>
          <a:p>
            <a:r>
              <a:rPr kumimoji="1" lang="zh-CN" altLang="en-US" sz="2800">
                <a:solidFill>
                  <a:srgbClr val="00FF00"/>
                </a:solidFill>
                <a:latin typeface="楷体_GB2312" pitchFamily="49" charset="-122"/>
                <a:ea typeface="楷体_GB2312" pitchFamily="49" charset="-122"/>
              </a:rPr>
              <a:t>解：</a:t>
            </a:r>
            <a:r>
              <a:rPr kumimoji="1" lang="zh-CN" altLang="en-US" sz="2800">
                <a:latin typeface="楷体_GB2312" pitchFamily="49" charset="-122"/>
                <a:ea typeface="楷体_GB2312" pitchFamily="49" charset="-122"/>
              </a:rPr>
              <a:t>本例中，要检验总体是否服从泊松分布。</a:t>
            </a:r>
            <a:r>
              <a:rPr kumimoji="1" lang="zh-CN" altLang="en-US" sz="2800">
                <a:latin typeface="Times New Roman" pitchFamily="18" charset="0"/>
              </a:rPr>
              <a:t> </a:t>
            </a:r>
          </a:p>
        </p:txBody>
      </p:sp>
      <p:sp>
        <p:nvSpPr>
          <p:cNvPr id="420867" name="Rectangle 3"/>
          <p:cNvSpPr>
            <a:spLocks noChangeArrowheads="1"/>
          </p:cNvSpPr>
          <p:nvPr/>
        </p:nvSpPr>
        <p:spPr bwMode="auto">
          <a:xfrm>
            <a:off x="1406525" y="1768475"/>
            <a:ext cx="6765925" cy="1373188"/>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观测到 </a:t>
            </a:r>
            <a:r>
              <a:rPr kumimoji="1" lang="en-US" altLang="zh-CN" sz="2800" dirty="0">
                <a:latin typeface="Times New Roman" pitchFamily="18" charset="0"/>
                <a:ea typeface="楷体_GB2312" pitchFamily="49" charset="-122"/>
              </a:rPr>
              <a:t>0, 1, …, 11 </a:t>
            </a:r>
            <a:r>
              <a:rPr kumimoji="1" lang="zh-CN" altLang="en-US" sz="2800" dirty="0">
                <a:latin typeface="楷体_GB2312" pitchFamily="49" charset="-122"/>
                <a:ea typeface="楷体_GB2312" pitchFamily="49" charset="-122"/>
              </a:rPr>
              <a:t>共 </a:t>
            </a:r>
            <a:r>
              <a:rPr kumimoji="1" lang="en-US" altLang="zh-CN" sz="2800" dirty="0">
                <a:latin typeface="Times New Roman" pitchFamily="18" charset="0"/>
              </a:rPr>
              <a:t>12 </a:t>
            </a:r>
            <a:r>
              <a:rPr kumimoji="1" lang="zh-CN" altLang="en-US" sz="2800" dirty="0">
                <a:latin typeface="楷体_GB2312" pitchFamily="49" charset="-122"/>
                <a:ea typeface="楷体_GB2312" pitchFamily="49" charset="-122"/>
              </a:rPr>
              <a:t>个不同取值，这相当于把总体分成</a:t>
            </a:r>
            <a:r>
              <a:rPr kumimoji="1" lang="en-US" altLang="zh-CN" sz="2800" dirty="0">
                <a:latin typeface="Times New Roman" pitchFamily="18" charset="0"/>
              </a:rPr>
              <a:t>12</a:t>
            </a:r>
            <a:r>
              <a:rPr kumimoji="1" lang="zh-CN" altLang="en-US" sz="2800" dirty="0">
                <a:latin typeface="楷体_GB2312" pitchFamily="49" charset="-122"/>
                <a:ea typeface="楷体_GB2312" pitchFamily="49" charset="-122"/>
              </a:rPr>
              <a:t>类。这里有一个未知参数</a:t>
            </a:r>
            <a:r>
              <a:rPr kumimoji="1" lang="zh-CN" altLang="en-US" sz="2800" i="1" dirty="0">
                <a:latin typeface="Times New Roman" pitchFamily="18" charset="0"/>
                <a:ea typeface="楷体_GB2312" pitchFamily="49" charset="-122"/>
                <a:sym typeface="Symbol" pitchFamily="18" charset="2"/>
              </a:rPr>
              <a:t> </a:t>
            </a:r>
            <a:r>
              <a:rPr kumimoji="1" lang="zh-CN" altLang="en-US" sz="2800" dirty="0">
                <a:latin typeface="楷体_GB2312" pitchFamily="49" charset="-122"/>
                <a:ea typeface="楷体_GB2312" pitchFamily="49" charset="-122"/>
              </a:rPr>
              <a:t>，采用极大似然估计，</a:t>
            </a:r>
            <a:r>
              <a:rPr kumimoji="1" lang="zh-CN" altLang="en-US" sz="2800" dirty="0">
                <a:latin typeface="Times New Roman" pitchFamily="18" charset="0"/>
              </a:rPr>
              <a:t> </a:t>
            </a:r>
          </a:p>
        </p:txBody>
      </p:sp>
      <p:grpSp>
        <p:nvGrpSpPr>
          <p:cNvPr id="2" name="Group 4"/>
          <p:cNvGrpSpPr>
            <a:grpSpLocks/>
          </p:cNvGrpSpPr>
          <p:nvPr/>
        </p:nvGrpSpPr>
        <p:grpSpPr bwMode="auto">
          <a:xfrm>
            <a:off x="1331913" y="3141663"/>
            <a:ext cx="6451600" cy="863600"/>
            <a:chOff x="915" y="2784"/>
            <a:chExt cx="4089" cy="544"/>
          </a:xfrm>
        </p:grpSpPr>
        <p:graphicFrame>
          <p:nvGraphicFramePr>
            <p:cNvPr id="420869" name="Object 5"/>
            <p:cNvGraphicFramePr>
              <a:graphicFrameLocks noChangeAspect="1"/>
            </p:cNvGraphicFramePr>
            <p:nvPr/>
          </p:nvGraphicFramePr>
          <p:xfrm>
            <a:off x="1375" y="2784"/>
            <a:ext cx="3629" cy="544"/>
          </p:xfrm>
          <a:graphic>
            <a:graphicData uri="http://schemas.openxmlformats.org/presentationml/2006/ole">
              <p:oleObj spid="_x0000_s1908741" name="Equation" r:id="rId4" imgW="2628720" imgH="393480" progId="">
                <p:embed/>
              </p:oleObj>
            </a:graphicData>
          </a:graphic>
        </p:graphicFrame>
        <p:grpSp>
          <p:nvGrpSpPr>
            <p:cNvPr id="3" name="Group 6"/>
            <p:cNvGrpSpPr>
              <a:grpSpLocks/>
            </p:cNvGrpSpPr>
            <p:nvPr/>
          </p:nvGrpSpPr>
          <p:grpSpPr bwMode="auto">
            <a:xfrm>
              <a:off x="915" y="2856"/>
              <a:ext cx="280" cy="455"/>
              <a:chOff x="632" y="2976"/>
              <a:chExt cx="280" cy="455"/>
            </a:xfrm>
          </p:grpSpPr>
          <p:graphicFrame>
            <p:nvGraphicFramePr>
              <p:cNvPr id="420871" name="Object 7"/>
              <p:cNvGraphicFramePr>
                <a:graphicFrameLocks noChangeAspect="1"/>
              </p:cNvGraphicFramePr>
              <p:nvPr/>
            </p:nvGraphicFramePr>
            <p:xfrm>
              <a:off x="672" y="2976"/>
              <a:ext cx="240" cy="455"/>
            </p:xfrm>
            <a:graphic>
              <a:graphicData uri="http://schemas.openxmlformats.org/presentationml/2006/ole">
                <p:oleObj spid="_x0000_s1908742" name="Equation" r:id="rId5" imgW="114120" imgH="215640" progId="">
                  <p:embed/>
                </p:oleObj>
              </a:graphicData>
            </a:graphic>
          </p:graphicFrame>
          <p:sp>
            <p:nvSpPr>
              <p:cNvPr id="420872" name="Rectangle 8"/>
              <p:cNvSpPr>
                <a:spLocks noChangeArrowheads="1"/>
              </p:cNvSpPr>
              <p:nvPr/>
            </p:nvSpPr>
            <p:spPr bwMode="auto">
              <a:xfrm>
                <a:off x="632" y="3079"/>
                <a:ext cx="241" cy="327"/>
              </a:xfrm>
              <a:prstGeom prst="rect">
                <a:avLst/>
              </a:prstGeom>
              <a:noFill/>
              <a:ln w="9525">
                <a:noFill/>
                <a:miter lim="800000"/>
                <a:headEnd/>
                <a:tailEnd/>
              </a:ln>
              <a:effectLst/>
            </p:spPr>
            <p:txBody>
              <a:bodyPr wrap="none">
                <a:spAutoFit/>
              </a:bodyPr>
              <a:lstStyle/>
              <a:p>
                <a:pPr algn="ctr"/>
                <a:r>
                  <a:rPr kumimoji="1" lang="en-US" altLang="zh-CN" sz="2800" i="1" dirty="0">
                    <a:latin typeface="Times New Roman" pitchFamily="18" charset="0"/>
                    <a:ea typeface="楷体_GB2312" pitchFamily="49" charset="-122"/>
                    <a:sym typeface="Symbol" pitchFamily="18" charset="2"/>
                  </a:rPr>
                  <a:t></a:t>
                </a:r>
              </a:p>
            </p:txBody>
          </p:sp>
        </p:grpSp>
        <p:sp>
          <p:nvSpPr>
            <p:cNvPr id="420873" name="Rectangle 9"/>
            <p:cNvSpPr>
              <a:spLocks noChangeArrowheads="1"/>
            </p:cNvSpPr>
            <p:nvPr/>
          </p:nvSpPr>
          <p:spPr bwMode="auto">
            <a:xfrm>
              <a:off x="1132" y="2934"/>
              <a:ext cx="269" cy="327"/>
            </a:xfrm>
            <a:prstGeom prst="rect">
              <a:avLst/>
            </a:prstGeom>
            <a:noFill/>
            <a:ln w="9525">
              <a:noFill/>
              <a:miter lim="800000"/>
              <a:headEnd/>
              <a:tailEnd/>
            </a:ln>
            <a:effectLst/>
          </p:spPr>
          <p:txBody>
            <a:bodyPr wrap="none">
              <a:spAutoFit/>
            </a:bodyPr>
            <a:lstStyle/>
            <a:p>
              <a:pPr algn="ctr"/>
              <a:r>
                <a:rPr kumimoji="1" lang="en-US" altLang="zh-CN" sz="2800" i="1">
                  <a:latin typeface="Times New Roman" pitchFamily="18" charset="0"/>
                  <a:ea typeface="楷体_GB2312" pitchFamily="49" charset="-122"/>
                  <a:sym typeface="Symbol" pitchFamily="18" charset="2"/>
                </a:rPr>
                <a:t>=</a:t>
              </a:r>
            </a:p>
          </p:txBody>
        </p:sp>
      </p:grpSp>
      <p:sp>
        <p:nvSpPr>
          <p:cNvPr id="420874" name="Rectangle 10"/>
          <p:cNvSpPr>
            <a:spLocks noChangeArrowheads="1"/>
          </p:cNvSpPr>
          <p:nvPr/>
        </p:nvSpPr>
        <p:spPr bwMode="auto">
          <a:xfrm>
            <a:off x="1233488" y="4292600"/>
            <a:ext cx="7875587"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将</a:t>
            </a:r>
            <a:r>
              <a:rPr kumimoji="1" lang="zh-CN" altLang="en-US" sz="2800" dirty="0">
                <a:latin typeface="Times New Roman" pitchFamily="18" charset="0"/>
                <a:ea typeface="楷体_GB2312" pitchFamily="49" charset="-122"/>
              </a:rPr>
              <a:t>   </a:t>
            </a:r>
            <a:r>
              <a:rPr kumimoji="1" lang="zh-CN" altLang="en-US" sz="2800" dirty="0" smtClean="0">
                <a:latin typeface="Times New Roman" pitchFamily="18" charset="0"/>
                <a:ea typeface="楷体_GB2312" pitchFamily="49" charset="-122"/>
              </a:rPr>
              <a:t> </a:t>
            </a:r>
            <a:r>
              <a:rPr kumimoji="1" lang="zh-CN" altLang="en-US" sz="2800" dirty="0" smtClean="0">
                <a:latin typeface="楷体_GB2312" pitchFamily="49" charset="-122"/>
                <a:ea typeface="楷体_GB2312" pitchFamily="49" charset="-122"/>
              </a:rPr>
              <a:t>代入</a:t>
            </a:r>
            <a:r>
              <a:rPr kumimoji="1" lang="zh-CN" altLang="en-US" sz="2800" dirty="0">
                <a:latin typeface="楷体_GB2312" pitchFamily="49" charset="-122"/>
                <a:ea typeface="楷体_GB2312" pitchFamily="49" charset="-122"/>
              </a:rPr>
              <a:t>可以估计出</a:t>
            </a:r>
            <a:r>
              <a:rPr kumimoji="1" lang="zh-CN" altLang="en-US" sz="2800" dirty="0" smtClean="0">
                <a:latin typeface="楷体_GB2312" pitchFamily="49" charset="-122"/>
                <a:ea typeface="楷体_GB2312" pitchFamily="49" charset="-122"/>
              </a:rPr>
              <a:t>诸 </a:t>
            </a:r>
            <a:r>
              <a:rPr kumimoji="1" lang="zh-CN" altLang="en-US" sz="2800" dirty="0" smtClean="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a:t>
            </a:r>
          </a:p>
          <a:p>
            <a:r>
              <a:rPr kumimoji="1" lang="zh-CN" altLang="en-US" sz="2800" dirty="0">
                <a:latin typeface="楷体_GB2312" pitchFamily="49" charset="-122"/>
                <a:ea typeface="楷体_GB2312" pitchFamily="49" charset="-122"/>
              </a:rPr>
              <a:t>于是可计算出</a:t>
            </a:r>
          </a:p>
        </p:txBody>
      </p:sp>
      <p:graphicFrame>
        <p:nvGraphicFramePr>
          <p:cNvPr id="420875" name="Object 11"/>
          <p:cNvGraphicFramePr>
            <a:graphicFrameLocks noChangeAspect="1"/>
          </p:cNvGraphicFramePr>
          <p:nvPr/>
        </p:nvGraphicFramePr>
        <p:xfrm>
          <a:off x="1714480" y="4143380"/>
          <a:ext cx="381000" cy="636588"/>
        </p:xfrm>
        <a:graphic>
          <a:graphicData uri="http://schemas.openxmlformats.org/presentationml/2006/ole">
            <p:oleObj spid="_x0000_s1908738" name="Equation" r:id="rId6" imgW="114120" imgH="190440" progId="">
              <p:embed/>
            </p:oleObj>
          </a:graphicData>
        </a:graphic>
      </p:graphicFrame>
      <p:graphicFrame>
        <p:nvGraphicFramePr>
          <p:cNvPr id="420876" name="Object 12"/>
          <p:cNvGraphicFramePr>
            <a:graphicFrameLocks noChangeAspect="1"/>
          </p:cNvGraphicFramePr>
          <p:nvPr/>
        </p:nvGraphicFramePr>
        <p:xfrm>
          <a:off x="4857752" y="4286256"/>
          <a:ext cx="387350" cy="539750"/>
        </p:xfrm>
        <a:graphic>
          <a:graphicData uri="http://schemas.openxmlformats.org/presentationml/2006/ole">
            <p:oleObj spid="_x0000_s1908739" name="Equation" r:id="rId7" imgW="164880" imgH="228600" progId="">
              <p:embed/>
            </p:oleObj>
          </a:graphicData>
        </a:graphic>
      </p:graphicFrame>
      <p:graphicFrame>
        <p:nvGraphicFramePr>
          <p:cNvPr id="420877" name="Object 13"/>
          <p:cNvGraphicFramePr>
            <a:graphicFrameLocks noChangeAspect="1"/>
          </p:cNvGraphicFramePr>
          <p:nvPr/>
        </p:nvGraphicFramePr>
        <p:xfrm>
          <a:off x="3500430" y="4724400"/>
          <a:ext cx="468313" cy="530225"/>
        </p:xfrm>
        <a:graphic>
          <a:graphicData uri="http://schemas.openxmlformats.org/presentationml/2006/ole">
            <p:oleObj spid="_x0000_s1908740" name="Equation" r:id="rId8" imgW="20304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additive="base">
                                        <p:cTn id="7" dur="500" fill="hold"/>
                                        <p:tgtEl>
                                          <p:spTgt spid="420866"/>
                                        </p:tgtEl>
                                        <p:attrNameLst>
                                          <p:attrName>ppt_x</p:attrName>
                                        </p:attrNameLst>
                                      </p:cBhvr>
                                      <p:tavLst>
                                        <p:tav tm="0">
                                          <p:val>
                                            <p:strVal val="0-#ppt_w/2"/>
                                          </p:val>
                                        </p:tav>
                                        <p:tav tm="100000">
                                          <p:val>
                                            <p:strVal val="#ppt_x"/>
                                          </p:val>
                                        </p:tav>
                                      </p:tavLst>
                                    </p:anim>
                                    <p:anim calcmode="lin" valueType="num">
                                      <p:cBhvr additive="base">
                                        <p:cTn id="8" dur="500" fill="hold"/>
                                        <p:tgtEl>
                                          <p:spTgt spid="420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gtEl>
                                        <p:attrNameLst>
                                          <p:attrName>style.visibility</p:attrName>
                                        </p:attrNameLst>
                                      </p:cBhvr>
                                      <p:to>
                                        <p:strVal val="visible"/>
                                      </p:to>
                                    </p:set>
                                    <p:anim calcmode="lin" valueType="num">
                                      <p:cBhvr additive="base">
                                        <p:cTn id="13" dur="500" fill="hold"/>
                                        <p:tgtEl>
                                          <p:spTgt spid="420867"/>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874"/>
                                        </p:tgtEl>
                                        <p:attrNameLst>
                                          <p:attrName>style.visibility</p:attrName>
                                        </p:attrNameLst>
                                      </p:cBhvr>
                                      <p:to>
                                        <p:strVal val="visible"/>
                                      </p:to>
                                    </p:set>
                                    <p:anim calcmode="lin" valueType="num">
                                      <p:cBhvr additive="base">
                                        <p:cTn id="25" dur="500" fill="hold"/>
                                        <p:tgtEl>
                                          <p:spTgt spid="420874"/>
                                        </p:tgtEl>
                                        <p:attrNameLst>
                                          <p:attrName>ppt_x</p:attrName>
                                        </p:attrNameLst>
                                      </p:cBhvr>
                                      <p:tavLst>
                                        <p:tav tm="0">
                                          <p:val>
                                            <p:strVal val="0-#ppt_w/2"/>
                                          </p:val>
                                        </p:tav>
                                        <p:tav tm="100000">
                                          <p:val>
                                            <p:strVal val="#ppt_x"/>
                                          </p:val>
                                        </p:tav>
                                      </p:tavLst>
                                    </p:anim>
                                    <p:anim calcmode="lin" valueType="num">
                                      <p:cBhvr additive="base">
                                        <p:cTn id="26" dur="500" fill="hold"/>
                                        <p:tgtEl>
                                          <p:spTgt spid="42087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420875"/>
                                        </p:tgtEl>
                                        <p:attrNameLst>
                                          <p:attrName>style.visibility</p:attrName>
                                        </p:attrNameLst>
                                      </p:cBhvr>
                                      <p:to>
                                        <p:strVal val="visible"/>
                                      </p:to>
                                    </p:set>
                                    <p:anim calcmode="lin" valueType="num">
                                      <p:cBhvr additive="base">
                                        <p:cTn id="30" dur="500" fill="hold"/>
                                        <p:tgtEl>
                                          <p:spTgt spid="420875"/>
                                        </p:tgtEl>
                                        <p:attrNameLst>
                                          <p:attrName>ppt_x</p:attrName>
                                        </p:attrNameLst>
                                      </p:cBhvr>
                                      <p:tavLst>
                                        <p:tav tm="0">
                                          <p:val>
                                            <p:strVal val="#ppt_x"/>
                                          </p:val>
                                        </p:tav>
                                        <p:tav tm="100000">
                                          <p:val>
                                            <p:strVal val="#ppt_x"/>
                                          </p:val>
                                        </p:tav>
                                      </p:tavLst>
                                    </p:anim>
                                    <p:anim calcmode="lin" valueType="num">
                                      <p:cBhvr additive="base">
                                        <p:cTn id="31" dur="500" fill="hold"/>
                                        <p:tgtEl>
                                          <p:spTgt spid="420875"/>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420876"/>
                                        </p:tgtEl>
                                        <p:attrNameLst>
                                          <p:attrName>style.visibility</p:attrName>
                                        </p:attrNameLst>
                                      </p:cBhvr>
                                      <p:to>
                                        <p:strVal val="visible"/>
                                      </p:to>
                                    </p:set>
                                    <p:anim calcmode="lin" valueType="num">
                                      <p:cBhvr additive="base">
                                        <p:cTn id="35" dur="500" fill="hold"/>
                                        <p:tgtEl>
                                          <p:spTgt spid="420876"/>
                                        </p:tgtEl>
                                        <p:attrNameLst>
                                          <p:attrName>ppt_x</p:attrName>
                                        </p:attrNameLst>
                                      </p:cBhvr>
                                      <p:tavLst>
                                        <p:tav tm="0">
                                          <p:val>
                                            <p:strVal val="#ppt_x"/>
                                          </p:val>
                                        </p:tav>
                                        <p:tav tm="100000">
                                          <p:val>
                                            <p:strVal val="#ppt_x"/>
                                          </p:val>
                                        </p:tav>
                                      </p:tavLst>
                                    </p:anim>
                                    <p:anim calcmode="lin" valueType="num">
                                      <p:cBhvr additive="base">
                                        <p:cTn id="36" dur="500" fill="hold"/>
                                        <p:tgtEl>
                                          <p:spTgt spid="420876"/>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nodeType="afterEffect">
                                  <p:stCondLst>
                                    <p:cond delay="0"/>
                                  </p:stCondLst>
                                  <p:childTnLst>
                                    <p:set>
                                      <p:cBhvr>
                                        <p:cTn id="39" dur="1" fill="hold">
                                          <p:stCondLst>
                                            <p:cond delay="0"/>
                                          </p:stCondLst>
                                        </p:cTn>
                                        <p:tgtEl>
                                          <p:spTgt spid="420877"/>
                                        </p:tgtEl>
                                        <p:attrNameLst>
                                          <p:attrName>style.visibility</p:attrName>
                                        </p:attrNameLst>
                                      </p:cBhvr>
                                      <p:to>
                                        <p:strVal val="visible"/>
                                      </p:to>
                                    </p:set>
                                    <p:anim calcmode="lin" valueType="num">
                                      <p:cBhvr additive="base">
                                        <p:cTn id="40" dur="500" fill="hold"/>
                                        <p:tgtEl>
                                          <p:spTgt spid="420877"/>
                                        </p:tgtEl>
                                        <p:attrNameLst>
                                          <p:attrName>ppt_x</p:attrName>
                                        </p:attrNameLst>
                                      </p:cBhvr>
                                      <p:tavLst>
                                        <p:tav tm="0">
                                          <p:val>
                                            <p:strVal val="#ppt_x"/>
                                          </p:val>
                                        </p:tav>
                                        <p:tav tm="100000">
                                          <p:val>
                                            <p:strVal val="#ppt_x"/>
                                          </p:val>
                                        </p:tav>
                                      </p:tavLst>
                                    </p:anim>
                                    <p:anim calcmode="lin" valueType="num">
                                      <p:cBhvr additive="base">
                                        <p:cTn id="41" dur="500" fill="hold"/>
                                        <p:tgtEl>
                                          <p:spTgt spid="420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7" grpId="0"/>
      <p:bldP spid="42087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1339850" y="757238"/>
            <a:ext cx="1962150" cy="519112"/>
          </a:xfrm>
          <a:prstGeom prst="rect">
            <a:avLst/>
          </a:prstGeom>
          <a:noFill/>
          <a:ln w="9525">
            <a:noFill/>
            <a:miter lim="800000"/>
            <a:headEnd/>
            <a:tailEnd/>
          </a:ln>
          <a:effectLst/>
        </p:spPr>
        <p:txBody>
          <a:bodyPr wrap="none">
            <a:spAutoFit/>
          </a:bodyPr>
          <a:lstStyle/>
          <a:p>
            <a:pPr algn="ctr"/>
            <a:r>
              <a:rPr kumimoji="1" lang="zh-CN" altLang="en-US" sz="2800">
                <a:solidFill>
                  <a:srgbClr val="FF0000"/>
                </a:solidFill>
                <a:latin typeface="楷体_GB2312" pitchFamily="49" charset="-122"/>
                <a:ea typeface="楷体_GB2312" pitchFamily="49" charset="-122"/>
              </a:rPr>
              <a:t>列表如下。</a:t>
            </a:r>
          </a:p>
        </p:txBody>
      </p:sp>
      <p:grpSp>
        <p:nvGrpSpPr>
          <p:cNvPr id="2" name="Group 3"/>
          <p:cNvGrpSpPr>
            <a:grpSpLocks/>
          </p:cNvGrpSpPr>
          <p:nvPr/>
        </p:nvGrpSpPr>
        <p:grpSpPr bwMode="auto">
          <a:xfrm>
            <a:off x="1330325" y="1238250"/>
            <a:ext cx="6710363" cy="831068950"/>
            <a:chOff x="838" y="816"/>
            <a:chExt cx="4227" cy="523508"/>
          </a:xfrm>
        </p:grpSpPr>
        <p:grpSp>
          <p:nvGrpSpPr>
            <p:cNvPr id="3" name="Group 4"/>
            <p:cNvGrpSpPr>
              <a:grpSpLocks/>
            </p:cNvGrpSpPr>
            <p:nvPr/>
          </p:nvGrpSpPr>
          <p:grpSpPr bwMode="auto">
            <a:xfrm>
              <a:off x="838" y="1104"/>
              <a:ext cx="749" cy="523220"/>
              <a:chOff x="0" y="0"/>
              <a:chExt cx="489" cy="523220"/>
            </a:xfrm>
          </p:grpSpPr>
          <p:sp>
            <p:nvSpPr>
              <p:cNvPr id="422917" name="Rectangle 5"/>
              <p:cNvSpPr>
                <a:spLocks noChangeArrowheads="1" noTextEdit="1"/>
              </p:cNvSpPr>
              <p:nvPr/>
            </p:nvSpPr>
            <p:spPr bwMode="auto">
              <a:xfrm>
                <a:off x="43" y="0"/>
                <a:ext cx="403"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18" name="Rectangle 6"/>
              <p:cNvSpPr>
                <a:spLocks noChangeArrowheads="1"/>
              </p:cNvSpPr>
              <p:nvPr/>
            </p:nvSpPr>
            <p:spPr bwMode="auto">
              <a:xfrm>
                <a:off x="0" y="0"/>
                <a:ext cx="489"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4" name="Group 7"/>
            <p:cNvGrpSpPr>
              <a:grpSpLocks/>
            </p:cNvGrpSpPr>
            <p:nvPr/>
          </p:nvGrpSpPr>
          <p:grpSpPr bwMode="auto">
            <a:xfrm>
              <a:off x="1587" y="1104"/>
              <a:ext cx="683" cy="523220"/>
              <a:chOff x="489" y="0"/>
              <a:chExt cx="446" cy="523220"/>
            </a:xfrm>
          </p:grpSpPr>
          <p:sp>
            <p:nvSpPr>
              <p:cNvPr id="422920" name="Rectangle 8"/>
              <p:cNvSpPr>
                <a:spLocks noChangeArrowheads="1" noTextEdit="1"/>
              </p:cNvSpPr>
              <p:nvPr/>
            </p:nvSpPr>
            <p:spPr bwMode="auto">
              <a:xfrm>
                <a:off x="532" y="0"/>
                <a:ext cx="360"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1" name="Rectangle 9"/>
              <p:cNvSpPr>
                <a:spLocks noChangeArrowheads="1"/>
              </p:cNvSpPr>
              <p:nvPr/>
            </p:nvSpPr>
            <p:spPr bwMode="auto">
              <a:xfrm>
                <a:off x="489" y="0"/>
                <a:ext cx="446"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5" name="Group 10"/>
            <p:cNvGrpSpPr>
              <a:grpSpLocks/>
            </p:cNvGrpSpPr>
            <p:nvPr/>
          </p:nvGrpSpPr>
          <p:grpSpPr bwMode="auto">
            <a:xfrm>
              <a:off x="2270" y="1104"/>
              <a:ext cx="794" cy="523220"/>
              <a:chOff x="935" y="0"/>
              <a:chExt cx="518" cy="523220"/>
            </a:xfrm>
          </p:grpSpPr>
          <p:sp>
            <p:nvSpPr>
              <p:cNvPr id="422923" name="Rectangle 11"/>
              <p:cNvSpPr>
                <a:spLocks noChangeArrowheads="1" noTextEdit="1"/>
              </p:cNvSpPr>
              <p:nvPr/>
            </p:nvSpPr>
            <p:spPr bwMode="auto">
              <a:xfrm>
                <a:off x="978" y="0"/>
                <a:ext cx="432"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4" name="Rectangle 12"/>
              <p:cNvSpPr>
                <a:spLocks noChangeArrowheads="1"/>
              </p:cNvSpPr>
              <p:nvPr/>
            </p:nvSpPr>
            <p:spPr bwMode="auto">
              <a:xfrm>
                <a:off x="935" y="0"/>
                <a:ext cx="518"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6" name="Group 13"/>
            <p:cNvGrpSpPr>
              <a:grpSpLocks/>
            </p:cNvGrpSpPr>
            <p:nvPr/>
          </p:nvGrpSpPr>
          <p:grpSpPr bwMode="auto">
            <a:xfrm>
              <a:off x="3064" y="1104"/>
              <a:ext cx="793" cy="523220"/>
              <a:chOff x="1453" y="0"/>
              <a:chExt cx="518" cy="523220"/>
            </a:xfrm>
          </p:grpSpPr>
          <p:sp>
            <p:nvSpPr>
              <p:cNvPr id="422926" name="Rectangle 14"/>
              <p:cNvSpPr>
                <a:spLocks noChangeArrowheads="1" noTextEdit="1"/>
              </p:cNvSpPr>
              <p:nvPr/>
            </p:nvSpPr>
            <p:spPr bwMode="auto">
              <a:xfrm>
                <a:off x="1496" y="0"/>
                <a:ext cx="432"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27" name="Rectangle 15"/>
              <p:cNvSpPr>
                <a:spLocks noChangeArrowheads="1"/>
              </p:cNvSpPr>
              <p:nvPr/>
            </p:nvSpPr>
            <p:spPr bwMode="auto">
              <a:xfrm>
                <a:off x="1453" y="0"/>
                <a:ext cx="518"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7" name="Group 16"/>
            <p:cNvGrpSpPr>
              <a:grpSpLocks/>
            </p:cNvGrpSpPr>
            <p:nvPr/>
          </p:nvGrpSpPr>
          <p:grpSpPr bwMode="auto">
            <a:xfrm>
              <a:off x="3857" y="1104"/>
              <a:ext cx="1195" cy="523220"/>
              <a:chOff x="1971" y="0"/>
              <a:chExt cx="780" cy="523220"/>
            </a:xfrm>
          </p:grpSpPr>
          <p:sp>
            <p:nvSpPr>
              <p:cNvPr id="422929" name="Rectangle 17"/>
              <p:cNvSpPr>
                <a:spLocks noChangeArrowheads="1" noTextEdit="1"/>
              </p:cNvSpPr>
              <p:nvPr/>
            </p:nvSpPr>
            <p:spPr bwMode="auto">
              <a:xfrm>
                <a:off x="2014" y="0"/>
                <a:ext cx="694" cy="523220"/>
              </a:xfrm>
              <a:prstGeom prst="rect">
                <a:avLst/>
              </a:prstGeom>
              <a:noFill/>
              <a:ln w="9525">
                <a:noFill/>
                <a:miter lim="800000"/>
                <a:headEnd/>
                <a:tailEnd/>
              </a:ln>
              <a:effectLst/>
            </p:spPr>
            <p:txBody>
              <a:bodyPr>
                <a:spAutoFit/>
              </a:bodyPr>
              <a:lstStyle/>
              <a:p>
                <a:endParaRPr lang="zh-CN" altLang="en-US">
                  <a:solidFill>
                    <a:srgbClr val="FF0000"/>
                  </a:solidFill>
                </a:endParaRPr>
              </a:p>
            </p:txBody>
          </p:sp>
          <p:sp>
            <p:nvSpPr>
              <p:cNvPr id="422930" name="Rectangle 18"/>
              <p:cNvSpPr>
                <a:spLocks noChangeArrowheads="1"/>
              </p:cNvSpPr>
              <p:nvPr/>
            </p:nvSpPr>
            <p:spPr bwMode="auto">
              <a:xfrm>
                <a:off x="1971" y="0"/>
                <a:ext cx="780" cy="0"/>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8" name="Group 19"/>
            <p:cNvGrpSpPr>
              <a:grpSpLocks/>
            </p:cNvGrpSpPr>
            <p:nvPr/>
          </p:nvGrpSpPr>
          <p:grpSpPr bwMode="auto">
            <a:xfrm>
              <a:off x="838" y="1104"/>
              <a:ext cx="749" cy="2446"/>
              <a:chOff x="0" y="0"/>
              <a:chExt cx="489" cy="1668"/>
            </a:xfrm>
          </p:grpSpPr>
          <p:sp>
            <p:nvSpPr>
              <p:cNvPr id="422932" name="Rectangle 20"/>
              <p:cNvSpPr>
                <a:spLocks noChangeArrowheads="1"/>
              </p:cNvSpPr>
              <p:nvPr/>
            </p:nvSpPr>
            <p:spPr bwMode="auto">
              <a:xfrm>
                <a:off x="43" y="0"/>
                <a:ext cx="403" cy="1668"/>
              </a:xfrm>
              <a:prstGeom prst="rect">
                <a:avLst/>
              </a:prstGeom>
              <a:noFill/>
              <a:ln w="9525">
                <a:noFill/>
                <a:miter lim="800000"/>
                <a:headEnd/>
                <a:tailEnd/>
              </a:ln>
              <a:effectLst/>
            </p:spPr>
            <p:txBody>
              <a:bodyPr anchor="ctr"/>
              <a:lstStyle/>
              <a:p>
                <a:pPr algn="ctr"/>
                <a:r>
                  <a:rPr kumimoji="1" lang="en-US" altLang="zh-CN" sz="2000" dirty="0">
                    <a:solidFill>
                      <a:srgbClr val="FF0000"/>
                    </a:solidFill>
                    <a:latin typeface="Times New Roman" pitchFamily="18" charset="0"/>
                    <a:ea typeface="Arial Unicode MS" pitchFamily="34" charset="-122"/>
                    <a:cs typeface="Arial Unicode MS" pitchFamily="34" charset="-122"/>
                  </a:rPr>
                  <a:t>0</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2</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3</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4</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5</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6</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7</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8</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9</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10</a:t>
                </a:r>
              </a:p>
              <a:p>
                <a:pPr algn="ctr" eaLnBrk="0" hangingPunct="0"/>
                <a:r>
                  <a:rPr kumimoji="1" lang="en-US" altLang="zh-CN" sz="2000" dirty="0">
                    <a:solidFill>
                      <a:srgbClr val="FF0000"/>
                    </a:solidFill>
                    <a:latin typeface="Times New Roman" pitchFamily="18" charset="0"/>
                    <a:ea typeface="Arial Unicode MS" pitchFamily="34" charset="-122"/>
                    <a:cs typeface="Arial Unicode MS" pitchFamily="34" charset="-122"/>
                  </a:rPr>
                  <a:t>11</a:t>
                </a:r>
                <a:endParaRPr kumimoji="1" lang="en-US" altLang="zh-CN" sz="2000" dirty="0">
                  <a:solidFill>
                    <a:srgbClr val="FF0000"/>
                  </a:solidFill>
                  <a:latin typeface="Times New Roman" pitchFamily="18" charset="0"/>
                </a:endParaRPr>
              </a:p>
            </p:txBody>
          </p:sp>
          <p:sp>
            <p:nvSpPr>
              <p:cNvPr id="422933" name="Rectangle 21"/>
              <p:cNvSpPr>
                <a:spLocks noChangeArrowheads="1"/>
              </p:cNvSpPr>
              <p:nvPr/>
            </p:nvSpPr>
            <p:spPr bwMode="auto">
              <a:xfrm>
                <a:off x="0" y="0"/>
                <a:ext cx="489"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9" name="Group 22"/>
            <p:cNvGrpSpPr>
              <a:grpSpLocks/>
            </p:cNvGrpSpPr>
            <p:nvPr/>
          </p:nvGrpSpPr>
          <p:grpSpPr bwMode="auto">
            <a:xfrm>
              <a:off x="1587" y="1104"/>
              <a:ext cx="683" cy="2446"/>
              <a:chOff x="489" y="0"/>
              <a:chExt cx="446" cy="1668"/>
            </a:xfrm>
          </p:grpSpPr>
          <p:sp>
            <p:nvSpPr>
              <p:cNvPr id="422935" name="Rectangle 23"/>
              <p:cNvSpPr>
                <a:spLocks noChangeArrowheads="1"/>
              </p:cNvSpPr>
              <p:nvPr/>
            </p:nvSpPr>
            <p:spPr bwMode="auto">
              <a:xfrm>
                <a:off x="532" y="0"/>
                <a:ext cx="360"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57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203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383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525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532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408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139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6</a:t>
                </a:r>
                <a:endParaRPr kumimoji="1" lang="en-US" altLang="zh-CN" sz="2000">
                  <a:solidFill>
                    <a:srgbClr val="FF0000"/>
                  </a:solidFill>
                  <a:latin typeface="Times New Roman" pitchFamily="18" charset="0"/>
                </a:endParaRPr>
              </a:p>
            </p:txBody>
          </p:sp>
          <p:sp>
            <p:nvSpPr>
              <p:cNvPr id="422936" name="Rectangle 24"/>
              <p:cNvSpPr>
                <a:spLocks noChangeArrowheads="1"/>
              </p:cNvSpPr>
              <p:nvPr/>
            </p:nvSpPr>
            <p:spPr bwMode="auto">
              <a:xfrm>
                <a:off x="489" y="0"/>
                <a:ext cx="446"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0" name="Group 25"/>
            <p:cNvGrpSpPr>
              <a:grpSpLocks/>
            </p:cNvGrpSpPr>
            <p:nvPr/>
          </p:nvGrpSpPr>
          <p:grpSpPr bwMode="auto">
            <a:xfrm>
              <a:off x="2270" y="1104"/>
              <a:ext cx="794" cy="2446"/>
              <a:chOff x="935" y="0"/>
              <a:chExt cx="518" cy="1668"/>
            </a:xfrm>
          </p:grpSpPr>
          <p:sp>
            <p:nvSpPr>
              <p:cNvPr id="422938" name="Rectangle 26"/>
              <p:cNvSpPr>
                <a:spLocks noChangeArrowheads="1"/>
              </p:cNvSpPr>
              <p:nvPr/>
            </p:nvSpPr>
            <p:spPr bwMode="auto">
              <a:xfrm>
                <a:off x="978" y="0"/>
                <a:ext cx="432"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0.0209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0.0807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0.1562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0.2015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0.1950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0.1509</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0.0973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0.0538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0.0260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0.0112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0.0043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0.0022</a:t>
                </a:r>
                <a:endParaRPr kumimoji="1" lang="en-US" altLang="zh-CN" sz="2000">
                  <a:solidFill>
                    <a:srgbClr val="FF0000"/>
                  </a:solidFill>
                  <a:latin typeface="Times New Roman" pitchFamily="18" charset="0"/>
                </a:endParaRPr>
              </a:p>
            </p:txBody>
          </p:sp>
          <p:sp>
            <p:nvSpPr>
              <p:cNvPr id="422939" name="Rectangle 27"/>
              <p:cNvSpPr>
                <a:spLocks noChangeArrowheads="1"/>
              </p:cNvSpPr>
              <p:nvPr/>
            </p:nvSpPr>
            <p:spPr bwMode="auto">
              <a:xfrm>
                <a:off x="935" y="0"/>
                <a:ext cx="518"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1" name="Group 28"/>
            <p:cNvGrpSpPr>
              <a:grpSpLocks/>
            </p:cNvGrpSpPr>
            <p:nvPr/>
          </p:nvGrpSpPr>
          <p:grpSpPr bwMode="auto">
            <a:xfrm>
              <a:off x="3064" y="1104"/>
              <a:ext cx="793" cy="2446"/>
              <a:chOff x="1453" y="0"/>
              <a:chExt cx="518" cy="1668"/>
            </a:xfrm>
          </p:grpSpPr>
          <p:sp>
            <p:nvSpPr>
              <p:cNvPr id="422941" name="Rectangle 29"/>
              <p:cNvSpPr>
                <a:spLocks noChangeArrowheads="1"/>
              </p:cNvSpPr>
              <p:nvPr/>
            </p:nvSpPr>
            <p:spPr bwMode="auto">
              <a:xfrm>
                <a:off x="1496" y="0"/>
                <a:ext cx="432"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54.5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210.5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407.4</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525.5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508.6</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393.5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253.8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140.3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67.8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29.2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11.2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5.7</a:t>
                </a:r>
                <a:endParaRPr kumimoji="1" lang="en-US" altLang="zh-CN" sz="2000">
                  <a:solidFill>
                    <a:srgbClr val="FF0000"/>
                  </a:solidFill>
                  <a:latin typeface="Times New Roman" pitchFamily="18" charset="0"/>
                </a:endParaRPr>
              </a:p>
            </p:txBody>
          </p:sp>
          <p:sp>
            <p:nvSpPr>
              <p:cNvPr id="422942" name="Rectangle 30"/>
              <p:cNvSpPr>
                <a:spLocks noChangeArrowheads="1"/>
              </p:cNvSpPr>
              <p:nvPr/>
            </p:nvSpPr>
            <p:spPr bwMode="auto">
              <a:xfrm>
                <a:off x="1453" y="0"/>
                <a:ext cx="518"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2" name="Group 31"/>
            <p:cNvGrpSpPr>
              <a:grpSpLocks/>
            </p:cNvGrpSpPr>
            <p:nvPr/>
          </p:nvGrpSpPr>
          <p:grpSpPr bwMode="auto">
            <a:xfrm>
              <a:off x="3857" y="1104"/>
              <a:ext cx="1195" cy="2446"/>
              <a:chOff x="1971" y="0"/>
              <a:chExt cx="780" cy="1668"/>
            </a:xfrm>
          </p:grpSpPr>
          <p:sp>
            <p:nvSpPr>
              <p:cNvPr id="422944" name="Rectangle 32"/>
              <p:cNvSpPr>
                <a:spLocks noChangeArrowheads="1"/>
              </p:cNvSpPr>
              <p:nvPr/>
            </p:nvSpPr>
            <p:spPr bwMode="auto">
              <a:xfrm>
                <a:off x="2014" y="0"/>
                <a:ext cx="694" cy="1668"/>
              </a:xfrm>
              <a:prstGeom prst="rect">
                <a:avLst/>
              </a:prstGeom>
              <a:noFill/>
              <a:ln w="9525">
                <a:noFill/>
                <a:miter lim="800000"/>
                <a:headEnd/>
                <a:tailEnd/>
              </a:ln>
              <a:effectLst/>
            </p:spPr>
            <p:txBody>
              <a:bodyPr anchor="ctr"/>
              <a:lstStyle/>
              <a:p>
                <a:pPr algn="ctr"/>
                <a:r>
                  <a:rPr kumimoji="1" lang="en-US" altLang="zh-CN" sz="2000">
                    <a:solidFill>
                      <a:srgbClr val="FF0000"/>
                    </a:solidFill>
                    <a:latin typeface="Times New Roman" pitchFamily="18" charset="0"/>
                    <a:ea typeface="Arial Unicode MS" pitchFamily="34" charset="-122"/>
                    <a:cs typeface="Arial Unicode MS" pitchFamily="34" charset="-122"/>
                  </a:rPr>
                  <a:t>0.1147</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0.2672</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1.4614</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0.0005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1.0766</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0.5343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1.4525</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0.0120</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7.6673</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0.1658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0.1258</a:t>
                </a:r>
              </a:p>
              <a:p>
                <a:pPr algn="ctr" eaLnBrk="0" hangingPunct="0"/>
                <a:r>
                  <a:rPr kumimoji="1" lang="en-US" altLang="zh-CN" sz="2000">
                    <a:solidFill>
                      <a:srgbClr val="FF0000"/>
                    </a:solidFill>
                    <a:latin typeface="Times New Roman" pitchFamily="18" charset="0"/>
                    <a:ea typeface="Arial Unicode MS" pitchFamily="34" charset="-122"/>
                    <a:cs typeface="Arial Unicode MS" pitchFamily="34" charset="-122"/>
                  </a:rPr>
                  <a:t>0.0158</a:t>
                </a:r>
                <a:endParaRPr kumimoji="1" lang="en-US" altLang="zh-CN" sz="2000">
                  <a:solidFill>
                    <a:srgbClr val="FF0000"/>
                  </a:solidFill>
                  <a:latin typeface="Times New Roman" pitchFamily="18" charset="0"/>
                </a:endParaRPr>
              </a:p>
            </p:txBody>
          </p:sp>
          <p:sp>
            <p:nvSpPr>
              <p:cNvPr id="422945" name="Rectangle 33"/>
              <p:cNvSpPr>
                <a:spLocks noChangeArrowheads="1"/>
              </p:cNvSpPr>
              <p:nvPr/>
            </p:nvSpPr>
            <p:spPr bwMode="auto">
              <a:xfrm>
                <a:off x="1971" y="0"/>
                <a:ext cx="780" cy="1668"/>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3" name="Group 34"/>
            <p:cNvGrpSpPr>
              <a:grpSpLocks/>
            </p:cNvGrpSpPr>
            <p:nvPr/>
          </p:nvGrpSpPr>
          <p:grpSpPr bwMode="auto">
            <a:xfrm>
              <a:off x="838" y="3550"/>
              <a:ext cx="749" cy="338"/>
              <a:chOff x="0" y="1668"/>
              <a:chExt cx="489" cy="403"/>
            </a:xfrm>
          </p:grpSpPr>
          <p:sp>
            <p:nvSpPr>
              <p:cNvPr id="422947" name="Rectangle 35"/>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r>
                  <a:rPr kumimoji="1" lang="zh-CN" altLang="en-US" sz="2400">
                    <a:solidFill>
                      <a:srgbClr val="FF0000"/>
                    </a:solidFill>
                    <a:latin typeface="宋体" charset="-122"/>
                    <a:ea typeface="楷体_GB2312" pitchFamily="49" charset="-122"/>
                  </a:rPr>
                  <a:t>合计</a:t>
                </a:r>
                <a:endParaRPr kumimoji="1" lang="zh-CN" altLang="en-US" sz="2400">
                  <a:solidFill>
                    <a:srgbClr val="FF0000"/>
                  </a:solidFill>
                  <a:latin typeface="Times New Roman" pitchFamily="18" charset="0"/>
                  <a:ea typeface="楷体_GB2312" pitchFamily="49" charset="-122"/>
                </a:endParaRPr>
              </a:p>
            </p:txBody>
          </p:sp>
          <p:sp>
            <p:nvSpPr>
              <p:cNvPr id="422948" name="Rectangle 36"/>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4" name="Group 37"/>
            <p:cNvGrpSpPr>
              <a:grpSpLocks/>
            </p:cNvGrpSpPr>
            <p:nvPr/>
          </p:nvGrpSpPr>
          <p:grpSpPr bwMode="auto">
            <a:xfrm>
              <a:off x="1587" y="3550"/>
              <a:ext cx="683" cy="338"/>
              <a:chOff x="489" y="1668"/>
              <a:chExt cx="446" cy="403"/>
            </a:xfrm>
          </p:grpSpPr>
          <p:sp>
            <p:nvSpPr>
              <p:cNvPr id="422950" name="Rectangle 38"/>
              <p:cNvSpPr>
                <a:spLocks noChangeArrowheads="1"/>
              </p:cNvSpPr>
              <p:nvPr/>
            </p:nvSpPr>
            <p:spPr bwMode="auto">
              <a:xfrm>
                <a:off x="532" y="1668"/>
                <a:ext cx="360"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2608</a:t>
                </a:r>
                <a:endParaRPr kumimoji="1" lang="en-US" altLang="zh-CN" sz="2400">
                  <a:solidFill>
                    <a:srgbClr val="FF0000"/>
                  </a:solidFill>
                  <a:latin typeface="Times New Roman" pitchFamily="18" charset="0"/>
                </a:endParaRPr>
              </a:p>
            </p:txBody>
          </p:sp>
          <p:sp>
            <p:nvSpPr>
              <p:cNvPr id="422951" name="Rectangle 39"/>
              <p:cNvSpPr>
                <a:spLocks noChangeArrowheads="1"/>
              </p:cNvSpPr>
              <p:nvPr/>
            </p:nvSpPr>
            <p:spPr bwMode="auto">
              <a:xfrm>
                <a:off x="489" y="1668"/>
                <a:ext cx="446"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5" name="Group 40"/>
            <p:cNvGrpSpPr>
              <a:grpSpLocks/>
            </p:cNvGrpSpPr>
            <p:nvPr/>
          </p:nvGrpSpPr>
          <p:grpSpPr bwMode="auto">
            <a:xfrm>
              <a:off x="2270" y="3550"/>
              <a:ext cx="794" cy="338"/>
              <a:chOff x="935" y="1668"/>
              <a:chExt cx="518" cy="403"/>
            </a:xfrm>
          </p:grpSpPr>
          <p:sp>
            <p:nvSpPr>
              <p:cNvPr id="422953" name="Rectangle 41"/>
              <p:cNvSpPr>
                <a:spLocks noChangeArrowheads="1"/>
              </p:cNvSpPr>
              <p:nvPr/>
            </p:nvSpPr>
            <p:spPr bwMode="auto">
              <a:xfrm>
                <a:off x="978" y="1668"/>
                <a:ext cx="432"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1.0000</a:t>
                </a:r>
                <a:endParaRPr kumimoji="1" lang="en-US" altLang="zh-CN" sz="2400">
                  <a:solidFill>
                    <a:srgbClr val="FF0000"/>
                  </a:solidFill>
                  <a:latin typeface="Times New Roman" pitchFamily="18" charset="0"/>
                </a:endParaRPr>
              </a:p>
            </p:txBody>
          </p:sp>
          <p:sp>
            <p:nvSpPr>
              <p:cNvPr id="422954" name="Rectangle 42"/>
              <p:cNvSpPr>
                <a:spLocks noChangeArrowheads="1"/>
              </p:cNvSpPr>
              <p:nvPr/>
            </p:nvSpPr>
            <p:spPr bwMode="auto">
              <a:xfrm>
                <a:off x="935" y="1668"/>
                <a:ext cx="518"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6" name="Group 43"/>
            <p:cNvGrpSpPr>
              <a:grpSpLocks/>
            </p:cNvGrpSpPr>
            <p:nvPr/>
          </p:nvGrpSpPr>
          <p:grpSpPr bwMode="auto">
            <a:xfrm>
              <a:off x="3064" y="3550"/>
              <a:ext cx="793" cy="338"/>
              <a:chOff x="1453" y="1668"/>
              <a:chExt cx="518" cy="403"/>
            </a:xfrm>
          </p:grpSpPr>
          <p:sp>
            <p:nvSpPr>
              <p:cNvPr id="422956" name="Rectangle 44"/>
              <p:cNvSpPr>
                <a:spLocks noChangeArrowheads="1"/>
              </p:cNvSpPr>
              <p:nvPr/>
            </p:nvSpPr>
            <p:spPr bwMode="auto">
              <a:xfrm>
                <a:off x="1496" y="1668"/>
                <a:ext cx="432" cy="403"/>
              </a:xfrm>
              <a:prstGeom prst="rect">
                <a:avLst/>
              </a:prstGeom>
              <a:noFill/>
              <a:ln w="9525">
                <a:noFill/>
                <a:miter lim="800000"/>
                <a:headEnd/>
                <a:tailEnd/>
              </a:ln>
              <a:effectLst/>
            </p:spPr>
            <p:txBody>
              <a:bodyPr anchor="ctr"/>
              <a:lstStyle/>
              <a:p>
                <a:pPr algn="ctr"/>
                <a:r>
                  <a:rPr kumimoji="1" lang="en-US" altLang="zh-CN" sz="2400">
                    <a:solidFill>
                      <a:srgbClr val="FF0000"/>
                    </a:solidFill>
                    <a:latin typeface="Times New Roman" pitchFamily="18" charset="0"/>
                    <a:ea typeface="Arial Unicode MS" pitchFamily="34" charset="-122"/>
                    <a:cs typeface="Arial Unicode MS" pitchFamily="34" charset="-122"/>
                  </a:rPr>
                  <a:t>2068</a:t>
                </a:r>
                <a:endParaRPr kumimoji="1" lang="en-US" altLang="zh-CN" sz="2400">
                  <a:solidFill>
                    <a:srgbClr val="FF0000"/>
                  </a:solidFill>
                  <a:latin typeface="Times New Roman" pitchFamily="18" charset="0"/>
                </a:endParaRPr>
              </a:p>
            </p:txBody>
          </p:sp>
          <p:sp>
            <p:nvSpPr>
              <p:cNvPr id="422957" name="Rectangle 45"/>
              <p:cNvSpPr>
                <a:spLocks noChangeArrowheads="1"/>
              </p:cNvSpPr>
              <p:nvPr/>
            </p:nvSpPr>
            <p:spPr bwMode="auto">
              <a:xfrm>
                <a:off x="1453" y="1668"/>
                <a:ext cx="518"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17" name="Group 46"/>
            <p:cNvGrpSpPr>
              <a:grpSpLocks/>
            </p:cNvGrpSpPr>
            <p:nvPr/>
          </p:nvGrpSpPr>
          <p:grpSpPr bwMode="auto">
            <a:xfrm>
              <a:off x="3857" y="3550"/>
              <a:ext cx="1195" cy="338"/>
              <a:chOff x="1971" y="1668"/>
              <a:chExt cx="780" cy="403"/>
            </a:xfrm>
          </p:grpSpPr>
          <p:sp>
            <p:nvSpPr>
              <p:cNvPr id="422959" name="Rectangle 47"/>
              <p:cNvSpPr>
                <a:spLocks noChangeArrowheads="1"/>
              </p:cNvSpPr>
              <p:nvPr/>
            </p:nvSpPr>
            <p:spPr bwMode="auto">
              <a:xfrm>
                <a:off x="2014" y="1668"/>
                <a:ext cx="694" cy="403"/>
              </a:xfrm>
              <a:prstGeom prst="rect">
                <a:avLst/>
              </a:prstGeom>
              <a:noFill/>
              <a:ln w="9525">
                <a:noFill/>
                <a:miter lim="800000"/>
                <a:headEnd/>
                <a:tailEnd/>
              </a:ln>
              <a:effectLst/>
            </p:spPr>
            <p:txBody>
              <a:bodyPr anchor="ctr"/>
              <a:lstStyle/>
              <a:p>
                <a:r>
                  <a:rPr kumimoji="1" lang="en-US" altLang="zh-CN" sz="2400">
                    <a:solidFill>
                      <a:srgbClr val="FF0000"/>
                    </a:solidFill>
                    <a:latin typeface="Times New Roman" pitchFamily="18" charset="0"/>
                    <a:ea typeface="Arial Unicode MS" pitchFamily="34" charset="-122"/>
                    <a:cs typeface="Arial Unicode MS" pitchFamily="34" charset="-122"/>
                  </a:rPr>
                  <a:t>   =12.8967</a:t>
                </a:r>
                <a:endParaRPr kumimoji="1" lang="en-US" altLang="zh-CN" sz="2400">
                  <a:solidFill>
                    <a:srgbClr val="FF0000"/>
                  </a:solidFill>
                  <a:latin typeface="Times New Roman" pitchFamily="18" charset="0"/>
                </a:endParaRPr>
              </a:p>
            </p:txBody>
          </p:sp>
          <p:sp>
            <p:nvSpPr>
              <p:cNvPr id="422960" name="Rectangle 48"/>
              <p:cNvSpPr>
                <a:spLocks noChangeArrowheads="1"/>
              </p:cNvSpPr>
              <p:nvPr/>
            </p:nvSpPr>
            <p:spPr bwMode="auto">
              <a:xfrm>
                <a:off x="1971" y="1668"/>
                <a:ext cx="780"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61" name="Object 49"/>
            <p:cNvGraphicFramePr>
              <a:graphicFrameLocks noChangeAspect="1"/>
            </p:cNvGraphicFramePr>
            <p:nvPr/>
          </p:nvGraphicFramePr>
          <p:xfrm>
            <a:off x="3900" y="3576"/>
            <a:ext cx="252" cy="283"/>
          </p:xfrm>
          <a:graphic>
            <a:graphicData uri="http://schemas.openxmlformats.org/presentationml/2006/ole">
              <p:oleObj spid="_x0000_s1909762" name="Equation" r:id="rId4" imgW="203040" imgH="228600" progId="">
                <p:embed/>
              </p:oleObj>
            </a:graphicData>
          </a:graphic>
        </p:graphicFrame>
        <p:grpSp>
          <p:nvGrpSpPr>
            <p:cNvPr id="18" name="Group 50"/>
            <p:cNvGrpSpPr>
              <a:grpSpLocks/>
            </p:cNvGrpSpPr>
            <p:nvPr/>
          </p:nvGrpSpPr>
          <p:grpSpPr bwMode="auto">
            <a:xfrm>
              <a:off x="1584" y="864"/>
              <a:ext cx="672" cy="242"/>
              <a:chOff x="0" y="1668"/>
              <a:chExt cx="489" cy="403"/>
            </a:xfrm>
          </p:grpSpPr>
          <p:sp>
            <p:nvSpPr>
              <p:cNvPr id="422963" name="Rectangle 51"/>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64" name="Rectangle 52"/>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65" name="Object 53"/>
            <p:cNvGraphicFramePr>
              <a:graphicFrameLocks noChangeAspect="1"/>
            </p:cNvGraphicFramePr>
            <p:nvPr/>
          </p:nvGraphicFramePr>
          <p:xfrm>
            <a:off x="1788" y="828"/>
            <a:ext cx="222" cy="333"/>
          </p:xfrm>
          <a:graphic>
            <a:graphicData uri="http://schemas.openxmlformats.org/presentationml/2006/ole">
              <p:oleObj spid="_x0000_s1909763" name="Equation" r:id="rId5" imgW="152280" imgH="228600" progId="">
                <p:embed/>
              </p:oleObj>
            </a:graphicData>
          </a:graphic>
        </p:graphicFrame>
        <p:grpSp>
          <p:nvGrpSpPr>
            <p:cNvPr id="19" name="Group 54"/>
            <p:cNvGrpSpPr>
              <a:grpSpLocks/>
            </p:cNvGrpSpPr>
            <p:nvPr/>
          </p:nvGrpSpPr>
          <p:grpSpPr bwMode="auto">
            <a:xfrm>
              <a:off x="840" y="864"/>
              <a:ext cx="749" cy="242"/>
              <a:chOff x="0" y="1668"/>
              <a:chExt cx="489" cy="403"/>
            </a:xfrm>
          </p:grpSpPr>
          <p:sp>
            <p:nvSpPr>
              <p:cNvPr id="422967" name="Rectangle 55"/>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r>
                  <a:rPr kumimoji="1" lang="en-US" altLang="zh-CN" sz="2400" i="1" dirty="0" err="1">
                    <a:solidFill>
                      <a:srgbClr val="FF0000"/>
                    </a:solidFill>
                    <a:latin typeface="Times New Roman" pitchFamily="18" charset="0"/>
                    <a:ea typeface="楷体_GB2312" pitchFamily="49" charset="-122"/>
                  </a:rPr>
                  <a:t>i</a:t>
                </a:r>
                <a:endParaRPr kumimoji="1" lang="en-US" altLang="zh-CN" sz="2400" i="1" dirty="0">
                  <a:solidFill>
                    <a:srgbClr val="FF0000"/>
                  </a:solidFill>
                  <a:latin typeface="Times New Roman" pitchFamily="18" charset="0"/>
                  <a:ea typeface="楷体_GB2312" pitchFamily="49" charset="-122"/>
                </a:endParaRPr>
              </a:p>
            </p:txBody>
          </p:sp>
          <p:sp>
            <p:nvSpPr>
              <p:cNvPr id="422968" name="Rectangle 56"/>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0" name="Group 57"/>
            <p:cNvGrpSpPr>
              <a:grpSpLocks/>
            </p:cNvGrpSpPr>
            <p:nvPr/>
          </p:nvGrpSpPr>
          <p:grpSpPr bwMode="auto">
            <a:xfrm>
              <a:off x="2256" y="864"/>
              <a:ext cx="816" cy="240"/>
              <a:chOff x="0" y="1668"/>
              <a:chExt cx="489" cy="403"/>
            </a:xfrm>
          </p:grpSpPr>
          <p:sp>
            <p:nvSpPr>
              <p:cNvPr id="422970" name="Rectangle 58"/>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1" name="Rectangle 59"/>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1" name="Group 60"/>
            <p:cNvGrpSpPr>
              <a:grpSpLocks/>
            </p:cNvGrpSpPr>
            <p:nvPr/>
          </p:nvGrpSpPr>
          <p:grpSpPr bwMode="auto">
            <a:xfrm>
              <a:off x="3840" y="864"/>
              <a:ext cx="1200" cy="242"/>
              <a:chOff x="0" y="1668"/>
              <a:chExt cx="489" cy="403"/>
            </a:xfrm>
          </p:grpSpPr>
          <p:sp>
            <p:nvSpPr>
              <p:cNvPr id="422973" name="Rectangle 61"/>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4" name="Rectangle 62"/>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pSp>
          <p:nvGrpSpPr>
            <p:cNvPr id="22" name="Group 63"/>
            <p:cNvGrpSpPr>
              <a:grpSpLocks/>
            </p:cNvGrpSpPr>
            <p:nvPr/>
          </p:nvGrpSpPr>
          <p:grpSpPr bwMode="auto">
            <a:xfrm>
              <a:off x="3072" y="864"/>
              <a:ext cx="768" cy="242"/>
              <a:chOff x="0" y="1668"/>
              <a:chExt cx="489" cy="403"/>
            </a:xfrm>
          </p:grpSpPr>
          <p:sp>
            <p:nvSpPr>
              <p:cNvPr id="422976" name="Rectangle 64"/>
              <p:cNvSpPr>
                <a:spLocks noChangeArrowheads="1"/>
              </p:cNvSpPr>
              <p:nvPr/>
            </p:nvSpPr>
            <p:spPr bwMode="auto">
              <a:xfrm>
                <a:off x="43" y="1668"/>
                <a:ext cx="403" cy="403"/>
              </a:xfrm>
              <a:prstGeom prst="rect">
                <a:avLst/>
              </a:prstGeom>
              <a:noFill/>
              <a:ln w="9525">
                <a:noFill/>
                <a:miter lim="800000"/>
                <a:headEnd/>
                <a:tailEnd/>
              </a:ln>
              <a:effectLst/>
            </p:spPr>
            <p:txBody>
              <a:bodyPr anchor="ctr"/>
              <a:lstStyle/>
              <a:p>
                <a:pPr algn="ctr"/>
                <a:endParaRPr kumimoji="1" lang="zh-CN" altLang="zh-CN" sz="2400" i="1">
                  <a:solidFill>
                    <a:srgbClr val="FF0000"/>
                  </a:solidFill>
                  <a:latin typeface="Times New Roman" pitchFamily="18" charset="0"/>
                  <a:ea typeface="楷体_GB2312" pitchFamily="49" charset="-122"/>
                </a:endParaRPr>
              </a:p>
            </p:txBody>
          </p:sp>
          <p:sp>
            <p:nvSpPr>
              <p:cNvPr id="422977" name="Rectangle 65"/>
              <p:cNvSpPr>
                <a:spLocks noChangeArrowheads="1"/>
              </p:cNvSpPr>
              <p:nvPr/>
            </p:nvSpPr>
            <p:spPr bwMode="auto">
              <a:xfrm>
                <a:off x="0" y="1668"/>
                <a:ext cx="489" cy="403"/>
              </a:xfrm>
              <a:prstGeom prst="rect">
                <a:avLst/>
              </a:prstGeom>
              <a:noFill/>
              <a:ln w="7">
                <a:solidFill>
                  <a:srgbClr val="A0A0A0"/>
                </a:solidFill>
                <a:miter lim="800000"/>
                <a:headEnd/>
                <a:tailEnd/>
              </a:ln>
              <a:effectLst/>
            </p:spPr>
            <p:txBody>
              <a:bodyPr/>
              <a:lstStyle/>
              <a:p>
                <a:endParaRPr lang="zh-CN" altLang="en-US">
                  <a:solidFill>
                    <a:srgbClr val="FF0000"/>
                  </a:solidFill>
                </a:endParaRPr>
              </a:p>
            </p:txBody>
          </p:sp>
        </p:grpSp>
        <p:graphicFrame>
          <p:nvGraphicFramePr>
            <p:cNvPr id="422978" name="Object 66"/>
            <p:cNvGraphicFramePr>
              <a:graphicFrameLocks noChangeAspect="1"/>
            </p:cNvGraphicFramePr>
            <p:nvPr/>
          </p:nvGraphicFramePr>
          <p:xfrm>
            <a:off x="2520" y="828"/>
            <a:ext cx="245" cy="339"/>
          </p:xfrm>
          <a:graphic>
            <a:graphicData uri="http://schemas.openxmlformats.org/presentationml/2006/ole">
              <p:oleObj spid="_x0000_s1909764" name="Equation" r:id="rId6" imgW="164880" imgH="228600" progId="">
                <p:embed/>
              </p:oleObj>
            </a:graphicData>
          </a:graphic>
        </p:graphicFrame>
        <p:graphicFrame>
          <p:nvGraphicFramePr>
            <p:cNvPr id="422979" name="Object 67"/>
            <p:cNvGraphicFramePr>
              <a:graphicFrameLocks noChangeAspect="1"/>
            </p:cNvGraphicFramePr>
            <p:nvPr/>
          </p:nvGraphicFramePr>
          <p:xfrm>
            <a:off x="3288" y="828"/>
            <a:ext cx="340" cy="340"/>
          </p:xfrm>
          <a:graphic>
            <a:graphicData uri="http://schemas.openxmlformats.org/presentationml/2006/ole">
              <p:oleObj spid="_x0000_s1909765" name="Equation" r:id="rId7" imgW="228600" imgH="228600" progId="">
                <p:embed/>
              </p:oleObj>
            </a:graphicData>
          </a:graphic>
        </p:graphicFrame>
        <p:graphicFrame>
          <p:nvGraphicFramePr>
            <p:cNvPr id="422980" name="Object 68"/>
            <p:cNvGraphicFramePr>
              <a:graphicFrameLocks noChangeAspect="1"/>
            </p:cNvGraphicFramePr>
            <p:nvPr/>
          </p:nvGraphicFramePr>
          <p:xfrm>
            <a:off x="3852" y="816"/>
            <a:ext cx="1213" cy="361"/>
          </p:xfrm>
          <a:graphic>
            <a:graphicData uri="http://schemas.openxmlformats.org/presentationml/2006/ole">
              <p:oleObj spid="_x0000_s1909766" name="Equation" r:id="rId8" imgW="939600" imgH="27936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4"/>
                                        </p:tgtEl>
                                        <p:attrNameLst>
                                          <p:attrName>style.visibility</p:attrName>
                                        </p:attrNameLst>
                                      </p:cBhvr>
                                      <p:to>
                                        <p:strVal val="visible"/>
                                      </p:to>
                                    </p:set>
                                    <p:anim calcmode="lin" valueType="num">
                                      <p:cBhvr additive="base">
                                        <p:cTn id="7" dur="500" fill="hold"/>
                                        <p:tgtEl>
                                          <p:spTgt spid="422914"/>
                                        </p:tgtEl>
                                        <p:attrNameLst>
                                          <p:attrName>ppt_x</p:attrName>
                                        </p:attrNameLst>
                                      </p:cBhvr>
                                      <p:tavLst>
                                        <p:tav tm="0">
                                          <p:val>
                                            <p:strVal val="0-#ppt_w/2"/>
                                          </p:val>
                                        </p:tav>
                                        <p:tav tm="100000">
                                          <p:val>
                                            <p:strVal val="#ppt_x"/>
                                          </p:val>
                                        </p:tav>
                                      </p:tavLst>
                                    </p:anim>
                                    <p:anim calcmode="lin" valueType="num">
                                      <p:cBhvr additive="base">
                                        <p:cTn id="8" dur="500" fill="hold"/>
                                        <p:tgtEl>
                                          <p:spTgt spid="422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1125538"/>
            <a:ext cx="561975" cy="1096962"/>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3013"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3014"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3015"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3016"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3017"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3018"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3020"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3021"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3022"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3024"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3025"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3028"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3029"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3030"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3031"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3035"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3036"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3037"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3038"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3040"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3041"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3042"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3044"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3045"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3046"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3047"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3048" name="Rectangle 40"/>
          <p:cNvSpPr>
            <a:spLocks noChangeArrowheads="1"/>
          </p:cNvSpPr>
          <p:nvPr/>
        </p:nvSpPr>
        <p:spPr bwMode="auto">
          <a:xfrm>
            <a:off x="812800" y="1922463"/>
            <a:ext cx="7608888"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问题是，根据所观察到的差异，如何判断它究竟是由于偶然性在起作用，还是生产确实不正常？</a:t>
            </a:r>
          </a:p>
        </p:txBody>
      </p:sp>
      <p:sp>
        <p:nvSpPr>
          <p:cNvPr id="43049" name="Rectangle 41"/>
          <p:cNvSpPr>
            <a:spLocks noChangeArrowheads="1"/>
          </p:cNvSpPr>
          <p:nvPr/>
        </p:nvSpPr>
        <p:spPr bwMode="auto">
          <a:xfrm>
            <a:off x="801688" y="3794125"/>
            <a:ext cx="7519987"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即差异是“抽样误差”还是“系统误差”所引起的？</a:t>
            </a:r>
          </a:p>
        </p:txBody>
      </p:sp>
      <p:sp>
        <p:nvSpPr>
          <p:cNvPr id="43050" name="Rectangle 42"/>
          <p:cNvSpPr>
            <a:spLocks noChangeArrowheads="1"/>
          </p:cNvSpPr>
          <p:nvPr/>
        </p:nvSpPr>
        <p:spPr bwMode="auto">
          <a:xfrm>
            <a:off x="1839913" y="5327650"/>
            <a:ext cx="46482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这里需要给出一个量的界限 </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48"/>
                                        </p:tgtEl>
                                        <p:attrNameLst>
                                          <p:attrName>style.visibility</p:attrName>
                                        </p:attrNameLst>
                                      </p:cBhvr>
                                      <p:to>
                                        <p:strVal val="visible"/>
                                      </p:to>
                                    </p:set>
                                    <p:anim calcmode="lin" valueType="num">
                                      <p:cBhvr additive="base">
                                        <p:cTn id="7" dur="500" fill="hold"/>
                                        <p:tgtEl>
                                          <p:spTgt spid="43048"/>
                                        </p:tgtEl>
                                        <p:attrNameLst>
                                          <p:attrName>ppt_x</p:attrName>
                                        </p:attrNameLst>
                                      </p:cBhvr>
                                      <p:tavLst>
                                        <p:tav tm="0">
                                          <p:val>
                                            <p:strVal val="#ppt_x"/>
                                          </p:val>
                                        </p:tav>
                                        <p:tav tm="100000">
                                          <p:val>
                                            <p:strVal val="#ppt_x"/>
                                          </p:val>
                                        </p:tav>
                                      </p:tavLst>
                                    </p:anim>
                                    <p:anim calcmode="lin" valueType="num">
                                      <p:cBhvr additive="base">
                                        <p:cTn id="8" dur="500" fill="hold"/>
                                        <p:tgtEl>
                                          <p:spTgt spid="430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049"/>
                                        </p:tgtEl>
                                        <p:attrNameLst>
                                          <p:attrName>style.visibility</p:attrName>
                                        </p:attrNameLst>
                                      </p:cBhvr>
                                      <p:to>
                                        <p:strVal val="visible"/>
                                      </p:to>
                                    </p:set>
                                    <p:animEffect transition="in" filter="wipe(left)">
                                      <p:cBhvr>
                                        <p:cTn id="13" dur="500"/>
                                        <p:tgtEl>
                                          <p:spTgt spid="430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050"/>
                                        </p:tgtEl>
                                        <p:attrNameLst>
                                          <p:attrName>style.visibility</p:attrName>
                                        </p:attrNameLst>
                                      </p:cBhvr>
                                      <p:to>
                                        <p:strVal val="visible"/>
                                      </p:to>
                                    </p:set>
                                    <p:anim calcmode="lin" valueType="num">
                                      <p:cBhvr additive="base">
                                        <p:cTn id="18" dur="500" fill="hold"/>
                                        <p:tgtEl>
                                          <p:spTgt spid="43050"/>
                                        </p:tgtEl>
                                        <p:attrNameLst>
                                          <p:attrName>ppt_x</p:attrName>
                                        </p:attrNameLst>
                                      </p:cBhvr>
                                      <p:tavLst>
                                        <p:tav tm="0">
                                          <p:val>
                                            <p:strVal val="#ppt_x"/>
                                          </p:val>
                                        </p:tav>
                                        <p:tav tm="100000">
                                          <p:val>
                                            <p:strVal val="#ppt_x"/>
                                          </p:val>
                                        </p:tav>
                                      </p:tavLst>
                                    </p:anim>
                                    <p:anim calcmode="lin" valueType="num">
                                      <p:cBhvr additive="base">
                                        <p:cTn id="19" dur="500" fill="hold"/>
                                        <p:tgtEl>
                                          <p:spTgt spid="43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8" grpId="0" autoUpdateAnimBg="0"/>
      <p:bldP spid="43049" grpId="0" autoUpdateAnimBg="0"/>
      <p:bldP spid="43050"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1676400" y="2995613"/>
            <a:ext cx="5715000" cy="1501775"/>
          </a:xfrm>
          <a:prstGeom prst="rect">
            <a:avLst/>
          </a:prstGeom>
          <a:noFill/>
          <a:ln w="9525">
            <a:noFill/>
            <a:miter lim="800000"/>
            <a:headEnd/>
            <a:tailEnd/>
          </a:ln>
          <a:effectLst/>
        </p:spPr>
        <p:txBody>
          <a:bodyPr>
            <a:spAutoFit/>
          </a:bodyPr>
          <a:lstStyle/>
          <a:p>
            <a:pPr>
              <a:lnSpc>
                <a:spcPct val="110000"/>
              </a:lnSpc>
            </a:pPr>
            <a:r>
              <a:rPr kumimoji="1" lang="zh-CN" altLang="en-US" sz="2800">
                <a:latin typeface="楷体_GB2312" pitchFamily="49" charset="-122"/>
                <a:ea typeface="楷体_GB2312" pitchFamily="49" charset="-122"/>
              </a:rPr>
              <a:t>本例中</a:t>
            </a:r>
            <a:r>
              <a:rPr kumimoji="1" lang="zh-CN" altLang="en-US" sz="2800">
                <a:latin typeface="Times New Roman" pitchFamily="18" charset="0"/>
                <a:ea typeface="楷体_GB2312" pitchFamily="49" charset="-122"/>
              </a:rPr>
              <a:t>    </a:t>
            </a:r>
            <a:r>
              <a:rPr kumimoji="1" lang="en-US" altLang="zh-CN" sz="2800">
                <a:latin typeface="Times New Roman" pitchFamily="18" charset="0"/>
              </a:rPr>
              <a:t>=12.8967&lt;18.307</a:t>
            </a:r>
            <a:r>
              <a:rPr kumimoji="1" lang="zh-CN" altLang="en-US" sz="2800">
                <a:latin typeface="楷体_GB2312" pitchFamily="49" charset="-122"/>
                <a:ea typeface="楷体_GB2312" pitchFamily="49" charset="-122"/>
              </a:rPr>
              <a:t>，故接受原假设。使用统计软件可以计算出此处检验的</a:t>
            </a:r>
            <a:r>
              <a:rPr kumimoji="1" lang="en-US" altLang="zh-CN" sz="2800" i="1">
                <a:latin typeface="Times New Roman" pitchFamily="18" charset="0"/>
              </a:rPr>
              <a:t>p </a:t>
            </a:r>
            <a:r>
              <a:rPr kumimoji="1" lang="zh-CN" altLang="en-US" sz="2800">
                <a:latin typeface="楷体_GB2312" pitchFamily="49" charset="-122"/>
                <a:ea typeface="楷体_GB2312" pitchFamily="49" charset="-122"/>
              </a:rPr>
              <a:t>值是</a:t>
            </a:r>
            <a:r>
              <a:rPr kumimoji="1" lang="en-US" altLang="zh-CN" sz="2800">
                <a:latin typeface="Times New Roman" pitchFamily="18" charset="0"/>
              </a:rPr>
              <a:t>0.2295</a:t>
            </a:r>
            <a:r>
              <a:rPr kumimoji="1" lang="zh-CN" altLang="en-US" sz="2800">
                <a:latin typeface="楷体_GB2312" pitchFamily="49" charset="-122"/>
                <a:ea typeface="楷体_GB2312" pitchFamily="49" charset="-122"/>
              </a:rPr>
              <a:t>。</a:t>
            </a:r>
            <a:r>
              <a:rPr kumimoji="1" lang="zh-CN" altLang="en-US" sz="2800">
                <a:latin typeface="Times New Roman" pitchFamily="18" charset="0"/>
              </a:rPr>
              <a:t> </a:t>
            </a:r>
          </a:p>
        </p:txBody>
      </p:sp>
      <p:sp>
        <p:nvSpPr>
          <p:cNvPr id="424963" name="Rectangle 3"/>
          <p:cNvSpPr>
            <a:spLocks noChangeArrowheads="1"/>
          </p:cNvSpPr>
          <p:nvPr/>
        </p:nvSpPr>
        <p:spPr bwMode="auto">
          <a:xfrm>
            <a:off x="1763713" y="1641475"/>
            <a:ext cx="2741612" cy="519113"/>
          </a:xfrm>
          <a:prstGeom prst="rect">
            <a:avLst/>
          </a:prstGeom>
          <a:noFill/>
          <a:ln w="9525">
            <a:noFill/>
            <a:miter lim="800000"/>
            <a:headEnd/>
            <a:tailEnd/>
          </a:ln>
          <a:effectLst/>
        </p:spPr>
        <p:txBody>
          <a:bodyPr wrap="none">
            <a:spAutoFit/>
          </a:bodyPr>
          <a:lstStyle/>
          <a:p>
            <a:pPr algn="ctr"/>
            <a:r>
              <a:rPr kumimoji="1" lang="zh-CN" altLang="en-US" sz="2800" dirty="0">
                <a:latin typeface="楷体_GB2312" pitchFamily="49" charset="-122"/>
                <a:ea typeface="楷体_GB2312" pitchFamily="49" charset="-122"/>
              </a:rPr>
              <a:t>若取</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rPr>
              <a:t>=0.05</a:t>
            </a:r>
            <a:r>
              <a:rPr kumimoji="1" lang="zh-CN" altLang="en-US" sz="2800" dirty="0">
                <a:latin typeface="楷体_GB2312" pitchFamily="49" charset="-122"/>
                <a:ea typeface="楷体_GB2312" pitchFamily="49" charset="-122"/>
              </a:rPr>
              <a:t>，则</a:t>
            </a:r>
          </a:p>
        </p:txBody>
      </p:sp>
      <p:grpSp>
        <p:nvGrpSpPr>
          <p:cNvPr id="2" name="Group 4"/>
          <p:cNvGrpSpPr>
            <a:grpSpLocks/>
          </p:cNvGrpSpPr>
          <p:nvPr/>
        </p:nvGrpSpPr>
        <p:grpSpPr bwMode="auto">
          <a:xfrm>
            <a:off x="1954213" y="2293938"/>
            <a:ext cx="4922837" cy="590550"/>
            <a:chOff x="1344" y="720"/>
            <a:chExt cx="3101" cy="372"/>
          </a:xfrm>
        </p:grpSpPr>
        <p:graphicFrame>
          <p:nvGraphicFramePr>
            <p:cNvPr id="424965" name="Object 5"/>
            <p:cNvGraphicFramePr>
              <a:graphicFrameLocks noChangeAspect="1"/>
            </p:cNvGraphicFramePr>
            <p:nvPr/>
          </p:nvGraphicFramePr>
          <p:xfrm>
            <a:off x="1344" y="720"/>
            <a:ext cx="1283" cy="361"/>
          </p:xfrm>
          <a:graphic>
            <a:graphicData uri="http://schemas.openxmlformats.org/presentationml/2006/ole">
              <p:oleObj spid="_x0000_s1910787" name="Equation" r:id="rId4" imgW="901440" imgH="253800" progId="">
                <p:embed/>
              </p:oleObj>
            </a:graphicData>
          </a:graphic>
        </p:graphicFrame>
        <p:graphicFrame>
          <p:nvGraphicFramePr>
            <p:cNvPr id="424966" name="Object 6"/>
            <p:cNvGraphicFramePr>
              <a:graphicFrameLocks noChangeAspect="1"/>
            </p:cNvGraphicFramePr>
            <p:nvPr/>
          </p:nvGraphicFramePr>
          <p:xfrm>
            <a:off x="2589" y="732"/>
            <a:ext cx="1856" cy="360"/>
          </p:xfrm>
          <a:graphic>
            <a:graphicData uri="http://schemas.openxmlformats.org/presentationml/2006/ole">
              <p:oleObj spid="_x0000_s1910788" name="Equation" r:id="rId5" imgW="1307880" imgH="253800" progId="">
                <p:embed/>
              </p:oleObj>
            </a:graphicData>
          </a:graphic>
        </p:graphicFrame>
      </p:grpSp>
      <p:graphicFrame>
        <p:nvGraphicFramePr>
          <p:cNvPr id="424967" name="Object 7"/>
          <p:cNvGraphicFramePr>
            <a:graphicFrameLocks noChangeAspect="1"/>
          </p:cNvGraphicFramePr>
          <p:nvPr/>
        </p:nvGraphicFramePr>
        <p:xfrm>
          <a:off x="2843213" y="2924175"/>
          <a:ext cx="471487" cy="530225"/>
        </p:xfrm>
        <a:graphic>
          <a:graphicData uri="http://schemas.openxmlformats.org/presentationml/2006/ole">
            <p:oleObj spid="_x0000_s1910786" name="Equation" r:id="rId6" imgW="20304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63"/>
                                        </p:tgtEl>
                                        <p:attrNameLst>
                                          <p:attrName>style.visibility</p:attrName>
                                        </p:attrNameLst>
                                      </p:cBhvr>
                                      <p:to>
                                        <p:strVal val="visible"/>
                                      </p:to>
                                    </p:set>
                                    <p:anim calcmode="lin" valueType="num">
                                      <p:cBhvr additive="base">
                                        <p:cTn id="7" dur="500" fill="hold"/>
                                        <p:tgtEl>
                                          <p:spTgt spid="424963"/>
                                        </p:tgtEl>
                                        <p:attrNameLst>
                                          <p:attrName>ppt_x</p:attrName>
                                        </p:attrNameLst>
                                      </p:cBhvr>
                                      <p:tavLst>
                                        <p:tav tm="0">
                                          <p:val>
                                            <p:strVal val="0-#ppt_w/2"/>
                                          </p:val>
                                        </p:tav>
                                        <p:tav tm="100000">
                                          <p:val>
                                            <p:strVal val="#ppt_x"/>
                                          </p:val>
                                        </p:tav>
                                      </p:tavLst>
                                    </p:anim>
                                    <p:anim calcmode="lin" valueType="num">
                                      <p:cBhvr additive="base">
                                        <p:cTn id="8" dur="500" fill="hold"/>
                                        <p:tgtEl>
                                          <p:spTgt spid="4249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4962"/>
                                        </p:tgtEl>
                                        <p:attrNameLst>
                                          <p:attrName>style.visibility</p:attrName>
                                        </p:attrNameLst>
                                      </p:cBhvr>
                                      <p:to>
                                        <p:strVal val="visible"/>
                                      </p:to>
                                    </p:set>
                                    <p:anim calcmode="lin" valueType="num">
                                      <p:cBhvr additive="base">
                                        <p:cTn id="19" dur="500" fill="hold"/>
                                        <p:tgtEl>
                                          <p:spTgt spid="424962"/>
                                        </p:tgtEl>
                                        <p:attrNameLst>
                                          <p:attrName>ppt_x</p:attrName>
                                        </p:attrNameLst>
                                      </p:cBhvr>
                                      <p:tavLst>
                                        <p:tav tm="0">
                                          <p:val>
                                            <p:strVal val="0-#ppt_w/2"/>
                                          </p:val>
                                        </p:tav>
                                        <p:tav tm="100000">
                                          <p:val>
                                            <p:strVal val="#ppt_x"/>
                                          </p:val>
                                        </p:tav>
                                      </p:tavLst>
                                    </p:anim>
                                    <p:anim calcmode="lin" valueType="num">
                                      <p:cBhvr additive="base">
                                        <p:cTn id="20" dur="500" fill="hold"/>
                                        <p:tgtEl>
                                          <p:spTgt spid="42496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24967"/>
                                        </p:tgtEl>
                                        <p:attrNameLst>
                                          <p:attrName>style.visibility</p:attrName>
                                        </p:attrNameLst>
                                      </p:cBhvr>
                                      <p:to>
                                        <p:strVal val="visible"/>
                                      </p:to>
                                    </p:set>
                                    <p:anim calcmode="lin" valueType="num">
                                      <p:cBhvr additive="base">
                                        <p:cTn id="24" dur="500" fill="hold"/>
                                        <p:tgtEl>
                                          <p:spTgt spid="424967"/>
                                        </p:tgtEl>
                                        <p:attrNameLst>
                                          <p:attrName>ppt_x</p:attrName>
                                        </p:attrNameLst>
                                      </p:cBhvr>
                                      <p:tavLst>
                                        <p:tav tm="0">
                                          <p:val>
                                            <p:strVal val="#ppt_x"/>
                                          </p:val>
                                        </p:tav>
                                        <p:tav tm="100000">
                                          <p:val>
                                            <p:strVal val="#ppt_x"/>
                                          </p:val>
                                        </p:tav>
                                      </p:tavLst>
                                    </p:anim>
                                    <p:anim calcmode="lin" valueType="num">
                                      <p:cBhvr additive="base">
                                        <p:cTn id="25" dur="500" fill="hold"/>
                                        <p:tgtEl>
                                          <p:spTgt spid="424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p:bldP spid="42496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386" name="Rectangle 2"/>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ea typeface="宋体" pitchFamily="2" charset="-122"/>
              </a:rPr>
              <a:t>作业</a:t>
            </a:r>
          </a:p>
        </p:txBody>
      </p:sp>
      <p:sp>
        <p:nvSpPr>
          <p:cNvPr id="1808387" name="Rectangle 3"/>
          <p:cNvSpPr>
            <a:spLocks noGrp="1" noChangeArrowheads="1"/>
          </p:cNvSpPr>
          <p:nvPr>
            <p:ph idx="1"/>
          </p:nvPr>
        </p:nvSpPr>
        <p:spPr bwMode="auto">
          <a:xfrm>
            <a:off x="914400" y="1700213"/>
            <a:ext cx="8229600" cy="4525962"/>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a:t>Exes.: </a:t>
            </a:r>
            <a:r>
              <a:rPr lang="en-US" altLang="zh-CN" b="1" dirty="0">
                <a:solidFill>
                  <a:srgbClr val="3333FF"/>
                </a:solidFill>
              </a:rPr>
              <a:t>2</a:t>
            </a:r>
            <a:r>
              <a:rPr lang="en-US" altLang="zh-CN" b="1" dirty="0"/>
              <a:t>, </a:t>
            </a:r>
            <a:r>
              <a:rPr lang="en-US" altLang="zh-CN" b="1" dirty="0" smtClean="0">
                <a:solidFill>
                  <a:srgbClr val="3333FF"/>
                </a:solidFill>
              </a:rPr>
              <a:t>5</a:t>
            </a:r>
            <a:r>
              <a:rPr lang="en-US" altLang="zh-CN" b="1" dirty="0" smtClean="0"/>
              <a:t>, </a:t>
            </a:r>
            <a:r>
              <a:rPr lang="en-US" altLang="zh-CN" b="1" dirty="0" smtClean="0">
                <a:solidFill>
                  <a:srgbClr val="3333FF"/>
                </a:solidFill>
              </a:rPr>
              <a:t>12</a:t>
            </a:r>
            <a:r>
              <a:rPr lang="en-US" altLang="zh-CN" b="1" dirty="0" smtClean="0"/>
              <a:t>, </a:t>
            </a:r>
            <a:r>
              <a:rPr lang="en-US" altLang="zh-CN" b="1" dirty="0" smtClean="0">
                <a:solidFill>
                  <a:srgbClr val="3333FF"/>
                </a:solidFill>
              </a:rPr>
              <a:t>17</a:t>
            </a:r>
            <a:r>
              <a:rPr lang="en-US" altLang="zh-CN" b="1" dirty="0" smtClean="0"/>
              <a:t>, </a:t>
            </a:r>
            <a:r>
              <a:rPr lang="en-US" altLang="zh-CN" b="1" dirty="0" smtClean="0">
                <a:solidFill>
                  <a:srgbClr val="3333FF"/>
                </a:solidFill>
              </a:rPr>
              <a:t>23</a:t>
            </a:r>
          </a:p>
          <a:p>
            <a:pPr>
              <a:buNone/>
            </a:pPr>
            <a:endParaRPr lang="en-US" altLang="zh-CN" b="1" dirty="0" smtClean="0">
              <a:solidFill>
                <a:srgbClr val="3333FF"/>
              </a:solidFill>
            </a:endParaRPr>
          </a:p>
          <a:p>
            <a:pPr>
              <a:buNone/>
            </a:pPr>
            <a:endParaRPr lang="en-US" altLang="zh-CN" b="1" dirty="0" smtClean="0">
              <a:solidFill>
                <a:srgbClr val="3333FF"/>
              </a:solidFill>
            </a:endParaRPr>
          </a:p>
          <a:p>
            <a:pPr>
              <a:buFont typeface="Monotype Sorts" pitchFamily="2" charset="2"/>
              <a:buNone/>
            </a:pPr>
            <a:endParaRPr lang="en-US" altLang="zh-CN" b="1" dirty="0">
              <a:solidFill>
                <a:srgbClr val="3333FF"/>
              </a:solidFill>
            </a:endParaRPr>
          </a:p>
        </p:txBody>
      </p:sp>
    </p:spTree>
  </p:cSld>
  <p:clrMapOvr>
    <a:masterClrMapping/>
  </p:clrMapOvr>
  <p:transition spd="slow">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1076325"/>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44037"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44038"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44039"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44040"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44041"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44042"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44044"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44045"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44046"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44048"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44049"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44052"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44053"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44054"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44055"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44059"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44060"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44061"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44062"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44064"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44065"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44066"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44068"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44069"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44070"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44071"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44072" name="Rectangle 40"/>
          <p:cNvSpPr>
            <a:spLocks noChangeArrowheads="1"/>
          </p:cNvSpPr>
          <p:nvPr/>
        </p:nvSpPr>
        <p:spPr bwMode="auto">
          <a:xfrm>
            <a:off x="1206500" y="1692275"/>
            <a:ext cx="7608888" cy="519113"/>
          </a:xfrm>
          <a:prstGeom prst="rect">
            <a:avLst/>
          </a:prstGeom>
          <a:noFill/>
          <a:ln w="9525">
            <a:noFill/>
            <a:miter lim="800000"/>
            <a:headEnd/>
            <a:tailEnd/>
          </a:ln>
          <a:effectLst/>
        </p:spPr>
        <p:txBody>
          <a:bodyPr anchor="ctr">
            <a:spAutoFit/>
          </a:bodyPr>
          <a:lstStyle/>
          <a:p>
            <a:pPr eaLnBrk="1" hangingPunct="1"/>
            <a:r>
              <a:rPr lang="zh-CN" altLang="en-US" sz="2800" b="1"/>
              <a:t>问题是：如何给出这个量的界限？</a:t>
            </a:r>
          </a:p>
        </p:txBody>
      </p:sp>
      <p:sp>
        <p:nvSpPr>
          <p:cNvPr id="44073" name="Rectangle 41"/>
          <p:cNvSpPr>
            <a:spLocks noChangeArrowheads="1"/>
          </p:cNvSpPr>
          <p:nvPr/>
        </p:nvSpPr>
        <p:spPr bwMode="auto">
          <a:xfrm>
            <a:off x="1128713" y="2478088"/>
            <a:ext cx="7327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这里用到人们在实践中普遍采用的一个原则：</a:t>
            </a:r>
          </a:p>
        </p:txBody>
      </p:sp>
      <p:sp>
        <p:nvSpPr>
          <p:cNvPr id="44074" name="Rectangle 42"/>
          <p:cNvSpPr>
            <a:spLocks noChangeArrowheads="1"/>
          </p:cNvSpPr>
          <p:nvPr/>
        </p:nvSpPr>
        <p:spPr bwMode="auto">
          <a:xfrm>
            <a:off x="3330575" y="3600450"/>
            <a:ext cx="4572000" cy="1260475"/>
          </a:xfrm>
          <a:prstGeom prst="rect">
            <a:avLst/>
          </a:prstGeom>
          <a:solidFill>
            <a:srgbClr val="660033"/>
          </a:solidFill>
          <a:ln w="9525">
            <a:noFill/>
            <a:miter lim="800000"/>
            <a:headEnd/>
            <a:tailEnd/>
          </a:ln>
          <a:effectLst/>
        </p:spPr>
        <p:txBody>
          <a:bodyPr anchor="ctr">
            <a:spAutoFit/>
          </a:bodyPr>
          <a:lstStyle/>
          <a:p>
            <a:pPr algn="ctr" eaLnBrk="1" hangingPunct="1">
              <a:lnSpc>
                <a:spcPct val="120000"/>
              </a:lnSpc>
            </a:pPr>
            <a:r>
              <a:rPr lang="zh-CN" altLang="en-US" sz="3200" b="1"/>
              <a:t>小概率事件在一次试验中基本上不会发生 </a:t>
            </a:r>
            <a:r>
              <a:rPr lang="en-US" altLang="zh-CN" sz="3200" b="1"/>
              <a:t>.</a:t>
            </a:r>
          </a:p>
        </p:txBody>
      </p:sp>
      <p:grpSp>
        <p:nvGrpSpPr>
          <p:cNvPr id="14" name="Group 43"/>
          <p:cNvGrpSpPr>
            <a:grpSpLocks/>
          </p:cNvGrpSpPr>
          <p:nvPr/>
        </p:nvGrpSpPr>
        <p:grpSpPr bwMode="auto">
          <a:xfrm>
            <a:off x="471488" y="3529013"/>
            <a:ext cx="2638425" cy="2995612"/>
            <a:chOff x="1410" y="1329"/>
            <a:chExt cx="2004" cy="2076"/>
          </a:xfrm>
        </p:grpSpPr>
        <p:sp>
          <p:nvSpPr>
            <p:cNvPr id="44076" name="Freeform 44"/>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44077" name="Freeform 45"/>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44078" name="Freeform 46"/>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44079" name="Freeform 47"/>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44080" name="Freeform 48"/>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44081" name="Freeform 49"/>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44082" name="Freeform 50"/>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44083" name="Freeform 51"/>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44084" name="Freeform 52"/>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44085" name="Freeform 53"/>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44086" name="Freeform 54"/>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44087" name="Freeform 55"/>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44088" name="Freeform 56"/>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44089" name="Freeform 57"/>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44090" name="Freeform 58"/>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44091" name="Freeform 59"/>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44092" name="Freeform 60"/>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44093" name="Freeform 61"/>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44094" name="Freeform 62"/>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44095" name="Freeform 63"/>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44096" name="Freeform 64"/>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44097" name="Freeform 65"/>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44098" name="Freeform 66"/>
            <p:cNvSpPr>
              <a:spLocks/>
            </p:cNvSpPr>
            <p:nvPr/>
          </p:nvSpPr>
          <p:spPr bwMode="auto">
            <a:xfrm>
              <a:off x="1974" y="1617"/>
              <a:ext cx="432" cy="312"/>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44099" name="Freeform 67"/>
            <p:cNvSpPr>
              <a:spLocks/>
            </p:cNvSpPr>
            <p:nvPr/>
          </p:nvSpPr>
          <p:spPr bwMode="auto">
            <a:xfrm>
              <a:off x="1974" y="1617"/>
              <a:ext cx="432" cy="312"/>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44100" name="Freeform 68"/>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44101" name="Freeform 69"/>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44102" name="Freeform 70"/>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44103" name="Freeform 71"/>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44104" name="Freeform 72"/>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44105" name="Freeform 73"/>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44106" name="Freeform 74"/>
            <p:cNvSpPr>
              <a:spLocks/>
            </p:cNvSpPr>
            <p:nvPr/>
          </p:nvSpPr>
          <p:spPr bwMode="auto">
            <a:xfrm>
              <a:off x="1998" y="1545"/>
              <a:ext cx="36" cy="24"/>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44107" name="Freeform 75"/>
            <p:cNvSpPr>
              <a:spLocks/>
            </p:cNvSpPr>
            <p:nvPr/>
          </p:nvSpPr>
          <p:spPr bwMode="auto">
            <a:xfrm>
              <a:off x="1938" y="1563"/>
              <a:ext cx="30" cy="48"/>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44108" name="Freeform 76"/>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44109" name="Freeform 77"/>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44110" name="Freeform 78"/>
            <p:cNvSpPr>
              <a:spLocks/>
            </p:cNvSpPr>
            <p:nvPr/>
          </p:nvSpPr>
          <p:spPr bwMode="auto">
            <a:xfrm>
              <a:off x="2238" y="1527"/>
              <a:ext cx="24" cy="24"/>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44111" name="Freeform 79"/>
            <p:cNvSpPr>
              <a:spLocks/>
            </p:cNvSpPr>
            <p:nvPr/>
          </p:nvSpPr>
          <p:spPr bwMode="auto">
            <a:xfrm>
              <a:off x="2280" y="1545"/>
              <a:ext cx="24" cy="48"/>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44112" name="Freeform 80"/>
            <p:cNvSpPr>
              <a:spLocks/>
            </p:cNvSpPr>
            <p:nvPr/>
          </p:nvSpPr>
          <p:spPr bwMode="auto">
            <a:xfrm>
              <a:off x="2130" y="1503"/>
              <a:ext cx="6" cy="36"/>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44113" name="Freeform 81"/>
            <p:cNvSpPr>
              <a:spLocks/>
            </p:cNvSpPr>
            <p:nvPr/>
          </p:nvSpPr>
          <p:spPr bwMode="auto">
            <a:xfrm>
              <a:off x="1860" y="1593"/>
              <a:ext cx="276" cy="22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44114" name="Freeform 82"/>
            <p:cNvSpPr>
              <a:spLocks/>
            </p:cNvSpPr>
            <p:nvPr/>
          </p:nvSpPr>
          <p:spPr bwMode="auto">
            <a:xfrm>
              <a:off x="1836" y="1497"/>
              <a:ext cx="258" cy="318"/>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44115" name="Line 83"/>
            <p:cNvSpPr>
              <a:spLocks noChangeShapeType="1"/>
            </p:cNvSpPr>
            <p:nvPr/>
          </p:nvSpPr>
          <p:spPr bwMode="auto">
            <a:xfrm>
              <a:off x="2136" y="1587"/>
              <a:ext cx="60" cy="1"/>
            </a:xfrm>
            <a:prstGeom prst="line">
              <a:avLst/>
            </a:prstGeom>
            <a:noFill/>
            <a:ln w="0">
              <a:solidFill>
                <a:srgbClr val="000000"/>
              </a:solidFill>
              <a:round/>
              <a:headEnd/>
              <a:tailEnd/>
            </a:ln>
          </p:spPr>
          <p:txBody>
            <a:bodyPr/>
            <a:lstStyle/>
            <a:p>
              <a:endParaRPr lang="zh-CN" altLang="en-US"/>
            </a:p>
          </p:txBody>
        </p:sp>
        <p:sp>
          <p:nvSpPr>
            <p:cNvPr id="44116" name="Freeform 84"/>
            <p:cNvSpPr>
              <a:spLocks/>
            </p:cNvSpPr>
            <p:nvPr/>
          </p:nvSpPr>
          <p:spPr bwMode="auto">
            <a:xfrm>
              <a:off x="2142" y="1479"/>
              <a:ext cx="246" cy="186"/>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44117" name="Freeform 85"/>
            <p:cNvSpPr>
              <a:spLocks/>
            </p:cNvSpPr>
            <p:nvPr/>
          </p:nvSpPr>
          <p:spPr bwMode="auto">
            <a:xfrm>
              <a:off x="1578" y="1587"/>
              <a:ext cx="258" cy="36"/>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44118" name="Freeform 86"/>
            <p:cNvSpPr>
              <a:spLocks/>
            </p:cNvSpPr>
            <p:nvPr/>
          </p:nvSpPr>
          <p:spPr bwMode="auto">
            <a:xfrm>
              <a:off x="2046" y="1941"/>
              <a:ext cx="204" cy="60"/>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44119" name="Freeform 87"/>
            <p:cNvSpPr>
              <a:spLocks/>
            </p:cNvSpPr>
            <p:nvPr/>
          </p:nvSpPr>
          <p:spPr bwMode="auto">
            <a:xfrm>
              <a:off x="1410" y="1587"/>
              <a:ext cx="570" cy="588"/>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44120" name="Freeform 88"/>
            <p:cNvSpPr>
              <a:spLocks/>
            </p:cNvSpPr>
            <p:nvPr/>
          </p:nvSpPr>
          <p:spPr bwMode="auto">
            <a:xfrm>
              <a:off x="2184" y="1425"/>
              <a:ext cx="72" cy="54"/>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44121" name="Freeform 89"/>
            <p:cNvSpPr>
              <a:spLocks/>
            </p:cNvSpPr>
            <p:nvPr/>
          </p:nvSpPr>
          <p:spPr bwMode="auto">
            <a:xfrm>
              <a:off x="2418" y="1821"/>
              <a:ext cx="48" cy="222"/>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44122" name="Freeform 90"/>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44123" name="Freeform 91"/>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44124" name="Freeform 92"/>
            <p:cNvSpPr>
              <a:spLocks/>
            </p:cNvSpPr>
            <p:nvPr/>
          </p:nvSpPr>
          <p:spPr bwMode="auto">
            <a:xfrm>
              <a:off x="1638" y="2103"/>
              <a:ext cx="762" cy="426"/>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44125" name="Freeform 93"/>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44126" name="Freeform 94"/>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rgbClr val="000000"/>
              </a:solidFill>
              <a:prstDash val="solid"/>
              <a:round/>
              <a:headEnd/>
              <a:tailEnd/>
            </a:ln>
          </p:spPr>
          <p:txBody>
            <a:bodyPr/>
            <a:lstStyle/>
            <a:p>
              <a:endParaRPr lang="zh-CN" altLang="en-US"/>
            </a:p>
          </p:txBody>
        </p:sp>
        <p:sp>
          <p:nvSpPr>
            <p:cNvPr id="44127" name="Freeform 95"/>
            <p:cNvSpPr>
              <a:spLocks/>
            </p:cNvSpPr>
            <p:nvPr/>
          </p:nvSpPr>
          <p:spPr bwMode="auto">
            <a:xfrm>
              <a:off x="1608" y="2103"/>
              <a:ext cx="792" cy="426"/>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44128" name="Freeform 96"/>
            <p:cNvSpPr>
              <a:spLocks/>
            </p:cNvSpPr>
            <p:nvPr/>
          </p:nvSpPr>
          <p:spPr bwMode="auto">
            <a:xfrm>
              <a:off x="2304" y="2379"/>
              <a:ext cx="24" cy="114"/>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44129" name="Freeform 97"/>
            <p:cNvSpPr>
              <a:spLocks/>
            </p:cNvSpPr>
            <p:nvPr/>
          </p:nvSpPr>
          <p:spPr bwMode="auto">
            <a:xfrm>
              <a:off x="1812" y="2211"/>
              <a:ext cx="72" cy="48"/>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44130" name="Freeform 98"/>
            <p:cNvSpPr>
              <a:spLocks/>
            </p:cNvSpPr>
            <p:nvPr/>
          </p:nvSpPr>
          <p:spPr bwMode="auto">
            <a:xfrm>
              <a:off x="1872" y="2223"/>
              <a:ext cx="12" cy="30"/>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44131" name="Freeform 99"/>
            <p:cNvSpPr>
              <a:spLocks/>
            </p:cNvSpPr>
            <p:nvPr/>
          </p:nvSpPr>
          <p:spPr bwMode="auto">
            <a:xfrm>
              <a:off x="1506" y="2097"/>
              <a:ext cx="522" cy="672"/>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44132" name="Freeform 100"/>
            <p:cNvSpPr>
              <a:spLocks/>
            </p:cNvSpPr>
            <p:nvPr/>
          </p:nvSpPr>
          <p:spPr bwMode="auto">
            <a:xfrm>
              <a:off x="1590" y="2589"/>
              <a:ext cx="228" cy="48"/>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44133" name="Freeform 101"/>
            <p:cNvSpPr>
              <a:spLocks/>
            </p:cNvSpPr>
            <p:nvPr/>
          </p:nvSpPr>
          <p:spPr bwMode="auto">
            <a:xfrm>
              <a:off x="2442" y="2073"/>
              <a:ext cx="42" cy="12"/>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44134" name="Freeform 102"/>
            <p:cNvSpPr>
              <a:spLocks/>
            </p:cNvSpPr>
            <p:nvPr/>
          </p:nvSpPr>
          <p:spPr bwMode="auto">
            <a:xfrm>
              <a:off x="2460" y="2145"/>
              <a:ext cx="66" cy="24"/>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44135" name="Freeform 103"/>
            <p:cNvSpPr>
              <a:spLocks/>
            </p:cNvSpPr>
            <p:nvPr/>
          </p:nvSpPr>
          <p:spPr bwMode="auto">
            <a:xfrm>
              <a:off x="2430" y="2193"/>
              <a:ext cx="54" cy="18"/>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44136" name="Freeform 104"/>
            <p:cNvSpPr>
              <a:spLocks/>
            </p:cNvSpPr>
            <p:nvPr/>
          </p:nvSpPr>
          <p:spPr bwMode="auto">
            <a:xfrm>
              <a:off x="1998" y="2733"/>
              <a:ext cx="60" cy="450"/>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44137" name="Freeform 105"/>
            <p:cNvSpPr>
              <a:spLocks/>
            </p:cNvSpPr>
            <p:nvPr/>
          </p:nvSpPr>
          <p:spPr bwMode="auto">
            <a:xfrm>
              <a:off x="1464" y="3237"/>
              <a:ext cx="1014" cy="168"/>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44138" name="Freeform 106"/>
            <p:cNvSpPr>
              <a:spLocks/>
            </p:cNvSpPr>
            <p:nvPr/>
          </p:nvSpPr>
          <p:spPr bwMode="auto">
            <a:xfrm>
              <a:off x="2064" y="3201"/>
              <a:ext cx="108" cy="12"/>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44139" name="Freeform 107"/>
            <p:cNvSpPr>
              <a:spLocks/>
            </p:cNvSpPr>
            <p:nvPr/>
          </p:nvSpPr>
          <p:spPr bwMode="auto">
            <a:xfrm>
              <a:off x="2088" y="3225"/>
              <a:ext cx="84" cy="30"/>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44140" name="Freeform 108"/>
            <p:cNvSpPr>
              <a:spLocks/>
            </p:cNvSpPr>
            <p:nvPr/>
          </p:nvSpPr>
          <p:spPr bwMode="auto">
            <a:xfrm>
              <a:off x="1704" y="3249"/>
              <a:ext cx="72" cy="30"/>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44141" name="Freeform 109"/>
            <p:cNvSpPr>
              <a:spLocks/>
            </p:cNvSpPr>
            <p:nvPr/>
          </p:nvSpPr>
          <p:spPr bwMode="auto">
            <a:xfrm>
              <a:off x="1728" y="3237"/>
              <a:ext cx="90" cy="18"/>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44142" name="Freeform 110"/>
            <p:cNvSpPr>
              <a:spLocks/>
            </p:cNvSpPr>
            <p:nvPr/>
          </p:nvSpPr>
          <p:spPr bwMode="auto">
            <a:xfrm>
              <a:off x="2004" y="3261"/>
              <a:ext cx="1" cy="30"/>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072"/>
                                        </p:tgtEl>
                                        <p:attrNameLst>
                                          <p:attrName>style.visibility</p:attrName>
                                        </p:attrNameLst>
                                      </p:cBhvr>
                                      <p:to>
                                        <p:strVal val="visible"/>
                                      </p:to>
                                    </p:set>
                                    <p:anim calcmode="lin" valueType="num">
                                      <p:cBhvr additive="base">
                                        <p:cTn id="7" dur="500" fill="hold"/>
                                        <p:tgtEl>
                                          <p:spTgt spid="44072"/>
                                        </p:tgtEl>
                                        <p:attrNameLst>
                                          <p:attrName>ppt_x</p:attrName>
                                        </p:attrNameLst>
                                      </p:cBhvr>
                                      <p:tavLst>
                                        <p:tav tm="0">
                                          <p:val>
                                            <p:strVal val="#ppt_x"/>
                                          </p:val>
                                        </p:tav>
                                        <p:tav tm="100000">
                                          <p:val>
                                            <p:strVal val="#ppt_x"/>
                                          </p:val>
                                        </p:tav>
                                      </p:tavLst>
                                    </p:anim>
                                    <p:anim calcmode="lin" valueType="num">
                                      <p:cBhvr additive="base">
                                        <p:cTn id="8" dur="500" fill="hold"/>
                                        <p:tgtEl>
                                          <p:spTgt spid="440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4073"/>
                                        </p:tgtEl>
                                        <p:attrNameLst>
                                          <p:attrName>style.visibility</p:attrName>
                                        </p:attrNameLst>
                                      </p:cBhvr>
                                      <p:to>
                                        <p:strVal val="visible"/>
                                      </p:to>
                                    </p:set>
                                    <p:animEffect transition="in" filter="wipe(left)">
                                      <p:cBhvr>
                                        <p:cTn id="13" dur="500"/>
                                        <p:tgtEl>
                                          <p:spTgt spid="4407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2" grpId="0" autoUpdateAnimBg="0"/>
      <p:bldP spid="44073" grpId="0" autoUpdateAnimBg="0"/>
      <p:bldP spid="4407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33438" y="4105275"/>
            <a:ext cx="7907337" cy="519113"/>
          </a:xfrm>
          <a:prstGeom prst="rect">
            <a:avLst/>
          </a:prstGeom>
          <a:noFill/>
          <a:ln w="9525">
            <a:noFill/>
            <a:miter lim="800000"/>
            <a:headEnd/>
            <a:tailEnd/>
          </a:ln>
          <a:effectLst/>
        </p:spPr>
        <p:txBody>
          <a:bodyPr anchor="ctr">
            <a:spAutoFit/>
          </a:bodyPr>
          <a:lstStyle/>
          <a:p>
            <a:pPr eaLnBrk="1" hangingPunct="1"/>
            <a:r>
              <a:rPr lang="en-US" altLang="zh-CN" sz="2800" b="1"/>
              <a:t>  </a:t>
            </a:r>
            <a:r>
              <a:rPr lang="zh-CN" altLang="en-US" sz="2800" b="1"/>
              <a:t>现在回到我们前面罐装可乐的例中：</a:t>
            </a:r>
          </a:p>
        </p:txBody>
      </p:sp>
      <p:sp>
        <p:nvSpPr>
          <p:cNvPr id="50179" name="Rectangle 3"/>
          <p:cNvSpPr>
            <a:spLocks noChangeArrowheads="1"/>
          </p:cNvSpPr>
          <p:nvPr/>
        </p:nvSpPr>
        <p:spPr bwMode="auto">
          <a:xfrm>
            <a:off x="971550" y="4797425"/>
            <a:ext cx="7848600"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在提出原假设</a:t>
            </a:r>
            <a:r>
              <a:rPr lang="en-US" altLang="zh-CN" sz="2800" b="1" i="1"/>
              <a:t>H</a:t>
            </a:r>
            <a:r>
              <a:rPr lang="en-US" altLang="zh-CN" sz="2800" b="1" baseline="-25000"/>
              <a:t>0</a:t>
            </a:r>
            <a:r>
              <a:rPr lang="zh-CN" altLang="en-US" sz="2800" b="1"/>
              <a:t>后，如何作出接受和拒绝</a:t>
            </a:r>
            <a:r>
              <a:rPr lang="en-US" altLang="zh-CN" sz="2800" b="1" i="1"/>
              <a:t>H</a:t>
            </a:r>
            <a:r>
              <a:rPr lang="en-US" altLang="zh-CN" sz="2800" b="1" baseline="-25000"/>
              <a:t>0</a:t>
            </a:r>
            <a:r>
              <a:rPr lang="zh-CN" altLang="en-US" sz="2800" b="1"/>
              <a:t>的结论呢？</a:t>
            </a:r>
          </a:p>
        </p:txBody>
      </p:sp>
      <p:grpSp>
        <p:nvGrpSpPr>
          <p:cNvPr id="2" name="Group 1087"/>
          <p:cNvGrpSpPr>
            <a:grpSpLocks/>
          </p:cNvGrpSpPr>
          <p:nvPr/>
        </p:nvGrpSpPr>
        <p:grpSpPr bwMode="auto">
          <a:xfrm>
            <a:off x="252413" y="1130300"/>
            <a:ext cx="8291512" cy="1117600"/>
            <a:chOff x="240" y="529"/>
            <a:chExt cx="5223" cy="704"/>
          </a:xfrm>
        </p:grpSpPr>
        <p:sp>
          <p:nvSpPr>
            <p:cNvPr id="50181" name="Rectangle 5"/>
            <p:cNvSpPr>
              <a:spLocks noChangeArrowheads="1"/>
            </p:cNvSpPr>
            <p:nvPr/>
          </p:nvSpPr>
          <p:spPr bwMode="auto">
            <a:xfrm>
              <a:off x="240" y="529"/>
              <a:ext cx="5223"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在假设检验中，我们称这个小概率为</a:t>
              </a:r>
              <a:r>
                <a:rPr lang="zh-CN" altLang="en-US" sz="2800" b="1">
                  <a:solidFill>
                    <a:schemeClr val="accent1"/>
                  </a:solidFill>
                </a:rPr>
                <a:t>显著性水平</a:t>
              </a:r>
              <a:r>
                <a:rPr lang="zh-CN" altLang="en-US" sz="2800" b="1"/>
                <a:t>，用</a:t>
              </a:r>
              <a:r>
                <a:rPr lang="zh-CN" altLang="en-US" sz="2800" b="1">
                  <a:sym typeface="Math1" pitchFamily="2" charset="2"/>
                </a:rPr>
                <a:t>    表示</a:t>
              </a:r>
              <a:r>
                <a:rPr lang="en-US" altLang="zh-CN" sz="2800" b="1">
                  <a:sym typeface="Math1" pitchFamily="2" charset="2"/>
                </a:rPr>
                <a:t>.</a:t>
              </a:r>
              <a:endParaRPr lang="en-US" altLang="zh-CN" sz="2800" b="1"/>
            </a:p>
          </p:txBody>
        </p:sp>
        <p:graphicFrame>
          <p:nvGraphicFramePr>
            <p:cNvPr id="50182" name="Object 6"/>
            <p:cNvGraphicFramePr>
              <a:graphicFrameLocks noChangeAspect="1"/>
            </p:cNvGraphicFramePr>
            <p:nvPr/>
          </p:nvGraphicFramePr>
          <p:xfrm>
            <a:off x="951" y="935"/>
            <a:ext cx="251" cy="232"/>
          </p:xfrm>
          <a:graphic>
            <a:graphicData uri="http://schemas.openxmlformats.org/presentationml/2006/ole">
              <p:oleObj spid="_x0000_s2067460" name="公式" r:id="rId3" imgW="152280" imgH="139680" progId="Equation.3">
                <p:embed/>
              </p:oleObj>
            </a:graphicData>
          </a:graphic>
        </p:graphicFrame>
      </p:grpSp>
      <p:sp>
        <p:nvSpPr>
          <p:cNvPr id="50183" name="Rectangle 7"/>
          <p:cNvSpPr>
            <a:spLocks noChangeArrowheads="1"/>
          </p:cNvSpPr>
          <p:nvPr/>
        </p:nvSpPr>
        <p:spPr bwMode="auto">
          <a:xfrm>
            <a:off x="963613" y="3298825"/>
            <a:ext cx="898525" cy="519113"/>
          </a:xfrm>
          <a:prstGeom prst="rect">
            <a:avLst/>
          </a:prstGeom>
          <a:noFill/>
          <a:ln w="9525">
            <a:noFill/>
            <a:miter lim="800000"/>
            <a:headEnd/>
            <a:tailEnd/>
          </a:ln>
          <a:effectLst/>
        </p:spPr>
        <p:txBody>
          <a:bodyPr wrap="none" anchor="ctr">
            <a:spAutoFit/>
          </a:bodyPr>
          <a:lstStyle/>
          <a:p>
            <a:pPr algn="ctr" eaLnBrk="1" hangingPunct="1"/>
            <a:r>
              <a:rPr lang="zh-CN" altLang="en-US" sz="2800" b="1">
                <a:sym typeface="Math1" pitchFamily="2" charset="2"/>
              </a:rPr>
              <a:t>常取</a:t>
            </a:r>
          </a:p>
        </p:txBody>
      </p:sp>
      <p:grpSp>
        <p:nvGrpSpPr>
          <p:cNvPr id="3" name="Group 8"/>
          <p:cNvGrpSpPr>
            <a:grpSpLocks/>
          </p:cNvGrpSpPr>
          <p:nvPr/>
        </p:nvGrpSpPr>
        <p:grpSpPr bwMode="auto">
          <a:xfrm>
            <a:off x="1058863" y="2613025"/>
            <a:ext cx="6315075" cy="519113"/>
            <a:chOff x="805" y="1075"/>
            <a:chExt cx="3978" cy="327"/>
          </a:xfrm>
        </p:grpSpPr>
        <p:sp>
          <p:nvSpPr>
            <p:cNvPr id="50185" name="Rectangle 9"/>
            <p:cNvSpPr>
              <a:spLocks noChangeArrowheads="1"/>
            </p:cNvSpPr>
            <p:nvPr/>
          </p:nvSpPr>
          <p:spPr bwMode="auto">
            <a:xfrm>
              <a:off x="816" y="1075"/>
              <a:ext cx="3967" cy="327"/>
            </a:xfrm>
            <a:prstGeom prst="rect">
              <a:avLst/>
            </a:prstGeom>
            <a:noFill/>
            <a:ln w="9525">
              <a:noFill/>
              <a:miter lim="800000"/>
              <a:headEnd/>
              <a:tailEnd/>
            </a:ln>
            <a:effectLst/>
          </p:spPr>
          <p:txBody>
            <a:bodyPr anchor="ctr">
              <a:spAutoFit/>
            </a:bodyPr>
            <a:lstStyle/>
            <a:p>
              <a:pPr eaLnBrk="1" hangingPunct="1"/>
              <a:r>
                <a:rPr lang="en-US" altLang="zh-CN" sz="2800" b="1">
                  <a:sym typeface="Math1" pitchFamily="2" charset="2"/>
                </a:rPr>
                <a:t>    </a:t>
              </a:r>
              <a:r>
                <a:rPr lang="zh-CN" altLang="en-US" sz="2800" b="1">
                  <a:sym typeface="Math1" pitchFamily="2" charset="2"/>
                </a:rPr>
                <a:t>的选择要根据实际情况而定。</a:t>
              </a:r>
            </a:p>
          </p:txBody>
        </p:sp>
        <p:graphicFrame>
          <p:nvGraphicFramePr>
            <p:cNvPr id="50186" name="Object 10"/>
            <p:cNvGraphicFramePr>
              <a:graphicFrameLocks noChangeAspect="1"/>
            </p:cNvGraphicFramePr>
            <p:nvPr/>
          </p:nvGraphicFramePr>
          <p:xfrm>
            <a:off x="805" y="1104"/>
            <a:ext cx="299" cy="276"/>
          </p:xfrm>
          <a:graphic>
            <a:graphicData uri="http://schemas.openxmlformats.org/presentationml/2006/ole">
              <p:oleObj spid="_x0000_s2067459" name="公式" r:id="rId4" imgW="152280" imgH="139680" progId="Equation.3">
                <p:embed/>
              </p:oleObj>
            </a:graphicData>
          </a:graphic>
        </p:graphicFrame>
      </p:grpSp>
      <p:graphicFrame>
        <p:nvGraphicFramePr>
          <p:cNvPr id="50187" name="Object 11"/>
          <p:cNvGraphicFramePr>
            <a:graphicFrameLocks noChangeAspect="1"/>
          </p:cNvGraphicFramePr>
          <p:nvPr/>
        </p:nvGraphicFramePr>
        <p:xfrm>
          <a:off x="1958975" y="3281363"/>
          <a:ext cx="5043488" cy="579437"/>
        </p:xfrm>
        <a:graphic>
          <a:graphicData uri="http://schemas.openxmlformats.org/presentationml/2006/ole">
            <p:oleObj spid="_x0000_s2067458" name="公式" r:id="rId5" imgW="1650960" imgH="1904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wipe(left)">
                                      <p:cBhvr>
                                        <p:cTn id="12" dur="500"/>
                                        <p:tgtEl>
                                          <p:spTgt spid="5018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50187"/>
                                        </p:tgtEl>
                                        <p:attrNameLst>
                                          <p:attrName>style.visibility</p:attrName>
                                        </p:attrNameLst>
                                      </p:cBhvr>
                                      <p:to>
                                        <p:strVal val="visible"/>
                                      </p:to>
                                    </p:set>
                                    <p:animEffect transition="in" filter="wipe(right)">
                                      <p:cBhvr>
                                        <p:cTn id="16" dur="500"/>
                                        <p:tgtEl>
                                          <p:spTgt spid="501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78"/>
                                        </p:tgtEl>
                                        <p:attrNameLst>
                                          <p:attrName>style.visibility</p:attrName>
                                        </p:attrNameLst>
                                      </p:cBhvr>
                                      <p:to>
                                        <p:strVal val="visible"/>
                                      </p:to>
                                    </p:set>
                                    <p:animEffect transition="in" filter="wipe(left)">
                                      <p:cBhvr>
                                        <p:cTn id="21" dur="500"/>
                                        <p:tgtEl>
                                          <p:spTgt spid="5017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0179"/>
                                        </p:tgtEl>
                                        <p:attrNameLst>
                                          <p:attrName>style.visibility</p:attrName>
                                        </p:attrNameLst>
                                      </p:cBhvr>
                                      <p:to>
                                        <p:strVal val="visible"/>
                                      </p:to>
                                    </p:set>
                                    <p:anim calcmode="lin" valueType="num">
                                      <p:cBhvr additive="base">
                                        <p:cTn id="26" dur="500" fill="hold"/>
                                        <p:tgtEl>
                                          <p:spTgt spid="50179"/>
                                        </p:tgtEl>
                                        <p:attrNameLst>
                                          <p:attrName>ppt_x</p:attrName>
                                        </p:attrNameLst>
                                      </p:cBhvr>
                                      <p:tavLst>
                                        <p:tav tm="0">
                                          <p:val>
                                            <p:strVal val="#ppt_x"/>
                                          </p:val>
                                        </p:tav>
                                        <p:tav tm="100000">
                                          <p:val>
                                            <p:strVal val="#ppt_x"/>
                                          </p:val>
                                        </p:tav>
                                      </p:tavLst>
                                    </p:anim>
                                    <p:anim calcmode="lin" valueType="num">
                                      <p:cBhvr additive="base">
                                        <p:cTn id="27"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ChangeArrowheads="1"/>
          </p:cNvSpPr>
          <p:nvPr/>
        </p:nvSpPr>
        <p:spPr bwMode="auto">
          <a:xfrm>
            <a:off x="611188" y="1830388"/>
            <a:ext cx="7777162" cy="2822575"/>
          </a:xfrm>
          <a:prstGeom prst="rect">
            <a:avLst/>
          </a:prstGeom>
          <a:noFill/>
          <a:ln w="9525">
            <a:noFill/>
            <a:miter lim="800000"/>
            <a:headEnd/>
            <a:tailEnd/>
          </a:ln>
        </p:spPr>
        <p:txBody>
          <a:bodyPr>
            <a:spAutoFit/>
          </a:bodyPr>
          <a:lstStyle/>
          <a:p>
            <a:pPr eaLnBrk="1" hangingPunct="1">
              <a:lnSpc>
                <a:spcPct val="160000"/>
              </a:lnSpc>
            </a:pPr>
            <a:r>
              <a:rPr lang="en-US" altLang="zh-CN" sz="2800" b="1"/>
              <a:t>        </a:t>
            </a:r>
            <a:r>
              <a:rPr lang="zh-CN" altLang="en-US" sz="2800" b="1"/>
              <a:t>罐装可乐的容量按标准应在</a:t>
            </a:r>
            <a:r>
              <a:rPr lang="en-US" altLang="zh-CN" sz="2800" b="1"/>
              <a:t>350</a:t>
            </a:r>
            <a:r>
              <a:rPr lang="zh-CN" altLang="en-US" sz="2800" b="1"/>
              <a:t>毫升和</a:t>
            </a:r>
            <a:r>
              <a:rPr lang="en-US" altLang="zh-CN" sz="2800" b="1"/>
              <a:t>360</a:t>
            </a:r>
            <a:r>
              <a:rPr lang="zh-CN" altLang="en-US" sz="2800" b="1"/>
              <a:t>毫升之间</a:t>
            </a:r>
            <a:r>
              <a:rPr lang="en-US" altLang="zh-CN" sz="2800" b="1"/>
              <a:t>.  </a:t>
            </a:r>
            <a:r>
              <a:rPr lang="zh-CN" altLang="en-US" sz="2800" b="1"/>
              <a:t>一批可乐出厂前应进行抽样检查，现抽查了</a:t>
            </a:r>
            <a:r>
              <a:rPr lang="en-US" altLang="zh-CN" sz="2800" b="1"/>
              <a:t>n </a:t>
            </a:r>
            <a:r>
              <a:rPr lang="zh-CN" altLang="en-US" sz="2800" b="1"/>
              <a:t>罐，测得容量为 </a:t>
            </a:r>
            <a:r>
              <a:rPr lang="en-US" altLang="zh-CN" sz="2800" b="1" i="1"/>
              <a:t>X</a:t>
            </a:r>
            <a:r>
              <a:rPr lang="en-US" altLang="zh-CN" sz="2800" b="1" baseline="-25000"/>
              <a:t>1</a:t>
            </a:r>
            <a:r>
              <a:rPr lang="en-US" altLang="zh-CN" sz="2800" b="1"/>
              <a:t>,</a:t>
            </a:r>
            <a:r>
              <a:rPr lang="en-US" altLang="zh-CN" sz="2800" b="1" i="1"/>
              <a:t>X</a:t>
            </a:r>
            <a:r>
              <a:rPr lang="en-US" altLang="zh-CN" sz="2800" b="1" baseline="-25000"/>
              <a:t>2</a:t>
            </a:r>
            <a:r>
              <a:rPr lang="en-US" altLang="zh-CN" sz="2800" b="1"/>
              <a:t>,…,</a:t>
            </a:r>
            <a:r>
              <a:rPr lang="en-US" altLang="zh-CN" sz="2800" b="1" i="1"/>
              <a:t>X</a:t>
            </a:r>
            <a:r>
              <a:rPr lang="en-US" altLang="zh-CN" sz="2800" b="1" i="1" baseline="-25000"/>
              <a:t>n</a:t>
            </a:r>
            <a:r>
              <a:rPr lang="zh-CN" altLang="en-US" sz="2800" b="1" i="1"/>
              <a:t>，</a:t>
            </a:r>
            <a:r>
              <a:rPr lang="zh-CN" altLang="en-US" sz="2800" b="1"/>
              <a:t>问这一批可乐的容量是否合格？</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arn(outVertical)">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979488" y="773113"/>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提出假设</a:t>
            </a:r>
          </a:p>
        </p:txBody>
      </p:sp>
      <p:sp>
        <p:nvSpPr>
          <p:cNvPr id="111619" name="Rectangle 3"/>
          <p:cNvSpPr>
            <a:spLocks noChangeArrowheads="1"/>
          </p:cNvSpPr>
          <p:nvPr/>
        </p:nvSpPr>
        <p:spPr bwMode="auto">
          <a:xfrm>
            <a:off x="938213" y="2830513"/>
            <a:ext cx="2327275" cy="519112"/>
          </a:xfrm>
          <a:prstGeom prst="rect">
            <a:avLst/>
          </a:prstGeom>
          <a:noFill/>
          <a:ln w="9525">
            <a:noFill/>
            <a:miter lim="800000"/>
            <a:headEnd/>
            <a:tailEnd/>
          </a:ln>
          <a:effectLst/>
        </p:spPr>
        <p:txBody>
          <a:bodyPr wrap="none" anchor="ctr">
            <a:spAutoFit/>
          </a:bodyPr>
          <a:lstStyle/>
          <a:p>
            <a:pPr algn="ctr" eaLnBrk="1" hangingPunct="1"/>
            <a:r>
              <a:rPr lang="zh-CN" altLang="en-US" sz="2800" b="1"/>
              <a:t>选检验统计量</a:t>
            </a:r>
          </a:p>
        </p:txBody>
      </p:sp>
      <p:grpSp>
        <p:nvGrpSpPr>
          <p:cNvPr id="2" name="Group 4"/>
          <p:cNvGrpSpPr>
            <a:grpSpLocks/>
          </p:cNvGrpSpPr>
          <p:nvPr/>
        </p:nvGrpSpPr>
        <p:grpSpPr bwMode="auto">
          <a:xfrm>
            <a:off x="3589338" y="2524125"/>
            <a:ext cx="3433762" cy="1119188"/>
            <a:chOff x="2358" y="1314"/>
            <a:chExt cx="2163" cy="705"/>
          </a:xfrm>
        </p:grpSpPr>
        <p:graphicFrame>
          <p:nvGraphicFramePr>
            <p:cNvPr id="133130" name="Object 10"/>
            <p:cNvGraphicFramePr>
              <a:graphicFrameLocks noChangeAspect="1"/>
            </p:cNvGraphicFramePr>
            <p:nvPr/>
          </p:nvGraphicFramePr>
          <p:xfrm>
            <a:off x="2358" y="1314"/>
            <a:ext cx="1211" cy="705"/>
          </p:xfrm>
          <a:graphic>
            <a:graphicData uri="http://schemas.openxmlformats.org/presentationml/2006/ole">
              <p:oleObj spid="_x0000_s2068489" name="Equation" r:id="rId3" imgW="761760" imgH="444240" progId="Equation.3">
                <p:embed/>
              </p:oleObj>
            </a:graphicData>
          </a:graphic>
        </p:graphicFrame>
        <p:sp>
          <p:nvSpPr>
            <p:cNvPr id="111622" name="Rectangle 6"/>
            <p:cNvSpPr>
              <a:spLocks noChangeArrowheads="1"/>
            </p:cNvSpPr>
            <p:nvPr/>
          </p:nvSpPr>
          <p:spPr bwMode="auto">
            <a:xfrm>
              <a:off x="3641" y="1507"/>
              <a:ext cx="880" cy="327"/>
            </a:xfrm>
            <a:prstGeom prst="rect">
              <a:avLst/>
            </a:prstGeom>
            <a:noFill/>
            <a:ln w="9525">
              <a:noFill/>
              <a:miter lim="800000"/>
              <a:headEnd/>
              <a:tailEnd/>
            </a:ln>
            <a:effectLst/>
          </p:spPr>
          <p:txBody>
            <a:bodyPr wrap="none" anchor="ctr">
              <a:spAutoFit/>
            </a:bodyPr>
            <a:lstStyle/>
            <a:p>
              <a:pPr algn="ctr" eaLnBrk="1" hangingPunct="1"/>
              <a:r>
                <a:rPr lang="en-US" altLang="zh-CN" sz="2800" b="1"/>
                <a:t>~ </a:t>
              </a:r>
              <a:r>
                <a:rPr lang="en-US" altLang="zh-CN" sz="2800" b="1" i="1"/>
                <a:t>N</a:t>
              </a:r>
              <a:r>
                <a:rPr lang="en-US" altLang="zh-CN" sz="2800" b="1"/>
                <a:t>(0,1)</a:t>
              </a:r>
            </a:p>
          </p:txBody>
        </p:sp>
      </p:grpSp>
      <p:graphicFrame>
        <p:nvGraphicFramePr>
          <p:cNvPr id="133123" name="Object 3"/>
          <p:cNvGraphicFramePr>
            <a:graphicFrameLocks noChangeAspect="1"/>
          </p:cNvGraphicFramePr>
          <p:nvPr/>
        </p:nvGraphicFramePr>
        <p:xfrm>
          <a:off x="2722563" y="5705475"/>
          <a:ext cx="3127375" cy="676275"/>
        </p:xfrm>
        <a:graphic>
          <a:graphicData uri="http://schemas.openxmlformats.org/presentationml/2006/ole">
            <p:oleObj spid="_x0000_s2068482" name="公式" r:id="rId4" imgW="1104840" imgH="241200" progId="Equation.3">
              <p:embed/>
            </p:oleObj>
          </a:graphicData>
        </a:graphic>
      </p:graphicFrame>
      <p:grpSp>
        <p:nvGrpSpPr>
          <p:cNvPr id="3" name="Group 8"/>
          <p:cNvGrpSpPr>
            <a:grpSpLocks/>
          </p:cNvGrpSpPr>
          <p:nvPr/>
        </p:nvGrpSpPr>
        <p:grpSpPr bwMode="auto">
          <a:xfrm>
            <a:off x="1695450" y="1398588"/>
            <a:ext cx="5613400" cy="569912"/>
            <a:chOff x="1165" y="605"/>
            <a:chExt cx="3536" cy="359"/>
          </a:xfrm>
        </p:grpSpPr>
        <p:sp>
          <p:nvSpPr>
            <p:cNvPr id="111625" name="Rectangle 9"/>
            <p:cNvSpPr>
              <a:spLocks noChangeArrowheads="1"/>
            </p:cNvSpPr>
            <p:nvPr/>
          </p:nvSpPr>
          <p:spPr bwMode="auto">
            <a:xfrm>
              <a:off x="1165" y="605"/>
              <a:ext cx="1335"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0</a:t>
              </a:r>
              <a:r>
                <a:rPr lang="zh-CN" altLang="en-US" sz="2800" b="1"/>
                <a:t>： </a:t>
              </a:r>
              <a:r>
                <a:rPr lang="zh-CN" altLang="en-US" sz="2800" b="1">
                  <a:sym typeface="Math1" pitchFamily="2" charset="2"/>
                </a:rPr>
                <a:t>   </a:t>
              </a:r>
              <a:r>
                <a:rPr lang="en-US" altLang="zh-CN" sz="2800" b="1">
                  <a:sym typeface="Math1" pitchFamily="2" charset="2"/>
                </a:rPr>
                <a:t>= 355</a:t>
              </a:r>
            </a:p>
          </p:txBody>
        </p:sp>
        <p:sp>
          <p:nvSpPr>
            <p:cNvPr id="111626" name="Rectangle 10"/>
            <p:cNvSpPr>
              <a:spLocks noChangeArrowheads="1"/>
            </p:cNvSpPr>
            <p:nvPr/>
          </p:nvSpPr>
          <p:spPr bwMode="auto">
            <a:xfrm>
              <a:off x="3157" y="605"/>
              <a:ext cx="1544" cy="327"/>
            </a:xfrm>
            <a:prstGeom prst="rect">
              <a:avLst/>
            </a:prstGeom>
            <a:noFill/>
            <a:ln w="9525">
              <a:noFill/>
              <a:miter lim="800000"/>
              <a:headEnd/>
              <a:tailEnd/>
            </a:ln>
            <a:effectLst/>
          </p:spPr>
          <p:txBody>
            <a:bodyPr wrap="none" anchor="ctr">
              <a:spAutoFit/>
            </a:bodyPr>
            <a:lstStyle/>
            <a:p>
              <a:pPr algn="ctr" eaLnBrk="1" hangingPunct="1"/>
              <a:r>
                <a:rPr lang="zh-CN" altLang="zh-CN" sz="2800" b="1" i="1"/>
                <a:t>  </a:t>
              </a:r>
              <a:r>
                <a:rPr lang="en-US" altLang="zh-CN" sz="2800" b="1" i="1"/>
                <a:t>H</a:t>
              </a:r>
              <a:r>
                <a:rPr lang="en-US" altLang="zh-CN" sz="2800" b="1" baseline="-25000"/>
                <a:t>1</a:t>
              </a:r>
              <a:r>
                <a:rPr lang="zh-CN" altLang="en-US" sz="2800" b="1"/>
                <a:t>： </a:t>
              </a:r>
              <a:r>
                <a:rPr lang="zh-CN" altLang="en-US" sz="2800" b="1">
                  <a:sym typeface="Math1" pitchFamily="2" charset="2"/>
                </a:rPr>
                <a:t>   ≠ </a:t>
              </a:r>
              <a:r>
                <a:rPr lang="en-US" altLang="zh-CN" sz="2800" b="1">
                  <a:sym typeface="Math1" pitchFamily="2" charset="2"/>
                </a:rPr>
                <a:t>355</a:t>
              </a:r>
              <a:endParaRPr lang="en-US" altLang="zh-CN" sz="2800" b="1" baseline="-25000">
                <a:sym typeface="Math1" pitchFamily="2" charset="2"/>
              </a:endParaRPr>
            </a:p>
          </p:txBody>
        </p:sp>
        <p:sp>
          <p:nvSpPr>
            <p:cNvPr id="111627" name="AutoShape 11"/>
            <p:cNvSpPr>
              <a:spLocks noChangeArrowheads="1"/>
            </p:cNvSpPr>
            <p:nvPr/>
          </p:nvSpPr>
          <p:spPr bwMode="auto">
            <a:xfrm>
              <a:off x="2559" y="778"/>
              <a:ext cx="480" cy="48"/>
            </a:xfrm>
            <a:prstGeom prst="leftRightArrow">
              <a:avLst>
                <a:gd name="adj1" fmla="val 50000"/>
                <a:gd name="adj2" fmla="val 200000"/>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133128" name="Object 8"/>
            <p:cNvGraphicFramePr>
              <a:graphicFrameLocks noChangeAspect="1"/>
            </p:cNvGraphicFramePr>
            <p:nvPr/>
          </p:nvGraphicFramePr>
          <p:xfrm>
            <a:off x="1648" y="624"/>
            <a:ext cx="314" cy="340"/>
          </p:xfrm>
          <a:graphic>
            <a:graphicData uri="http://schemas.openxmlformats.org/presentationml/2006/ole">
              <p:oleObj spid="_x0000_s2068487" name="公式" r:id="rId5" imgW="152280" imgH="164880" progId="Equation.3">
                <p:embed/>
              </p:oleObj>
            </a:graphicData>
          </a:graphic>
        </p:graphicFrame>
        <p:graphicFrame>
          <p:nvGraphicFramePr>
            <p:cNvPr id="133129" name="Object 9"/>
            <p:cNvGraphicFramePr>
              <a:graphicFrameLocks noChangeAspect="1"/>
            </p:cNvGraphicFramePr>
            <p:nvPr/>
          </p:nvGraphicFramePr>
          <p:xfrm>
            <a:off x="3781" y="624"/>
            <a:ext cx="314" cy="340"/>
          </p:xfrm>
          <a:graphic>
            <a:graphicData uri="http://schemas.openxmlformats.org/presentationml/2006/ole">
              <p:oleObj spid="_x0000_s2068488" name="公式" r:id="rId6" imgW="152280" imgH="164880" progId="Equation.3">
                <p:embed/>
              </p:oleObj>
            </a:graphicData>
          </a:graphic>
        </p:graphicFrame>
      </p:grpSp>
      <p:grpSp>
        <p:nvGrpSpPr>
          <p:cNvPr id="4" name="Group 14"/>
          <p:cNvGrpSpPr>
            <a:grpSpLocks/>
          </p:cNvGrpSpPr>
          <p:nvPr/>
        </p:nvGrpSpPr>
        <p:grpSpPr bwMode="auto">
          <a:xfrm>
            <a:off x="969963" y="2174875"/>
            <a:ext cx="2325687" cy="519113"/>
            <a:chOff x="645" y="950"/>
            <a:chExt cx="1465" cy="327"/>
          </a:xfrm>
        </p:grpSpPr>
        <p:sp>
          <p:nvSpPr>
            <p:cNvPr id="111631" name="Rectangle 15"/>
            <p:cNvSpPr>
              <a:spLocks noChangeArrowheads="1"/>
            </p:cNvSpPr>
            <p:nvPr/>
          </p:nvSpPr>
          <p:spPr bwMode="auto">
            <a:xfrm>
              <a:off x="645" y="950"/>
              <a:ext cx="1465" cy="327"/>
            </a:xfrm>
            <a:prstGeom prst="rect">
              <a:avLst/>
            </a:prstGeom>
            <a:noFill/>
            <a:ln w="9525">
              <a:noFill/>
              <a:miter lim="800000"/>
              <a:headEnd/>
              <a:tailEnd/>
            </a:ln>
            <a:effectLst/>
          </p:spPr>
          <p:txBody>
            <a:bodyPr wrap="none" anchor="ctr">
              <a:spAutoFit/>
            </a:bodyPr>
            <a:lstStyle/>
            <a:p>
              <a:pPr algn="ctr" eaLnBrk="1" hangingPunct="1"/>
              <a:r>
                <a:rPr lang="zh-CN" altLang="en-US" sz="2800" b="1"/>
                <a:t>由于</a:t>
              </a:r>
              <a:r>
                <a:rPr lang="zh-CN" altLang="en-US" sz="2800" b="1">
                  <a:sym typeface="Math1" pitchFamily="2" charset="2"/>
                </a:rPr>
                <a:t>    已知，</a:t>
              </a:r>
            </a:p>
          </p:txBody>
        </p:sp>
        <p:graphicFrame>
          <p:nvGraphicFramePr>
            <p:cNvPr id="133127" name="Object 7"/>
            <p:cNvGraphicFramePr>
              <a:graphicFrameLocks noChangeAspect="1"/>
            </p:cNvGraphicFramePr>
            <p:nvPr/>
          </p:nvGraphicFramePr>
          <p:xfrm>
            <a:off x="1100" y="979"/>
            <a:ext cx="315" cy="291"/>
          </p:xfrm>
          <a:graphic>
            <a:graphicData uri="http://schemas.openxmlformats.org/presentationml/2006/ole">
              <p:oleObj spid="_x0000_s2068486" name="公式" r:id="rId7" imgW="152280" imgH="139680" progId="Equation.3">
                <p:embed/>
              </p:oleObj>
            </a:graphicData>
          </a:graphic>
        </p:graphicFrame>
      </p:grpSp>
      <p:grpSp>
        <p:nvGrpSpPr>
          <p:cNvPr id="5" name="Group 17"/>
          <p:cNvGrpSpPr>
            <a:grpSpLocks/>
          </p:cNvGrpSpPr>
          <p:nvPr/>
        </p:nvGrpSpPr>
        <p:grpSpPr bwMode="auto">
          <a:xfrm>
            <a:off x="923925" y="3562350"/>
            <a:ext cx="7023100" cy="669925"/>
            <a:chOff x="627" y="1872"/>
            <a:chExt cx="4424" cy="422"/>
          </a:xfrm>
        </p:grpSpPr>
        <p:sp>
          <p:nvSpPr>
            <p:cNvPr id="111634" name="Rectangle 18"/>
            <p:cNvSpPr>
              <a:spLocks noChangeArrowheads="1"/>
            </p:cNvSpPr>
            <p:nvPr/>
          </p:nvSpPr>
          <p:spPr bwMode="auto">
            <a:xfrm>
              <a:off x="627" y="1910"/>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t>它能衡量差异</a:t>
              </a:r>
            </a:p>
          </p:txBody>
        </p:sp>
        <p:sp>
          <p:nvSpPr>
            <p:cNvPr id="111635" name="Rectangle 19"/>
            <p:cNvSpPr>
              <a:spLocks noChangeArrowheads="1"/>
            </p:cNvSpPr>
            <p:nvPr/>
          </p:nvSpPr>
          <p:spPr bwMode="auto">
            <a:xfrm>
              <a:off x="3248" y="1910"/>
              <a:ext cx="1803" cy="327"/>
            </a:xfrm>
            <a:prstGeom prst="rect">
              <a:avLst/>
            </a:prstGeom>
            <a:noFill/>
            <a:ln w="9525">
              <a:noFill/>
              <a:miter lim="800000"/>
              <a:headEnd/>
              <a:tailEnd/>
            </a:ln>
            <a:effectLst/>
          </p:spPr>
          <p:txBody>
            <a:bodyPr wrap="none" anchor="ctr">
              <a:spAutoFit/>
            </a:bodyPr>
            <a:lstStyle/>
            <a:p>
              <a:pPr algn="ctr" eaLnBrk="1" hangingPunct="1"/>
              <a:r>
                <a:rPr lang="zh-CN" altLang="en-US" sz="2800" b="1"/>
                <a:t>大小且分布已知 </a:t>
              </a:r>
              <a:r>
                <a:rPr lang="en-US" altLang="zh-CN" sz="2800" b="1"/>
                <a:t>.</a:t>
              </a:r>
            </a:p>
          </p:txBody>
        </p:sp>
        <p:graphicFrame>
          <p:nvGraphicFramePr>
            <p:cNvPr id="133126" name="Object 6"/>
            <p:cNvGraphicFramePr>
              <a:graphicFrameLocks noChangeAspect="1"/>
            </p:cNvGraphicFramePr>
            <p:nvPr/>
          </p:nvGraphicFramePr>
          <p:xfrm>
            <a:off x="2160" y="1872"/>
            <a:ext cx="1031" cy="422"/>
          </p:xfrm>
          <a:graphic>
            <a:graphicData uri="http://schemas.openxmlformats.org/presentationml/2006/ole">
              <p:oleObj spid="_x0000_s2068485" name="公式" r:id="rId8" imgW="583920" imgH="241200" progId="Equation.3">
                <p:embed/>
              </p:oleObj>
            </a:graphicData>
          </a:graphic>
        </p:graphicFrame>
      </p:grpSp>
      <p:grpSp>
        <p:nvGrpSpPr>
          <p:cNvPr id="6" name="Group 2"/>
          <p:cNvGrpSpPr>
            <a:grpSpLocks/>
          </p:cNvGrpSpPr>
          <p:nvPr/>
        </p:nvGrpSpPr>
        <p:grpSpPr bwMode="auto">
          <a:xfrm>
            <a:off x="925513" y="4375150"/>
            <a:ext cx="7596187" cy="1244600"/>
            <a:chOff x="680" y="2724"/>
            <a:chExt cx="4785" cy="784"/>
          </a:xfrm>
        </p:grpSpPr>
        <p:sp>
          <p:nvSpPr>
            <p:cNvPr id="111638" name="Rectangle 22"/>
            <p:cNvSpPr>
              <a:spLocks noChangeArrowheads="1"/>
            </p:cNvSpPr>
            <p:nvPr/>
          </p:nvSpPr>
          <p:spPr bwMode="auto">
            <a:xfrm>
              <a:off x="680" y="2724"/>
              <a:ext cx="4785" cy="704"/>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对给定的显著性水平</a:t>
              </a:r>
              <a:r>
                <a:rPr lang="zh-CN" altLang="en-US" sz="2800" b="1">
                  <a:sym typeface="Math1" pitchFamily="2" charset="2"/>
                </a:rPr>
                <a:t>   </a:t>
              </a:r>
              <a:r>
                <a:rPr lang="zh-CN" altLang="en-US" sz="2800" b="1"/>
                <a:t>，可以在</a:t>
              </a:r>
              <a:r>
                <a:rPr lang="en-US" altLang="zh-CN" sz="2800" b="1" i="1"/>
                <a:t>N</a:t>
              </a:r>
              <a:r>
                <a:rPr lang="en-US" altLang="zh-CN" sz="2800" b="1"/>
                <a:t>(0,1)</a:t>
              </a:r>
              <a:r>
                <a:rPr lang="zh-CN" altLang="en-US" sz="2800" b="1"/>
                <a:t>表中查到分位点的值         ，使</a:t>
              </a:r>
            </a:p>
          </p:txBody>
        </p:sp>
        <p:graphicFrame>
          <p:nvGraphicFramePr>
            <p:cNvPr id="133124" name="Object 4"/>
            <p:cNvGraphicFramePr>
              <a:graphicFrameLocks noChangeAspect="1"/>
            </p:cNvGraphicFramePr>
            <p:nvPr/>
          </p:nvGraphicFramePr>
          <p:xfrm>
            <a:off x="1882" y="3031"/>
            <a:ext cx="528" cy="477"/>
          </p:xfrm>
          <a:graphic>
            <a:graphicData uri="http://schemas.openxmlformats.org/presentationml/2006/ole">
              <p:oleObj spid="_x0000_s2068483" name="公式" r:id="rId9" imgW="266400" imgH="241200" progId="Equation.3">
                <p:embed/>
              </p:oleObj>
            </a:graphicData>
          </a:graphic>
        </p:graphicFrame>
        <p:graphicFrame>
          <p:nvGraphicFramePr>
            <p:cNvPr id="133125" name="Object 5"/>
            <p:cNvGraphicFramePr>
              <a:graphicFrameLocks noChangeAspect="1"/>
            </p:cNvGraphicFramePr>
            <p:nvPr/>
          </p:nvGraphicFramePr>
          <p:xfrm>
            <a:off x="2768" y="2797"/>
            <a:ext cx="299" cy="276"/>
          </p:xfrm>
          <a:graphic>
            <a:graphicData uri="http://schemas.openxmlformats.org/presentationml/2006/ole">
              <p:oleObj spid="_x0000_s2068484" name="公式" r:id="rId10" imgW="152280" imgH="139680" progId="Equation.3">
                <p:embed/>
              </p:oleObj>
            </a:graphicData>
          </a:graphic>
        </p:graphicFrame>
      </p:grpSp>
      <p:grpSp>
        <p:nvGrpSpPr>
          <p:cNvPr id="7" name="Group 25"/>
          <p:cNvGrpSpPr>
            <a:grpSpLocks/>
          </p:cNvGrpSpPr>
          <p:nvPr/>
        </p:nvGrpSpPr>
        <p:grpSpPr bwMode="auto">
          <a:xfrm>
            <a:off x="250825" y="819150"/>
            <a:ext cx="561975" cy="1096963"/>
            <a:chOff x="3675" y="481"/>
            <a:chExt cx="354" cy="691"/>
          </a:xfrm>
        </p:grpSpPr>
        <p:grpSp>
          <p:nvGrpSpPr>
            <p:cNvPr id="8" name="Group 26"/>
            <p:cNvGrpSpPr>
              <a:grpSpLocks/>
            </p:cNvGrpSpPr>
            <p:nvPr/>
          </p:nvGrpSpPr>
          <p:grpSpPr bwMode="auto">
            <a:xfrm>
              <a:off x="3675" y="1084"/>
              <a:ext cx="354" cy="88"/>
              <a:chOff x="3675" y="1084"/>
              <a:chExt cx="354" cy="88"/>
            </a:xfrm>
          </p:grpSpPr>
          <p:grpSp>
            <p:nvGrpSpPr>
              <p:cNvPr id="9" name="Group 27"/>
              <p:cNvGrpSpPr>
                <a:grpSpLocks/>
              </p:cNvGrpSpPr>
              <p:nvPr/>
            </p:nvGrpSpPr>
            <p:grpSpPr bwMode="auto">
              <a:xfrm>
                <a:off x="3675" y="1084"/>
                <a:ext cx="354" cy="88"/>
                <a:chOff x="3675" y="1084"/>
                <a:chExt cx="354" cy="88"/>
              </a:xfrm>
            </p:grpSpPr>
            <p:sp>
              <p:nvSpPr>
                <p:cNvPr id="111644" name="Oval 2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111645" name="Oval 2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111646" name="Freeform 3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111647" name="Oval 3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111648" name="Rectangle 3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111649" name="Freeform 3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10" name="Group 34"/>
            <p:cNvGrpSpPr>
              <a:grpSpLocks/>
            </p:cNvGrpSpPr>
            <p:nvPr/>
          </p:nvGrpSpPr>
          <p:grpSpPr bwMode="auto">
            <a:xfrm>
              <a:off x="3676" y="521"/>
              <a:ext cx="353" cy="80"/>
              <a:chOff x="3676" y="521"/>
              <a:chExt cx="353" cy="80"/>
            </a:xfrm>
          </p:grpSpPr>
          <p:sp>
            <p:nvSpPr>
              <p:cNvPr id="111651" name="Oval 3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111652" name="Oval 3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111653" name="Oval 3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11" name="Group 38"/>
            <p:cNvGrpSpPr>
              <a:grpSpLocks/>
            </p:cNvGrpSpPr>
            <p:nvPr/>
          </p:nvGrpSpPr>
          <p:grpSpPr bwMode="auto">
            <a:xfrm>
              <a:off x="3675" y="494"/>
              <a:ext cx="353" cy="67"/>
              <a:chOff x="3675" y="494"/>
              <a:chExt cx="353" cy="67"/>
            </a:xfrm>
          </p:grpSpPr>
          <p:sp>
            <p:nvSpPr>
              <p:cNvPr id="111655" name="Oval 3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111656" name="Rectangle 4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12" name="Group 41"/>
            <p:cNvGrpSpPr>
              <a:grpSpLocks/>
            </p:cNvGrpSpPr>
            <p:nvPr/>
          </p:nvGrpSpPr>
          <p:grpSpPr bwMode="auto">
            <a:xfrm>
              <a:off x="3675" y="481"/>
              <a:ext cx="353" cy="66"/>
              <a:chOff x="3675" y="481"/>
              <a:chExt cx="353" cy="66"/>
            </a:xfrm>
          </p:grpSpPr>
          <p:grpSp>
            <p:nvGrpSpPr>
              <p:cNvPr id="13" name="Group 42"/>
              <p:cNvGrpSpPr>
                <a:grpSpLocks/>
              </p:cNvGrpSpPr>
              <p:nvPr/>
            </p:nvGrpSpPr>
            <p:grpSpPr bwMode="auto">
              <a:xfrm>
                <a:off x="3675" y="481"/>
                <a:ext cx="353" cy="66"/>
                <a:chOff x="3675" y="481"/>
                <a:chExt cx="353" cy="66"/>
              </a:xfrm>
            </p:grpSpPr>
            <p:sp>
              <p:nvSpPr>
                <p:cNvPr id="111659" name="Oval 4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111660" name="Oval 4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111661" name="Oval 4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111662" name="Freeform 4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4" name="Group 47"/>
            <p:cNvGrpSpPr>
              <a:grpSpLocks/>
            </p:cNvGrpSpPr>
            <p:nvPr/>
          </p:nvGrpSpPr>
          <p:grpSpPr bwMode="auto">
            <a:xfrm>
              <a:off x="3816" y="487"/>
              <a:ext cx="72" cy="59"/>
              <a:chOff x="3816" y="487"/>
              <a:chExt cx="72" cy="59"/>
            </a:xfrm>
          </p:grpSpPr>
          <p:grpSp>
            <p:nvGrpSpPr>
              <p:cNvPr id="15" name="Group 48"/>
              <p:cNvGrpSpPr>
                <a:grpSpLocks/>
              </p:cNvGrpSpPr>
              <p:nvPr/>
            </p:nvGrpSpPr>
            <p:grpSpPr bwMode="auto">
              <a:xfrm>
                <a:off x="3816" y="487"/>
                <a:ext cx="72" cy="59"/>
                <a:chOff x="3816" y="487"/>
                <a:chExt cx="72" cy="59"/>
              </a:xfrm>
            </p:grpSpPr>
            <p:grpSp>
              <p:nvGrpSpPr>
                <p:cNvPr id="16" name="Group 49"/>
                <p:cNvGrpSpPr>
                  <a:grpSpLocks/>
                </p:cNvGrpSpPr>
                <p:nvPr/>
              </p:nvGrpSpPr>
              <p:grpSpPr bwMode="auto">
                <a:xfrm>
                  <a:off x="3816" y="487"/>
                  <a:ext cx="72" cy="29"/>
                  <a:chOff x="3816" y="487"/>
                  <a:chExt cx="72" cy="29"/>
                </a:xfrm>
              </p:grpSpPr>
              <p:sp>
                <p:nvSpPr>
                  <p:cNvPr id="111666" name="Oval 5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111667" name="Oval 5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111668" name="Freeform 5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111669" name="Freeform 5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7" name="Group 54"/>
                <p:cNvGrpSpPr>
                  <a:grpSpLocks/>
                </p:cNvGrpSpPr>
                <p:nvPr/>
              </p:nvGrpSpPr>
              <p:grpSpPr bwMode="auto">
                <a:xfrm>
                  <a:off x="3830" y="510"/>
                  <a:ext cx="44" cy="16"/>
                  <a:chOff x="3830" y="510"/>
                  <a:chExt cx="44" cy="16"/>
                </a:xfrm>
              </p:grpSpPr>
              <p:sp>
                <p:nvSpPr>
                  <p:cNvPr id="111671" name="Oval 5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111672" name="Oval 5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111673" name="Oval 5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8" name="Group 58"/>
                <p:cNvGrpSpPr>
                  <a:grpSpLocks/>
                </p:cNvGrpSpPr>
                <p:nvPr/>
              </p:nvGrpSpPr>
              <p:grpSpPr bwMode="auto">
                <a:xfrm>
                  <a:off x="3824" y="525"/>
                  <a:ext cx="56" cy="20"/>
                  <a:chOff x="3824" y="525"/>
                  <a:chExt cx="56" cy="20"/>
                </a:xfrm>
              </p:grpSpPr>
              <p:sp>
                <p:nvSpPr>
                  <p:cNvPr id="111675" name="Oval 5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111676" name="Oval 6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111677" name="Oval 6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111678" name="Oval 6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1619"/>
                                        </p:tgtEl>
                                        <p:attrNameLst>
                                          <p:attrName>style.visibility</p:attrName>
                                        </p:attrNameLst>
                                      </p:cBhvr>
                                      <p:to>
                                        <p:strVal val="visible"/>
                                      </p:to>
                                    </p:set>
                                    <p:animEffect transition="in" filter="wipe(left)">
                                      <p:cBhvr>
                                        <p:cTn id="22" dur="500"/>
                                        <p:tgtEl>
                                          <p:spTgt spid="1116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33123"/>
                                        </p:tgtEl>
                                        <p:attrNameLst>
                                          <p:attrName>style.visibility</p:attrName>
                                        </p:attrNameLst>
                                      </p:cBhvr>
                                      <p:to>
                                        <p:strVal val="visible"/>
                                      </p:to>
                                    </p:set>
                                    <p:animEffect transition="in" filter="wipe(left)">
                                      <p:cBhvr>
                                        <p:cTn id="40" dur="5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4363" y="2940050"/>
            <a:ext cx="4164012" cy="579438"/>
          </a:xfrm>
          <a:prstGeom prst="rect">
            <a:avLst/>
          </a:prstGeom>
          <a:noFill/>
          <a:ln w="9525">
            <a:noFill/>
            <a:miter lim="800000"/>
            <a:headEnd/>
            <a:tailEnd/>
          </a:ln>
          <a:effectLst/>
        </p:spPr>
        <p:txBody>
          <a:bodyPr wrap="none" anchor="ctr">
            <a:spAutoFit/>
          </a:bodyPr>
          <a:lstStyle/>
          <a:p>
            <a:pPr algn="ctr" eaLnBrk="1" hangingPunct="1"/>
            <a:r>
              <a:rPr lang="zh-CN" altLang="en-US" sz="2800" b="1"/>
              <a:t>故我们可以取拒绝域为</a:t>
            </a:r>
            <a:r>
              <a:rPr lang="zh-CN" altLang="en-US" sz="3200" b="1"/>
              <a:t>：</a:t>
            </a:r>
          </a:p>
        </p:txBody>
      </p:sp>
      <p:grpSp>
        <p:nvGrpSpPr>
          <p:cNvPr id="2" name="Group 3"/>
          <p:cNvGrpSpPr>
            <a:grpSpLocks/>
          </p:cNvGrpSpPr>
          <p:nvPr/>
        </p:nvGrpSpPr>
        <p:grpSpPr bwMode="auto">
          <a:xfrm>
            <a:off x="614363" y="1568450"/>
            <a:ext cx="7234237" cy="676275"/>
            <a:chOff x="687" y="672"/>
            <a:chExt cx="4557" cy="426"/>
          </a:xfrm>
        </p:grpSpPr>
        <p:sp>
          <p:nvSpPr>
            <p:cNvPr id="63492" name="Rectangle 4"/>
            <p:cNvSpPr>
              <a:spLocks noChangeArrowheads="1"/>
            </p:cNvSpPr>
            <p:nvPr/>
          </p:nvSpPr>
          <p:spPr bwMode="auto">
            <a:xfrm>
              <a:off x="687" y="710"/>
              <a:ext cx="1184" cy="327"/>
            </a:xfrm>
            <a:prstGeom prst="rect">
              <a:avLst/>
            </a:prstGeom>
            <a:noFill/>
            <a:ln w="9525">
              <a:noFill/>
              <a:miter lim="800000"/>
              <a:headEnd/>
              <a:tailEnd/>
            </a:ln>
            <a:effectLst/>
          </p:spPr>
          <p:txBody>
            <a:bodyPr wrap="none" anchor="ctr">
              <a:spAutoFit/>
            </a:bodyPr>
            <a:lstStyle/>
            <a:p>
              <a:pPr algn="ctr" eaLnBrk="1" hangingPunct="1"/>
              <a:r>
                <a:rPr lang="zh-CN" altLang="en-US" sz="2800" b="1"/>
                <a:t>也就是说</a:t>
              </a:r>
              <a:r>
                <a:rPr lang="en-US" altLang="zh-CN" sz="2800" b="1"/>
                <a:t>,“</a:t>
              </a:r>
            </a:p>
          </p:txBody>
        </p:sp>
        <p:graphicFrame>
          <p:nvGraphicFramePr>
            <p:cNvPr id="63493" name="Object 5"/>
            <p:cNvGraphicFramePr>
              <a:graphicFrameLocks noChangeAspect="1"/>
            </p:cNvGraphicFramePr>
            <p:nvPr/>
          </p:nvGraphicFramePr>
          <p:xfrm>
            <a:off x="1931" y="672"/>
            <a:ext cx="1064" cy="426"/>
          </p:xfrm>
          <a:graphic>
            <a:graphicData uri="http://schemas.openxmlformats.org/presentationml/2006/ole">
              <p:oleObj spid="_x0000_s2069508" name="公式" r:id="rId3" imgW="596880" imgH="241200" progId="Equation.3">
                <p:embed/>
              </p:oleObj>
            </a:graphicData>
          </a:graphic>
        </p:graphicFrame>
        <p:sp>
          <p:nvSpPr>
            <p:cNvPr id="63494" name="Rectangle 6"/>
            <p:cNvSpPr>
              <a:spLocks noChangeArrowheads="1"/>
            </p:cNvSpPr>
            <p:nvPr/>
          </p:nvSpPr>
          <p:spPr bwMode="auto">
            <a:xfrm>
              <a:off x="3144" y="672"/>
              <a:ext cx="2100" cy="365"/>
            </a:xfrm>
            <a:prstGeom prst="rect">
              <a:avLst/>
            </a:prstGeom>
            <a:noFill/>
            <a:ln w="9525">
              <a:noFill/>
              <a:miter lim="800000"/>
              <a:headEnd/>
              <a:tailEnd/>
            </a:ln>
            <a:effectLst/>
          </p:spPr>
          <p:txBody>
            <a:bodyPr wrap="none" anchor="ctr">
              <a:spAutoFit/>
            </a:bodyPr>
            <a:lstStyle/>
            <a:p>
              <a:pPr algn="ctr" eaLnBrk="1" hangingPunct="1"/>
              <a:r>
                <a:rPr lang="en-US" altLang="zh-CN" sz="3200" b="1"/>
                <a:t>”</a:t>
              </a:r>
              <a:r>
                <a:rPr lang="zh-CN" altLang="en-US" sz="2800" b="1"/>
                <a:t>是一个小概率事件</a:t>
              </a:r>
              <a:r>
                <a:rPr lang="en-US" altLang="zh-CN" sz="2800" b="1"/>
                <a:t>.</a:t>
              </a:r>
            </a:p>
          </p:txBody>
        </p:sp>
      </p:grpSp>
      <p:grpSp>
        <p:nvGrpSpPr>
          <p:cNvPr id="3" name="Group 7"/>
          <p:cNvGrpSpPr>
            <a:grpSpLocks/>
          </p:cNvGrpSpPr>
          <p:nvPr/>
        </p:nvGrpSpPr>
        <p:grpSpPr bwMode="auto">
          <a:xfrm>
            <a:off x="1550988" y="3875088"/>
            <a:ext cx="2559050" cy="676275"/>
            <a:chOff x="1214" y="2118"/>
            <a:chExt cx="1612" cy="426"/>
          </a:xfrm>
        </p:grpSpPr>
        <p:sp>
          <p:nvSpPr>
            <p:cNvPr id="63496" name="Rectangle 8"/>
            <p:cNvSpPr>
              <a:spLocks noChangeArrowheads="1"/>
            </p:cNvSpPr>
            <p:nvPr/>
          </p:nvSpPr>
          <p:spPr bwMode="auto">
            <a:xfrm>
              <a:off x="1214" y="2118"/>
              <a:ext cx="602" cy="365"/>
            </a:xfrm>
            <a:prstGeom prst="rect">
              <a:avLst/>
            </a:prstGeom>
            <a:noFill/>
            <a:ln w="9525">
              <a:noFill/>
              <a:miter lim="800000"/>
              <a:headEnd/>
              <a:tailEnd/>
            </a:ln>
            <a:effectLst/>
          </p:spPr>
          <p:txBody>
            <a:bodyPr wrap="none" anchor="ctr">
              <a:spAutoFit/>
            </a:bodyPr>
            <a:lstStyle/>
            <a:p>
              <a:pPr algn="ctr" eaLnBrk="1" hangingPunct="1"/>
              <a:r>
                <a:rPr lang="en-US" altLang="zh-CN" sz="3200" b="1" i="1"/>
                <a:t>W</a:t>
              </a:r>
              <a:r>
                <a:rPr lang="zh-CN" altLang="en-US" sz="3200" b="1"/>
                <a:t>：</a:t>
              </a:r>
            </a:p>
          </p:txBody>
        </p:sp>
        <p:graphicFrame>
          <p:nvGraphicFramePr>
            <p:cNvPr id="63497" name="Object 9"/>
            <p:cNvGraphicFramePr>
              <a:graphicFrameLocks noChangeAspect="1"/>
            </p:cNvGraphicFramePr>
            <p:nvPr/>
          </p:nvGraphicFramePr>
          <p:xfrm>
            <a:off x="1762" y="2118"/>
            <a:ext cx="1064" cy="426"/>
          </p:xfrm>
          <a:graphic>
            <a:graphicData uri="http://schemas.openxmlformats.org/presentationml/2006/ole">
              <p:oleObj spid="_x0000_s2069507" name="公式" r:id="rId4" imgW="596880" imgH="241200" progId="Equation.3">
                <p:embed/>
              </p:oleObj>
            </a:graphicData>
          </a:graphic>
        </p:graphicFrame>
      </p:grpSp>
      <p:sp>
        <p:nvSpPr>
          <p:cNvPr id="63498" name="Rectangle 10"/>
          <p:cNvSpPr>
            <a:spLocks noChangeArrowheads="1"/>
          </p:cNvSpPr>
          <p:nvPr/>
        </p:nvSpPr>
        <p:spPr bwMode="auto">
          <a:xfrm>
            <a:off x="468313" y="5048250"/>
            <a:ext cx="7631112"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如果由样本值算得该统计量的实测值落入区域</a:t>
            </a:r>
            <a:r>
              <a:rPr lang="en-US" altLang="zh-CN" sz="2800" b="1" i="1"/>
              <a:t>W</a:t>
            </a:r>
            <a:r>
              <a:rPr lang="zh-CN" altLang="en-US" sz="2800" b="1"/>
              <a:t>，则拒绝</a:t>
            </a:r>
            <a:r>
              <a:rPr lang="en-US" altLang="zh-CN" sz="2800" b="1" i="1"/>
              <a:t>H</a:t>
            </a:r>
            <a:r>
              <a:rPr lang="en-US" altLang="zh-CN" sz="2800" b="1" baseline="-25000"/>
              <a:t>0</a:t>
            </a:r>
            <a:r>
              <a:rPr lang="en-US" altLang="zh-CN" sz="2800" b="1"/>
              <a:t> </a:t>
            </a:r>
            <a:r>
              <a:rPr lang="zh-CN" altLang="en-US" sz="2800" b="1"/>
              <a:t>；否则，不能拒绝</a:t>
            </a:r>
            <a:r>
              <a:rPr lang="en-US" altLang="zh-CN" sz="2800" b="1" i="1"/>
              <a:t>H</a:t>
            </a:r>
            <a:r>
              <a:rPr lang="en-US" altLang="zh-CN" sz="2800" b="1" baseline="-25000"/>
              <a:t>0 </a:t>
            </a:r>
            <a:r>
              <a:rPr lang="en-US" altLang="zh-CN" sz="2800" b="1"/>
              <a:t>.</a:t>
            </a:r>
            <a:endParaRPr lang="en-US" altLang="zh-CN" sz="2800" b="1" baseline="-25000"/>
          </a:p>
        </p:txBody>
      </p:sp>
      <p:graphicFrame>
        <p:nvGraphicFramePr>
          <p:cNvPr id="63499" name="Object 11"/>
          <p:cNvGraphicFramePr>
            <a:graphicFrameLocks noChangeAspect="1"/>
          </p:cNvGraphicFramePr>
          <p:nvPr/>
        </p:nvGraphicFramePr>
        <p:xfrm>
          <a:off x="2406650" y="692150"/>
          <a:ext cx="3127375" cy="676275"/>
        </p:xfrm>
        <a:graphic>
          <a:graphicData uri="http://schemas.openxmlformats.org/presentationml/2006/ole">
            <p:oleObj spid="_x0000_s2069506" name="公式" r:id="rId5" imgW="1104840" imgH="241200" progId="Equation.3">
              <p:embed/>
            </p:oleObj>
          </a:graphicData>
        </a:graphic>
      </p:graphicFrame>
      <p:pic>
        <p:nvPicPr>
          <p:cNvPr id="63500" name="Picture 12" descr="拒绝域"/>
          <p:cNvPicPr>
            <a:picLocks noChangeAspect="1" noChangeArrowheads="1"/>
          </p:cNvPicPr>
          <p:nvPr/>
        </p:nvPicPr>
        <p:blipFill>
          <a:blip r:embed="rId6"/>
          <a:srcRect/>
          <a:stretch>
            <a:fillRect/>
          </a:stretch>
        </p:blipFill>
        <p:spPr bwMode="auto">
          <a:xfrm>
            <a:off x="5040313" y="2225675"/>
            <a:ext cx="3270250" cy="277177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wipe(left)">
                                      <p:cBhvr>
                                        <p:cTn id="12" dur="500"/>
                                        <p:tgtEl>
                                          <p:spTgt spid="63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63500"/>
                                        </p:tgtEl>
                                        <p:attrNameLst>
                                          <p:attrName>style.visibility</p:attrName>
                                        </p:attrNameLst>
                                      </p:cBhvr>
                                      <p:to>
                                        <p:strVal val="visible"/>
                                      </p:to>
                                    </p:set>
                                    <p:anim calcmode="lin" valueType="num">
                                      <p:cBhvr additive="base">
                                        <p:cTn id="21" dur="500" fill="hold"/>
                                        <p:tgtEl>
                                          <p:spTgt spid="63500"/>
                                        </p:tgtEl>
                                        <p:attrNameLst>
                                          <p:attrName>ppt_x</p:attrName>
                                        </p:attrNameLst>
                                      </p:cBhvr>
                                      <p:tavLst>
                                        <p:tav tm="0">
                                          <p:val>
                                            <p:strVal val="1+#ppt_w/2"/>
                                          </p:val>
                                        </p:tav>
                                        <p:tav tm="100000">
                                          <p:val>
                                            <p:strVal val="#ppt_x"/>
                                          </p:val>
                                        </p:tav>
                                      </p:tavLst>
                                    </p:anim>
                                    <p:anim calcmode="lin" valueType="num">
                                      <p:cBhvr additive="base">
                                        <p:cTn id="22" dur="500" fill="hold"/>
                                        <p:tgtEl>
                                          <p:spTgt spid="6350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8"/>
                                        </p:tgtEl>
                                        <p:attrNameLst>
                                          <p:attrName>style.visibility</p:attrName>
                                        </p:attrNameLst>
                                      </p:cBhvr>
                                      <p:to>
                                        <p:strVal val="visible"/>
                                      </p:to>
                                    </p:set>
                                    <p:animEffect transition="in" filter="wipe(left)">
                                      <p:cBhvr>
                                        <p:cTn id="27"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23850" y="2146300"/>
            <a:ext cx="8208963" cy="3298825"/>
          </a:xfrm>
          <a:prstGeom prst="rect">
            <a:avLst/>
          </a:prstGeom>
          <a:noFill/>
          <a:ln w="9525">
            <a:noFill/>
            <a:miter lim="800000"/>
            <a:headEnd/>
            <a:tailEnd/>
          </a:ln>
          <a:effectLst/>
        </p:spPr>
        <p:txBody>
          <a:bodyPr anchor="ctr">
            <a:spAutoFit/>
          </a:bodyPr>
          <a:lstStyle/>
          <a:p>
            <a:pPr eaLnBrk="1" hangingPunct="1">
              <a:lnSpc>
                <a:spcPct val="150000"/>
              </a:lnSpc>
            </a:pPr>
            <a:r>
              <a:rPr lang="en-US" altLang="zh-CN" sz="2800" b="1">
                <a:sym typeface="Math1" pitchFamily="2" charset="2"/>
              </a:rPr>
              <a:t>        </a:t>
            </a:r>
            <a:r>
              <a:rPr lang="zh-CN" altLang="en-US" sz="2800" b="1">
                <a:sym typeface="Math1" pitchFamily="2" charset="2"/>
              </a:rPr>
              <a:t>如果</a:t>
            </a:r>
            <a:r>
              <a:rPr lang="en-US" altLang="zh-CN" sz="2800" b="1" i="1"/>
              <a:t>H</a:t>
            </a:r>
            <a:r>
              <a:rPr lang="en-US" altLang="zh-CN" sz="2800" b="1" baseline="-25000"/>
              <a:t>0</a:t>
            </a:r>
            <a:r>
              <a:rPr lang="en-US" altLang="zh-CN" sz="2800" b="1">
                <a:sym typeface="Math1" pitchFamily="2" charset="2"/>
              </a:rPr>
              <a:t> </a:t>
            </a:r>
            <a:r>
              <a:rPr lang="zh-CN" altLang="en-US" sz="2800" b="1">
                <a:sym typeface="Math1" pitchFamily="2" charset="2"/>
              </a:rPr>
              <a:t>是对的，那么衡量差异大小的某个统计量落入区域 </a:t>
            </a:r>
            <a:r>
              <a:rPr lang="en-US" altLang="zh-CN" sz="2800" b="1" i="1"/>
              <a:t>W</a:t>
            </a:r>
            <a:r>
              <a:rPr lang="en-US" altLang="zh-CN" sz="2800" b="1"/>
              <a:t>(</a:t>
            </a:r>
            <a:r>
              <a:rPr lang="zh-CN" altLang="en-US" sz="2800" b="1"/>
              <a:t>拒绝域</a:t>
            </a:r>
            <a:r>
              <a:rPr lang="en-US" altLang="zh-CN" sz="2800" b="1"/>
              <a:t>) </a:t>
            </a:r>
            <a:r>
              <a:rPr lang="zh-CN" altLang="en-US" sz="2800" b="1"/>
              <a:t>是个小概率事件</a:t>
            </a:r>
            <a:r>
              <a:rPr lang="en-US" altLang="zh-CN" sz="2800" b="1"/>
              <a:t>.   </a:t>
            </a:r>
            <a:r>
              <a:rPr lang="zh-CN" altLang="en-US" sz="2800" b="1"/>
              <a:t>如果该统计量的实测值落入</a:t>
            </a:r>
            <a:r>
              <a:rPr lang="en-US" altLang="zh-CN" sz="2800" b="1" i="1"/>
              <a:t>W</a:t>
            </a:r>
            <a:r>
              <a:rPr lang="zh-CN" altLang="en-US" sz="2800" b="1"/>
              <a:t>，也就是说， </a:t>
            </a:r>
            <a:r>
              <a:rPr lang="en-US" altLang="zh-CN" sz="2800" b="1" i="1">
                <a:solidFill>
                  <a:schemeClr val="accent1"/>
                </a:solidFill>
              </a:rPr>
              <a:t>H</a:t>
            </a:r>
            <a:r>
              <a:rPr lang="en-US" altLang="zh-CN" sz="2800" b="1" baseline="-25000">
                <a:solidFill>
                  <a:schemeClr val="accent1"/>
                </a:solidFill>
              </a:rPr>
              <a:t>0 </a:t>
            </a:r>
            <a:r>
              <a:rPr lang="zh-CN" altLang="en-US" sz="2800" b="1">
                <a:solidFill>
                  <a:schemeClr val="accent1"/>
                </a:solidFill>
              </a:rPr>
              <a:t>成立下的小概率事件发生了，那么就认为</a:t>
            </a:r>
            <a:r>
              <a:rPr lang="en-US" altLang="zh-CN" sz="2800" b="1" i="1">
                <a:solidFill>
                  <a:schemeClr val="accent1"/>
                </a:solidFill>
              </a:rPr>
              <a:t>H</a:t>
            </a:r>
            <a:r>
              <a:rPr lang="en-US" altLang="zh-CN" sz="2800" b="1" baseline="-25000">
                <a:solidFill>
                  <a:schemeClr val="accent1"/>
                </a:solidFill>
              </a:rPr>
              <a:t>0</a:t>
            </a:r>
            <a:r>
              <a:rPr lang="zh-CN" altLang="en-US" sz="2800" b="1">
                <a:solidFill>
                  <a:schemeClr val="accent1"/>
                </a:solidFill>
              </a:rPr>
              <a:t>不可信而否定它</a:t>
            </a:r>
            <a:r>
              <a:rPr lang="en-US" altLang="zh-CN" sz="2800" b="1">
                <a:solidFill>
                  <a:schemeClr val="accent1"/>
                </a:solidFill>
              </a:rPr>
              <a:t>.  </a:t>
            </a:r>
            <a:r>
              <a:rPr lang="zh-CN" altLang="en-US" sz="2800" b="1"/>
              <a:t>否则我们就不能否定</a:t>
            </a:r>
            <a:r>
              <a:rPr lang="en-US" altLang="zh-CN" sz="2800" b="1" i="1"/>
              <a:t>H</a:t>
            </a:r>
            <a:r>
              <a:rPr lang="en-US" altLang="zh-CN" sz="2800" b="1" baseline="-25000"/>
              <a:t>0</a:t>
            </a:r>
            <a:r>
              <a:rPr lang="en-US" altLang="zh-CN" sz="2800" b="1"/>
              <a:t> </a:t>
            </a:r>
            <a:r>
              <a:rPr lang="zh-CN" altLang="en-US" sz="2800" b="1"/>
              <a:t>（只好接受它）</a:t>
            </a:r>
            <a:r>
              <a:rPr lang="en-US" altLang="zh-CN" sz="2800" b="1"/>
              <a:t>.</a:t>
            </a:r>
          </a:p>
        </p:txBody>
      </p:sp>
      <p:sp>
        <p:nvSpPr>
          <p:cNvPr id="64517" name="Rectangle 5"/>
          <p:cNvSpPr>
            <a:spLocks noChangeArrowheads="1"/>
          </p:cNvSpPr>
          <p:nvPr/>
        </p:nvSpPr>
        <p:spPr bwMode="auto">
          <a:xfrm>
            <a:off x="400050" y="1346200"/>
            <a:ext cx="3756025" cy="519113"/>
          </a:xfrm>
          <a:prstGeom prst="rect">
            <a:avLst/>
          </a:prstGeom>
          <a:noFill/>
          <a:ln w="9525">
            <a:noFill/>
            <a:miter lim="800000"/>
            <a:headEnd/>
            <a:tailEnd/>
          </a:ln>
        </p:spPr>
        <p:txBody>
          <a:bodyPr wrap="none">
            <a:spAutoFit/>
          </a:bodyPr>
          <a:lstStyle/>
          <a:p>
            <a:pPr eaLnBrk="1" hangingPunct="1"/>
            <a:r>
              <a:rPr lang="zh-CN" altLang="en-US" sz="2800" b="1">
                <a:sym typeface="Math1" pitchFamily="2" charset="2"/>
              </a:rPr>
              <a:t>这里所依据的逻辑是：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4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64514"/>
                                        </p:tgtEl>
                                        <p:attrNameLst>
                                          <p:attrName>style.visibility</p:attrName>
                                        </p:attrNameLst>
                                      </p:cBhvr>
                                      <p:to>
                                        <p:strVal val="visible"/>
                                      </p:to>
                                    </p:set>
                                    <p:animEffect transition="in" filter="barn(outVertical)">
                                      <p:cBhvr>
                                        <p:cTn id="11"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1027"/>
          <p:cNvSpPr>
            <a:spLocks noChangeArrowheads="1"/>
          </p:cNvSpPr>
          <p:nvPr/>
        </p:nvSpPr>
        <p:spPr bwMode="auto">
          <a:xfrm>
            <a:off x="990600" y="1217613"/>
            <a:ext cx="7315200" cy="1563687"/>
          </a:xfrm>
          <a:prstGeom prst="rect">
            <a:avLst/>
          </a:prstGeom>
          <a:noFill/>
          <a:ln w="9525">
            <a:noFill/>
            <a:miter lim="800000"/>
            <a:headEnd/>
            <a:tailEnd/>
          </a:ln>
          <a:effectLst/>
        </p:spPr>
        <p:txBody>
          <a:bodyPr anchor="ctr">
            <a:spAutoFit/>
          </a:bodyPr>
          <a:lstStyle/>
          <a:p>
            <a:pPr eaLnBrk="1" hangingPunct="1">
              <a:lnSpc>
                <a:spcPct val="115000"/>
              </a:lnSpc>
            </a:pPr>
            <a:r>
              <a:rPr lang="en-US" altLang="zh-CN" sz="2800" b="1"/>
              <a:t>        </a:t>
            </a:r>
            <a:r>
              <a:rPr lang="zh-CN" altLang="en-US" sz="2800" b="1"/>
              <a:t>不否定</a:t>
            </a:r>
            <a:r>
              <a:rPr lang="en-US" altLang="zh-CN" sz="2800" b="1" i="1"/>
              <a:t>H</a:t>
            </a:r>
            <a:r>
              <a:rPr lang="en-US" altLang="zh-CN" sz="2800" b="1" baseline="-25000"/>
              <a:t>0</a:t>
            </a:r>
            <a:r>
              <a:rPr lang="zh-CN" altLang="en-US" sz="2800" b="1"/>
              <a:t>并不是肯定</a:t>
            </a:r>
            <a:r>
              <a:rPr lang="en-US" altLang="zh-CN" sz="2800" b="1" i="1"/>
              <a:t>H</a:t>
            </a:r>
            <a:r>
              <a:rPr lang="en-US" altLang="zh-CN" sz="2800" b="1" baseline="-25000"/>
              <a:t>0</a:t>
            </a:r>
            <a:r>
              <a:rPr lang="zh-CN" altLang="en-US" sz="2800" b="1"/>
              <a:t>一定对，而只是说差异还不够显著，还没有达到足以否定</a:t>
            </a:r>
            <a:r>
              <a:rPr lang="en-US" altLang="zh-CN" sz="2800" b="1" i="1"/>
              <a:t>H</a:t>
            </a:r>
            <a:r>
              <a:rPr lang="en-US" altLang="zh-CN" sz="2800" b="1" baseline="-25000"/>
              <a:t>0</a:t>
            </a:r>
            <a:r>
              <a:rPr lang="zh-CN" altLang="en-US" sz="2800" b="1"/>
              <a:t>的程度 </a:t>
            </a:r>
            <a:r>
              <a:rPr lang="en-US" altLang="zh-CN" sz="2800" b="1"/>
              <a:t>.</a:t>
            </a:r>
          </a:p>
        </p:txBody>
      </p:sp>
      <p:sp>
        <p:nvSpPr>
          <p:cNvPr id="100356" name="Rectangle 1028"/>
          <p:cNvSpPr>
            <a:spLocks noChangeArrowheads="1"/>
          </p:cNvSpPr>
          <p:nvPr/>
        </p:nvSpPr>
        <p:spPr bwMode="auto">
          <a:xfrm>
            <a:off x="3703638" y="3276600"/>
            <a:ext cx="3041650" cy="519113"/>
          </a:xfrm>
          <a:prstGeom prst="rect">
            <a:avLst/>
          </a:prstGeom>
          <a:noFill/>
          <a:ln w="9525">
            <a:noFill/>
            <a:miter lim="800000"/>
            <a:headEnd/>
            <a:tailEnd/>
          </a:ln>
          <a:effectLst/>
        </p:spPr>
        <p:txBody>
          <a:bodyPr wrap="none" anchor="ctr">
            <a:spAutoFit/>
          </a:bodyPr>
          <a:lstStyle/>
          <a:p>
            <a:pPr algn="ctr" eaLnBrk="1" hangingPunct="1"/>
            <a:r>
              <a:rPr lang="zh-CN" altLang="en-US" sz="2800" b="1"/>
              <a:t>所以假设检验又叫</a:t>
            </a:r>
          </a:p>
        </p:txBody>
      </p:sp>
      <p:grpSp>
        <p:nvGrpSpPr>
          <p:cNvPr id="2" name="Group 1029"/>
          <p:cNvGrpSpPr>
            <a:grpSpLocks/>
          </p:cNvGrpSpPr>
          <p:nvPr/>
        </p:nvGrpSpPr>
        <p:grpSpPr bwMode="auto">
          <a:xfrm>
            <a:off x="714375" y="3170238"/>
            <a:ext cx="2638425" cy="2995612"/>
            <a:chOff x="1410" y="1329"/>
            <a:chExt cx="2004" cy="2076"/>
          </a:xfrm>
        </p:grpSpPr>
        <p:sp>
          <p:nvSpPr>
            <p:cNvPr id="100358" name="Freeform 1030"/>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100359" name="Freeform 1031"/>
            <p:cNvSpPr>
              <a:spLocks/>
            </p:cNvSpPr>
            <p:nvPr/>
          </p:nvSpPr>
          <p:spPr bwMode="auto">
            <a:xfrm>
              <a:off x="1464" y="3123"/>
              <a:ext cx="1014" cy="282"/>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100360" name="Freeform 1032"/>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100361" name="Freeform 1033"/>
            <p:cNvSpPr>
              <a:spLocks/>
            </p:cNvSpPr>
            <p:nvPr/>
          </p:nvSpPr>
          <p:spPr bwMode="auto">
            <a:xfrm>
              <a:off x="1644" y="2517"/>
              <a:ext cx="606" cy="744"/>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100362" name="Freeform 1034"/>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100363" name="Freeform 1035"/>
            <p:cNvSpPr>
              <a:spLocks/>
            </p:cNvSpPr>
            <p:nvPr/>
          </p:nvSpPr>
          <p:spPr bwMode="auto">
            <a:xfrm>
              <a:off x="1896" y="2331"/>
              <a:ext cx="300" cy="324"/>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100364" name="Freeform 1036"/>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100365" name="Freeform 1037"/>
            <p:cNvSpPr>
              <a:spLocks/>
            </p:cNvSpPr>
            <p:nvPr/>
          </p:nvSpPr>
          <p:spPr bwMode="auto">
            <a:xfrm>
              <a:off x="1884" y="2103"/>
              <a:ext cx="576" cy="630"/>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100366" name="Freeform 1038"/>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100367" name="Freeform 1039"/>
            <p:cNvSpPr>
              <a:spLocks/>
            </p:cNvSpPr>
            <p:nvPr/>
          </p:nvSpPr>
          <p:spPr bwMode="auto">
            <a:xfrm>
              <a:off x="1506" y="2049"/>
              <a:ext cx="522" cy="726"/>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100368" name="Freeform 1040"/>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100369" name="Freeform 1041"/>
            <p:cNvSpPr>
              <a:spLocks/>
            </p:cNvSpPr>
            <p:nvPr/>
          </p:nvSpPr>
          <p:spPr bwMode="auto">
            <a:xfrm>
              <a:off x="1410" y="1383"/>
              <a:ext cx="1056" cy="822"/>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100370" name="Freeform 1042"/>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100371" name="Freeform 1043"/>
            <p:cNvSpPr>
              <a:spLocks/>
            </p:cNvSpPr>
            <p:nvPr/>
          </p:nvSpPr>
          <p:spPr bwMode="auto">
            <a:xfrm>
              <a:off x="1572" y="1329"/>
              <a:ext cx="678" cy="246"/>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100372" name="Freeform 1044"/>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100373" name="Freeform 1045"/>
            <p:cNvSpPr>
              <a:spLocks/>
            </p:cNvSpPr>
            <p:nvPr/>
          </p:nvSpPr>
          <p:spPr bwMode="auto">
            <a:xfrm>
              <a:off x="1554" y="1563"/>
              <a:ext cx="324" cy="7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100374" name="Freeform 1046"/>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100375" name="Freeform 1047"/>
            <p:cNvSpPr>
              <a:spLocks/>
            </p:cNvSpPr>
            <p:nvPr/>
          </p:nvSpPr>
          <p:spPr bwMode="auto">
            <a:xfrm>
              <a:off x="2130" y="1557"/>
              <a:ext cx="84" cy="30"/>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100376" name="Freeform 1048"/>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100377" name="Freeform 1049"/>
            <p:cNvSpPr>
              <a:spLocks/>
            </p:cNvSpPr>
            <p:nvPr/>
          </p:nvSpPr>
          <p:spPr bwMode="auto">
            <a:xfrm>
              <a:off x="2190" y="1485"/>
              <a:ext cx="198" cy="204"/>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100378" name="Freeform 1050"/>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100379" name="Freeform 1051"/>
            <p:cNvSpPr>
              <a:spLocks/>
            </p:cNvSpPr>
            <p:nvPr/>
          </p:nvSpPr>
          <p:spPr bwMode="auto">
            <a:xfrm>
              <a:off x="2226" y="1509"/>
              <a:ext cx="138" cy="168"/>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100380" name="Freeform 1052"/>
            <p:cNvSpPr>
              <a:spLocks/>
            </p:cNvSpPr>
            <p:nvPr/>
          </p:nvSpPr>
          <p:spPr bwMode="auto">
            <a:xfrm>
              <a:off x="1974" y="1617"/>
              <a:ext cx="432" cy="312"/>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100381" name="Freeform 1053"/>
            <p:cNvSpPr>
              <a:spLocks/>
            </p:cNvSpPr>
            <p:nvPr/>
          </p:nvSpPr>
          <p:spPr bwMode="auto">
            <a:xfrm>
              <a:off x="1974" y="1617"/>
              <a:ext cx="432" cy="312"/>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100382" name="Freeform 1054"/>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100383" name="Freeform 1055"/>
            <p:cNvSpPr>
              <a:spLocks/>
            </p:cNvSpPr>
            <p:nvPr/>
          </p:nvSpPr>
          <p:spPr bwMode="auto">
            <a:xfrm>
              <a:off x="1836" y="1497"/>
              <a:ext cx="300" cy="318"/>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100384" name="Freeform 1056"/>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100385" name="Freeform 1057"/>
            <p:cNvSpPr>
              <a:spLocks/>
            </p:cNvSpPr>
            <p:nvPr/>
          </p:nvSpPr>
          <p:spPr bwMode="auto">
            <a:xfrm>
              <a:off x="1878" y="1527"/>
              <a:ext cx="228" cy="246"/>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100386" name="Freeform 1058"/>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100387" name="Freeform 1059"/>
            <p:cNvSpPr>
              <a:spLocks/>
            </p:cNvSpPr>
            <p:nvPr/>
          </p:nvSpPr>
          <p:spPr bwMode="auto">
            <a:xfrm>
              <a:off x="1962" y="1545"/>
              <a:ext cx="60" cy="60"/>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100388" name="Freeform 1060"/>
            <p:cNvSpPr>
              <a:spLocks/>
            </p:cNvSpPr>
            <p:nvPr/>
          </p:nvSpPr>
          <p:spPr bwMode="auto">
            <a:xfrm>
              <a:off x="1998" y="1545"/>
              <a:ext cx="36" cy="24"/>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100389" name="Freeform 1061"/>
            <p:cNvSpPr>
              <a:spLocks/>
            </p:cNvSpPr>
            <p:nvPr/>
          </p:nvSpPr>
          <p:spPr bwMode="auto">
            <a:xfrm>
              <a:off x="1938" y="1563"/>
              <a:ext cx="30" cy="48"/>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100390" name="Freeform 1062"/>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100391" name="Freeform 1063"/>
            <p:cNvSpPr>
              <a:spLocks/>
            </p:cNvSpPr>
            <p:nvPr/>
          </p:nvSpPr>
          <p:spPr bwMode="auto">
            <a:xfrm>
              <a:off x="2244" y="1527"/>
              <a:ext cx="42" cy="60"/>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100392" name="Freeform 1064"/>
            <p:cNvSpPr>
              <a:spLocks/>
            </p:cNvSpPr>
            <p:nvPr/>
          </p:nvSpPr>
          <p:spPr bwMode="auto">
            <a:xfrm>
              <a:off x="2238" y="1527"/>
              <a:ext cx="24" cy="24"/>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100393" name="Freeform 1065"/>
            <p:cNvSpPr>
              <a:spLocks/>
            </p:cNvSpPr>
            <p:nvPr/>
          </p:nvSpPr>
          <p:spPr bwMode="auto">
            <a:xfrm>
              <a:off x="2280" y="1545"/>
              <a:ext cx="24" cy="48"/>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100394" name="Freeform 1066"/>
            <p:cNvSpPr>
              <a:spLocks/>
            </p:cNvSpPr>
            <p:nvPr/>
          </p:nvSpPr>
          <p:spPr bwMode="auto">
            <a:xfrm>
              <a:off x="2130" y="1503"/>
              <a:ext cx="6" cy="36"/>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100395" name="Freeform 1067"/>
            <p:cNvSpPr>
              <a:spLocks/>
            </p:cNvSpPr>
            <p:nvPr/>
          </p:nvSpPr>
          <p:spPr bwMode="auto">
            <a:xfrm>
              <a:off x="1860" y="1593"/>
              <a:ext cx="276" cy="22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100396" name="Freeform 1068"/>
            <p:cNvSpPr>
              <a:spLocks/>
            </p:cNvSpPr>
            <p:nvPr/>
          </p:nvSpPr>
          <p:spPr bwMode="auto">
            <a:xfrm>
              <a:off x="1836" y="1497"/>
              <a:ext cx="258" cy="318"/>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100397" name="Line 1069"/>
            <p:cNvSpPr>
              <a:spLocks noChangeShapeType="1"/>
            </p:cNvSpPr>
            <p:nvPr/>
          </p:nvSpPr>
          <p:spPr bwMode="auto">
            <a:xfrm>
              <a:off x="2136" y="1587"/>
              <a:ext cx="60" cy="1"/>
            </a:xfrm>
            <a:prstGeom prst="line">
              <a:avLst/>
            </a:prstGeom>
            <a:noFill/>
            <a:ln w="0">
              <a:solidFill>
                <a:srgbClr val="000000"/>
              </a:solidFill>
              <a:round/>
              <a:headEnd/>
              <a:tailEnd/>
            </a:ln>
          </p:spPr>
          <p:txBody>
            <a:bodyPr/>
            <a:lstStyle/>
            <a:p>
              <a:endParaRPr lang="zh-CN" altLang="en-US"/>
            </a:p>
          </p:txBody>
        </p:sp>
        <p:sp>
          <p:nvSpPr>
            <p:cNvPr id="100398" name="Freeform 1070"/>
            <p:cNvSpPr>
              <a:spLocks/>
            </p:cNvSpPr>
            <p:nvPr/>
          </p:nvSpPr>
          <p:spPr bwMode="auto">
            <a:xfrm>
              <a:off x="2142" y="1479"/>
              <a:ext cx="246" cy="186"/>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100399" name="Freeform 1071"/>
            <p:cNvSpPr>
              <a:spLocks/>
            </p:cNvSpPr>
            <p:nvPr/>
          </p:nvSpPr>
          <p:spPr bwMode="auto">
            <a:xfrm>
              <a:off x="1578" y="1587"/>
              <a:ext cx="258" cy="36"/>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100400" name="Freeform 1072"/>
            <p:cNvSpPr>
              <a:spLocks/>
            </p:cNvSpPr>
            <p:nvPr/>
          </p:nvSpPr>
          <p:spPr bwMode="auto">
            <a:xfrm>
              <a:off x="2046" y="1941"/>
              <a:ext cx="204" cy="60"/>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100401" name="Freeform 1073"/>
            <p:cNvSpPr>
              <a:spLocks/>
            </p:cNvSpPr>
            <p:nvPr/>
          </p:nvSpPr>
          <p:spPr bwMode="auto">
            <a:xfrm>
              <a:off x="1410" y="1587"/>
              <a:ext cx="570" cy="588"/>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100402" name="Freeform 1074"/>
            <p:cNvSpPr>
              <a:spLocks/>
            </p:cNvSpPr>
            <p:nvPr/>
          </p:nvSpPr>
          <p:spPr bwMode="auto">
            <a:xfrm>
              <a:off x="2184" y="1425"/>
              <a:ext cx="72" cy="54"/>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100403" name="Freeform 1075"/>
            <p:cNvSpPr>
              <a:spLocks/>
            </p:cNvSpPr>
            <p:nvPr/>
          </p:nvSpPr>
          <p:spPr bwMode="auto">
            <a:xfrm>
              <a:off x="2418" y="1821"/>
              <a:ext cx="48" cy="222"/>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100404" name="Freeform 1076"/>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100405" name="Freeform 1077"/>
            <p:cNvSpPr>
              <a:spLocks/>
            </p:cNvSpPr>
            <p:nvPr/>
          </p:nvSpPr>
          <p:spPr bwMode="auto">
            <a:xfrm>
              <a:off x="2244" y="2019"/>
              <a:ext cx="336" cy="234"/>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100406" name="Freeform 1078"/>
            <p:cNvSpPr>
              <a:spLocks/>
            </p:cNvSpPr>
            <p:nvPr/>
          </p:nvSpPr>
          <p:spPr bwMode="auto">
            <a:xfrm>
              <a:off x="1638" y="2103"/>
              <a:ext cx="762" cy="426"/>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100407" name="Freeform 1079"/>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100408" name="Freeform 1080"/>
            <p:cNvSpPr>
              <a:spLocks/>
            </p:cNvSpPr>
            <p:nvPr/>
          </p:nvSpPr>
          <p:spPr bwMode="auto">
            <a:xfrm>
              <a:off x="2490" y="1683"/>
              <a:ext cx="924" cy="420"/>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rgbClr val="000000"/>
              </a:solidFill>
              <a:prstDash val="solid"/>
              <a:round/>
              <a:headEnd/>
              <a:tailEnd/>
            </a:ln>
          </p:spPr>
          <p:txBody>
            <a:bodyPr/>
            <a:lstStyle/>
            <a:p>
              <a:endParaRPr lang="zh-CN" altLang="en-US"/>
            </a:p>
          </p:txBody>
        </p:sp>
        <p:sp>
          <p:nvSpPr>
            <p:cNvPr id="100409" name="Freeform 1081"/>
            <p:cNvSpPr>
              <a:spLocks/>
            </p:cNvSpPr>
            <p:nvPr/>
          </p:nvSpPr>
          <p:spPr bwMode="auto">
            <a:xfrm>
              <a:off x="1608" y="2103"/>
              <a:ext cx="792" cy="426"/>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100410" name="Freeform 1082"/>
            <p:cNvSpPr>
              <a:spLocks/>
            </p:cNvSpPr>
            <p:nvPr/>
          </p:nvSpPr>
          <p:spPr bwMode="auto">
            <a:xfrm>
              <a:off x="2304" y="2379"/>
              <a:ext cx="24" cy="114"/>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100411" name="Freeform 1083"/>
            <p:cNvSpPr>
              <a:spLocks/>
            </p:cNvSpPr>
            <p:nvPr/>
          </p:nvSpPr>
          <p:spPr bwMode="auto">
            <a:xfrm>
              <a:off x="1812" y="2211"/>
              <a:ext cx="72" cy="48"/>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100412" name="Freeform 1084"/>
            <p:cNvSpPr>
              <a:spLocks/>
            </p:cNvSpPr>
            <p:nvPr/>
          </p:nvSpPr>
          <p:spPr bwMode="auto">
            <a:xfrm>
              <a:off x="1872" y="2223"/>
              <a:ext cx="12" cy="30"/>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100413" name="Freeform 1085"/>
            <p:cNvSpPr>
              <a:spLocks/>
            </p:cNvSpPr>
            <p:nvPr/>
          </p:nvSpPr>
          <p:spPr bwMode="auto">
            <a:xfrm>
              <a:off x="1506" y="2097"/>
              <a:ext cx="522" cy="672"/>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100414" name="Freeform 1086"/>
            <p:cNvSpPr>
              <a:spLocks/>
            </p:cNvSpPr>
            <p:nvPr/>
          </p:nvSpPr>
          <p:spPr bwMode="auto">
            <a:xfrm>
              <a:off x="1590" y="2589"/>
              <a:ext cx="228" cy="48"/>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100415" name="Freeform 1087"/>
            <p:cNvSpPr>
              <a:spLocks/>
            </p:cNvSpPr>
            <p:nvPr/>
          </p:nvSpPr>
          <p:spPr bwMode="auto">
            <a:xfrm>
              <a:off x="2442" y="2073"/>
              <a:ext cx="42" cy="12"/>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100416" name="Freeform 1088"/>
            <p:cNvSpPr>
              <a:spLocks/>
            </p:cNvSpPr>
            <p:nvPr/>
          </p:nvSpPr>
          <p:spPr bwMode="auto">
            <a:xfrm>
              <a:off x="2460" y="2145"/>
              <a:ext cx="66" cy="24"/>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100417" name="Freeform 1089"/>
            <p:cNvSpPr>
              <a:spLocks/>
            </p:cNvSpPr>
            <p:nvPr/>
          </p:nvSpPr>
          <p:spPr bwMode="auto">
            <a:xfrm>
              <a:off x="2430" y="2193"/>
              <a:ext cx="54" cy="18"/>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100418" name="Freeform 1090"/>
            <p:cNvSpPr>
              <a:spLocks/>
            </p:cNvSpPr>
            <p:nvPr/>
          </p:nvSpPr>
          <p:spPr bwMode="auto">
            <a:xfrm>
              <a:off x="1998" y="2733"/>
              <a:ext cx="60" cy="450"/>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100419" name="Freeform 1091"/>
            <p:cNvSpPr>
              <a:spLocks/>
            </p:cNvSpPr>
            <p:nvPr/>
          </p:nvSpPr>
          <p:spPr bwMode="auto">
            <a:xfrm>
              <a:off x="1464" y="3237"/>
              <a:ext cx="1014" cy="168"/>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100420" name="Freeform 1092"/>
            <p:cNvSpPr>
              <a:spLocks/>
            </p:cNvSpPr>
            <p:nvPr/>
          </p:nvSpPr>
          <p:spPr bwMode="auto">
            <a:xfrm>
              <a:off x="2064" y="3201"/>
              <a:ext cx="108" cy="12"/>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100421" name="Freeform 1093"/>
            <p:cNvSpPr>
              <a:spLocks/>
            </p:cNvSpPr>
            <p:nvPr/>
          </p:nvSpPr>
          <p:spPr bwMode="auto">
            <a:xfrm>
              <a:off x="2088" y="3225"/>
              <a:ext cx="84" cy="30"/>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100422" name="Freeform 1094"/>
            <p:cNvSpPr>
              <a:spLocks/>
            </p:cNvSpPr>
            <p:nvPr/>
          </p:nvSpPr>
          <p:spPr bwMode="auto">
            <a:xfrm>
              <a:off x="1704" y="3249"/>
              <a:ext cx="72" cy="30"/>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100423" name="Freeform 1095"/>
            <p:cNvSpPr>
              <a:spLocks/>
            </p:cNvSpPr>
            <p:nvPr/>
          </p:nvSpPr>
          <p:spPr bwMode="auto">
            <a:xfrm>
              <a:off x="1728" y="3237"/>
              <a:ext cx="90" cy="18"/>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100424" name="Freeform 1096"/>
            <p:cNvSpPr>
              <a:spLocks/>
            </p:cNvSpPr>
            <p:nvPr/>
          </p:nvSpPr>
          <p:spPr bwMode="auto">
            <a:xfrm>
              <a:off x="2004" y="3261"/>
              <a:ext cx="1" cy="30"/>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
        <p:nvSpPr>
          <p:cNvPr id="100425" name="Rectangle 1097"/>
          <p:cNvSpPr>
            <a:spLocks noChangeArrowheads="1"/>
          </p:cNvSpPr>
          <p:nvPr/>
        </p:nvSpPr>
        <p:spPr bwMode="auto">
          <a:xfrm>
            <a:off x="4048125" y="4122738"/>
            <a:ext cx="2684463" cy="519112"/>
          </a:xfrm>
          <a:prstGeom prst="rect">
            <a:avLst/>
          </a:prstGeom>
          <a:solidFill>
            <a:schemeClr val="bg2"/>
          </a:solidFill>
          <a:ln w="9525">
            <a:noFill/>
            <a:miter lim="800000"/>
            <a:headEnd/>
            <a:tailEnd/>
          </a:ln>
        </p:spPr>
        <p:txBody>
          <a:bodyPr wrap="none">
            <a:spAutoFit/>
          </a:bodyPr>
          <a:lstStyle/>
          <a:p>
            <a:pPr eaLnBrk="1" hangingPunct="1"/>
            <a:r>
              <a:rPr lang="en-US" altLang="zh-CN" sz="2800" b="1"/>
              <a:t>“</a:t>
            </a:r>
            <a:r>
              <a:rPr lang="zh-CN" altLang="en-US" sz="2800" b="1">
                <a:solidFill>
                  <a:schemeClr val="hlink"/>
                </a:solidFill>
              </a:rPr>
              <a:t>显著性检验</a:t>
            </a:r>
            <a:r>
              <a:rPr lang="zh-CN" altLang="en-US"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arn(outVertical)">
                                      <p:cBhvr>
                                        <p:cTn id="7" dur="5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wipe(left)">
                                      <p:cBhvr>
                                        <p:cTn id="12" dur="500"/>
                                        <p:tgtEl>
                                          <p:spTgt spid="100356"/>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100425"/>
                                        </p:tgtEl>
                                        <p:attrNameLst>
                                          <p:attrName>style.visibility</p:attrName>
                                        </p:attrNameLst>
                                      </p:cBhvr>
                                      <p:to>
                                        <p:strVal val="visible"/>
                                      </p:to>
                                    </p:set>
                                    <p:anim calcmode="lin" valueType="num">
                                      <p:cBhvr>
                                        <p:cTn id="16" dur="500" fill="hold"/>
                                        <p:tgtEl>
                                          <p:spTgt spid="100425"/>
                                        </p:tgtEl>
                                        <p:attrNameLst>
                                          <p:attrName>ppt_w</p:attrName>
                                        </p:attrNameLst>
                                      </p:cBhvr>
                                      <p:tavLst>
                                        <p:tav tm="0">
                                          <p:val>
                                            <p:fltVal val="0"/>
                                          </p:val>
                                        </p:tav>
                                        <p:tav tm="100000">
                                          <p:val>
                                            <p:strVal val="#ppt_w"/>
                                          </p:val>
                                        </p:tav>
                                      </p:tavLst>
                                    </p:anim>
                                    <p:anim calcmode="lin" valueType="num">
                                      <p:cBhvr>
                                        <p:cTn id="17" dur="500" fill="hold"/>
                                        <p:tgtEl>
                                          <p:spTgt spid="1004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utoUpdateAnimBg="0"/>
      <p:bldP spid="10042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Text Box 4"/>
          <p:cNvSpPr txBox="1">
            <a:spLocks noChangeArrowheads="1"/>
          </p:cNvSpPr>
          <p:nvPr/>
        </p:nvSpPr>
        <p:spPr bwMode="auto">
          <a:xfrm>
            <a:off x="152400" y="457200"/>
            <a:ext cx="5724644" cy="830997"/>
          </a:xfrm>
          <a:prstGeom prst="rect">
            <a:avLst/>
          </a:prstGeom>
          <a:noFill/>
          <a:ln w="9525">
            <a:noFill/>
            <a:miter lim="800000"/>
            <a:headEnd/>
            <a:tailEnd/>
          </a:ln>
          <a:effectLst/>
        </p:spPr>
        <p:txBody>
          <a:bodyPr wrap="none">
            <a:spAutoFit/>
          </a:bodyPr>
          <a:lstStyle/>
          <a:p>
            <a:r>
              <a:rPr lang="zh-CN" altLang="en-US" sz="4800" dirty="0" smtClean="0">
                <a:solidFill>
                  <a:srgbClr val="800000"/>
                </a:solidFill>
                <a:ea typeface="楷体_GB2312" pitchFamily="49" charset="-122"/>
              </a:rPr>
              <a:t>假设检验</a:t>
            </a:r>
            <a:r>
              <a:rPr lang="zh-CN" altLang="en-US" sz="4800" dirty="0">
                <a:solidFill>
                  <a:srgbClr val="800000"/>
                </a:solidFill>
                <a:ea typeface="楷体_GB2312" pitchFamily="49" charset="-122"/>
              </a:rPr>
              <a:t>的基本概念</a:t>
            </a:r>
          </a:p>
        </p:txBody>
      </p:sp>
      <p:sp>
        <p:nvSpPr>
          <p:cNvPr id="610309" name="AutoShape 5"/>
          <p:cNvSpPr>
            <a:spLocks noChangeArrowheads="1"/>
          </p:cNvSpPr>
          <p:nvPr/>
        </p:nvSpPr>
        <p:spPr bwMode="auto">
          <a:xfrm>
            <a:off x="3900488" y="2257425"/>
            <a:ext cx="976312" cy="485775"/>
          </a:xfrm>
          <a:prstGeom prst="rightArrow">
            <a:avLst>
              <a:gd name="adj1" fmla="val 50000"/>
              <a:gd name="adj2" fmla="val 50245"/>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0" name="Text Box 6"/>
          <p:cNvSpPr txBox="1">
            <a:spLocks noChangeArrowheads="1"/>
          </p:cNvSpPr>
          <p:nvPr/>
        </p:nvSpPr>
        <p:spPr bwMode="auto">
          <a:xfrm>
            <a:off x="1339850" y="3956050"/>
            <a:ext cx="1108075" cy="2298700"/>
          </a:xfrm>
          <a:prstGeom prst="rect">
            <a:avLst/>
          </a:prstGeom>
          <a:solidFill>
            <a:srgbClr val="FFFFCC">
              <a:alpha val="50000"/>
            </a:srgbClr>
          </a:solidFill>
          <a:ln w="9525">
            <a:solidFill>
              <a:schemeClr val="tx1"/>
            </a:solidFill>
            <a:miter lim="800000"/>
            <a:headEnd/>
            <a:tailEnd/>
          </a:ln>
          <a:effectLst/>
        </p:spPr>
        <p:txBody>
          <a:bodyPr wrap="none">
            <a:spAutoFit/>
          </a:bodyPr>
          <a:lstStyle/>
          <a:p>
            <a:r>
              <a:rPr lang="zh-CN" altLang="en-US" sz="3600">
                <a:latin typeface="楷体_GB2312" pitchFamily="49" charset="-122"/>
                <a:ea typeface="楷体_GB2312" pitchFamily="49" charset="-122"/>
              </a:rPr>
              <a:t>若对</a:t>
            </a:r>
          </a:p>
          <a:p>
            <a:r>
              <a:rPr lang="zh-CN" altLang="en-US" sz="3600">
                <a:latin typeface="楷体_GB2312" pitchFamily="49" charset="-122"/>
                <a:ea typeface="楷体_GB2312" pitchFamily="49" charset="-122"/>
              </a:rPr>
              <a:t>参数</a:t>
            </a:r>
          </a:p>
          <a:p>
            <a:r>
              <a:rPr lang="zh-CN" altLang="en-US" sz="3600">
                <a:latin typeface="楷体_GB2312" pitchFamily="49" charset="-122"/>
                <a:ea typeface="楷体_GB2312" pitchFamily="49" charset="-122"/>
              </a:rPr>
              <a:t>有所</a:t>
            </a:r>
          </a:p>
          <a:p>
            <a:r>
              <a:rPr lang="zh-CN" altLang="en-US" sz="3600">
                <a:latin typeface="楷体_GB2312" pitchFamily="49" charset="-122"/>
                <a:ea typeface="楷体_GB2312" pitchFamily="49" charset="-122"/>
              </a:rPr>
              <a:t>了解</a:t>
            </a:r>
          </a:p>
        </p:txBody>
      </p:sp>
      <p:sp>
        <p:nvSpPr>
          <p:cNvPr id="610311" name="Text Box 7"/>
          <p:cNvSpPr txBox="1">
            <a:spLocks noChangeArrowheads="1"/>
          </p:cNvSpPr>
          <p:nvPr/>
        </p:nvSpPr>
        <p:spPr bwMode="auto">
          <a:xfrm>
            <a:off x="3657600" y="3962400"/>
            <a:ext cx="1828800" cy="2298700"/>
          </a:xfrm>
          <a:prstGeom prst="rect">
            <a:avLst/>
          </a:prstGeom>
          <a:solidFill>
            <a:srgbClr val="FFFFCC">
              <a:alpha val="50000"/>
            </a:srgbClr>
          </a:solidFill>
          <a:ln w="9525">
            <a:solidFill>
              <a:schemeClr val="tx1"/>
            </a:solidFill>
            <a:miter lim="800000"/>
            <a:headEnd/>
            <a:tailEnd/>
          </a:ln>
          <a:effectLst/>
        </p:spPr>
        <p:txBody>
          <a:bodyPr>
            <a:spAutoFit/>
          </a:bodyPr>
          <a:lstStyle/>
          <a:p>
            <a:r>
              <a:rPr lang="zh-CN" altLang="en-US" sz="3600">
                <a:latin typeface="楷体_GB2312" pitchFamily="49" charset="-122"/>
                <a:ea typeface="楷体_GB2312" pitchFamily="49" charset="-122"/>
              </a:rPr>
              <a:t>但有猜测怀疑</a:t>
            </a:r>
            <a:r>
              <a:rPr lang="en-US" altLang="zh-CN" sz="3600">
                <a:latin typeface="楷体_GB2312" pitchFamily="49" charset="-122"/>
                <a:ea typeface="楷体_GB2312" pitchFamily="49" charset="-122"/>
              </a:rPr>
              <a:t>,</a:t>
            </a:r>
          </a:p>
          <a:p>
            <a:r>
              <a:rPr lang="zh-CN" altLang="en-US" sz="3600">
                <a:latin typeface="楷体_GB2312" pitchFamily="49" charset="-122"/>
                <a:ea typeface="楷体_GB2312" pitchFamily="49" charset="-122"/>
              </a:rPr>
              <a:t>需要证</a:t>
            </a:r>
          </a:p>
          <a:p>
            <a:r>
              <a:rPr lang="zh-CN" altLang="en-US" sz="3600">
                <a:latin typeface="楷体_GB2312" pitchFamily="49" charset="-122"/>
                <a:ea typeface="楷体_GB2312" pitchFamily="49" charset="-122"/>
              </a:rPr>
              <a:t>实之时</a:t>
            </a:r>
          </a:p>
        </p:txBody>
      </p:sp>
      <p:sp>
        <p:nvSpPr>
          <p:cNvPr id="610312" name="AutoShape 8"/>
          <p:cNvSpPr>
            <a:spLocks noChangeArrowheads="1"/>
          </p:cNvSpPr>
          <p:nvPr/>
        </p:nvSpPr>
        <p:spPr bwMode="auto">
          <a:xfrm>
            <a:off x="2667000" y="4797425"/>
            <a:ext cx="762000" cy="457200"/>
          </a:xfrm>
          <a:prstGeom prst="rightArrow">
            <a:avLst>
              <a:gd name="adj1" fmla="val 50000"/>
              <a:gd name="adj2" fmla="val 41667"/>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3" name="AutoShape 9"/>
          <p:cNvSpPr>
            <a:spLocks noChangeArrowheads="1"/>
          </p:cNvSpPr>
          <p:nvPr/>
        </p:nvSpPr>
        <p:spPr bwMode="auto">
          <a:xfrm>
            <a:off x="5791200" y="4800600"/>
            <a:ext cx="762000" cy="457200"/>
          </a:xfrm>
          <a:prstGeom prst="rightArrow">
            <a:avLst>
              <a:gd name="adj1" fmla="val 50000"/>
              <a:gd name="adj2" fmla="val 41667"/>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sp>
        <p:nvSpPr>
          <p:cNvPr id="610314" name="Text Box 10"/>
          <p:cNvSpPr txBox="1">
            <a:spLocks noChangeArrowheads="1"/>
          </p:cNvSpPr>
          <p:nvPr/>
        </p:nvSpPr>
        <p:spPr bwMode="auto">
          <a:xfrm>
            <a:off x="6705600" y="3962400"/>
            <a:ext cx="1565275" cy="2298700"/>
          </a:xfrm>
          <a:prstGeom prst="rect">
            <a:avLst/>
          </a:prstGeom>
          <a:solidFill>
            <a:srgbClr val="FFFFCC">
              <a:alpha val="50000"/>
            </a:srgbClr>
          </a:solidFill>
          <a:ln w="9525">
            <a:solidFill>
              <a:schemeClr val="tx1"/>
            </a:solidFill>
            <a:miter lim="800000"/>
            <a:headEnd/>
            <a:tailEnd/>
          </a:ln>
          <a:effectLst/>
        </p:spPr>
        <p:txBody>
          <a:bodyPr wrap="none">
            <a:spAutoFit/>
          </a:bodyPr>
          <a:lstStyle/>
          <a:p>
            <a:r>
              <a:rPr lang="zh-CN" altLang="en-US" sz="3600">
                <a:latin typeface="楷体_GB2312" pitchFamily="49" charset="-122"/>
                <a:ea typeface="楷体_GB2312" pitchFamily="49" charset="-122"/>
              </a:rPr>
              <a:t>用假设</a:t>
            </a:r>
          </a:p>
          <a:p>
            <a:r>
              <a:rPr lang="zh-CN" altLang="en-US" sz="3600">
                <a:latin typeface="楷体_GB2312" pitchFamily="49" charset="-122"/>
                <a:ea typeface="楷体_GB2312" pitchFamily="49" charset="-122"/>
              </a:rPr>
              <a:t>检验的</a:t>
            </a:r>
          </a:p>
          <a:p>
            <a:r>
              <a:rPr lang="zh-CN" altLang="en-US" sz="3600">
                <a:latin typeface="楷体_GB2312" pitchFamily="49" charset="-122"/>
                <a:ea typeface="楷体_GB2312" pitchFamily="49" charset="-122"/>
              </a:rPr>
              <a:t>方法来</a:t>
            </a:r>
          </a:p>
          <a:p>
            <a:r>
              <a:rPr lang="zh-CN" altLang="en-US" sz="3600">
                <a:latin typeface="楷体_GB2312" pitchFamily="49" charset="-122"/>
                <a:ea typeface="楷体_GB2312" pitchFamily="49" charset="-122"/>
              </a:rPr>
              <a:t> 处理</a:t>
            </a:r>
          </a:p>
        </p:txBody>
      </p:sp>
      <p:sp>
        <p:nvSpPr>
          <p:cNvPr id="610315" name="Rectangle 11"/>
          <p:cNvSpPr>
            <a:spLocks noChangeArrowheads="1"/>
          </p:cNvSpPr>
          <p:nvPr/>
        </p:nvSpPr>
        <p:spPr bwMode="auto">
          <a:xfrm>
            <a:off x="762000" y="1371600"/>
            <a:ext cx="7772400" cy="2057400"/>
          </a:xfrm>
          <a:prstGeom prst="rect">
            <a:avLst/>
          </a:prstGeom>
          <a:noFill/>
          <a:ln w="38100">
            <a:solidFill>
              <a:srgbClr val="000066"/>
            </a:solidFill>
            <a:miter lim="800000"/>
            <a:headEnd/>
            <a:tailEnd/>
          </a:ln>
          <a:effectLst/>
        </p:spPr>
        <p:txBody>
          <a:bodyPr wrap="none" anchor="ctr"/>
          <a:lstStyle/>
          <a:p>
            <a:pPr algn="ctr"/>
            <a:endParaRPr lang="zh-CN" altLang="zh-CN" sz="3200">
              <a:ea typeface="楷体_GB2312" pitchFamily="49" charset="-122"/>
            </a:endParaRPr>
          </a:p>
        </p:txBody>
      </p:sp>
      <p:grpSp>
        <p:nvGrpSpPr>
          <p:cNvPr id="2" name="Group 12"/>
          <p:cNvGrpSpPr>
            <a:grpSpLocks/>
          </p:cNvGrpSpPr>
          <p:nvPr/>
        </p:nvGrpSpPr>
        <p:grpSpPr bwMode="auto">
          <a:xfrm>
            <a:off x="1219200" y="1676400"/>
            <a:ext cx="2514600" cy="1524000"/>
            <a:chOff x="768" y="960"/>
            <a:chExt cx="1584" cy="960"/>
          </a:xfrm>
        </p:grpSpPr>
        <p:sp>
          <p:nvSpPr>
            <p:cNvPr id="610317" name="Oval 13"/>
            <p:cNvSpPr>
              <a:spLocks noChangeArrowheads="1"/>
            </p:cNvSpPr>
            <p:nvPr/>
          </p:nvSpPr>
          <p:spPr bwMode="auto">
            <a:xfrm>
              <a:off x="768" y="960"/>
              <a:ext cx="1584" cy="960"/>
            </a:xfrm>
            <a:prstGeom prst="ellipse">
              <a:avLst/>
            </a:prstGeom>
            <a:solidFill>
              <a:srgbClr val="99FF99">
                <a:alpha val="50000"/>
              </a:srgbClr>
            </a:solidFill>
            <a:ln w="9525">
              <a:solidFill>
                <a:schemeClr val="tx1"/>
              </a:solidFill>
              <a:round/>
              <a:headEnd/>
              <a:tailEnd/>
            </a:ln>
            <a:effectLst/>
          </p:spPr>
          <p:txBody>
            <a:bodyPr wrap="none" anchor="ctr"/>
            <a:lstStyle/>
            <a:p>
              <a:endParaRPr lang="zh-CN" altLang="en-US"/>
            </a:p>
          </p:txBody>
        </p:sp>
        <p:sp>
          <p:nvSpPr>
            <p:cNvPr id="610318" name="Text Box 14"/>
            <p:cNvSpPr txBox="1">
              <a:spLocks noChangeArrowheads="1"/>
            </p:cNvSpPr>
            <p:nvPr/>
          </p:nvSpPr>
          <p:spPr bwMode="auto">
            <a:xfrm>
              <a:off x="936" y="1074"/>
              <a:ext cx="1272" cy="750"/>
            </a:xfrm>
            <a:prstGeom prst="rect">
              <a:avLst/>
            </a:prstGeom>
            <a:noFill/>
            <a:ln w="9525">
              <a:noFill/>
              <a:miter lim="800000"/>
              <a:headEnd/>
              <a:tailEnd/>
            </a:ln>
            <a:effectLst/>
          </p:spPr>
          <p:txBody>
            <a:bodyPr wrap="none">
              <a:spAutoFit/>
            </a:bodyPr>
            <a:lstStyle/>
            <a:p>
              <a:r>
                <a:rPr lang="zh-CN" altLang="en-US" sz="3600" b="1">
                  <a:latin typeface="楷体_GB2312" pitchFamily="49" charset="-122"/>
                  <a:ea typeface="楷体_GB2312" pitchFamily="49" charset="-122"/>
                </a:rPr>
                <a:t>若对参数</a:t>
              </a:r>
            </a:p>
            <a:p>
              <a:r>
                <a:rPr lang="zh-CN" altLang="en-US" sz="3600" b="1">
                  <a:latin typeface="楷体_GB2312" pitchFamily="49" charset="-122"/>
                  <a:ea typeface="楷体_GB2312" pitchFamily="49" charset="-122"/>
                </a:rPr>
                <a:t>一无所知</a:t>
              </a:r>
            </a:p>
          </p:txBody>
        </p:sp>
      </p:grpSp>
      <p:grpSp>
        <p:nvGrpSpPr>
          <p:cNvPr id="3" name="Group 15"/>
          <p:cNvGrpSpPr>
            <a:grpSpLocks/>
          </p:cNvGrpSpPr>
          <p:nvPr/>
        </p:nvGrpSpPr>
        <p:grpSpPr bwMode="auto">
          <a:xfrm>
            <a:off x="5105400" y="1676400"/>
            <a:ext cx="2819400" cy="1524000"/>
            <a:chOff x="3168" y="960"/>
            <a:chExt cx="1776" cy="960"/>
          </a:xfrm>
        </p:grpSpPr>
        <p:sp>
          <p:nvSpPr>
            <p:cNvPr id="610320" name="Oval 16"/>
            <p:cNvSpPr>
              <a:spLocks noChangeArrowheads="1"/>
            </p:cNvSpPr>
            <p:nvPr/>
          </p:nvSpPr>
          <p:spPr bwMode="auto">
            <a:xfrm>
              <a:off x="3168" y="960"/>
              <a:ext cx="1776" cy="960"/>
            </a:xfrm>
            <a:prstGeom prst="ellipse">
              <a:avLst/>
            </a:prstGeom>
            <a:solidFill>
              <a:srgbClr val="99FF99">
                <a:alpha val="50000"/>
              </a:srgbClr>
            </a:solidFill>
            <a:ln w="9525">
              <a:solidFill>
                <a:schemeClr val="tx1"/>
              </a:solidFill>
              <a:round/>
              <a:headEnd/>
              <a:tailEnd/>
            </a:ln>
            <a:effectLst/>
          </p:spPr>
          <p:txBody>
            <a:bodyPr wrap="none" anchor="ctr"/>
            <a:lstStyle/>
            <a:p>
              <a:endParaRPr lang="zh-CN" altLang="en-US"/>
            </a:p>
          </p:txBody>
        </p:sp>
        <p:sp>
          <p:nvSpPr>
            <p:cNvPr id="610321" name="Text Box 17"/>
            <p:cNvSpPr txBox="1">
              <a:spLocks noChangeArrowheads="1"/>
            </p:cNvSpPr>
            <p:nvPr/>
          </p:nvSpPr>
          <p:spPr bwMode="auto">
            <a:xfrm>
              <a:off x="3287" y="1056"/>
              <a:ext cx="1561" cy="750"/>
            </a:xfrm>
            <a:prstGeom prst="rect">
              <a:avLst/>
            </a:prstGeom>
            <a:noFill/>
            <a:ln w="9525">
              <a:noFill/>
              <a:miter lim="800000"/>
              <a:headEnd/>
              <a:tailEnd/>
            </a:ln>
            <a:effectLst/>
          </p:spPr>
          <p:txBody>
            <a:bodyPr wrap="none">
              <a:spAutoFit/>
            </a:bodyPr>
            <a:lstStyle/>
            <a:p>
              <a:r>
                <a:rPr lang="zh-CN" altLang="en-US" sz="3600" b="1">
                  <a:latin typeface="楷体_GB2312" pitchFamily="49" charset="-122"/>
                  <a:ea typeface="楷体_GB2312" pitchFamily="49" charset="-122"/>
                </a:rPr>
                <a:t>用参数估计</a:t>
              </a:r>
            </a:p>
            <a:p>
              <a:r>
                <a:rPr lang="zh-CN" altLang="en-US" sz="3600" b="1">
                  <a:latin typeface="楷体_GB2312" pitchFamily="49" charset="-122"/>
                  <a:ea typeface="楷体_GB2312" pitchFamily="49" charset="-122"/>
                </a:rPr>
                <a:t>的方法处理</a:t>
              </a:r>
            </a:p>
          </p:txBody>
        </p:sp>
      </p:grpSp>
      <p:sp>
        <p:nvSpPr>
          <p:cNvPr id="610322" name="Rectangle 18"/>
          <p:cNvSpPr>
            <a:spLocks noChangeArrowheads="1"/>
          </p:cNvSpPr>
          <p:nvPr/>
        </p:nvSpPr>
        <p:spPr bwMode="auto">
          <a:xfrm>
            <a:off x="762000" y="3733800"/>
            <a:ext cx="7772400" cy="2743200"/>
          </a:xfrm>
          <a:prstGeom prst="rect">
            <a:avLst/>
          </a:prstGeom>
          <a:noFill/>
          <a:ln w="38100">
            <a:solidFill>
              <a:srgbClr val="000066"/>
            </a:solidFill>
            <a:miter lim="800000"/>
            <a:headEnd/>
            <a:tailEnd/>
          </a:ln>
          <a:effectLst/>
        </p:spPr>
        <p:txBody>
          <a:bodyPr wrap="none" anchor="ctr"/>
          <a:lstStyle/>
          <a:p>
            <a:pPr algn="ctr"/>
            <a:endParaRPr lang="zh-CN" altLang="zh-CN" sz="320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08"/>
                                        </p:tgtEl>
                                        <p:attrNameLst>
                                          <p:attrName>style.visibility</p:attrName>
                                        </p:attrNameLst>
                                      </p:cBhvr>
                                      <p:to>
                                        <p:strVal val="visible"/>
                                      </p:to>
                                    </p:set>
                                    <p:anim calcmode="lin" valueType="num">
                                      <p:cBhvr additive="base">
                                        <p:cTn id="7" dur="500" fill="hold"/>
                                        <p:tgtEl>
                                          <p:spTgt spid="610308"/>
                                        </p:tgtEl>
                                        <p:attrNameLst>
                                          <p:attrName>ppt_x</p:attrName>
                                        </p:attrNameLst>
                                      </p:cBhvr>
                                      <p:tavLst>
                                        <p:tav tm="0">
                                          <p:val>
                                            <p:strVal val="0-#ppt_w/2"/>
                                          </p:val>
                                        </p:tav>
                                        <p:tav tm="100000">
                                          <p:val>
                                            <p:strVal val="#ppt_x"/>
                                          </p:val>
                                        </p:tav>
                                      </p:tavLst>
                                    </p:anim>
                                    <p:anim calcmode="lin" valueType="num">
                                      <p:cBhvr additive="base">
                                        <p:cTn id="8" dur="500" fill="hold"/>
                                        <p:tgtEl>
                                          <p:spTgt spid="610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15"/>
                                        </p:tgtEl>
                                        <p:attrNameLst>
                                          <p:attrName>style.visibility</p:attrName>
                                        </p:attrNameLst>
                                      </p:cBhvr>
                                      <p:to>
                                        <p:strVal val="visible"/>
                                      </p:to>
                                    </p:set>
                                    <p:anim calcmode="lin" valueType="num">
                                      <p:cBhvr additive="base">
                                        <p:cTn id="13" dur="500" fill="hold"/>
                                        <p:tgtEl>
                                          <p:spTgt spid="610315"/>
                                        </p:tgtEl>
                                        <p:attrNameLst>
                                          <p:attrName>ppt_x</p:attrName>
                                        </p:attrNameLst>
                                      </p:cBhvr>
                                      <p:tavLst>
                                        <p:tav tm="0">
                                          <p:val>
                                            <p:strVal val="0-#ppt_w/2"/>
                                          </p:val>
                                        </p:tav>
                                        <p:tav tm="100000">
                                          <p:val>
                                            <p:strVal val="#ppt_x"/>
                                          </p:val>
                                        </p:tav>
                                      </p:tavLst>
                                    </p:anim>
                                    <p:anim calcmode="lin" valueType="num">
                                      <p:cBhvr additive="base">
                                        <p:cTn id="14" dur="500" fill="hold"/>
                                        <p:tgtEl>
                                          <p:spTgt spid="610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grpId="0" nodeType="afterEffect">
                                  <p:stCondLst>
                                    <p:cond delay="2000"/>
                                  </p:stCondLst>
                                  <p:childTnLst>
                                    <p:set>
                                      <p:cBhvr>
                                        <p:cTn id="23" dur="1" fill="hold">
                                          <p:stCondLst>
                                            <p:cond delay="0"/>
                                          </p:stCondLst>
                                        </p:cTn>
                                        <p:tgtEl>
                                          <p:spTgt spid="610309"/>
                                        </p:tgtEl>
                                        <p:attrNameLst>
                                          <p:attrName>style.visibility</p:attrName>
                                        </p:attrNameLst>
                                      </p:cBhvr>
                                      <p:to>
                                        <p:strVal val="visible"/>
                                      </p:to>
                                    </p:set>
                                    <p:animEffect transition="in" filter="wipe(right)">
                                      <p:cBhvr>
                                        <p:cTn id="24" dur="500"/>
                                        <p:tgtEl>
                                          <p:spTgt spid="61030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lide(from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10322"/>
                                        </p:tgtEl>
                                        <p:attrNameLst>
                                          <p:attrName>style.visibility</p:attrName>
                                        </p:attrNameLst>
                                      </p:cBhvr>
                                      <p:to>
                                        <p:strVal val="visible"/>
                                      </p:to>
                                    </p:set>
                                    <p:animEffect transition="in" filter="dissolve">
                                      <p:cBhvr>
                                        <p:cTn id="34" dur="500"/>
                                        <p:tgtEl>
                                          <p:spTgt spid="610322"/>
                                        </p:tgtEl>
                                      </p:cBhvr>
                                    </p:animEffect>
                                  </p:childTnLst>
                                </p:cTn>
                              </p:par>
                            </p:childTnLst>
                          </p:cTn>
                        </p:par>
                        <p:par>
                          <p:cTn id="35" fill="hold">
                            <p:stCondLst>
                              <p:cond delay="500"/>
                            </p:stCondLst>
                            <p:childTnLst>
                              <p:par>
                                <p:cTn id="36" presetID="22" presetClass="entr" presetSubtype="1" fill="hold" grpId="0" nodeType="afterEffect">
                                  <p:stCondLst>
                                    <p:cond delay="2000"/>
                                  </p:stCondLst>
                                  <p:childTnLst>
                                    <p:set>
                                      <p:cBhvr>
                                        <p:cTn id="37" dur="1" fill="hold">
                                          <p:stCondLst>
                                            <p:cond delay="0"/>
                                          </p:stCondLst>
                                        </p:cTn>
                                        <p:tgtEl>
                                          <p:spTgt spid="610310"/>
                                        </p:tgtEl>
                                        <p:attrNameLst>
                                          <p:attrName>style.visibility</p:attrName>
                                        </p:attrNameLst>
                                      </p:cBhvr>
                                      <p:to>
                                        <p:strVal val="visible"/>
                                      </p:to>
                                    </p:set>
                                    <p:animEffect transition="in" filter="wipe(up)">
                                      <p:cBhvr>
                                        <p:cTn id="38" dur="500"/>
                                        <p:tgtEl>
                                          <p:spTgt spid="610310"/>
                                        </p:tgtEl>
                                      </p:cBhvr>
                                    </p:animEffect>
                                  </p:childTnLst>
                                </p:cTn>
                              </p:par>
                            </p:childTnLst>
                          </p:cTn>
                        </p:par>
                        <p:par>
                          <p:cTn id="39" fill="hold">
                            <p:stCondLst>
                              <p:cond delay="3000"/>
                            </p:stCondLst>
                            <p:childTnLst>
                              <p:par>
                                <p:cTn id="40" presetID="12" presetClass="entr" presetSubtype="8" fill="hold" grpId="0" nodeType="afterEffect">
                                  <p:stCondLst>
                                    <p:cond delay="2000"/>
                                  </p:stCondLst>
                                  <p:childTnLst>
                                    <p:set>
                                      <p:cBhvr>
                                        <p:cTn id="41" dur="1" fill="hold">
                                          <p:stCondLst>
                                            <p:cond delay="0"/>
                                          </p:stCondLst>
                                        </p:cTn>
                                        <p:tgtEl>
                                          <p:spTgt spid="610312"/>
                                        </p:tgtEl>
                                        <p:attrNameLst>
                                          <p:attrName>style.visibility</p:attrName>
                                        </p:attrNameLst>
                                      </p:cBhvr>
                                      <p:to>
                                        <p:strVal val="visible"/>
                                      </p:to>
                                    </p:set>
                                    <p:animEffect transition="in" filter="slide(fromLeft)">
                                      <p:cBhvr>
                                        <p:cTn id="42" dur="500"/>
                                        <p:tgtEl>
                                          <p:spTgt spid="610312"/>
                                        </p:tgtEl>
                                      </p:cBhvr>
                                    </p:animEffect>
                                  </p:childTnLst>
                                </p:cTn>
                              </p:par>
                            </p:childTnLst>
                          </p:cTn>
                        </p:par>
                        <p:par>
                          <p:cTn id="43" fill="hold">
                            <p:stCondLst>
                              <p:cond delay="5500"/>
                            </p:stCondLst>
                            <p:childTnLst>
                              <p:par>
                                <p:cTn id="44" presetID="22" presetClass="entr" presetSubtype="1" fill="hold" grpId="0" nodeType="afterEffect">
                                  <p:stCondLst>
                                    <p:cond delay="2000"/>
                                  </p:stCondLst>
                                  <p:childTnLst>
                                    <p:set>
                                      <p:cBhvr>
                                        <p:cTn id="45" dur="1" fill="hold">
                                          <p:stCondLst>
                                            <p:cond delay="0"/>
                                          </p:stCondLst>
                                        </p:cTn>
                                        <p:tgtEl>
                                          <p:spTgt spid="610311"/>
                                        </p:tgtEl>
                                        <p:attrNameLst>
                                          <p:attrName>style.visibility</p:attrName>
                                        </p:attrNameLst>
                                      </p:cBhvr>
                                      <p:to>
                                        <p:strVal val="visible"/>
                                      </p:to>
                                    </p:set>
                                    <p:animEffect transition="in" filter="wipe(up)">
                                      <p:cBhvr>
                                        <p:cTn id="46" dur="500"/>
                                        <p:tgtEl>
                                          <p:spTgt spid="610311"/>
                                        </p:tgtEl>
                                      </p:cBhvr>
                                    </p:animEffect>
                                  </p:childTnLst>
                                </p:cTn>
                              </p:par>
                            </p:childTnLst>
                          </p:cTn>
                        </p:par>
                        <p:par>
                          <p:cTn id="47" fill="hold">
                            <p:stCondLst>
                              <p:cond delay="8000"/>
                            </p:stCondLst>
                            <p:childTnLst>
                              <p:par>
                                <p:cTn id="48" presetID="12" presetClass="entr" presetSubtype="8" fill="hold" grpId="0" nodeType="afterEffect">
                                  <p:stCondLst>
                                    <p:cond delay="2000"/>
                                  </p:stCondLst>
                                  <p:childTnLst>
                                    <p:set>
                                      <p:cBhvr>
                                        <p:cTn id="49" dur="1" fill="hold">
                                          <p:stCondLst>
                                            <p:cond delay="0"/>
                                          </p:stCondLst>
                                        </p:cTn>
                                        <p:tgtEl>
                                          <p:spTgt spid="610313"/>
                                        </p:tgtEl>
                                        <p:attrNameLst>
                                          <p:attrName>style.visibility</p:attrName>
                                        </p:attrNameLst>
                                      </p:cBhvr>
                                      <p:to>
                                        <p:strVal val="visible"/>
                                      </p:to>
                                    </p:set>
                                    <p:animEffect transition="in" filter="slide(fromLeft)">
                                      <p:cBhvr>
                                        <p:cTn id="50" dur="500"/>
                                        <p:tgtEl>
                                          <p:spTgt spid="610313"/>
                                        </p:tgtEl>
                                      </p:cBhvr>
                                    </p:animEffect>
                                  </p:childTnLst>
                                </p:cTn>
                              </p:par>
                            </p:childTnLst>
                          </p:cTn>
                        </p:par>
                        <p:par>
                          <p:cTn id="51" fill="hold">
                            <p:stCondLst>
                              <p:cond delay="10500"/>
                            </p:stCondLst>
                            <p:childTnLst>
                              <p:par>
                                <p:cTn id="52" presetID="22" presetClass="entr" presetSubtype="1" fill="hold" grpId="0" nodeType="afterEffect">
                                  <p:stCondLst>
                                    <p:cond delay="2000"/>
                                  </p:stCondLst>
                                  <p:childTnLst>
                                    <p:set>
                                      <p:cBhvr>
                                        <p:cTn id="53" dur="1" fill="hold">
                                          <p:stCondLst>
                                            <p:cond delay="0"/>
                                          </p:stCondLst>
                                        </p:cTn>
                                        <p:tgtEl>
                                          <p:spTgt spid="610314"/>
                                        </p:tgtEl>
                                        <p:attrNameLst>
                                          <p:attrName>style.visibility</p:attrName>
                                        </p:attrNameLst>
                                      </p:cBhvr>
                                      <p:to>
                                        <p:strVal val="visible"/>
                                      </p:to>
                                    </p:set>
                                    <p:animEffect transition="in" filter="wipe(up)">
                                      <p:cBhvr>
                                        <p:cTn id="54" dur="500"/>
                                        <p:tgtEl>
                                          <p:spTgt spid="610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8" grpId="0" autoUpdateAnimBg="0"/>
      <p:bldP spid="610309" grpId="0" animBg="1"/>
      <p:bldP spid="610310" grpId="0" animBg="1" autoUpdateAnimBg="0"/>
      <p:bldP spid="610311" grpId="0" animBg="1" autoUpdateAnimBg="0"/>
      <p:bldP spid="610312" grpId="0" animBg="1"/>
      <p:bldP spid="610313" grpId="0" animBg="1"/>
      <p:bldP spid="610314" grpId="0" animBg="1" autoUpdateAnimBg="0"/>
      <p:bldP spid="610315" grpId="0" animBg="1" autoUpdateAnimBg="0"/>
      <p:bldP spid="61032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571500" y="808038"/>
            <a:ext cx="7596188" cy="1117600"/>
            <a:chOff x="543" y="237"/>
            <a:chExt cx="4785" cy="704"/>
          </a:xfrm>
        </p:grpSpPr>
        <p:sp>
          <p:nvSpPr>
            <p:cNvPr id="109571" name="Rectangle 1027"/>
            <p:cNvSpPr>
              <a:spLocks noChangeArrowheads="1"/>
            </p:cNvSpPr>
            <p:nvPr/>
          </p:nvSpPr>
          <p:spPr bwMode="auto">
            <a:xfrm>
              <a:off x="543" y="237"/>
              <a:ext cx="4785"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如果显著性水平</a:t>
              </a:r>
              <a:r>
                <a:rPr lang="zh-CN" altLang="en-US" sz="2800" b="1">
                  <a:sym typeface="Math1" pitchFamily="2" charset="2"/>
                </a:rPr>
                <a:t>        </a:t>
              </a:r>
              <a:r>
                <a:rPr lang="zh-CN" altLang="en-US" sz="2800" b="1"/>
                <a:t>取得很小，则拒绝域  也会比较小</a:t>
              </a:r>
              <a:r>
                <a:rPr lang="en-US" altLang="zh-CN" sz="2800" b="1"/>
                <a:t>.</a:t>
              </a:r>
            </a:p>
          </p:txBody>
        </p:sp>
        <p:graphicFrame>
          <p:nvGraphicFramePr>
            <p:cNvPr id="70671" name="Object 15"/>
            <p:cNvGraphicFramePr>
              <a:graphicFrameLocks noChangeAspect="1"/>
            </p:cNvGraphicFramePr>
            <p:nvPr/>
          </p:nvGraphicFramePr>
          <p:xfrm>
            <a:off x="2880" y="288"/>
            <a:ext cx="288" cy="266"/>
          </p:xfrm>
          <a:graphic>
            <a:graphicData uri="http://schemas.openxmlformats.org/presentationml/2006/ole">
              <p:oleObj spid="_x0000_s2070533" name="公式" r:id="rId3" imgW="152280" imgH="139680" progId="Equation.3">
                <p:embed/>
              </p:oleObj>
            </a:graphicData>
          </a:graphic>
        </p:graphicFrame>
      </p:grpSp>
      <p:sp>
        <p:nvSpPr>
          <p:cNvPr id="109573" name="Rectangle 1029"/>
          <p:cNvSpPr>
            <a:spLocks noChangeArrowheads="1"/>
          </p:cNvSpPr>
          <p:nvPr/>
        </p:nvSpPr>
        <p:spPr bwMode="auto">
          <a:xfrm>
            <a:off x="623888" y="2032000"/>
            <a:ext cx="4038600" cy="1031875"/>
          </a:xfrm>
          <a:prstGeom prst="rect">
            <a:avLst/>
          </a:prstGeom>
          <a:noFill/>
          <a:ln w="9525">
            <a:noFill/>
            <a:miter lim="800000"/>
            <a:headEnd/>
            <a:tailEnd/>
          </a:ln>
        </p:spPr>
        <p:txBody>
          <a:bodyPr>
            <a:spAutoFit/>
          </a:bodyPr>
          <a:lstStyle/>
          <a:p>
            <a:pPr eaLnBrk="1" hangingPunct="1"/>
            <a:r>
              <a:rPr lang="zh-CN" altLang="en-US" sz="2800" b="1"/>
              <a:t>其产生的后果是： </a:t>
            </a:r>
          </a:p>
          <a:p>
            <a:pPr eaLnBrk="1" hangingPunct="1">
              <a:lnSpc>
                <a:spcPct val="120000"/>
              </a:lnSpc>
            </a:pPr>
            <a:r>
              <a:rPr lang="en-US" altLang="zh-CN" sz="2800" b="1" i="1"/>
              <a:t>H</a:t>
            </a:r>
            <a:r>
              <a:rPr lang="en-US" altLang="zh-CN" sz="2800" b="1" baseline="-25000"/>
              <a:t>0</a:t>
            </a:r>
            <a:r>
              <a:rPr lang="zh-CN" altLang="en-US" sz="2800" b="1"/>
              <a:t>难于被拒绝</a:t>
            </a:r>
            <a:r>
              <a:rPr lang="en-US" altLang="zh-CN" sz="2800" b="1"/>
              <a:t>.</a:t>
            </a:r>
            <a:endParaRPr lang="en-US" altLang="zh-CN" sz="2800" b="1" baseline="-25000"/>
          </a:p>
        </p:txBody>
      </p:sp>
      <p:pic>
        <p:nvPicPr>
          <p:cNvPr id="109574" name="Picture 1030" descr="拒绝域"/>
          <p:cNvPicPr>
            <a:picLocks noChangeAspect="1" noChangeArrowheads="1"/>
          </p:cNvPicPr>
          <p:nvPr/>
        </p:nvPicPr>
        <p:blipFill>
          <a:blip r:embed="rId4"/>
          <a:srcRect/>
          <a:stretch>
            <a:fillRect/>
          </a:stretch>
        </p:blipFill>
        <p:spPr bwMode="auto">
          <a:xfrm>
            <a:off x="5435600" y="1990725"/>
            <a:ext cx="3270250" cy="2771775"/>
          </a:xfrm>
          <a:prstGeom prst="rect">
            <a:avLst/>
          </a:prstGeom>
          <a:noFill/>
        </p:spPr>
      </p:pic>
      <p:grpSp>
        <p:nvGrpSpPr>
          <p:cNvPr id="3" name="Group 11"/>
          <p:cNvGrpSpPr>
            <a:grpSpLocks/>
          </p:cNvGrpSpPr>
          <p:nvPr/>
        </p:nvGrpSpPr>
        <p:grpSpPr bwMode="auto">
          <a:xfrm>
            <a:off x="395288" y="3251200"/>
            <a:ext cx="4681537" cy="1563688"/>
            <a:chOff x="249" y="1979"/>
            <a:chExt cx="2949" cy="985"/>
          </a:xfrm>
        </p:grpSpPr>
        <p:sp>
          <p:nvSpPr>
            <p:cNvPr id="109577" name="Rectangle 1033"/>
            <p:cNvSpPr>
              <a:spLocks noChangeArrowheads="1"/>
            </p:cNvSpPr>
            <p:nvPr/>
          </p:nvSpPr>
          <p:spPr bwMode="auto">
            <a:xfrm>
              <a:off x="249" y="1979"/>
              <a:ext cx="2949" cy="985"/>
            </a:xfrm>
            <a:prstGeom prst="rect">
              <a:avLst/>
            </a:prstGeom>
            <a:noFill/>
            <a:ln w="9525">
              <a:noFill/>
              <a:miter lim="800000"/>
              <a:headEnd/>
              <a:tailEnd/>
            </a:ln>
          </p:spPr>
          <p:txBody>
            <a:bodyPr>
              <a:spAutoFit/>
            </a:bodyPr>
            <a:lstStyle/>
            <a:p>
              <a:pPr eaLnBrk="1" hangingPunct="1">
                <a:lnSpc>
                  <a:spcPct val="115000"/>
                </a:lnSpc>
              </a:pPr>
              <a:r>
                <a:rPr lang="zh-CN" altLang="en-US" sz="2800" b="1"/>
                <a:t>如果在       很小的情况下</a:t>
              </a:r>
              <a:r>
                <a:rPr lang="en-US" altLang="zh-CN" sz="2800" b="1" i="1"/>
                <a:t>H</a:t>
              </a:r>
              <a:r>
                <a:rPr lang="en-US" altLang="zh-CN" sz="2800" b="1" baseline="-25000"/>
                <a:t>0</a:t>
              </a:r>
              <a:r>
                <a:rPr lang="zh-CN" altLang="en-US" sz="2800" b="1"/>
                <a:t>仍被拒绝了，则说明实际情况很可能与之有显著差异</a:t>
              </a:r>
              <a:r>
                <a:rPr lang="en-US" altLang="zh-CN" sz="2800" b="1"/>
                <a:t>.</a:t>
              </a:r>
            </a:p>
          </p:txBody>
        </p:sp>
        <p:graphicFrame>
          <p:nvGraphicFramePr>
            <p:cNvPr id="70670" name="Object 14"/>
            <p:cNvGraphicFramePr>
              <a:graphicFrameLocks noChangeAspect="1"/>
            </p:cNvGraphicFramePr>
            <p:nvPr/>
          </p:nvGraphicFramePr>
          <p:xfrm>
            <a:off x="1066" y="2075"/>
            <a:ext cx="288" cy="267"/>
          </p:xfrm>
          <a:graphic>
            <a:graphicData uri="http://schemas.openxmlformats.org/presentationml/2006/ole">
              <p:oleObj spid="_x0000_s2070532" name="公式" r:id="rId5" imgW="152280" imgH="139680" progId="Equation.3">
                <p:embed/>
              </p:oleObj>
            </a:graphicData>
          </a:graphic>
        </p:graphicFrame>
      </p:grpSp>
      <p:grpSp>
        <p:nvGrpSpPr>
          <p:cNvPr id="4" name="Group 10"/>
          <p:cNvGrpSpPr>
            <a:grpSpLocks/>
          </p:cNvGrpSpPr>
          <p:nvPr/>
        </p:nvGrpSpPr>
        <p:grpSpPr bwMode="auto">
          <a:xfrm>
            <a:off x="471488" y="5080000"/>
            <a:ext cx="7772400" cy="1373188"/>
            <a:chOff x="249" y="3131"/>
            <a:chExt cx="4896" cy="865"/>
          </a:xfrm>
        </p:grpSpPr>
        <p:graphicFrame>
          <p:nvGraphicFramePr>
            <p:cNvPr id="70668" name="Object 12"/>
            <p:cNvGraphicFramePr>
              <a:graphicFrameLocks noChangeAspect="1"/>
            </p:cNvGraphicFramePr>
            <p:nvPr/>
          </p:nvGraphicFramePr>
          <p:xfrm>
            <a:off x="2154" y="3430"/>
            <a:ext cx="912" cy="288"/>
          </p:xfrm>
          <a:graphic>
            <a:graphicData uri="http://schemas.openxmlformats.org/presentationml/2006/ole">
              <p:oleObj spid="_x0000_s2070530" name="公式" r:id="rId6" imgW="558720" imgH="177480" progId="Equation.3">
                <p:embed/>
              </p:oleObj>
            </a:graphicData>
          </a:graphic>
        </p:graphicFrame>
        <p:sp>
          <p:nvSpPr>
            <p:cNvPr id="109582" name="Rectangle 1038"/>
            <p:cNvSpPr>
              <a:spLocks noChangeArrowheads="1"/>
            </p:cNvSpPr>
            <p:nvPr/>
          </p:nvSpPr>
          <p:spPr bwMode="auto">
            <a:xfrm>
              <a:off x="249" y="3131"/>
              <a:ext cx="4896" cy="865"/>
            </a:xfrm>
            <a:prstGeom prst="rect">
              <a:avLst/>
            </a:prstGeom>
            <a:noFill/>
            <a:ln w="9525">
              <a:noFill/>
              <a:miter lim="800000"/>
              <a:headEnd/>
              <a:tailEnd/>
            </a:ln>
          </p:spPr>
          <p:txBody>
            <a:bodyPr>
              <a:spAutoFit/>
            </a:bodyPr>
            <a:lstStyle/>
            <a:p>
              <a:pPr eaLnBrk="1" hangingPunct="1"/>
              <a:r>
                <a:rPr lang="zh-CN" altLang="en-US" sz="2800" b="1" dirty="0"/>
                <a:t>基于这个理由，人们常把                时拒绝</a:t>
              </a:r>
              <a:r>
                <a:rPr lang="en-US" altLang="zh-CN" sz="2800" b="1" i="1" dirty="0"/>
                <a:t>H</a:t>
              </a:r>
              <a:r>
                <a:rPr lang="en-US" altLang="zh-CN" sz="2800" b="1" baseline="-25000" dirty="0"/>
                <a:t>0</a:t>
              </a:r>
              <a:r>
                <a:rPr lang="zh-CN" altLang="en-US" sz="2800" b="1" dirty="0"/>
                <a:t>称为是</a:t>
              </a:r>
              <a:r>
                <a:rPr lang="zh-CN" altLang="en-US" sz="2800" b="1" dirty="0">
                  <a:solidFill>
                    <a:schemeClr val="accent1"/>
                  </a:solidFill>
                </a:rPr>
                <a:t>显著</a:t>
              </a:r>
              <a:r>
                <a:rPr lang="zh-CN" altLang="en-US" sz="2800" b="1" dirty="0"/>
                <a:t>的，而把在                时拒绝</a:t>
              </a:r>
              <a:r>
                <a:rPr lang="en-US" altLang="zh-CN" sz="2800" b="1" i="1" dirty="0"/>
                <a:t>H</a:t>
              </a:r>
              <a:r>
                <a:rPr lang="en-US" altLang="zh-CN" sz="2800" b="1" baseline="-25000" dirty="0"/>
                <a:t>0</a:t>
              </a:r>
              <a:r>
                <a:rPr lang="zh-CN" altLang="en-US" sz="2800" b="1" dirty="0"/>
                <a:t>称为是</a:t>
              </a:r>
              <a:r>
                <a:rPr lang="zh-CN" altLang="en-US" sz="2800" b="1" dirty="0">
                  <a:solidFill>
                    <a:schemeClr val="accent1"/>
                  </a:solidFill>
                </a:rPr>
                <a:t>高度显著</a:t>
              </a:r>
              <a:r>
                <a:rPr lang="zh-CN" altLang="en-US" sz="2800" b="1" dirty="0"/>
                <a:t>的</a:t>
              </a:r>
              <a:r>
                <a:rPr lang="en-US" altLang="zh-CN" sz="2800" b="1" dirty="0"/>
                <a:t>.</a:t>
              </a:r>
            </a:p>
          </p:txBody>
        </p:sp>
        <p:graphicFrame>
          <p:nvGraphicFramePr>
            <p:cNvPr id="70669" name="Object 13"/>
            <p:cNvGraphicFramePr>
              <a:graphicFrameLocks noChangeAspect="1"/>
            </p:cNvGraphicFramePr>
            <p:nvPr/>
          </p:nvGraphicFramePr>
          <p:xfrm>
            <a:off x="2789" y="3131"/>
            <a:ext cx="912" cy="288"/>
          </p:xfrm>
          <a:graphic>
            <a:graphicData uri="http://schemas.openxmlformats.org/presentationml/2006/ole">
              <p:oleObj spid="_x0000_s2070531" name="公式" r:id="rId7" imgW="558720" imgH="1774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09574"/>
                                        </p:tgtEl>
                                        <p:attrNameLst>
                                          <p:attrName>style.visibility</p:attrName>
                                        </p:attrNameLst>
                                      </p:cBhvr>
                                      <p:to>
                                        <p:strVal val="visible"/>
                                      </p:to>
                                    </p:set>
                                    <p:anim calcmode="lin" valueType="num">
                                      <p:cBhvr additive="base">
                                        <p:cTn id="11" dur="500" fill="hold"/>
                                        <p:tgtEl>
                                          <p:spTgt spid="109574"/>
                                        </p:tgtEl>
                                        <p:attrNameLst>
                                          <p:attrName>ppt_x</p:attrName>
                                        </p:attrNameLst>
                                      </p:cBhvr>
                                      <p:tavLst>
                                        <p:tav tm="0">
                                          <p:val>
                                            <p:strVal val="1+#ppt_w/2"/>
                                          </p:val>
                                        </p:tav>
                                        <p:tav tm="100000">
                                          <p:val>
                                            <p:strVal val="#ppt_x"/>
                                          </p:val>
                                        </p:tav>
                                      </p:tavLst>
                                    </p:anim>
                                    <p:anim calcmode="lin" valueType="num">
                                      <p:cBhvr additive="base">
                                        <p:cTn id="12" dur="500" fill="hold"/>
                                        <p:tgtEl>
                                          <p:spTgt spid="10957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95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79450" y="2238375"/>
            <a:ext cx="79248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在上面的例子的叙述中，我们已经初步介绍了假设检验的基本思想和方法 </a:t>
            </a:r>
            <a:r>
              <a:rPr lang="en-US" altLang="zh-CN" sz="2800" b="1"/>
              <a:t>.</a:t>
            </a:r>
          </a:p>
        </p:txBody>
      </p:sp>
      <p:sp>
        <p:nvSpPr>
          <p:cNvPr id="65539" name="Rectangle 3"/>
          <p:cNvSpPr>
            <a:spLocks noChangeArrowheads="1"/>
          </p:cNvSpPr>
          <p:nvPr/>
        </p:nvSpPr>
        <p:spPr bwMode="auto">
          <a:xfrm>
            <a:off x="628650" y="3679825"/>
            <a:ext cx="79629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下面，我们再结合另一个例子，进一步说明假设检验的一般步骤 </a:t>
            </a:r>
            <a:r>
              <a:rPr lang="en-US" altLang="zh-CN" sz="2800" b="1"/>
              <a:t>.</a:t>
            </a:r>
          </a:p>
        </p:txBody>
      </p:sp>
      <p:sp>
        <p:nvSpPr>
          <p:cNvPr id="131074" name="Rectangle 2"/>
          <p:cNvSpPr>
            <a:spLocks noChangeArrowheads="1"/>
          </p:cNvSpPr>
          <p:nvPr/>
        </p:nvSpPr>
        <p:spPr bwMode="auto">
          <a:xfrm>
            <a:off x="684213" y="1163638"/>
            <a:ext cx="4672012" cy="579437"/>
          </a:xfrm>
          <a:prstGeom prst="rect">
            <a:avLst/>
          </a:prstGeom>
          <a:noFill/>
          <a:ln w="9525">
            <a:noFill/>
            <a:miter lim="800000"/>
            <a:headEnd/>
            <a:tailEnd/>
          </a:ln>
          <a:effectLst/>
        </p:spPr>
        <p:txBody>
          <a:bodyPr wrap="none">
            <a:spAutoFit/>
          </a:bodyPr>
          <a:lstStyle/>
          <a:p>
            <a:r>
              <a:rPr lang="zh-CN" altLang="en-US" sz="3200" b="1">
                <a:solidFill>
                  <a:schemeClr val="tx2"/>
                </a:solidFill>
                <a:ea typeface="黑体" pitchFamily="49" charset="-122"/>
              </a:rPr>
              <a:t>二、假设检验的一般步骤</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arn(outVertic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270250" y="4375150"/>
            <a:ext cx="184150" cy="519113"/>
          </a:xfrm>
          <a:prstGeom prst="rect">
            <a:avLst/>
          </a:prstGeom>
          <a:noFill/>
          <a:ln w="9525">
            <a:noFill/>
            <a:miter lim="800000"/>
            <a:headEnd/>
            <a:tailEnd/>
          </a:ln>
          <a:effectLst/>
        </p:spPr>
        <p:txBody>
          <a:bodyPr wrap="none" anchor="ctr">
            <a:spAutoFit/>
          </a:bodyPr>
          <a:lstStyle/>
          <a:p>
            <a:pPr algn="ctr" eaLnBrk="1" hangingPunct="1"/>
            <a:endParaRPr lang="zh-CN" altLang="zh-CN" sz="2800" b="1">
              <a:ea typeface="文鼎CS魏碑" pitchFamily="49" charset="-122"/>
            </a:endParaRPr>
          </a:p>
        </p:txBody>
      </p:sp>
      <p:grpSp>
        <p:nvGrpSpPr>
          <p:cNvPr id="2" name="Group 1057"/>
          <p:cNvGrpSpPr>
            <a:grpSpLocks/>
          </p:cNvGrpSpPr>
          <p:nvPr/>
        </p:nvGrpSpPr>
        <p:grpSpPr bwMode="auto">
          <a:xfrm>
            <a:off x="395288" y="620713"/>
            <a:ext cx="8610600" cy="2568575"/>
            <a:chOff x="249" y="464"/>
            <a:chExt cx="5424" cy="1618"/>
          </a:xfrm>
        </p:grpSpPr>
        <p:sp>
          <p:nvSpPr>
            <p:cNvPr id="66564" name="Rectangle 4"/>
            <p:cNvSpPr>
              <a:spLocks noChangeArrowheads="1"/>
            </p:cNvSpPr>
            <p:nvPr/>
          </p:nvSpPr>
          <p:spPr bwMode="auto">
            <a:xfrm>
              <a:off x="249" y="464"/>
              <a:ext cx="5424" cy="1618"/>
            </a:xfrm>
            <a:prstGeom prst="rect">
              <a:avLst/>
            </a:prstGeom>
            <a:noFill/>
            <a:ln w="9525">
              <a:noFill/>
              <a:miter lim="800000"/>
              <a:headEnd/>
              <a:tailEnd/>
            </a:ln>
            <a:effectLst/>
          </p:spPr>
          <p:txBody>
            <a:bodyPr anchor="ctr">
              <a:spAutoFit/>
            </a:bodyPr>
            <a:lstStyle/>
            <a:p>
              <a:pPr>
                <a:lnSpc>
                  <a:spcPct val="145000"/>
                </a:lnSpc>
              </a:pPr>
              <a:r>
                <a:rPr lang="en-US" altLang="zh-CN" sz="2800"/>
                <a:t>     </a:t>
              </a:r>
              <a:r>
                <a:rPr lang="zh-CN" altLang="en-US" sz="2800" b="1">
                  <a:solidFill>
                    <a:srgbClr val="CCFFFF"/>
                  </a:solidFill>
                </a:rPr>
                <a:t>例</a:t>
              </a:r>
              <a:r>
                <a:rPr lang="en-US" altLang="zh-CN" sz="2800" b="1">
                  <a:solidFill>
                    <a:srgbClr val="CCFFFF"/>
                  </a:solidFill>
                </a:rPr>
                <a:t>2</a:t>
              </a:r>
              <a:r>
                <a:rPr lang="en-US" altLang="zh-CN" sz="2800" b="1"/>
                <a:t> </a:t>
              </a:r>
              <a:r>
                <a:rPr lang="zh-CN" altLang="en-US" sz="2800" b="1"/>
                <a:t>某工厂生产的一种螺钉，标准要求长度是</a:t>
              </a:r>
              <a:r>
                <a:rPr lang="en-US" altLang="zh-CN" sz="2800" b="1"/>
                <a:t>32.5</a:t>
              </a:r>
              <a:r>
                <a:rPr lang="zh-CN" altLang="en-US" sz="2800" b="1"/>
                <a:t>毫米</a:t>
              </a:r>
              <a:r>
                <a:rPr lang="en-US" altLang="zh-CN" sz="2800" b="1"/>
                <a:t>.  </a:t>
              </a:r>
              <a:r>
                <a:rPr lang="zh-CN" altLang="en-US" sz="2800" b="1"/>
                <a:t>实际生产的产品，其长度</a:t>
              </a:r>
              <a:r>
                <a:rPr lang="en-US" altLang="zh-CN" sz="2800" b="1" i="1"/>
                <a:t>X </a:t>
              </a:r>
              <a:r>
                <a:rPr lang="zh-CN" altLang="en-US" sz="2800" b="1"/>
                <a:t>假定服从正态分布</a:t>
              </a:r>
            </a:p>
            <a:p>
              <a:pPr>
                <a:lnSpc>
                  <a:spcPct val="145000"/>
                </a:lnSpc>
              </a:pPr>
              <a:r>
                <a:rPr lang="zh-CN" altLang="en-US" sz="2800" b="1"/>
                <a:t>                           未知，现从该厂生产的一批产品中抽取</a:t>
              </a:r>
              <a:r>
                <a:rPr lang="en-US" altLang="zh-CN" sz="2800" b="1"/>
                <a:t>6</a:t>
              </a:r>
              <a:r>
                <a:rPr lang="zh-CN" altLang="en-US" sz="2800" b="1"/>
                <a:t>件</a:t>
              </a:r>
              <a:r>
                <a:rPr lang="en-US" altLang="zh-CN" sz="2800" b="1"/>
                <a:t>,  </a:t>
              </a:r>
              <a:r>
                <a:rPr lang="zh-CN" altLang="en-US" sz="2800" b="1"/>
                <a:t>得尺寸数据如下</a:t>
              </a:r>
              <a:r>
                <a:rPr lang="en-US" altLang="zh-CN" sz="2800" b="1"/>
                <a:t>:</a:t>
              </a:r>
            </a:p>
          </p:txBody>
        </p:sp>
        <p:graphicFrame>
          <p:nvGraphicFramePr>
            <p:cNvPr id="66565" name="Object 5"/>
            <p:cNvGraphicFramePr>
              <a:graphicFrameLocks noChangeAspect="1"/>
            </p:cNvGraphicFramePr>
            <p:nvPr/>
          </p:nvGraphicFramePr>
          <p:xfrm>
            <a:off x="267" y="1298"/>
            <a:ext cx="1150" cy="391"/>
          </p:xfrm>
          <a:graphic>
            <a:graphicData uri="http://schemas.openxmlformats.org/presentationml/2006/ole">
              <p:oleObj spid="_x0000_s2071554" name="公式" r:id="rId3" imgW="672840" imgH="228600" progId="Equation.3">
                <p:embed/>
              </p:oleObj>
            </a:graphicData>
          </a:graphic>
        </p:graphicFrame>
        <p:graphicFrame>
          <p:nvGraphicFramePr>
            <p:cNvPr id="66566" name="Object 6"/>
            <p:cNvGraphicFramePr>
              <a:graphicFrameLocks noChangeAspect="1"/>
            </p:cNvGraphicFramePr>
            <p:nvPr/>
          </p:nvGraphicFramePr>
          <p:xfrm>
            <a:off x="1446" y="1326"/>
            <a:ext cx="345" cy="345"/>
          </p:xfrm>
          <a:graphic>
            <a:graphicData uri="http://schemas.openxmlformats.org/presentationml/2006/ole">
              <p:oleObj spid="_x0000_s2071555" name="公式" r:id="rId4" imgW="203040" imgH="203040" progId="Equation.3">
                <p:embed/>
              </p:oleObj>
            </a:graphicData>
          </a:graphic>
        </p:graphicFrame>
      </p:grpSp>
      <p:sp>
        <p:nvSpPr>
          <p:cNvPr id="66567" name="Rectangle 7"/>
          <p:cNvSpPr>
            <a:spLocks noChangeArrowheads="1"/>
          </p:cNvSpPr>
          <p:nvPr/>
        </p:nvSpPr>
        <p:spPr bwMode="auto">
          <a:xfrm>
            <a:off x="887413" y="3201988"/>
            <a:ext cx="6686550" cy="579437"/>
          </a:xfrm>
          <a:prstGeom prst="rect">
            <a:avLst/>
          </a:prstGeom>
          <a:noFill/>
          <a:ln w="9525">
            <a:noFill/>
            <a:miter lim="800000"/>
            <a:headEnd/>
            <a:tailEnd/>
          </a:ln>
          <a:effectLst/>
        </p:spPr>
        <p:txBody>
          <a:bodyPr wrap="none" anchor="ctr">
            <a:spAutoFit/>
          </a:bodyPr>
          <a:lstStyle/>
          <a:p>
            <a:pPr algn="ctr" eaLnBrk="1" hangingPunct="1"/>
            <a:r>
              <a:rPr lang="en-US" altLang="zh-CN" sz="3200" b="1"/>
              <a:t>32.56, 29.66, 31.64, 30.00, 31.87, 31.03</a:t>
            </a:r>
          </a:p>
        </p:txBody>
      </p:sp>
      <p:sp>
        <p:nvSpPr>
          <p:cNvPr id="66568" name="Rectangle 8"/>
          <p:cNvSpPr>
            <a:spLocks noChangeArrowheads="1"/>
          </p:cNvSpPr>
          <p:nvPr/>
        </p:nvSpPr>
        <p:spPr bwMode="auto">
          <a:xfrm>
            <a:off x="444500" y="3917950"/>
            <a:ext cx="3576638" cy="519113"/>
          </a:xfrm>
          <a:prstGeom prst="rect">
            <a:avLst/>
          </a:prstGeom>
          <a:noFill/>
          <a:ln w="9525">
            <a:noFill/>
            <a:miter lim="800000"/>
            <a:headEnd/>
            <a:tailEnd/>
          </a:ln>
          <a:effectLst/>
        </p:spPr>
        <p:txBody>
          <a:bodyPr wrap="none" anchor="ctr">
            <a:spAutoFit/>
          </a:bodyPr>
          <a:lstStyle/>
          <a:p>
            <a:pPr algn="ctr" eaLnBrk="1" hangingPunct="1"/>
            <a:r>
              <a:rPr lang="zh-CN" altLang="en-US" sz="2800" b="1"/>
              <a:t>问这批产品是否合格</a:t>
            </a:r>
            <a:r>
              <a:rPr lang="en-US" altLang="zh-CN" sz="2800" b="1"/>
              <a:t>?</a:t>
            </a:r>
          </a:p>
        </p:txBody>
      </p:sp>
      <p:grpSp>
        <p:nvGrpSpPr>
          <p:cNvPr id="3" name="Group 9"/>
          <p:cNvGrpSpPr>
            <a:grpSpLocks/>
          </p:cNvGrpSpPr>
          <p:nvPr/>
        </p:nvGrpSpPr>
        <p:grpSpPr bwMode="auto">
          <a:xfrm>
            <a:off x="5764213" y="3851275"/>
            <a:ext cx="3200400" cy="2414588"/>
            <a:chOff x="3696" y="1676"/>
            <a:chExt cx="2016" cy="1521"/>
          </a:xfrm>
        </p:grpSpPr>
        <p:pic>
          <p:nvPicPr>
            <p:cNvPr id="66570" name="Picture 10" descr="ld1"/>
            <p:cNvPicPr>
              <a:picLocks noChangeAspect="1" noChangeArrowheads="1"/>
            </p:cNvPicPr>
            <p:nvPr/>
          </p:nvPicPr>
          <p:blipFill>
            <a:blip r:embed="rId5"/>
            <a:srcRect/>
            <a:stretch>
              <a:fillRect/>
            </a:stretch>
          </p:blipFill>
          <p:spPr bwMode="auto">
            <a:xfrm>
              <a:off x="3696" y="1676"/>
              <a:ext cx="2016" cy="1348"/>
            </a:xfrm>
            <a:prstGeom prst="rect">
              <a:avLst/>
            </a:prstGeom>
            <a:noFill/>
          </p:spPr>
        </p:pic>
        <p:sp>
          <p:nvSpPr>
            <p:cNvPr id="66571" name="Rectangle 11"/>
            <p:cNvSpPr>
              <a:spLocks noChangeArrowheads="1"/>
            </p:cNvSpPr>
            <p:nvPr/>
          </p:nvSpPr>
          <p:spPr bwMode="auto">
            <a:xfrm>
              <a:off x="4288" y="2870"/>
              <a:ext cx="340" cy="327"/>
            </a:xfrm>
            <a:prstGeom prst="rect">
              <a:avLst/>
            </a:prstGeom>
            <a:noFill/>
            <a:ln w="9525">
              <a:noFill/>
              <a:miter lim="800000"/>
              <a:headEnd/>
              <a:tailEnd/>
            </a:ln>
            <a:effectLst/>
          </p:spPr>
          <p:txBody>
            <a:bodyPr wrap="none" anchor="ctr">
              <a:spAutoFit/>
            </a:bodyPr>
            <a:lstStyle/>
            <a:p>
              <a:pPr algn="ctr" eaLnBrk="1" hangingPunct="1"/>
              <a:r>
                <a:rPr lang="zh-CN" altLang="zh-CN" sz="2800" b="1"/>
                <a:t>…</a:t>
              </a:r>
              <a:endParaRPr lang="en-US" altLang="zh-CN" sz="2800" b="1"/>
            </a:p>
          </p:txBody>
        </p:sp>
      </p:grpSp>
      <p:sp>
        <p:nvSpPr>
          <p:cNvPr id="66572" name="Rectangle 12"/>
          <p:cNvSpPr>
            <a:spLocks noChangeArrowheads="1"/>
          </p:cNvSpPr>
          <p:nvPr/>
        </p:nvSpPr>
        <p:spPr bwMode="auto">
          <a:xfrm>
            <a:off x="430213" y="4633913"/>
            <a:ext cx="5181600" cy="1630362"/>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分析：这批产品</a:t>
            </a:r>
            <a:r>
              <a:rPr lang="en-US" altLang="zh-CN" sz="2800" b="1"/>
              <a:t>(</a:t>
            </a:r>
            <a:r>
              <a:rPr lang="zh-CN" altLang="en-US" sz="2800" b="1"/>
              <a:t>螺钉长度</a:t>
            </a:r>
            <a:r>
              <a:rPr lang="en-US" altLang="zh-CN" sz="2800" b="1"/>
              <a:t>)</a:t>
            </a:r>
            <a:r>
              <a:rPr lang="zh-CN" altLang="en-US" sz="2800" b="1"/>
              <a:t>的全体组成问题的总体</a:t>
            </a:r>
            <a:r>
              <a:rPr lang="en-US" altLang="zh-CN" sz="2800" b="1" i="1"/>
              <a:t>X</a:t>
            </a:r>
            <a:r>
              <a:rPr lang="en-US" altLang="zh-CN" sz="2800" b="1"/>
              <a:t>.  </a:t>
            </a:r>
            <a:r>
              <a:rPr lang="zh-CN" altLang="en-US" sz="2800" b="1"/>
              <a:t>现在要</a:t>
            </a:r>
            <a:r>
              <a:rPr lang="zh-CN" altLang="en-US" sz="2800" b="1">
                <a:solidFill>
                  <a:schemeClr val="accent1"/>
                </a:solidFill>
              </a:rPr>
              <a:t>检验</a:t>
            </a:r>
            <a:r>
              <a:rPr lang="en-US" altLang="zh-CN" sz="2800" b="1" i="1">
                <a:solidFill>
                  <a:schemeClr val="accent1"/>
                </a:solidFill>
              </a:rPr>
              <a:t>E</a:t>
            </a:r>
            <a:r>
              <a:rPr lang="en-US" altLang="zh-CN" sz="2800" b="1">
                <a:solidFill>
                  <a:schemeClr val="accent1"/>
                </a:solidFill>
              </a:rPr>
              <a:t>(</a:t>
            </a:r>
            <a:r>
              <a:rPr lang="en-US" altLang="zh-CN" sz="2800" b="1" i="1">
                <a:solidFill>
                  <a:schemeClr val="accent1"/>
                </a:solidFill>
              </a:rPr>
              <a:t>X</a:t>
            </a:r>
            <a:r>
              <a:rPr lang="en-US" altLang="zh-CN" sz="2800" b="1">
                <a:solidFill>
                  <a:schemeClr val="accent1"/>
                </a:solidFill>
              </a:rPr>
              <a:t>)</a:t>
            </a:r>
            <a:r>
              <a:rPr lang="zh-CN" altLang="en-US" sz="2800" b="1">
                <a:solidFill>
                  <a:schemeClr val="accent1"/>
                </a:solidFill>
              </a:rPr>
              <a:t>是否为</a:t>
            </a:r>
            <a:r>
              <a:rPr lang="en-US" altLang="zh-CN" sz="2800" b="1">
                <a:solidFill>
                  <a:schemeClr val="accent1"/>
                </a:solidFill>
              </a:rPr>
              <a:t>32.5.</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6567"/>
                                        </p:tgtEl>
                                        <p:attrNameLst>
                                          <p:attrName>style.visibility</p:attrName>
                                        </p:attrNameLst>
                                      </p:cBhvr>
                                      <p:to>
                                        <p:strVal val="visible"/>
                                      </p:to>
                                    </p:set>
                                    <p:anim calcmode="lin" valueType="num">
                                      <p:cBhvr additive="base">
                                        <p:cTn id="7" dur="500" fill="hold"/>
                                        <p:tgtEl>
                                          <p:spTgt spid="66567"/>
                                        </p:tgtEl>
                                        <p:attrNameLst>
                                          <p:attrName>ppt_x</p:attrName>
                                        </p:attrNameLst>
                                      </p:cBhvr>
                                      <p:tavLst>
                                        <p:tav tm="0">
                                          <p:val>
                                            <p:strVal val="1+#ppt_w/2"/>
                                          </p:val>
                                        </p:tav>
                                        <p:tav tm="100000">
                                          <p:val>
                                            <p:strVal val="#ppt_x"/>
                                          </p:val>
                                        </p:tav>
                                      </p:tavLst>
                                    </p:anim>
                                    <p:anim calcmode="lin" valueType="num">
                                      <p:cBhvr additive="base">
                                        <p:cTn id="8" dur="500" fill="hold"/>
                                        <p:tgtEl>
                                          <p:spTgt spid="665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wipe(left)">
                                      <p:cBhvr>
                                        <p:cTn id="12" dur="500"/>
                                        <p:tgtEl>
                                          <p:spTgt spid="665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572"/>
                                        </p:tgtEl>
                                        <p:attrNameLst>
                                          <p:attrName>style.visibility</p:attrName>
                                        </p:attrNameLst>
                                      </p:cBhvr>
                                      <p:to>
                                        <p:strVal val="visible"/>
                                      </p:to>
                                    </p:set>
                                    <p:anim calcmode="lin" valueType="num">
                                      <p:cBhvr additive="base">
                                        <p:cTn id="17" dur="500" fill="hold"/>
                                        <p:tgtEl>
                                          <p:spTgt spid="66572"/>
                                        </p:tgtEl>
                                        <p:attrNameLst>
                                          <p:attrName>ppt_x</p:attrName>
                                        </p:attrNameLst>
                                      </p:cBhvr>
                                      <p:tavLst>
                                        <p:tav tm="0">
                                          <p:val>
                                            <p:strVal val="#ppt_x"/>
                                          </p:val>
                                        </p:tav>
                                        <p:tav tm="100000">
                                          <p:val>
                                            <p:strVal val="#ppt_x"/>
                                          </p:val>
                                        </p:tav>
                                      </p:tavLst>
                                    </p:anim>
                                    <p:anim calcmode="lin" valueType="num">
                                      <p:cBhvr additive="base">
                                        <p:cTn id="18" dur="500" fill="hold"/>
                                        <p:tgtEl>
                                          <p:spTgt spid="6657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682875" y="1484313"/>
            <a:ext cx="4953000" cy="519112"/>
          </a:xfrm>
          <a:prstGeom prst="rect">
            <a:avLst/>
          </a:prstGeom>
          <a:noFill/>
          <a:ln w="9525">
            <a:noFill/>
            <a:miter lim="800000"/>
            <a:headEnd/>
            <a:tailEnd/>
          </a:ln>
          <a:effectLst/>
        </p:spPr>
        <p:txBody>
          <a:bodyPr anchor="ctr">
            <a:spAutoFit/>
          </a:bodyPr>
          <a:lstStyle/>
          <a:p>
            <a:pPr eaLnBrk="1" hangingPunct="1"/>
            <a:r>
              <a:rPr lang="zh-CN" altLang="en-US" sz="2800" b="1">
                <a:latin typeface="宋体" pitchFamily="2" charset="-122"/>
              </a:rPr>
              <a:t>提出原假设和备择假设            </a:t>
            </a:r>
          </a:p>
        </p:txBody>
      </p:sp>
      <p:graphicFrame>
        <p:nvGraphicFramePr>
          <p:cNvPr id="71687" name="Object 7"/>
          <p:cNvGraphicFramePr>
            <a:graphicFrameLocks noChangeAspect="1"/>
          </p:cNvGraphicFramePr>
          <p:nvPr/>
        </p:nvGraphicFramePr>
        <p:xfrm>
          <a:off x="1527175" y="2216150"/>
          <a:ext cx="5313363" cy="644525"/>
        </p:xfrm>
        <a:graphic>
          <a:graphicData uri="http://schemas.openxmlformats.org/presentationml/2006/ole">
            <p:oleObj spid="_x0000_s2072578" name="公式" r:id="rId3" imgW="1879560" imgH="228600" progId="Equation.3">
              <p:embed/>
            </p:oleObj>
          </a:graphicData>
        </a:graphic>
      </p:graphicFrame>
      <p:sp>
        <p:nvSpPr>
          <p:cNvPr id="67588" name="Rectangle 4"/>
          <p:cNvSpPr>
            <a:spLocks noChangeArrowheads="1"/>
          </p:cNvSpPr>
          <p:nvPr/>
        </p:nvSpPr>
        <p:spPr bwMode="auto">
          <a:xfrm>
            <a:off x="854075" y="1484313"/>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第一步：</a:t>
            </a:r>
          </a:p>
        </p:txBody>
      </p:sp>
      <p:grpSp>
        <p:nvGrpSpPr>
          <p:cNvPr id="2" name="Group 6"/>
          <p:cNvGrpSpPr>
            <a:grpSpLocks/>
          </p:cNvGrpSpPr>
          <p:nvPr/>
        </p:nvGrpSpPr>
        <p:grpSpPr bwMode="auto">
          <a:xfrm>
            <a:off x="827088" y="692150"/>
            <a:ext cx="6248400" cy="620713"/>
            <a:chOff x="864" y="562"/>
            <a:chExt cx="3936" cy="391"/>
          </a:xfrm>
        </p:grpSpPr>
        <p:sp>
          <p:nvSpPr>
            <p:cNvPr id="67589" name="Rectangle 5"/>
            <p:cNvSpPr>
              <a:spLocks noChangeArrowheads="1"/>
            </p:cNvSpPr>
            <p:nvPr/>
          </p:nvSpPr>
          <p:spPr bwMode="auto">
            <a:xfrm>
              <a:off x="864" y="562"/>
              <a:ext cx="3936" cy="365"/>
            </a:xfrm>
            <a:prstGeom prst="rect">
              <a:avLst/>
            </a:prstGeom>
            <a:noFill/>
            <a:ln w="9525">
              <a:noFill/>
              <a:miter lim="800000"/>
              <a:headEnd/>
              <a:tailEnd/>
            </a:ln>
            <a:effectLst/>
          </p:spPr>
          <p:txBody>
            <a:bodyPr>
              <a:spAutoFit/>
            </a:bodyPr>
            <a:lstStyle/>
            <a:p>
              <a:pPr eaLnBrk="1" hangingPunct="1"/>
              <a:r>
                <a:rPr lang="zh-CN" altLang="en-US" sz="2800" b="1"/>
                <a:t>已知</a:t>
              </a:r>
              <a:r>
                <a:rPr lang="zh-CN" altLang="en-US" sz="3200" b="1"/>
                <a:t> </a:t>
              </a:r>
              <a:r>
                <a:rPr lang="en-US" altLang="zh-CN" sz="3200" b="1" i="1"/>
                <a:t>X</a:t>
              </a:r>
              <a:r>
                <a:rPr lang="en-US" altLang="zh-CN" sz="3200" b="1"/>
                <a:t>~</a:t>
              </a:r>
            </a:p>
          </p:txBody>
        </p:sp>
        <p:graphicFrame>
          <p:nvGraphicFramePr>
            <p:cNvPr id="71689" name="Object 9"/>
            <p:cNvGraphicFramePr>
              <a:graphicFrameLocks noChangeAspect="1"/>
            </p:cNvGraphicFramePr>
            <p:nvPr/>
          </p:nvGraphicFramePr>
          <p:xfrm>
            <a:off x="1749" y="562"/>
            <a:ext cx="1131" cy="391"/>
          </p:xfrm>
          <a:graphic>
            <a:graphicData uri="http://schemas.openxmlformats.org/presentationml/2006/ole">
              <p:oleObj spid="_x0000_s2072580" name="公式" r:id="rId4" imgW="660240" imgH="228600" progId="Equation.3">
                <p:embed/>
              </p:oleObj>
            </a:graphicData>
          </a:graphic>
        </p:graphicFrame>
        <p:grpSp>
          <p:nvGrpSpPr>
            <p:cNvPr id="3" name="Group 7"/>
            <p:cNvGrpSpPr>
              <a:grpSpLocks/>
            </p:cNvGrpSpPr>
            <p:nvPr/>
          </p:nvGrpSpPr>
          <p:grpSpPr bwMode="auto">
            <a:xfrm>
              <a:off x="2823" y="581"/>
              <a:ext cx="983" cy="365"/>
              <a:chOff x="2727" y="115"/>
              <a:chExt cx="983" cy="365"/>
            </a:xfrm>
          </p:grpSpPr>
          <p:graphicFrame>
            <p:nvGraphicFramePr>
              <p:cNvPr id="71690" name="Object 10"/>
              <p:cNvGraphicFramePr>
                <a:graphicFrameLocks noChangeAspect="1"/>
              </p:cNvGraphicFramePr>
              <p:nvPr/>
            </p:nvGraphicFramePr>
            <p:xfrm>
              <a:off x="2727" y="123"/>
              <a:ext cx="345" cy="346"/>
            </p:xfrm>
            <a:graphic>
              <a:graphicData uri="http://schemas.openxmlformats.org/presentationml/2006/ole">
                <p:oleObj spid="_x0000_s2072581" name="公式" r:id="rId5" imgW="203040" imgH="203040" progId="Equation.3">
                  <p:embed/>
                </p:oleObj>
              </a:graphicData>
            </a:graphic>
          </p:graphicFrame>
          <p:sp>
            <p:nvSpPr>
              <p:cNvPr id="67593" name="Rectangle 9"/>
              <p:cNvSpPr>
                <a:spLocks noChangeArrowheads="1"/>
              </p:cNvSpPr>
              <p:nvPr/>
            </p:nvSpPr>
            <p:spPr bwMode="auto">
              <a:xfrm>
                <a:off x="3080" y="115"/>
                <a:ext cx="630" cy="365"/>
              </a:xfrm>
              <a:prstGeom prst="rect">
                <a:avLst/>
              </a:prstGeom>
              <a:noFill/>
              <a:ln w="9525">
                <a:noFill/>
                <a:miter lim="800000"/>
                <a:headEnd/>
                <a:tailEnd/>
              </a:ln>
              <a:effectLst/>
            </p:spPr>
            <p:txBody>
              <a:bodyPr wrap="none" anchor="ctr">
                <a:spAutoFit/>
              </a:bodyPr>
              <a:lstStyle/>
              <a:p>
                <a:pPr algn="ctr" eaLnBrk="1" hangingPunct="1"/>
                <a:r>
                  <a:rPr lang="zh-CN" altLang="en-US" sz="2800" b="1"/>
                  <a:t>未知</a:t>
                </a:r>
                <a:r>
                  <a:rPr lang="en-US" altLang="zh-CN" sz="3200" b="1"/>
                  <a:t>.</a:t>
                </a:r>
              </a:p>
            </p:txBody>
          </p:sp>
        </p:grpSp>
      </p:grpSp>
      <p:sp>
        <p:nvSpPr>
          <p:cNvPr id="67594" name="Rectangle 10"/>
          <p:cNvSpPr>
            <a:spLocks noChangeArrowheads="1"/>
          </p:cNvSpPr>
          <p:nvPr/>
        </p:nvSpPr>
        <p:spPr bwMode="auto">
          <a:xfrm>
            <a:off x="879475" y="3114675"/>
            <a:ext cx="16129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第二步：</a:t>
            </a:r>
          </a:p>
        </p:txBody>
      </p:sp>
      <p:sp>
        <p:nvSpPr>
          <p:cNvPr id="67595" name="AutoShape 11"/>
          <p:cNvSpPr>
            <a:spLocks noChangeArrowheads="1"/>
          </p:cNvSpPr>
          <p:nvPr/>
        </p:nvSpPr>
        <p:spPr bwMode="auto">
          <a:xfrm>
            <a:off x="684213" y="5661025"/>
            <a:ext cx="4967287" cy="863600"/>
          </a:xfrm>
          <a:prstGeom prst="wedgeRoundRectCallout">
            <a:avLst>
              <a:gd name="adj1" fmla="val -1454"/>
              <a:gd name="adj2" fmla="val -97426"/>
              <a:gd name="adj3" fmla="val 16667"/>
            </a:avLst>
          </a:prstGeom>
          <a:solidFill>
            <a:srgbClr val="660033"/>
          </a:solidFill>
          <a:ln w="9525">
            <a:solidFill>
              <a:schemeClr val="tx1"/>
            </a:solidFill>
            <a:miter lim="800000"/>
            <a:headEnd/>
            <a:tailEnd/>
          </a:ln>
          <a:effectLst/>
        </p:spPr>
        <p:txBody>
          <a:bodyPr wrap="none" anchor="ctr"/>
          <a:lstStyle/>
          <a:p>
            <a:pPr algn="ctr" eaLnBrk="1" hangingPunct="1"/>
            <a:r>
              <a:rPr lang="zh-CN" altLang="en-US" sz="2800" b="1">
                <a:latin typeface="宋体" pitchFamily="2" charset="-122"/>
              </a:rPr>
              <a:t>能衡量差异大小且分布已知</a:t>
            </a:r>
            <a:endParaRPr lang="zh-CN" altLang="en-US" b="1"/>
          </a:p>
        </p:txBody>
      </p:sp>
      <p:grpSp>
        <p:nvGrpSpPr>
          <p:cNvPr id="4" name="Group 12"/>
          <p:cNvGrpSpPr>
            <a:grpSpLocks/>
          </p:cNvGrpSpPr>
          <p:nvPr/>
        </p:nvGrpSpPr>
        <p:grpSpPr bwMode="auto">
          <a:xfrm>
            <a:off x="987425" y="3114675"/>
            <a:ext cx="7258050" cy="1128713"/>
            <a:chOff x="708" y="1622"/>
            <a:chExt cx="4572" cy="711"/>
          </a:xfrm>
        </p:grpSpPr>
        <p:sp>
          <p:nvSpPr>
            <p:cNvPr id="67597" name="Rectangle 13"/>
            <p:cNvSpPr>
              <a:spLocks noChangeArrowheads="1"/>
            </p:cNvSpPr>
            <p:nvPr/>
          </p:nvSpPr>
          <p:spPr bwMode="auto">
            <a:xfrm>
              <a:off x="1632" y="1622"/>
              <a:ext cx="3648" cy="327"/>
            </a:xfrm>
            <a:prstGeom prst="rect">
              <a:avLst/>
            </a:prstGeom>
            <a:noFill/>
            <a:ln w="9525">
              <a:noFill/>
              <a:miter lim="800000"/>
              <a:headEnd/>
              <a:tailEnd/>
            </a:ln>
            <a:effectLst/>
          </p:spPr>
          <p:txBody>
            <a:bodyPr anchor="ctr">
              <a:spAutoFit/>
            </a:bodyPr>
            <a:lstStyle/>
            <a:p>
              <a:pPr eaLnBrk="1" hangingPunct="1"/>
              <a:r>
                <a:rPr lang="zh-CN" altLang="en-US" sz="2800" b="1">
                  <a:latin typeface="宋体" pitchFamily="2" charset="-122"/>
                </a:rPr>
                <a:t>取一检验统计量，在</a:t>
              </a:r>
              <a:r>
                <a:rPr lang="en-US" altLang="zh-CN" sz="2800" b="1" i="1"/>
                <a:t>H</a:t>
              </a:r>
              <a:r>
                <a:rPr lang="en-US" altLang="zh-CN" sz="2800" b="1" baseline="-25000"/>
                <a:t>0</a:t>
              </a:r>
              <a:r>
                <a:rPr lang="zh-CN" altLang="en-US" sz="2800" b="1">
                  <a:latin typeface="宋体" pitchFamily="2" charset="-122"/>
                </a:rPr>
                <a:t>成立下</a:t>
              </a:r>
            </a:p>
          </p:txBody>
        </p:sp>
        <p:sp>
          <p:nvSpPr>
            <p:cNvPr id="67598" name="Rectangle 14"/>
            <p:cNvSpPr>
              <a:spLocks noChangeArrowheads="1"/>
            </p:cNvSpPr>
            <p:nvPr/>
          </p:nvSpPr>
          <p:spPr bwMode="auto">
            <a:xfrm>
              <a:off x="708" y="2006"/>
              <a:ext cx="1466" cy="327"/>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求出它的分布</a:t>
              </a:r>
            </a:p>
          </p:txBody>
        </p:sp>
      </p:grpSp>
      <p:graphicFrame>
        <p:nvGraphicFramePr>
          <p:cNvPr id="71688" name="Object 8"/>
          <p:cNvGraphicFramePr>
            <a:graphicFrameLocks noChangeAspect="1"/>
          </p:cNvGraphicFramePr>
          <p:nvPr/>
        </p:nvGraphicFramePr>
        <p:xfrm>
          <a:off x="2843213" y="4429125"/>
          <a:ext cx="3416300" cy="1247775"/>
        </p:xfrm>
        <a:graphic>
          <a:graphicData uri="http://schemas.openxmlformats.org/presentationml/2006/ole">
            <p:oleObj spid="_x0000_s2072579" name="公式" r:id="rId6" imgW="1206360" imgH="444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7586"/>
                                        </p:tgtEl>
                                        <p:attrNameLst>
                                          <p:attrName>style.visibility</p:attrName>
                                        </p:attrNameLst>
                                      </p:cBhvr>
                                      <p:to>
                                        <p:strVal val="visible"/>
                                      </p:to>
                                    </p:set>
                                    <p:anim calcmode="lin" valueType="num">
                                      <p:cBhvr additive="base">
                                        <p:cTn id="12" dur="500" fill="hold"/>
                                        <p:tgtEl>
                                          <p:spTgt spid="67586"/>
                                        </p:tgtEl>
                                        <p:attrNameLst>
                                          <p:attrName>ppt_x</p:attrName>
                                        </p:attrNameLst>
                                      </p:cBhvr>
                                      <p:tavLst>
                                        <p:tav tm="0">
                                          <p:val>
                                            <p:strVal val="1+#ppt_w/2"/>
                                          </p:val>
                                        </p:tav>
                                        <p:tav tm="100000">
                                          <p:val>
                                            <p:strVal val="#ppt_x"/>
                                          </p:val>
                                        </p:tav>
                                      </p:tavLst>
                                    </p:anim>
                                    <p:anim calcmode="lin" valueType="num">
                                      <p:cBhvr additive="base">
                                        <p:cTn id="13"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1687"/>
                                        </p:tgtEl>
                                        <p:attrNameLst>
                                          <p:attrName>style.visibility</p:attrName>
                                        </p:attrNameLst>
                                      </p:cBhvr>
                                      <p:to>
                                        <p:strVal val="visible"/>
                                      </p:to>
                                    </p:set>
                                    <p:animEffect transition="in" filter="wipe(left)">
                                      <p:cBhvr>
                                        <p:cTn id="18" dur="500"/>
                                        <p:tgtEl>
                                          <p:spTgt spid="7168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 calcmode="lin" valueType="num">
                                      <p:cBhvr additive="base">
                                        <p:cTn id="23" dur="500" fill="hold"/>
                                        <p:tgtEl>
                                          <p:spTgt spid="67594"/>
                                        </p:tgtEl>
                                        <p:attrNameLst>
                                          <p:attrName>ppt_x</p:attrName>
                                        </p:attrNameLst>
                                      </p:cBhvr>
                                      <p:tavLst>
                                        <p:tav tm="0">
                                          <p:val>
                                            <p:strVal val="0-#ppt_w/2"/>
                                          </p:val>
                                        </p:tav>
                                        <p:tav tm="100000">
                                          <p:val>
                                            <p:strVal val="#ppt_x"/>
                                          </p:val>
                                        </p:tav>
                                      </p:tavLst>
                                    </p:anim>
                                    <p:anim calcmode="lin" valueType="num">
                                      <p:cBhvr additive="base">
                                        <p:cTn id="24" dur="500" fill="hold"/>
                                        <p:tgtEl>
                                          <p:spTgt spid="6759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1688"/>
                                        </p:tgtEl>
                                        <p:attrNameLst>
                                          <p:attrName>style.visibility</p:attrName>
                                        </p:attrNameLst>
                                      </p:cBhvr>
                                      <p:to>
                                        <p:strVal val="visible"/>
                                      </p:to>
                                    </p:set>
                                    <p:animEffect transition="in" filter="wipe(left)">
                                      <p:cBhvr>
                                        <p:cTn id="33" dur="500"/>
                                        <p:tgtEl>
                                          <p:spTgt spid="71688"/>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94" grpId="0" autoUpdateAnimBg="0"/>
      <p:bldP spid="6759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77838" y="692150"/>
            <a:ext cx="1612900" cy="519113"/>
          </a:xfrm>
          <a:prstGeom prst="rect">
            <a:avLst/>
          </a:prstGeom>
          <a:noFill/>
          <a:ln w="9525">
            <a:noFill/>
            <a:miter lim="800000"/>
            <a:headEnd/>
            <a:tailEnd/>
          </a:ln>
          <a:effectLst/>
        </p:spPr>
        <p:txBody>
          <a:bodyPr wrap="none" anchor="ctr">
            <a:spAutoFit/>
          </a:bodyPr>
          <a:lstStyle/>
          <a:p>
            <a:pPr algn="ctr" eaLnBrk="1" hangingPunct="1"/>
            <a:r>
              <a:rPr lang="zh-CN" altLang="en-US" sz="2800" b="1"/>
              <a:t>第三步：</a:t>
            </a:r>
          </a:p>
        </p:txBody>
      </p:sp>
      <p:grpSp>
        <p:nvGrpSpPr>
          <p:cNvPr id="2" name="Group 1029"/>
          <p:cNvGrpSpPr>
            <a:grpSpLocks/>
          </p:cNvGrpSpPr>
          <p:nvPr/>
        </p:nvGrpSpPr>
        <p:grpSpPr bwMode="auto">
          <a:xfrm>
            <a:off x="517525" y="3606800"/>
            <a:ext cx="6335713" cy="674688"/>
            <a:chOff x="518" y="1975"/>
            <a:chExt cx="3991" cy="425"/>
          </a:xfrm>
        </p:grpSpPr>
        <p:sp>
          <p:nvSpPr>
            <p:cNvPr id="68612" name="Rectangle 4"/>
            <p:cNvSpPr>
              <a:spLocks noChangeArrowheads="1"/>
            </p:cNvSpPr>
            <p:nvPr/>
          </p:nvSpPr>
          <p:spPr bwMode="auto">
            <a:xfrm>
              <a:off x="518" y="2006"/>
              <a:ext cx="3991" cy="327"/>
            </a:xfrm>
            <a:prstGeom prst="rect">
              <a:avLst/>
            </a:prstGeom>
            <a:noFill/>
            <a:ln w="9525">
              <a:noFill/>
              <a:miter lim="800000"/>
              <a:headEnd/>
              <a:tailEnd/>
            </a:ln>
            <a:effectLst/>
          </p:spPr>
          <p:txBody>
            <a:bodyPr wrap="none" anchor="ctr">
              <a:spAutoFit/>
            </a:bodyPr>
            <a:lstStyle/>
            <a:p>
              <a:pPr algn="ctr" eaLnBrk="1" hangingPunct="1"/>
              <a:r>
                <a:rPr lang="zh-CN" altLang="en-US" sz="2800" b="1"/>
                <a:t>即“</a:t>
              </a:r>
              <a:r>
                <a:rPr lang="zh-CN" altLang="en-US" sz="2800" b="1">
                  <a:solidFill>
                    <a:schemeClr val="tx2"/>
                  </a:solidFill>
                </a:rPr>
                <a:t>                      </a:t>
              </a:r>
              <a:r>
                <a:rPr lang="zh-CN" altLang="en-US" sz="2800" b="1"/>
                <a:t>”是一个</a:t>
              </a:r>
              <a:r>
                <a:rPr lang="zh-CN" altLang="en-US" sz="2800" b="1">
                  <a:solidFill>
                    <a:schemeClr val="tx2"/>
                  </a:solidFill>
                </a:rPr>
                <a:t>小概率事件 </a:t>
              </a:r>
              <a:r>
                <a:rPr lang="en-US" altLang="zh-CN" sz="2800" b="1"/>
                <a:t>. </a:t>
              </a:r>
              <a:endParaRPr lang="en-US" altLang="zh-CN" sz="2800" b="1">
                <a:solidFill>
                  <a:schemeClr val="tx2"/>
                </a:solidFill>
              </a:endParaRPr>
            </a:p>
          </p:txBody>
        </p:sp>
        <p:graphicFrame>
          <p:nvGraphicFramePr>
            <p:cNvPr id="68613" name="Object 5"/>
            <p:cNvGraphicFramePr>
              <a:graphicFrameLocks noChangeAspect="1"/>
            </p:cNvGraphicFramePr>
            <p:nvPr/>
          </p:nvGraphicFramePr>
          <p:xfrm>
            <a:off x="1092" y="1975"/>
            <a:ext cx="1244" cy="425"/>
          </p:xfrm>
          <a:graphic>
            <a:graphicData uri="http://schemas.openxmlformats.org/presentationml/2006/ole">
              <p:oleObj spid="_x0000_s2073605" name="公式" r:id="rId3" imgW="698400" imgH="241200" progId="Equation.3">
                <p:embed/>
              </p:oleObj>
            </a:graphicData>
          </a:graphic>
        </p:graphicFrame>
      </p:grpSp>
      <p:sp>
        <p:nvSpPr>
          <p:cNvPr id="68614" name="AutoShape 6"/>
          <p:cNvSpPr>
            <a:spLocks noChangeArrowheads="1"/>
          </p:cNvSpPr>
          <p:nvPr/>
        </p:nvSpPr>
        <p:spPr bwMode="auto">
          <a:xfrm>
            <a:off x="5472113" y="4357688"/>
            <a:ext cx="2971800" cy="1447800"/>
          </a:xfrm>
          <a:prstGeom prst="wedgeRoundRectCallout">
            <a:avLst>
              <a:gd name="adj1" fmla="val -68000"/>
              <a:gd name="adj2" fmla="val -63046"/>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en-US" altLang="zh-CN" sz="2800" b="1"/>
          </a:p>
          <a:p>
            <a:pPr algn="ctr" eaLnBrk="1" hangingPunct="1"/>
            <a:r>
              <a:rPr lang="zh-CN" altLang="en-US" sz="2800" b="1"/>
              <a:t>小概率事件在一次</a:t>
            </a:r>
          </a:p>
          <a:p>
            <a:pPr algn="ctr" eaLnBrk="1" hangingPunct="1"/>
            <a:r>
              <a:rPr lang="zh-CN" altLang="en-US" sz="2800" b="1"/>
              <a:t>试验中基本上不会</a:t>
            </a:r>
          </a:p>
          <a:p>
            <a:pPr algn="ctr" eaLnBrk="1" hangingPunct="1"/>
            <a:r>
              <a:rPr lang="zh-CN" altLang="en-US" sz="2800" b="1"/>
              <a:t>发生 </a:t>
            </a:r>
            <a:r>
              <a:rPr lang="en-US" altLang="zh-CN" sz="2800" b="1"/>
              <a:t>.</a:t>
            </a:r>
          </a:p>
          <a:p>
            <a:pPr algn="ctr" eaLnBrk="1" hangingPunct="1"/>
            <a:endParaRPr lang="en-US" altLang="zh-CN" b="1"/>
          </a:p>
        </p:txBody>
      </p:sp>
      <p:grpSp>
        <p:nvGrpSpPr>
          <p:cNvPr id="3" name="Group 14"/>
          <p:cNvGrpSpPr>
            <a:grpSpLocks/>
          </p:cNvGrpSpPr>
          <p:nvPr/>
        </p:nvGrpSpPr>
        <p:grpSpPr bwMode="auto">
          <a:xfrm>
            <a:off x="519113" y="1457325"/>
            <a:ext cx="7924800" cy="1227138"/>
            <a:chOff x="288" y="669"/>
            <a:chExt cx="4992" cy="773"/>
          </a:xfrm>
        </p:grpSpPr>
        <p:graphicFrame>
          <p:nvGraphicFramePr>
            <p:cNvPr id="68616" name="Object 8"/>
            <p:cNvGraphicFramePr>
              <a:graphicFrameLocks noChangeAspect="1"/>
            </p:cNvGraphicFramePr>
            <p:nvPr/>
          </p:nvGraphicFramePr>
          <p:xfrm>
            <a:off x="3140" y="721"/>
            <a:ext cx="268" cy="248"/>
          </p:xfrm>
          <a:graphic>
            <a:graphicData uri="http://schemas.openxmlformats.org/presentationml/2006/ole">
              <p:oleObj spid="_x0000_s2073603" name="公式" r:id="rId4" imgW="152280" imgH="139680" progId="Equation.3">
                <p:embed/>
              </p:oleObj>
            </a:graphicData>
          </a:graphic>
        </p:graphicFrame>
        <p:sp>
          <p:nvSpPr>
            <p:cNvPr id="68617" name="Rectangle 9"/>
            <p:cNvSpPr>
              <a:spLocks noChangeArrowheads="1"/>
            </p:cNvSpPr>
            <p:nvPr/>
          </p:nvSpPr>
          <p:spPr bwMode="auto">
            <a:xfrm>
              <a:off x="288" y="669"/>
              <a:ext cx="4992"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latin typeface="宋体" pitchFamily="2" charset="-122"/>
                </a:rPr>
                <a:t>    </a:t>
              </a:r>
              <a:r>
                <a:rPr lang="zh-CN" altLang="en-US" sz="2800" b="1">
                  <a:latin typeface="宋体" pitchFamily="2" charset="-122"/>
                </a:rPr>
                <a:t>对给定的显著性水平     </a:t>
              </a:r>
              <a:r>
                <a:rPr lang="en-US" altLang="zh-CN" sz="2800" b="1">
                  <a:latin typeface="宋体" pitchFamily="2" charset="-122"/>
                </a:rPr>
                <a:t>=</a:t>
              </a:r>
              <a:r>
                <a:rPr lang="en-US" altLang="zh-CN" sz="2800" b="1"/>
                <a:t>0.01</a:t>
              </a:r>
              <a:r>
                <a:rPr lang="zh-CN" altLang="en-US" sz="2800" b="1">
                  <a:latin typeface="宋体" pitchFamily="2" charset="-122"/>
                </a:rPr>
                <a:t>，查表确定临界值</a:t>
              </a:r>
            </a:p>
          </p:txBody>
        </p:sp>
        <p:graphicFrame>
          <p:nvGraphicFramePr>
            <p:cNvPr id="68618" name="Object 10"/>
            <p:cNvGraphicFramePr>
              <a:graphicFrameLocks noChangeAspect="1"/>
            </p:cNvGraphicFramePr>
            <p:nvPr/>
          </p:nvGraphicFramePr>
          <p:xfrm>
            <a:off x="1392" y="1008"/>
            <a:ext cx="2880" cy="434"/>
          </p:xfrm>
          <a:graphic>
            <a:graphicData uri="http://schemas.openxmlformats.org/presentationml/2006/ole">
              <p:oleObj spid="_x0000_s2073604" name="公式" r:id="rId5" imgW="1587240" imgH="241200" progId="Equation.3">
                <p:embed/>
              </p:oleObj>
            </a:graphicData>
          </a:graphic>
        </p:graphicFrame>
        <p:sp>
          <p:nvSpPr>
            <p:cNvPr id="68619" name="Rectangle 11"/>
            <p:cNvSpPr>
              <a:spLocks noChangeArrowheads="1"/>
            </p:cNvSpPr>
            <p:nvPr/>
          </p:nvSpPr>
          <p:spPr bwMode="auto">
            <a:xfrm>
              <a:off x="4202" y="979"/>
              <a:ext cx="502" cy="365"/>
            </a:xfrm>
            <a:prstGeom prst="rect">
              <a:avLst/>
            </a:prstGeom>
            <a:noFill/>
            <a:ln w="9525">
              <a:noFill/>
              <a:miter lim="800000"/>
              <a:headEnd/>
              <a:tailEnd/>
            </a:ln>
            <a:effectLst/>
          </p:spPr>
          <p:txBody>
            <a:bodyPr wrap="none" anchor="ctr">
              <a:spAutoFit/>
            </a:bodyPr>
            <a:lstStyle/>
            <a:p>
              <a:pPr algn="ctr" eaLnBrk="1" hangingPunct="1"/>
              <a:r>
                <a:rPr lang="en-US" altLang="zh-CN" sz="3200" b="1">
                  <a:latin typeface="宋体" pitchFamily="2" charset="-122"/>
                </a:rPr>
                <a:t>,</a:t>
              </a:r>
              <a:r>
                <a:rPr lang="zh-CN" altLang="en-US" sz="3200" b="1">
                  <a:latin typeface="宋体" pitchFamily="2" charset="-122"/>
                </a:rPr>
                <a:t>使</a:t>
              </a:r>
            </a:p>
          </p:txBody>
        </p:sp>
      </p:grpSp>
      <p:graphicFrame>
        <p:nvGraphicFramePr>
          <p:cNvPr id="68620" name="Object 12"/>
          <p:cNvGraphicFramePr>
            <a:graphicFrameLocks noChangeAspect="1"/>
          </p:cNvGraphicFramePr>
          <p:nvPr/>
        </p:nvGraphicFramePr>
        <p:xfrm>
          <a:off x="1758950" y="2747963"/>
          <a:ext cx="3343275" cy="674687"/>
        </p:xfrm>
        <a:graphic>
          <a:graphicData uri="http://schemas.openxmlformats.org/presentationml/2006/ole">
            <p:oleObj spid="_x0000_s2073602" name="公式" r:id="rId6" imgW="1180800" imgH="241200" progId="Equation.3">
              <p:embed/>
            </p:oleObj>
          </a:graphicData>
        </a:graphic>
      </p:graphicFrame>
      <p:sp>
        <p:nvSpPr>
          <p:cNvPr id="68621" name="Rectangle 13"/>
          <p:cNvSpPr>
            <a:spLocks noChangeArrowheads="1"/>
          </p:cNvSpPr>
          <p:nvPr/>
        </p:nvSpPr>
        <p:spPr bwMode="auto">
          <a:xfrm>
            <a:off x="323850" y="4921250"/>
            <a:ext cx="4873625" cy="579438"/>
          </a:xfrm>
          <a:prstGeom prst="rect">
            <a:avLst/>
          </a:prstGeom>
          <a:noFill/>
          <a:ln w="9525">
            <a:noFill/>
            <a:miter lim="800000"/>
            <a:headEnd/>
            <a:tailEnd/>
          </a:ln>
          <a:effectLst/>
        </p:spPr>
        <p:txBody>
          <a:bodyPr wrap="none" anchor="ctr">
            <a:spAutoFit/>
          </a:bodyPr>
          <a:lstStyle/>
          <a:p>
            <a:pPr algn="ctr" eaLnBrk="1" hangingPunct="1"/>
            <a:r>
              <a:rPr lang="zh-CN" altLang="en-US" sz="3200" b="1">
                <a:latin typeface="宋体" pitchFamily="2" charset="-122"/>
              </a:rPr>
              <a:t>得否定域   </a:t>
            </a:r>
            <a:r>
              <a:rPr lang="en-US" altLang="zh-CN" sz="3200" b="1" i="1">
                <a:solidFill>
                  <a:schemeClr val="accent1"/>
                </a:solidFill>
              </a:rPr>
              <a:t>W</a:t>
            </a:r>
            <a:r>
              <a:rPr lang="en-US" altLang="zh-CN" sz="3200" b="1">
                <a:solidFill>
                  <a:schemeClr val="accent1"/>
                </a:solidFill>
              </a:rPr>
              <a:t>:  |</a:t>
            </a:r>
            <a:r>
              <a:rPr lang="en-US" altLang="zh-CN" sz="3200" b="1" i="1">
                <a:solidFill>
                  <a:schemeClr val="accent1"/>
                </a:solidFill>
              </a:rPr>
              <a:t>t </a:t>
            </a:r>
            <a:r>
              <a:rPr lang="en-US" altLang="zh-CN" sz="3200" b="1">
                <a:solidFill>
                  <a:schemeClr val="accent1"/>
                </a:solidFill>
              </a:rPr>
              <a:t>|&gt;4.0322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0-#ppt_w/2"/>
                                          </p:val>
                                        </p:tav>
                                        <p:tav tm="100000">
                                          <p:val>
                                            <p:strVal val="#ppt_x"/>
                                          </p:val>
                                        </p:tav>
                                      </p:tavLst>
                                    </p:anim>
                                    <p:anim calcmode="lin" valueType="num">
                                      <p:cBhvr additive="base">
                                        <p:cTn id="8" dur="500" fill="hold"/>
                                        <p:tgtEl>
                                          <p:spTgt spid="686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20"/>
                                        </p:tgtEl>
                                        <p:attrNameLst>
                                          <p:attrName>style.visibility</p:attrName>
                                        </p:attrNameLst>
                                      </p:cBhvr>
                                      <p:to>
                                        <p:strVal val="visible"/>
                                      </p:to>
                                    </p:set>
                                    <p:animEffect transition="in" filter="wipe(left)">
                                      <p:cBhvr>
                                        <p:cTn id="17" dur="500"/>
                                        <p:tgtEl>
                                          <p:spTgt spid="686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8614"/>
                                        </p:tgtEl>
                                        <p:attrNameLst>
                                          <p:attrName>style.visibility</p:attrName>
                                        </p:attrNameLst>
                                      </p:cBhvr>
                                      <p:to>
                                        <p:strVal val="visible"/>
                                      </p:to>
                                    </p:set>
                                    <p:anim calcmode="lin" valueType="num">
                                      <p:cBhvr additive="base">
                                        <p:cTn id="27" dur="500" fill="hold"/>
                                        <p:tgtEl>
                                          <p:spTgt spid="68614"/>
                                        </p:tgtEl>
                                        <p:attrNameLst>
                                          <p:attrName>ppt_x</p:attrName>
                                        </p:attrNameLst>
                                      </p:cBhvr>
                                      <p:tavLst>
                                        <p:tav tm="0">
                                          <p:val>
                                            <p:strVal val="1+#ppt_w/2"/>
                                          </p:val>
                                        </p:tav>
                                        <p:tav tm="100000">
                                          <p:val>
                                            <p:strVal val="#ppt_x"/>
                                          </p:val>
                                        </p:tav>
                                      </p:tavLst>
                                    </p:anim>
                                    <p:anim calcmode="lin" valueType="num">
                                      <p:cBhvr additive="base">
                                        <p:cTn id="28" dur="500" fill="hold"/>
                                        <p:tgtEl>
                                          <p:spTgt spid="686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8621"/>
                                        </p:tgtEl>
                                        <p:attrNameLst>
                                          <p:attrName>style.visibility</p:attrName>
                                        </p:attrNameLst>
                                      </p:cBhvr>
                                      <p:to>
                                        <p:strVal val="visible"/>
                                      </p:to>
                                    </p:set>
                                    <p:anim calcmode="lin" valueType="num">
                                      <p:cBhvr additive="base">
                                        <p:cTn id="33" dur="500" fill="hold"/>
                                        <p:tgtEl>
                                          <p:spTgt spid="68621"/>
                                        </p:tgtEl>
                                        <p:attrNameLst>
                                          <p:attrName>ppt_x</p:attrName>
                                        </p:attrNameLst>
                                      </p:cBhvr>
                                      <p:tavLst>
                                        <p:tav tm="0">
                                          <p:val>
                                            <p:strVal val="#ppt_x"/>
                                          </p:val>
                                        </p:tav>
                                        <p:tav tm="100000">
                                          <p:val>
                                            <p:strVal val="#ppt_x"/>
                                          </p:val>
                                        </p:tav>
                                      </p:tavLst>
                                    </p:anim>
                                    <p:anim calcmode="lin" valueType="num">
                                      <p:cBhvr additive="base">
                                        <p:cTn id="34" dur="500" fill="hold"/>
                                        <p:tgtEl>
                                          <p:spTgt spid="68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4" grpId="0" animBg="1" autoUpdateAnimBg="0"/>
      <p:bldP spid="686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903288" y="1016000"/>
            <a:ext cx="4668837" cy="579438"/>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得否定域</a:t>
            </a:r>
            <a:r>
              <a:rPr lang="zh-CN" altLang="en-US" sz="3200" b="1">
                <a:latin typeface="宋体" pitchFamily="2" charset="-122"/>
              </a:rPr>
              <a:t>   </a:t>
            </a:r>
            <a:r>
              <a:rPr lang="en-US" altLang="zh-CN" sz="3200" b="1" i="1">
                <a:solidFill>
                  <a:schemeClr val="accent1"/>
                </a:solidFill>
              </a:rPr>
              <a:t>W</a:t>
            </a:r>
            <a:r>
              <a:rPr lang="en-US" altLang="zh-CN" sz="3200" b="1">
                <a:solidFill>
                  <a:schemeClr val="accent1"/>
                </a:solidFill>
              </a:rPr>
              <a:t>:  |</a:t>
            </a:r>
            <a:r>
              <a:rPr lang="en-US" altLang="zh-CN" sz="3200" b="1" i="1">
                <a:solidFill>
                  <a:schemeClr val="accent1"/>
                </a:solidFill>
              </a:rPr>
              <a:t>t </a:t>
            </a:r>
            <a:r>
              <a:rPr lang="en-US" altLang="zh-CN" sz="3200" b="1">
                <a:solidFill>
                  <a:schemeClr val="accent1"/>
                </a:solidFill>
              </a:rPr>
              <a:t>|&gt;4.0322</a:t>
            </a:r>
          </a:p>
        </p:txBody>
      </p:sp>
      <p:sp>
        <p:nvSpPr>
          <p:cNvPr id="69635" name="Rectangle 3"/>
          <p:cNvSpPr>
            <a:spLocks noChangeArrowheads="1"/>
          </p:cNvSpPr>
          <p:nvPr/>
        </p:nvSpPr>
        <p:spPr bwMode="auto">
          <a:xfrm>
            <a:off x="603250" y="4216400"/>
            <a:ext cx="2587625" cy="579438"/>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故不能拒绝</a:t>
            </a:r>
            <a:r>
              <a:rPr lang="en-US" altLang="zh-CN" sz="3200" b="1" i="1"/>
              <a:t>H</a:t>
            </a:r>
            <a:r>
              <a:rPr lang="en-US" altLang="zh-CN" sz="3200" b="1" baseline="-25000"/>
              <a:t>0 </a:t>
            </a:r>
            <a:r>
              <a:rPr lang="en-US" altLang="zh-CN" sz="3200" b="1"/>
              <a:t>.</a:t>
            </a:r>
          </a:p>
        </p:txBody>
      </p:sp>
      <p:sp>
        <p:nvSpPr>
          <p:cNvPr id="69636" name="Rectangle 4"/>
          <p:cNvSpPr>
            <a:spLocks noChangeArrowheads="1"/>
          </p:cNvSpPr>
          <p:nvPr/>
        </p:nvSpPr>
        <p:spPr bwMode="auto">
          <a:xfrm>
            <a:off x="619125" y="1701800"/>
            <a:ext cx="1663700" cy="579438"/>
          </a:xfrm>
          <a:prstGeom prst="rect">
            <a:avLst/>
          </a:prstGeom>
          <a:noFill/>
          <a:ln w="9525">
            <a:noFill/>
            <a:miter lim="800000"/>
            <a:headEnd/>
            <a:tailEnd/>
          </a:ln>
          <a:effectLst/>
        </p:spPr>
        <p:txBody>
          <a:bodyPr wrap="none" anchor="ctr">
            <a:spAutoFit/>
          </a:bodyPr>
          <a:lstStyle/>
          <a:p>
            <a:pPr algn="ctr" eaLnBrk="1" hangingPunct="1"/>
            <a:r>
              <a:rPr lang="zh-CN" altLang="en-US" sz="2800" b="1"/>
              <a:t>第四步</a:t>
            </a:r>
            <a:r>
              <a:rPr lang="zh-CN" altLang="en-US" sz="3200" b="1"/>
              <a:t>：</a:t>
            </a:r>
          </a:p>
        </p:txBody>
      </p:sp>
      <p:sp>
        <p:nvSpPr>
          <p:cNvPr id="69637" name="Rectangle 5"/>
          <p:cNvSpPr>
            <a:spLocks noChangeArrowheads="1"/>
          </p:cNvSpPr>
          <p:nvPr/>
        </p:nvSpPr>
        <p:spPr bwMode="auto">
          <a:xfrm>
            <a:off x="920750" y="2493963"/>
            <a:ext cx="6088063" cy="519112"/>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将样本值代入算出统计量 </a:t>
            </a:r>
            <a:r>
              <a:rPr lang="en-US" altLang="zh-CN" sz="2800" b="1" i="1">
                <a:solidFill>
                  <a:schemeClr val="accent1"/>
                </a:solidFill>
              </a:rPr>
              <a:t>t </a:t>
            </a:r>
            <a:r>
              <a:rPr lang="zh-CN" altLang="en-US" sz="2800" b="1">
                <a:latin typeface="宋体" pitchFamily="2" charset="-122"/>
              </a:rPr>
              <a:t>的实测值</a:t>
            </a:r>
            <a:r>
              <a:rPr lang="en-US" altLang="zh-CN" sz="2800" b="1">
                <a:latin typeface="宋体" pitchFamily="2" charset="-122"/>
              </a:rPr>
              <a:t>,</a:t>
            </a:r>
          </a:p>
        </p:txBody>
      </p:sp>
      <p:sp>
        <p:nvSpPr>
          <p:cNvPr id="69638" name="Rectangle 6"/>
          <p:cNvSpPr>
            <a:spLocks noChangeArrowheads="1"/>
          </p:cNvSpPr>
          <p:nvPr/>
        </p:nvSpPr>
        <p:spPr bwMode="auto">
          <a:xfrm>
            <a:off x="1965325" y="3241675"/>
            <a:ext cx="3173413" cy="579438"/>
          </a:xfrm>
          <a:prstGeom prst="rect">
            <a:avLst/>
          </a:prstGeom>
          <a:noFill/>
          <a:ln w="9525">
            <a:noFill/>
            <a:miter lim="800000"/>
            <a:headEnd/>
            <a:tailEnd/>
          </a:ln>
          <a:effectLst/>
        </p:spPr>
        <p:txBody>
          <a:bodyPr wrap="none" anchor="ctr">
            <a:spAutoFit/>
          </a:bodyPr>
          <a:lstStyle/>
          <a:p>
            <a:pPr algn="ctr" eaLnBrk="1" hangingPunct="1"/>
            <a:r>
              <a:rPr lang="en-US" altLang="zh-CN" sz="3200" b="1"/>
              <a:t>|</a:t>
            </a:r>
            <a:r>
              <a:rPr lang="en-US" altLang="zh-CN" sz="3200" b="1" i="1"/>
              <a:t> t</a:t>
            </a:r>
            <a:r>
              <a:rPr lang="en-US" altLang="zh-CN" sz="3200" b="1"/>
              <a:t> |=2.997&lt;4.0322</a:t>
            </a:r>
            <a:endParaRPr lang="en-US" altLang="zh-CN" sz="3200" b="1">
              <a:latin typeface="宋体" pitchFamily="2" charset="-122"/>
            </a:endParaRPr>
          </a:p>
        </p:txBody>
      </p:sp>
      <p:sp>
        <p:nvSpPr>
          <p:cNvPr id="69639" name="AutoShape 7"/>
          <p:cNvSpPr>
            <a:spLocks noChangeArrowheads="1"/>
          </p:cNvSpPr>
          <p:nvPr/>
        </p:nvSpPr>
        <p:spPr bwMode="auto">
          <a:xfrm>
            <a:off x="5872163" y="3454400"/>
            <a:ext cx="1830387" cy="914400"/>
          </a:xfrm>
          <a:prstGeom prst="wedgeRoundRectCallout">
            <a:avLst>
              <a:gd name="adj1" fmla="val -89116"/>
              <a:gd name="adj2" fmla="val -44269"/>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en-US" altLang="zh-CN" sz="2800" b="1"/>
          </a:p>
          <a:p>
            <a:pPr algn="ctr" eaLnBrk="1" hangingPunct="1"/>
            <a:r>
              <a:rPr lang="zh-CN" altLang="en-US" sz="2800" b="1"/>
              <a:t>没有落入</a:t>
            </a:r>
          </a:p>
          <a:p>
            <a:pPr algn="ctr" eaLnBrk="1" hangingPunct="1"/>
            <a:r>
              <a:rPr lang="zh-CN" altLang="en-US" sz="2800" b="1"/>
              <a:t>拒绝域</a:t>
            </a:r>
          </a:p>
          <a:p>
            <a:pPr algn="ctr" eaLnBrk="1" hangingPunct="1"/>
            <a:endParaRPr lang="en-US" altLang="zh-CN" b="1"/>
          </a:p>
        </p:txBody>
      </p:sp>
      <p:sp>
        <p:nvSpPr>
          <p:cNvPr id="69640" name="Rectangle 8"/>
          <p:cNvSpPr>
            <a:spLocks noChangeArrowheads="1"/>
          </p:cNvSpPr>
          <p:nvPr/>
        </p:nvSpPr>
        <p:spPr bwMode="auto">
          <a:xfrm>
            <a:off x="539750" y="4976813"/>
            <a:ext cx="7391400" cy="1260475"/>
          </a:xfrm>
          <a:prstGeom prst="rect">
            <a:avLst/>
          </a:prstGeom>
          <a:noFill/>
          <a:ln w="9525">
            <a:noFill/>
            <a:miter lim="800000"/>
            <a:headEnd/>
            <a:tailEnd/>
          </a:ln>
          <a:effectLst/>
        </p:spPr>
        <p:txBody>
          <a:bodyPr anchor="ctr">
            <a:spAutoFit/>
          </a:bodyPr>
          <a:lstStyle/>
          <a:p>
            <a:pPr eaLnBrk="1" hangingPunct="1">
              <a:lnSpc>
                <a:spcPct val="120000"/>
              </a:lnSpc>
            </a:pPr>
            <a:r>
              <a:rPr lang="en-US" altLang="zh-CN" sz="3200" b="1"/>
              <a:t>        </a:t>
            </a:r>
            <a:r>
              <a:rPr lang="zh-CN" altLang="en-US" sz="2800" b="1"/>
              <a:t>这并不意味着</a:t>
            </a:r>
            <a:r>
              <a:rPr lang="en-US" altLang="zh-CN" sz="3200" b="1" i="1"/>
              <a:t>H</a:t>
            </a:r>
            <a:r>
              <a:rPr lang="en-US" altLang="zh-CN" sz="3200" b="1" baseline="-25000"/>
              <a:t>0</a:t>
            </a:r>
            <a:r>
              <a:rPr lang="zh-CN" altLang="en-US" sz="2800" b="1"/>
              <a:t>一定对，只是差异还不够显著</a:t>
            </a:r>
            <a:r>
              <a:rPr lang="en-US" altLang="zh-CN" sz="2800" b="1"/>
              <a:t>,  </a:t>
            </a:r>
            <a:r>
              <a:rPr lang="zh-CN" altLang="en-US" sz="2800" b="1"/>
              <a:t>不足以否定</a:t>
            </a:r>
            <a:r>
              <a:rPr lang="en-US" altLang="zh-CN" sz="3200" b="1" i="1"/>
              <a:t>H</a:t>
            </a:r>
            <a:r>
              <a:rPr lang="en-US" altLang="zh-CN" sz="3200" b="1" baseline="-25000"/>
              <a:t>0 </a:t>
            </a:r>
            <a:r>
              <a:rPr lang="en-US" altLang="zh-CN" sz="32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wipe(left)">
                                      <p:cBhvr>
                                        <p:cTn id="12" dur="5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wipe(right)">
                                      <p:cBhvr>
                                        <p:cTn id="17" dur="500"/>
                                        <p:tgtEl>
                                          <p:spTgt spid="696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69639"/>
                                        </p:tgtEl>
                                        <p:attrNameLst>
                                          <p:attrName>style.visibility</p:attrName>
                                        </p:attrNameLst>
                                      </p:cBhvr>
                                      <p:to>
                                        <p:strVal val="visible"/>
                                      </p:to>
                                    </p:set>
                                    <p:anim calcmode="lin" valueType="num">
                                      <p:cBhvr additive="base">
                                        <p:cTn id="21" dur="500" fill="hold"/>
                                        <p:tgtEl>
                                          <p:spTgt spid="69639"/>
                                        </p:tgtEl>
                                        <p:attrNameLst>
                                          <p:attrName>ppt_x</p:attrName>
                                        </p:attrNameLst>
                                      </p:cBhvr>
                                      <p:tavLst>
                                        <p:tav tm="0">
                                          <p:val>
                                            <p:strVal val="1+#ppt_w/2"/>
                                          </p:val>
                                        </p:tav>
                                        <p:tav tm="100000">
                                          <p:val>
                                            <p:strVal val="#ppt_x"/>
                                          </p:val>
                                        </p:tav>
                                      </p:tavLst>
                                    </p:anim>
                                    <p:anim calcmode="lin" valueType="num">
                                      <p:cBhvr additive="base">
                                        <p:cTn id="22" dur="500" fill="hold"/>
                                        <p:tgtEl>
                                          <p:spTgt spid="6963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gtEl>
                                        <p:attrNameLst>
                                          <p:attrName>style.visibility</p:attrName>
                                        </p:attrNameLst>
                                      </p:cBhvr>
                                      <p:to>
                                        <p:strVal val="visible"/>
                                      </p:to>
                                    </p:set>
                                    <p:animEffect transition="in" filter="wipe(left)">
                                      <p:cBhvr>
                                        <p:cTn id="27" dur="500"/>
                                        <p:tgtEl>
                                          <p:spTgt spid="6963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9640"/>
                                        </p:tgtEl>
                                        <p:attrNameLst>
                                          <p:attrName>style.visibility</p:attrName>
                                        </p:attrNameLst>
                                      </p:cBhvr>
                                      <p:to>
                                        <p:strVal val="visible"/>
                                      </p:to>
                                    </p:set>
                                    <p:anim calcmode="lin" valueType="num">
                                      <p:cBhvr additive="base">
                                        <p:cTn id="32" dur="500" fill="hold"/>
                                        <p:tgtEl>
                                          <p:spTgt spid="69640"/>
                                        </p:tgtEl>
                                        <p:attrNameLst>
                                          <p:attrName>ppt_x</p:attrName>
                                        </p:attrNameLst>
                                      </p:cBhvr>
                                      <p:tavLst>
                                        <p:tav tm="0">
                                          <p:val>
                                            <p:strVal val="#ppt_x"/>
                                          </p:val>
                                        </p:tav>
                                        <p:tav tm="100000">
                                          <p:val>
                                            <p:strVal val="#ppt_x"/>
                                          </p:val>
                                        </p:tav>
                                      </p:tavLst>
                                    </p:anim>
                                    <p:anim calcmode="lin" valueType="num">
                                      <p:cBhvr additive="base">
                                        <p:cTn id="33"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nimBg="1" autoUpdateAnimBg="0"/>
      <p:bldP spid="696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8" name="Rectangle 4"/>
          <p:cNvSpPr>
            <a:spLocks noChangeArrowheads="1"/>
          </p:cNvSpPr>
          <p:nvPr/>
        </p:nvSpPr>
        <p:spPr bwMode="auto">
          <a:xfrm>
            <a:off x="1187450" y="731838"/>
            <a:ext cx="4313238" cy="641350"/>
          </a:xfrm>
          <a:prstGeom prst="rect">
            <a:avLst/>
          </a:prstGeom>
          <a:noFill/>
          <a:ln w="9525">
            <a:noFill/>
            <a:miter lim="800000"/>
            <a:headEnd/>
            <a:tailEnd/>
          </a:ln>
          <a:effectLst/>
        </p:spPr>
        <p:txBody>
          <a:bodyPr wrap="none">
            <a:spAutoFit/>
          </a:bodyPr>
          <a:lstStyle/>
          <a:p>
            <a:r>
              <a:rPr kumimoji="0" lang="zh-CN" altLang="en-US" sz="3600" b="1">
                <a:ea typeface="宋体" pitchFamily="2" charset="-122"/>
              </a:rPr>
              <a:t>假设检验的相关概念</a:t>
            </a:r>
          </a:p>
        </p:txBody>
      </p:sp>
      <p:sp>
        <p:nvSpPr>
          <p:cNvPr id="1726471" name="Text Box 7"/>
          <p:cNvSpPr txBox="1">
            <a:spLocks noChangeArrowheads="1"/>
          </p:cNvSpPr>
          <p:nvPr/>
        </p:nvSpPr>
        <p:spPr bwMode="auto">
          <a:xfrm>
            <a:off x="1187450" y="1773238"/>
            <a:ext cx="3916363"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sz="2500" b="1" dirty="0">
                <a:ea typeface="宋体" pitchFamily="2" charset="-122"/>
              </a:rPr>
              <a:t>(1) </a:t>
            </a:r>
            <a:r>
              <a:rPr lang="zh-CN" altLang="en-US" b="1" dirty="0">
                <a:solidFill>
                  <a:srgbClr val="0000FF"/>
                </a:solidFill>
                <a:ea typeface="宋体" pitchFamily="2" charset="-122"/>
              </a:rPr>
              <a:t>原假设与备择假设</a:t>
            </a:r>
          </a:p>
        </p:txBody>
      </p:sp>
      <p:sp>
        <p:nvSpPr>
          <p:cNvPr id="1726472" name="Text Box 8"/>
          <p:cNvSpPr txBox="1">
            <a:spLocks noChangeArrowheads="1"/>
          </p:cNvSpPr>
          <p:nvPr/>
        </p:nvSpPr>
        <p:spPr bwMode="auto">
          <a:xfrm>
            <a:off x="1193800" y="2517775"/>
            <a:ext cx="4181475"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假设检验问题通常叙述为:</a:t>
            </a:r>
          </a:p>
        </p:txBody>
      </p:sp>
      <p:graphicFrame>
        <p:nvGraphicFramePr>
          <p:cNvPr id="1726473" name="Object 9"/>
          <p:cNvGraphicFramePr>
            <a:graphicFrameLocks noChangeAspect="1"/>
          </p:cNvGraphicFramePr>
          <p:nvPr/>
        </p:nvGraphicFramePr>
        <p:xfrm>
          <a:off x="5508625" y="2565400"/>
          <a:ext cx="2957513" cy="488950"/>
        </p:xfrm>
        <a:graphic>
          <a:graphicData uri="http://schemas.openxmlformats.org/presentationml/2006/ole">
            <p:oleObj spid="_x0000_s1726473" name="公式" r:id="rId3" imgW="1307880" imgH="215640" progId="Equation.3">
              <p:embed/>
            </p:oleObj>
          </a:graphicData>
        </a:graphic>
      </p:graphicFrame>
      <p:graphicFrame>
        <p:nvGraphicFramePr>
          <p:cNvPr id="1726475" name="Object 11"/>
          <p:cNvGraphicFramePr>
            <a:graphicFrameLocks noChangeAspect="1"/>
          </p:cNvGraphicFramePr>
          <p:nvPr/>
        </p:nvGraphicFramePr>
        <p:xfrm>
          <a:off x="1116013" y="3789363"/>
          <a:ext cx="7775575" cy="603250"/>
        </p:xfrm>
        <a:graphic>
          <a:graphicData uri="http://schemas.openxmlformats.org/presentationml/2006/ole">
            <p:oleObj spid="_x0000_s1726475" name="公式" r:id="rId4" imgW="2946240" imgH="228600" progId="Equation.3">
              <p:embed/>
            </p:oleObj>
          </a:graphicData>
        </a:graphic>
      </p:graphicFrame>
      <p:graphicFrame>
        <p:nvGraphicFramePr>
          <p:cNvPr id="1726476" name="Object 12"/>
          <p:cNvGraphicFramePr>
            <a:graphicFrameLocks noChangeAspect="1"/>
          </p:cNvGraphicFramePr>
          <p:nvPr/>
        </p:nvGraphicFramePr>
        <p:xfrm>
          <a:off x="1331913" y="3141663"/>
          <a:ext cx="4967287" cy="525462"/>
        </p:xfrm>
        <a:graphic>
          <a:graphicData uri="http://schemas.openxmlformats.org/presentationml/2006/ole">
            <p:oleObj spid="_x0000_s1726476" name="公式" r:id="rId5" imgW="2158920" imgH="228600" progId="Equation.3">
              <p:embed/>
            </p:oleObj>
          </a:graphicData>
        </a:graphic>
      </p:graphicFrame>
      <p:sp>
        <p:nvSpPr>
          <p:cNvPr id="1726477" name="Text Box 13"/>
          <p:cNvSpPr txBox="1">
            <a:spLocks noChangeArrowheads="1"/>
          </p:cNvSpPr>
          <p:nvPr/>
        </p:nvSpPr>
        <p:spPr bwMode="auto">
          <a:xfrm>
            <a:off x="1042988" y="4437063"/>
            <a:ext cx="3914775" cy="585787"/>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sz="2500" b="1">
                <a:ea typeface="宋体" pitchFamily="2" charset="-122"/>
              </a:rPr>
              <a:t>(2) </a:t>
            </a:r>
            <a:r>
              <a:rPr lang="zh-CN" altLang="en-US" b="1">
                <a:solidFill>
                  <a:schemeClr val="accent2"/>
                </a:solidFill>
                <a:latin typeface="宋体" pitchFamily="2" charset="-122"/>
                <a:ea typeface="宋体" pitchFamily="2" charset="-122"/>
              </a:rPr>
              <a:t>否定域</a:t>
            </a:r>
            <a:r>
              <a:rPr lang="en-US" altLang="zh-CN" b="1">
                <a:solidFill>
                  <a:schemeClr val="accent2"/>
                </a:solidFill>
                <a:latin typeface="宋体" pitchFamily="2" charset="-122"/>
                <a:ea typeface="宋体" pitchFamily="2" charset="-122"/>
              </a:rPr>
              <a:t>(</a:t>
            </a:r>
            <a:r>
              <a:rPr lang="zh-CN" altLang="en-US" b="1">
                <a:solidFill>
                  <a:srgbClr val="0000FF"/>
                </a:solidFill>
                <a:latin typeface="宋体" pitchFamily="2" charset="-122"/>
                <a:ea typeface="宋体" pitchFamily="2" charset="-122"/>
              </a:rPr>
              <a:t>拒绝域</a:t>
            </a:r>
            <a:r>
              <a:rPr lang="en-US" altLang="zh-CN" b="1">
                <a:solidFill>
                  <a:srgbClr val="0000FF"/>
                </a:solidFill>
                <a:latin typeface="宋体" pitchFamily="2" charset="-122"/>
                <a:ea typeface="宋体" pitchFamily="2" charset="-122"/>
              </a:rPr>
              <a:t>)</a:t>
            </a:r>
          </a:p>
        </p:txBody>
      </p:sp>
      <p:sp>
        <p:nvSpPr>
          <p:cNvPr id="1726478" name="Text Box 14"/>
          <p:cNvSpPr txBox="1">
            <a:spLocks noChangeArrowheads="1"/>
          </p:cNvSpPr>
          <p:nvPr/>
        </p:nvSpPr>
        <p:spPr bwMode="auto">
          <a:xfrm>
            <a:off x="971550" y="5229225"/>
            <a:ext cx="7885113"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当检验统计量取某个区域</a:t>
            </a:r>
            <a:r>
              <a:rPr lang="en-US" altLang="zh-CN" b="1" i="1">
                <a:latin typeface="宋体" pitchFamily="2" charset="-122"/>
                <a:ea typeface="宋体" pitchFamily="2" charset="-122"/>
                <a:cs typeface="Times New Roman" pitchFamily="18" charset="0"/>
              </a:rPr>
              <a:t>W </a:t>
            </a:r>
            <a:r>
              <a:rPr lang="zh-CN" altLang="en-US" b="1">
                <a:latin typeface="宋体" pitchFamily="2" charset="-122"/>
                <a:ea typeface="宋体" pitchFamily="2" charset="-122"/>
              </a:rPr>
              <a:t>中的值时, 我们拒绝原假设</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a:t>
            </a:r>
            <a:r>
              <a:rPr lang="en-US" altLang="zh-CN" b="1">
                <a:latin typeface="宋体" pitchFamily="2" charset="-122"/>
                <a:ea typeface="宋体" pitchFamily="2" charset="-122"/>
              </a:rPr>
              <a:t>, </a:t>
            </a:r>
            <a:r>
              <a:rPr lang="zh-CN" altLang="en-US" b="1">
                <a:latin typeface="宋体" pitchFamily="2" charset="-122"/>
                <a:ea typeface="宋体" pitchFamily="2" charset="-122"/>
              </a:rPr>
              <a:t>则称区域 </a:t>
            </a:r>
            <a:r>
              <a:rPr lang="en-US" altLang="zh-CN" b="1" i="1">
                <a:latin typeface="宋体" pitchFamily="2" charset="-122"/>
                <a:ea typeface="宋体" pitchFamily="2" charset="-122"/>
              </a:rPr>
              <a:t>W </a:t>
            </a:r>
            <a:r>
              <a:rPr lang="zh-CN" altLang="en-US" b="1">
                <a:latin typeface="宋体" pitchFamily="2" charset="-122"/>
                <a:ea typeface="宋体" pitchFamily="2" charset="-122"/>
              </a:rPr>
              <a:t>为</a:t>
            </a:r>
            <a:r>
              <a:rPr lang="zh-CN" altLang="en-US" b="1">
                <a:solidFill>
                  <a:srgbClr val="3366CC"/>
                </a:solidFill>
                <a:latin typeface="宋体" pitchFamily="2" charset="-122"/>
                <a:ea typeface="宋体" pitchFamily="2" charset="-122"/>
              </a:rPr>
              <a:t>否定域</a:t>
            </a:r>
            <a:r>
              <a:rPr lang="en-US" altLang="zh-CN" b="1">
                <a:latin typeface="宋体" pitchFamily="2" charset="-122"/>
                <a:ea typeface="宋体" pitchFamily="2" charset="-122"/>
              </a:rPr>
              <a:t>(</a:t>
            </a:r>
            <a:r>
              <a:rPr lang="zh-CN" altLang="en-US" b="1">
                <a:solidFill>
                  <a:srgbClr val="FF0000"/>
                </a:solidFill>
                <a:latin typeface="宋体" pitchFamily="2" charset="-122"/>
                <a:ea typeface="宋体" pitchFamily="2" charset="-122"/>
              </a:rPr>
              <a:t>拒绝域</a:t>
            </a:r>
            <a:r>
              <a:rPr lang="en-US" altLang="zh-CN" b="1">
                <a:solidFill>
                  <a:srgbClr val="FF0000"/>
                </a:solidFill>
                <a:latin typeface="宋体" pitchFamily="2" charset="-122"/>
                <a:ea typeface="宋体" pitchFamily="2" charset="-122"/>
              </a:rPr>
              <a:t>)</a:t>
            </a:r>
            <a:r>
              <a:rPr lang="en-US" altLang="zh-CN" b="1">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6471"/>
                                        </p:tgtEl>
                                        <p:attrNameLst>
                                          <p:attrName>style.visibility</p:attrName>
                                        </p:attrNameLst>
                                      </p:cBhvr>
                                      <p:to>
                                        <p:strVal val="visible"/>
                                      </p:to>
                                    </p:set>
                                    <p:animEffect transition="in" filter="wipe(left)">
                                      <p:cBhvr>
                                        <p:cTn id="7" dur="500"/>
                                        <p:tgtEl>
                                          <p:spTgt spid="17264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6472"/>
                                        </p:tgtEl>
                                        <p:attrNameLst>
                                          <p:attrName>style.visibility</p:attrName>
                                        </p:attrNameLst>
                                      </p:cBhvr>
                                      <p:to>
                                        <p:strVal val="visible"/>
                                      </p:to>
                                    </p:set>
                                    <p:animEffect transition="in" filter="wipe(left)">
                                      <p:cBhvr>
                                        <p:cTn id="12" dur="500"/>
                                        <p:tgtEl>
                                          <p:spTgt spid="17264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26473"/>
                                        </p:tgtEl>
                                        <p:attrNameLst>
                                          <p:attrName>style.visibility</p:attrName>
                                        </p:attrNameLst>
                                      </p:cBhvr>
                                      <p:to>
                                        <p:strVal val="visible"/>
                                      </p:to>
                                    </p:set>
                                    <p:animEffect transition="in" filter="wipe(left)">
                                      <p:cBhvr>
                                        <p:cTn id="17" dur="500"/>
                                        <p:tgtEl>
                                          <p:spTgt spid="17264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26476"/>
                                        </p:tgtEl>
                                        <p:attrNameLst>
                                          <p:attrName>style.visibility</p:attrName>
                                        </p:attrNameLst>
                                      </p:cBhvr>
                                      <p:to>
                                        <p:strVal val="visible"/>
                                      </p:to>
                                    </p:set>
                                    <p:animEffect transition="in" filter="wipe(left)">
                                      <p:cBhvr>
                                        <p:cTn id="22" dur="500"/>
                                        <p:tgtEl>
                                          <p:spTgt spid="17264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26475"/>
                                        </p:tgtEl>
                                        <p:attrNameLst>
                                          <p:attrName>style.visibility</p:attrName>
                                        </p:attrNameLst>
                                      </p:cBhvr>
                                      <p:to>
                                        <p:strVal val="visible"/>
                                      </p:to>
                                    </p:set>
                                    <p:animEffect transition="in" filter="wipe(left)">
                                      <p:cBhvr>
                                        <p:cTn id="27" dur="500"/>
                                        <p:tgtEl>
                                          <p:spTgt spid="172647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26477"/>
                                        </p:tgtEl>
                                        <p:attrNameLst>
                                          <p:attrName>style.visibility</p:attrName>
                                        </p:attrNameLst>
                                      </p:cBhvr>
                                      <p:to>
                                        <p:strVal val="visible"/>
                                      </p:to>
                                    </p:set>
                                    <p:animEffect transition="in" filter="box(in)">
                                      <p:cBhvr>
                                        <p:cTn id="32" dur="500"/>
                                        <p:tgtEl>
                                          <p:spTgt spid="17264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6478"/>
                                        </p:tgtEl>
                                        <p:attrNameLst>
                                          <p:attrName>style.visibility</p:attrName>
                                        </p:attrNameLst>
                                      </p:cBhvr>
                                      <p:to>
                                        <p:strVal val="visible"/>
                                      </p:to>
                                    </p:set>
                                    <p:animEffect transition="in" filter="wipe(left)">
                                      <p:cBhvr>
                                        <p:cTn id="37" dur="500"/>
                                        <p:tgtEl>
                                          <p:spTgt spid="172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6471" grpId="0" autoUpdateAnimBg="0"/>
      <p:bldP spid="1726472" grpId="0" autoUpdateAnimBg="0"/>
      <p:bldP spid="1726477" grpId="0"/>
      <p:bldP spid="172647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92" name="Text Box 4"/>
          <p:cNvSpPr txBox="1">
            <a:spLocks noChangeArrowheads="1"/>
          </p:cNvSpPr>
          <p:nvPr/>
        </p:nvSpPr>
        <p:spPr bwMode="auto">
          <a:xfrm>
            <a:off x="1042988" y="1125538"/>
            <a:ext cx="3916362"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(3).</a:t>
            </a:r>
            <a:r>
              <a:rPr lang="en-US" altLang="zh-CN" b="1">
                <a:solidFill>
                  <a:schemeClr val="accent2"/>
                </a:solidFill>
                <a:latin typeface="宋体" pitchFamily="2" charset="-122"/>
                <a:ea typeface="宋体" pitchFamily="2" charset="-122"/>
              </a:rPr>
              <a:t> </a:t>
            </a:r>
            <a:r>
              <a:rPr lang="zh-CN" altLang="en-US" b="1">
                <a:solidFill>
                  <a:srgbClr val="0000FF"/>
                </a:solidFill>
                <a:latin typeface="宋体" pitchFamily="2" charset="-122"/>
                <a:ea typeface="宋体" pitchFamily="2" charset="-122"/>
              </a:rPr>
              <a:t>两类错误及记号</a:t>
            </a:r>
          </a:p>
        </p:txBody>
      </p:sp>
      <p:sp>
        <p:nvSpPr>
          <p:cNvPr id="1727493" name="Text Box 5"/>
          <p:cNvSpPr txBox="1">
            <a:spLocks noChangeArrowheads="1"/>
          </p:cNvSpPr>
          <p:nvPr/>
        </p:nvSpPr>
        <p:spPr bwMode="auto">
          <a:xfrm>
            <a:off x="1116013" y="2205038"/>
            <a:ext cx="7805737" cy="2124075"/>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假设检验的依据是: 小概率事件在一次试验中很难发生, 但很难发生不等于不发生, 因而假设检验所作出的结论有可能是错误的. 这种错误有两类:</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7493"/>
                                        </p:tgtEl>
                                        <p:attrNameLst>
                                          <p:attrName>style.visibility</p:attrName>
                                        </p:attrNameLst>
                                      </p:cBhvr>
                                      <p:to>
                                        <p:strVal val="visible"/>
                                      </p:to>
                                    </p:set>
                                    <p:animEffect transition="in" filter="wipe(left)">
                                      <p:cBhvr>
                                        <p:cTn id="7" dur="500"/>
                                        <p:tgtEl>
                                          <p:spTgt spid="172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74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6" name="Text Box 4"/>
          <p:cNvSpPr txBox="1">
            <a:spLocks noChangeArrowheads="1"/>
          </p:cNvSpPr>
          <p:nvPr/>
        </p:nvSpPr>
        <p:spPr bwMode="auto">
          <a:xfrm>
            <a:off x="1258888" y="1916113"/>
            <a:ext cx="7705725" cy="2124075"/>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b="1">
                <a:latin typeface="宋体" pitchFamily="2" charset="-122"/>
                <a:ea typeface="宋体" pitchFamily="2" charset="-122"/>
              </a:rPr>
              <a:t>a) </a:t>
            </a:r>
            <a:r>
              <a:rPr lang="zh-CN" altLang="en-US" b="1">
                <a:latin typeface="宋体" pitchFamily="2" charset="-122"/>
                <a:ea typeface="宋体" pitchFamily="2" charset="-122"/>
              </a:rPr>
              <a:t>当原假设</a:t>
            </a:r>
            <a:r>
              <a:rPr lang="en-US" altLang="zh-CN" b="1" i="1">
                <a:latin typeface="宋体" pitchFamily="2" charset="-122"/>
                <a:ea typeface="宋体" pitchFamily="2" charset="-122"/>
                <a:cs typeface="Times New Roman" pitchFamily="18" charset="0"/>
              </a:rPr>
              <a:t>H</a:t>
            </a:r>
            <a:r>
              <a:rPr lang="en-US" altLang="zh-CN" b="1" baseline="-25000">
                <a:latin typeface="宋体" pitchFamily="2" charset="-122"/>
                <a:ea typeface="宋体" pitchFamily="2" charset="-122"/>
              </a:rPr>
              <a:t>0</a:t>
            </a:r>
            <a:r>
              <a:rPr lang="zh-CN" altLang="en-US" b="1">
                <a:latin typeface="宋体" pitchFamily="2" charset="-122"/>
                <a:ea typeface="宋体" pitchFamily="2" charset="-122"/>
              </a:rPr>
              <a:t>为真, 观察值却落入否定域, 而作出了拒绝</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a:t>
            </a:r>
            <a:r>
              <a:rPr lang="zh-CN" altLang="en-US" b="1">
                <a:latin typeface="宋体" pitchFamily="2" charset="-122"/>
                <a:ea typeface="宋体" pitchFamily="2" charset="-122"/>
              </a:rPr>
              <a:t>的判断, 称做</a:t>
            </a:r>
            <a:r>
              <a:rPr lang="zh-CN" altLang="en-US" b="1">
                <a:solidFill>
                  <a:srgbClr val="FF0000"/>
                </a:solidFill>
                <a:latin typeface="宋体" pitchFamily="2" charset="-122"/>
                <a:ea typeface="宋体" pitchFamily="2" charset="-122"/>
              </a:rPr>
              <a:t>第一类错误</a:t>
            </a:r>
            <a:r>
              <a:rPr lang="zh-CN" altLang="en-US" b="1">
                <a:latin typeface="宋体" pitchFamily="2" charset="-122"/>
                <a:ea typeface="宋体" pitchFamily="2" charset="-122"/>
              </a:rPr>
              <a:t>, 又叫</a:t>
            </a:r>
            <a:r>
              <a:rPr lang="zh-CN" altLang="en-US" b="1">
                <a:solidFill>
                  <a:srgbClr val="0000FF"/>
                </a:solidFill>
                <a:latin typeface="宋体" pitchFamily="2" charset="-122"/>
                <a:ea typeface="宋体" pitchFamily="2" charset="-122"/>
              </a:rPr>
              <a:t>弃真错误</a:t>
            </a:r>
            <a:r>
              <a:rPr lang="zh-CN" altLang="en-US" b="1">
                <a:latin typeface="宋体" pitchFamily="2" charset="-122"/>
                <a:ea typeface="宋体" pitchFamily="2" charset="-122"/>
              </a:rPr>
              <a:t>, 这类错误是“以真为假”. 犯第一类错误的</a:t>
            </a:r>
            <a:r>
              <a:rPr lang="zh-CN" altLang="en-US" b="1">
                <a:solidFill>
                  <a:srgbClr val="3366CC"/>
                </a:solidFill>
                <a:latin typeface="宋体" pitchFamily="2" charset="-122"/>
                <a:ea typeface="宋体" pitchFamily="2" charset="-122"/>
              </a:rPr>
              <a:t>概率</a:t>
            </a:r>
            <a:r>
              <a:rPr lang="zh-CN" altLang="en-US" b="1">
                <a:latin typeface="宋体" pitchFamily="2" charset="-122"/>
                <a:ea typeface="宋体" pitchFamily="2" charset="-122"/>
              </a:rPr>
              <a:t>是显著性水平</a:t>
            </a:r>
          </a:p>
        </p:txBody>
      </p:sp>
      <p:sp>
        <p:nvSpPr>
          <p:cNvPr id="1728517" name="Text Box 5"/>
          <p:cNvSpPr txBox="1">
            <a:spLocks noChangeArrowheads="1"/>
          </p:cNvSpPr>
          <p:nvPr/>
        </p:nvSpPr>
        <p:spPr bwMode="auto">
          <a:xfrm>
            <a:off x="1258888" y="4365625"/>
            <a:ext cx="7634287" cy="1611313"/>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en-US" altLang="zh-CN" b="1">
                <a:latin typeface="宋体" pitchFamily="2" charset="-122"/>
                <a:ea typeface="宋体" pitchFamily="2" charset="-122"/>
              </a:rPr>
              <a:t>b)   </a:t>
            </a:r>
            <a:r>
              <a:rPr lang="zh-CN" altLang="en-US" b="1">
                <a:latin typeface="宋体" pitchFamily="2" charset="-122"/>
                <a:ea typeface="宋体" pitchFamily="2" charset="-122"/>
              </a:rPr>
              <a:t>当原假设 </a:t>
            </a:r>
            <a:r>
              <a:rPr lang="en-US" altLang="zh-CN" b="1" i="1">
                <a:latin typeface="宋体" pitchFamily="2" charset="-122"/>
                <a:ea typeface="宋体" pitchFamily="2" charset="-122"/>
                <a:cs typeface="Times New Roman" pitchFamily="18" charset="0"/>
              </a:rPr>
              <a:t>H</a:t>
            </a:r>
            <a:r>
              <a:rPr lang="en-US" altLang="zh-CN" b="1" baseline="-25000">
                <a:latin typeface="宋体" pitchFamily="2" charset="-122"/>
                <a:ea typeface="宋体" pitchFamily="2" charset="-122"/>
              </a:rPr>
              <a:t>0 </a:t>
            </a:r>
            <a:r>
              <a:rPr lang="zh-CN" altLang="en-US" b="1">
                <a:latin typeface="宋体" pitchFamily="2" charset="-122"/>
                <a:ea typeface="宋体" pitchFamily="2" charset="-122"/>
              </a:rPr>
              <a:t>不真, 而观察值却落入接受域, 而作出了接受 </a:t>
            </a:r>
            <a:r>
              <a:rPr lang="en-US" altLang="zh-CN" b="1" i="1">
                <a:latin typeface="宋体" pitchFamily="2" charset="-122"/>
                <a:ea typeface="宋体" pitchFamily="2" charset="-122"/>
              </a:rPr>
              <a:t>H</a:t>
            </a:r>
            <a:r>
              <a:rPr lang="en-US" altLang="zh-CN" b="1" baseline="-25000">
                <a:latin typeface="宋体" pitchFamily="2" charset="-122"/>
                <a:ea typeface="宋体" pitchFamily="2" charset="-122"/>
              </a:rPr>
              <a:t>0 </a:t>
            </a:r>
            <a:r>
              <a:rPr lang="zh-CN" altLang="en-US" b="1">
                <a:latin typeface="宋体" pitchFamily="2" charset="-122"/>
                <a:ea typeface="宋体" pitchFamily="2" charset="-122"/>
              </a:rPr>
              <a:t>的判断, 称做</a:t>
            </a:r>
            <a:r>
              <a:rPr lang="zh-CN" altLang="en-US" b="1">
                <a:solidFill>
                  <a:srgbClr val="FF0000"/>
                </a:solidFill>
                <a:latin typeface="宋体" pitchFamily="2" charset="-122"/>
                <a:ea typeface="宋体" pitchFamily="2" charset="-122"/>
              </a:rPr>
              <a:t>第二类错误</a:t>
            </a:r>
            <a:r>
              <a:rPr lang="zh-CN" altLang="en-US" b="1">
                <a:latin typeface="宋体" pitchFamily="2" charset="-122"/>
                <a:ea typeface="宋体" pitchFamily="2" charset="-122"/>
              </a:rPr>
              <a:t>, 又叫</a:t>
            </a:r>
            <a:r>
              <a:rPr lang="zh-CN" altLang="en-US" b="1">
                <a:solidFill>
                  <a:srgbClr val="0000FF"/>
                </a:solidFill>
                <a:latin typeface="宋体" pitchFamily="2" charset="-122"/>
                <a:ea typeface="宋体" pitchFamily="2" charset="-122"/>
              </a:rPr>
              <a:t>取伪错误</a:t>
            </a:r>
            <a:r>
              <a:rPr lang="zh-CN" altLang="en-US" b="1">
                <a:latin typeface="宋体" pitchFamily="2" charset="-122"/>
                <a:ea typeface="宋体" pitchFamily="2" charset="-122"/>
              </a:rPr>
              <a:t>, 这类错误是“以假为真”. </a:t>
            </a:r>
            <a:r>
              <a:rPr lang="zh-CN" altLang="en-US" b="1">
                <a:latin typeface="宋体" pitchFamily="2" charset="-122"/>
                <a:ea typeface="宋体" pitchFamily="2" charset="-122"/>
                <a:sym typeface="Math1" pitchFamily="2" charset="2"/>
              </a:rPr>
              <a:t> </a:t>
            </a:r>
            <a:endParaRPr lang="zh-CN" altLang="en-US" b="1">
              <a:latin typeface="宋体" pitchFamily="2" charset="-122"/>
              <a:ea typeface="宋体" pitchFamily="2" charset="-122"/>
            </a:endParaRPr>
          </a:p>
        </p:txBody>
      </p:sp>
      <p:graphicFrame>
        <p:nvGraphicFramePr>
          <p:cNvPr id="1728518" name="Object 6"/>
          <p:cNvGraphicFramePr>
            <a:graphicFrameLocks noChangeAspect="1"/>
          </p:cNvGraphicFramePr>
          <p:nvPr/>
        </p:nvGraphicFramePr>
        <p:xfrm>
          <a:off x="4932363" y="3644900"/>
          <a:ext cx="434975" cy="341313"/>
        </p:xfrm>
        <a:graphic>
          <a:graphicData uri="http://schemas.openxmlformats.org/presentationml/2006/ole">
            <p:oleObj spid="_x0000_s1728518" name="公式" r:id="rId3" imgW="177480" imgH="1396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8516"/>
                                        </p:tgtEl>
                                        <p:attrNameLst>
                                          <p:attrName>style.visibility</p:attrName>
                                        </p:attrNameLst>
                                      </p:cBhvr>
                                      <p:to>
                                        <p:strVal val="visible"/>
                                      </p:to>
                                    </p:set>
                                    <p:animEffect transition="in" filter="wipe(left)">
                                      <p:cBhvr>
                                        <p:cTn id="7" dur="500"/>
                                        <p:tgtEl>
                                          <p:spTgt spid="17285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28517"/>
                                        </p:tgtEl>
                                        <p:attrNameLst>
                                          <p:attrName>style.visibility</p:attrName>
                                        </p:attrNameLst>
                                      </p:cBhvr>
                                      <p:to>
                                        <p:strVal val="visible"/>
                                      </p:to>
                                    </p:set>
                                    <p:animEffect transition="in" filter="box(in)">
                                      <p:cBhvr>
                                        <p:cTn id="12" dur="500"/>
                                        <p:tgtEl>
                                          <p:spTgt spid="17285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28518"/>
                                        </p:tgtEl>
                                        <p:attrNameLst>
                                          <p:attrName>style.visibility</p:attrName>
                                        </p:attrNameLst>
                                      </p:cBhvr>
                                      <p:to>
                                        <p:strVal val="visible"/>
                                      </p:to>
                                    </p:set>
                                    <p:animEffect transition="in" filter="wipe(left)">
                                      <p:cBhvr>
                                        <p:cTn id="16" dur="500"/>
                                        <p:tgtEl>
                                          <p:spTgt spid="1728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16" grpId="0" autoUpdateAnimBg="0"/>
      <p:bldP spid="17285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20" name="Text Box 4"/>
          <p:cNvSpPr txBox="1">
            <a:spLocks noChangeArrowheads="1"/>
          </p:cNvSpPr>
          <p:nvPr/>
        </p:nvSpPr>
        <p:spPr bwMode="auto">
          <a:xfrm>
            <a:off x="4572000" y="3573463"/>
            <a:ext cx="1000125"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正确</a:t>
            </a:r>
          </a:p>
        </p:txBody>
      </p:sp>
      <p:sp>
        <p:nvSpPr>
          <p:cNvPr id="1775621" name="Text Box 5"/>
          <p:cNvSpPr txBox="1">
            <a:spLocks noChangeArrowheads="1"/>
          </p:cNvSpPr>
          <p:nvPr/>
        </p:nvSpPr>
        <p:spPr bwMode="auto">
          <a:xfrm>
            <a:off x="6759575" y="4716463"/>
            <a:ext cx="1000125"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正确</a:t>
            </a:r>
          </a:p>
        </p:txBody>
      </p:sp>
      <p:sp>
        <p:nvSpPr>
          <p:cNvPr id="1775622" name="Rectangle 6"/>
          <p:cNvSpPr>
            <a:spLocks noChangeArrowheads="1"/>
          </p:cNvSpPr>
          <p:nvPr/>
        </p:nvSpPr>
        <p:spPr bwMode="auto">
          <a:xfrm>
            <a:off x="2268538" y="692150"/>
            <a:ext cx="4779962" cy="711200"/>
          </a:xfrm>
          <a:prstGeom prst="rect">
            <a:avLst/>
          </a:prstGeom>
          <a:solidFill>
            <a:srgbClr val="99FF99"/>
          </a:solidFill>
          <a:ln w="9525">
            <a:solidFill>
              <a:srgbClr val="FF0000"/>
            </a:solidFill>
            <a:miter lim="800000"/>
            <a:headEnd/>
            <a:tailEnd/>
          </a:ln>
          <a:effectLst/>
        </p:spPr>
        <p:txBody>
          <a:bodyPr wrap="none">
            <a:spAutoFit/>
          </a:bodyPr>
          <a:lstStyle/>
          <a:p>
            <a:r>
              <a:rPr lang="zh-CN" altLang="en-US" sz="4000" b="1">
                <a:solidFill>
                  <a:srgbClr val="000099"/>
                </a:solidFill>
                <a:ea typeface="宋体" pitchFamily="2" charset="-122"/>
              </a:rPr>
              <a:t>假设检验的两类错误</a:t>
            </a:r>
          </a:p>
        </p:txBody>
      </p:sp>
      <p:grpSp>
        <p:nvGrpSpPr>
          <p:cNvPr id="1775624" name="Group 8"/>
          <p:cNvGrpSpPr>
            <a:grpSpLocks/>
          </p:cNvGrpSpPr>
          <p:nvPr/>
        </p:nvGrpSpPr>
        <p:grpSpPr bwMode="auto">
          <a:xfrm>
            <a:off x="1012825" y="2139950"/>
            <a:ext cx="7423150" cy="3308350"/>
            <a:chOff x="364" y="1036"/>
            <a:chExt cx="4676" cy="2084"/>
          </a:xfrm>
        </p:grpSpPr>
        <p:sp>
          <p:nvSpPr>
            <p:cNvPr id="1775625" name="Text Box 9"/>
            <p:cNvSpPr txBox="1">
              <a:spLocks noChangeArrowheads="1"/>
            </p:cNvSpPr>
            <p:nvPr/>
          </p:nvSpPr>
          <p:spPr bwMode="auto">
            <a:xfrm>
              <a:off x="852" y="1920"/>
              <a:ext cx="1086"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0</a:t>
              </a:r>
              <a:r>
                <a:rPr lang="en-US" altLang="zh-CN" sz="3600" b="1">
                  <a:ea typeface="楷体_GB2312" pitchFamily="49" charset="-122"/>
                </a:rPr>
                <a:t> </a:t>
              </a:r>
              <a:r>
                <a:rPr lang="zh-CN" altLang="zh-CN" sz="3600" b="1">
                  <a:ea typeface="楷体_GB2312" pitchFamily="49" charset="-122"/>
                </a:rPr>
                <a:t>为真</a:t>
              </a:r>
              <a:endParaRPr lang="zh-CN" altLang="en-US" sz="3600" b="1" baseline="-25000">
                <a:ea typeface="楷体_GB2312" pitchFamily="49" charset="-122"/>
              </a:endParaRPr>
            </a:p>
          </p:txBody>
        </p:sp>
        <p:sp>
          <p:nvSpPr>
            <p:cNvPr id="1775626" name="Text Box 10"/>
            <p:cNvSpPr txBox="1">
              <a:spLocks noChangeArrowheads="1"/>
            </p:cNvSpPr>
            <p:nvPr/>
          </p:nvSpPr>
          <p:spPr bwMode="auto">
            <a:xfrm>
              <a:off x="852" y="2572"/>
              <a:ext cx="1086"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0</a:t>
              </a:r>
              <a:r>
                <a:rPr lang="en-US" altLang="zh-CN" sz="3600" b="1">
                  <a:ea typeface="楷体_GB2312" pitchFamily="49" charset="-122"/>
                </a:rPr>
                <a:t> </a:t>
              </a:r>
              <a:r>
                <a:rPr lang="zh-CN" altLang="zh-CN" sz="3600" b="1">
                  <a:ea typeface="楷体_GB2312" pitchFamily="49" charset="-122"/>
                </a:rPr>
                <a:t>为假</a:t>
              </a:r>
              <a:endParaRPr lang="zh-CN" altLang="en-US" sz="3600" b="1" baseline="-25000">
                <a:ea typeface="楷体_GB2312" pitchFamily="49" charset="-122"/>
              </a:endParaRPr>
            </a:p>
          </p:txBody>
        </p:sp>
        <p:grpSp>
          <p:nvGrpSpPr>
            <p:cNvPr id="1775627" name="Group 11"/>
            <p:cNvGrpSpPr>
              <a:grpSpLocks/>
            </p:cNvGrpSpPr>
            <p:nvPr/>
          </p:nvGrpSpPr>
          <p:grpSpPr bwMode="auto">
            <a:xfrm>
              <a:off x="364" y="1036"/>
              <a:ext cx="4676" cy="2084"/>
              <a:chOff x="364" y="1036"/>
              <a:chExt cx="4676" cy="2084"/>
            </a:xfrm>
          </p:grpSpPr>
          <p:sp>
            <p:nvSpPr>
              <p:cNvPr id="1775628" name="Text Box 12"/>
              <p:cNvSpPr txBox="1">
                <a:spLocks noChangeArrowheads="1"/>
              </p:cNvSpPr>
              <p:nvPr/>
            </p:nvSpPr>
            <p:spPr bwMode="auto">
              <a:xfrm>
                <a:off x="364" y="1440"/>
                <a:ext cx="1272" cy="404"/>
              </a:xfrm>
              <a:prstGeom prst="rect">
                <a:avLst/>
              </a:prstGeom>
              <a:noFill/>
              <a:ln w="9525">
                <a:noFill/>
                <a:miter lim="800000"/>
                <a:headEnd/>
                <a:tailEnd/>
              </a:ln>
              <a:effectLst/>
            </p:spPr>
            <p:txBody>
              <a:bodyPr wrap="none">
                <a:spAutoFit/>
              </a:bodyPr>
              <a:lstStyle/>
              <a:p>
                <a:r>
                  <a:rPr lang="zh-CN" altLang="en-US" sz="3600" b="1" dirty="0">
                    <a:ea typeface="楷体_GB2312" pitchFamily="49" charset="-122"/>
                  </a:rPr>
                  <a:t>真实情况</a:t>
                </a:r>
              </a:p>
            </p:txBody>
          </p:sp>
          <p:sp>
            <p:nvSpPr>
              <p:cNvPr id="1775629" name="Line 13"/>
              <p:cNvSpPr>
                <a:spLocks noChangeShapeType="1"/>
              </p:cNvSpPr>
              <p:nvPr/>
            </p:nvSpPr>
            <p:spPr bwMode="auto">
              <a:xfrm flipH="1" flipV="1">
                <a:off x="480" y="1152"/>
                <a:ext cx="1732" cy="672"/>
              </a:xfrm>
              <a:prstGeom prst="line">
                <a:avLst/>
              </a:prstGeom>
              <a:noFill/>
              <a:ln w="9525">
                <a:solidFill>
                  <a:schemeClr val="tx1"/>
                </a:solidFill>
                <a:round/>
                <a:headEnd/>
                <a:tailEnd/>
              </a:ln>
              <a:effectLst/>
            </p:spPr>
            <p:txBody>
              <a:bodyPr wrap="none" anchor="ctr"/>
              <a:lstStyle/>
              <a:p>
                <a:endParaRPr lang="zh-CN" altLang="en-US"/>
              </a:p>
            </p:txBody>
          </p:sp>
          <p:sp>
            <p:nvSpPr>
              <p:cNvPr id="1775630" name="Line 14"/>
              <p:cNvSpPr>
                <a:spLocks noChangeShapeType="1"/>
              </p:cNvSpPr>
              <p:nvPr/>
            </p:nvSpPr>
            <p:spPr bwMode="auto">
              <a:xfrm>
                <a:off x="2208" y="1056"/>
                <a:ext cx="0" cy="2064"/>
              </a:xfrm>
              <a:prstGeom prst="line">
                <a:avLst/>
              </a:prstGeom>
              <a:noFill/>
              <a:ln w="9525">
                <a:solidFill>
                  <a:schemeClr val="tx1"/>
                </a:solidFill>
                <a:round/>
                <a:headEnd/>
                <a:tailEnd/>
              </a:ln>
              <a:effectLst/>
            </p:spPr>
            <p:txBody>
              <a:bodyPr wrap="none" anchor="ctr"/>
              <a:lstStyle/>
              <a:p>
                <a:endParaRPr lang="zh-CN" altLang="en-US"/>
              </a:p>
            </p:txBody>
          </p:sp>
          <p:sp>
            <p:nvSpPr>
              <p:cNvPr id="1775631" name="Text Box 15"/>
              <p:cNvSpPr txBox="1">
                <a:spLocks noChangeArrowheads="1"/>
              </p:cNvSpPr>
              <p:nvPr/>
            </p:nvSpPr>
            <p:spPr bwMode="auto">
              <a:xfrm>
                <a:off x="988" y="1036"/>
                <a:ext cx="1272"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所作判断</a:t>
                </a:r>
              </a:p>
            </p:txBody>
          </p:sp>
          <p:sp>
            <p:nvSpPr>
              <p:cNvPr id="1775632" name="Text Box 16"/>
              <p:cNvSpPr txBox="1">
                <a:spLocks noChangeArrowheads="1"/>
              </p:cNvSpPr>
              <p:nvPr/>
            </p:nvSpPr>
            <p:spPr bwMode="auto">
              <a:xfrm>
                <a:off x="2352" y="1228"/>
                <a:ext cx="1086"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接受 </a:t>
                </a:r>
                <a:r>
                  <a:rPr lang="en-US" altLang="zh-CN" sz="3600" b="1" i="1">
                    <a:ea typeface="楷体_GB2312" pitchFamily="49" charset="-122"/>
                  </a:rPr>
                  <a:t>H</a:t>
                </a:r>
                <a:r>
                  <a:rPr lang="en-US" altLang="zh-CN" sz="3600" b="1" baseline="-25000">
                    <a:ea typeface="楷体_GB2312" pitchFamily="49" charset="-122"/>
                  </a:rPr>
                  <a:t>0</a:t>
                </a:r>
                <a:endParaRPr lang="en-US" altLang="zh-CN" sz="3600" b="1">
                  <a:ea typeface="楷体_GB2312" pitchFamily="49" charset="-122"/>
                </a:endParaRPr>
              </a:p>
            </p:txBody>
          </p:sp>
          <p:sp>
            <p:nvSpPr>
              <p:cNvPr id="1775633" name="Text Box 17"/>
              <p:cNvSpPr txBox="1">
                <a:spLocks noChangeArrowheads="1"/>
              </p:cNvSpPr>
              <p:nvPr/>
            </p:nvSpPr>
            <p:spPr bwMode="auto">
              <a:xfrm>
                <a:off x="3744" y="1228"/>
                <a:ext cx="1086" cy="404"/>
              </a:xfrm>
              <a:prstGeom prst="rect">
                <a:avLst/>
              </a:prstGeom>
              <a:noFill/>
              <a:ln w="9525">
                <a:noFill/>
                <a:miter lim="800000"/>
                <a:headEnd/>
                <a:tailEnd/>
              </a:ln>
              <a:effectLst/>
            </p:spPr>
            <p:txBody>
              <a:bodyPr wrap="none">
                <a:spAutoFit/>
              </a:bodyPr>
              <a:lstStyle/>
              <a:p>
                <a:r>
                  <a:rPr lang="zh-CN" altLang="en-US" sz="3600" b="1">
                    <a:ea typeface="楷体_GB2312" pitchFamily="49" charset="-122"/>
                  </a:rPr>
                  <a:t>拒绝 </a:t>
                </a:r>
                <a:r>
                  <a:rPr lang="en-US" altLang="zh-CN" sz="3600" b="1" i="1">
                    <a:ea typeface="楷体_GB2312" pitchFamily="49" charset="-122"/>
                  </a:rPr>
                  <a:t>H</a:t>
                </a:r>
                <a:r>
                  <a:rPr lang="en-US" altLang="zh-CN" sz="3600" b="1" baseline="-25000">
                    <a:ea typeface="楷体_GB2312" pitchFamily="49" charset="-122"/>
                  </a:rPr>
                  <a:t>0</a:t>
                </a:r>
              </a:p>
            </p:txBody>
          </p:sp>
          <p:sp>
            <p:nvSpPr>
              <p:cNvPr id="1775634" name="Line 18"/>
              <p:cNvSpPr>
                <a:spLocks noChangeShapeType="1"/>
              </p:cNvSpPr>
              <p:nvPr/>
            </p:nvSpPr>
            <p:spPr bwMode="auto">
              <a:xfrm>
                <a:off x="480" y="1824"/>
                <a:ext cx="4560" cy="0"/>
              </a:xfrm>
              <a:prstGeom prst="line">
                <a:avLst/>
              </a:prstGeom>
              <a:noFill/>
              <a:ln w="9525">
                <a:solidFill>
                  <a:schemeClr val="tx1"/>
                </a:solidFill>
                <a:round/>
                <a:headEnd/>
                <a:tailEnd/>
              </a:ln>
              <a:effectLst/>
            </p:spPr>
            <p:txBody>
              <a:bodyPr/>
              <a:lstStyle/>
              <a:p>
                <a:endParaRPr lang="zh-CN" altLang="en-US"/>
              </a:p>
            </p:txBody>
          </p:sp>
        </p:grpSp>
      </p:grpSp>
      <p:grpSp>
        <p:nvGrpSpPr>
          <p:cNvPr id="1775635" name="Group 19"/>
          <p:cNvGrpSpPr>
            <a:grpSpLocks/>
          </p:cNvGrpSpPr>
          <p:nvPr/>
        </p:nvGrpSpPr>
        <p:grpSpPr bwMode="auto">
          <a:xfrm>
            <a:off x="6149975" y="3576638"/>
            <a:ext cx="2224088" cy="900112"/>
            <a:chOff x="3600" y="1632"/>
            <a:chExt cx="1401" cy="567"/>
          </a:xfrm>
        </p:grpSpPr>
        <p:sp>
          <p:nvSpPr>
            <p:cNvPr id="1775636" name="Text Box 20"/>
            <p:cNvSpPr txBox="1">
              <a:spLocks noChangeArrowheads="1"/>
            </p:cNvSpPr>
            <p:nvPr/>
          </p:nvSpPr>
          <p:spPr bwMode="auto">
            <a:xfrm>
              <a:off x="3600" y="1632"/>
              <a:ext cx="1401" cy="365"/>
            </a:xfrm>
            <a:prstGeom prst="rect">
              <a:avLst/>
            </a:prstGeom>
            <a:noFill/>
            <a:ln w="9525">
              <a:noFill/>
              <a:miter lim="800000"/>
              <a:headEnd/>
              <a:tailEnd/>
            </a:ln>
            <a:effectLst/>
          </p:spPr>
          <p:txBody>
            <a:bodyPr wrap="none">
              <a:spAutoFit/>
            </a:bodyPr>
            <a:lstStyle/>
            <a:p>
              <a:r>
                <a:rPr lang="zh-CN" altLang="en-US" sz="3200" b="1">
                  <a:latin typeface="宋体" pitchFamily="2" charset="-122"/>
                  <a:ea typeface="宋体" pitchFamily="2" charset="-122"/>
                </a:rPr>
                <a:t>第一类错误</a:t>
              </a:r>
              <a:endParaRPr lang="zh-CN" altLang="en-US" sz="2400" b="1">
                <a:latin typeface="宋体" pitchFamily="2" charset="-122"/>
                <a:ea typeface="宋体" pitchFamily="2" charset="-122"/>
              </a:endParaRPr>
            </a:p>
          </p:txBody>
        </p:sp>
        <p:sp>
          <p:nvSpPr>
            <p:cNvPr id="1775637" name="Text Box 21"/>
            <p:cNvSpPr txBox="1">
              <a:spLocks noChangeArrowheads="1"/>
            </p:cNvSpPr>
            <p:nvPr/>
          </p:nvSpPr>
          <p:spPr bwMode="auto">
            <a:xfrm>
              <a:off x="3936" y="1872"/>
              <a:ext cx="802" cy="327"/>
            </a:xfrm>
            <a:prstGeom prst="rect">
              <a:avLst/>
            </a:prstGeom>
            <a:noFill/>
            <a:ln w="9525">
              <a:noFill/>
              <a:miter lim="800000"/>
              <a:headEnd/>
              <a:tailEnd/>
            </a:ln>
            <a:effectLst/>
          </p:spPr>
          <p:txBody>
            <a:bodyPr>
              <a:spAutoFit/>
            </a:bodyPr>
            <a:lstStyle/>
            <a:p>
              <a:r>
                <a:rPr lang="en-US" altLang="zh-CN" b="1">
                  <a:latin typeface="宋体" pitchFamily="2" charset="-122"/>
                  <a:ea typeface="宋体" pitchFamily="2" charset="-122"/>
                </a:rPr>
                <a:t>(</a:t>
              </a:r>
              <a:r>
                <a:rPr lang="zh-CN" altLang="en-US" b="1">
                  <a:latin typeface="宋体" pitchFamily="2" charset="-122"/>
                  <a:ea typeface="宋体" pitchFamily="2" charset="-122"/>
                </a:rPr>
                <a:t>弃真</a:t>
              </a:r>
              <a:r>
                <a:rPr lang="en-US" altLang="zh-CN" b="1">
                  <a:latin typeface="宋体" pitchFamily="2" charset="-122"/>
                  <a:ea typeface="宋体" pitchFamily="2" charset="-122"/>
                </a:rPr>
                <a:t>)</a:t>
              </a:r>
              <a:endParaRPr lang="en-US" altLang="zh-CN">
                <a:ea typeface="楷体_GB2312" pitchFamily="49" charset="-122"/>
              </a:endParaRPr>
            </a:p>
          </p:txBody>
        </p:sp>
      </p:grpSp>
      <p:grpSp>
        <p:nvGrpSpPr>
          <p:cNvPr id="1775638" name="Group 22"/>
          <p:cNvGrpSpPr>
            <a:grpSpLocks/>
          </p:cNvGrpSpPr>
          <p:nvPr/>
        </p:nvGrpSpPr>
        <p:grpSpPr bwMode="auto">
          <a:xfrm>
            <a:off x="4092575" y="4552950"/>
            <a:ext cx="2224088" cy="900113"/>
            <a:chOff x="3600" y="1632"/>
            <a:chExt cx="1401" cy="567"/>
          </a:xfrm>
        </p:grpSpPr>
        <p:sp>
          <p:nvSpPr>
            <p:cNvPr id="1775639" name="Text Box 23"/>
            <p:cNvSpPr txBox="1">
              <a:spLocks noChangeArrowheads="1"/>
            </p:cNvSpPr>
            <p:nvPr/>
          </p:nvSpPr>
          <p:spPr bwMode="auto">
            <a:xfrm>
              <a:off x="3600" y="1632"/>
              <a:ext cx="1401" cy="365"/>
            </a:xfrm>
            <a:prstGeom prst="rect">
              <a:avLst/>
            </a:prstGeom>
            <a:noFill/>
            <a:ln w="9525">
              <a:noFill/>
              <a:miter lim="800000"/>
              <a:headEnd/>
              <a:tailEnd/>
            </a:ln>
            <a:effectLst/>
          </p:spPr>
          <p:txBody>
            <a:bodyPr wrap="none">
              <a:spAutoFit/>
            </a:bodyPr>
            <a:lstStyle/>
            <a:p>
              <a:r>
                <a:rPr lang="zh-CN" altLang="en-US" sz="3200" b="1">
                  <a:latin typeface="宋体" pitchFamily="2" charset="-122"/>
                  <a:ea typeface="宋体" pitchFamily="2" charset="-122"/>
                </a:rPr>
                <a:t>第二类错误</a:t>
              </a:r>
              <a:endParaRPr lang="zh-CN" altLang="en-US" sz="2400" b="1">
                <a:latin typeface="宋体" pitchFamily="2" charset="-122"/>
                <a:ea typeface="宋体" pitchFamily="2" charset="-122"/>
              </a:endParaRPr>
            </a:p>
          </p:txBody>
        </p:sp>
        <p:sp>
          <p:nvSpPr>
            <p:cNvPr id="1775640" name="Text Box 24"/>
            <p:cNvSpPr txBox="1">
              <a:spLocks noChangeArrowheads="1"/>
            </p:cNvSpPr>
            <p:nvPr/>
          </p:nvSpPr>
          <p:spPr bwMode="auto">
            <a:xfrm>
              <a:off x="3936" y="1872"/>
              <a:ext cx="802" cy="327"/>
            </a:xfrm>
            <a:prstGeom prst="rect">
              <a:avLst/>
            </a:prstGeom>
            <a:noFill/>
            <a:ln w="9525">
              <a:noFill/>
              <a:miter lim="800000"/>
              <a:headEnd/>
              <a:tailEnd/>
            </a:ln>
            <a:effectLst/>
          </p:spPr>
          <p:txBody>
            <a:bodyPr>
              <a:spAutoFit/>
            </a:bodyPr>
            <a:lstStyle/>
            <a:p>
              <a:r>
                <a:rPr lang="en-US" altLang="zh-CN" b="1">
                  <a:latin typeface="宋体" pitchFamily="2" charset="-122"/>
                  <a:ea typeface="宋体" pitchFamily="2" charset="-122"/>
                </a:rPr>
                <a:t>(</a:t>
              </a:r>
              <a:r>
                <a:rPr lang="zh-CN" altLang="en-US" b="1">
                  <a:latin typeface="宋体" pitchFamily="2" charset="-122"/>
                  <a:ea typeface="宋体" pitchFamily="2" charset="-122"/>
                </a:rPr>
                <a:t>取伪</a:t>
              </a:r>
              <a:r>
                <a:rPr lang="en-US" altLang="zh-CN" b="1">
                  <a:latin typeface="宋体" pitchFamily="2" charset="-122"/>
                  <a:ea typeface="宋体" pitchFamily="2" charset="-122"/>
                </a:rPr>
                <a:t>)</a:t>
              </a:r>
              <a:endParaRPr lang="en-US" altLang="zh-CN">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75622"/>
                                        </p:tgtEl>
                                        <p:attrNameLst>
                                          <p:attrName>style.visibility</p:attrName>
                                        </p:attrNameLst>
                                      </p:cBhvr>
                                      <p:to>
                                        <p:strVal val="visible"/>
                                      </p:to>
                                    </p:set>
                                    <p:animEffect transition="in" filter="wipe(left)">
                                      <p:cBhvr>
                                        <p:cTn id="7" dur="500"/>
                                        <p:tgtEl>
                                          <p:spTgt spid="1775622"/>
                                        </p:tgtEl>
                                      </p:cBhvr>
                                    </p:animEffect>
                                  </p:childTnLst>
                                </p:cTn>
                              </p:par>
                            </p:childTnLst>
                          </p:cTn>
                        </p:par>
                        <p:par>
                          <p:cTn id="8" fill="hold">
                            <p:stCondLst>
                              <p:cond delay="500"/>
                            </p:stCondLst>
                            <p:childTnLst>
                              <p:par>
                                <p:cTn id="9" presetID="23" presetClass="entr" presetSubtype="16" fill="hold" nodeType="afterEffect">
                                  <p:stCondLst>
                                    <p:cond delay="2000"/>
                                  </p:stCondLst>
                                  <p:childTnLst>
                                    <p:set>
                                      <p:cBhvr>
                                        <p:cTn id="10" dur="1" fill="hold">
                                          <p:stCondLst>
                                            <p:cond delay="0"/>
                                          </p:stCondLst>
                                        </p:cTn>
                                        <p:tgtEl>
                                          <p:spTgt spid="1775624"/>
                                        </p:tgtEl>
                                        <p:attrNameLst>
                                          <p:attrName>style.visibility</p:attrName>
                                        </p:attrNameLst>
                                      </p:cBhvr>
                                      <p:to>
                                        <p:strVal val="visible"/>
                                      </p:to>
                                    </p:set>
                                    <p:anim calcmode="lin" valueType="num">
                                      <p:cBhvr>
                                        <p:cTn id="11" dur="500" fill="hold"/>
                                        <p:tgtEl>
                                          <p:spTgt spid="1775624"/>
                                        </p:tgtEl>
                                        <p:attrNameLst>
                                          <p:attrName>ppt_w</p:attrName>
                                        </p:attrNameLst>
                                      </p:cBhvr>
                                      <p:tavLst>
                                        <p:tav tm="0">
                                          <p:val>
                                            <p:fltVal val="0"/>
                                          </p:val>
                                        </p:tav>
                                        <p:tav tm="100000">
                                          <p:val>
                                            <p:strVal val="#ppt_w"/>
                                          </p:val>
                                        </p:tav>
                                      </p:tavLst>
                                    </p:anim>
                                    <p:anim calcmode="lin" valueType="num">
                                      <p:cBhvr>
                                        <p:cTn id="12" dur="500" fill="hold"/>
                                        <p:tgtEl>
                                          <p:spTgt spid="1775624"/>
                                        </p:tgtEl>
                                        <p:attrNameLst>
                                          <p:attrName>ppt_h</p:attrName>
                                        </p:attrNameLst>
                                      </p:cBhvr>
                                      <p:tavLst>
                                        <p:tav tm="0">
                                          <p:val>
                                            <p:fltVal val="0"/>
                                          </p:val>
                                        </p:tav>
                                        <p:tav tm="100000">
                                          <p:val>
                                            <p:strVal val="#ppt_h"/>
                                          </p:val>
                                        </p:tav>
                                      </p:tavLst>
                                    </p:anim>
                                  </p:childTnLst>
                                </p:cTn>
                              </p:par>
                            </p:childTnLst>
                          </p:cTn>
                        </p:par>
                        <p:par>
                          <p:cTn id="13" fill="hold">
                            <p:stCondLst>
                              <p:cond delay="3000"/>
                            </p:stCondLst>
                            <p:childTnLst>
                              <p:par>
                                <p:cTn id="14" presetID="22" presetClass="entr" presetSubtype="1" fill="hold" grpId="0" nodeType="afterEffect">
                                  <p:stCondLst>
                                    <p:cond delay="2000"/>
                                  </p:stCondLst>
                                  <p:childTnLst>
                                    <p:set>
                                      <p:cBhvr>
                                        <p:cTn id="15" dur="1" fill="hold">
                                          <p:stCondLst>
                                            <p:cond delay="0"/>
                                          </p:stCondLst>
                                        </p:cTn>
                                        <p:tgtEl>
                                          <p:spTgt spid="1775620"/>
                                        </p:tgtEl>
                                        <p:attrNameLst>
                                          <p:attrName>style.visibility</p:attrName>
                                        </p:attrNameLst>
                                      </p:cBhvr>
                                      <p:to>
                                        <p:strVal val="visible"/>
                                      </p:to>
                                    </p:set>
                                    <p:animEffect transition="in" filter="wipe(up)">
                                      <p:cBhvr>
                                        <p:cTn id="16" dur="500"/>
                                        <p:tgtEl>
                                          <p:spTgt spid="1775620"/>
                                        </p:tgtEl>
                                      </p:cBhvr>
                                    </p:animEffect>
                                  </p:childTnLst>
                                </p:cTn>
                              </p:par>
                            </p:childTnLst>
                          </p:cTn>
                        </p:par>
                        <p:par>
                          <p:cTn id="17" fill="hold">
                            <p:stCondLst>
                              <p:cond delay="5500"/>
                            </p:stCondLst>
                            <p:childTnLst>
                              <p:par>
                                <p:cTn id="18" presetID="22" presetClass="entr" presetSubtype="1" fill="hold" grpId="0" nodeType="afterEffect">
                                  <p:stCondLst>
                                    <p:cond delay="2000"/>
                                  </p:stCondLst>
                                  <p:childTnLst>
                                    <p:set>
                                      <p:cBhvr>
                                        <p:cTn id="19" dur="1" fill="hold">
                                          <p:stCondLst>
                                            <p:cond delay="0"/>
                                          </p:stCondLst>
                                        </p:cTn>
                                        <p:tgtEl>
                                          <p:spTgt spid="1775621"/>
                                        </p:tgtEl>
                                        <p:attrNameLst>
                                          <p:attrName>style.visibility</p:attrName>
                                        </p:attrNameLst>
                                      </p:cBhvr>
                                      <p:to>
                                        <p:strVal val="visible"/>
                                      </p:to>
                                    </p:set>
                                    <p:animEffect transition="in" filter="wipe(up)">
                                      <p:cBhvr>
                                        <p:cTn id="20" dur="500"/>
                                        <p:tgtEl>
                                          <p:spTgt spid="1775621"/>
                                        </p:tgtEl>
                                      </p:cBhvr>
                                    </p:animEffect>
                                  </p:childTnLst>
                                </p:cTn>
                              </p:par>
                            </p:childTnLst>
                          </p:cTn>
                        </p:par>
                        <p:par>
                          <p:cTn id="21" fill="hold">
                            <p:stCondLst>
                              <p:cond delay="8000"/>
                            </p:stCondLst>
                            <p:childTnLst>
                              <p:par>
                                <p:cTn id="22" presetID="22" presetClass="entr" presetSubtype="1" fill="hold" nodeType="afterEffect">
                                  <p:stCondLst>
                                    <p:cond delay="3000"/>
                                  </p:stCondLst>
                                  <p:childTnLst>
                                    <p:set>
                                      <p:cBhvr>
                                        <p:cTn id="23" dur="1" fill="hold">
                                          <p:stCondLst>
                                            <p:cond delay="0"/>
                                          </p:stCondLst>
                                        </p:cTn>
                                        <p:tgtEl>
                                          <p:spTgt spid="1775635"/>
                                        </p:tgtEl>
                                        <p:attrNameLst>
                                          <p:attrName>style.visibility</p:attrName>
                                        </p:attrNameLst>
                                      </p:cBhvr>
                                      <p:to>
                                        <p:strVal val="visible"/>
                                      </p:to>
                                    </p:set>
                                    <p:animEffect transition="in" filter="wipe(up)">
                                      <p:cBhvr>
                                        <p:cTn id="24" dur="500"/>
                                        <p:tgtEl>
                                          <p:spTgt spid="1775635"/>
                                        </p:tgtEl>
                                      </p:cBhvr>
                                    </p:animEffect>
                                  </p:childTnLst>
                                </p:cTn>
                              </p:par>
                            </p:childTnLst>
                          </p:cTn>
                        </p:par>
                        <p:par>
                          <p:cTn id="25" fill="hold">
                            <p:stCondLst>
                              <p:cond delay="11500"/>
                            </p:stCondLst>
                            <p:childTnLst>
                              <p:par>
                                <p:cTn id="26" presetID="22" presetClass="entr" presetSubtype="1" fill="hold" nodeType="afterEffect">
                                  <p:stCondLst>
                                    <p:cond delay="3000"/>
                                  </p:stCondLst>
                                  <p:childTnLst>
                                    <p:set>
                                      <p:cBhvr>
                                        <p:cTn id="27" dur="1" fill="hold">
                                          <p:stCondLst>
                                            <p:cond delay="0"/>
                                          </p:stCondLst>
                                        </p:cTn>
                                        <p:tgtEl>
                                          <p:spTgt spid="1775638"/>
                                        </p:tgtEl>
                                        <p:attrNameLst>
                                          <p:attrName>style.visibility</p:attrName>
                                        </p:attrNameLst>
                                      </p:cBhvr>
                                      <p:to>
                                        <p:strVal val="visible"/>
                                      </p:to>
                                    </p:set>
                                    <p:animEffect transition="in" filter="wipe(up)">
                                      <p:cBhvr>
                                        <p:cTn id="28" dur="500"/>
                                        <p:tgtEl>
                                          <p:spTgt spid="1775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20" grpId="0" autoUpdateAnimBg="0"/>
      <p:bldP spid="1775621" grpId="0" autoUpdateAnimBg="0"/>
      <p:bldP spid="177562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ChangeArrowheads="1"/>
          </p:cNvSpPr>
          <p:nvPr/>
        </p:nvSpPr>
        <p:spPr bwMode="auto">
          <a:xfrm>
            <a:off x="534988" y="1484313"/>
            <a:ext cx="8213725" cy="968375"/>
          </a:xfrm>
          <a:prstGeom prst="rect">
            <a:avLst/>
          </a:prstGeom>
          <a:noFill/>
          <a:ln w="9525">
            <a:noFill/>
            <a:miter lim="800000"/>
            <a:headEnd/>
            <a:tailEnd/>
          </a:ln>
          <a:effectLst/>
        </p:spPr>
        <p:txBody>
          <a:bodyPr>
            <a:spAutoFit/>
          </a:bodyPr>
          <a:lstStyle/>
          <a:p>
            <a:pPr>
              <a:lnSpc>
                <a:spcPct val="120000"/>
              </a:lnSpc>
              <a:spcBef>
                <a:spcPct val="0"/>
              </a:spcBef>
            </a:pPr>
            <a:r>
              <a:rPr lang="en-US" altLang="zh-CN" sz="2400" dirty="0">
                <a:solidFill>
                  <a:srgbClr val="CC0000"/>
                </a:solidFill>
                <a:latin typeface="黑体" pitchFamily="49" charset="-122"/>
                <a:ea typeface="黑体" pitchFamily="49" charset="-122"/>
              </a:rPr>
              <a:t>   </a:t>
            </a:r>
            <a:r>
              <a:rPr lang="zh-CN" altLang="en-US" sz="2400" dirty="0">
                <a:solidFill>
                  <a:srgbClr val="CC0000"/>
                </a:solidFill>
                <a:latin typeface="黑体" pitchFamily="49" charset="-122"/>
                <a:ea typeface="黑体" pitchFamily="49" charset="-122"/>
              </a:rPr>
              <a:t>假设检验</a:t>
            </a:r>
            <a:r>
              <a:rPr lang="zh-CN" altLang="en-US" sz="2400" dirty="0">
                <a:solidFill>
                  <a:srgbClr val="000066"/>
                </a:solidFill>
                <a:latin typeface="黑体" pitchFamily="49" charset="-122"/>
                <a:ea typeface="黑体" pitchFamily="49" charset="-122"/>
              </a:rPr>
              <a:t>是统计推断的另一类重要组成部分</a:t>
            </a:r>
            <a:r>
              <a:rPr lang="en-US" altLang="zh-CN" sz="2400" dirty="0">
                <a:solidFill>
                  <a:srgbClr val="000066"/>
                </a:solidFill>
                <a:latin typeface="黑体" pitchFamily="49" charset="-122"/>
                <a:ea typeface="黑体" pitchFamily="49" charset="-122"/>
              </a:rPr>
              <a:t>.</a:t>
            </a:r>
            <a:r>
              <a:rPr lang="zh-CN" altLang="en-US" sz="2400" dirty="0">
                <a:solidFill>
                  <a:srgbClr val="000066"/>
                </a:solidFill>
                <a:latin typeface="黑体" pitchFamily="49" charset="-122"/>
                <a:ea typeface="黑体" pitchFamily="49" charset="-122"/>
              </a:rPr>
              <a:t>它分为参数假设检验与非参数假设检验</a:t>
            </a:r>
            <a:r>
              <a:rPr lang="en-US" altLang="zh-CN" sz="2400" dirty="0">
                <a:solidFill>
                  <a:schemeClr val="accent2"/>
                </a:solidFill>
              </a:rPr>
              <a:t>.</a:t>
            </a:r>
          </a:p>
        </p:txBody>
      </p:sp>
      <p:sp>
        <p:nvSpPr>
          <p:cNvPr id="2063" name="Line 15"/>
          <p:cNvSpPr>
            <a:spLocks noChangeShapeType="1"/>
          </p:cNvSpPr>
          <p:nvPr/>
        </p:nvSpPr>
        <p:spPr bwMode="auto">
          <a:xfrm>
            <a:off x="304800" y="990600"/>
            <a:ext cx="8610600" cy="0"/>
          </a:xfrm>
          <a:prstGeom prst="line">
            <a:avLst/>
          </a:prstGeom>
          <a:noFill/>
          <a:ln w="38100">
            <a:solidFill>
              <a:srgbClr val="66CCFF"/>
            </a:solidFill>
            <a:round/>
            <a:headEnd/>
            <a:tailEnd/>
          </a:ln>
          <a:effectLst/>
        </p:spPr>
        <p:txBody>
          <a:bodyPr wrap="none" anchor="ctr"/>
          <a:lstStyle/>
          <a:p>
            <a:endParaRPr lang="zh-CN" altLang="en-US"/>
          </a:p>
        </p:txBody>
      </p:sp>
      <p:sp>
        <p:nvSpPr>
          <p:cNvPr id="2064" name="Rectangle 16"/>
          <p:cNvSpPr>
            <a:spLocks noChangeArrowheads="1"/>
          </p:cNvSpPr>
          <p:nvPr/>
        </p:nvSpPr>
        <p:spPr bwMode="auto">
          <a:xfrm>
            <a:off x="539750" y="4724400"/>
            <a:ext cx="8064500" cy="1516063"/>
          </a:xfrm>
          <a:prstGeom prst="rect">
            <a:avLst/>
          </a:prstGeom>
          <a:noFill/>
          <a:ln w="9525">
            <a:noFill/>
            <a:miter lim="800000"/>
            <a:headEnd/>
            <a:tailEnd/>
          </a:ln>
          <a:effectLst/>
        </p:spPr>
        <p:txBody>
          <a:bodyPr>
            <a:spAutoFit/>
          </a:bodyPr>
          <a:lstStyle/>
          <a:p>
            <a:pPr algn="just">
              <a:spcBef>
                <a:spcPct val="0"/>
              </a:spcBef>
            </a:pPr>
            <a:r>
              <a:rPr lang="en-US" altLang="zh-CN" sz="2400">
                <a:solidFill>
                  <a:srgbClr val="000066"/>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参数假设检验</a:t>
            </a:r>
            <a:r>
              <a:rPr lang="zh-CN" altLang="en-US" sz="2400">
                <a:solidFill>
                  <a:srgbClr val="000066"/>
                </a:solidFill>
                <a:latin typeface="黑体" pitchFamily="49" charset="-122"/>
                <a:ea typeface="黑体" pitchFamily="49" charset="-122"/>
              </a:rPr>
              <a:t>与</a:t>
            </a:r>
            <a:r>
              <a:rPr lang="zh-CN" altLang="en-US" sz="2400">
                <a:solidFill>
                  <a:srgbClr val="CC0000"/>
                </a:solidFill>
                <a:latin typeface="黑体" pitchFamily="49" charset="-122"/>
                <a:ea typeface="黑体" pitchFamily="49" charset="-122"/>
              </a:rPr>
              <a:t>参数估计</a:t>
            </a:r>
            <a:r>
              <a:rPr lang="zh-CN" altLang="en-US" sz="2400">
                <a:solidFill>
                  <a:srgbClr val="000066"/>
                </a:solidFill>
                <a:latin typeface="黑体" pitchFamily="49" charset="-122"/>
                <a:ea typeface="黑体" pitchFamily="49" charset="-122"/>
              </a:rPr>
              <a:t>是从不同的角度推断总体分布中的某些参数</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参数检验解决</a:t>
            </a:r>
            <a:r>
              <a:rPr lang="zh-CN" altLang="en-US" sz="2400">
                <a:solidFill>
                  <a:srgbClr val="CC0000"/>
                </a:solidFill>
                <a:latin typeface="黑体" pitchFamily="49" charset="-122"/>
                <a:ea typeface="黑体" pitchFamily="49" charset="-122"/>
              </a:rPr>
              <a:t>定性</a:t>
            </a:r>
            <a:r>
              <a:rPr lang="zh-CN" altLang="en-US" sz="2400">
                <a:solidFill>
                  <a:srgbClr val="000066"/>
                </a:solidFill>
                <a:latin typeface="黑体" pitchFamily="49" charset="-122"/>
                <a:ea typeface="黑体" pitchFamily="49" charset="-122"/>
              </a:rPr>
              <a:t>问题</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参数估计解决</a:t>
            </a:r>
            <a:r>
              <a:rPr lang="zh-CN" altLang="en-US" sz="2400">
                <a:solidFill>
                  <a:srgbClr val="CC0000"/>
                </a:solidFill>
                <a:latin typeface="黑体" pitchFamily="49" charset="-122"/>
                <a:ea typeface="黑体" pitchFamily="49" charset="-122"/>
              </a:rPr>
              <a:t>定量</a:t>
            </a:r>
            <a:r>
              <a:rPr lang="zh-CN" altLang="en-US" sz="2400">
                <a:solidFill>
                  <a:srgbClr val="000066"/>
                </a:solidFill>
                <a:latin typeface="黑体" pitchFamily="49" charset="-122"/>
                <a:ea typeface="黑体" pitchFamily="49" charset="-122"/>
              </a:rPr>
              <a:t>问题</a:t>
            </a:r>
            <a:r>
              <a:rPr lang="en-US" altLang="zh-CN" sz="2400">
                <a:solidFill>
                  <a:srgbClr val="000066"/>
                </a:solidFill>
                <a:latin typeface="黑体" pitchFamily="49" charset="-122"/>
                <a:ea typeface="黑体" pitchFamily="49" charset="-122"/>
              </a:rPr>
              <a:t>.</a:t>
            </a:r>
          </a:p>
        </p:txBody>
      </p:sp>
      <p:sp>
        <p:nvSpPr>
          <p:cNvPr id="2065" name="Rectangle 17"/>
          <p:cNvSpPr>
            <a:spLocks noChangeArrowheads="1"/>
          </p:cNvSpPr>
          <p:nvPr/>
        </p:nvSpPr>
        <p:spPr bwMode="auto">
          <a:xfrm>
            <a:off x="534988" y="2349500"/>
            <a:ext cx="8069262" cy="1406525"/>
          </a:xfrm>
          <a:prstGeom prst="rect">
            <a:avLst/>
          </a:prstGeom>
          <a:noFill/>
          <a:ln w="9525">
            <a:noFill/>
            <a:miter lim="800000"/>
            <a:headEnd/>
            <a:tailEnd/>
          </a:ln>
          <a:effectLst/>
        </p:spPr>
        <p:txBody>
          <a:bodyPr>
            <a:spAutoFit/>
          </a:bodyPr>
          <a:lstStyle/>
          <a:p>
            <a:pPr algn="just">
              <a:lnSpc>
                <a:spcPct val="120000"/>
              </a:lnSpc>
              <a:spcBef>
                <a:spcPct val="0"/>
              </a:spcBef>
            </a:pPr>
            <a:r>
              <a:rPr lang="en-US" altLang="zh-CN" sz="2400">
                <a:solidFill>
                  <a:srgbClr val="CC0000"/>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参数假设检验</a:t>
            </a:r>
            <a:r>
              <a:rPr lang="zh-CN" altLang="en-US" sz="2400">
                <a:solidFill>
                  <a:srgbClr val="000066"/>
                </a:solidFill>
                <a:latin typeface="黑体" pitchFamily="49" charset="-122"/>
                <a:ea typeface="黑体" pitchFamily="49" charset="-122"/>
              </a:rPr>
              <a:t>是对总体分布函数中的未知参数提出某种假设</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然后利用样本提供的信息对所提出的假设进行检验</a:t>
            </a:r>
            <a:r>
              <a:rPr lang="en-US" altLang="zh-CN" sz="2400">
                <a:solidFill>
                  <a:srgbClr val="000066"/>
                </a:solidFill>
                <a:latin typeface="黑体" pitchFamily="49" charset="-122"/>
                <a:ea typeface="黑体" pitchFamily="49" charset="-122"/>
              </a:rPr>
              <a:t>, </a:t>
            </a:r>
            <a:r>
              <a:rPr lang="zh-CN" altLang="en-US" sz="2400">
                <a:solidFill>
                  <a:srgbClr val="000066"/>
                </a:solidFill>
                <a:latin typeface="黑体" pitchFamily="49" charset="-122"/>
                <a:ea typeface="黑体" pitchFamily="49" charset="-122"/>
              </a:rPr>
              <a:t>根据检验的结果对所提出的假设作出拒绝或接受的判断</a:t>
            </a:r>
            <a:r>
              <a:rPr lang="en-US" altLang="zh-CN" sz="2400">
                <a:solidFill>
                  <a:srgbClr val="000066"/>
                </a:solidFill>
                <a:latin typeface="黑体" pitchFamily="49" charset="-122"/>
                <a:ea typeface="黑体" pitchFamily="49" charset="-122"/>
              </a:rPr>
              <a:t>.</a:t>
            </a:r>
          </a:p>
        </p:txBody>
      </p:sp>
      <p:sp>
        <p:nvSpPr>
          <p:cNvPr id="2066" name="Rectangle 18"/>
          <p:cNvSpPr>
            <a:spLocks noChangeArrowheads="1"/>
          </p:cNvSpPr>
          <p:nvPr/>
        </p:nvSpPr>
        <p:spPr bwMode="auto">
          <a:xfrm>
            <a:off x="534988" y="3756025"/>
            <a:ext cx="8213725" cy="968375"/>
          </a:xfrm>
          <a:prstGeom prst="rect">
            <a:avLst/>
          </a:prstGeom>
          <a:noFill/>
          <a:ln w="9525">
            <a:noFill/>
            <a:miter lim="800000"/>
            <a:headEnd/>
            <a:tailEnd/>
          </a:ln>
          <a:effectLst/>
        </p:spPr>
        <p:txBody>
          <a:bodyPr>
            <a:spAutoFit/>
          </a:bodyPr>
          <a:lstStyle/>
          <a:p>
            <a:pPr>
              <a:lnSpc>
                <a:spcPct val="120000"/>
              </a:lnSpc>
              <a:spcBef>
                <a:spcPct val="0"/>
              </a:spcBef>
            </a:pPr>
            <a:r>
              <a:rPr lang="en-US" altLang="zh-CN" sz="2400">
                <a:solidFill>
                  <a:srgbClr val="CC0000"/>
                </a:solidFill>
                <a:latin typeface="黑体" pitchFamily="49" charset="-122"/>
                <a:ea typeface="黑体" pitchFamily="49" charset="-122"/>
              </a:rPr>
              <a:t>   </a:t>
            </a:r>
            <a:r>
              <a:rPr lang="zh-CN" altLang="en-US" sz="2400">
                <a:solidFill>
                  <a:srgbClr val="CC0000"/>
                </a:solidFill>
                <a:latin typeface="黑体" pitchFamily="49" charset="-122"/>
                <a:ea typeface="黑体" pitchFamily="49" charset="-122"/>
              </a:rPr>
              <a:t>非参数假设检验</a:t>
            </a:r>
            <a:r>
              <a:rPr lang="zh-CN" altLang="en-US" sz="2400">
                <a:solidFill>
                  <a:srgbClr val="000066"/>
                </a:solidFill>
                <a:latin typeface="黑体" pitchFamily="49" charset="-122"/>
                <a:ea typeface="黑体" pitchFamily="49" charset="-122"/>
              </a:rPr>
              <a:t>是对总体分布函数的形式或总体的性质提出某种假设进行的检验</a:t>
            </a:r>
            <a:r>
              <a:rPr lang="en-US" altLang="zh-CN" sz="2400">
                <a:solidFill>
                  <a:srgbClr val="000066"/>
                </a:solidFill>
                <a:latin typeface="黑体" pitchFamily="49" charset="-122"/>
                <a:ea typeface="黑体"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55"/>
                                        </p:tgtEl>
                                        <p:attrNameLst>
                                          <p:attrName>style.visibility</p:attrName>
                                        </p:attrNameLst>
                                      </p:cBhvr>
                                      <p:to>
                                        <p:strVal val="visible"/>
                                      </p:to>
                                    </p:set>
                                    <p:animEffect transition="in" filter="wipe(left)">
                                      <p:cBhvr>
                                        <p:cTn id="7" dur="3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065"/>
                                        </p:tgtEl>
                                        <p:attrNameLst>
                                          <p:attrName>style.visibility</p:attrName>
                                        </p:attrNameLst>
                                      </p:cBhvr>
                                      <p:to>
                                        <p:strVal val="visible"/>
                                      </p:to>
                                    </p:set>
                                    <p:animEffect transition="in" filter="wipe(left)">
                                      <p:cBhvr>
                                        <p:cTn id="12" dur="300"/>
                                        <p:tgtEl>
                                          <p:spTgt spid="20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066"/>
                                        </p:tgtEl>
                                        <p:attrNameLst>
                                          <p:attrName>style.visibility</p:attrName>
                                        </p:attrNameLst>
                                      </p:cBhvr>
                                      <p:to>
                                        <p:strVal val="visible"/>
                                      </p:to>
                                    </p:set>
                                    <p:animEffect transition="in" filter="wipe(left)">
                                      <p:cBhvr>
                                        <p:cTn id="17" dur="300"/>
                                        <p:tgtEl>
                                          <p:spTgt spid="20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064"/>
                                        </p:tgtEl>
                                        <p:attrNameLst>
                                          <p:attrName>style.visibility</p:attrName>
                                        </p:attrNameLst>
                                      </p:cBhvr>
                                      <p:to>
                                        <p:strVal val="visible"/>
                                      </p:to>
                                    </p:set>
                                    <p:animEffect transition="in" filter="wipe(left)">
                                      <p:cBhvr>
                                        <p:cTn id="22" dur="75"/>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P spid="2064" grpId="0" autoUpdateAnimBg="0"/>
      <p:bldP spid="2065" grpId="0" autoUpdateAnimBg="0"/>
      <p:bldP spid="206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9540" name="Object 4"/>
          <p:cNvGraphicFramePr>
            <a:graphicFrameLocks noChangeAspect="1"/>
          </p:cNvGraphicFramePr>
          <p:nvPr/>
        </p:nvGraphicFramePr>
        <p:xfrm>
          <a:off x="1619250" y="2276475"/>
          <a:ext cx="6480175" cy="542925"/>
        </p:xfrm>
        <a:graphic>
          <a:graphicData uri="http://schemas.openxmlformats.org/presentationml/2006/ole">
            <p:oleObj spid="_x0000_s1729540" name="公式" r:id="rId3" imgW="2869920" imgH="241200" progId="Equation.3">
              <p:embed/>
            </p:oleObj>
          </a:graphicData>
        </a:graphic>
      </p:graphicFrame>
      <p:sp>
        <p:nvSpPr>
          <p:cNvPr id="1729541" name="Text Box 5"/>
          <p:cNvSpPr txBox="1">
            <a:spLocks noChangeArrowheads="1"/>
          </p:cNvSpPr>
          <p:nvPr/>
        </p:nvSpPr>
        <p:spPr bwMode="auto">
          <a:xfrm>
            <a:off x="1187450" y="2997200"/>
            <a:ext cx="6916738"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dirty="0">
                <a:ea typeface="宋体" pitchFamily="2" charset="-122"/>
              </a:rPr>
              <a:t>      </a:t>
            </a:r>
            <a:r>
              <a:rPr lang="zh-CN" altLang="en-US" b="1" dirty="0">
                <a:ea typeface="宋体" pitchFamily="2" charset="-122"/>
              </a:rPr>
              <a:t>当样本容量 </a:t>
            </a:r>
            <a:r>
              <a:rPr lang="en-US" altLang="zh-CN" b="1" i="1" dirty="0">
                <a:ea typeface="宋体" pitchFamily="2" charset="-122"/>
                <a:cs typeface="Times New Roman" pitchFamily="18" charset="0"/>
              </a:rPr>
              <a:t>n </a:t>
            </a:r>
            <a:r>
              <a:rPr lang="zh-CN" altLang="en-US" b="1" dirty="0">
                <a:ea typeface="宋体" pitchFamily="2" charset="-122"/>
              </a:rPr>
              <a:t>一定时,</a:t>
            </a:r>
            <a:r>
              <a:rPr lang="zh-CN" altLang="en-US" b="1" dirty="0">
                <a:ea typeface="宋体" pitchFamily="2" charset="-122"/>
                <a:sym typeface="Math1" pitchFamily="2" charset="2"/>
              </a:rPr>
              <a:t> 若减少犯第一类错误的概率, 则犯第二类错误的概率往往增大.</a:t>
            </a:r>
            <a:endParaRPr lang="en-US" altLang="zh-CN" b="1" dirty="0">
              <a:ea typeface="宋体" pitchFamily="2" charset="-122"/>
              <a:sym typeface="Math1" pitchFamily="2" charset="2"/>
            </a:endParaRPr>
          </a:p>
        </p:txBody>
      </p:sp>
      <p:sp>
        <p:nvSpPr>
          <p:cNvPr id="1729542" name="Rectangle 6"/>
          <p:cNvSpPr>
            <a:spLocks noChangeArrowheads="1"/>
          </p:cNvSpPr>
          <p:nvPr/>
        </p:nvSpPr>
        <p:spPr bwMode="auto">
          <a:xfrm>
            <a:off x="1233488" y="1712913"/>
            <a:ext cx="4421187" cy="500062"/>
          </a:xfrm>
          <a:prstGeom prst="rect">
            <a:avLst/>
          </a:prstGeom>
          <a:noFill/>
          <a:ln w="9525">
            <a:noFill/>
            <a:miter lim="800000"/>
            <a:headEnd/>
            <a:tailEnd/>
          </a:ln>
          <a:effectLst/>
        </p:spPr>
        <p:txBody>
          <a:bodyPr wrap="none" lIns="71683" tIns="35841" rIns="71683" bIns="35841">
            <a:spAutoFit/>
          </a:bodyPr>
          <a:lstStyle/>
          <a:p>
            <a:pPr defTabSz="717550"/>
            <a:r>
              <a:rPr lang="zh-CN" altLang="en-US" b="1" dirty="0">
                <a:ea typeface="宋体" pitchFamily="2" charset="-122"/>
              </a:rPr>
              <a:t>犯第二类错误的概率记为</a:t>
            </a:r>
            <a:r>
              <a:rPr lang="zh-CN" altLang="en-US" sz="2200" b="1" dirty="0">
                <a:ea typeface="宋体" pitchFamily="2" charset="-122"/>
              </a:rPr>
              <a:t>     </a:t>
            </a:r>
          </a:p>
        </p:txBody>
      </p:sp>
      <p:sp>
        <p:nvSpPr>
          <p:cNvPr id="1729543" name="Text Box 7"/>
          <p:cNvSpPr txBox="1">
            <a:spLocks noChangeArrowheads="1"/>
          </p:cNvSpPr>
          <p:nvPr/>
        </p:nvSpPr>
        <p:spPr bwMode="auto">
          <a:xfrm>
            <a:off x="1187450" y="4221163"/>
            <a:ext cx="7561263" cy="1098550"/>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dirty="0">
                <a:ea typeface="宋体" pitchFamily="2" charset="-122"/>
                <a:sym typeface="Math1" pitchFamily="2" charset="2"/>
              </a:rPr>
              <a:t>      </a:t>
            </a:r>
            <a:r>
              <a:rPr lang="zh-CN" altLang="en-US" b="1" dirty="0">
                <a:latin typeface="宋体" pitchFamily="2" charset="-122"/>
                <a:ea typeface="宋体" pitchFamily="2" charset="-122"/>
                <a:sym typeface="Math1" pitchFamily="2" charset="2"/>
              </a:rPr>
              <a:t>若要使犯两类错误的概率都减小, 除非增加样本容量</a:t>
            </a:r>
            <a:r>
              <a:rPr lang="en-US" altLang="zh-CN" b="1" dirty="0">
                <a:latin typeface="宋体" pitchFamily="2" charset="-122"/>
                <a:ea typeface="宋体" pitchFamily="2" charset="-122"/>
                <a:sym typeface="Math1" pitchFamily="2" charset="2"/>
              </a:rPr>
              <a:t>.</a:t>
            </a:r>
          </a:p>
        </p:txBody>
      </p:sp>
      <p:sp>
        <p:nvSpPr>
          <p:cNvPr id="7" name="Text Box 8"/>
          <p:cNvSpPr txBox="1">
            <a:spLocks noChangeArrowheads="1"/>
          </p:cNvSpPr>
          <p:nvPr/>
        </p:nvSpPr>
        <p:spPr bwMode="auto">
          <a:xfrm>
            <a:off x="1130792" y="5834738"/>
            <a:ext cx="6155852" cy="523220"/>
          </a:xfrm>
          <a:prstGeom prst="rect">
            <a:avLst/>
          </a:prstGeom>
          <a:noFill/>
          <a:ln w="9525">
            <a:noFill/>
            <a:miter lim="800000"/>
            <a:headEnd/>
            <a:tailEnd/>
          </a:ln>
          <a:effectLst/>
        </p:spPr>
        <p:txBody>
          <a:bodyPr wrap="none">
            <a:spAutoFit/>
          </a:bodyPr>
          <a:lstStyle/>
          <a:p>
            <a:r>
              <a:rPr lang="zh-CN" altLang="en-US" dirty="0">
                <a:ea typeface="楷体_GB2312" pitchFamily="49" charset="-122"/>
              </a:rPr>
              <a:t>错误的概率不超过</a:t>
            </a:r>
            <a:r>
              <a:rPr lang="zh-CN" altLang="en-US" i="1" dirty="0">
                <a:ea typeface="楷体_GB2312" pitchFamily="49" charset="-122"/>
                <a:sym typeface="Symbol" pitchFamily="18" charset="2"/>
              </a:rPr>
              <a:t></a:t>
            </a:r>
            <a:r>
              <a:rPr lang="en-US" altLang="zh-CN" dirty="0">
                <a:ea typeface="楷体_GB2312" pitchFamily="49" charset="-122"/>
                <a:sym typeface="Symbol" pitchFamily="18" charset="2"/>
              </a:rPr>
              <a:t>, </a:t>
            </a:r>
            <a:r>
              <a:rPr lang="zh-CN" altLang="en-US" dirty="0">
                <a:ea typeface="楷体_GB2312" pitchFamily="49" charset="-122"/>
                <a:sym typeface="Symbol" pitchFamily="18" charset="2"/>
              </a:rPr>
              <a:t>然后</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若有必要</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通</a:t>
            </a:r>
          </a:p>
        </p:txBody>
      </p:sp>
      <p:sp>
        <p:nvSpPr>
          <p:cNvPr id="8" name="Text Box 9"/>
          <p:cNvSpPr txBox="1">
            <a:spLocks noChangeArrowheads="1"/>
          </p:cNvSpPr>
          <p:nvPr/>
        </p:nvSpPr>
        <p:spPr bwMode="auto">
          <a:xfrm>
            <a:off x="1181741" y="6334804"/>
            <a:ext cx="5319085" cy="523220"/>
          </a:xfrm>
          <a:prstGeom prst="rect">
            <a:avLst/>
          </a:prstGeom>
          <a:noFill/>
          <a:ln w="9525">
            <a:noFill/>
            <a:miter lim="800000"/>
            <a:headEnd/>
            <a:tailEnd/>
          </a:ln>
          <a:effectLst/>
        </p:spPr>
        <p:txBody>
          <a:bodyPr wrap="none">
            <a:spAutoFit/>
          </a:bodyPr>
          <a:lstStyle/>
          <a:p>
            <a:r>
              <a:rPr lang="zh-CN" altLang="en-US" dirty="0">
                <a:ea typeface="楷体_GB2312" pitchFamily="49" charset="-122"/>
                <a:sym typeface="Symbol" pitchFamily="18" charset="2"/>
              </a:rPr>
              <a:t>过增大样本容量的方法来减少 </a:t>
            </a:r>
            <a:r>
              <a:rPr lang="zh-CN" altLang="en-US" i="1" dirty="0">
                <a:ea typeface="楷体_GB2312" pitchFamily="49" charset="-122"/>
                <a:sym typeface="Symbol" pitchFamily="18" charset="2"/>
              </a:rPr>
              <a:t></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a:t>
            </a:r>
            <a:endParaRPr lang="en-US" altLang="zh-CN" dirty="0">
              <a:ea typeface="楷体_GB2312" pitchFamily="49" charset="-122"/>
            </a:endParaRPr>
          </a:p>
        </p:txBody>
      </p:sp>
      <p:sp>
        <p:nvSpPr>
          <p:cNvPr id="9" name="Rectangle 13"/>
          <p:cNvSpPr>
            <a:spLocks noChangeArrowheads="1"/>
          </p:cNvSpPr>
          <p:nvPr/>
        </p:nvSpPr>
        <p:spPr bwMode="auto">
          <a:xfrm>
            <a:off x="1142976" y="5161924"/>
            <a:ext cx="5929828" cy="624530"/>
          </a:xfrm>
          <a:prstGeom prst="rect">
            <a:avLst/>
          </a:prstGeom>
          <a:noFill/>
          <a:ln w="9525">
            <a:noFill/>
            <a:miter lim="800000"/>
            <a:headEnd/>
            <a:tailEnd/>
          </a:ln>
          <a:effectLst/>
        </p:spPr>
        <p:txBody>
          <a:bodyPr wrap="none">
            <a:spAutoFit/>
          </a:bodyPr>
          <a:lstStyle/>
          <a:p>
            <a:pPr>
              <a:lnSpc>
                <a:spcPct val="140000"/>
              </a:lnSpc>
            </a:pPr>
            <a:r>
              <a:rPr lang="zh-CN" altLang="en-US" dirty="0">
                <a:ea typeface="楷体_GB2312" pitchFamily="49" charset="-122"/>
              </a:rPr>
              <a:t>假设检验的指导思想是控制犯第一类</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9542"/>
                                        </p:tgtEl>
                                        <p:attrNameLst>
                                          <p:attrName>style.visibility</p:attrName>
                                        </p:attrNameLst>
                                      </p:cBhvr>
                                      <p:to>
                                        <p:strVal val="visible"/>
                                      </p:to>
                                    </p:set>
                                    <p:animEffect transition="in" filter="wipe(left)">
                                      <p:cBhvr>
                                        <p:cTn id="7" dur="500"/>
                                        <p:tgtEl>
                                          <p:spTgt spid="17295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9540"/>
                                        </p:tgtEl>
                                        <p:attrNameLst>
                                          <p:attrName>style.visibility</p:attrName>
                                        </p:attrNameLst>
                                      </p:cBhvr>
                                      <p:to>
                                        <p:strVal val="visible"/>
                                      </p:to>
                                    </p:set>
                                    <p:animEffect transition="in" filter="wipe(left)">
                                      <p:cBhvr>
                                        <p:cTn id="12" dur="500"/>
                                        <p:tgtEl>
                                          <p:spTgt spid="1729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9541"/>
                                        </p:tgtEl>
                                        <p:attrNameLst>
                                          <p:attrName>style.visibility</p:attrName>
                                        </p:attrNameLst>
                                      </p:cBhvr>
                                      <p:to>
                                        <p:strVal val="visible"/>
                                      </p:to>
                                    </p:set>
                                    <p:animEffect transition="in" filter="wipe(left)">
                                      <p:cBhvr>
                                        <p:cTn id="17" dur="500"/>
                                        <p:tgtEl>
                                          <p:spTgt spid="17295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9543"/>
                                        </p:tgtEl>
                                        <p:attrNameLst>
                                          <p:attrName>style.visibility</p:attrName>
                                        </p:attrNameLst>
                                      </p:cBhvr>
                                      <p:to>
                                        <p:strVal val="visible"/>
                                      </p:to>
                                    </p:set>
                                    <p:animEffect transition="in" filter="wipe(left)">
                                      <p:cBhvr>
                                        <p:cTn id="22" dur="500"/>
                                        <p:tgtEl>
                                          <p:spTgt spid="17295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41" grpId="0" autoUpdateAnimBg="0"/>
      <p:bldP spid="1729542" grpId="0" autoUpdateAnimBg="0"/>
      <p:bldP spid="1729543" grpId="0" autoUpdateAnimBg="0"/>
      <p:bldP spid="7" grpId="0" autoUpdateAnimBg="0"/>
      <p:bldP spid="8" grpId="0" autoUpdateAnimBg="0"/>
      <p:bldP spid="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8" name="Rectangle 4"/>
          <p:cNvSpPr>
            <a:spLocks noChangeArrowheads="1"/>
          </p:cNvSpPr>
          <p:nvPr/>
        </p:nvSpPr>
        <p:spPr bwMode="auto">
          <a:xfrm>
            <a:off x="2362200" y="860425"/>
            <a:ext cx="5562600" cy="579438"/>
          </a:xfrm>
          <a:prstGeom prst="rect">
            <a:avLst/>
          </a:prstGeom>
          <a:noFill/>
          <a:ln w="9525">
            <a:noFill/>
            <a:miter lim="800000"/>
            <a:headEnd/>
            <a:tailEnd/>
          </a:ln>
          <a:effectLst/>
        </p:spPr>
        <p:txBody>
          <a:bodyPr>
            <a:spAutoFit/>
          </a:bodyPr>
          <a:lstStyle/>
          <a:p>
            <a:r>
              <a:rPr lang="zh-CN" altLang="en-US" sz="3200" b="1">
                <a:solidFill>
                  <a:srgbClr val="993366"/>
                </a:solidFill>
                <a:ea typeface="宋体" pitchFamily="2" charset="-122"/>
              </a:rPr>
              <a:t>关于零假设与备择假设的选取</a:t>
            </a:r>
          </a:p>
        </p:txBody>
      </p:sp>
      <p:sp>
        <p:nvSpPr>
          <p:cNvPr id="1731589" name="Rectangle 5"/>
          <p:cNvSpPr>
            <a:spLocks noChangeArrowheads="1"/>
          </p:cNvSpPr>
          <p:nvPr/>
        </p:nvSpPr>
        <p:spPr bwMode="auto">
          <a:xfrm>
            <a:off x="1295400" y="1844675"/>
            <a:ext cx="7848600" cy="1844675"/>
          </a:xfrm>
          <a:prstGeom prst="rect">
            <a:avLst/>
          </a:prstGeom>
          <a:noFill/>
          <a:ln w="9525">
            <a:noFill/>
            <a:miter lim="800000"/>
            <a:headEnd/>
            <a:tailEnd/>
          </a:ln>
          <a:effectLst/>
        </p:spPr>
        <p:txBody>
          <a:bodyPr>
            <a:spAutoFit/>
          </a:bodyPr>
          <a:lstStyle/>
          <a:p>
            <a:pPr>
              <a:lnSpc>
                <a:spcPct val="120000"/>
              </a:lnSpc>
            </a:pP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a:t>
            </a:r>
            <a:r>
              <a:rPr lang="zh-CN" altLang="zh-CN" sz="3200" b="1">
                <a:latin typeface="宋体" pitchFamily="2" charset="-122"/>
                <a:ea typeface="宋体" pitchFamily="2" charset="-122"/>
              </a:rPr>
              <a:t>与</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1</a:t>
            </a:r>
            <a:r>
              <a:rPr lang="zh-CN" altLang="zh-CN" sz="3200" b="1">
                <a:latin typeface="宋体" pitchFamily="2" charset="-122"/>
                <a:ea typeface="宋体" pitchFamily="2" charset="-122"/>
              </a:rPr>
              <a:t>地位应平等,但在控制犯第一类错误</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的概率 </a:t>
            </a:r>
            <a:r>
              <a:rPr lang="zh-CN" altLang="zh-CN" sz="3200" b="1" i="1">
                <a:latin typeface="宋体" pitchFamily="2" charset="-122"/>
                <a:ea typeface="宋体" pitchFamily="2" charset="-122"/>
                <a:sym typeface="Symbol" pitchFamily="18" charset="2"/>
              </a:rPr>
              <a:t></a:t>
            </a:r>
            <a:r>
              <a:rPr lang="zh-CN" altLang="zh-CN" sz="3200" b="1">
                <a:latin typeface="宋体" pitchFamily="2" charset="-122"/>
                <a:ea typeface="宋体" pitchFamily="2" charset="-122"/>
                <a:sym typeface="Symbol" pitchFamily="18" charset="2"/>
              </a:rPr>
              <a:t> 的原则下,使得采取拒绝</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 </a:t>
            </a:r>
            <a:r>
              <a:rPr lang="zh-CN" altLang="zh-CN" sz="3200" b="1">
                <a:latin typeface="宋体" pitchFamily="2" charset="-122"/>
                <a:ea typeface="宋体" pitchFamily="2" charset="-122"/>
              </a:rPr>
              <a:t>的决</a:t>
            </a:r>
            <a:endParaRPr lang="zh-CN" altLang="en-US" sz="3200" b="1" baseline="-25000">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策变得较慎重,即</a:t>
            </a:r>
            <a:r>
              <a:rPr lang="en-US" altLang="zh-CN" sz="3200" b="1" i="1">
                <a:latin typeface="宋体" pitchFamily="2" charset="-122"/>
                <a:ea typeface="宋体" pitchFamily="2" charset="-122"/>
              </a:rPr>
              <a:t>H</a:t>
            </a:r>
            <a:r>
              <a:rPr lang="en-US" altLang="zh-CN" sz="3200" b="1" baseline="-25000">
                <a:latin typeface="宋体" pitchFamily="2" charset="-122"/>
                <a:ea typeface="宋体" pitchFamily="2" charset="-122"/>
              </a:rPr>
              <a:t>0</a:t>
            </a:r>
            <a:r>
              <a:rPr lang="en-US" altLang="zh-CN" sz="3200" b="1">
                <a:latin typeface="宋体" pitchFamily="2" charset="-122"/>
                <a:ea typeface="宋体" pitchFamily="2" charset="-122"/>
              </a:rPr>
              <a:t> </a:t>
            </a:r>
            <a:r>
              <a:rPr lang="zh-CN" altLang="zh-CN" sz="3200" b="1">
                <a:latin typeface="宋体" pitchFamily="2" charset="-122"/>
                <a:ea typeface="宋体" pitchFamily="2" charset="-122"/>
              </a:rPr>
              <a:t>得到特别的保护</a:t>
            </a:r>
            <a:r>
              <a:rPr lang="en-US" altLang="zh-CN" sz="3200" b="1">
                <a:latin typeface="宋体" pitchFamily="2" charset="-122"/>
                <a:ea typeface="宋体" pitchFamily="2" charset="-122"/>
              </a:rPr>
              <a:t>.</a:t>
            </a:r>
            <a:endParaRPr lang="en-US" altLang="zh-CN" sz="3200" b="1">
              <a:ea typeface="楷体_GB2312" pitchFamily="49" charset="-122"/>
            </a:endParaRPr>
          </a:p>
        </p:txBody>
      </p:sp>
      <p:sp>
        <p:nvSpPr>
          <p:cNvPr id="1731590" name="Rectangle 6"/>
          <p:cNvSpPr>
            <a:spLocks noChangeArrowheads="1"/>
          </p:cNvSpPr>
          <p:nvPr/>
        </p:nvSpPr>
        <p:spPr bwMode="auto">
          <a:xfrm>
            <a:off x="1295400" y="3938588"/>
            <a:ext cx="8001000" cy="1844675"/>
          </a:xfrm>
          <a:prstGeom prst="rect">
            <a:avLst/>
          </a:prstGeom>
          <a:noFill/>
          <a:ln w="9525">
            <a:noFill/>
            <a:miter lim="800000"/>
            <a:headEnd/>
            <a:tailEnd/>
          </a:ln>
          <a:effectLst/>
        </p:spPr>
        <p:txBody>
          <a:bodyPr>
            <a:spAutoFit/>
          </a:bodyPr>
          <a:lstStyle/>
          <a:p>
            <a:pPr>
              <a:lnSpc>
                <a:spcPct val="120000"/>
              </a:lnSpc>
            </a:pPr>
            <a:r>
              <a:rPr lang="zh-CN" altLang="zh-CN" sz="3200" b="1">
                <a:latin typeface="宋体" pitchFamily="2" charset="-122"/>
                <a:ea typeface="宋体" pitchFamily="2" charset="-122"/>
              </a:rPr>
              <a:t>因而</a:t>
            </a:r>
            <a:r>
              <a:rPr lang="en-US" altLang="zh-CN" sz="3200" b="1">
                <a:latin typeface="宋体" pitchFamily="2" charset="-122"/>
                <a:ea typeface="宋体" pitchFamily="2" charset="-122"/>
              </a:rPr>
              <a:t>,</a:t>
            </a:r>
            <a:r>
              <a:rPr lang="zh-CN" altLang="zh-CN" sz="3200" b="1">
                <a:latin typeface="宋体" pitchFamily="2" charset="-122"/>
                <a:ea typeface="宋体" pitchFamily="2" charset="-122"/>
              </a:rPr>
              <a:t>通常把有把握的、有经验的结论作为</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原假设</a:t>
            </a:r>
            <a:r>
              <a:rPr lang="en-US" altLang="zh-CN" sz="3200" b="1">
                <a:latin typeface="宋体" pitchFamily="2" charset="-122"/>
                <a:ea typeface="宋体" pitchFamily="2" charset="-122"/>
              </a:rPr>
              <a:t>,</a:t>
            </a:r>
            <a:r>
              <a:rPr lang="zh-CN" altLang="zh-CN" sz="3200" b="1">
                <a:latin typeface="宋体" pitchFamily="2" charset="-122"/>
                <a:ea typeface="宋体" pitchFamily="2" charset="-122"/>
              </a:rPr>
              <a:t>或者尽可能使后果严重的错误成为</a:t>
            </a:r>
            <a:endParaRPr lang="zh-CN" altLang="en-US" sz="3200" b="1">
              <a:latin typeface="宋体" pitchFamily="2" charset="-122"/>
              <a:ea typeface="宋体" pitchFamily="2" charset="-122"/>
            </a:endParaRPr>
          </a:p>
          <a:p>
            <a:pPr>
              <a:lnSpc>
                <a:spcPct val="120000"/>
              </a:lnSpc>
            </a:pPr>
            <a:r>
              <a:rPr lang="zh-CN" altLang="zh-CN" sz="3200" b="1">
                <a:latin typeface="宋体" pitchFamily="2" charset="-122"/>
                <a:ea typeface="宋体" pitchFamily="2" charset="-122"/>
              </a:rPr>
              <a:t>第一类错误</a:t>
            </a:r>
            <a:r>
              <a:rPr lang="en-US" altLang="zh-CN" sz="3200" b="1">
                <a:latin typeface="宋体" pitchFamily="2" charset="-122"/>
                <a:ea typeface="宋体" pitchFamily="2" charset="-122"/>
              </a:rPr>
              <a:t>.</a:t>
            </a:r>
          </a:p>
        </p:txBody>
      </p:sp>
      <p:sp>
        <p:nvSpPr>
          <p:cNvPr id="1731591" name="Text Box 7"/>
          <p:cNvSpPr txBox="1">
            <a:spLocks noChangeArrowheads="1"/>
          </p:cNvSpPr>
          <p:nvPr/>
        </p:nvSpPr>
        <p:spPr bwMode="auto">
          <a:xfrm>
            <a:off x="990600" y="788988"/>
            <a:ext cx="1143000" cy="650875"/>
          </a:xfrm>
          <a:prstGeom prst="rect">
            <a:avLst/>
          </a:prstGeom>
          <a:noFill/>
          <a:ln w="9525">
            <a:solidFill>
              <a:srgbClr val="FF0000"/>
            </a:solidFill>
            <a:miter lim="800000"/>
            <a:headEnd/>
            <a:tailEnd/>
          </a:ln>
          <a:effectLst/>
        </p:spPr>
        <p:txBody>
          <a:bodyPr>
            <a:spAutoFit/>
          </a:bodyPr>
          <a:lstStyle/>
          <a:p>
            <a:r>
              <a:rPr lang="zh-CN" altLang="en-US" sz="3600" b="1">
                <a:solidFill>
                  <a:srgbClr val="FF3300"/>
                </a:solidFill>
                <a:latin typeface="华文新魏" pitchFamily="2" charset="-122"/>
                <a:ea typeface="华文新魏" pitchFamily="2" charset="-122"/>
              </a:rPr>
              <a:t>注</a:t>
            </a:r>
            <a:endParaRPr lang="en-US" altLang="zh-CN" b="1" baseline="30000">
              <a:solidFill>
                <a:srgbClr val="FF3300"/>
              </a:solidFill>
              <a:latin typeface="华文新魏" pitchFamily="2" charset="-122"/>
              <a:ea typeface="华文新魏"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31591"/>
                                        </p:tgtEl>
                                        <p:attrNameLst>
                                          <p:attrName>style.visibility</p:attrName>
                                        </p:attrNameLst>
                                      </p:cBhvr>
                                      <p:to>
                                        <p:strVal val="visible"/>
                                      </p:to>
                                    </p:set>
                                    <p:anim calcmode="lin" valueType="num">
                                      <p:cBhvr>
                                        <p:cTn id="7" dur="500" fill="hold"/>
                                        <p:tgtEl>
                                          <p:spTgt spid="1731591"/>
                                        </p:tgtEl>
                                        <p:attrNameLst>
                                          <p:attrName>ppt_w</p:attrName>
                                        </p:attrNameLst>
                                      </p:cBhvr>
                                      <p:tavLst>
                                        <p:tav tm="0">
                                          <p:val>
                                            <p:fltVal val="0"/>
                                          </p:val>
                                        </p:tav>
                                        <p:tav tm="100000">
                                          <p:val>
                                            <p:strVal val="#ppt_w"/>
                                          </p:val>
                                        </p:tav>
                                      </p:tavLst>
                                    </p:anim>
                                    <p:anim calcmode="lin" valueType="num">
                                      <p:cBhvr>
                                        <p:cTn id="8" dur="500" fill="hold"/>
                                        <p:tgtEl>
                                          <p:spTgt spid="173159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31588"/>
                                        </p:tgtEl>
                                        <p:attrNameLst>
                                          <p:attrName>style.visibility</p:attrName>
                                        </p:attrNameLst>
                                      </p:cBhvr>
                                      <p:to>
                                        <p:strVal val="visible"/>
                                      </p:to>
                                    </p:set>
                                    <p:animEffect transition="in" filter="wipe(up)">
                                      <p:cBhvr>
                                        <p:cTn id="13" dur="500"/>
                                        <p:tgtEl>
                                          <p:spTgt spid="173158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31589"/>
                                        </p:tgtEl>
                                        <p:attrNameLst>
                                          <p:attrName>style.visibility</p:attrName>
                                        </p:attrNameLst>
                                      </p:cBhvr>
                                      <p:to>
                                        <p:strVal val="visible"/>
                                      </p:to>
                                    </p:set>
                                    <p:animEffect transition="in" filter="wipe(up)">
                                      <p:cBhvr>
                                        <p:cTn id="18" dur="500"/>
                                        <p:tgtEl>
                                          <p:spTgt spid="173158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31590"/>
                                        </p:tgtEl>
                                        <p:attrNameLst>
                                          <p:attrName>style.visibility</p:attrName>
                                        </p:attrNameLst>
                                      </p:cBhvr>
                                      <p:to>
                                        <p:strVal val="visible"/>
                                      </p:to>
                                    </p:set>
                                    <p:animEffect transition="in" filter="wipe(up)">
                                      <p:cBhvr>
                                        <p:cTn id="23" dur="500"/>
                                        <p:tgtEl>
                                          <p:spTgt spid="173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588" grpId="0" autoUpdateAnimBg="0"/>
      <p:bldP spid="1731589" grpId="0" autoUpdateAnimBg="0"/>
      <p:bldP spid="1731590" grpId="0" autoUpdateAnimBg="0"/>
      <p:bldP spid="173159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64" name="Text Box 4"/>
          <p:cNvSpPr txBox="1">
            <a:spLocks noChangeArrowheads="1"/>
          </p:cNvSpPr>
          <p:nvPr/>
        </p:nvSpPr>
        <p:spPr bwMode="auto">
          <a:xfrm>
            <a:off x="1547813" y="1052513"/>
            <a:ext cx="4421187"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(4).</a:t>
            </a:r>
            <a:r>
              <a:rPr lang="en-US" altLang="zh-CN" b="1">
                <a:solidFill>
                  <a:schemeClr val="accent2"/>
                </a:solidFill>
                <a:latin typeface="宋体" pitchFamily="2" charset="-122"/>
                <a:ea typeface="宋体" pitchFamily="2" charset="-122"/>
              </a:rPr>
              <a:t> </a:t>
            </a:r>
            <a:r>
              <a:rPr lang="zh-CN" altLang="en-US" b="1">
                <a:solidFill>
                  <a:srgbClr val="0000FF"/>
                </a:solidFill>
                <a:latin typeface="宋体" pitchFamily="2" charset="-122"/>
                <a:ea typeface="宋体" pitchFamily="2" charset="-122"/>
              </a:rPr>
              <a:t>显著性检验</a:t>
            </a:r>
          </a:p>
        </p:txBody>
      </p:sp>
      <p:sp>
        <p:nvSpPr>
          <p:cNvPr id="1730565" name="Text Box 5"/>
          <p:cNvSpPr txBox="1">
            <a:spLocks noChangeArrowheads="1"/>
          </p:cNvSpPr>
          <p:nvPr/>
        </p:nvSpPr>
        <p:spPr bwMode="auto">
          <a:xfrm>
            <a:off x="1187450" y="1989138"/>
            <a:ext cx="7343775" cy="1611312"/>
          </a:xfrm>
          <a:prstGeom prst="rect">
            <a:avLst/>
          </a:prstGeom>
          <a:noFill/>
          <a:ln w="9525">
            <a:noFill/>
            <a:miter lim="800000"/>
            <a:headEnd/>
            <a:tailEnd/>
          </a:ln>
          <a:effectLst/>
        </p:spPr>
        <p:txBody>
          <a:bodyPr lIns="71683" tIns="35841" rIns="71683" bIns="35841">
            <a:spAutoFit/>
          </a:bodyPr>
          <a:lstStyle/>
          <a:p>
            <a:pPr defTabSz="717550">
              <a:lnSpc>
                <a:spcPct val="120000"/>
              </a:lnSpc>
              <a:spcBef>
                <a:spcPct val="50000"/>
              </a:spcBef>
            </a:pPr>
            <a:r>
              <a:rPr lang="zh-CN" altLang="en-US" sz="2200" b="1">
                <a:ea typeface="宋体" pitchFamily="2" charset="-122"/>
              </a:rPr>
              <a:t>        </a:t>
            </a:r>
            <a:r>
              <a:rPr lang="zh-CN" altLang="en-US" b="1">
                <a:latin typeface="宋体" pitchFamily="2" charset="-122"/>
                <a:ea typeface="宋体" pitchFamily="2" charset="-122"/>
              </a:rPr>
              <a:t>只对</a:t>
            </a:r>
            <a:r>
              <a:rPr lang="zh-CN" altLang="en-US" b="1">
                <a:latin typeface="宋体" pitchFamily="2" charset="-122"/>
                <a:ea typeface="宋体" pitchFamily="2" charset="-122"/>
                <a:sym typeface="Math1" pitchFamily="2" charset="2"/>
              </a:rPr>
              <a:t>犯第一类错误的概率加以控制, 而不考虑犯第二类错误的概率的检验, 称为</a:t>
            </a:r>
            <a:r>
              <a:rPr lang="zh-CN" altLang="en-US" b="1">
                <a:solidFill>
                  <a:srgbClr val="FF0000"/>
                </a:solidFill>
                <a:latin typeface="宋体" pitchFamily="2" charset="-122"/>
                <a:ea typeface="宋体" pitchFamily="2" charset="-122"/>
                <a:sym typeface="Math1" pitchFamily="2" charset="2"/>
              </a:rPr>
              <a:t>显著性检验</a:t>
            </a:r>
            <a:r>
              <a:rPr lang="zh-CN" altLang="en-US" b="1">
                <a:latin typeface="宋体" pitchFamily="2" charset="-122"/>
                <a:ea typeface="宋体" pitchFamily="2" charset="-122"/>
                <a:sym typeface="Math1" pitchFamily="2"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0564"/>
                                        </p:tgtEl>
                                        <p:attrNameLst>
                                          <p:attrName>style.visibility</p:attrName>
                                        </p:attrNameLst>
                                      </p:cBhvr>
                                      <p:to>
                                        <p:strVal val="visible"/>
                                      </p:to>
                                    </p:set>
                                    <p:animEffect transition="in" filter="box(in)">
                                      <p:cBhvr>
                                        <p:cTn id="7" dur="500"/>
                                        <p:tgtEl>
                                          <p:spTgt spid="1730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565"/>
                                        </p:tgtEl>
                                        <p:attrNameLst>
                                          <p:attrName>style.visibility</p:attrName>
                                        </p:attrNameLst>
                                      </p:cBhvr>
                                      <p:to>
                                        <p:strVal val="visible"/>
                                      </p:to>
                                    </p:set>
                                    <p:animEffect transition="in" filter="wipe(left)">
                                      <p:cBhvr>
                                        <p:cTn id="12" dur="500"/>
                                        <p:tgtEl>
                                          <p:spTgt spid="173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4" grpId="0"/>
      <p:bldP spid="173056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2612" name="Object 4"/>
          <p:cNvGraphicFramePr>
            <a:graphicFrameLocks noChangeAspect="1"/>
          </p:cNvGraphicFramePr>
          <p:nvPr/>
        </p:nvGraphicFramePr>
        <p:xfrm>
          <a:off x="1017588" y="1774825"/>
          <a:ext cx="8101012" cy="1514475"/>
        </p:xfrm>
        <a:graphic>
          <a:graphicData uri="http://schemas.openxmlformats.org/presentationml/2006/ole">
            <p:oleObj spid="_x0000_s1732612" name="公式" r:id="rId3" imgW="3733560" imgH="698400" progId="Equation.3">
              <p:embed/>
            </p:oleObj>
          </a:graphicData>
        </a:graphic>
      </p:graphicFrame>
      <p:sp>
        <p:nvSpPr>
          <p:cNvPr id="1732613" name="Rectangle 5"/>
          <p:cNvSpPr>
            <a:spLocks noChangeArrowheads="1"/>
          </p:cNvSpPr>
          <p:nvPr/>
        </p:nvSpPr>
        <p:spPr bwMode="auto">
          <a:xfrm>
            <a:off x="1042988" y="981075"/>
            <a:ext cx="6913562" cy="500063"/>
          </a:xfrm>
          <a:prstGeom prst="rect">
            <a:avLst/>
          </a:prstGeom>
          <a:noFill/>
          <a:ln w="9525">
            <a:noFill/>
            <a:miter lim="800000"/>
            <a:headEnd/>
            <a:tailEnd/>
          </a:ln>
          <a:effectLst/>
        </p:spPr>
        <p:txBody>
          <a:bodyPr lIns="71683" tIns="35841" rIns="71683" bIns="35841">
            <a:spAutoFit/>
          </a:bodyPr>
          <a:lstStyle/>
          <a:p>
            <a:pPr defTabSz="717550"/>
            <a:r>
              <a:rPr lang="en-US" altLang="zh-CN" b="1">
                <a:latin typeface="宋体" pitchFamily="2" charset="-122"/>
                <a:ea typeface="宋体" pitchFamily="2" charset="-122"/>
              </a:rPr>
              <a:t>(5) </a:t>
            </a:r>
            <a:r>
              <a:rPr lang="zh-CN" altLang="en-US" b="1">
                <a:solidFill>
                  <a:srgbClr val="0000FF"/>
                </a:solidFill>
                <a:latin typeface="宋体" pitchFamily="2" charset="-122"/>
                <a:ea typeface="宋体" pitchFamily="2" charset="-122"/>
              </a:rPr>
              <a:t>双边假设检验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2613"/>
                                        </p:tgtEl>
                                        <p:attrNameLst>
                                          <p:attrName>style.visibility</p:attrName>
                                        </p:attrNameLst>
                                      </p:cBhvr>
                                      <p:to>
                                        <p:strVal val="visible"/>
                                      </p:to>
                                    </p:set>
                                    <p:animEffect transition="in" filter="wipe(left)">
                                      <p:cBhvr>
                                        <p:cTn id="7" dur="500"/>
                                        <p:tgtEl>
                                          <p:spTgt spid="1732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2612"/>
                                        </p:tgtEl>
                                        <p:attrNameLst>
                                          <p:attrName>style.visibility</p:attrName>
                                        </p:attrNameLst>
                                      </p:cBhvr>
                                      <p:to>
                                        <p:strVal val="visible"/>
                                      </p:to>
                                    </p:set>
                                    <p:animEffect transition="in" filter="wipe(left)">
                                      <p:cBhvr>
                                        <p:cTn id="12" dur="500"/>
                                        <p:tgtEl>
                                          <p:spTgt spid="173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26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636" name="Text Box 4"/>
          <p:cNvSpPr txBox="1">
            <a:spLocks noChangeArrowheads="1"/>
          </p:cNvSpPr>
          <p:nvPr/>
        </p:nvSpPr>
        <p:spPr bwMode="auto">
          <a:xfrm>
            <a:off x="1187450" y="981075"/>
            <a:ext cx="5229225"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(6) </a:t>
            </a:r>
            <a:r>
              <a:rPr lang="zh-CN" altLang="en-US" b="1">
                <a:solidFill>
                  <a:srgbClr val="0000FF"/>
                </a:solidFill>
                <a:latin typeface="宋体" pitchFamily="2" charset="-122"/>
                <a:ea typeface="宋体" pitchFamily="2" charset="-122"/>
              </a:rPr>
              <a:t>右边检验与左边检验</a:t>
            </a:r>
          </a:p>
        </p:txBody>
      </p:sp>
      <p:graphicFrame>
        <p:nvGraphicFramePr>
          <p:cNvPr id="1733637" name="Object 5"/>
          <p:cNvGraphicFramePr>
            <a:graphicFrameLocks noChangeAspect="1"/>
          </p:cNvGraphicFramePr>
          <p:nvPr/>
        </p:nvGraphicFramePr>
        <p:xfrm>
          <a:off x="1198563" y="1916113"/>
          <a:ext cx="7045325" cy="438150"/>
        </p:xfrm>
        <a:graphic>
          <a:graphicData uri="http://schemas.openxmlformats.org/presentationml/2006/ole">
            <p:oleObj spid="_x0000_s1733637" name="公式" r:id="rId3" imgW="3670200" imgH="228600" progId="Equation.3">
              <p:embed/>
            </p:oleObj>
          </a:graphicData>
        </a:graphic>
      </p:graphicFrame>
      <p:graphicFrame>
        <p:nvGraphicFramePr>
          <p:cNvPr id="1733638" name="Object 6"/>
          <p:cNvGraphicFramePr>
            <a:graphicFrameLocks noChangeAspect="1"/>
          </p:cNvGraphicFramePr>
          <p:nvPr/>
        </p:nvGraphicFramePr>
        <p:xfrm>
          <a:off x="1187450" y="2781300"/>
          <a:ext cx="7321550" cy="455613"/>
        </p:xfrm>
        <a:graphic>
          <a:graphicData uri="http://schemas.openxmlformats.org/presentationml/2006/ole">
            <p:oleObj spid="_x0000_s1733638" name="公式" r:id="rId4" imgW="3670200" imgH="228600" progId="Equation.3">
              <p:embed/>
            </p:oleObj>
          </a:graphicData>
        </a:graphic>
      </p:graphicFrame>
      <p:sp>
        <p:nvSpPr>
          <p:cNvPr id="1733639" name="Text Box 7"/>
          <p:cNvSpPr txBox="1">
            <a:spLocks noChangeArrowheads="1"/>
          </p:cNvSpPr>
          <p:nvPr/>
        </p:nvSpPr>
        <p:spPr bwMode="auto">
          <a:xfrm>
            <a:off x="1403350" y="3933825"/>
            <a:ext cx="6913563"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右边检验与左边检验统称为</a:t>
            </a:r>
            <a:r>
              <a:rPr lang="zh-CN" altLang="en-US" b="1">
                <a:solidFill>
                  <a:srgbClr val="FF0000"/>
                </a:solidFill>
                <a:latin typeface="宋体" pitchFamily="2" charset="-122"/>
                <a:ea typeface="宋体" pitchFamily="2" charset="-122"/>
              </a:rPr>
              <a:t>单边检验</a:t>
            </a:r>
            <a:r>
              <a:rPr lang="zh-CN" altLang="en-US" b="1">
                <a:solidFill>
                  <a:schemeClr val="accent2"/>
                </a:solidFill>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3636"/>
                                        </p:tgtEl>
                                        <p:attrNameLst>
                                          <p:attrName>style.visibility</p:attrName>
                                        </p:attrNameLst>
                                      </p:cBhvr>
                                      <p:to>
                                        <p:strVal val="visible"/>
                                      </p:to>
                                    </p:set>
                                    <p:animEffect transition="in" filter="box(in)">
                                      <p:cBhvr>
                                        <p:cTn id="7" dur="500"/>
                                        <p:tgtEl>
                                          <p:spTgt spid="17336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3637"/>
                                        </p:tgtEl>
                                        <p:attrNameLst>
                                          <p:attrName>style.visibility</p:attrName>
                                        </p:attrNameLst>
                                      </p:cBhvr>
                                      <p:to>
                                        <p:strVal val="visible"/>
                                      </p:to>
                                    </p:set>
                                    <p:animEffect transition="in" filter="wipe(left)">
                                      <p:cBhvr>
                                        <p:cTn id="12" dur="500"/>
                                        <p:tgtEl>
                                          <p:spTgt spid="1733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3638"/>
                                        </p:tgtEl>
                                        <p:attrNameLst>
                                          <p:attrName>style.visibility</p:attrName>
                                        </p:attrNameLst>
                                      </p:cBhvr>
                                      <p:to>
                                        <p:strVal val="visible"/>
                                      </p:to>
                                    </p:set>
                                    <p:animEffect transition="in" filter="wipe(left)">
                                      <p:cBhvr>
                                        <p:cTn id="17" dur="500"/>
                                        <p:tgtEl>
                                          <p:spTgt spid="17336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3639"/>
                                        </p:tgtEl>
                                        <p:attrNameLst>
                                          <p:attrName>style.visibility</p:attrName>
                                        </p:attrNameLst>
                                      </p:cBhvr>
                                      <p:to>
                                        <p:strVal val="visible"/>
                                      </p:to>
                                    </p:set>
                                    <p:animEffect transition="in" filter="wipe(left)">
                                      <p:cBhvr>
                                        <p:cTn id="22" dur="500"/>
                                        <p:tgtEl>
                                          <p:spTgt spid="173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3636" grpId="0"/>
      <p:bldP spid="173363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660" name="Text Box 4"/>
          <p:cNvSpPr txBox="1">
            <a:spLocks noChangeArrowheads="1"/>
          </p:cNvSpPr>
          <p:nvPr/>
        </p:nvSpPr>
        <p:spPr bwMode="auto">
          <a:xfrm>
            <a:off x="1187450" y="981075"/>
            <a:ext cx="3871913" cy="500063"/>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en-US" altLang="zh-CN" b="1">
                <a:latin typeface="宋体" pitchFamily="2" charset="-122"/>
                <a:ea typeface="宋体" pitchFamily="2" charset="-122"/>
              </a:rPr>
              <a:t>(7) </a:t>
            </a:r>
            <a:r>
              <a:rPr lang="zh-CN" altLang="en-US" b="1">
                <a:solidFill>
                  <a:srgbClr val="0000FF"/>
                </a:solidFill>
                <a:latin typeface="宋体" pitchFamily="2" charset="-122"/>
                <a:ea typeface="宋体" pitchFamily="2" charset="-122"/>
              </a:rPr>
              <a:t>单边检验的拒绝域</a:t>
            </a:r>
          </a:p>
        </p:txBody>
      </p:sp>
      <p:graphicFrame>
        <p:nvGraphicFramePr>
          <p:cNvPr id="1734661" name="Object 5"/>
          <p:cNvGraphicFramePr>
            <a:graphicFrameLocks noChangeAspect="1"/>
          </p:cNvGraphicFramePr>
          <p:nvPr/>
        </p:nvGraphicFramePr>
        <p:xfrm>
          <a:off x="1116013" y="1773238"/>
          <a:ext cx="7127875" cy="1063625"/>
        </p:xfrm>
        <a:graphic>
          <a:graphicData uri="http://schemas.openxmlformats.org/presentationml/2006/ole">
            <p:oleObj spid="_x0000_s1734661" name="公式" r:id="rId3" imgW="3225600" imgH="482400" progId="Equation.3">
              <p:embed/>
            </p:oleObj>
          </a:graphicData>
        </a:graphic>
      </p:graphicFrame>
      <p:graphicFrame>
        <p:nvGraphicFramePr>
          <p:cNvPr id="1734662" name="Object 6"/>
          <p:cNvGraphicFramePr>
            <a:graphicFrameLocks noChangeAspect="1"/>
          </p:cNvGraphicFramePr>
          <p:nvPr/>
        </p:nvGraphicFramePr>
        <p:xfrm>
          <a:off x="1187450" y="2997200"/>
          <a:ext cx="7705725" cy="2249488"/>
        </p:xfrm>
        <a:graphic>
          <a:graphicData uri="http://schemas.openxmlformats.org/presentationml/2006/ole">
            <p:oleObj spid="_x0000_s1734662" name="公式" r:id="rId4" imgW="2958840" imgH="8632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4661"/>
                                        </p:tgtEl>
                                        <p:attrNameLst>
                                          <p:attrName>style.visibility</p:attrName>
                                        </p:attrNameLst>
                                      </p:cBhvr>
                                      <p:to>
                                        <p:strVal val="visible"/>
                                      </p:to>
                                    </p:set>
                                    <p:animEffect transition="in" filter="wipe(left)">
                                      <p:cBhvr>
                                        <p:cTn id="7" dur="500"/>
                                        <p:tgtEl>
                                          <p:spTgt spid="1734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4662"/>
                                        </p:tgtEl>
                                        <p:attrNameLst>
                                          <p:attrName>style.visibility</p:attrName>
                                        </p:attrNameLst>
                                      </p:cBhvr>
                                      <p:to>
                                        <p:strVal val="visible"/>
                                      </p:to>
                                    </p:set>
                                    <p:animEffect transition="in" filter="wipe(left)">
                                      <p:cBhvr>
                                        <p:cTn id="12" dur="500"/>
                                        <p:tgtEl>
                                          <p:spTgt spid="1734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468313" y="0"/>
            <a:ext cx="8153400" cy="3054350"/>
            <a:chOff x="240" y="133"/>
            <a:chExt cx="5136" cy="1924"/>
          </a:xfrm>
        </p:grpSpPr>
        <p:sp>
          <p:nvSpPr>
            <p:cNvPr id="108569" name="Rectangle 25"/>
            <p:cNvSpPr>
              <a:spLocks noChangeArrowheads="1"/>
            </p:cNvSpPr>
            <p:nvPr/>
          </p:nvSpPr>
          <p:spPr bwMode="auto">
            <a:xfrm>
              <a:off x="240" y="1016"/>
              <a:ext cx="5136" cy="411"/>
            </a:xfrm>
            <a:prstGeom prst="rect">
              <a:avLst/>
            </a:prstGeom>
            <a:noFill/>
            <a:ln w="9525">
              <a:noFill/>
              <a:miter lim="800000"/>
              <a:headEnd/>
              <a:tailEnd/>
            </a:ln>
            <a:effectLst/>
          </p:spPr>
          <p:txBody>
            <a:bodyPr anchor="ctr">
              <a:spAutoFit/>
            </a:bodyPr>
            <a:lstStyle/>
            <a:p>
              <a:pPr>
                <a:lnSpc>
                  <a:spcPct val="115000"/>
                </a:lnSpc>
              </a:pPr>
              <a:endParaRPr lang="zh-CN" altLang="zh-CN" sz="3200" b="1">
                <a:solidFill>
                  <a:schemeClr val="accent1"/>
                </a:solidFill>
              </a:endParaRPr>
            </a:p>
          </p:txBody>
        </p:sp>
        <p:graphicFrame>
          <p:nvGraphicFramePr>
            <p:cNvPr id="108570" name="Object 26"/>
            <p:cNvGraphicFramePr>
              <a:graphicFrameLocks noChangeAspect="1"/>
            </p:cNvGraphicFramePr>
            <p:nvPr/>
          </p:nvGraphicFramePr>
          <p:xfrm>
            <a:off x="3572" y="133"/>
            <a:ext cx="206" cy="383"/>
          </p:xfrm>
          <a:graphic>
            <a:graphicData uri="http://schemas.openxmlformats.org/presentationml/2006/ole">
              <p:oleObj spid="_x0000_s2074629" name="公式" r:id="rId3" imgW="114120" imgH="215640" progId="Equation.3">
                <p:embed/>
              </p:oleObj>
            </a:graphicData>
          </a:graphic>
        </p:graphicFrame>
        <p:graphicFrame>
          <p:nvGraphicFramePr>
            <p:cNvPr id="108571" name="Object 27"/>
            <p:cNvGraphicFramePr>
              <a:graphicFrameLocks noChangeAspect="1"/>
            </p:cNvGraphicFramePr>
            <p:nvPr/>
          </p:nvGraphicFramePr>
          <p:xfrm>
            <a:off x="642" y="893"/>
            <a:ext cx="174" cy="326"/>
          </p:xfrm>
          <a:graphic>
            <a:graphicData uri="http://schemas.openxmlformats.org/presentationml/2006/ole">
              <p:oleObj spid="_x0000_s2074630" name="公式" r:id="rId4" imgW="114120" imgH="215640" progId="Equation.3">
                <p:embed/>
              </p:oleObj>
            </a:graphicData>
          </a:graphic>
        </p:graphicFrame>
        <p:graphicFrame>
          <p:nvGraphicFramePr>
            <p:cNvPr id="108572" name="Object 28"/>
            <p:cNvGraphicFramePr>
              <a:graphicFrameLocks noChangeAspect="1"/>
            </p:cNvGraphicFramePr>
            <p:nvPr/>
          </p:nvGraphicFramePr>
          <p:xfrm>
            <a:off x="2644" y="1229"/>
            <a:ext cx="202" cy="382"/>
          </p:xfrm>
          <a:graphic>
            <a:graphicData uri="http://schemas.openxmlformats.org/presentationml/2006/ole">
              <p:oleObj spid="_x0000_s2074631" name="公式" r:id="rId5" imgW="114120" imgH="215640" progId="Equation.3">
                <p:embed/>
              </p:oleObj>
            </a:graphicData>
          </a:graphic>
        </p:graphicFrame>
        <p:graphicFrame>
          <p:nvGraphicFramePr>
            <p:cNvPr id="108573" name="Object 29"/>
            <p:cNvGraphicFramePr>
              <a:graphicFrameLocks noChangeAspect="1"/>
            </p:cNvGraphicFramePr>
            <p:nvPr/>
          </p:nvGraphicFramePr>
          <p:xfrm>
            <a:off x="2316" y="1922"/>
            <a:ext cx="71" cy="135"/>
          </p:xfrm>
          <a:graphic>
            <a:graphicData uri="http://schemas.openxmlformats.org/presentationml/2006/ole">
              <p:oleObj spid="_x0000_s2074632" name="公式" r:id="rId6" imgW="114120" imgH="215640" progId="Equation.3">
                <p:embed/>
              </p:oleObj>
            </a:graphicData>
          </a:graphic>
        </p:graphicFrame>
        <p:graphicFrame>
          <p:nvGraphicFramePr>
            <p:cNvPr id="108574" name="Object 30"/>
            <p:cNvGraphicFramePr>
              <a:graphicFrameLocks noChangeAspect="1"/>
            </p:cNvGraphicFramePr>
            <p:nvPr/>
          </p:nvGraphicFramePr>
          <p:xfrm>
            <a:off x="2316" y="1922"/>
            <a:ext cx="71" cy="135"/>
          </p:xfrm>
          <a:graphic>
            <a:graphicData uri="http://schemas.openxmlformats.org/presentationml/2006/ole">
              <p:oleObj spid="_x0000_s2074633" name="公式" r:id="rId7" imgW="114120" imgH="215640" progId="Equation.3">
                <p:embed/>
              </p:oleObj>
            </a:graphicData>
          </a:graphic>
        </p:graphicFrame>
        <p:graphicFrame>
          <p:nvGraphicFramePr>
            <p:cNvPr id="108575" name="Object 31"/>
            <p:cNvGraphicFramePr>
              <a:graphicFrameLocks noChangeAspect="1"/>
            </p:cNvGraphicFramePr>
            <p:nvPr/>
          </p:nvGraphicFramePr>
          <p:xfrm>
            <a:off x="2316" y="1922"/>
            <a:ext cx="71" cy="135"/>
          </p:xfrm>
          <a:graphic>
            <a:graphicData uri="http://schemas.openxmlformats.org/presentationml/2006/ole">
              <p:oleObj spid="_x0000_s2074634" name="公式" r:id="rId8" imgW="114120" imgH="215640" progId="Equation.3">
                <p:embed/>
              </p:oleObj>
            </a:graphicData>
          </a:graphic>
        </p:graphicFrame>
        <p:graphicFrame>
          <p:nvGraphicFramePr>
            <p:cNvPr id="108576" name="Object 32"/>
            <p:cNvGraphicFramePr>
              <a:graphicFrameLocks noChangeAspect="1"/>
            </p:cNvGraphicFramePr>
            <p:nvPr/>
          </p:nvGraphicFramePr>
          <p:xfrm>
            <a:off x="2316" y="1922"/>
            <a:ext cx="71" cy="135"/>
          </p:xfrm>
          <a:graphic>
            <a:graphicData uri="http://schemas.openxmlformats.org/presentationml/2006/ole">
              <p:oleObj spid="_x0000_s2074635" name="公式" r:id="rId9" imgW="114120" imgH="215640" progId="Equation.3">
                <p:embed/>
              </p:oleObj>
            </a:graphicData>
          </a:graphic>
        </p:graphicFrame>
        <p:graphicFrame>
          <p:nvGraphicFramePr>
            <p:cNvPr id="108577" name="Object 33"/>
            <p:cNvGraphicFramePr>
              <a:graphicFrameLocks noChangeAspect="1"/>
            </p:cNvGraphicFramePr>
            <p:nvPr/>
          </p:nvGraphicFramePr>
          <p:xfrm>
            <a:off x="1053" y="1251"/>
            <a:ext cx="195" cy="370"/>
          </p:xfrm>
          <a:graphic>
            <a:graphicData uri="http://schemas.openxmlformats.org/presentationml/2006/ole">
              <p:oleObj spid="_x0000_s2074636" name="公式" r:id="rId10" imgW="114120" imgH="215640" progId="Equation.3">
                <p:embed/>
              </p:oleObj>
            </a:graphicData>
          </a:graphic>
        </p:graphicFrame>
        <p:graphicFrame>
          <p:nvGraphicFramePr>
            <p:cNvPr id="108578" name="Object 34"/>
            <p:cNvGraphicFramePr>
              <a:graphicFrameLocks noChangeAspect="1"/>
            </p:cNvGraphicFramePr>
            <p:nvPr/>
          </p:nvGraphicFramePr>
          <p:xfrm>
            <a:off x="1137" y="1604"/>
            <a:ext cx="203" cy="384"/>
          </p:xfrm>
          <a:graphic>
            <a:graphicData uri="http://schemas.openxmlformats.org/presentationml/2006/ole">
              <p:oleObj spid="_x0000_s2074637" name="公式" r:id="rId11" imgW="114120" imgH="215640" progId="Equation.3">
                <p:embed/>
              </p:oleObj>
            </a:graphicData>
          </a:graphic>
        </p:graphicFrame>
      </p:grpSp>
      <p:sp>
        <p:nvSpPr>
          <p:cNvPr id="108598" name="Rectangle 5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603" name="Rectangle 5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605" name="Rectangle 6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83"/>
          <p:cNvGrpSpPr>
            <a:grpSpLocks/>
          </p:cNvGrpSpPr>
          <p:nvPr/>
        </p:nvGrpSpPr>
        <p:grpSpPr bwMode="auto">
          <a:xfrm>
            <a:off x="684213" y="765175"/>
            <a:ext cx="7632700" cy="1439863"/>
            <a:chOff x="431" y="482"/>
            <a:chExt cx="4808" cy="907"/>
          </a:xfrm>
        </p:grpSpPr>
        <p:sp>
          <p:nvSpPr>
            <p:cNvPr id="108596" name="Text Box 52"/>
            <p:cNvSpPr txBox="1">
              <a:spLocks noChangeArrowheads="1"/>
            </p:cNvSpPr>
            <p:nvPr/>
          </p:nvSpPr>
          <p:spPr bwMode="auto">
            <a:xfrm>
              <a:off x="431" y="482"/>
              <a:ext cx="4808" cy="872"/>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800" b="1" dirty="0" smtClean="0">
                  <a:solidFill>
                    <a:schemeClr val="hlink"/>
                  </a:solidFill>
                </a:rPr>
                <a:t>      </a:t>
              </a:r>
              <a:r>
                <a:rPr lang="zh-CN" altLang="en-US" sz="2800" b="1" dirty="0" smtClean="0"/>
                <a:t>某</a:t>
              </a:r>
              <a:r>
                <a:rPr lang="zh-CN" altLang="en-US" sz="2800" b="1" dirty="0"/>
                <a:t>工厂生产的固体燃料推进器的燃烧率服从正态分布</a:t>
              </a:r>
              <a:endParaRPr lang="zh-CN" altLang="en-US" sz="2800" dirty="0"/>
            </a:p>
          </p:txBody>
        </p:sp>
        <p:graphicFrame>
          <p:nvGraphicFramePr>
            <p:cNvPr id="108611" name="Object 67"/>
            <p:cNvGraphicFramePr>
              <a:graphicFrameLocks noChangeAspect="1"/>
            </p:cNvGraphicFramePr>
            <p:nvPr/>
          </p:nvGraphicFramePr>
          <p:xfrm>
            <a:off x="1429" y="1004"/>
            <a:ext cx="3619" cy="385"/>
          </p:xfrm>
          <a:graphic>
            <a:graphicData uri="http://schemas.openxmlformats.org/presentationml/2006/ole">
              <p:oleObj spid="_x0000_s2074628" name="公式" r:id="rId12" imgW="2158920" imgH="228600" progId="Equation.3">
                <p:embed/>
              </p:oleObj>
            </a:graphicData>
          </a:graphic>
        </p:graphicFrame>
      </p:grpSp>
      <p:sp>
        <p:nvSpPr>
          <p:cNvPr id="108616" name="Rectangle 7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4" name="Group 84"/>
          <p:cNvGrpSpPr>
            <a:grpSpLocks/>
          </p:cNvGrpSpPr>
          <p:nvPr/>
        </p:nvGrpSpPr>
        <p:grpSpPr bwMode="auto">
          <a:xfrm>
            <a:off x="684213" y="2276475"/>
            <a:ext cx="7704137" cy="1873250"/>
            <a:chOff x="431" y="1434"/>
            <a:chExt cx="4853" cy="1180"/>
          </a:xfrm>
        </p:grpSpPr>
        <p:sp>
          <p:nvSpPr>
            <p:cNvPr id="108613" name="Text Box 69"/>
            <p:cNvSpPr txBox="1">
              <a:spLocks noChangeArrowheads="1"/>
            </p:cNvSpPr>
            <p:nvPr/>
          </p:nvSpPr>
          <p:spPr bwMode="auto">
            <a:xfrm>
              <a:off x="431" y="1434"/>
              <a:ext cx="4853" cy="86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800" b="1"/>
                <a:t>现在用新方法生产了一批推进器。从中随机取</a:t>
              </a:r>
              <a:r>
                <a:rPr lang="zh-CN" altLang="en-US" sz="2800"/>
                <a:t> </a:t>
              </a:r>
              <a:r>
                <a:rPr lang="en-US" altLang="zh-CN" sz="2800"/>
                <a:t>n=25</a:t>
              </a:r>
              <a:r>
                <a:rPr lang="zh-CN" altLang="en-US" sz="2800"/>
                <a:t>只，</a:t>
              </a:r>
              <a:r>
                <a:rPr lang="zh-CN" altLang="en-US" sz="2800" b="1"/>
                <a:t>测得燃烧率的样本均值为</a:t>
              </a:r>
              <a:r>
                <a:rPr lang="zh-CN" altLang="en-US" sz="2800"/>
                <a:t>  </a:t>
              </a:r>
            </a:p>
          </p:txBody>
        </p:sp>
        <p:graphicFrame>
          <p:nvGraphicFramePr>
            <p:cNvPr id="108620" name="Object 76"/>
            <p:cNvGraphicFramePr>
              <a:graphicFrameLocks noChangeAspect="1"/>
            </p:cNvGraphicFramePr>
            <p:nvPr/>
          </p:nvGraphicFramePr>
          <p:xfrm>
            <a:off x="1973" y="2251"/>
            <a:ext cx="1639" cy="363"/>
          </p:xfrm>
          <a:graphic>
            <a:graphicData uri="http://schemas.openxmlformats.org/presentationml/2006/ole">
              <p:oleObj spid="_x0000_s2074627" name="公式" r:id="rId13" imgW="977760" imgH="215640" progId="Equation.3">
                <p:embed/>
              </p:oleObj>
            </a:graphicData>
          </a:graphic>
        </p:graphicFrame>
      </p:grpSp>
      <p:grpSp>
        <p:nvGrpSpPr>
          <p:cNvPr id="5" name="Group 85"/>
          <p:cNvGrpSpPr>
            <a:grpSpLocks/>
          </p:cNvGrpSpPr>
          <p:nvPr/>
        </p:nvGrpSpPr>
        <p:grpSpPr bwMode="auto">
          <a:xfrm>
            <a:off x="684213" y="4076700"/>
            <a:ext cx="7704137" cy="2016125"/>
            <a:chOff x="431" y="2659"/>
            <a:chExt cx="4853" cy="1270"/>
          </a:xfrm>
        </p:grpSpPr>
        <p:sp>
          <p:nvSpPr>
            <p:cNvPr id="108622" name="Text Box 78"/>
            <p:cNvSpPr txBox="1">
              <a:spLocks noChangeArrowheads="1"/>
            </p:cNvSpPr>
            <p:nvPr/>
          </p:nvSpPr>
          <p:spPr bwMode="auto">
            <a:xfrm>
              <a:off x="431" y="2659"/>
              <a:ext cx="4853" cy="127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800" b="1"/>
                <a:t>设在新方法下总体均方差仍为 </a:t>
              </a:r>
              <a:r>
                <a:rPr lang="en-US" altLang="zh-CN" sz="2800" b="1"/>
                <a:t>2cm/s</a:t>
              </a:r>
              <a:r>
                <a:rPr lang="zh-CN" altLang="en-US" sz="2800" b="1"/>
                <a:t>，问这批推进器的燃烧率是否较以往生产的推进器的燃烧率有显著的提高？取显著性水平</a:t>
              </a:r>
              <a:r>
                <a:rPr lang="zh-CN" altLang="en-US" sz="2800"/>
                <a:t> </a:t>
              </a:r>
            </a:p>
          </p:txBody>
        </p:sp>
        <p:graphicFrame>
          <p:nvGraphicFramePr>
            <p:cNvPr id="108625" name="Object 81"/>
            <p:cNvGraphicFramePr>
              <a:graphicFrameLocks noChangeAspect="1"/>
            </p:cNvGraphicFramePr>
            <p:nvPr/>
          </p:nvGraphicFramePr>
          <p:xfrm>
            <a:off x="3468" y="3566"/>
            <a:ext cx="1000" cy="299"/>
          </p:xfrm>
          <a:graphic>
            <a:graphicData uri="http://schemas.openxmlformats.org/presentationml/2006/ole">
              <p:oleObj spid="_x0000_s2074626" name="公式" r:id="rId14" imgW="596880" imgH="1774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684213" y="3355975"/>
            <a:ext cx="8001000" cy="1104900"/>
            <a:chOff x="432" y="1872"/>
            <a:chExt cx="5040" cy="696"/>
          </a:xfrm>
        </p:grpSpPr>
        <p:sp>
          <p:nvSpPr>
            <p:cNvPr id="91139" name="Rectangle 3"/>
            <p:cNvSpPr>
              <a:spLocks noChangeArrowheads="1"/>
            </p:cNvSpPr>
            <p:nvPr/>
          </p:nvSpPr>
          <p:spPr bwMode="auto">
            <a:xfrm>
              <a:off x="432" y="1872"/>
              <a:ext cx="5040" cy="365"/>
            </a:xfrm>
            <a:prstGeom prst="rect">
              <a:avLst/>
            </a:prstGeom>
            <a:noFill/>
            <a:ln w="9525">
              <a:noFill/>
              <a:miter lim="800000"/>
              <a:headEnd/>
              <a:tailEnd/>
            </a:ln>
            <a:effectLst/>
          </p:spPr>
          <p:txBody>
            <a:bodyPr anchor="ctr">
              <a:spAutoFit/>
            </a:bodyPr>
            <a:lstStyle/>
            <a:p>
              <a:pPr eaLnBrk="1" hangingPunct="1"/>
              <a:r>
                <a:rPr lang="zh-CN" altLang="en-US" sz="3200" b="1"/>
                <a:t>代入     </a:t>
              </a:r>
              <a:r>
                <a:rPr lang="en-US" altLang="zh-CN" sz="3200" b="1"/>
                <a:t>=2, </a:t>
              </a:r>
              <a:r>
                <a:rPr lang="en-US" altLang="zh-CN" sz="3200" b="1" i="1"/>
                <a:t>n</a:t>
              </a:r>
              <a:r>
                <a:rPr lang="en-US" altLang="zh-CN" sz="3200" b="1"/>
                <a:t>=25</a:t>
              </a:r>
              <a:r>
                <a:rPr lang="zh-CN" altLang="en-US" sz="3200" b="1"/>
                <a:t>，</a:t>
              </a:r>
              <a:r>
                <a:rPr lang="zh-CN" altLang="zh-CN" sz="2800" b="1"/>
                <a:t>并由样本值计算得</a:t>
              </a:r>
              <a:r>
                <a:rPr lang="zh-CN" altLang="en-US" sz="2800" b="1"/>
                <a:t>统计</a:t>
              </a:r>
            </a:p>
          </p:txBody>
        </p:sp>
        <p:graphicFrame>
          <p:nvGraphicFramePr>
            <p:cNvPr id="113688" name="Object 24"/>
            <p:cNvGraphicFramePr>
              <a:graphicFrameLocks noChangeAspect="1"/>
            </p:cNvGraphicFramePr>
            <p:nvPr/>
          </p:nvGraphicFramePr>
          <p:xfrm>
            <a:off x="1094" y="1961"/>
            <a:ext cx="270" cy="247"/>
          </p:xfrm>
          <a:graphic>
            <a:graphicData uri="http://schemas.openxmlformats.org/presentationml/2006/ole">
              <p:oleObj spid="_x0000_s2075653" name="公式" r:id="rId3" imgW="152280" imgH="139680" progId="Equation.3">
                <p:embed/>
              </p:oleObj>
            </a:graphicData>
          </a:graphic>
        </p:graphicFrame>
        <p:sp>
          <p:nvSpPr>
            <p:cNvPr id="91141" name="Rectangle 5"/>
            <p:cNvSpPr>
              <a:spLocks noChangeArrowheads="1"/>
            </p:cNvSpPr>
            <p:nvPr/>
          </p:nvSpPr>
          <p:spPr bwMode="auto">
            <a:xfrm>
              <a:off x="467" y="2241"/>
              <a:ext cx="2029" cy="327"/>
            </a:xfrm>
            <a:prstGeom prst="rect">
              <a:avLst/>
            </a:prstGeom>
            <a:noFill/>
            <a:ln w="9525">
              <a:noFill/>
              <a:miter lim="800000"/>
              <a:headEnd/>
              <a:tailEnd/>
            </a:ln>
            <a:effectLst/>
          </p:spPr>
          <p:txBody>
            <a:bodyPr anchor="ctr">
              <a:spAutoFit/>
            </a:bodyPr>
            <a:lstStyle/>
            <a:p>
              <a:pPr eaLnBrk="1" hangingPunct="1"/>
              <a:r>
                <a:rPr lang="zh-CN" altLang="en-US" sz="2800" b="1"/>
                <a:t>量</a:t>
              </a:r>
              <a:r>
                <a:rPr lang="en-US" altLang="zh-CN" sz="2800" b="1" i="1"/>
                <a:t>U</a:t>
              </a:r>
              <a:r>
                <a:rPr lang="zh-CN" altLang="en-US" sz="2800" b="1"/>
                <a:t>的实测值</a:t>
              </a:r>
            </a:p>
          </p:txBody>
        </p:sp>
      </p:grpSp>
      <p:sp>
        <p:nvSpPr>
          <p:cNvPr id="91142" name="Rectangle 6"/>
          <p:cNvSpPr>
            <a:spLocks noChangeArrowheads="1"/>
          </p:cNvSpPr>
          <p:nvPr/>
        </p:nvSpPr>
        <p:spPr bwMode="auto">
          <a:xfrm>
            <a:off x="2463800" y="4576763"/>
            <a:ext cx="2770188" cy="579437"/>
          </a:xfrm>
          <a:prstGeom prst="rect">
            <a:avLst/>
          </a:prstGeom>
          <a:noFill/>
          <a:ln w="9525">
            <a:noFill/>
            <a:miter lim="800000"/>
            <a:headEnd/>
            <a:tailEnd/>
          </a:ln>
          <a:effectLst/>
        </p:spPr>
        <p:txBody>
          <a:bodyPr wrap="none" anchor="ctr">
            <a:spAutoFit/>
          </a:bodyPr>
          <a:lstStyle/>
          <a:p>
            <a:pPr algn="ctr" eaLnBrk="1" hangingPunct="1"/>
            <a:r>
              <a:rPr lang="en-US" altLang="zh-CN" sz="3200" b="1" i="1"/>
              <a:t>U</a:t>
            </a:r>
            <a:r>
              <a:rPr lang="en-US" altLang="zh-CN" sz="3200" b="1"/>
              <a:t>=3.125&gt;1.645</a:t>
            </a:r>
          </a:p>
        </p:txBody>
      </p:sp>
      <p:sp>
        <p:nvSpPr>
          <p:cNvPr id="91143" name="Rectangle 7"/>
          <p:cNvSpPr>
            <a:spLocks noChangeArrowheads="1"/>
          </p:cNvSpPr>
          <p:nvPr/>
        </p:nvSpPr>
        <p:spPr bwMode="auto">
          <a:xfrm>
            <a:off x="684213" y="5259388"/>
            <a:ext cx="7821612" cy="1006475"/>
          </a:xfrm>
          <a:prstGeom prst="rect">
            <a:avLst/>
          </a:prstGeom>
          <a:noFill/>
          <a:ln w="9525">
            <a:noFill/>
            <a:miter lim="800000"/>
            <a:headEnd/>
            <a:tailEnd/>
          </a:ln>
          <a:effectLst/>
        </p:spPr>
        <p:txBody>
          <a:bodyPr anchor="ctr">
            <a:spAutoFit/>
          </a:bodyPr>
          <a:lstStyle/>
          <a:p>
            <a:pPr eaLnBrk="1" hangingPunct="1"/>
            <a:r>
              <a:rPr lang="zh-CN" altLang="en-US" sz="2800" b="1"/>
              <a:t>故拒绝</a:t>
            </a:r>
            <a:r>
              <a:rPr lang="en-US" altLang="zh-CN" sz="3200" b="1" i="1"/>
              <a:t>H</a:t>
            </a:r>
            <a:r>
              <a:rPr lang="en-US" altLang="zh-CN" sz="3200" b="1" baseline="-25000"/>
              <a:t>0</a:t>
            </a:r>
            <a:r>
              <a:rPr lang="en-US" altLang="zh-CN" sz="2800" b="1" baseline="-25000"/>
              <a:t> </a:t>
            </a:r>
            <a:r>
              <a:rPr lang="zh-CN" altLang="en-US" sz="2800" b="1"/>
              <a:t>，即认为这批推进器的燃料率较以往生产的有显著的提高。 </a:t>
            </a:r>
            <a:endParaRPr lang="zh-CN" altLang="en-US" sz="2800"/>
          </a:p>
        </p:txBody>
      </p:sp>
      <p:sp>
        <p:nvSpPr>
          <p:cNvPr id="91144" name="AutoShape 8"/>
          <p:cNvSpPr>
            <a:spLocks noChangeArrowheads="1"/>
          </p:cNvSpPr>
          <p:nvPr/>
        </p:nvSpPr>
        <p:spPr bwMode="auto">
          <a:xfrm>
            <a:off x="5724525" y="4005263"/>
            <a:ext cx="2667000" cy="1084262"/>
          </a:xfrm>
          <a:prstGeom prst="wedgeRoundRectCallout">
            <a:avLst>
              <a:gd name="adj1" fmla="val -80236"/>
              <a:gd name="adj2" fmla="val 7102"/>
              <a:gd name="adj3" fmla="val 16667"/>
            </a:avLst>
          </a:prstGeom>
          <a:solidFill>
            <a:schemeClr val="bg2"/>
          </a:solidFill>
          <a:ln w="9525">
            <a:solidFill>
              <a:schemeClr val="tx1"/>
            </a:solidFill>
            <a:miter lim="800000"/>
            <a:headEnd/>
            <a:tailEnd/>
          </a:ln>
          <a:effectLst/>
        </p:spPr>
        <p:txBody>
          <a:bodyPr wrap="none" anchor="ctr"/>
          <a:lstStyle/>
          <a:p>
            <a:pPr algn="ctr" eaLnBrk="1" hangingPunct="1"/>
            <a:r>
              <a:rPr lang="zh-CN" altLang="en-US" sz="2800" b="1"/>
              <a:t>落入否定域</a:t>
            </a:r>
          </a:p>
        </p:txBody>
      </p:sp>
      <p:grpSp>
        <p:nvGrpSpPr>
          <p:cNvPr id="3" name="Group 9"/>
          <p:cNvGrpSpPr>
            <a:grpSpLocks/>
          </p:cNvGrpSpPr>
          <p:nvPr/>
        </p:nvGrpSpPr>
        <p:grpSpPr bwMode="auto">
          <a:xfrm>
            <a:off x="684213" y="836613"/>
            <a:ext cx="7237412" cy="606425"/>
            <a:chOff x="528" y="194"/>
            <a:chExt cx="4559" cy="382"/>
          </a:xfrm>
        </p:grpSpPr>
        <p:sp>
          <p:nvSpPr>
            <p:cNvPr id="91146" name="Rectangle 10"/>
            <p:cNvSpPr>
              <a:spLocks noChangeArrowheads="1"/>
            </p:cNvSpPr>
            <p:nvPr/>
          </p:nvSpPr>
          <p:spPr bwMode="auto">
            <a:xfrm>
              <a:off x="528" y="211"/>
              <a:ext cx="3031" cy="365"/>
            </a:xfrm>
            <a:prstGeom prst="rect">
              <a:avLst/>
            </a:prstGeom>
            <a:noFill/>
            <a:ln w="9525">
              <a:noFill/>
              <a:miter lim="800000"/>
              <a:headEnd/>
              <a:tailEnd/>
            </a:ln>
            <a:effectLst/>
          </p:spPr>
          <p:txBody>
            <a:bodyPr wrap="none" anchor="ctr">
              <a:spAutoFit/>
            </a:bodyPr>
            <a:lstStyle/>
            <a:p>
              <a:pPr eaLnBrk="1" hangingPunct="1"/>
              <a:r>
                <a:rPr lang="zh-CN" altLang="en-US" sz="2800" b="1">
                  <a:latin typeface="宋体" pitchFamily="2" charset="-122"/>
                </a:rPr>
                <a:t>解</a:t>
              </a:r>
              <a:r>
                <a:rPr lang="en-US" altLang="zh-CN" sz="2800" b="1">
                  <a:latin typeface="宋体" pitchFamily="2" charset="-122"/>
                </a:rPr>
                <a:t>:</a:t>
              </a:r>
              <a:r>
                <a:rPr lang="zh-CN" altLang="en-US" sz="2800" b="1">
                  <a:latin typeface="宋体" pitchFamily="2" charset="-122"/>
                </a:rPr>
                <a:t>提出假设</a:t>
              </a:r>
              <a:r>
                <a:rPr lang="en-US" altLang="zh-CN" sz="3200" b="1">
                  <a:latin typeface="宋体" pitchFamily="2" charset="-122"/>
                </a:rPr>
                <a:t>:            </a:t>
              </a:r>
            </a:p>
          </p:txBody>
        </p:sp>
        <p:graphicFrame>
          <p:nvGraphicFramePr>
            <p:cNvPr id="113687" name="Object 23"/>
            <p:cNvGraphicFramePr>
              <a:graphicFrameLocks noChangeAspect="1"/>
            </p:cNvGraphicFramePr>
            <p:nvPr/>
          </p:nvGraphicFramePr>
          <p:xfrm>
            <a:off x="2070" y="194"/>
            <a:ext cx="3017" cy="382"/>
          </p:xfrm>
          <a:graphic>
            <a:graphicData uri="http://schemas.openxmlformats.org/presentationml/2006/ole">
              <p:oleObj spid="_x0000_s2075652" name="公式" r:id="rId4" imgW="1803240" imgH="228600" progId="Equation.3">
                <p:embed/>
              </p:oleObj>
            </a:graphicData>
          </a:graphic>
        </p:graphicFrame>
      </p:grpSp>
      <p:graphicFrame>
        <p:nvGraphicFramePr>
          <p:cNvPr id="113685" name="Object 21"/>
          <p:cNvGraphicFramePr>
            <a:graphicFrameLocks noChangeAspect="1"/>
          </p:cNvGraphicFramePr>
          <p:nvPr/>
        </p:nvGraphicFramePr>
        <p:xfrm>
          <a:off x="3276600" y="1339850"/>
          <a:ext cx="4330700" cy="1255713"/>
        </p:xfrm>
        <a:graphic>
          <a:graphicData uri="http://schemas.openxmlformats.org/presentationml/2006/ole">
            <p:oleObj spid="_x0000_s2075650" name="公式" r:id="rId5" imgW="1612800" imgH="469800" progId="Equation.3">
              <p:embed/>
            </p:oleObj>
          </a:graphicData>
        </a:graphic>
      </p:graphicFrame>
      <p:sp>
        <p:nvSpPr>
          <p:cNvPr id="91149" name="Rectangle 13"/>
          <p:cNvSpPr>
            <a:spLocks noChangeArrowheads="1"/>
          </p:cNvSpPr>
          <p:nvPr/>
        </p:nvSpPr>
        <p:spPr bwMode="auto">
          <a:xfrm>
            <a:off x="1360488" y="1658938"/>
            <a:ext cx="1612900" cy="519112"/>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取统计量</a:t>
            </a:r>
          </a:p>
        </p:txBody>
      </p:sp>
      <p:grpSp>
        <p:nvGrpSpPr>
          <p:cNvPr id="4" name="Group 20"/>
          <p:cNvGrpSpPr>
            <a:grpSpLocks/>
          </p:cNvGrpSpPr>
          <p:nvPr/>
        </p:nvGrpSpPr>
        <p:grpSpPr bwMode="auto">
          <a:xfrm>
            <a:off x="1019175" y="2641600"/>
            <a:ext cx="5483225" cy="644525"/>
            <a:chOff x="399" y="3504"/>
            <a:chExt cx="3454" cy="406"/>
          </a:xfrm>
        </p:grpSpPr>
        <p:sp>
          <p:nvSpPr>
            <p:cNvPr id="91157" name="Rectangle 21"/>
            <p:cNvSpPr>
              <a:spLocks noChangeArrowheads="1"/>
            </p:cNvSpPr>
            <p:nvPr/>
          </p:nvSpPr>
          <p:spPr bwMode="auto">
            <a:xfrm>
              <a:off x="399" y="3504"/>
              <a:ext cx="1522" cy="365"/>
            </a:xfrm>
            <a:prstGeom prst="rect">
              <a:avLst/>
            </a:prstGeom>
            <a:noFill/>
            <a:ln w="9525">
              <a:noFill/>
              <a:miter lim="800000"/>
              <a:headEnd/>
              <a:tailEnd/>
            </a:ln>
            <a:effectLst/>
          </p:spPr>
          <p:txBody>
            <a:bodyPr wrap="none" anchor="ctr">
              <a:spAutoFit/>
            </a:bodyPr>
            <a:lstStyle/>
            <a:p>
              <a:pPr algn="ctr" eaLnBrk="1" hangingPunct="1"/>
              <a:r>
                <a:rPr lang="zh-CN" altLang="en-US" sz="2800" b="1">
                  <a:latin typeface="宋体" pitchFamily="2" charset="-122"/>
                </a:rPr>
                <a:t>否定域为</a:t>
              </a:r>
              <a:r>
                <a:rPr lang="zh-CN" altLang="en-US" sz="3200" b="1">
                  <a:latin typeface="宋体" pitchFamily="2" charset="-122"/>
                </a:rPr>
                <a:t> </a:t>
              </a:r>
              <a:r>
                <a:rPr lang="en-US" altLang="zh-CN" sz="3200" b="1" i="1">
                  <a:solidFill>
                    <a:schemeClr val="accent2"/>
                  </a:solidFill>
                </a:rPr>
                <a:t>W </a:t>
              </a:r>
              <a:r>
                <a:rPr lang="en-US" altLang="zh-CN" sz="3200" b="1">
                  <a:solidFill>
                    <a:schemeClr val="accent2"/>
                  </a:solidFill>
                </a:rPr>
                <a:t>:</a:t>
              </a:r>
            </a:p>
          </p:txBody>
        </p:sp>
        <p:graphicFrame>
          <p:nvGraphicFramePr>
            <p:cNvPr id="113686" name="Object 22"/>
            <p:cNvGraphicFramePr>
              <a:graphicFrameLocks noChangeAspect="1"/>
            </p:cNvGraphicFramePr>
            <p:nvPr/>
          </p:nvGraphicFramePr>
          <p:xfrm>
            <a:off x="2098" y="3504"/>
            <a:ext cx="1038" cy="406"/>
          </p:xfrm>
          <a:graphic>
            <a:graphicData uri="http://schemas.openxmlformats.org/presentationml/2006/ole">
              <p:oleObj spid="_x0000_s2075651" name="公式" r:id="rId6" imgW="583920" imgH="228600" progId="Equation.3">
                <p:embed/>
              </p:oleObj>
            </a:graphicData>
          </a:graphic>
        </p:graphicFrame>
        <p:sp>
          <p:nvSpPr>
            <p:cNvPr id="91159" name="Rectangle 23"/>
            <p:cNvSpPr>
              <a:spLocks noChangeArrowheads="1"/>
            </p:cNvSpPr>
            <p:nvPr/>
          </p:nvSpPr>
          <p:spPr bwMode="auto">
            <a:xfrm>
              <a:off x="3015" y="3523"/>
              <a:ext cx="838" cy="365"/>
            </a:xfrm>
            <a:prstGeom prst="rect">
              <a:avLst/>
            </a:prstGeom>
            <a:noFill/>
            <a:ln w="9525">
              <a:noFill/>
              <a:miter lim="800000"/>
              <a:headEnd/>
              <a:tailEnd/>
            </a:ln>
            <a:effectLst/>
          </p:spPr>
          <p:txBody>
            <a:bodyPr wrap="none" anchor="ctr">
              <a:spAutoFit/>
            </a:bodyPr>
            <a:lstStyle/>
            <a:p>
              <a:pPr algn="ctr" eaLnBrk="1" hangingPunct="1"/>
              <a:r>
                <a:rPr lang="en-US" altLang="zh-CN" sz="3200" b="1"/>
                <a:t>=1.645</a:t>
              </a:r>
              <a:endParaRPr lang="en-US" altLang="zh-CN" sz="3200" b="1">
                <a:latin typeface="宋体" pitchFamily="2"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1142"/>
                                        </p:tgtEl>
                                        <p:attrNameLst>
                                          <p:attrName>style.visibility</p:attrName>
                                        </p:attrNameLst>
                                      </p:cBhvr>
                                      <p:to>
                                        <p:strVal val="visible"/>
                                      </p:to>
                                    </p:set>
                                    <p:animEffect transition="in" filter="wipe(right)">
                                      <p:cBhvr>
                                        <p:cTn id="12" dur="500"/>
                                        <p:tgtEl>
                                          <p:spTgt spid="911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1144"/>
                                        </p:tgtEl>
                                        <p:attrNameLst>
                                          <p:attrName>style.visibility</p:attrName>
                                        </p:attrNameLst>
                                      </p:cBhvr>
                                      <p:to>
                                        <p:strVal val="visible"/>
                                      </p:to>
                                    </p:set>
                                    <p:anim calcmode="lin" valueType="num">
                                      <p:cBhvr additive="base">
                                        <p:cTn id="17" dur="500" fill="hold"/>
                                        <p:tgtEl>
                                          <p:spTgt spid="91144"/>
                                        </p:tgtEl>
                                        <p:attrNameLst>
                                          <p:attrName>ppt_x</p:attrName>
                                        </p:attrNameLst>
                                      </p:cBhvr>
                                      <p:tavLst>
                                        <p:tav tm="0">
                                          <p:val>
                                            <p:strVal val="1+#ppt_w/2"/>
                                          </p:val>
                                        </p:tav>
                                        <p:tav tm="100000">
                                          <p:val>
                                            <p:strVal val="#ppt_x"/>
                                          </p:val>
                                        </p:tav>
                                      </p:tavLst>
                                    </p:anim>
                                    <p:anim calcmode="lin" valueType="num">
                                      <p:cBhvr additive="base">
                                        <p:cTn id="18" dur="500" fill="hold"/>
                                        <p:tgtEl>
                                          <p:spTgt spid="911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1143"/>
                                        </p:tgtEl>
                                        <p:attrNameLst>
                                          <p:attrName>style.visibility</p:attrName>
                                        </p:attrNameLst>
                                      </p:cBhvr>
                                      <p:to>
                                        <p:strVal val="visible"/>
                                      </p:to>
                                    </p:set>
                                    <p:anim calcmode="lin" valueType="num">
                                      <p:cBhvr additive="base">
                                        <p:cTn id="23" dur="500" fill="hold"/>
                                        <p:tgtEl>
                                          <p:spTgt spid="91143"/>
                                        </p:tgtEl>
                                        <p:attrNameLst>
                                          <p:attrName>ppt_x</p:attrName>
                                        </p:attrNameLst>
                                      </p:cBhvr>
                                      <p:tavLst>
                                        <p:tav tm="0">
                                          <p:val>
                                            <p:strVal val="#ppt_x"/>
                                          </p:val>
                                        </p:tav>
                                        <p:tav tm="100000">
                                          <p:val>
                                            <p:strVal val="#ppt_x"/>
                                          </p:val>
                                        </p:tav>
                                      </p:tavLst>
                                    </p:anim>
                                    <p:anim calcmode="lin" valueType="num">
                                      <p:cBhvr additive="base">
                                        <p:cTn id="24" dur="500" fill="hold"/>
                                        <p:tgtEl>
                                          <p:spTgt spid="91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utoUpdateAnimBg="0"/>
      <p:bldP spid="91143" grpId="0" autoUpdateAnimBg="0"/>
      <p:bldP spid="9114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2992438" y="3933825"/>
            <a:ext cx="184150" cy="641350"/>
          </a:xfrm>
          <a:prstGeom prst="rect">
            <a:avLst/>
          </a:prstGeom>
          <a:noFill/>
          <a:ln w="9525">
            <a:noFill/>
            <a:miter lim="800000"/>
            <a:headEnd/>
            <a:tailEnd/>
          </a:ln>
          <a:effectLst/>
        </p:spPr>
        <p:txBody>
          <a:bodyPr wrap="none" anchor="ctr">
            <a:spAutoFit/>
          </a:bodyPr>
          <a:lstStyle/>
          <a:p>
            <a:pPr algn="ctr" eaLnBrk="1" hangingPunct="1"/>
            <a:endParaRPr lang="zh-CN" altLang="zh-CN" sz="3600" b="1">
              <a:ea typeface="文鼎CS魏碑" pitchFamily="49" charset="-122"/>
            </a:endParaRPr>
          </a:p>
        </p:txBody>
      </p:sp>
      <p:sp>
        <p:nvSpPr>
          <p:cNvPr id="96259" name="Rectangle 3"/>
          <p:cNvSpPr>
            <a:spLocks noChangeArrowheads="1"/>
          </p:cNvSpPr>
          <p:nvPr/>
        </p:nvSpPr>
        <p:spPr bwMode="auto">
          <a:xfrm>
            <a:off x="1884363" y="504825"/>
            <a:ext cx="438150" cy="701675"/>
          </a:xfrm>
          <a:prstGeom prst="rect">
            <a:avLst/>
          </a:prstGeom>
          <a:noFill/>
          <a:ln w="9525">
            <a:noFill/>
            <a:miter lim="800000"/>
            <a:headEnd/>
            <a:tailEnd/>
          </a:ln>
          <a:effectLst/>
        </p:spPr>
        <p:txBody>
          <a:bodyPr wrap="none" anchor="ctr">
            <a:spAutoFit/>
          </a:bodyPr>
          <a:lstStyle/>
          <a:p>
            <a:pPr algn="ctr" eaLnBrk="1" hangingPunct="1"/>
            <a:r>
              <a:rPr lang="en-US" altLang="zh-CN" sz="4000" b="1">
                <a:latin typeface="楷体_GB2312" pitchFamily="49" charset="-122"/>
                <a:ea typeface="楷体_GB2312" pitchFamily="49" charset="-122"/>
              </a:rPr>
              <a:t> </a:t>
            </a:r>
            <a:endParaRPr lang="en-US" altLang="zh-CN" sz="2000" b="1">
              <a:latin typeface="楷体_GB2312" pitchFamily="49" charset="-122"/>
              <a:ea typeface="楷体_GB2312" pitchFamily="49" charset="-122"/>
            </a:endParaRPr>
          </a:p>
        </p:txBody>
      </p:sp>
      <p:sp>
        <p:nvSpPr>
          <p:cNvPr id="96260" name="Oval 4"/>
          <p:cNvSpPr>
            <a:spLocks noChangeArrowheads="1"/>
          </p:cNvSpPr>
          <p:nvPr/>
        </p:nvSpPr>
        <p:spPr bwMode="auto">
          <a:xfrm>
            <a:off x="1371600" y="4286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dirty="0"/>
              <a:t>提出</a:t>
            </a:r>
          </a:p>
          <a:p>
            <a:pPr algn="ctr" eaLnBrk="1" hangingPunct="1"/>
            <a:r>
              <a:rPr lang="zh-CN" altLang="en-US" sz="2800" b="1" dirty="0"/>
              <a:t>假设</a:t>
            </a:r>
            <a:endParaRPr lang="zh-CN" altLang="en-US" b="1" dirty="0"/>
          </a:p>
        </p:txBody>
      </p:sp>
      <p:sp>
        <p:nvSpPr>
          <p:cNvPr id="96261" name="AutoShape 5"/>
          <p:cNvSpPr>
            <a:spLocks noChangeArrowheads="1"/>
          </p:cNvSpPr>
          <p:nvPr/>
        </p:nvSpPr>
        <p:spPr bwMode="auto">
          <a:xfrm>
            <a:off x="3657600" y="428625"/>
            <a:ext cx="4343400" cy="1295400"/>
          </a:xfrm>
          <a:prstGeom prst="wedgeRectCallout">
            <a:avLst>
              <a:gd name="adj1" fmla="val -73792"/>
              <a:gd name="adj2" fmla="val 10662"/>
            </a:avLst>
          </a:prstGeom>
          <a:solidFill>
            <a:schemeClr val="bg1"/>
          </a:solidFill>
          <a:ln w="9525">
            <a:solidFill>
              <a:schemeClr val="tx1"/>
            </a:solidFill>
            <a:miter lim="800000"/>
            <a:headEnd/>
            <a:tailEnd/>
          </a:ln>
          <a:effectLst/>
        </p:spPr>
        <p:txBody>
          <a:bodyPr wrap="none" anchor="ctr"/>
          <a:lstStyle/>
          <a:p>
            <a:pPr eaLnBrk="1" hangingPunct="1"/>
            <a:r>
              <a:rPr lang="en-US" altLang="zh-CN" sz="2800" b="1"/>
              <a:t> </a:t>
            </a:r>
          </a:p>
          <a:p>
            <a:pPr eaLnBrk="1" hangingPunct="1"/>
            <a:r>
              <a:rPr lang="en-US" altLang="zh-CN" sz="2800" b="1"/>
              <a:t> </a:t>
            </a:r>
            <a:r>
              <a:rPr lang="zh-CN" altLang="en-US" sz="2800" b="1"/>
              <a:t>根据统计调查的目的</a:t>
            </a:r>
            <a:r>
              <a:rPr lang="en-US" altLang="zh-CN" sz="2800" b="1"/>
              <a:t>, </a:t>
            </a:r>
            <a:r>
              <a:rPr lang="zh-CN" altLang="en-US" sz="2800" b="1">
                <a:solidFill>
                  <a:schemeClr val="accent1"/>
                </a:solidFill>
              </a:rPr>
              <a:t>提出</a:t>
            </a:r>
          </a:p>
          <a:p>
            <a:pPr eaLnBrk="1" hangingPunct="1"/>
            <a:r>
              <a:rPr lang="zh-CN" altLang="en-US" sz="2800" b="1">
                <a:solidFill>
                  <a:schemeClr val="accent1"/>
                </a:solidFill>
              </a:rPr>
              <a:t>原假设</a:t>
            </a:r>
            <a:r>
              <a:rPr lang="en-US" altLang="zh-CN" sz="2800" b="1" i="1">
                <a:solidFill>
                  <a:schemeClr val="accent1"/>
                </a:solidFill>
              </a:rPr>
              <a:t>H</a:t>
            </a:r>
            <a:r>
              <a:rPr lang="en-US" altLang="zh-CN" sz="2800" b="1" baseline="-25000">
                <a:solidFill>
                  <a:schemeClr val="accent1"/>
                </a:solidFill>
              </a:rPr>
              <a:t>0</a:t>
            </a:r>
            <a:r>
              <a:rPr lang="en-US" altLang="zh-CN" sz="2800" b="1"/>
              <a:t> </a:t>
            </a:r>
            <a:r>
              <a:rPr lang="zh-CN" altLang="en-US" sz="2800" b="1">
                <a:solidFill>
                  <a:schemeClr val="accent1"/>
                </a:solidFill>
              </a:rPr>
              <a:t>和备选假设</a:t>
            </a:r>
            <a:r>
              <a:rPr lang="en-US" altLang="zh-CN" sz="2800" b="1" i="1">
                <a:solidFill>
                  <a:schemeClr val="accent1"/>
                </a:solidFill>
              </a:rPr>
              <a:t>H</a:t>
            </a:r>
            <a:r>
              <a:rPr lang="en-US" altLang="zh-CN" sz="2800" b="1" baseline="-25000">
                <a:solidFill>
                  <a:schemeClr val="accent1"/>
                </a:solidFill>
              </a:rPr>
              <a:t>1</a:t>
            </a:r>
            <a:endParaRPr lang="en-US" altLang="zh-CN" sz="2800" b="1"/>
          </a:p>
          <a:p>
            <a:pPr eaLnBrk="1" hangingPunct="1"/>
            <a:endParaRPr lang="en-US" altLang="zh-CN" sz="2800" b="1"/>
          </a:p>
        </p:txBody>
      </p:sp>
      <p:sp>
        <p:nvSpPr>
          <p:cNvPr id="96262" name="Oval 6"/>
          <p:cNvSpPr>
            <a:spLocks noChangeArrowheads="1"/>
          </p:cNvSpPr>
          <p:nvPr/>
        </p:nvSpPr>
        <p:spPr bwMode="auto">
          <a:xfrm>
            <a:off x="5181600" y="15716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作出</a:t>
            </a:r>
          </a:p>
          <a:p>
            <a:pPr algn="ctr" eaLnBrk="1" hangingPunct="1"/>
            <a:r>
              <a:rPr lang="zh-CN" altLang="en-US" sz="2800" b="1"/>
              <a:t>决策</a:t>
            </a:r>
            <a:endParaRPr lang="zh-CN" altLang="en-US" b="1"/>
          </a:p>
        </p:txBody>
      </p:sp>
      <p:sp>
        <p:nvSpPr>
          <p:cNvPr id="96263" name="Oval 7"/>
          <p:cNvSpPr>
            <a:spLocks noChangeArrowheads="1"/>
          </p:cNvSpPr>
          <p:nvPr/>
        </p:nvSpPr>
        <p:spPr bwMode="auto">
          <a:xfrm>
            <a:off x="1219200" y="2638425"/>
            <a:ext cx="12192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抽取</a:t>
            </a:r>
          </a:p>
          <a:p>
            <a:pPr algn="ctr" eaLnBrk="1" hangingPunct="1"/>
            <a:r>
              <a:rPr lang="zh-CN" altLang="en-US" sz="2800" b="1"/>
              <a:t>样本</a:t>
            </a:r>
            <a:endParaRPr lang="zh-CN" altLang="en-US" b="1"/>
          </a:p>
        </p:txBody>
      </p:sp>
      <p:sp>
        <p:nvSpPr>
          <p:cNvPr id="96264" name="Oval 8"/>
          <p:cNvSpPr>
            <a:spLocks noChangeArrowheads="1"/>
          </p:cNvSpPr>
          <p:nvPr/>
        </p:nvSpPr>
        <p:spPr bwMode="auto">
          <a:xfrm>
            <a:off x="3048000" y="2638425"/>
            <a:ext cx="1143000" cy="1752600"/>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检验</a:t>
            </a:r>
          </a:p>
          <a:p>
            <a:pPr algn="ctr" eaLnBrk="1" hangingPunct="1"/>
            <a:r>
              <a:rPr lang="zh-CN" altLang="en-US" sz="2800" b="1"/>
              <a:t>假设</a:t>
            </a:r>
            <a:endParaRPr lang="zh-CN" altLang="en-US" b="1"/>
          </a:p>
        </p:txBody>
      </p:sp>
      <p:sp>
        <p:nvSpPr>
          <p:cNvPr id="96265" name="AutoShape 9"/>
          <p:cNvSpPr>
            <a:spLocks noChangeArrowheads="1"/>
          </p:cNvSpPr>
          <p:nvPr/>
        </p:nvSpPr>
        <p:spPr bwMode="auto">
          <a:xfrm>
            <a:off x="4800600" y="4010025"/>
            <a:ext cx="3962400" cy="2209800"/>
          </a:xfrm>
          <a:prstGeom prst="wedgeRectCallout">
            <a:avLst>
              <a:gd name="adj1" fmla="val -56653"/>
              <a:gd name="adj2" fmla="val -71481"/>
            </a:avLst>
          </a:prstGeom>
          <a:solidFill>
            <a:schemeClr val="bg1"/>
          </a:solidFill>
          <a:ln w="9525">
            <a:solidFill>
              <a:schemeClr val="tx1"/>
            </a:solidFill>
            <a:miter lim="800000"/>
            <a:headEnd/>
            <a:tailEnd/>
          </a:ln>
          <a:effectLst/>
        </p:spPr>
        <p:txBody>
          <a:bodyPr wrap="none" anchor="ctr"/>
          <a:lstStyle/>
          <a:p>
            <a:pPr eaLnBrk="1" hangingPunct="1"/>
            <a:r>
              <a:rPr lang="en-US" altLang="zh-CN" sz="2800" b="1"/>
              <a:t> </a:t>
            </a:r>
            <a:r>
              <a:rPr lang="zh-CN" altLang="en-US" sz="2800" b="1">
                <a:solidFill>
                  <a:schemeClr val="accent1"/>
                </a:solidFill>
              </a:rPr>
              <a:t>对差异进行定量的分析，</a:t>
            </a:r>
          </a:p>
          <a:p>
            <a:pPr eaLnBrk="1" hangingPunct="1"/>
            <a:r>
              <a:rPr lang="zh-CN" altLang="en-US" sz="2800" b="1">
                <a:solidFill>
                  <a:schemeClr val="accent1"/>
                </a:solidFill>
              </a:rPr>
              <a:t>确定其性质</a:t>
            </a:r>
            <a:r>
              <a:rPr lang="en-US" altLang="zh-CN" sz="2800" b="1"/>
              <a:t>(</a:t>
            </a:r>
            <a:r>
              <a:rPr lang="zh-CN" altLang="en-US" b="1"/>
              <a:t>是随机误差</a:t>
            </a:r>
          </a:p>
          <a:p>
            <a:pPr eaLnBrk="1" hangingPunct="1"/>
            <a:r>
              <a:rPr lang="zh-CN" altLang="en-US" b="1"/>
              <a:t>还是系统误差</a:t>
            </a:r>
            <a:r>
              <a:rPr lang="en-US" altLang="zh-CN" b="1"/>
              <a:t>.   </a:t>
            </a:r>
            <a:r>
              <a:rPr lang="zh-CN" altLang="en-US" b="1"/>
              <a:t>为给出两</a:t>
            </a:r>
          </a:p>
          <a:p>
            <a:pPr eaLnBrk="1" hangingPunct="1"/>
            <a:r>
              <a:rPr lang="zh-CN" altLang="en-US" b="1"/>
              <a:t>者界限，找一检验统计量</a:t>
            </a:r>
            <a:r>
              <a:rPr lang="en-US" altLang="zh-CN" b="1" i="1"/>
              <a:t>T</a:t>
            </a:r>
            <a:r>
              <a:rPr lang="zh-CN" altLang="en-US" b="1"/>
              <a:t>，</a:t>
            </a:r>
          </a:p>
          <a:p>
            <a:pPr eaLnBrk="1" hangingPunct="1"/>
            <a:r>
              <a:rPr lang="zh-CN" altLang="en-US" b="1"/>
              <a:t>在</a:t>
            </a:r>
            <a:r>
              <a:rPr lang="en-US" altLang="zh-CN" b="1" i="1"/>
              <a:t>H</a:t>
            </a:r>
            <a:r>
              <a:rPr lang="en-US" altLang="zh-CN" b="1" baseline="-25000"/>
              <a:t>0</a:t>
            </a:r>
            <a:r>
              <a:rPr lang="zh-CN" altLang="en-US" b="1"/>
              <a:t>成立下其分布已知</a:t>
            </a:r>
            <a:r>
              <a:rPr lang="en-US" altLang="zh-CN" b="1"/>
              <a:t>.</a:t>
            </a:r>
            <a:r>
              <a:rPr lang="zh-CN" altLang="en-US" b="1"/>
              <a:t>）</a:t>
            </a:r>
          </a:p>
        </p:txBody>
      </p:sp>
      <p:sp>
        <p:nvSpPr>
          <p:cNvPr id="96266" name="AutoShape 10"/>
          <p:cNvSpPr>
            <a:spLocks noChangeArrowheads="1"/>
          </p:cNvSpPr>
          <p:nvPr/>
        </p:nvSpPr>
        <p:spPr bwMode="auto">
          <a:xfrm>
            <a:off x="1752600" y="2257425"/>
            <a:ext cx="304800" cy="381000"/>
          </a:xfrm>
          <a:prstGeom prst="down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7" name="AutoShape 11"/>
          <p:cNvSpPr>
            <a:spLocks noChangeArrowheads="1"/>
          </p:cNvSpPr>
          <p:nvPr/>
        </p:nvSpPr>
        <p:spPr bwMode="auto">
          <a:xfrm>
            <a:off x="2438400" y="3324225"/>
            <a:ext cx="609600" cy="457200"/>
          </a:xfrm>
          <a:prstGeom prst="rightArrow">
            <a:avLst>
              <a:gd name="adj1" fmla="val 50000"/>
              <a:gd name="adj2"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8" name="AutoShape 12"/>
          <p:cNvSpPr>
            <a:spLocks noChangeArrowheads="1"/>
          </p:cNvSpPr>
          <p:nvPr/>
        </p:nvSpPr>
        <p:spPr bwMode="auto">
          <a:xfrm rot="11760243">
            <a:off x="3429000" y="4391025"/>
            <a:ext cx="304800" cy="381000"/>
          </a:xfrm>
          <a:prstGeom prst="down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69" name="AutoShape 13"/>
          <p:cNvSpPr>
            <a:spLocks noChangeArrowheads="1"/>
          </p:cNvSpPr>
          <p:nvPr/>
        </p:nvSpPr>
        <p:spPr bwMode="auto">
          <a:xfrm rot="14407267">
            <a:off x="4348957" y="2556668"/>
            <a:ext cx="762000" cy="1382713"/>
          </a:xfrm>
          <a:prstGeom prst="downArrow">
            <a:avLst>
              <a:gd name="adj1" fmla="val 50000"/>
              <a:gd name="adj2" fmla="val 45365"/>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6270" name="AutoShape 14"/>
          <p:cNvSpPr>
            <a:spLocks noChangeArrowheads="1"/>
          </p:cNvSpPr>
          <p:nvPr/>
        </p:nvSpPr>
        <p:spPr bwMode="auto">
          <a:xfrm>
            <a:off x="6705600" y="2409825"/>
            <a:ext cx="2133600" cy="1295400"/>
          </a:xfrm>
          <a:prstGeom prst="wedgeRectCallout">
            <a:avLst>
              <a:gd name="adj1" fmla="val -68898"/>
              <a:gd name="adj2" fmla="val -71569"/>
            </a:avLst>
          </a:prstGeom>
          <a:solidFill>
            <a:schemeClr val="bg1"/>
          </a:solidFill>
          <a:ln w="9525">
            <a:solidFill>
              <a:schemeClr val="tx1"/>
            </a:solidFill>
            <a:miter lim="800000"/>
            <a:headEnd/>
            <a:tailEnd/>
          </a:ln>
          <a:effectLst/>
        </p:spPr>
        <p:txBody>
          <a:bodyPr wrap="none" anchor="ctr"/>
          <a:lstStyle/>
          <a:p>
            <a:pPr algn="ctr" eaLnBrk="1" hangingPunct="1"/>
            <a:r>
              <a:rPr lang="zh-CN" altLang="en-US" b="1"/>
              <a:t>拒绝还是不能</a:t>
            </a:r>
          </a:p>
          <a:p>
            <a:pPr algn="ctr" eaLnBrk="1" hangingPunct="1"/>
            <a:r>
              <a:rPr lang="zh-CN" altLang="en-US" b="1"/>
              <a:t>拒绝</a:t>
            </a:r>
            <a:r>
              <a:rPr lang="en-US" altLang="zh-CN" b="1" i="1"/>
              <a:t>H</a:t>
            </a:r>
            <a:r>
              <a:rPr lang="en-US" altLang="zh-CN" b="1" baseline="-25000"/>
              <a:t>0</a:t>
            </a:r>
            <a:endParaRPr lang="en-US" altLang="zh-CN" b="1"/>
          </a:p>
        </p:txBody>
      </p:sp>
      <p:grpSp>
        <p:nvGrpSpPr>
          <p:cNvPr id="2" name="Group 15"/>
          <p:cNvGrpSpPr>
            <a:grpSpLocks/>
          </p:cNvGrpSpPr>
          <p:nvPr/>
        </p:nvGrpSpPr>
        <p:grpSpPr bwMode="auto">
          <a:xfrm>
            <a:off x="2819400" y="4772025"/>
            <a:ext cx="1143000" cy="1752600"/>
            <a:chOff x="1488" y="3120"/>
            <a:chExt cx="720" cy="1104"/>
          </a:xfrm>
        </p:grpSpPr>
        <p:sp>
          <p:nvSpPr>
            <p:cNvPr id="96272" name="Oval 16"/>
            <p:cNvSpPr>
              <a:spLocks noChangeArrowheads="1"/>
            </p:cNvSpPr>
            <p:nvPr/>
          </p:nvSpPr>
          <p:spPr bwMode="auto">
            <a:xfrm>
              <a:off x="1488" y="3120"/>
              <a:ext cx="720" cy="1104"/>
            </a:xfrm>
            <a:prstGeom prst="ellipse">
              <a:avLst/>
            </a:prstGeom>
            <a:solidFill>
              <a:srgbClr val="660033"/>
            </a:solidFill>
            <a:ln w="9525">
              <a:solidFill>
                <a:schemeClr val="tx1"/>
              </a:solidFill>
              <a:round/>
              <a:headEnd/>
              <a:tailEnd/>
            </a:ln>
            <a:effectLst/>
          </p:spPr>
          <p:txBody>
            <a:bodyPr wrap="none" anchor="ctr"/>
            <a:lstStyle/>
            <a:p>
              <a:pPr algn="ctr" eaLnBrk="1" hangingPunct="1"/>
              <a:r>
                <a:rPr lang="zh-CN" altLang="en-US" sz="2800" b="1"/>
                <a:t>显著性</a:t>
              </a:r>
            </a:p>
            <a:p>
              <a:pPr algn="ctr" eaLnBrk="1" hangingPunct="1"/>
              <a:r>
                <a:rPr lang="zh-CN" altLang="en-US" sz="2800" b="1"/>
                <a:t>水平</a:t>
              </a:r>
              <a:endParaRPr lang="zh-CN" altLang="en-US" b="1"/>
            </a:p>
          </p:txBody>
        </p:sp>
        <p:graphicFrame>
          <p:nvGraphicFramePr>
            <p:cNvPr id="96273" name="Object 17"/>
            <p:cNvGraphicFramePr>
              <a:graphicFrameLocks noChangeAspect="1"/>
            </p:cNvGraphicFramePr>
            <p:nvPr/>
          </p:nvGraphicFramePr>
          <p:xfrm>
            <a:off x="1728" y="3937"/>
            <a:ext cx="239" cy="239"/>
          </p:xfrm>
          <a:graphic>
            <a:graphicData uri="http://schemas.openxmlformats.org/presentationml/2006/ole">
              <p:oleObj spid="_x0000_s2076677" name="公式" r:id="rId3" imgW="139680" imgH="139680" progId="Equation.3">
                <p:embed/>
              </p:oleObj>
            </a:graphicData>
          </a:graphic>
        </p:graphicFrame>
      </p:grpSp>
      <p:grpSp>
        <p:nvGrpSpPr>
          <p:cNvPr id="3" name="Group 18"/>
          <p:cNvGrpSpPr>
            <a:grpSpLocks/>
          </p:cNvGrpSpPr>
          <p:nvPr/>
        </p:nvGrpSpPr>
        <p:grpSpPr bwMode="auto">
          <a:xfrm>
            <a:off x="152400" y="4543425"/>
            <a:ext cx="2209800" cy="1905000"/>
            <a:chOff x="0" y="3120"/>
            <a:chExt cx="1392" cy="1200"/>
          </a:xfrm>
        </p:grpSpPr>
        <p:sp>
          <p:nvSpPr>
            <p:cNvPr id="96275" name="AutoShape 19"/>
            <p:cNvSpPr>
              <a:spLocks noChangeArrowheads="1"/>
            </p:cNvSpPr>
            <p:nvPr/>
          </p:nvSpPr>
          <p:spPr bwMode="auto">
            <a:xfrm>
              <a:off x="0" y="3120"/>
              <a:ext cx="1392" cy="1200"/>
            </a:xfrm>
            <a:prstGeom prst="wedgeRectCallout">
              <a:avLst>
                <a:gd name="adj1" fmla="val 75505"/>
                <a:gd name="adj2" fmla="val 41083"/>
              </a:avLst>
            </a:prstGeom>
            <a:noFill/>
            <a:ln w="9525">
              <a:solidFill>
                <a:schemeClr val="tx1"/>
              </a:solidFill>
              <a:miter lim="800000"/>
              <a:headEnd/>
              <a:tailEnd/>
            </a:ln>
            <a:effectLst/>
          </p:spPr>
          <p:txBody>
            <a:bodyPr wrap="none" anchor="ctr"/>
            <a:lstStyle/>
            <a:p>
              <a:pPr eaLnBrk="1" hangingPunct="1"/>
              <a:r>
                <a:rPr lang="en-US" altLang="zh-CN" sz="2800" b="1" i="1"/>
                <a:t>P</a:t>
              </a:r>
              <a:r>
                <a:rPr lang="en-US" altLang="zh-CN" sz="2800" b="1"/>
                <a:t>(</a:t>
              </a:r>
              <a:r>
                <a:rPr lang="en-US" altLang="zh-CN" sz="2800" b="1" i="1"/>
                <a:t>T</a:t>
              </a:r>
              <a:r>
                <a:rPr lang="en-US" altLang="zh-CN" sz="2800" b="1"/>
                <a:t>    W)=</a:t>
              </a:r>
              <a:endParaRPr lang="en-US" altLang="zh-CN" b="1"/>
            </a:p>
            <a:p>
              <a:pPr eaLnBrk="1" hangingPunct="1"/>
              <a:r>
                <a:rPr lang="en-US" altLang="zh-CN" b="1"/>
                <a:t>     -----</a:t>
              </a:r>
              <a:r>
                <a:rPr lang="zh-CN" altLang="en-US" b="1"/>
                <a:t>犯第一</a:t>
              </a:r>
            </a:p>
            <a:p>
              <a:pPr eaLnBrk="1" hangingPunct="1"/>
              <a:r>
                <a:rPr lang="zh-CN" altLang="en-US" b="1"/>
                <a:t>类错误的概率，</a:t>
              </a:r>
            </a:p>
            <a:p>
              <a:pPr eaLnBrk="1" hangingPunct="1"/>
              <a:r>
                <a:rPr lang="en-US" altLang="zh-CN" b="1" i="1"/>
                <a:t>W</a:t>
              </a:r>
              <a:r>
                <a:rPr lang="zh-CN" altLang="en-US" b="1"/>
                <a:t>为拒绝域</a:t>
              </a:r>
            </a:p>
          </p:txBody>
        </p:sp>
        <p:graphicFrame>
          <p:nvGraphicFramePr>
            <p:cNvPr id="96276" name="Object 20"/>
            <p:cNvGraphicFramePr>
              <a:graphicFrameLocks noChangeAspect="1"/>
            </p:cNvGraphicFramePr>
            <p:nvPr/>
          </p:nvGraphicFramePr>
          <p:xfrm>
            <a:off x="432" y="3264"/>
            <a:ext cx="240" cy="240"/>
          </p:xfrm>
          <a:graphic>
            <a:graphicData uri="http://schemas.openxmlformats.org/presentationml/2006/ole">
              <p:oleObj spid="_x0000_s2076674" name="公式" r:id="rId4" imgW="126720" imgH="126720" progId="Equation.3">
                <p:embed/>
              </p:oleObj>
            </a:graphicData>
          </a:graphic>
        </p:graphicFrame>
        <p:graphicFrame>
          <p:nvGraphicFramePr>
            <p:cNvPr id="96277" name="Object 21"/>
            <p:cNvGraphicFramePr>
              <a:graphicFrameLocks noChangeAspect="1"/>
            </p:cNvGraphicFramePr>
            <p:nvPr/>
          </p:nvGraphicFramePr>
          <p:xfrm>
            <a:off x="1056" y="3264"/>
            <a:ext cx="239" cy="239"/>
          </p:xfrm>
          <a:graphic>
            <a:graphicData uri="http://schemas.openxmlformats.org/presentationml/2006/ole">
              <p:oleObj spid="_x0000_s2076675" name="公式" r:id="rId5" imgW="139680" imgH="139680" progId="Equation.3">
                <p:embed/>
              </p:oleObj>
            </a:graphicData>
          </a:graphic>
        </p:graphicFrame>
        <p:graphicFrame>
          <p:nvGraphicFramePr>
            <p:cNvPr id="96278" name="Object 22"/>
            <p:cNvGraphicFramePr>
              <a:graphicFrameLocks noChangeAspect="1"/>
            </p:cNvGraphicFramePr>
            <p:nvPr/>
          </p:nvGraphicFramePr>
          <p:xfrm>
            <a:off x="49" y="3552"/>
            <a:ext cx="239" cy="239"/>
          </p:xfrm>
          <a:graphic>
            <a:graphicData uri="http://schemas.openxmlformats.org/presentationml/2006/ole">
              <p:oleObj spid="_x0000_s2076676" name="公式" r:id="rId6" imgW="139680" imgH="1396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wipe(right)">
                                      <p:cBhvr>
                                        <p:cTn id="7" dur="500"/>
                                        <p:tgtEl>
                                          <p:spTgt spid="962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260"/>
                                        </p:tgtEl>
                                        <p:attrNameLst>
                                          <p:attrName>style.visibility</p:attrName>
                                        </p:attrNameLst>
                                      </p:cBhvr>
                                      <p:to>
                                        <p:strVal val="visible"/>
                                      </p:to>
                                    </p:set>
                                    <p:animEffect transition="in" filter="wipe(left)">
                                      <p:cBhvr>
                                        <p:cTn id="11" dur="500"/>
                                        <p:tgtEl>
                                          <p:spTgt spid="962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6266"/>
                                        </p:tgtEl>
                                        <p:attrNameLst>
                                          <p:attrName>style.visibility</p:attrName>
                                        </p:attrNameLst>
                                      </p:cBhvr>
                                      <p:to>
                                        <p:strVal val="visible"/>
                                      </p:to>
                                    </p:se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96263"/>
                                        </p:tgtEl>
                                        <p:attrNameLst>
                                          <p:attrName>style.visibility</p:attrName>
                                        </p:attrNameLst>
                                      </p:cBhvr>
                                      <p:to>
                                        <p:strVal val="visible"/>
                                      </p:to>
                                    </p:set>
                                    <p:animEffect transition="in" filter="wipe(up)">
                                      <p:cBhvr>
                                        <p:cTn id="19" dur="500"/>
                                        <p:tgtEl>
                                          <p:spTgt spid="962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6267"/>
                                        </p:tgtEl>
                                        <p:attrNameLst>
                                          <p:attrName>style.visibility</p:attrName>
                                        </p:attrNameLst>
                                      </p:cBhvr>
                                      <p:to>
                                        <p:strVal val="visible"/>
                                      </p:to>
                                    </p:se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96264"/>
                                        </p:tgtEl>
                                        <p:attrNameLst>
                                          <p:attrName>style.visibility</p:attrName>
                                        </p:attrNameLst>
                                      </p:cBhvr>
                                      <p:to>
                                        <p:strVal val="visible"/>
                                      </p:to>
                                    </p:set>
                                    <p:animEffect transition="in" filter="wipe(right)">
                                      <p:cBhvr>
                                        <p:cTn id="27" dur="500"/>
                                        <p:tgtEl>
                                          <p:spTgt spid="962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6265"/>
                                        </p:tgtEl>
                                        <p:attrNameLst>
                                          <p:attrName>style.visibility</p:attrName>
                                        </p:attrNameLst>
                                      </p:cBhvr>
                                      <p:to>
                                        <p:strVal val="visible"/>
                                      </p:to>
                                    </p:set>
                                    <p:animEffect transition="in" filter="wipe(down)">
                                      <p:cBhvr>
                                        <p:cTn id="32" dur="500"/>
                                        <p:tgtEl>
                                          <p:spTgt spid="9626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6268"/>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6269"/>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962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96270"/>
                                        </p:tgtEl>
                                        <p:attrNameLst>
                                          <p:attrName>style.visibility</p:attrName>
                                        </p:attrNameLst>
                                      </p:cBhvr>
                                      <p:to>
                                        <p:strVal val="visible"/>
                                      </p:to>
                                    </p:set>
                                    <p:animEffect transition="in" filter="wipe(right)">
                                      <p:cBhvr>
                                        <p:cTn id="57" dur="500"/>
                                        <p:tgtEl>
                                          <p:spTgt spid="9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autoUpdateAnimBg="0"/>
      <p:bldP spid="96261" grpId="0" animBg="1" autoUpdateAnimBg="0"/>
      <p:bldP spid="96262" grpId="0" animBg="1" autoUpdateAnimBg="0"/>
      <p:bldP spid="96263" grpId="0" animBg="1" autoUpdateAnimBg="0"/>
      <p:bldP spid="96264" grpId="0" animBg="1" autoUpdateAnimBg="0"/>
      <p:bldP spid="96265" grpId="0" animBg="1" autoUpdateAnimBg="0"/>
      <p:bldP spid="96266" grpId="0" animBg="1"/>
      <p:bldP spid="96267" grpId="0" animBg="1"/>
      <p:bldP spid="96268" grpId="0" animBg="1"/>
      <p:bldP spid="96269" grpId="0" animBg="1"/>
      <p:bldP spid="9627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4" name="Rectangle 4"/>
          <p:cNvSpPr>
            <a:spLocks noGrp="1" noChangeArrowheads="1"/>
          </p:cNvSpPr>
          <p:nvPr>
            <p:ph type="title"/>
          </p:nvPr>
        </p:nvSpPr>
        <p:spPr bwMode="auto">
          <a:xfrm>
            <a:off x="1042988" y="765175"/>
            <a:ext cx="6094412" cy="622300"/>
          </a:xfrm>
          <a:noFill/>
          <a:ln>
            <a:miter lim="800000"/>
            <a:headEnd/>
            <a:tailEnd/>
          </a:ln>
        </p:spPr>
        <p:txBody>
          <a:bodyPr vert="horz" wrap="square" lIns="71683" tIns="35841" rIns="71683" bIns="35841" numCol="1" anchor="t" anchorCtr="0" compatLnSpc="1">
            <a:prstTxWarp prst="textNoShape">
              <a:avLst/>
            </a:prstTxWarp>
            <a:spAutoFit/>
          </a:bodyPr>
          <a:lstStyle/>
          <a:p>
            <a:r>
              <a:rPr lang="zh-CN" altLang="en-US" sz="3600" b="1">
                <a:ea typeface="宋体" pitchFamily="2" charset="-122"/>
              </a:rPr>
              <a:t>假设检验的一般步骤</a:t>
            </a:r>
          </a:p>
        </p:txBody>
      </p:sp>
      <p:graphicFrame>
        <p:nvGraphicFramePr>
          <p:cNvPr id="1735685" name="Object 5"/>
          <p:cNvGraphicFramePr>
            <a:graphicFrameLocks noChangeAspect="1"/>
          </p:cNvGraphicFramePr>
          <p:nvPr/>
        </p:nvGraphicFramePr>
        <p:xfrm>
          <a:off x="1116013" y="1844675"/>
          <a:ext cx="7416800" cy="1030288"/>
        </p:xfrm>
        <a:graphic>
          <a:graphicData uri="http://schemas.openxmlformats.org/presentationml/2006/ole">
            <p:oleObj spid="_x0000_s1735685" name="公式" r:id="rId3" imgW="3288960" imgH="457200" progId="Equation.3">
              <p:embed/>
            </p:oleObj>
          </a:graphicData>
        </a:graphic>
      </p:graphicFrame>
      <p:graphicFrame>
        <p:nvGraphicFramePr>
          <p:cNvPr id="1735686" name="Object 6"/>
          <p:cNvGraphicFramePr>
            <a:graphicFrameLocks noChangeAspect="1"/>
          </p:cNvGraphicFramePr>
          <p:nvPr/>
        </p:nvGraphicFramePr>
        <p:xfrm>
          <a:off x="1042988" y="2997200"/>
          <a:ext cx="6927850" cy="550863"/>
        </p:xfrm>
        <a:graphic>
          <a:graphicData uri="http://schemas.openxmlformats.org/presentationml/2006/ole">
            <p:oleObj spid="_x0000_s1735686" name="公式" r:id="rId4" imgW="2717640" imgH="215640" progId="Equation.3">
              <p:embed/>
            </p:oleObj>
          </a:graphicData>
        </a:graphic>
      </p:graphicFrame>
      <p:sp>
        <p:nvSpPr>
          <p:cNvPr id="1735687" name="Text Box 7"/>
          <p:cNvSpPr txBox="1">
            <a:spLocks noChangeArrowheads="1"/>
          </p:cNvSpPr>
          <p:nvPr/>
        </p:nvSpPr>
        <p:spPr bwMode="auto">
          <a:xfrm>
            <a:off x="1042988" y="3789363"/>
            <a:ext cx="6626225" cy="500062"/>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b="1">
                <a:latin typeface="宋体" pitchFamily="2" charset="-122"/>
                <a:ea typeface="宋体" pitchFamily="2" charset="-122"/>
              </a:rPr>
              <a:t>3</a:t>
            </a:r>
            <a:r>
              <a:rPr lang="en-US" altLang="zh-CN" b="1">
                <a:latin typeface="宋体" pitchFamily="2" charset="-122"/>
                <a:ea typeface="宋体" pitchFamily="2" charset="-122"/>
              </a:rPr>
              <a:t>). </a:t>
            </a:r>
            <a:r>
              <a:rPr lang="zh-CN" altLang="en-US" b="1">
                <a:latin typeface="宋体" pitchFamily="2" charset="-122"/>
                <a:ea typeface="宋体" pitchFamily="2" charset="-122"/>
              </a:rPr>
              <a:t>确定检验统计量以及否定域形式;</a:t>
            </a:r>
          </a:p>
        </p:txBody>
      </p:sp>
      <p:graphicFrame>
        <p:nvGraphicFramePr>
          <p:cNvPr id="1735688" name="Object 8"/>
          <p:cNvGraphicFramePr>
            <a:graphicFrameLocks noChangeAspect="1"/>
          </p:cNvGraphicFramePr>
          <p:nvPr/>
        </p:nvGraphicFramePr>
        <p:xfrm>
          <a:off x="1187450" y="4652963"/>
          <a:ext cx="7129463" cy="542925"/>
        </p:xfrm>
        <a:graphic>
          <a:graphicData uri="http://schemas.openxmlformats.org/presentationml/2006/ole">
            <p:oleObj spid="_x0000_s1735688" name="公式" r:id="rId5" imgW="2997000" imgH="228600" progId="Equation.3">
              <p:embed/>
            </p:oleObj>
          </a:graphicData>
        </a:graphic>
      </p:graphicFrame>
      <p:graphicFrame>
        <p:nvGraphicFramePr>
          <p:cNvPr id="1735689" name="Object 9"/>
          <p:cNvGraphicFramePr>
            <a:graphicFrameLocks noChangeAspect="1"/>
          </p:cNvGraphicFramePr>
          <p:nvPr/>
        </p:nvGraphicFramePr>
        <p:xfrm>
          <a:off x="1116013" y="5589588"/>
          <a:ext cx="7488237" cy="585787"/>
        </p:xfrm>
        <a:graphic>
          <a:graphicData uri="http://schemas.openxmlformats.org/presentationml/2006/ole">
            <p:oleObj spid="_x0000_s1735689" name="公式" r:id="rId6" imgW="29206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5685"/>
                                        </p:tgtEl>
                                        <p:attrNameLst>
                                          <p:attrName>style.visibility</p:attrName>
                                        </p:attrNameLst>
                                      </p:cBhvr>
                                      <p:to>
                                        <p:strVal val="visible"/>
                                      </p:to>
                                    </p:set>
                                    <p:animEffect transition="in" filter="wipe(left)">
                                      <p:cBhvr>
                                        <p:cTn id="7" dur="500"/>
                                        <p:tgtEl>
                                          <p:spTgt spid="17356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5686"/>
                                        </p:tgtEl>
                                        <p:attrNameLst>
                                          <p:attrName>style.visibility</p:attrName>
                                        </p:attrNameLst>
                                      </p:cBhvr>
                                      <p:to>
                                        <p:strVal val="visible"/>
                                      </p:to>
                                    </p:set>
                                    <p:animEffect transition="in" filter="wipe(left)">
                                      <p:cBhvr>
                                        <p:cTn id="12" dur="500"/>
                                        <p:tgtEl>
                                          <p:spTgt spid="17356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5687"/>
                                        </p:tgtEl>
                                        <p:attrNameLst>
                                          <p:attrName>style.visibility</p:attrName>
                                        </p:attrNameLst>
                                      </p:cBhvr>
                                      <p:to>
                                        <p:strVal val="visible"/>
                                      </p:to>
                                    </p:set>
                                    <p:animEffect transition="in" filter="wipe(left)">
                                      <p:cBhvr>
                                        <p:cTn id="17" dur="500"/>
                                        <p:tgtEl>
                                          <p:spTgt spid="17356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35688"/>
                                        </p:tgtEl>
                                        <p:attrNameLst>
                                          <p:attrName>style.visibility</p:attrName>
                                        </p:attrNameLst>
                                      </p:cBhvr>
                                      <p:to>
                                        <p:strVal val="visible"/>
                                      </p:to>
                                    </p:set>
                                    <p:animEffect transition="in" filter="wipe(left)">
                                      <p:cBhvr>
                                        <p:cTn id="22" dur="500"/>
                                        <p:tgtEl>
                                          <p:spTgt spid="1735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5689"/>
                                        </p:tgtEl>
                                        <p:attrNameLst>
                                          <p:attrName>style.visibility</p:attrName>
                                        </p:attrNameLst>
                                      </p:cBhvr>
                                      <p:to>
                                        <p:strVal val="visible"/>
                                      </p:to>
                                    </p:set>
                                    <p:animEffect transition="in" filter="wipe(left)">
                                      <p:cBhvr>
                                        <p:cTn id="27" dur="500"/>
                                        <p:tgtEl>
                                          <p:spTgt spid="173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68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09600" y="2298700"/>
            <a:ext cx="4876800" cy="2143125"/>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生产流水线上罐装可乐不断地封装，然后装箱外运</a:t>
            </a:r>
            <a:r>
              <a:rPr lang="en-US" altLang="zh-CN" sz="2800" b="1"/>
              <a:t>.  </a:t>
            </a:r>
            <a:r>
              <a:rPr lang="zh-CN" altLang="en-US" sz="2800" b="1"/>
              <a:t>怎么知道这批罐装可乐的容量是否合格呢？</a:t>
            </a:r>
          </a:p>
        </p:txBody>
      </p:sp>
      <p:grpSp>
        <p:nvGrpSpPr>
          <p:cNvPr id="2" name="Group 3"/>
          <p:cNvGrpSpPr>
            <a:grpSpLocks/>
          </p:cNvGrpSpPr>
          <p:nvPr/>
        </p:nvGrpSpPr>
        <p:grpSpPr bwMode="auto">
          <a:xfrm>
            <a:off x="152400" y="765175"/>
            <a:ext cx="2324100" cy="1481138"/>
            <a:chOff x="48" y="0"/>
            <a:chExt cx="1464" cy="933"/>
          </a:xfrm>
        </p:grpSpPr>
        <p:pic>
          <p:nvPicPr>
            <p:cNvPr id="23556" name="Picture 4" descr="6PACK"/>
            <p:cNvPicPr>
              <a:picLocks noChangeAspect="1" noChangeArrowheads="1"/>
            </p:cNvPicPr>
            <p:nvPr/>
          </p:nvPicPr>
          <p:blipFill>
            <a:blip r:embed="rId2"/>
            <a:srcRect/>
            <a:stretch>
              <a:fillRect/>
            </a:stretch>
          </p:blipFill>
          <p:spPr bwMode="auto">
            <a:xfrm>
              <a:off x="48" y="0"/>
              <a:ext cx="1140" cy="783"/>
            </a:xfrm>
            <a:prstGeom prst="rect">
              <a:avLst/>
            </a:prstGeom>
            <a:noFill/>
          </p:spPr>
        </p:pic>
        <p:pic>
          <p:nvPicPr>
            <p:cNvPr id="23557" name="Picture 5" descr="6PACK"/>
            <p:cNvPicPr>
              <a:picLocks noChangeAspect="1" noChangeArrowheads="1"/>
            </p:cNvPicPr>
            <p:nvPr/>
          </p:nvPicPr>
          <p:blipFill>
            <a:blip r:embed="rId2"/>
            <a:srcRect/>
            <a:stretch>
              <a:fillRect/>
            </a:stretch>
          </p:blipFill>
          <p:spPr bwMode="auto">
            <a:xfrm>
              <a:off x="372" y="150"/>
              <a:ext cx="1140" cy="783"/>
            </a:xfrm>
            <a:prstGeom prst="rect">
              <a:avLst/>
            </a:prstGeom>
            <a:noFill/>
          </p:spPr>
        </p:pic>
      </p:grpSp>
      <p:grpSp>
        <p:nvGrpSpPr>
          <p:cNvPr id="3" name="Group 6"/>
          <p:cNvGrpSpPr>
            <a:grpSpLocks/>
          </p:cNvGrpSpPr>
          <p:nvPr/>
        </p:nvGrpSpPr>
        <p:grpSpPr bwMode="auto">
          <a:xfrm>
            <a:off x="8353425" y="917575"/>
            <a:ext cx="561975" cy="1096963"/>
            <a:chOff x="3675" y="481"/>
            <a:chExt cx="354" cy="691"/>
          </a:xfrm>
        </p:grpSpPr>
        <p:grpSp>
          <p:nvGrpSpPr>
            <p:cNvPr id="4" name="Group 7"/>
            <p:cNvGrpSpPr>
              <a:grpSpLocks/>
            </p:cNvGrpSpPr>
            <p:nvPr/>
          </p:nvGrpSpPr>
          <p:grpSpPr bwMode="auto">
            <a:xfrm>
              <a:off x="3675" y="1084"/>
              <a:ext cx="354" cy="88"/>
              <a:chOff x="3675" y="1084"/>
              <a:chExt cx="354" cy="88"/>
            </a:xfrm>
          </p:grpSpPr>
          <p:grpSp>
            <p:nvGrpSpPr>
              <p:cNvPr id="5" name="Group 8"/>
              <p:cNvGrpSpPr>
                <a:grpSpLocks/>
              </p:cNvGrpSpPr>
              <p:nvPr/>
            </p:nvGrpSpPr>
            <p:grpSpPr bwMode="auto">
              <a:xfrm>
                <a:off x="3675" y="1084"/>
                <a:ext cx="354" cy="88"/>
                <a:chOff x="3675" y="1084"/>
                <a:chExt cx="354" cy="88"/>
              </a:xfrm>
            </p:grpSpPr>
            <p:sp>
              <p:nvSpPr>
                <p:cNvPr id="23561" name="Oval 9"/>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3562" name="Oval 10"/>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3563" name="Freeform 11"/>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3564" name="Oval 12"/>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3565" name="Rectangle 13"/>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3566" name="Freeform 14"/>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5"/>
            <p:cNvGrpSpPr>
              <a:grpSpLocks/>
            </p:cNvGrpSpPr>
            <p:nvPr/>
          </p:nvGrpSpPr>
          <p:grpSpPr bwMode="auto">
            <a:xfrm>
              <a:off x="3676" y="521"/>
              <a:ext cx="353" cy="80"/>
              <a:chOff x="3676" y="521"/>
              <a:chExt cx="353" cy="80"/>
            </a:xfrm>
          </p:grpSpPr>
          <p:sp>
            <p:nvSpPr>
              <p:cNvPr id="23568" name="Oval 16"/>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3569" name="Oval 17"/>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3570" name="Oval 18"/>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9"/>
            <p:cNvGrpSpPr>
              <a:grpSpLocks/>
            </p:cNvGrpSpPr>
            <p:nvPr/>
          </p:nvGrpSpPr>
          <p:grpSpPr bwMode="auto">
            <a:xfrm>
              <a:off x="3675" y="494"/>
              <a:ext cx="353" cy="67"/>
              <a:chOff x="3675" y="494"/>
              <a:chExt cx="353" cy="67"/>
            </a:xfrm>
          </p:grpSpPr>
          <p:sp>
            <p:nvSpPr>
              <p:cNvPr id="23572" name="Oval 20"/>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3573" name="Rectangle 21"/>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22"/>
            <p:cNvGrpSpPr>
              <a:grpSpLocks/>
            </p:cNvGrpSpPr>
            <p:nvPr/>
          </p:nvGrpSpPr>
          <p:grpSpPr bwMode="auto">
            <a:xfrm>
              <a:off x="3675" y="481"/>
              <a:ext cx="353" cy="66"/>
              <a:chOff x="3675" y="481"/>
              <a:chExt cx="353" cy="66"/>
            </a:xfrm>
          </p:grpSpPr>
          <p:grpSp>
            <p:nvGrpSpPr>
              <p:cNvPr id="9" name="Group 23"/>
              <p:cNvGrpSpPr>
                <a:grpSpLocks/>
              </p:cNvGrpSpPr>
              <p:nvPr/>
            </p:nvGrpSpPr>
            <p:grpSpPr bwMode="auto">
              <a:xfrm>
                <a:off x="3675" y="481"/>
                <a:ext cx="353" cy="66"/>
                <a:chOff x="3675" y="481"/>
                <a:chExt cx="353" cy="66"/>
              </a:xfrm>
            </p:grpSpPr>
            <p:sp>
              <p:nvSpPr>
                <p:cNvPr id="23576" name="Oval 24"/>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3577" name="Oval 25"/>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3578" name="Oval 26"/>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3579" name="Freeform 27"/>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28"/>
            <p:cNvGrpSpPr>
              <a:grpSpLocks/>
            </p:cNvGrpSpPr>
            <p:nvPr/>
          </p:nvGrpSpPr>
          <p:grpSpPr bwMode="auto">
            <a:xfrm>
              <a:off x="3816" y="487"/>
              <a:ext cx="72" cy="59"/>
              <a:chOff x="3816" y="487"/>
              <a:chExt cx="72" cy="59"/>
            </a:xfrm>
          </p:grpSpPr>
          <p:grpSp>
            <p:nvGrpSpPr>
              <p:cNvPr id="11" name="Group 29"/>
              <p:cNvGrpSpPr>
                <a:grpSpLocks/>
              </p:cNvGrpSpPr>
              <p:nvPr/>
            </p:nvGrpSpPr>
            <p:grpSpPr bwMode="auto">
              <a:xfrm>
                <a:off x="3816" y="487"/>
                <a:ext cx="72" cy="59"/>
                <a:chOff x="3816" y="487"/>
                <a:chExt cx="72" cy="59"/>
              </a:xfrm>
            </p:grpSpPr>
            <p:grpSp>
              <p:nvGrpSpPr>
                <p:cNvPr id="12" name="Group 30"/>
                <p:cNvGrpSpPr>
                  <a:grpSpLocks/>
                </p:cNvGrpSpPr>
                <p:nvPr/>
              </p:nvGrpSpPr>
              <p:grpSpPr bwMode="auto">
                <a:xfrm>
                  <a:off x="3816" y="487"/>
                  <a:ext cx="72" cy="29"/>
                  <a:chOff x="3816" y="487"/>
                  <a:chExt cx="72" cy="29"/>
                </a:xfrm>
              </p:grpSpPr>
              <p:sp>
                <p:nvSpPr>
                  <p:cNvPr id="23583" name="Oval 31"/>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3584" name="Oval 32"/>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3585" name="Freeform 33"/>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3586" name="Freeform 34"/>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35"/>
                <p:cNvGrpSpPr>
                  <a:grpSpLocks/>
                </p:cNvGrpSpPr>
                <p:nvPr/>
              </p:nvGrpSpPr>
              <p:grpSpPr bwMode="auto">
                <a:xfrm>
                  <a:off x="3830" y="510"/>
                  <a:ext cx="44" cy="16"/>
                  <a:chOff x="3830" y="510"/>
                  <a:chExt cx="44" cy="16"/>
                </a:xfrm>
              </p:grpSpPr>
              <p:sp>
                <p:nvSpPr>
                  <p:cNvPr id="23588" name="Oval 36"/>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3589" name="Oval 37"/>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3590" name="Oval 38"/>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39"/>
                <p:cNvGrpSpPr>
                  <a:grpSpLocks/>
                </p:cNvGrpSpPr>
                <p:nvPr/>
              </p:nvGrpSpPr>
              <p:grpSpPr bwMode="auto">
                <a:xfrm>
                  <a:off x="3824" y="525"/>
                  <a:ext cx="56" cy="20"/>
                  <a:chOff x="3824" y="525"/>
                  <a:chExt cx="56" cy="20"/>
                </a:xfrm>
              </p:grpSpPr>
              <p:sp>
                <p:nvSpPr>
                  <p:cNvPr id="23592" name="Oval 40"/>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3593" name="Oval 41"/>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3594" name="Oval 42"/>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3595" name="Oval 43"/>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3596" name="Rectangle 44"/>
          <p:cNvSpPr>
            <a:spLocks noChangeArrowheads="1"/>
          </p:cNvSpPr>
          <p:nvPr/>
        </p:nvSpPr>
        <p:spPr bwMode="auto">
          <a:xfrm>
            <a:off x="609600" y="4833938"/>
            <a:ext cx="5181600" cy="1117600"/>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把每一罐都打开倒入量杯</a:t>
            </a:r>
            <a:r>
              <a:rPr lang="en-US" altLang="zh-CN" sz="2800" b="1"/>
              <a:t>,   </a:t>
            </a:r>
            <a:r>
              <a:rPr lang="zh-CN" altLang="en-US" sz="2800" b="1"/>
              <a:t>看看容量是否合于标准</a:t>
            </a:r>
            <a:r>
              <a:rPr lang="en-US" altLang="zh-CN" sz="2800" b="1"/>
              <a:t>.  </a:t>
            </a:r>
          </a:p>
        </p:txBody>
      </p:sp>
      <p:grpSp>
        <p:nvGrpSpPr>
          <p:cNvPr id="15" name="Group 45"/>
          <p:cNvGrpSpPr>
            <a:grpSpLocks/>
          </p:cNvGrpSpPr>
          <p:nvPr/>
        </p:nvGrpSpPr>
        <p:grpSpPr bwMode="auto">
          <a:xfrm>
            <a:off x="5943600" y="4727575"/>
            <a:ext cx="2667000" cy="1371600"/>
            <a:chOff x="3792" y="1872"/>
            <a:chExt cx="1680" cy="864"/>
          </a:xfrm>
        </p:grpSpPr>
        <p:sp>
          <p:nvSpPr>
            <p:cNvPr id="23598" name="AutoShape 46"/>
            <p:cNvSpPr>
              <a:spLocks noChangeArrowheads="1"/>
            </p:cNvSpPr>
            <p:nvPr/>
          </p:nvSpPr>
          <p:spPr bwMode="auto">
            <a:xfrm>
              <a:off x="3792" y="1872"/>
              <a:ext cx="1680" cy="864"/>
            </a:xfrm>
            <a:prstGeom prst="wedgeRoundRectCallout">
              <a:avLst>
                <a:gd name="adj1" fmla="val -79347"/>
                <a:gd name="adj2" fmla="val 15856"/>
                <a:gd name="adj3" fmla="val 16667"/>
              </a:avLst>
            </a:prstGeom>
            <a:solidFill>
              <a:schemeClr val="bg2"/>
            </a:solidFill>
            <a:ln w="9525">
              <a:solidFill>
                <a:schemeClr val="tx1"/>
              </a:solidFill>
              <a:miter lim="800000"/>
              <a:headEnd/>
              <a:tailEnd/>
            </a:ln>
            <a:effectLst/>
          </p:spPr>
          <p:txBody>
            <a:bodyPr wrap="none" anchor="ctr"/>
            <a:lstStyle/>
            <a:p>
              <a:pPr algn="ctr" eaLnBrk="1" hangingPunct="1"/>
              <a:endParaRPr lang="zh-CN" altLang="zh-CN" sz="2800" b="1"/>
            </a:p>
          </p:txBody>
        </p:sp>
        <p:sp>
          <p:nvSpPr>
            <p:cNvPr id="23599" name="Rectangle 47"/>
            <p:cNvSpPr>
              <a:spLocks noChangeArrowheads="1"/>
            </p:cNvSpPr>
            <p:nvPr/>
          </p:nvSpPr>
          <p:spPr bwMode="auto">
            <a:xfrm>
              <a:off x="3969" y="2030"/>
              <a:ext cx="1503" cy="596"/>
            </a:xfrm>
            <a:prstGeom prst="rect">
              <a:avLst/>
            </a:prstGeom>
            <a:solidFill>
              <a:schemeClr val="bg2"/>
            </a:solidFill>
            <a:ln w="9525">
              <a:noFill/>
              <a:miter lim="800000"/>
              <a:headEnd/>
              <a:tailEnd/>
            </a:ln>
            <a:effectLst/>
          </p:spPr>
          <p:txBody>
            <a:bodyPr anchor="ctr">
              <a:spAutoFit/>
            </a:bodyPr>
            <a:lstStyle/>
            <a:p>
              <a:pPr algn="ctr" eaLnBrk="1" hangingPunct="1"/>
              <a:r>
                <a:rPr lang="zh-CN" altLang="en-US" sz="2800" b="1"/>
                <a:t>这样做显然不行！</a:t>
              </a:r>
            </a:p>
          </p:txBody>
        </p:sp>
      </p:grpSp>
      <p:sp>
        <p:nvSpPr>
          <p:cNvPr id="23600" name="Rectangle 48"/>
          <p:cNvSpPr>
            <a:spLocks noChangeArrowheads="1"/>
          </p:cNvSpPr>
          <p:nvPr/>
        </p:nvSpPr>
        <p:spPr bwMode="auto">
          <a:xfrm>
            <a:off x="3076575" y="920750"/>
            <a:ext cx="4470400" cy="1031875"/>
          </a:xfrm>
          <a:prstGeom prst="rect">
            <a:avLst/>
          </a:prstGeom>
          <a:noFill/>
          <a:ln w="9525">
            <a:noFill/>
            <a:miter lim="800000"/>
            <a:headEnd/>
            <a:tailEnd/>
          </a:ln>
          <a:effectLst/>
        </p:spPr>
        <p:txBody>
          <a:bodyPr wrap="none" anchor="ctr">
            <a:spAutoFit/>
          </a:bodyPr>
          <a:lstStyle/>
          <a:p>
            <a:pPr algn="ctr" eaLnBrk="1" hangingPunct="1">
              <a:lnSpc>
                <a:spcPct val="120000"/>
              </a:lnSpc>
            </a:pPr>
            <a:r>
              <a:rPr lang="zh-CN" altLang="en-US" sz="2800" b="1"/>
              <a:t>罐装可乐的容量按标准应在</a:t>
            </a:r>
          </a:p>
          <a:p>
            <a:pPr algn="ctr" eaLnBrk="1" hangingPunct="1"/>
            <a:r>
              <a:rPr lang="en-US" altLang="zh-CN" sz="2800" b="1"/>
              <a:t>350</a:t>
            </a:r>
            <a:r>
              <a:rPr lang="zh-CN" altLang="en-US" sz="2800" b="1"/>
              <a:t>毫升和</a:t>
            </a:r>
            <a:r>
              <a:rPr lang="en-US" altLang="zh-CN" sz="2800" b="1"/>
              <a:t>360</a:t>
            </a:r>
            <a:r>
              <a:rPr lang="zh-CN" altLang="en-US" sz="2800" b="1"/>
              <a:t>毫升之间</a:t>
            </a:r>
            <a:r>
              <a:rPr lang="en-US" altLang="zh-CN" sz="2800" b="1"/>
              <a:t>.</a:t>
            </a:r>
          </a:p>
        </p:txBody>
      </p:sp>
      <p:pic>
        <p:nvPicPr>
          <p:cNvPr id="23601" name="Picture 49" descr="汽水生产"/>
          <p:cNvPicPr>
            <a:picLocks noChangeAspect="1" noChangeArrowheads="1"/>
          </p:cNvPicPr>
          <p:nvPr/>
        </p:nvPicPr>
        <p:blipFill>
          <a:blip r:embed="rId3"/>
          <a:srcRect/>
          <a:stretch>
            <a:fillRect/>
          </a:stretch>
        </p:blipFill>
        <p:spPr bwMode="auto">
          <a:xfrm>
            <a:off x="5486400" y="2143125"/>
            <a:ext cx="3429000" cy="239395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600"/>
                                        </p:tgtEl>
                                        <p:attrNameLst>
                                          <p:attrName>style.visibility</p:attrName>
                                        </p:attrNameLst>
                                      </p:cBhvr>
                                      <p:to>
                                        <p:strVal val="visible"/>
                                      </p:to>
                                    </p:set>
                                    <p:animEffect transition="in" filter="barn(outVertical)">
                                      <p:cBhvr>
                                        <p:cTn id="7" dur="500"/>
                                        <p:tgtEl>
                                          <p:spTgt spid="2360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wipe(left)">
                                      <p:cBhvr>
                                        <p:cTn id="11" dur="500"/>
                                        <p:tgtEl>
                                          <p:spTgt spid="235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3601"/>
                                        </p:tgtEl>
                                        <p:attrNameLst>
                                          <p:attrName>style.visibility</p:attrName>
                                        </p:attrNameLst>
                                      </p:cBhvr>
                                      <p:to>
                                        <p:strVal val="visible"/>
                                      </p:to>
                                    </p:set>
                                    <p:anim calcmode="lin" valueType="num">
                                      <p:cBhvr additive="base">
                                        <p:cTn id="16" dur="500" fill="hold"/>
                                        <p:tgtEl>
                                          <p:spTgt spid="23601"/>
                                        </p:tgtEl>
                                        <p:attrNameLst>
                                          <p:attrName>ppt_x</p:attrName>
                                        </p:attrNameLst>
                                      </p:cBhvr>
                                      <p:tavLst>
                                        <p:tav tm="0">
                                          <p:val>
                                            <p:strVal val="1+#ppt_w/2"/>
                                          </p:val>
                                        </p:tav>
                                        <p:tav tm="100000">
                                          <p:val>
                                            <p:strVal val="#ppt_x"/>
                                          </p:val>
                                        </p:tav>
                                      </p:tavLst>
                                    </p:anim>
                                    <p:anim calcmode="lin" valueType="num">
                                      <p:cBhvr additive="base">
                                        <p:cTn id="17" dur="500" fill="hold"/>
                                        <p:tgtEl>
                                          <p:spTgt spid="2360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96"/>
                                        </p:tgtEl>
                                        <p:attrNameLst>
                                          <p:attrName>style.visibility</p:attrName>
                                        </p:attrNameLst>
                                      </p:cBhvr>
                                      <p:to>
                                        <p:strVal val="visible"/>
                                      </p:to>
                                    </p:set>
                                    <p:animEffect transition="in" filter="wipe(left)">
                                      <p:cBhvr>
                                        <p:cTn id="22" dur="500"/>
                                        <p:tgtEl>
                                          <p:spTgt spid="2359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96" grpId="0" autoUpdateAnimBg="0"/>
      <p:bldP spid="2360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6708" name="Object 4"/>
          <p:cNvGraphicFramePr>
            <a:graphicFrameLocks noChangeAspect="1"/>
          </p:cNvGraphicFramePr>
          <p:nvPr/>
        </p:nvGraphicFramePr>
        <p:xfrm>
          <a:off x="854075" y="1557338"/>
          <a:ext cx="8172450" cy="2800350"/>
        </p:xfrm>
        <a:graphic>
          <a:graphicData uri="http://schemas.openxmlformats.org/presentationml/2006/ole">
            <p:oleObj spid="_x0000_s1736708" name="公式" r:id="rId3" imgW="4114800" imgH="1409400" progId="Equation.3">
              <p:embed/>
            </p:oleObj>
          </a:graphicData>
        </a:graphic>
      </p:graphicFrame>
      <p:sp>
        <p:nvSpPr>
          <p:cNvPr id="1736709" name="Text Box 5"/>
          <p:cNvSpPr txBox="1">
            <a:spLocks noChangeArrowheads="1"/>
          </p:cNvSpPr>
          <p:nvPr/>
        </p:nvSpPr>
        <p:spPr bwMode="auto">
          <a:xfrm>
            <a:off x="971550" y="4508500"/>
            <a:ext cx="1003300" cy="407988"/>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sz="2200" b="1">
                <a:solidFill>
                  <a:srgbClr val="3366CC"/>
                </a:solidFill>
                <a:ea typeface="黑体" pitchFamily="49" charset="-122"/>
              </a:rPr>
              <a:t>解</a:t>
            </a:r>
          </a:p>
        </p:txBody>
      </p:sp>
      <p:graphicFrame>
        <p:nvGraphicFramePr>
          <p:cNvPr id="1736710" name="Object 6"/>
          <p:cNvGraphicFramePr>
            <a:graphicFrameLocks noChangeAspect="1"/>
          </p:cNvGraphicFramePr>
          <p:nvPr/>
        </p:nvGraphicFramePr>
        <p:xfrm>
          <a:off x="1476375" y="4508500"/>
          <a:ext cx="3167063" cy="441325"/>
        </p:xfrm>
        <a:graphic>
          <a:graphicData uri="http://schemas.openxmlformats.org/presentationml/2006/ole">
            <p:oleObj spid="_x0000_s1736710" name="公式" r:id="rId4" imgW="1638000" imgH="228600" progId="Equation.3">
              <p:embed/>
            </p:oleObj>
          </a:graphicData>
        </a:graphic>
      </p:graphicFrame>
      <p:graphicFrame>
        <p:nvGraphicFramePr>
          <p:cNvPr id="1736711" name="Object 7"/>
          <p:cNvGraphicFramePr>
            <a:graphicFrameLocks noChangeAspect="1"/>
          </p:cNvGraphicFramePr>
          <p:nvPr/>
        </p:nvGraphicFramePr>
        <p:xfrm>
          <a:off x="4572000" y="4365625"/>
          <a:ext cx="1968500" cy="725488"/>
        </p:xfrm>
        <a:graphic>
          <a:graphicData uri="http://schemas.openxmlformats.org/presentationml/2006/ole">
            <p:oleObj spid="_x0000_s1736711" name="公式" r:id="rId5" imgW="1066680" imgH="393480" progId="Equation.3">
              <p:embed/>
            </p:oleObj>
          </a:graphicData>
        </a:graphic>
      </p:graphicFrame>
      <p:sp>
        <p:nvSpPr>
          <p:cNvPr id="1736712" name="Text Box 8"/>
          <p:cNvSpPr txBox="1">
            <a:spLocks noChangeArrowheads="1"/>
          </p:cNvSpPr>
          <p:nvPr/>
        </p:nvSpPr>
        <p:spPr bwMode="auto">
          <a:xfrm>
            <a:off x="1116013" y="1052513"/>
            <a:ext cx="1014412" cy="407987"/>
          </a:xfrm>
          <a:prstGeom prst="rect">
            <a:avLst/>
          </a:prstGeom>
          <a:noFill/>
          <a:ln w="9525">
            <a:noFill/>
            <a:miter lim="800000"/>
            <a:headEnd/>
            <a:tailEnd/>
          </a:ln>
          <a:effectLst/>
        </p:spPr>
        <p:txBody>
          <a:bodyPr lIns="71683" tIns="35841" rIns="71683" bIns="35841">
            <a:spAutoFit/>
          </a:bodyPr>
          <a:lstStyle/>
          <a:p>
            <a:pPr defTabSz="717550">
              <a:spcBef>
                <a:spcPct val="50000"/>
              </a:spcBef>
            </a:pPr>
            <a:r>
              <a:rPr lang="zh-CN" altLang="en-US" sz="2200" b="1">
                <a:solidFill>
                  <a:srgbClr val="3366CC"/>
                </a:solidFill>
                <a:latin typeface="黑体" pitchFamily="49" charset="-122"/>
                <a:ea typeface="黑体" pitchFamily="49" charset="-122"/>
              </a:rPr>
              <a:t>例</a:t>
            </a:r>
            <a:endParaRPr lang="zh-CN" altLang="en-US" sz="2200" b="1">
              <a:solidFill>
                <a:srgbClr val="3366CC"/>
              </a:solidFill>
              <a:ea typeface="黑体" pitchFamily="49" charset="-122"/>
            </a:endParaRPr>
          </a:p>
        </p:txBody>
      </p:sp>
      <p:graphicFrame>
        <p:nvGraphicFramePr>
          <p:cNvPr id="1736713" name="Object 9"/>
          <p:cNvGraphicFramePr>
            <a:graphicFrameLocks noChangeAspect="1"/>
          </p:cNvGraphicFramePr>
          <p:nvPr/>
        </p:nvGraphicFramePr>
        <p:xfrm>
          <a:off x="1331913" y="5157788"/>
          <a:ext cx="3362325" cy="571500"/>
        </p:xfrm>
        <a:graphic>
          <a:graphicData uri="http://schemas.openxmlformats.org/presentationml/2006/ole">
            <p:oleObj spid="_x0000_s1736713" name="公式" r:id="rId6" imgW="1498320" imgH="253800" progId="Equation.3">
              <p:embed/>
            </p:oleObj>
          </a:graphicData>
        </a:graphic>
      </p:graphicFrame>
      <p:graphicFrame>
        <p:nvGraphicFramePr>
          <p:cNvPr id="1736714" name="Object 10"/>
          <p:cNvGraphicFramePr>
            <a:graphicFrameLocks noChangeAspect="1"/>
          </p:cNvGraphicFramePr>
          <p:nvPr/>
        </p:nvGraphicFramePr>
        <p:xfrm>
          <a:off x="4787900" y="5084763"/>
          <a:ext cx="1728788" cy="820737"/>
        </p:xfrm>
        <a:graphic>
          <a:graphicData uri="http://schemas.openxmlformats.org/presentationml/2006/ole">
            <p:oleObj spid="_x0000_s1736714" name="公式" r:id="rId7" imgW="965160" imgH="457200" progId="Equation.3">
              <p:embed/>
            </p:oleObj>
          </a:graphicData>
        </a:graphic>
      </p:graphicFrame>
      <p:graphicFrame>
        <p:nvGraphicFramePr>
          <p:cNvPr id="1736716" name="Object 12"/>
          <p:cNvGraphicFramePr>
            <a:graphicFrameLocks noChangeAspect="1"/>
          </p:cNvGraphicFramePr>
          <p:nvPr/>
        </p:nvGraphicFramePr>
        <p:xfrm>
          <a:off x="2627313" y="5805488"/>
          <a:ext cx="1873250" cy="863600"/>
        </p:xfrm>
        <a:graphic>
          <a:graphicData uri="http://schemas.openxmlformats.org/presentationml/2006/ole">
            <p:oleObj spid="_x0000_s1736716" name="公式" r:id="rId8" imgW="990360" imgH="457200" progId="Equation.3">
              <p:embed/>
            </p:oleObj>
          </a:graphicData>
        </a:graphic>
      </p:graphicFrame>
      <p:graphicFrame>
        <p:nvGraphicFramePr>
          <p:cNvPr id="1736717" name="Object 13"/>
          <p:cNvGraphicFramePr>
            <a:graphicFrameLocks noChangeAspect="1"/>
          </p:cNvGraphicFramePr>
          <p:nvPr/>
        </p:nvGraphicFramePr>
        <p:xfrm>
          <a:off x="4643438" y="6165850"/>
          <a:ext cx="1152525" cy="498475"/>
        </p:xfrm>
        <a:graphic>
          <a:graphicData uri="http://schemas.openxmlformats.org/presentationml/2006/ole">
            <p:oleObj spid="_x0000_s1736717" name="公式" r:id="rId9" imgW="46980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6709"/>
                                        </p:tgtEl>
                                        <p:attrNameLst>
                                          <p:attrName>style.visibility</p:attrName>
                                        </p:attrNameLst>
                                      </p:cBhvr>
                                      <p:to>
                                        <p:strVal val="visible"/>
                                      </p:to>
                                    </p:set>
                                    <p:animEffect transition="in" filter="wipe(left)">
                                      <p:cBhvr>
                                        <p:cTn id="7" dur="500"/>
                                        <p:tgtEl>
                                          <p:spTgt spid="17367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6710"/>
                                        </p:tgtEl>
                                        <p:attrNameLst>
                                          <p:attrName>style.visibility</p:attrName>
                                        </p:attrNameLst>
                                      </p:cBhvr>
                                      <p:to>
                                        <p:strVal val="visible"/>
                                      </p:to>
                                    </p:set>
                                    <p:animEffect transition="in" filter="wipe(left)">
                                      <p:cBhvr>
                                        <p:cTn id="12" dur="500"/>
                                        <p:tgtEl>
                                          <p:spTgt spid="1736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6711"/>
                                        </p:tgtEl>
                                        <p:attrNameLst>
                                          <p:attrName>style.visibility</p:attrName>
                                        </p:attrNameLst>
                                      </p:cBhvr>
                                      <p:to>
                                        <p:strVal val="visible"/>
                                      </p:to>
                                    </p:set>
                                    <p:animEffect transition="in" filter="wipe(left)">
                                      <p:cBhvr>
                                        <p:cTn id="17" dur="500"/>
                                        <p:tgtEl>
                                          <p:spTgt spid="17367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36713"/>
                                        </p:tgtEl>
                                        <p:attrNameLst>
                                          <p:attrName>style.visibility</p:attrName>
                                        </p:attrNameLst>
                                      </p:cBhvr>
                                      <p:to>
                                        <p:strVal val="visible"/>
                                      </p:to>
                                    </p:set>
                                    <p:animEffect transition="in" filter="box(in)">
                                      <p:cBhvr>
                                        <p:cTn id="22" dur="500"/>
                                        <p:tgtEl>
                                          <p:spTgt spid="17367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6714"/>
                                        </p:tgtEl>
                                        <p:attrNameLst>
                                          <p:attrName>style.visibility</p:attrName>
                                        </p:attrNameLst>
                                      </p:cBhvr>
                                      <p:to>
                                        <p:strVal val="visible"/>
                                      </p:to>
                                    </p:set>
                                    <p:animEffect transition="in" filter="wipe(left)">
                                      <p:cBhvr>
                                        <p:cTn id="27" dur="500"/>
                                        <p:tgtEl>
                                          <p:spTgt spid="17367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6716"/>
                                        </p:tgtEl>
                                        <p:attrNameLst>
                                          <p:attrName>style.visibility</p:attrName>
                                        </p:attrNameLst>
                                      </p:cBhvr>
                                      <p:to>
                                        <p:strVal val="visible"/>
                                      </p:to>
                                    </p:set>
                                    <p:animEffect transition="in" filter="wipe(left)">
                                      <p:cBhvr>
                                        <p:cTn id="32" dur="500"/>
                                        <p:tgtEl>
                                          <p:spTgt spid="17367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36717"/>
                                        </p:tgtEl>
                                        <p:attrNameLst>
                                          <p:attrName>style.visibility</p:attrName>
                                        </p:attrNameLst>
                                      </p:cBhvr>
                                      <p:to>
                                        <p:strVal val="visible"/>
                                      </p:to>
                                    </p:set>
                                    <p:animEffect transition="in" filter="wipe(left)">
                                      <p:cBhvr>
                                        <p:cTn id="37" dur="500"/>
                                        <p:tgtEl>
                                          <p:spTgt spid="1736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670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7732" name="Object 4"/>
          <p:cNvGraphicFramePr>
            <a:graphicFrameLocks noChangeAspect="1"/>
          </p:cNvGraphicFramePr>
          <p:nvPr/>
        </p:nvGraphicFramePr>
        <p:xfrm>
          <a:off x="3132138" y="1989138"/>
          <a:ext cx="2449512" cy="1055687"/>
        </p:xfrm>
        <a:graphic>
          <a:graphicData uri="http://schemas.openxmlformats.org/presentationml/2006/ole">
            <p:oleObj spid="_x0000_s1737732" name="公式" r:id="rId3" imgW="1002960" imgH="431640" progId="Equation.3">
              <p:embed/>
            </p:oleObj>
          </a:graphicData>
        </a:graphic>
      </p:graphicFrame>
      <p:graphicFrame>
        <p:nvGraphicFramePr>
          <p:cNvPr id="1737733" name="Object 5"/>
          <p:cNvGraphicFramePr>
            <a:graphicFrameLocks noChangeAspect="1"/>
          </p:cNvGraphicFramePr>
          <p:nvPr/>
        </p:nvGraphicFramePr>
        <p:xfrm>
          <a:off x="3348038" y="3141663"/>
          <a:ext cx="1565275" cy="949325"/>
        </p:xfrm>
        <a:graphic>
          <a:graphicData uri="http://schemas.openxmlformats.org/presentationml/2006/ole">
            <p:oleObj spid="_x0000_s1737733" name="公式" r:id="rId4" imgW="647640" imgH="393480" progId="Equation.3">
              <p:embed/>
            </p:oleObj>
          </a:graphicData>
        </a:graphic>
      </p:graphicFrame>
      <p:graphicFrame>
        <p:nvGraphicFramePr>
          <p:cNvPr id="1737734" name="Object 6"/>
          <p:cNvGraphicFramePr>
            <a:graphicFrameLocks noChangeAspect="1"/>
          </p:cNvGraphicFramePr>
          <p:nvPr/>
        </p:nvGraphicFramePr>
        <p:xfrm>
          <a:off x="3348038" y="4437063"/>
          <a:ext cx="1800225" cy="625475"/>
        </p:xfrm>
        <a:graphic>
          <a:graphicData uri="http://schemas.openxmlformats.org/presentationml/2006/ole">
            <p:oleObj spid="_x0000_s1737734" name="公式" r:id="rId5" imgW="58392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7732"/>
                                        </p:tgtEl>
                                        <p:attrNameLst>
                                          <p:attrName>style.visibility</p:attrName>
                                        </p:attrNameLst>
                                      </p:cBhvr>
                                      <p:to>
                                        <p:strVal val="visible"/>
                                      </p:to>
                                    </p:set>
                                    <p:animEffect transition="in" filter="wipe(left)">
                                      <p:cBhvr>
                                        <p:cTn id="7" dur="500"/>
                                        <p:tgtEl>
                                          <p:spTgt spid="1737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7733"/>
                                        </p:tgtEl>
                                        <p:attrNameLst>
                                          <p:attrName>style.visibility</p:attrName>
                                        </p:attrNameLst>
                                      </p:cBhvr>
                                      <p:to>
                                        <p:strVal val="visible"/>
                                      </p:to>
                                    </p:set>
                                    <p:animEffect transition="in" filter="wipe(left)">
                                      <p:cBhvr>
                                        <p:cTn id="12" dur="500"/>
                                        <p:tgtEl>
                                          <p:spTgt spid="17377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7734"/>
                                        </p:tgtEl>
                                        <p:attrNameLst>
                                          <p:attrName>style.visibility</p:attrName>
                                        </p:attrNameLst>
                                      </p:cBhvr>
                                      <p:to>
                                        <p:strVal val="visible"/>
                                      </p:to>
                                    </p:set>
                                    <p:animEffect transition="in" filter="wipe(left)">
                                      <p:cBhvr>
                                        <p:cTn id="17" dur="500"/>
                                        <p:tgtEl>
                                          <p:spTgt spid="173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8756" name="Object 4"/>
          <p:cNvGraphicFramePr>
            <a:graphicFrameLocks noChangeAspect="1"/>
          </p:cNvGraphicFramePr>
          <p:nvPr/>
        </p:nvGraphicFramePr>
        <p:xfrm>
          <a:off x="1187450" y="836613"/>
          <a:ext cx="4484688" cy="631825"/>
        </p:xfrm>
        <a:graphic>
          <a:graphicData uri="http://schemas.openxmlformats.org/presentationml/2006/ole">
            <p:oleObj spid="_x0000_s1738756" name="公式" r:id="rId3" imgW="1625400" imgH="228600" progId="Equation.3">
              <p:embed/>
            </p:oleObj>
          </a:graphicData>
        </a:graphic>
      </p:graphicFrame>
      <p:graphicFrame>
        <p:nvGraphicFramePr>
          <p:cNvPr id="1738757" name="Object 5"/>
          <p:cNvGraphicFramePr>
            <a:graphicFrameLocks noChangeAspect="1"/>
          </p:cNvGraphicFramePr>
          <p:nvPr/>
        </p:nvGraphicFramePr>
        <p:xfrm>
          <a:off x="5497513" y="593725"/>
          <a:ext cx="3044825" cy="941388"/>
        </p:xfrm>
        <a:graphic>
          <a:graphicData uri="http://schemas.openxmlformats.org/presentationml/2006/ole">
            <p:oleObj spid="_x0000_s1738757" name="公式" r:id="rId4" imgW="1396800" imgH="431640" progId="Equation.3">
              <p:embed/>
            </p:oleObj>
          </a:graphicData>
        </a:graphic>
      </p:graphicFrame>
      <p:graphicFrame>
        <p:nvGraphicFramePr>
          <p:cNvPr id="1738758" name="Object 6"/>
          <p:cNvGraphicFramePr>
            <a:graphicFrameLocks noChangeAspect="1"/>
          </p:cNvGraphicFramePr>
          <p:nvPr/>
        </p:nvGraphicFramePr>
        <p:xfrm>
          <a:off x="2339975" y="1916113"/>
          <a:ext cx="4391025" cy="619125"/>
        </p:xfrm>
        <a:graphic>
          <a:graphicData uri="http://schemas.openxmlformats.org/presentationml/2006/ole">
            <p:oleObj spid="_x0000_s1738758" name="公式" r:id="rId5" imgW="1981080" imgH="279360" progId="Equation.3">
              <p:embed/>
            </p:oleObj>
          </a:graphicData>
        </a:graphic>
      </p:graphicFrame>
      <p:graphicFrame>
        <p:nvGraphicFramePr>
          <p:cNvPr id="1738759" name="Object 7"/>
          <p:cNvGraphicFramePr>
            <a:graphicFrameLocks noChangeAspect="1"/>
          </p:cNvGraphicFramePr>
          <p:nvPr/>
        </p:nvGraphicFramePr>
        <p:xfrm>
          <a:off x="2484438" y="2636838"/>
          <a:ext cx="2179637" cy="1181100"/>
        </p:xfrm>
        <a:graphic>
          <a:graphicData uri="http://schemas.openxmlformats.org/presentationml/2006/ole">
            <p:oleObj spid="_x0000_s1738759" name="公式" r:id="rId6" imgW="888840" imgH="482400" progId="Equation.3">
              <p:embed/>
            </p:oleObj>
          </a:graphicData>
        </a:graphic>
      </p:graphicFrame>
      <p:graphicFrame>
        <p:nvGraphicFramePr>
          <p:cNvPr id="1738761" name="Object 9"/>
          <p:cNvGraphicFramePr>
            <a:graphicFrameLocks noChangeAspect="1"/>
          </p:cNvGraphicFramePr>
          <p:nvPr/>
        </p:nvGraphicFramePr>
        <p:xfrm>
          <a:off x="2555875" y="3860800"/>
          <a:ext cx="1893888" cy="911225"/>
        </p:xfrm>
        <a:graphic>
          <a:graphicData uri="http://schemas.openxmlformats.org/presentationml/2006/ole">
            <p:oleObj spid="_x0000_s1738761" name="公式" r:id="rId7" imgW="952200" imgH="457200" progId="Equation.3">
              <p:embed/>
            </p:oleObj>
          </a:graphicData>
        </a:graphic>
      </p:graphicFrame>
      <p:graphicFrame>
        <p:nvGraphicFramePr>
          <p:cNvPr id="1738762" name="Object 10"/>
          <p:cNvGraphicFramePr>
            <a:graphicFrameLocks noChangeAspect="1"/>
          </p:cNvGraphicFramePr>
          <p:nvPr/>
        </p:nvGraphicFramePr>
        <p:xfrm>
          <a:off x="4572000" y="4076700"/>
          <a:ext cx="1257300" cy="541338"/>
        </p:xfrm>
        <a:graphic>
          <a:graphicData uri="http://schemas.openxmlformats.org/presentationml/2006/ole">
            <p:oleObj spid="_x0000_s1738762" name="公式" r:id="rId8" imgW="469800" imgH="203040" progId="Equation.3">
              <p:embed/>
            </p:oleObj>
          </a:graphicData>
        </a:graphic>
      </p:graphicFrame>
      <p:graphicFrame>
        <p:nvGraphicFramePr>
          <p:cNvPr id="1738763" name="Object 11"/>
          <p:cNvGraphicFramePr>
            <a:graphicFrameLocks noChangeAspect="1"/>
          </p:cNvGraphicFramePr>
          <p:nvPr/>
        </p:nvGraphicFramePr>
        <p:xfrm>
          <a:off x="1835150" y="5013325"/>
          <a:ext cx="1841500" cy="836613"/>
        </p:xfrm>
        <a:graphic>
          <a:graphicData uri="http://schemas.openxmlformats.org/presentationml/2006/ole">
            <p:oleObj spid="_x0000_s1738763" name="公式" r:id="rId9" imgW="952200" imgH="431640" progId="Equation.3">
              <p:embed/>
            </p:oleObj>
          </a:graphicData>
        </a:graphic>
      </p:graphicFrame>
      <p:graphicFrame>
        <p:nvGraphicFramePr>
          <p:cNvPr id="1738764" name="Object 12"/>
          <p:cNvGraphicFramePr>
            <a:graphicFrameLocks noChangeAspect="1"/>
          </p:cNvGraphicFramePr>
          <p:nvPr/>
        </p:nvGraphicFramePr>
        <p:xfrm>
          <a:off x="4140200" y="5084763"/>
          <a:ext cx="1296988" cy="839787"/>
        </p:xfrm>
        <a:graphic>
          <a:graphicData uri="http://schemas.openxmlformats.org/presentationml/2006/ole">
            <p:oleObj spid="_x0000_s1738764" name="公式" r:id="rId10" imgW="609480" imgH="393480" progId="Equation.3">
              <p:embed/>
            </p:oleObj>
          </a:graphicData>
        </a:graphic>
      </p:graphicFrame>
      <p:graphicFrame>
        <p:nvGraphicFramePr>
          <p:cNvPr id="1738765" name="Object 13"/>
          <p:cNvGraphicFramePr>
            <a:graphicFrameLocks noChangeAspect="1"/>
          </p:cNvGraphicFramePr>
          <p:nvPr/>
        </p:nvGraphicFramePr>
        <p:xfrm>
          <a:off x="6011863" y="5229225"/>
          <a:ext cx="1655762" cy="546100"/>
        </p:xfrm>
        <a:graphic>
          <a:graphicData uri="http://schemas.openxmlformats.org/presentationml/2006/ole">
            <p:oleObj spid="_x0000_s1738765" name="公式" r:id="rId11" imgW="60948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8758"/>
                                        </p:tgtEl>
                                        <p:attrNameLst>
                                          <p:attrName>style.visibility</p:attrName>
                                        </p:attrNameLst>
                                      </p:cBhvr>
                                      <p:to>
                                        <p:strVal val="visible"/>
                                      </p:to>
                                    </p:set>
                                    <p:animEffect transition="in" filter="wipe(left)">
                                      <p:cBhvr>
                                        <p:cTn id="7" dur="500"/>
                                        <p:tgtEl>
                                          <p:spTgt spid="17387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8759"/>
                                        </p:tgtEl>
                                        <p:attrNameLst>
                                          <p:attrName>style.visibility</p:attrName>
                                        </p:attrNameLst>
                                      </p:cBhvr>
                                      <p:to>
                                        <p:strVal val="visible"/>
                                      </p:to>
                                    </p:set>
                                    <p:animEffect transition="in" filter="wipe(left)">
                                      <p:cBhvr>
                                        <p:cTn id="12" dur="500"/>
                                        <p:tgtEl>
                                          <p:spTgt spid="17387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38761"/>
                                        </p:tgtEl>
                                        <p:attrNameLst>
                                          <p:attrName>style.visibility</p:attrName>
                                        </p:attrNameLst>
                                      </p:cBhvr>
                                      <p:to>
                                        <p:strVal val="visible"/>
                                      </p:to>
                                    </p:set>
                                    <p:animEffect transition="in" filter="wipe(left)">
                                      <p:cBhvr>
                                        <p:cTn id="17" dur="500"/>
                                        <p:tgtEl>
                                          <p:spTgt spid="17387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38762"/>
                                        </p:tgtEl>
                                        <p:attrNameLst>
                                          <p:attrName>style.visibility</p:attrName>
                                        </p:attrNameLst>
                                      </p:cBhvr>
                                      <p:to>
                                        <p:strVal val="visible"/>
                                      </p:to>
                                    </p:set>
                                    <p:animEffect transition="in" filter="wipe(left)">
                                      <p:cBhvr>
                                        <p:cTn id="22" dur="500"/>
                                        <p:tgtEl>
                                          <p:spTgt spid="17387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38763"/>
                                        </p:tgtEl>
                                        <p:attrNameLst>
                                          <p:attrName>style.visibility</p:attrName>
                                        </p:attrNameLst>
                                      </p:cBhvr>
                                      <p:to>
                                        <p:strVal val="visible"/>
                                      </p:to>
                                    </p:set>
                                    <p:animEffect transition="in" filter="wipe(left)">
                                      <p:cBhvr>
                                        <p:cTn id="27" dur="500"/>
                                        <p:tgtEl>
                                          <p:spTgt spid="17387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8764"/>
                                        </p:tgtEl>
                                        <p:attrNameLst>
                                          <p:attrName>style.visibility</p:attrName>
                                        </p:attrNameLst>
                                      </p:cBhvr>
                                      <p:to>
                                        <p:strVal val="visible"/>
                                      </p:to>
                                    </p:set>
                                    <p:animEffect transition="in" filter="wipe(left)">
                                      <p:cBhvr>
                                        <p:cTn id="32" dur="500"/>
                                        <p:tgtEl>
                                          <p:spTgt spid="17387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38765"/>
                                        </p:tgtEl>
                                        <p:attrNameLst>
                                          <p:attrName>style.visibility</p:attrName>
                                        </p:attrNameLst>
                                      </p:cBhvr>
                                      <p:to>
                                        <p:strVal val="visible"/>
                                      </p:to>
                                    </p:set>
                                    <p:animEffect transition="in" filter="wipe(left)">
                                      <p:cBhvr>
                                        <p:cTn id="37" dur="500"/>
                                        <p:tgtEl>
                                          <p:spTgt spid="173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8" name="Text Box 4"/>
          <p:cNvSpPr txBox="1">
            <a:spLocks noChangeArrowheads="1"/>
          </p:cNvSpPr>
          <p:nvPr/>
        </p:nvSpPr>
        <p:spPr bwMode="auto">
          <a:xfrm>
            <a:off x="827088" y="1773238"/>
            <a:ext cx="7993062" cy="2289175"/>
          </a:xfrm>
          <a:prstGeom prst="rect">
            <a:avLst/>
          </a:prstGeom>
          <a:noFill/>
          <a:ln w="9525">
            <a:noFill/>
            <a:miter lim="800000"/>
            <a:headEnd/>
            <a:tailEnd/>
          </a:ln>
          <a:effectLst/>
        </p:spPr>
        <p:txBody>
          <a:bodyPr>
            <a:spAutoFit/>
          </a:bodyPr>
          <a:lstStyle/>
          <a:p>
            <a:pPr>
              <a:spcBef>
                <a:spcPct val="50000"/>
              </a:spcBef>
            </a:pPr>
            <a:r>
              <a:rPr lang="zh-CN" altLang="en-US" sz="3600" b="1">
                <a:ea typeface="楷体_GB2312" pitchFamily="49" charset="-122"/>
              </a:rPr>
              <a:t> </a:t>
            </a:r>
            <a:r>
              <a:rPr lang="zh-CN" altLang="en-US" sz="3600" b="1">
                <a:latin typeface="宋体" pitchFamily="2" charset="-122"/>
                <a:ea typeface="宋体" pitchFamily="2" charset="-122"/>
              </a:rPr>
              <a:t>某厂生产的螺钉</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按标准强度为</a:t>
            </a:r>
            <a:r>
              <a:rPr lang="en-US" altLang="zh-CN" sz="3600" b="1">
                <a:latin typeface="宋体" pitchFamily="2" charset="-122"/>
                <a:ea typeface="宋体" pitchFamily="2" charset="-122"/>
              </a:rPr>
              <a:t>68/mm</a:t>
            </a:r>
            <a:r>
              <a:rPr lang="en-US" altLang="zh-CN" sz="3600" b="1" baseline="30000">
                <a:latin typeface="宋体" pitchFamily="2" charset="-122"/>
                <a:ea typeface="宋体" pitchFamily="2" charset="-122"/>
              </a:rPr>
              <a:t>2</a:t>
            </a:r>
            <a:r>
              <a:rPr lang="en-US" altLang="zh-CN" sz="3600" b="1">
                <a:latin typeface="宋体" pitchFamily="2" charset="-122"/>
                <a:ea typeface="宋体" pitchFamily="2" charset="-122"/>
              </a:rPr>
              <a:t>, </a:t>
            </a:r>
            <a:r>
              <a:rPr lang="zh-CN" altLang="zh-CN" sz="3600" b="1">
                <a:latin typeface="宋体" pitchFamily="2" charset="-122"/>
                <a:ea typeface="宋体" pitchFamily="2" charset="-122"/>
              </a:rPr>
              <a:t>而实际生产的强度</a:t>
            </a:r>
            <a:r>
              <a:rPr lang="en-US" altLang="zh-CN" sz="3600" b="1" i="1">
                <a:latin typeface="宋体" pitchFamily="2" charset="-122"/>
                <a:ea typeface="宋体" pitchFamily="2" charset="-122"/>
              </a:rPr>
              <a:t>X </a:t>
            </a:r>
            <a:r>
              <a:rPr lang="zh-CN" altLang="zh-CN" sz="3600" b="1">
                <a:latin typeface="宋体" pitchFamily="2" charset="-122"/>
                <a:ea typeface="宋体" pitchFamily="2" charset="-122"/>
              </a:rPr>
              <a:t>服</a:t>
            </a:r>
            <a:r>
              <a:rPr lang="en-US" altLang="zh-CN" sz="3600" b="1" i="1">
                <a:latin typeface="宋体" pitchFamily="2" charset="-122"/>
                <a:ea typeface="宋体" pitchFamily="2" charset="-122"/>
              </a:rPr>
              <a:t>N</a:t>
            </a:r>
            <a:r>
              <a:rPr lang="en-US" altLang="zh-CN" sz="3600" b="1">
                <a:latin typeface="宋体" pitchFamily="2" charset="-122"/>
                <a:ea typeface="宋体" pitchFamily="2" charset="-122"/>
              </a:rPr>
              <a:t>(</a:t>
            </a:r>
            <a:r>
              <a:rPr lang="en-US" altLang="zh-CN"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,3.6</a:t>
            </a:r>
            <a:r>
              <a:rPr lang="en-US" altLang="zh-CN" sz="3600" b="1" baseline="30000">
                <a:latin typeface="宋体" pitchFamily="2" charset="-122"/>
                <a:ea typeface="宋体" pitchFamily="2" charset="-122"/>
                <a:sym typeface="Symbol" pitchFamily="18" charset="2"/>
              </a:rPr>
              <a:t>2 </a:t>
            </a:r>
            <a:r>
              <a:rPr lang="en-US" altLang="zh-CN" sz="3600" b="1">
                <a:latin typeface="宋体" pitchFamily="2" charset="-122"/>
                <a:ea typeface="宋体" pitchFamily="2" charset="-122"/>
              </a:rPr>
              <a:t>). </a:t>
            </a:r>
            <a:r>
              <a:rPr lang="zh-CN" altLang="zh-CN" sz="3600" b="1">
                <a:latin typeface="宋体" pitchFamily="2" charset="-122"/>
                <a:ea typeface="宋体" pitchFamily="2" charset="-122"/>
              </a:rPr>
              <a:t>若</a:t>
            </a:r>
            <a:r>
              <a:rPr lang="en-US" altLang="zh-CN" sz="3600" b="1" i="1">
                <a:latin typeface="宋体" pitchFamily="2" charset="-122"/>
                <a:ea typeface="宋体" pitchFamily="2" charset="-122"/>
              </a:rPr>
              <a:t>E</a:t>
            </a:r>
            <a:r>
              <a:rPr lang="en-US" altLang="zh-CN" sz="3600" b="1">
                <a:latin typeface="宋体" pitchFamily="2" charset="-122"/>
                <a:ea typeface="宋体" pitchFamily="2" charset="-122"/>
              </a:rPr>
              <a:t>(</a:t>
            </a:r>
            <a:r>
              <a:rPr lang="en-US" altLang="zh-CN" sz="3600" b="1" i="1">
                <a:latin typeface="宋体" pitchFamily="2" charset="-122"/>
                <a:ea typeface="宋体" pitchFamily="2" charset="-122"/>
              </a:rPr>
              <a:t>X</a:t>
            </a:r>
            <a:r>
              <a:rPr lang="en-US" altLang="zh-CN" sz="3600" b="1">
                <a:latin typeface="宋体" pitchFamily="2" charset="-122"/>
                <a:ea typeface="宋体" pitchFamily="2" charset="-122"/>
              </a:rPr>
              <a:t>)=</a:t>
            </a:r>
            <a:r>
              <a:rPr lang="en-US" altLang="zh-CN"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=68,</a:t>
            </a:r>
            <a:r>
              <a:rPr lang="zh-CN" altLang="zh-CN" sz="3600" b="1">
                <a:latin typeface="宋体" pitchFamily="2" charset="-122"/>
                <a:ea typeface="宋体" pitchFamily="2" charset="-122"/>
                <a:sym typeface="Symbol" pitchFamily="18" charset="2"/>
              </a:rPr>
              <a:t>则认为这批螺钉符合要求,否则认为不符合要求.</a:t>
            </a:r>
            <a:endParaRPr lang="en-US" altLang="zh-CN" sz="3600" b="1">
              <a:latin typeface="宋体" pitchFamily="2" charset="-122"/>
              <a:ea typeface="宋体" pitchFamily="2" charset="-122"/>
              <a:sym typeface="Symbol" pitchFamily="18" charset="2"/>
            </a:endParaRPr>
          </a:p>
        </p:txBody>
      </p:sp>
      <p:sp>
        <p:nvSpPr>
          <p:cNvPr id="1782795" name="Text Box 11"/>
          <p:cNvSpPr txBox="1">
            <a:spLocks noChangeArrowheads="1"/>
          </p:cNvSpPr>
          <p:nvPr/>
        </p:nvSpPr>
        <p:spPr bwMode="auto">
          <a:xfrm>
            <a:off x="1258888" y="692150"/>
            <a:ext cx="650875" cy="650875"/>
          </a:xfrm>
          <a:prstGeom prst="rect">
            <a:avLst/>
          </a:prstGeom>
          <a:solidFill>
            <a:srgbClr val="99FF99">
              <a:alpha val="50000"/>
            </a:srgbClr>
          </a:solidFill>
          <a:ln w="9525">
            <a:solidFill>
              <a:srgbClr val="6666FF"/>
            </a:solidFill>
            <a:miter lim="800000"/>
            <a:headEnd/>
            <a:tailEnd/>
          </a:ln>
          <a:effectLst/>
        </p:spPr>
        <p:txBody>
          <a:bodyPr wrap="none">
            <a:spAutoFit/>
          </a:bodyPr>
          <a:lstStyle/>
          <a:p>
            <a:r>
              <a:rPr lang="zh-CN" altLang="en-US" sz="3600" b="1">
                <a:solidFill>
                  <a:srgbClr val="800000"/>
                </a:solidFill>
                <a:latin typeface="黑体" pitchFamily="49" charset="-122"/>
                <a:ea typeface="黑体" pitchFamily="49" charset="-122"/>
              </a:rPr>
              <a:t>例</a:t>
            </a:r>
            <a:endParaRPr lang="en-US" altLang="zh-CN" sz="3600" b="1">
              <a:solidFill>
                <a:schemeClr val="bg1"/>
              </a:solidFill>
              <a:ea typeface="楷体_GB2312" pitchFamily="49" charset="-122"/>
            </a:endParaRPr>
          </a:p>
        </p:txBody>
      </p:sp>
      <p:sp>
        <p:nvSpPr>
          <p:cNvPr id="1782803" name="Text Box 19"/>
          <p:cNvSpPr txBox="1">
            <a:spLocks noChangeArrowheads="1"/>
          </p:cNvSpPr>
          <p:nvPr/>
        </p:nvSpPr>
        <p:spPr bwMode="auto">
          <a:xfrm>
            <a:off x="830263" y="4352925"/>
            <a:ext cx="8229600" cy="1190625"/>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    现从整批螺钉中取容量为</a:t>
            </a:r>
            <a:r>
              <a:rPr lang="en-US" altLang="zh-CN" sz="3600" b="1">
                <a:latin typeface="宋体" pitchFamily="2" charset="-122"/>
                <a:ea typeface="宋体" pitchFamily="2" charset="-122"/>
              </a:rPr>
              <a:t>36</a:t>
            </a:r>
            <a:r>
              <a:rPr lang="zh-CN" altLang="en-US" sz="3600" b="1">
                <a:latin typeface="宋体" pitchFamily="2" charset="-122"/>
                <a:ea typeface="宋体" pitchFamily="2" charset="-122"/>
              </a:rPr>
              <a:t>的样本</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其均值为</a:t>
            </a:r>
            <a:r>
              <a:rPr lang="zh-CN" altLang="en-US" sz="3600" b="1">
                <a:solidFill>
                  <a:srgbClr val="800000"/>
                </a:solidFill>
                <a:latin typeface="宋体" pitchFamily="2" charset="-122"/>
                <a:ea typeface="宋体" pitchFamily="2" charset="-122"/>
              </a:rPr>
              <a:t>       </a:t>
            </a:r>
            <a:r>
              <a:rPr lang="en-US" altLang="zh-CN" sz="3600" b="1">
                <a:solidFill>
                  <a:srgbClr val="000000"/>
                </a:solidFill>
                <a:latin typeface="宋体" pitchFamily="2" charset="-122"/>
                <a:ea typeface="宋体" pitchFamily="2" charset="-122"/>
              </a:rPr>
              <a:t>,</a:t>
            </a:r>
            <a:r>
              <a:rPr lang="zh-CN" altLang="en-US" sz="3600" b="1">
                <a:latin typeface="宋体" pitchFamily="2" charset="-122"/>
                <a:ea typeface="宋体" pitchFamily="2" charset="-122"/>
              </a:rPr>
              <a:t>问原假设是否正确</a:t>
            </a:r>
            <a:r>
              <a:rPr lang="en-US" altLang="zh-CN" sz="3600" b="1">
                <a:latin typeface="宋体" pitchFamily="2" charset="-122"/>
                <a:ea typeface="宋体" pitchFamily="2" charset="-122"/>
              </a:rPr>
              <a:t>?</a:t>
            </a:r>
          </a:p>
        </p:txBody>
      </p:sp>
      <p:graphicFrame>
        <p:nvGraphicFramePr>
          <p:cNvPr id="1782804" name="Object 20"/>
          <p:cNvGraphicFramePr>
            <a:graphicFrameLocks noChangeAspect="1"/>
          </p:cNvGraphicFramePr>
          <p:nvPr/>
        </p:nvGraphicFramePr>
        <p:xfrm>
          <a:off x="2811463" y="5018088"/>
          <a:ext cx="1600200" cy="525462"/>
        </p:xfrm>
        <a:graphic>
          <a:graphicData uri="http://schemas.openxmlformats.org/presentationml/2006/ole">
            <p:oleObj spid="_x0000_s1782804" name="Equation" r:id="rId3" imgW="545760" imgH="177480" progId="Equation.3">
              <p:embed/>
            </p:oleObj>
          </a:graphicData>
        </a:graphic>
      </p:graphicFrame>
      <p:grpSp>
        <p:nvGrpSpPr>
          <p:cNvPr id="1782805" name="Group 21"/>
          <p:cNvGrpSpPr>
            <a:grpSpLocks/>
          </p:cNvGrpSpPr>
          <p:nvPr/>
        </p:nvGrpSpPr>
        <p:grpSpPr bwMode="auto">
          <a:xfrm>
            <a:off x="900113" y="5661025"/>
            <a:ext cx="5111750" cy="641350"/>
            <a:chOff x="786" y="1776"/>
            <a:chExt cx="2132" cy="404"/>
          </a:xfrm>
        </p:grpSpPr>
        <p:sp>
          <p:nvSpPr>
            <p:cNvPr id="1782806" name="Text Box 22"/>
            <p:cNvSpPr txBox="1">
              <a:spLocks noChangeArrowheads="1"/>
            </p:cNvSpPr>
            <p:nvPr/>
          </p:nvSpPr>
          <p:spPr bwMode="auto">
            <a:xfrm>
              <a:off x="786" y="1776"/>
              <a:ext cx="2132" cy="404"/>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（取         </a:t>
              </a:r>
              <a:r>
                <a:rPr lang="zh-CN" altLang="en-US" sz="3600" b="1">
                  <a:latin typeface="宋体" pitchFamily="2" charset="-122"/>
                  <a:ea typeface="宋体" pitchFamily="2" charset="-122"/>
                  <a:sym typeface="Symbol" pitchFamily="18" charset="2"/>
                </a:rPr>
                <a:t>）</a:t>
              </a:r>
            </a:p>
          </p:txBody>
        </p:sp>
        <p:graphicFrame>
          <p:nvGraphicFramePr>
            <p:cNvPr id="1782807" name="Object 23"/>
            <p:cNvGraphicFramePr>
              <a:graphicFrameLocks noChangeAspect="1"/>
            </p:cNvGraphicFramePr>
            <p:nvPr/>
          </p:nvGraphicFramePr>
          <p:xfrm>
            <a:off x="1200" y="1824"/>
            <a:ext cx="912" cy="334"/>
          </p:xfrm>
          <a:graphic>
            <a:graphicData uri="http://schemas.openxmlformats.org/presentationml/2006/ole">
              <p:oleObj spid="_x0000_s1782807" name="公式" r:id="rId4" imgW="558720" imgH="1774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2795"/>
                                        </p:tgtEl>
                                        <p:attrNameLst>
                                          <p:attrName>style.visibility</p:attrName>
                                        </p:attrNameLst>
                                      </p:cBhvr>
                                      <p:to>
                                        <p:strVal val="visible"/>
                                      </p:to>
                                    </p:set>
                                    <p:animEffect transition="in" filter="wipe(up)">
                                      <p:cBhvr>
                                        <p:cTn id="7" dur="500"/>
                                        <p:tgtEl>
                                          <p:spTgt spid="1782795"/>
                                        </p:tgtEl>
                                      </p:cBhvr>
                                    </p:animEffect>
                                  </p:childTnLst>
                                </p:cTn>
                              </p:par>
                            </p:childTnLst>
                          </p:cTn>
                        </p:par>
                        <p:par>
                          <p:cTn id="8" fill="hold">
                            <p:stCondLst>
                              <p:cond delay="500"/>
                            </p:stCondLst>
                            <p:childTnLst>
                              <p:par>
                                <p:cTn id="9" presetID="22" presetClass="entr" presetSubtype="1" fill="hold" grpId="0" nodeType="afterEffect">
                                  <p:stCondLst>
                                    <p:cond delay="2000"/>
                                  </p:stCondLst>
                                  <p:childTnLst>
                                    <p:set>
                                      <p:cBhvr>
                                        <p:cTn id="10" dur="1" fill="hold">
                                          <p:stCondLst>
                                            <p:cond delay="0"/>
                                          </p:stCondLst>
                                        </p:cTn>
                                        <p:tgtEl>
                                          <p:spTgt spid="1782788"/>
                                        </p:tgtEl>
                                        <p:attrNameLst>
                                          <p:attrName>style.visibility</p:attrName>
                                        </p:attrNameLst>
                                      </p:cBhvr>
                                      <p:to>
                                        <p:strVal val="visible"/>
                                      </p:to>
                                    </p:set>
                                    <p:animEffect transition="in" filter="wipe(up)">
                                      <p:cBhvr>
                                        <p:cTn id="11" dur="500"/>
                                        <p:tgtEl>
                                          <p:spTgt spid="1782788"/>
                                        </p:tgtEl>
                                      </p:cBhvr>
                                    </p:animEffect>
                                  </p:childTnLst>
                                </p:cTn>
                              </p:par>
                            </p:childTnLst>
                          </p:cTn>
                        </p:par>
                        <p:par>
                          <p:cTn id="12" fill="hold">
                            <p:stCondLst>
                              <p:cond delay="3000"/>
                            </p:stCondLst>
                            <p:childTnLst>
                              <p:par>
                                <p:cTn id="13" presetID="3" presetClass="entr" presetSubtype="10" fill="hold" grpId="0" nodeType="afterEffect">
                                  <p:stCondLst>
                                    <p:cond delay="0"/>
                                  </p:stCondLst>
                                  <p:childTnLst>
                                    <p:set>
                                      <p:cBhvr>
                                        <p:cTn id="14" dur="1" fill="hold">
                                          <p:stCondLst>
                                            <p:cond delay="0"/>
                                          </p:stCondLst>
                                        </p:cTn>
                                        <p:tgtEl>
                                          <p:spTgt spid="1782803"/>
                                        </p:tgtEl>
                                        <p:attrNameLst>
                                          <p:attrName>style.visibility</p:attrName>
                                        </p:attrNameLst>
                                      </p:cBhvr>
                                      <p:to>
                                        <p:strVal val="visible"/>
                                      </p:to>
                                    </p:set>
                                    <p:animEffect transition="in" filter="blinds(horizontal)">
                                      <p:cBhvr>
                                        <p:cTn id="15" dur="500"/>
                                        <p:tgtEl>
                                          <p:spTgt spid="17828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82805"/>
                                        </p:tgtEl>
                                        <p:attrNameLst>
                                          <p:attrName>style.visibility</p:attrName>
                                        </p:attrNameLst>
                                      </p:cBhvr>
                                      <p:to>
                                        <p:strVal val="visible"/>
                                      </p:to>
                                    </p:set>
                                    <p:animEffect transition="in" filter="blinds(horizontal)">
                                      <p:cBhvr>
                                        <p:cTn id="20" dur="2000"/>
                                        <p:tgtEl>
                                          <p:spTgt spid="178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788" grpId="0" autoUpdateAnimBg="0"/>
      <p:bldP spid="1782795" grpId="0" animBg="1" autoUpdateAnimBg="0"/>
      <p:bldP spid="178280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3" name="Rectangle 5"/>
          <p:cNvSpPr>
            <a:spLocks noChangeArrowheads="1"/>
          </p:cNvSpPr>
          <p:nvPr/>
        </p:nvSpPr>
        <p:spPr bwMode="auto">
          <a:xfrm>
            <a:off x="1116013" y="1844675"/>
            <a:ext cx="2241550" cy="641350"/>
          </a:xfrm>
          <a:prstGeom prst="rect">
            <a:avLst/>
          </a:prstGeom>
          <a:noFill/>
          <a:ln w="9525">
            <a:noFill/>
            <a:miter lim="800000"/>
            <a:headEnd/>
            <a:tailEnd/>
          </a:ln>
          <a:effectLst/>
        </p:spPr>
        <p:txBody>
          <a:bodyPr wrap="none">
            <a:spAutoFit/>
          </a:bodyPr>
          <a:lstStyle/>
          <a:p>
            <a:pPr>
              <a:spcBef>
                <a:spcPct val="50000"/>
              </a:spcBef>
            </a:pPr>
            <a:r>
              <a:rPr lang="zh-CN" altLang="zh-CN" sz="3600" b="1">
                <a:latin typeface="宋体" pitchFamily="2" charset="-122"/>
                <a:ea typeface="宋体" pitchFamily="2" charset="-122"/>
                <a:sym typeface="Symbol" pitchFamily="18" charset="2"/>
              </a:rPr>
              <a:t>提出假设:</a:t>
            </a:r>
            <a:endParaRPr lang="en-US" altLang="zh-CN" sz="3600" b="1">
              <a:latin typeface="宋体" pitchFamily="2" charset="-122"/>
              <a:ea typeface="宋体" pitchFamily="2" charset="-122"/>
              <a:sym typeface="Symbol" pitchFamily="18" charset="2"/>
            </a:endParaRPr>
          </a:p>
        </p:txBody>
      </p:sp>
      <p:grpSp>
        <p:nvGrpSpPr>
          <p:cNvPr id="1783814" name="Group 6"/>
          <p:cNvGrpSpPr>
            <a:grpSpLocks/>
          </p:cNvGrpSpPr>
          <p:nvPr/>
        </p:nvGrpSpPr>
        <p:grpSpPr bwMode="auto">
          <a:xfrm>
            <a:off x="1835150" y="2781300"/>
            <a:ext cx="3273425" cy="641350"/>
            <a:chOff x="530" y="1840"/>
            <a:chExt cx="2062" cy="404"/>
          </a:xfrm>
        </p:grpSpPr>
        <p:sp>
          <p:nvSpPr>
            <p:cNvPr id="1783815" name="Rectangle 7"/>
            <p:cNvSpPr>
              <a:spLocks noChangeArrowheads="1"/>
            </p:cNvSpPr>
            <p:nvPr/>
          </p:nvSpPr>
          <p:spPr bwMode="auto">
            <a:xfrm>
              <a:off x="530" y="1840"/>
              <a:ext cx="1438" cy="404"/>
            </a:xfrm>
            <a:prstGeom prst="rect">
              <a:avLst/>
            </a:prstGeom>
            <a:noFill/>
            <a:ln w="9525">
              <a:noFill/>
              <a:miter lim="800000"/>
              <a:headEnd/>
              <a:tailEnd/>
            </a:ln>
            <a:effectLst/>
          </p:spPr>
          <p:txBody>
            <a:bodyPr wrap="none">
              <a:spAutoFit/>
            </a:bodyPr>
            <a:lstStyle/>
            <a:p>
              <a:pPr>
                <a:spcBef>
                  <a:spcPct val="50000"/>
                </a:spcBef>
              </a:pPr>
              <a:r>
                <a:rPr lang="en-US" altLang="zh-CN" sz="3600" b="1" i="1">
                  <a:ea typeface="楷体_GB2312" pitchFamily="49" charset="-122"/>
                  <a:sym typeface="Symbol" pitchFamily="18" charset="2"/>
                </a:rPr>
                <a:t>H</a:t>
              </a:r>
              <a:r>
                <a:rPr lang="en-US" altLang="zh-CN" sz="3600" b="1" baseline="-25000">
                  <a:ea typeface="楷体_GB2312" pitchFamily="49" charset="-122"/>
                  <a:sym typeface="Symbol" pitchFamily="18" charset="2"/>
                </a:rPr>
                <a:t>0</a:t>
              </a:r>
              <a:r>
                <a:rPr lang="en-US" altLang="zh-CN" sz="3600" b="1">
                  <a:ea typeface="楷体_GB2312" pitchFamily="49" charset="-122"/>
                  <a:sym typeface="Symbol" pitchFamily="18" charset="2"/>
                </a:rPr>
                <a:t> :</a:t>
              </a:r>
              <a:r>
                <a:rPr lang="en-US" altLang="zh-CN" sz="3600" b="1" i="1">
                  <a:ea typeface="楷体_GB2312" pitchFamily="49" charset="-122"/>
                  <a:sym typeface="Symbol" pitchFamily="18" charset="2"/>
                </a:rPr>
                <a:t> </a:t>
              </a:r>
              <a:r>
                <a:rPr lang="en-US" altLang="zh-CN" sz="3600" b="1">
                  <a:ea typeface="楷体_GB2312" pitchFamily="49" charset="-122"/>
                  <a:sym typeface="Symbol" pitchFamily="18" charset="2"/>
                </a:rPr>
                <a:t> = 68</a:t>
              </a:r>
              <a:endParaRPr lang="zh-CN" altLang="en-US" sz="3600" b="1">
                <a:ea typeface="楷体_GB2312" pitchFamily="49" charset="-122"/>
                <a:sym typeface="Symbol" pitchFamily="18" charset="2"/>
              </a:endParaRPr>
            </a:p>
          </p:txBody>
        </p:sp>
        <p:sp>
          <p:nvSpPr>
            <p:cNvPr id="1783816" name="Line 8"/>
            <p:cNvSpPr>
              <a:spLocks noChangeShapeType="1"/>
            </p:cNvSpPr>
            <p:nvPr/>
          </p:nvSpPr>
          <p:spPr bwMode="auto">
            <a:xfrm>
              <a:off x="1920" y="2064"/>
              <a:ext cx="672" cy="0"/>
            </a:xfrm>
            <a:prstGeom prst="line">
              <a:avLst/>
            </a:prstGeom>
            <a:noFill/>
            <a:ln w="9525">
              <a:noFill/>
              <a:round/>
              <a:headEnd/>
              <a:tailEnd/>
            </a:ln>
            <a:effectLst/>
          </p:spPr>
          <p:txBody>
            <a:bodyPr/>
            <a:lstStyle/>
            <a:p>
              <a:endParaRPr lang="zh-CN" altLang="en-US"/>
            </a:p>
          </p:txBody>
        </p:sp>
      </p:grpSp>
      <p:grpSp>
        <p:nvGrpSpPr>
          <p:cNvPr id="1783817" name="Group 9"/>
          <p:cNvGrpSpPr>
            <a:grpSpLocks/>
          </p:cNvGrpSpPr>
          <p:nvPr/>
        </p:nvGrpSpPr>
        <p:grpSpPr bwMode="auto">
          <a:xfrm>
            <a:off x="4859338" y="2708275"/>
            <a:ext cx="3316287" cy="896938"/>
            <a:chOff x="503" y="2315"/>
            <a:chExt cx="2089" cy="565"/>
          </a:xfrm>
        </p:grpSpPr>
        <p:sp>
          <p:nvSpPr>
            <p:cNvPr id="1783818" name="Text Box 10"/>
            <p:cNvSpPr txBox="1">
              <a:spLocks noChangeArrowheads="1"/>
            </p:cNvSpPr>
            <p:nvPr/>
          </p:nvSpPr>
          <p:spPr bwMode="auto">
            <a:xfrm>
              <a:off x="503" y="2315"/>
              <a:ext cx="1432" cy="404"/>
            </a:xfrm>
            <a:prstGeom prst="rect">
              <a:avLst/>
            </a:prstGeom>
            <a:noFill/>
            <a:ln w="9525">
              <a:noFill/>
              <a:miter lim="800000"/>
              <a:headEnd/>
              <a:tailEnd/>
            </a:ln>
            <a:effectLst/>
          </p:spPr>
          <p:txBody>
            <a:bodyPr wrap="none">
              <a:spAutoFit/>
            </a:bodyPr>
            <a:lstStyle/>
            <a:p>
              <a:r>
                <a:rPr lang="en-US" altLang="zh-CN" sz="3600" b="1" i="1">
                  <a:ea typeface="楷体_GB2312" pitchFamily="49" charset="-122"/>
                </a:rPr>
                <a:t>H</a:t>
              </a:r>
              <a:r>
                <a:rPr lang="en-US" altLang="zh-CN" sz="3600" b="1" baseline="-25000">
                  <a:ea typeface="楷体_GB2312" pitchFamily="49" charset="-122"/>
                </a:rPr>
                <a:t>1</a:t>
              </a:r>
              <a:r>
                <a:rPr lang="en-US" altLang="zh-CN" sz="3600" b="1">
                  <a:ea typeface="楷体_GB2312" pitchFamily="49" charset="-122"/>
                </a:rPr>
                <a:t> :</a:t>
              </a:r>
              <a:r>
                <a:rPr lang="en-US" altLang="zh-CN" sz="3600" b="1" i="1">
                  <a:ea typeface="楷体_GB2312" pitchFamily="49" charset="-122"/>
                </a:rPr>
                <a:t> </a:t>
              </a:r>
              <a:r>
                <a:rPr lang="en-US" altLang="zh-CN" sz="3600" b="1" i="1">
                  <a:ea typeface="楷体_GB2312" pitchFamily="49" charset="-122"/>
                  <a:sym typeface="Symbol" pitchFamily="18" charset="2"/>
                </a:rPr>
                <a:t> </a:t>
              </a:r>
              <a:r>
                <a:rPr lang="en-US" altLang="zh-CN" sz="3600" b="1">
                  <a:ea typeface="楷体_GB2312" pitchFamily="49" charset="-122"/>
                  <a:sym typeface="Symbol" pitchFamily="18" charset="2"/>
                </a:rPr>
                <a:t> </a:t>
              </a:r>
              <a:r>
                <a:rPr lang="en-US" altLang="zh-CN" sz="3600" b="1">
                  <a:ea typeface="楷体_GB2312" pitchFamily="49" charset="-122"/>
                  <a:sym typeface="Math1" pitchFamily="2" charset="2"/>
                </a:rPr>
                <a:t>68</a:t>
              </a:r>
              <a:endParaRPr lang="zh-CN" altLang="en-US" sz="3600" b="1">
                <a:solidFill>
                  <a:srgbClr val="800000"/>
                </a:solidFill>
                <a:ea typeface="楷体_GB2312" pitchFamily="49" charset="-122"/>
                <a:sym typeface="Symbol" pitchFamily="18" charset="2"/>
              </a:endParaRPr>
            </a:p>
          </p:txBody>
        </p:sp>
        <p:sp>
          <p:nvSpPr>
            <p:cNvPr id="1783819" name="Line 11"/>
            <p:cNvSpPr>
              <a:spLocks noChangeShapeType="1"/>
            </p:cNvSpPr>
            <p:nvPr/>
          </p:nvSpPr>
          <p:spPr bwMode="auto">
            <a:xfrm>
              <a:off x="1920" y="2880"/>
              <a:ext cx="672" cy="0"/>
            </a:xfrm>
            <a:prstGeom prst="line">
              <a:avLst/>
            </a:prstGeom>
            <a:noFill/>
            <a:ln w="9525">
              <a:noFill/>
              <a:round/>
              <a:headEnd/>
              <a:tailEnd/>
            </a:ln>
            <a:effectLst/>
          </p:spPr>
          <p:txBody>
            <a:bodyPr/>
            <a:lstStyle/>
            <a:p>
              <a:endParaRPr lang="zh-CN" altLang="en-US"/>
            </a:p>
          </p:txBody>
        </p:sp>
      </p:grpSp>
      <p:sp>
        <p:nvSpPr>
          <p:cNvPr id="1783820" name="Text Box 12"/>
          <p:cNvSpPr txBox="1">
            <a:spLocks noChangeArrowheads="1"/>
          </p:cNvSpPr>
          <p:nvPr/>
        </p:nvSpPr>
        <p:spPr bwMode="auto">
          <a:xfrm>
            <a:off x="1258888" y="692150"/>
            <a:ext cx="1565275" cy="650875"/>
          </a:xfrm>
          <a:prstGeom prst="rect">
            <a:avLst/>
          </a:prstGeom>
          <a:solidFill>
            <a:srgbClr val="99FF99">
              <a:alpha val="50000"/>
            </a:srgbClr>
          </a:solidFill>
          <a:ln w="9525">
            <a:solidFill>
              <a:srgbClr val="6666FF"/>
            </a:solidFill>
            <a:miter lim="800000"/>
            <a:headEnd/>
            <a:tailEnd/>
          </a:ln>
          <a:effectLst/>
        </p:spPr>
        <p:txBody>
          <a:bodyPr wrap="none">
            <a:spAutoFit/>
          </a:bodyPr>
          <a:lstStyle/>
          <a:p>
            <a:r>
              <a:rPr lang="zh-CN" altLang="en-US" sz="3600" b="1">
                <a:solidFill>
                  <a:srgbClr val="800000"/>
                </a:solidFill>
                <a:latin typeface="黑体" pitchFamily="49" charset="-122"/>
                <a:ea typeface="黑体" pitchFamily="49" charset="-122"/>
              </a:rPr>
              <a:t>解析：</a:t>
            </a:r>
            <a:endParaRPr lang="en-US" altLang="zh-CN" sz="3600" b="1">
              <a:solidFill>
                <a:schemeClr val="bg1"/>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1783814"/>
                                        </p:tgtEl>
                                        <p:attrNameLst>
                                          <p:attrName>style.visibility</p:attrName>
                                        </p:attrNameLst>
                                      </p:cBhvr>
                                      <p:to>
                                        <p:strVal val="visible"/>
                                      </p:to>
                                    </p:set>
                                    <p:animEffect transition="in" filter="wipe(up)">
                                      <p:cBhvr>
                                        <p:cTn id="7" dur="500"/>
                                        <p:tgtEl>
                                          <p:spTgt spid="1783814"/>
                                        </p:tgtEl>
                                      </p:cBhvr>
                                    </p:animEffect>
                                  </p:childTnLst>
                                </p:cTn>
                              </p:par>
                            </p:childTnLst>
                          </p:cTn>
                        </p:par>
                        <p:par>
                          <p:cTn id="8" fill="hold">
                            <p:stCondLst>
                              <p:cond delay="2500"/>
                            </p:stCondLst>
                            <p:childTnLst>
                              <p:par>
                                <p:cTn id="9" presetID="22" presetClass="entr" presetSubtype="1" fill="hold" nodeType="afterEffect">
                                  <p:stCondLst>
                                    <p:cond delay="2000"/>
                                  </p:stCondLst>
                                  <p:childTnLst>
                                    <p:set>
                                      <p:cBhvr>
                                        <p:cTn id="10" dur="1" fill="hold">
                                          <p:stCondLst>
                                            <p:cond delay="0"/>
                                          </p:stCondLst>
                                        </p:cTn>
                                        <p:tgtEl>
                                          <p:spTgt spid="1783817"/>
                                        </p:tgtEl>
                                        <p:attrNameLst>
                                          <p:attrName>style.visibility</p:attrName>
                                        </p:attrNameLst>
                                      </p:cBhvr>
                                      <p:to>
                                        <p:strVal val="visible"/>
                                      </p:to>
                                    </p:set>
                                    <p:animEffect transition="in" filter="wipe(up)">
                                      <p:cBhvr>
                                        <p:cTn id="11" dur="500"/>
                                        <p:tgtEl>
                                          <p:spTgt spid="17838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83820"/>
                                        </p:tgtEl>
                                        <p:attrNameLst>
                                          <p:attrName>style.visibility</p:attrName>
                                        </p:attrNameLst>
                                      </p:cBhvr>
                                      <p:to>
                                        <p:strVal val="visible"/>
                                      </p:to>
                                    </p:set>
                                    <p:animEffect transition="in" filter="wipe(up)">
                                      <p:cBhvr>
                                        <p:cTn id="16" dur="500"/>
                                        <p:tgtEl>
                                          <p:spTgt spid="178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2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6" name="Text Box 4"/>
          <p:cNvSpPr txBox="1">
            <a:spLocks noChangeArrowheads="1"/>
          </p:cNvSpPr>
          <p:nvPr/>
        </p:nvSpPr>
        <p:spPr bwMode="auto">
          <a:xfrm>
            <a:off x="827088" y="1844675"/>
            <a:ext cx="3841750" cy="641350"/>
          </a:xfrm>
          <a:prstGeom prst="rect">
            <a:avLst/>
          </a:prstGeom>
          <a:noFill/>
          <a:ln w="9525">
            <a:noFill/>
            <a:miter lim="800000"/>
            <a:headEnd/>
            <a:tailEnd/>
          </a:ln>
          <a:effectLst/>
        </p:spPr>
        <p:txBody>
          <a:bodyPr wrap="none">
            <a:spAutoFit/>
          </a:bodyPr>
          <a:lstStyle/>
          <a:p>
            <a:r>
              <a:rPr lang="zh-CN" altLang="en-US" sz="3600" b="1" dirty="0">
                <a:latin typeface="宋体" pitchFamily="2" charset="-122"/>
                <a:ea typeface="宋体" pitchFamily="2" charset="-122"/>
              </a:rPr>
              <a:t>若原假设正确</a:t>
            </a:r>
            <a:r>
              <a:rPr lang="en-US" altLang="zh-CN" sz="3600" b="1" dirty="0">
                <a:latin typeface="宋体" pitchFamily="2" charset="-122"/>
                <a:ea typeface="宋体" pitchFamily="2" charset="-122"/>
              </a:rPr>
              <a:t>, </a:t>
            </a:r>
            <a:r>
              <a:rPr lang="zh-CN" altLang="en-US" sz="3600" b="1" dirty="0">
                <a:latin typeface="宋体" pitchFamily="2" charset="-122"/>
                <a:ea typeface="宋体" pitchFamily="2" charset="-122"/>
              </a:rPr>
              <a:t>则</a:t>
            </a:r>
          </a:p>
        </p:txBody>
      </p:sp>
      <p:graphicFrame>
        <p:nvGraphicFramePr>
          <p:cNvPr id="1784837" name="Object 5"/>
          <p:cNvGraphicFramePr>
            <a:graphicFrameLocks noChangeAspect="1"/>
          </p:cNvGraphicFramePr>
          <p:nvPr/>
        </p:nvGraphicFramePr>
        <p:xfrm>
          <a:off x="5022850" y="1816100"/>
          <a:ext cx="3595688" cy="814388"/>
        </p:xfrm>
        <a:graphic>
          <a:graphicData uri="http://schemas.openxmlformats.org/presentationml/2006/ole">
            <p:oleObj spid="_x0000_s1784837" name="公式" r:id="rId3" imgW="1307880" imgH="241200" progId="Equation.3">
              <p:embed/>
            </p:oleObj>
          </a:graphicData>
        </a:graphic>
      </p:graphicFrame>
      <p:grpSp>
        <p:nvGrpSpPr>
          <p:cNvPr id="1784838" name="Group 6"/>
          <p:cNvGrpSpPr>
            <a:grpSpLocks/>
          </p:cNvGrpSpPr>
          <p:nvPr/>
        </p:nvGrpSpPr>
        <p:grpSpPr bwMode="auto">
          <a:xfrm>
            <a:off x="846138" y="2608263"/>
            <a:ext cx="8323262" cy="674687"/>
            <a:chOff x="406" y="1159"/>
            <a:chExt cx="4908" cy="425"/>
          </a:xfrm>
        </p:grpSpPr>
        <p:sp>
          <p:nvSpPr>
            <p:cNvPr id="1784839" name="Text Box 7"/>
            <p:cNvSpPr txBox="1">
              <a:spLocks noChangeArrowheads="1"/>
            </p:cNvSpPr>
            <p:nvPr/>
          </p:nvSpPr>
          <p:spPr bwMode="auto">
            <a:xfrm>
              <a:off x="406" y="1177"/>
              <a:ext cx="754" cy="404"/>
            </a:xfrm>
            <a:prstGeom prst="rect">
              <a:avLst/>
            </a:prstGeom>
            <a:noFill/>
            <a:ln w="9525">
              <a:noFill/>
              <a:miter lim="800000"/>
              <a:headEnd/>
              <a:tailEnd/>
            </a:ln>
            <a:effectLst/>
          </p:spPr>
          <p:txBody>
            <a:bodyPr>
              <a:spAutoFit/>
            </a:bodyPr>
            <a:lstStyle/>
            <a:p>
              <a:pPr>
                <a:spcBef>
                  <a:spcPct val="50000"/>
                </a:spcBef>
              </a:pPr>
              <a:r>
                <a:rPr lang="zh-CN" altLang="en-US" sz="3600" b="1">
                  <a:ea typeface="宋体" pitchFamily="2" charset="-122"/>
                </a:rPr>
                <a:t>因而</a:t>
              </a:r>
              <a:r>
                <a:rPr lang="zh-CN" altLang="en-US" sz="3600" b="1">
                  <a:ea typeface="楷体_GB2312" pitchFamily="49" charset="-122"/>
                </a:rPr>
                <a:t> </a:t>
              </a:r>
            </a:p>
          </p:txBody>
        </p:sp>
        <p:graphicFrame>
          <p:nvGraphicFramePr>
            <p:cNvPr id="1784840" name="Object 8"/>
            <p:cNvGraphicFramePr>
              <a:graphicFrameLocks noChangeAspect="1"/>
            </p:cNvGraphicFramePr>
            <p:nvPr/>
          </p:nvGraphicFramePr>
          <p:xfrm>
            <a:off x="1152" y="1227"/>
            <a:ext cx="1078" cy="309"/>
          </p:xfrm>
          <a:graphic>
            <a:graphicData uri="http://schemas.openxmlformats.org/presentationml/2006/ole">
              <p:oleObj spid="_x0000_s1784840" name="Equation" r:id="rId4" imgW="1752480" imgH="482400" progId="Equation.3">
                <p:embed/>
              </p:oleObj>
            </a:graphicData>
          </a:graphic>
        </p:graphicFrame>
        <p:grpSp>
          <p:nvGrpSpPr>
            <p:cNvPr id="1784841" name="Group 9"/>
            <p:cNvGrpSpPr>
              <a:grpSpLocks/>
            </p:cNvGrpSpPr>
            <p:nvPr/>
          </p:nvGrpSpPr>
          <p:grpSpPr bwMode="auto">
            <a:xfrm>
              <a:off x="2208" y="1159"/>
              <a:ext cx="3106" cy="425"/>
              <a:chOff x="2297" y="1104"/>
              <a:chExt cx="3106" cy="425"/>
            </a:xfrm>
          </p:grpSpPr>
          <p:sp>
            <p:nvSpPr>
              <p:cNvPr id="1784842" name="Text Box 10"/>
              <p:cNvSpPr txBox="1">
                <a:spLocks noChangeArrowheads="1"/>
              </p:cNvSpPr>
              <p:nvPr/>
            </p:nvSpPr>
            <p:spPr bwMode="auto">
              <a:xfrm>
                <a:off x="2297" y="1125"/>
                <a:ext cx="446" cy="404"/>
              </a:xfrm>
              <a:prstGeom prst="rect">
                <a:avLst/>
              </a:prstGeom>
              <a:noFill/>
              <a:ln w="9525">
                <a:noFill/>
                <a:miter lim="800000"/>
                <a:headEnd/>
                <a:tailEnd/>
              </a:ln>
              <a:effectLst/>
            </p:spPr>
            <p:txBody>
              <a:bodyPr wrap="none">
                <a:spAutoFit/>
              </a:bodyPr>
              <a:lstStyle/>
              <a:p>
                <a:r>
                  <a:rPr lang="en-US" altLang="zh-CN" sz="3600" b="1">
                    <a:ea typeface="楷体_GB2312" pitchFamily="49" charset="-122"/>
                  </a:rPr>
                  <a:t>,</a:t>
                </a:r>
                <a:r>
                  <a:rPr lang="zh-CN" altLang="en-US" sz="3600" b="1">
                    <a:ea typeface="宋体" pitchFamily="2" charset="-122"/>
                  </a:rPr>
                  <a:t>即</a:t>
                </a:r>
              </a:p>
            </p:txBody>
          </p:sp>
          <p:graphicFrame>
            <p:nvGraphicFramePr>
              <p:cNvPr id="1784843" name="Object 11"/>
              <p:cNvGraphicFramePr>
                <a:graphicFrameLocks noChangeAspect="1"/>
              </p:cNvGraphicFramePr>
              <p:nvPr/>
            </p:nvGraphicFramePr>
            <p:xfrm>
              <a:off x="2753" y="1189"/>
              <a:ext cx="271" cy="289"/>
            </p:xfrm>
            <a:graphic>
              <a:graphicData uri="http://schemas.openxmlformats.org/presentationml/2006/ole">
                <p:oleObj spid="_x0000_s1784843" name="Equation" r:id="rId5" imgW="380880" imgH="393480" progId="Equation.3">
                  <p:embed/>
                </p:oleObj>
              </a:graphicData>
            </a:graphic>
          </p:graphicFrame>
          <p:sp>
            <p:nvSpPr>
              <p:cNvPr id="1784844" name="Text Box 12"/>
              <p:cNvSpPr txBox="1">
                <a:spLocks noChangeArrowheads="1"/>
              </p:cNvSpPr>
              <p:nvPr/>
            </p:nvSpPr>
            <p:spPr bwMode="auto">
              <a:xfrm>
                <a:off x="3003" y="1104"/>
                <a:ext cx="2400" cy="404"/>
              </a:xfrm>
              <a:prstGeom prst="rect">
                <a:avLst/>
              </a:prstGeom>
              <a:noFill/>
              <a:ln w="9525">
                <a:noFill/>
                <a:miter lim="800000"/>
                <a:headEnd/>
                <a:tailEnd/>
              </a:ln>
              <a:effectLst/>
            </p:spPr>
            <p:txBody>
              <a:bodyPr wrap="none">
                <a:spAutoFit/>
              </a:bodyPr>
              <a:lstStyle/>
              <a:p>
                <a:r>
                  <a:rPr lang="zh-CN" altLang="en-US" sz="3600" b="1" dirty="0">
                    <a:latin typeface="宋体" pitchFamily="2" charset="-122"/>
                    <a:ea typeface="宋体" pitchFamily="2" charset="-122"/>
                  </a:rPr>
                  <a:t>偏离</a:t>
                </a:r>
                <a:r>
                  <a:rPr lang="en-US" altLang="zh-CN" sz="3600" b="1" dirty="0">
                    <a:latin typeface="宋体" pitchFamily="2" charset="-122"/>
                    <a:ea typeface="宋体" pitchFamily="2" charset="-122"/>
                    <a:sym typeface="Symbol" pitchFamily="18" charset="2"/>
                  </a:rPr>
                  <a:t>68</a:t>
                </a:r>
                <a:r>
                  <a:rPr lang="zh-CN" altLang="en-US" sz="3600" b="1" dirty="0">
                    <a:latin typeface="宋体" pitchFamily="2" charset="-122"/>
                    <a:ea typeface="宋体" pitchFamily="2" charset="-122"/>
                    <a:sym typeface="Symbol" pitchFamily="18" charset="2"/>
                  </a:rPr>
                  <a:t>不应该太远</a:t>
                </a:r>
                <a:r>
                  <a:rPr lang="en-US" altLang="zh-CN" sz="3600" b="1" dirty="0">
                    <a:latin typeface="宋体" pitchFamily="2" charset="-122"/>
                    <a:ea typeface="宋体" pitchFamily="2" charset="-122"/>
                    <a:sym typeface="Symbol" pitchFamily="18" charset="2"/>
                  </a:rPr>
                  <a:t>,</a:t>
                </a:r>
                <a:endParaRPr lang="en-US" altLang="zh-CN" sz="3600" b="1" dirty="0">
                  <a:latin typeface="宋体" pitchFamily="2" charset="-122"/>
                  <a:ea typeface="宋体" pitchFamily="2" charset="-122"/>
                </a:endParaRPr>
              </a:p>
            </p:txBody>
          </p:sp>
        </p:grpSp>
      </p:grpSp>
      <p:grpSp>
        <p:nvGrpSpPr>
          <p:cNvPr id="1784845" name="Group 13"/>
          <p:cNvGrpSpPr>
            <a:grpSpLocks/>
          </p:cNvGrpSpPr>
          <p:nvPr/>
        </p:nvGrpSpPr>
        <p:grpSpPr bwMode="auto">
          <a:xfrm>
            <a:off x="827088" y="3324225"/>
            <a:ext cx="7004050" cy="1146175"/>
            <a:chOff x="384" y="2926"/>
            <a:chExt cx="4412" cy="722"/>
          </a:xfrm>
        </p:grpSpPr>
        <p:sp>
          <p:nvSpPr>
            <p:cNvPr id="1784846" name="Text Box 14"/>
            <p:cNvSpPr txBox="1">
              <a:spLocks noChangeArrowheads="1"/>
            </p:cNvSpPr>
            <p:nvPr/>
          </p:nvSpPr>
          <p:spPr bwMode="auto">
            <a:xfrm>
              <a:off x="384" y="3014"/>
              <a:ext cx="404" cy="404"/>
            </a:xfrm>
            <a:prstGeom prst="rect">
              <a:avLst/>
            </a:prstGeom>
            <a:noFill/>
            <a:ln w="9525">
              <a:noFill/>
              <a:miter lim="800000"/>
              <a:headEnd/>
              <a:tailEnd/>
            </a:ln>
            <a:effectLst/>
          </p:spPr>
          <p:txBody>
            <a:bodyPr wrap="none">
              <a:spAutoFit/>
            </a:bodyPr>
            <a:lstStyle/>
            <a:p>
              <a:r>
                <a:rPr lang="zh-CN" altLang="en-US" sz="3600" b="1">
                  <a:ea typeface="宋体" pitchFamily="2" charset="-122"/>
                </a:rPr>
                <a:t>故</a:t>
              </a:r>
            </a:p>
          </p:txBody>
        </p:sp>
        <p:sp>
          <p:nvSpPr>
            <p:cNvPr id="1784847" name="Text Box 15"/>
            <p:cNvSpPr txBox="1">
              <a:spLocks noChangeArrowheads="1"/>
            </p:cNvSpPr>
            <p:nvPr/>
          </p:nvSpPr>
          <p:spPr bwMode="auto">
            <a:xfrm>
              <a:off x="1728" y="3024"/>
              <a:ext cx="3068" cy="404"/>
            </a:xfrm>
            <a:prstGeom prst="rect">
              <a:avLst/>
            </a:prstGeom>
            <a:noFill/>
            <a:ln w="9525">
              <a:noFill/>
              <a:miter lim="800000"/>
              <a:headEnd/>
              <a:tailEnd/>
            </a:ln>
            <a:effectLst/>
          </p:spPr>
          <p:txBody>
            <a:bodyPr wrap="none">
              <a:spAutoFit/>
            </a:bodyPr>
            <a:lstStyle/>
            <a:p>
              <a:r>
                <a:rPr lang="zh-CN" altLang="en-US" sz="3600" b="1">
                  <a:ea typeface="宋体" pitchFamily="2" charset="-122"/>
                </a:rPr>
                <a:t>取较大值是小概率事件</a:t>
              </a:r>
              <a:r>
                <a:rPr lang="en-US" altLang="zh-CN" sz="3600" b="1">
                  <a:ea typeface="宋体" pitchFamily="2" charset="-122"/>
                </a:rPr>
                <a:t>.</a:t>
              </a:r>
            </a:p>
          </p:txBody>
        </p:sp>
        <p:graphicFrame>
          <p:nvGraphicFramePr>
            <p:cNvPr id="1784848" name="Object 16"/>
            <p:cNvGraphicFramePr>
              <a:graphicFrameLocks noChangeAspect="1"/>
            </p:cNvGraphicFramePr>
            <p:nvPr/>
          </p:nvGraphicFramePr>
          <p:xfrm>
            <a:off x="816" y="2926"/>
            <a:ext cx="960" cy="722"/>
          </p:xfrm>
          <a:graphic>
            <a:graphicData uri="http://schemas.openxmlformats.org/presentationml/2006/ole">
              <p:oleObj spid="_x0000_s1784848" name="Equation" r:id="rId6" imgW="558720" imgH="482400" progId="Equation.3">
                <p:embed/>
              </p:oleObj>
            </a:graphicData>
          </a:graphic>
        </p:graphicFrame>
      </p:grpSp>
      <p:sp>
        <p:nvSpPr>
          <p:cNvPr id="1784849" name="Rectangle 17"/>
          <p:cNvSpPr>
            <a:spLocks noChangeArrowheads="1"/>
          </p:cNvSpPr>
          <p:nvPr/>
        </p:nvSpPr>
        <p:spPr bwMode="auto">
          <a:xfrm>
            <a:off x="852488" y="4543425"/>
            <a:ext cx="5213350" cy="641350"/>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sym typeface="Math4" pitchFamily="2" charset="2"/>
              </a:rPr>
              <a:t>可以确定一个常数</a:t>
            </a:r>
            <a:r>
              <a:rPr lang="en-US" altLang="zh-CN" sz="3600" b="1" i="1">
                <a:latin typeface="宋体" pitchFamily="2" charset="-122"/>
                <a:ea typeface="宋体" pitchFamily="2" charset="-122"/>
                <a:sym typeface="Math4" pitchFamily="2" charset="2"/>
              </a:rPr>
              <a:t>c </a:t>
            </a:r>
            <a:r>
              <a:rPr lang="zh-CN" altLang="zh-CN" sz="3600" b="1">
                <a:latin typeface="宋体" pitchFamily="2" charset="-122"/>
                <a:ea typeface="宋体" pitchFamily="2" charset="-122"/>
                <a:sym typeface="Math4" pitchFamily="2" charset="2"/>
              </a:rPr>
              <a:t>使得</a:t>
            </a:r>
            <a:endParaRPr lang="zh-CN" altLang="en-US" sz="3600" b="1">
              <a:latin typeface="宋体" pitchFamily="2" charset="-122"/>
              <a:ea typeface="宋体" pitchFamily="2" charset="-122"/>
              <a:sym typeface="Math4" pitchFamily="2" charset="2"/>
            </a:endParaRPr>
          </a:p>
        </p:txBody>
      </p:sp>
      <p:graphicFrame>
        <p:nvGraphicFramePr>
          <p:cNvPr id="1784850" name="Object 18"/>
          <p:cNvGraphicFramePr>
            <a:graphicFrameLocks noChangeAspect="1"/>
          </p:cNvGraphicFramePr>
          <p:nvPr/>
        </p:nvGraphicFramePr>
        <p:xfrm>
          <a:off x="6008688" y="4238625"/>
          <a:ext cx="3048000" cy="1371600"/>
        </p:xfrm>
        <a:graphic>
          <a:graphicData uri="http://schemas.openxmlformats.org/presentationml/2006/ole">
            <p:oleObj spid="_x0000_s1784850" name="Equation" r:id="rId7" imgW="1307880" imgH="507960" progId="Equation.3">
              <p:embed/>
            </p:oleObj>
          </a:graphicData>
        </a:graphic>
      </p:graphicFrame>
      <p:sp>
        <p:nvSpPr>
          <p:cNvPr id="1784851" name="Text Box 19"/>
          <p:cNvSpPr txBox="1">
            <a:spLocks noChangeArrowheads="1"/>
          </p:cNvSpPr>
          <p:nvPr/>
        </p:nvSpPr>
        <p:spPr bwMode="auto">
          <a:xfrm>
            <a:off x="8012113" y="3476625"/>
            <a:ext cx="1425575" cy="641350"/>
          </a:xfrm>
          <a:prstGeom prst="rect">
            <a:avLst/>
          </a:prstGeom>
          <a:noFill/>
          <a:ln w="9525">
            <a:noFill/>
            <a:miter lim="800000"/>
            <a:headEnd/>
            <a:tailEnd/>
          </a:ln>
          <a:effectLst/>
        </p:spPr>
        <p:txBody>
          <a:bodyPr>
            <a:spAutoFit/>
          </a:bodyPr>
          <a:lstStyle/>
          <a:p>
            <a:pPr>
              <a:spcBef>
                <a:spcPct val="50000"/>
              </a:spcBef>
            </a:pPr>
            <a:r>
              <a:rPr lang="zh-CN" altLang="en-US" sz="3600" b="1">
                <a:latin typeface="宋体" pitchFamily="2" charset="-122"/>
                <a:ea typeface="宋体" pitchFamily="2" charset="-122"/>
                <a:sym typeface="Math4" pitchFamily="2" charset="2"/>
              </a:rPr>
              <a:t>因此</a:t>
            </a:r>
            <a:r>
              <a:rPr lang="en-US" altLang="zh-CN" sz="3600" b="1">
                <a:latin typeface="宋体" pitchFamily="2" charset="-122"/>
                <a:ea typeface="宋体" pitchFamily="2" charset="-122"/>
                <a:sym typeface="Math4" pitchFamily="2" charset="2"/>
              </a:rPr>
              <a:t>,</a:t>
            </a:r>
          </a:p>
        </p:txBody>
      </p:sp>
      <p:grpSp>
        <p:nvGrpSpPr>
          <p:cNvPr id="1784852" name="Group 20"/>
          <p:cNvGrpSpPr>
            <a:grpSpLocks/>
          </p:cNvGrpSpPr>
          <p:nvPr/>
        </p:nvGrpSpPr>
        <p:grpSpPr bwMode="auto">
          <a:xfrm>
            <a:off x="903288" y="5654675"/>
            <a:ext cx="2927350" cy="641350"/>
            <a:chOff x="786" y="1776"/>
            <a:chExt cx="1844" cy="404"/>
          </a:xfrm>
        </p:grpSpPr>
        <p:sp>
          <p:nvSpPr>
            <p:cNvPr id="1784853" name="Text Box 21"/>
            <p:cNvSpPr txBox="1">
              <a:spLocks noChangeArrowheads="1"/>
            </p:cNvSpPr>
            <p:nvPr/>
          </p:nvSpPr>
          <p:spPr bwMode="auto">
            <a:xfrm>
              <a:off x="786" y="1776"/>
              <a:ext cx="1844"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取       </a:t>
              </a:r>
              <a:r>
                <a:rPr lang="en-US" altLang="zh-CN" sz="3600" b="1">
                  <a:latin typeface="宋体" pitchFamily="2" charset="-122"/>
                  <a:ea typeface="宋体" pitchFamily="2" charset="-122"/>
                  <a:sym typeface="Symbol" pitchFamily="18" charset="2"/>
                </a:rPr>
                <a:t>,</a:t>
              </a:r>
              <a:r>
                <a:rPr lang="zh-CN" altLang="en-US" sz="3600" b="1">
                  <a:latin typeface="宋体" pitchFamily="2" charset="-122"/>
                  <a:ea typeface="宋体" pitchFamily="2" charset="-122"/>
                  <a:sym typeface="Symbol" pitchFamily="18" charset="2"/>
                </a:rPr>
                <a:t>则</a:t>
              </a:r>
            </a:p>
          </p:txBody>
        </p:sp>
        <p:graphicFrame>
          <p:nvGraphicFramePr>
            <p:cNvPr id="1784854" name="Object 22"/>
            <p:cNvGraphicFramePr>
              <a:graphicFrameLocks noChangeAspect="1"/>
            </p:cNvGraphicFramePr>
            <p:nvPr/>
          </p:nvGraphicFramePr>
          <p:xfrm>
            <a:off x="1200" y="1824"/>
            <a:ext cx="912" cy="334"/>
          </p:xfrm>
          <a:graphic>
            <a:graphicData uri="http://schemas.openxmlformats.org/presentationml/2006/ole">
              <p:oleObj spid="_x0000_s1784854" name="公式" r:id="rId8" imgW="558720" imgH="177480" progId="Equation.3">
                <p:embed/>
              </p:oleObj>
            </a:graphicData>
          </a:graphic>
        </p:graphicFrame>
      </p:grpSp>
      <p:graphicFrame>
        <p:nvGraphicFramePr>
          <p:cNvPr id="1784855" name="Object 23"/>
          <p:cNvGraphicFramePr>
            <a:graphicFrameLocks noChangeAspect="1"/>
          </p:cNvGraphicFramePr>
          <p:nvPr/>
        </p:nvGraphicFramePr>
        <p:xfrm>
          <a:off x="4102100" y="5564188"/>
          <a:ext cx="4649788" cy="960437"/>
        </p:xfrm>
        <a:graphic>
          <a:graphicData uri="http://schemas.openxmlformats.org/presentationml/2006/ole">
            <p:oleObj spid="_x0000_s1784855" name="公式" r:id="rId9" imgW="128268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84836"/>
                                        </p:tgtEl>
                                        <p:attrNameLst>
                                          <p:attrName>style.visibility</p:attrName>
                                        </p:attrNameLst>
                                      </p:cBhvr>
                                      <p:to>
                                        <p:strVal val="visible"/>
                                      </p:to>
                                    </p:set>
                                    <p:animEffect transition="in" filter="wipe(left)">
                                      <p:cBhvr>
                                        <p:cTn id="7" dur="500"/>
                                        <p:tgtEl>
                                          <p:spTgt spid="1784836"/>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784837"/>
                                        </p:tgtEl>
                                        <p:attrNameLst>
                                          <p:attrName>style.visibility</p:attrName>
                                        </p:attrNameLst>
                                      </p:cBhvr>
                                      <p:to>
                                        <p:strVal val="visible"/>
                                      </p:to>
                                    </p:set>
                                    <p:animEffect transition="in" filter="wipe(left)">
                                      <p:cBhvr>
                                        <p:cTn id="11" dur="500"/>
                                        <p:tgtEl>
                                          <p:spTgt spid="1784837"/>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1784838"/>
                                        </p:tgtEl>
                                        <p:attrNameLst>
                                          <p:attrName>style.visibility</p:attrName>
                                        </p:attrNameLst>
                                      </p:cBhvr>
                                      <p:to>
                                        <p:strVal val="visible"/>
                                      </p:to>
                                    </p:set>
                                    <p:animEffect transition="in" filter="wipe(left)">
                                      <p:cBhvr>
                                        <p:cTn id="15" dur="500"/>
                                        <p:tgtEl>
                                          <p:spTgt spid="17848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84845"/>
                                        </p:tgtEl>
                                        <p:attrNameLst>
                                          <p:attrName>style.visibility</p:attrName>
                                        </p:attrNameLst>
                                      </p:cBhvr>
                                      <p:to>
                                        <p:strVal val="visible"/>
                                      </p:to>
                                    </p:set>
                                    <p:animEffect transition="in" filter="blinds(horizontal)">
                                      <p:cBhvr>
                                        <p:cTn id="20" dur="500"/>
                                        <p:tgtEl>
                                          <p:spTgt spid="1784845"/>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784851"/>
                                        </p:tgtEl>
                                        <p:attrNameLst>
                                          <p:attrName>style.visibility</p:attrName>
                                        </p:attrNameLst>
                                      </p:cBhvr>
                                      <p:to>
                                        <p:strVal val="visible"/>
                                      </p:to>
                                    </p:set>
                                    <p:animEffect transition="in" filter="blinds(horizontal)">
                                      <p:cBhvr>
                                        <p:cTn id="24" dur="500"/>
                                        <p:tgtEl>
                                          <p:spTgt spid="17848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84849"/>
                                        </p:tgtEl>
                                        <p:attrNameLst>
                                          <p:attrName>style.visibility</p:attrName>
                                        </p:attrNameLst>
                                      </p:cBhvr>
                                      <p:to>
                                        <p:strVal val="visible"/>
                                      </p:to>
                                    </p:set>
                                    <p:animEffect transition="in" filter="wipe(left)">
                                      <p:cBhvr>
                                        <p:cTn id="29" dur="2000"/>
                                        <p:tgtEl>
                                          <p:spTgt spid="1784849"/>
                                        </p:tgtEl>
                                      </p:cBhvr>
                                    </p:animEffect>
                                  </p:childTnLst>
                                </p:cTn>
                              </p:par>
                            </p:childTnLst>
                          </p:cTn>
                        </p:par>
                        <p:par>
                          <p:cTn id="30" fill="hold">
                            <p:stCondLst>
                              <p:cond delay="2000"/>
                            </p:stCondLst>
                            <p:childTnLst>
                              <p:par>
                                <p:cTn id="31" presetID="22" presetClass="entr" presetSubtype="1" fill="hold" nodeType="afterEffect">
                                  <p:stCondLst>
                                    <p:cond delay="2000"/>
                                  </p:stCondLst>
                                  <p:childTnLst>
                                    <p:set>
                                      <p:cBhvr>
                                        <p:cTn id="32" dur="1" fill="hold">
                                          <p:stCondLst>
                                            <p:cond delay="0"/>
                                          </p:stCondLst>
                                        </p:cTn>
                                        <p:tgtEl>
                                          <p:spTgt spid="1784850"/>
                                        </p:tgtEl>
                                        <p:attrNameLst>
                                          <p:attrName>style.visibility</p:attrName>
                                        </p:attrNameLst>
                                      </p:cBhvr>
                                      <p:to>
                                        <p:strVal val="visible"/>
                                      </p:to>
                                    </p:set>
                                    <p:animEffect transition="in" filter="wipe(up)">
                                      <p:cBhvr>
                                        <p:cTn id="33" dur="500"/>
                                        <p:tgtEl>
                                          <p:spTgt spid="178485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84852"/>
                                        </p:tgtEl>
                                        <p:attrNameLst>
                                          <p:attrName>style.visibility</p:attrName>
                                        </p:attrNameLst>
                                      </p:cBhvr>
                                      <p:to>
                                        <p:strVal val="visible"/>
                                      </p:to>
                                    </p:set>
                                    <p:animEffect transition="in" filter="blinds(horizontal)">
                                      <p:cBhvr>
                                        <p:cTn id="38" dur="2000"/>
                                        <p:tgtEl>
                                          <p:spTgt spid="17848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84855"/>
                                        </p:tgtEl>
                                        <p:attrNameLst>
                                          <p:attrName>style.visibility</p:attrName>
                                        </p:attrNameLst>
                                      </p:cBhvr>
                                      <p:to>
                                        <p:strVal val="visible"/>
                                      </p:to>
                                    </p:set>
                                    <p:animEffect transition="in" filter="wipe(left)">
                                      <p:cBhvr>
                                        <p:cTn id="43" dur="500"/>
                                        <p:tgtEl>
                                          <p:spTgt spid="178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6" grpId="0" autoUpdateAnimBg="0"/>
      <p:bldP spid="1784849" grpId="0" autoUpdateAnimBg="0"/>
      <p:bldP spid="17848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5860" name="Object 4"/>
          <p:cNvGraphicFramePr>
            <a:graphicFrameLocks noChangeAspect="1"/>
          </p:cNvGraphicFramePr>
          <p:nvPr/>
        </p:nvGraphicFramePr>
        <p:xfrm>
          <a:off x="1755775" y="355600"/>
          <a:ext cx="2752725" cy="1568450"/>
        </p:xfrm>
        <a:graphic>
          <a:graphicData uri="http://schemas.openxmlformats.org/presentationml/2006/ole">
            <p:oleObj spid="_x0000_s1785860" name="Equation" r:id="rId3" imgW="1028520" imgH="558720" progId="">
              <p:embed/>
            </p:oleObj>
          </a:graphicData>
        </a:graphic>
      </p:graphicFrame>
      <p:sp>
        <p:nvSpPr>
          <p:cNvPr id="1785861" name="Text Box 5"/>
          <p:cNvSpPr txBox="1">
            <a:spLocks noChangeArrowheads="1"/>
          </p:cNvSpPr>
          <p:nvPr/>
        </p:nvSpPr>
        <p:spPr bwMode="auto">
          <a:xfrm>
            <a:off x="1011238" y="774700"/>
            <a:ext cx="641350" cy="641350"/>
          </a:xfrm>
          <a:prstGeom prst="rect">
            <a:avLst/>
          </a:prstGeom>
          <a:noFill/>
          <a:ln w="9525">
            <a:noFill/>
            <a:miter lim="800000"/>
            <a:headEnd/>
            <a:tailEnd/>
          </a:ln>
          <a:effectLst/>
        </p:spPr>
        <p:txBody>
          <a:bodyPr wrap="none">
            <a:spAutoFit/>
          </a:bodyPr>
          <a:lstStyle/>
          <a:p>
            <a:r>
              <a:rPr lang="zh-CN" altLang="en-US" sz="3600" b="1">
                <a:ea typeface="宋体" pitchFamily="2" charset="-122"/>
              </a:rPr>
              <a:t>由</a:t>
            </a:r>
          </a:p>
        </p:txBody>
      </p:sp>
      <p:sp>
        <p:nvSpPr>
          <p:cNvPr id="1785862" name="Rectangle 6"/>
          <p:cNvSpPr>
            <a:spLocks noChangeArrowheads="1"/>
          </p:cNvSpPr>
          <p:nvPr/>
        </p:nvSpPr>
        <p:spPr bwMode="auto">
          <a:xfrm>
            <a:off x="990600" y="4194175"/>
            <a:ext cx="8153400" cy="641350"/>
          </a:xfrm>
          <a:prstGeom prst="rect">
            <a:avLst/>
          </a:prstGeom>
          <a:noFill/>
          <a:ln w="9525">
            <a:noFill/>
            <a:miter lim="800000"/>
            <a:headEnd/>
            <a:tailEnd/>
          </a:ln>
          <a:effectLst/>
        </p:spPr>
        <p:txBody>
          <a:bodyPr>
            <a:spAutoFit/>
          </a:bodyPr>
          <a:lstStyle/>
          <a:p>
            <a:pPr>
              <a:spcBef>
                <a:spcPct val="50000"/>
              </a:spcBef>
            </a:pPr>
            <a:r>
              <a:rPr lang="zh-CN" altLang="en-US" sz="3600" b="1">
                <a:ea typeface="宋体" pitchFamily="2" charset="-122"/>
              </a:rPr>
              <a:t>为检验的</a:t>
            </a:r>
            <a:r>
              <a:rPr lang="zh-CN" altLang="en-US" sz="3600" b="1">
                <a:solidFill>
                  <a:srgbClr val="800000"/>
                </a:solidFill>
                <a:ea typeface="楷体_GB2312" pitchFamily="49" charset="-122"/>
              </a:rPr>
              <a:t>接受域 </a:t>
            </a:r>
            <a:r>
              <a:rPr lang="en-US" altLang="zh-CN" sz="3600" b="1">
                <a:ea typeface="楷体_GB2312" pitchFamily="49" charset="-122"/>
              </a:rPr>
              <a:t>(</a:t>
            </a:r>
            <a:r>
              <a:rPr lang="zh-CN" altLang="en-US" sz="3600" b="1">
                <a:ea typeface="宋体" pitchFamily="2" charset="-122"/>
              </a:rPr>
              <a:t>实际上没理由拒绝</a:t>
            </a:r>
            <a:r>
              <a:rPr lang="en-US" altLang="zh-CN" sz="3600" b="1">
                <a:ea typeface="楷体_GB2312" pitchFamily="49" charset="-122"/>
              </a:rPr>
              <a:t>),</a:t>
            </a:r>
          </a:p>
        </p:txBody>
      </p:sp>
      <p:grpSp>
        <p:nvGrpSpPr>
          <p:cNvPr id="1785863" name="Group 7"/>
          <p:cNvGrpSpPr>
            <a:grpSpLocks/>
          </p:cNvGrpSpPr>
          <p:nvPr/>
        </p:nvGrpSpPr>
        <p:grpSpPr bwMode="auto">
          <a:xfrm>
            <a:off x="1011238" y="4872038"/>
            <a:ext cx="7524750" cy="649287"/>
            <a:chOff x="336" y="3143"/>
            <a:chExt cx="4740" cy="409"/>
          </a:xfrm>
        </p:grpSpPr>
        <p:sp>
          <p:nvSpPr>
            <p:cNvPr id="1785864" name="Text Box 8"/>
            <p:cNvSpPr txBox="1">
              <a:spLocks noChangeArrowheads="1"/>
            </p:cNvSpPr>
            <p:nvPr/>
          </p:nvSpPr>
          <p:spPr bwMode="auto">
            <a:xfrm>
              <a:off x="336" y="3143"/>
              <a:ext cx="405" cy="404"/>
            </a:xfrm>
            <a:prstGeom prst="rect">
              <a:avLst/>
            </a:prstGeom>
            <a:noFill/>
            <a:ln w="9525">
              <a:noFill/>
              <a:miter lim="800000"/>
              <a:headEnd/>
              <a:tailEnd/>
            </a:ln>
            <a:effectLst/>
          </p:spPr>
          <p:txBody>
            <a:bodyPr wrap="none">
              <a:spAutoFit/>
            </a:bodyPr>
            <a:lstStyle/>
            <a:p>
              <a:r>
                <a:rPr lang="zh-CN" altLang="en-US" sz="3600" b="1">
                  <a:ea typeface="宋体" pitchFamily="2" charset="-122"/>
                </a:rPr>
                <a:t>现</a:t>
              </a:r>
            </a:p>
          </p:txBody>
        </p:sp>
        <p:graphicFrame>
          <p:nvGraphicFramePr>
            <p:cNvPr id="1785865" name="Object 9"/>
            <p:cNvGraphicFramePr>
              <a:graphicFrameLocks noChangeAspect="1"/>
            </p:cNvGraphicFramePr>
            <p:nvPr/>
          </p:nvGraphicFramePr>
          <p:xfrm>
            <a:off x="720" y="3216"/>
            <a:ext cx="912" cy="336"/>
          </p:xfrm>
          <a:graphic>
            <a:graphicData uri="http://schemas.openxmlformats.org/presentationml/2006/ole">
              <p:oleObj spid="_x0000_s1785865" name="公式" r:id="rId4" imgW="545760" imgH="177480" progId="Equation.3">
                <p:embed/>
              </p:oleObj>
            </a:graphicData>
          </a:graphic>
        </p:graphicFrame>
        <p:sp>
          <p:nvSpPr>
            <p:cNvPr id="1785866" name="Text Box 10"/>
            <p:cNvSpPr txBox="1">
              <a:spLocks noChangeArrowheads="1"/>
            </p:cNvSpPr>
            <p:nvPr/>
          </p:nvSpPr>
          <p:spPr bwMode="auto">
            <a:xfrm>
              <a:off x="1648" y="3148"/>
              <a:ext cx="3428"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落入接受域</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则接受原假设</a:t>
              </a:r>
            </a:p>
          </p:txBody>
        </p:sp>
      </p:grpSp>
      <p:grpSp>
        <p:nvGrpSpPr>
          <p:cNvPr id="1785867" name="Group 11"/>
          <p:cNvGrpSpPr>
            <a:grpSpLocks/>
          </p:cNvGrpSpPr>
          <p:nvPr/>
        </p:nvGrpSpPr>
        <p:grpSpPr bwMode="auto">
          <a:xfrm>
            <a:off x="4821238" y="568325"/>
            <a:ext cx="3581400" cy="1295400"/>
            <a:chOff x="2736" y="480"/>
            <a:chExt cx="2256" cy="816"/>
          </a:xfrm>
        </p:grpSpPr>
        <p:graphicFrame>
          <p:nvGraphicFramePr>
            <p:cNvPr id="1785868" name="Object 12"/>
            <p:cNvGraphicFramePr>
              <a:graphicFrameLocks noChangeAspect="1"/>
            </p:cNvGraphicFramePr>
            <p:nvPr/>
          </p:nvGraphicFramePr>
          <p:xfrm>
            <a:off x="3360" y="480"/>
            <a:ext cx="1632" cy="816"/>
          </p:xfrm>
          <a:graphic>
            <a:graphicData uri="http://schemas.openxmlformats.org/presentationml/2006/ole">
              <p:oleObj spid="_x0000_s1785868" name="Equation" r:id="rId5" imgW="888840" imgH="482400" progId="Equation.3">
                <p:embed/>
              </p:oleObj>
            </a:graphicData>
          </a:graphic>
        </p:graphicFrame>
        <p:sp>
          <p:nvSpPr>
            <p:cNvPr id="1785869" name="AutoShape 13"/>
            <p:cNvSpPr>
              <a:spLocks noChangeArrowheads="1"/>
            </p:cNvSpPr>
            <p:nvPr/>
          </p:nvSpPr>
          <p:spPr bwMode="auto">
            <a:xfrm>
              <a:off x="2736" y="720"/>
              <a:ext cx="528" cy="162"/>
            </a:xfrm>
            <a:prstGeom prst="rightArrow">
              <a:avLst>
                <a:gd name="adj1" fmla="val 50000"/>
                <a:gd name="adj2" fmla="val 81481"/>
              </a:avLst>
            </a:prstGeom>
            <a:solidFill>
              <a:srgbClr val="FF00FF">
                <a:alpha val="50000"/>
              </a:srgbClr>
            </a:solidFill>
            <a:ln w="9525">
              <a:solidFill>
                <a:schemeClr val="tx1"/>
              </a:solidFill>
              <a:miter lim="800000"/>
              <a:headEnd/>
              <a:tailEnd/>
            </a:ln>
            <a:effectLst/>
          </p:spPr>
          <p:txBody>
            <a:bodyPr wrap="none" anchor="ctr"/>
            <a:lstStyle/>
            <a:p>
              <a:endParaRPr lang="zh-CN" altLang="en-US"/>
            </a:p>
          </p:txBody>
        </p:sp>
      </p:grpSp>
      <p:sp>
        <p:nvSpPr>
          <p:cNvPr id="1785870" name="Rectangle 14"/>
          <p:cNvSpPr>
            <a:spLocks noChangeArrowheads="1"/>
          </p:cNvSpPr>
          <p:nvPr/>
        </p:nvSpPr>
        <p:spPr bwMode="auto">
          <a:xfrm>
            <a:off x="1011238" y="1989138"/>
            <a:ext cx="8077200" cy="1246187"/>
          </a:xfrm>
          <a:prstGeom prst="rect">
            <a:avLst/>
          </a:prstGeom>
          <a:noFill/>
          <a:ln w="9525">
            <a:noFill/>
            <a:miter lim="800000"/>
            <a:headEnd/>
            <a:tailEnd/>
          </a:ln>
          <a:effectLst/>
        </p:spPr>
        <p:txBody>
          <a:bodyPr>
            <a:spAutoFit/>
          </a:bodyPr>
          <a:lstStyle/>
          <a:p>
            <a:pPr>
              <a:spcBef>
                <a:spcPct val="10000"/>
              </a:spcBef>
            </a:pPr>
            <a:r>
              <a:rPr lang="zh-CN" altLang="en-US" sz="3600" b="1" dirty="0">
                <a:ea typeface="宋体" pitchFamily="2" charset="-122"/>
              </a:rPr>
              <a:t>即区间</a:t>
            </a:r>
            <a:r>
              <a:rPr lang="en-US" altLang="zh-CN" sz="3600" b="1" dirty="0">
                <a:ea typeface="楷体_GB2312" pitchFamily="49" charset="-122"/>
              </a:rPr>
              <a:t>( </a:t>
            </a:r>
            <a:r>
              <a:rPr lang="en-US" altLang="zh-CN" sz="3600" b="1" dirty="0">
                <a:ea typeface="楷体_GB2312" pitchFamily="49" charset="-122"/>
                <a:sym typeface="Symbol" pitchFamily="18" charset="2"/>
              </a:rPr>
              <a:t> ,</a:t>
            </a:r>
            <a:r>
              <a:rPr lang="en-US" altLang="zh-CN" sz="3600" dirty="0">
                <a:ea typeface="楷体_GB2312" pitchFamily="49" charset="-122"/>
                <a:sym typeface="Symbol" pitchFamily="18" charset="2"/>
              </a:rPr>
              <a:t>66.824</a:t>
            </a:r>
            <a:r>
              <a:rPr lang="en-US" altLang="zh-CN" sz="3600" b="1" dirty="0">
                <a:ea typeface="楷体_GB2312" pitchFamily="49" charset="-122"/>
                <a:sym typeface="Symbol" pitchFamily="18" charset="2"/>
              </a:rPr>
              <a:t> </a:t>
            </a:r>
            <a:r>
              <a:rPr lang="en-US" altLang="zh-CN" sz="3600" b="1" dirty="0">
                <a:ea typeface="楷体_GB2312" pitchFamily="49" charset="-122"/>
              </a:rPr>
              <a:t>)  </a:t>
            </a:r>
            <a:r>
              <a:rPr lang="zh-CN" altLang="en-US" sz="3600" b="1" dirty="0">
                <a:ea typeface="楷体_GB2312" pitchFamily="49" charset="-122"/>
              </a:rPr>
              <a:t>与 </a:t>
            </a:r>
            <a:r>
              <a:rPr lang="en-US" altLang="zh-CN" sz="3600" b="1" dirty="0">
                <a:ea typeface="楷体_GB2312" pitchFamily="49" charset="-122"/>
              </a:rPr>
              <a:t>( </a:t>
            </a:r>
            <a:r>
              <a:rPr lang="en-US" altLang="zh-CN" sz="3600" dirty="0">
                <a:ea typeface="楷体_GB2312" pitchFamily="49" charset="-122"/>
              </a:rPr>
              <a:t>69.18</a:t>
            </a:r>
            <a:r>
              <a:rPr lang="en-US" altLang="zh-CN" sz="3600" b="1" dirty="0">
                <a:ea typeface="楷体_GB2312" pitchFamily="49" charset="-122"/>
              </a:rPr>
              <a:t> , +</a:t>
            </a:r>
            <a:r>
              <a:rPr lang="en-US" altLang="zh-CN" sz="3600" b="1" dirty="0">
                <a:ea typeface="楷体_GB2312" pitchFamily="49" charset="-122"/>
                <a:sym typeface="Symbol" pitchFamily="18" charset="2"/>
              </a:rPr>
              <a:t> </a:t>
            </a:r>
            <a:r>
              <a:rPr lang="en-US" altLang="zh-CN" sz="3600" b="1" dirty="0">
                <a:ea typeface="楷体_GB2312" pitchFamily="49" charset="-122"/>
              </a:rPr>
              <a:t>)</a:t>
            </a:r>
          </a:p>
          <a:p>
            <a:pPr>
              <a:spcBef>
                <a:spcPct val="10000"/>
              </a:spcBef>
            </a:pPr>
            <a:r>
              <a:rPr lang="zh-CN" altLang="en-US" sz="3600" b="1" dirty="0">
                <a:ea typeface="宋体" pitchFamily="2" charset="-122"/>
              </a:rPr>
              <a:t>为检验的</a:t>
            </a:r>
            <a:r>
              <a:rPr lang="zh-CN" altLang="en-US" sz="3600" b="1" dirty="0">
                <a:solidFill>
                  <a:srgbClr val="800000"/>
                </a:solidFill>
                <a:ea typeface="楷体_GB2312" pitchFamily="49" charset="-122"/>
              </a:rPr>
              <a:t>拒绝域</a:t>
            </a:r>
          </a:p>
        </p:txBody>
      </p:sp>
      <p:grpSp>
        <p:nvGrpSpPr>
          <p:cNvPr id="1785871" name="Group 15"/>
          <p:cNvGrpSpPr>
            <a:grpSpLocks/>
          </p:cNvGrpSpPr>
          <p:nvPr/>
        </p:nvGrpSpPr>
        <p:grpSpPr bwMode="auto">
          <a:xfrm>
            <a:off x="1011238" y="3355975"/>
            <a:ext cx="7575550" cy="641350"/>
            <a:chOff x="336" y="1344"/>
            <a:chExt cx="4772" cy="404"/>
          </a:xfrm>
        </p:grpSpPr>
        <p:sp>
          <p:nvSpPr>
            <p:cNvPr id="1785872" name="Text Box 16"/>
            <p:cNvSpPr txBox="1">
              <a:spLocks noChangeArrowheads="1"/>
            </p:cNvSpPr>
            <p:nvPr/>
          </p:nvSpPr>
          <p:spPr bwMode="auto">
            <a:xfrm>
              <a:off x="336" y="1344"/>
              <a:ext cx="4666" cy="404"/>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称  的取值区间</a:t>
              </a:r>
            </a:p>
          </p:txBody>
        </p:sp>
        <p:graphicFrame>
          <p:nvGraphicFramePr>
            <p:cNvPr id="1785873" name="Object 17"/>
            <p:cNvGraphicFramePr>
              <a:graphicFrameLocks noChangeAspect="1"/>
            </p:cNvGraphicFramePr>
            <p:nvPr/>
          </p:nvGraphicFramePr>
          <p:xfrm>
            <a:off x="667" y="1392"/>
            <a:ext cx="293" cy="336"/>
          </p:xfrm>
          <a:graphic>
            <a:graphicData uri="http://schemas.openxmlformats.org/presentationml/2006/ole">
              <p:oleObj spid="_x0000_s1785873" name="公式" r:id="rId6" imgW="177480" imgH="190440" progId="Equation.3">
                <p:embed/>
              </p:oleObj>
            </a:graphicData>
          </a:graphic>
        </p:graphicFrame>
        <p:sp>
          <p:nvSpPr>
            <p:cNvPr id="1785874" name="Rectangle 18"/>
            <p:cNvSpPr>
              <a:spLocks noChangeArrowheads="1"/>
            </p:cNvSpPr>
            <p:nvPr/>
          </p:nvSpPr>
          <p:spPr bwMode="auto">
            <a:xfrm>
              <a:off x="2400" y="1344"/>
              <a:ext cx="2708" cy="404"/>
            </a:xfrm>
            <a:prstGeom prst="rect">
              <a:avLst/>
            </a:prstGeom>
            <a:noFill/>
            <a:ln w="9525">
              <a:noFill/>
              <a:miter lim="800000"/>
              <a:headEnd/>
              <a:tailEnd/>
            </a:ln>
            <a:effectLst/>
          </p:spPr>
          <p:txBody>
            <a:bodyPr wrap="none">
              <a:spAutoFit/>
            </a:bodyPr>
            <a:lstStyle/>
            <a:p>
              <a:r>
                <a:rPr lang="en-US" altLang="zh-CN" sz="3600" b="1">
                  <a:latin typeface="宋体" pitchFamily="2" charset="-122"/>
                  <a:ea typeface="宋体" pitchFamily="2" charset="-122"/>
                </a:rPr>
                <a:t>( </a:t>
              </a:r>
              <a:r>
                <a:rPr lang="en-US" altLang="zh-CN" sz="3600">
                  <a:latin typeface="宋体" pitchFamily="2" charset="-122"/>
                  <a:ea typeface="宋体" pitchFamily="2" charset="-122"/>
                </a:rPr>
                <a:t>66.824</a:t>
              </a:r>
              <a:r>
                <a:rPr lang="en-US" altLang="zh-CN" sz="3600" b="1">
                  <a:latin typeface="宋体" pitchFamily="2" charset="-122"/>
                  <a:ea typeface="宋体" pitchFamily="2" charset="-122"/>
                </a:rPr>
                <a:t> , </a:t>
              </a:r>
              <a:r>
                <a:rPr lang="en-US" altLang="zh-CN" sz="3600">
                  <a:latin typeface="宋体" pitchFamily="2" charset="-122"/>
                  <a:ea typeface="宋体" pitchFamily="2" charset="-122"/>
                </a:rPr>
                <a:t>69.18</a:t>
              </a:r>
              <a:r>
                <a:rPr lang="en-US" altLang="zh-CN" sz="3600" b="1">
                  <a:latin typeface="宋体" pitchFamily="2" charset="-122"/>
                  <a:ea typeface="宋体" pitchFamily="2" charset="-122"/>
                </a:rPr>
                <a:t> )</a:t>
              </a:r>
            </a:p>
          </p:txBody>
        </p:sp>
      </p:grpSp>
      <p:sp>
        <p:nvSpPr>
          <p:cNvPr id="1785875" name="Text Box 19"/>
          <p:cNvSpPr txBox="1">
            <a:spLocks noChangeArrowheads="1"/>
          </p:cNvSpPr>
          <p:nvPr/>
        </p:nvSpPr>
        <p:spPr bwMode="auto">
          <a:xfrm>
            <a:off x="3230563" y="5794375"/>
            <a:ext cx="3141662" cy="641350"/>
          </a:xfrm>
          <a:prstGeom prst="rect">
            <a:avLst/>
          </a:prstGeom>
          <a:noFill/>
          <a:ln w="9525">
            <a:noFill/>
            <a:miter lim="800000"/>
            <a:headEnd/>
            <a:tailEnd/>
          </a:ln>
          <a:effectLst/>
        </p:spPr>
        <p:txBody>
          <a:bodyPr>
            <a:spAutoFit/>
          </a:bodyPr>
          <a:lstStyle/>
          <a:p>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en-US" altLang="zh-CN" sz="3600" b="1" dirty="0">
                <a:latin typeface="宋体" pitchFamily="2" charset="-122"/>
                <a:ea typeface="宋体" pitchFamily="2" charset="-122"/>
              </a:rPr>
              <a:t>:</a:t>
            </a:r>
            <a:r>
              <a:rPr lang="en-US" altLang="zh-CN" sz="3600" b="1" i="1" dirty="0">
                <a:latin typeface="宋体" pitchFamily="2" charset="-122"/>
                <a:ea typeface="宋体" pitchFamily="2" charset="-122"/>
                <a:sym typeface="Symbol" pitchFamily="18" charset="2"/>
              </a:rPr>
              <a:t></a:t>
            </a:r>
            <a:r>
              <a:rPr lang="en-US" altLang="zh-CN" sz="3600" b="1" dirty="0">
                <a:latin typeface="宋体" pitchFamily="2" charset="-122"/>
                <a:ea typeface="宋体" pitchFamily="2" charset="-122"/>
                <a:sym typeface="Symbol" pitchFamily="18" charset="2"/>
              </a:rPr>
              <a:t> = </a:t>
            </a:r>
            <a:r>
              <a:rPr lang="en-US" altLang="zh-CN" sz="3600" dirty="0">
                <a:latin typeface="宋体" pitchFamily="2" charset="-122"/>
                <a:ea typeface="宋体" pitchFamily="2" charset="-122"/>
                <a:sym typeface="Symbol" pitchFamily="18" charset="2"/>
              </a:rPr>
              <a:t>68</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85861"/>
                                        </p:tgtEl>
                                        <p:attrNameLst>
                                          <p:attrName>style.visibility</p:attrName>
                                        </p:attrNameLst>
                                      </p:cBhvr>
                                      <p:to>
                                        <p:strVal val="visible"/>
                                      </p:to>
                                    </p:set>
                                    <p:animEffect transition="in" filter="wipe(left)">
                                      <p:cBhvr>
                                        <p:cTn id="7" dur="500"/>
                                        <p:tgtEl>
                                          <p:spTgt spid="1785861"/>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785860"/>
                                        </p:tgtEl>
                                        <p:attrNameLst>
                                          <p:attrName>style.visibility</p:attrName>
                                        </p:attrNameLst>
                                      </p:cBhvr>
                                      <p:to>
                                        <p:strVal val="visible"/>
                                      </p:to>
                                    </p:set>
                                    <p:animEffect transition="in" filter="wipe(left)">
                                      <p:cBhvr>
                                        <p:cTn id="11" dur="1000"/>
                                        <p:tgtEl>
                                          <p:spTgt spid="1785860"/>
                                        </p:tgtEl>
                                      </p:cBhvr>
                                    </p:animEffect>
                                  </p:childTnLst>
                                </p:cTn>
                              </p:par>
                            </p:childTnLst>
                          </p:cTn>
                        </p:par>
                        <p:par>
                          <p:cTn id="12" fill="hold">
                            <p:stCondLst>
                              <p:cond delay="3500"/>
                            </p:stCondLst>
                            <p:childTnLst>
                              <p:par>
                                <p:cTn id="13" presetID="22" presetClass="entr" presetSubtype="8" fill="hold" nodeType="afterEffect">
                                  <p:stCondLst>
                                    <p:cond delay="2000"/>
                                  </p:stCondLst>
                                  <p:childTnLst>
                                    <p:set>
                                      <p:cBhvr>
                                        <p:cTn id="14" dur="1" fill="hold">
                                          <p:stCondLst>
                                            <p:cond delay="0"/>
                                          </p:stCondLst>
                                        </p:cTn>
                                        <p:tgtEl>
                                          <p:spTgt spid="1785867"/>
                                        </p:tgtEl>
                                        <p:attrNameLst>
                                          <p:attrName>style.visibility</p:attrName>
                                        </p:attrNameLst>
                                      </p:cBhvr>
                                      <p:to>
                                        <p:strVal val="visible"/>
                                      </p:to>
                                    </p:set>
                                    <p:animEffect transition="in" filter="wipe(left)">
                                      <p:cBhvr>
                                        <p:cTn id="15" dur="500"/>
                                        <p:tgtEl>
                                          <p:spTgt spid="1785867"/>
                                        </p:tgtEl>
                                      </p:cBhvr>
                                    </p:animEffect>
                                  </p:childTnLst>
                                </p:cTn>
                              </p:par>
                            </p:childTnLst>
                          </p:cTn>
                        </p:par>
                        <p:par>
                          <p:cTn id="16" fill="hold">
                            <p:stCondLst>
                              <p:cond delay="6000"/>
                            </p:stCondLst>
                            <p:childTnLst>
                              <p:par>
                                <p:cTn id="17" presetID="22" presetClass="entr" presetSubtype="1" fill="hold" grpId="0" nodeType="afterEffect">
                                  <p:stCondLst>
                                    <p:cond delay="0"/>
                                  </p:stCondLst>
                                  <p:childTnLst>
                                    <p:set>
                                      <p:cBhvr>
                                        <p:cTn id="18" dur="1" fill="hold">
                                          <p:stCondLst>
                                            <p:cond delay="0"/>
                                          </p:stCondLst>
                                        </p:cTn>
                                        <p:tgtEl>
                                          <p:spTgt spid="1785870"/>
                                        </p:tgtEl>
                                        <p:attrNameLst>
                                          <p:attrName>style.visibility</p:attrName>
                                        </p:attrNameLst>
                                      </p:cBhvr>
                                      <p:to>
                                        <p:strVal val="visible"/>
                                      </p:to>
                                    </p:set>
                                    <p:animEffect transition="in" filter="wipe(up)">
                                      <p:cBhvr>
                                        <p:cTn id="19" dur="2000"/>
                                        <p:tgtEl>
                                          <p:spTgt spid="1785870"/>
                                        </p:tgtEl>
                                      </p:cBhvr>
                                    </p:animEffect>
                                  </p:childTnLst>
                                </p:cTn>
                              </p:par>
                            </p:childTnLst>
                          </p:cTn>
                        </p:par>
                        <p:par>
                          <p:cTn id="20" fill="hold">
                            <p:stCondLst>
                              <p:cond delay="8000"/>
                            </p:stCondLst>
                            <p:childTnLst>
                              <p:par>
                                <p:cTn id="21" presetID="22" presetClass="entr" presetSubtype="8" fill="hold" nodeType="afterEffect">
                                  <p:stCondLst>
                                    <p:cond delay="2000"/>
                                  </p:stCondLst>
                                  <p:childTnLst>
                                    <p:set>
                                      <p:cBhvr>
                                        <p:cTn id="22" dur="1" fill="hold">
                                          <p:stCondLst>
                                            <p:cond delay="0"/>
                                          </p:stCondLst>
                                        </p:cTn>
                                        <p:tgtEl>
                                          <p:spTgt spid="1785871"/>
                                        </p:tgtEl>
                                        <p:attrNameLst>
                                          <p:attrName>style.visibility</p:attrName>
                                        </p:attrNameLst>
                                      </p:cBhvr>
                                      <p:to>
                                        <p:strVal val="visible"/>
                                      </p:to>
                                    </p:set>
                                    <p:animEffect transition="in" filter="wipe(left)">
                                      <p:cBhvr>
                                        <p:cTn id="23" dur="2000"/>
                                        <p:tgtEl>
                                          <p:spTgt spid="1785871"/>
                                        </p:tgtEl>
                                      </p:cBhvr>
                                    </p:animEffect>
                                  </p:childTnLst>
                                </p:cTn>
                              </p:par>
                            </p:childTnLst>
                          </p:cTn>
                        </p:par>
                        <p:par>
                          <p:cTn id="24" fill="hold">
                            <p:stCondLst>
                              <p:cond delay="12000"/>
                            </p:stCondLst>
                            <p:childTnLst>
                              <p:par>
                                <p:cTn id="25" presetID="22" presetClass="entr" presetSubtype="8" fill="hold" grpId="0" nodeType="afterEffect">
                                  <p:stCondLst>
                                    <p:cond delay="2000"/>
                                  </p:stCondLst>
                                  <p:childTnLst>
                                    <p:set>
                                      <p:cBhvr>
                                        <p:cTn id="26" dur="1" fill="hold">
                                          <p:stCondLst>
                                            <p:cond delay="0"/>
                                          </p:stCondLst>
                                        </p:cTn>
                                        <p:tgtEl>
                                          <p:spTgt spid="1785862"/>
                                        </p:tgtEl>
                                        <p:attrNameLst>
                                          <p:attrName>style.visibility</p:attrName>
                                        </p:attrNameLst>
                                      </p:cBhvr>
                                      <p:to>
                                        <p:strVal val="visible"/>
                                      </p:to>
                                    </p:set>
                                    <p:animEffect transition="in" filter="wipe(left)">
                                      <p:cBhvr>
                                        <p:cTn id="27" dur="500"/>
                                        <p:tgtEl>
                                          <p:spTgt spid="1785862"/>
                                        </p:tgtEl>
                                      </p:cBhvr>
                                    </p:animEffect>
                                  </p:childTnLst>
                                </p:cTn>
                              </p:par>
                            </p:childTnLst>
                          </p:cTn>
                        </p:par>
                        <p:par>
                          <p:cTn id="28" fill="hold">
                            <p:stCondLst>
                              <p:cond delay="14500"/>
                            </p:stCondLst>
                            <p:childTnLst>
                              <p:par>
                                <p:cTn id="29" presetID="3" presetClass="entr" presetSubtype="10" fill="hold" nodeType="afterEffect">
                                  <p:stCondLst>
                                    <p:cond delay="0"/>
                                  </p:stCondLst>
                                  <p:childTnLst>
                                    <p:set>
                                      <p:cBhvr>
                                        <p:cTn id="30" dur="1" fill="hold">
                                          <p:stCondLst>
                                            <p:cond delay="0"/>
                                          </p:stCondLst>
                                        </p:cTn>
                                        <p:tgtEl>
                                          <p:spTgt spid="1785863"/>
                                        </p:tgtEl>
                                        <p:attrNameLst>
                                          <p:attrName>style.visibility</p:attrName>
                                        </p:attrNameLst>
                                      </p:cBhvr>
                                      <p:to>
                                        <p:strVal val="visible"/>
                                      </p:to>
                                    </p:set>
                                    <p:animEffect transition="in" filter="blinds(horizontal)">
                                      <p:cBhvr>
                                        <p:cTn id="31" dur="2000"/>
                                        <p:tgtEl>
                                          <p:spTgt spid="1785863"/>
                                        </p:tgtEl>
                                      </p:cBhvr>
                                    </p:animEffect>
                                  </p:childTnLst>
                                </p:cTn>
                              </p:par>
                            </p:childTnLst>
                          </p:cTn>
                        </p:par>
                        <p:par>
                          <p:cTn id="32" fill="hold">
                            <p:stCondLst>
                              <p:cond delay="16500"/>
                            </p:stCondLst>
                            <p:childTnLst>
                              <p:par>
                                <p:cTn id="33" presetID="22" presetClass="entr" presetSubtype="8" fill="hold" grpId="0" nodeType="afterEffect">
                                  <p:stCondLst>
                                    <p:cond delay="2000"/>
                                  </p:stCondLst>
                                  <p:childTnLst>
                                    <p:set>
                                      <p:cBhvr>
                                        <p:cTn id="34" dur="1" fill="hold">
                                          <p:stCondLst>
                                            <p:cond delay="0"/>
                                          </p:stCondLst>
                                        </p:cTn>
                                        <p:tgtEl>
                                          <p:spTgt spid="1785875"/>
                                        </p:tgtEl>
                                        <p:attrNameLst>
                                          <p:attrName>style.visibility</p:attrName>
                                        </p:attrNameLst>
                                      </p:cBhvr>
                                      <p:to>
                                        <p:strVal val="visible"/>
                                      </p:to>
                                    </p:set>
                                    <p:animEffect transition="in" filter="wipe(left)">
                                      <p:cBhvr>
                                        <p:cTn id="35" dur="500"/>
                                        <p:tgtEl>
                                          <p:spTgt spid="1785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61" grpId="0" autoUpdateAnimBg="0"/>
      <p:bldP spid="1785862" grpId="0" autoUpdateAnimBg="0"/>
      <p:bldP spid="1785870" grpId="0" autoUpdateAnimBg="0"/>
      <p:bldP spid="17858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6884" name="Text Box 4"/>
          <p:cNvSpPr txBox="1">
            <a:spLocks noChangeArrowheads="1"/>
          </p:cNvSpPr>
          <p:nvPr/>
        </p:nvSpPr>
        <p:spPr bwMode="auto">
          <a:xfrm>
            <a:off x="1828800" y="2346325"/>
            <a:ext cx="3962400" cy="641350"/>
          </a:xfrm>
          <a:prstGeom prst="rect">
            <a:avLst/>
          </a:prstGeom>
          <a:noFill/>
          <a:ln w="9525">
            <a:noFill/>
            <a:miter lim="800000"/>
            <a:headEnd/>
            <a:tailEnd/>
          </a:ln>
          <a:effectLst/>
        </p:spPr>
        <p:txBody>
          <a:bodyPr>
            <a:spAutoFit/>
          </a:bodyPr>
          <a:lstStyle/>
          <a:p>
            <a:r>
              <a:rPr lang="en-US" altLang="zh-CN" sz="3600" b="1" i="1" dirty="0">
                <a:latin typeface="宋体" pitchFamily="2" charset="-122"/>
                <a:ea typeface="宋体" pitchFamily="2" charset="-122"/>
              </a:rPr>
              <a:t>P</a:t>
            </a:r>
            <a:r>
              <a:rPr lang="en-US" altLang="zh-CN" sz="3600" b="1" dirty="0">
                <a:latin typeface="宋体" pitchFamily="2" charset="-122"/>
                <a:ea typeface="宋体" pitchFamily="2" charset="-122"/>
              </a:rPr>
              <a:t>(</a:t>
            </a:r>
            <a:r>
              <a:rPr lang="zh-CN" altLang="zh-CN" sz="3600" b="1" dirty="0">
                <a:latin typeface="宋体" pitchFamily="2" charset="-122"/>
                <a:ea typeface="宋体" pitchFamily="2" charset="-122"/>
              </a:rPr>
              <a:t>拒绝</a:t>
            </a:r>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en-US" altLang="zh-CN" sz="3600" b="1" dirty="0">
                <a:latin typeface="宋体" pitchFamily="2" charset="-122"/>
                <a:ea typeface="宋体" pitchFamily="2" charset="-122"/>
              </a:rPr>
              <a:t>|</a:t>
            </a:r>
            <a:r>
              <a:rPr lang="en-US" altLang="zh-CN" sz="3600" b="1" i="1" dirty="0">
                <a:latin typeface="宋体" pitchFamily="2" charset="-122"/>
                <a:ea typeface="宋体" pitchFamily="2" charset="-122"/>
              </a:rPr>
              <a:t>H</a:t>
            </a:r>
            <a:r>
              <a:rPr lang="en-US" altLang="zh-CN" sz="3600" b="1" baseline="-25000" dirty="0">
                <a:latin typeface="宋体" pitchFamily="2" charset="-122"/>
                <a:ea typeface="宋体" pitchFamily="2" charset="-122"/>
              </a:rPr>
              <a:t>0</a:t>
            </a:r>
            <a:r>
              <a:rPr lang="zh-CN" altLang="zh-CN" sz="3600" b="1" dirty="0">
                <a:latin typeface="宋体" pitchFamily="2" charset="-122"/>
                <a:ea typeface="宋体" pitchFamily="2" charset="-122"/>
              </a:rPr>
              <a:t>为真</a:t>
            </a:r>
            <a:r>
              <a:rPr lang="en-US" altLang="zh-CN" sz="3600" b="1" dirty="0">
                <a:latin typeface="宋体" pitchFamily="2" charset="-122"/>
                <a:ea typeface="宋体" pitchFamily="2" charset="-122"/>
              </a:rPr>
              <a:t>)</a:t>
            </a:r>
          </a:p>
        </p:txBody>
      </p:sp>
      <p:sp>
        <p:nvSpPr>
          <p:cNvPr id="1786889" name="Rectangle 9"/>
          <p:cNvSpPr>
            <a:spLocks noChangeArrowheads="1"/>
          </p:cNvSpPr>
          <p:nvPr/>
        </p:nvSpPr>
        <p:spPr bwMode="auto">
          <a:xfrm>
            <a:off x="990600" y="1684338"/>
            <a:ext cx="5453063" cy="641350"/>
          </a:xfrm>
          <a:prstGeom prst="rect">
            <a:avLst/>
          </a:prstGeom>
          <a:noFill/>
          <a:ln w="9525">
            <a:noFill/>
            <a:miter lim="800000"/>
            <a:headEnd/>
            <a:tailEnd/>
          </a:ln>
          <a:effectLst/>
        </p:spPr>
        <p:txBody>
          <a:bodyPr>
            <a:spAutoFit/>
          </a:bodyPr>
          <a:lstStyle/>
          <a:p>
            <a:r>
              <a:rPr lang="zh-CN" altLang="en-US" sz="3600" b="1">
                <a:latin typeface="宋体" pitchFamily="2" charset="-122"/>
                <a:ea typeface="宋体" pitchFamily="2" charset="-122"/>
              </a:rPr>
              <a:t>犯第一类错误的概率</a:t>
            </a:r>
          </a:p>
        </p:txBody>
      </p:sp>
      <p:graphicFrame>
        <p:nvGraphicFramePr>
          <p:cNvPr id="1786890" name="Object 10"/>
          <p:cNvGraphicFramePr>
            <a:graphicFrameLocks noChangeAspect="1"/>
          </p:cNvGraphicFramePr>
          <p:nvPr/>
        </p:nvGraphicFramePr>
        <p:xfrm>
          <a:off x="1979613" y="3789363"/>
          <a:ext cx="2176462" cy="546100"/>
        </p:xfrm>
        <a:graphic>
          <a:graphicData uri="http://schemas.openxmlformats.org/presentationml/2006/ole">
            <p:oleObj spid="_x0000_s1786890" name="公式" r:id="rId3" imgW="685800" imgH="177480" progId="Equation.3">
              <p:embed/>
            </p:oleObj>
          </a:graphicData>
        </a:graphic>
      </p:graphicFrame>
      <p:graphicFrame>
        <p:nvGraphicFramePr>
          <p:cNvPr id="1786891" name="Object 11"/>
          <p:cNvGraphicFramePr>
            <a:graphicFrameLocks noChangeAspect="1"/>
          </p:cNvGraphicFramePr>
          <p:nvPr/>
        </p:nvGraphicFramePr>
        <p:xfrm>
          <a:off x="1905000" y="3019425"/>
          <a:ext cx="6553200" cy="698500"/>
        </p:xfrm>
        <a:graphic>
          <a:graphicData uri="http://schemas.openxmlformats.org/presentationml/2006/ole">
            <p:oleObj spid="_x0000_s1786891" name="Microsoft 公式 3.0" r:id="rId4" imgW="189216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786889"/>
                                        </p:tgtEl>
                                        <p:attrNameLst>
                                          <p:attrName>style.visibility</p:attrName>
                                        </p:attrNameLst>
                                      </p:cBhvr>
                                      <p:to>
                                        <p:strVal val="visible"/>
                                      </p:to>
                                    </p:set>
                                    <p:animEffect transition="in" filter="wipe(up)">
                                      <p:cBhvr>
                                        <p:cTn id="7" dur="500"/>
                                        <p:tgtEl>
                                          <p:spTgt spid="1786889"/>
                                        </p:tgtEl>
                                      </p:cBhvr>
                                    </p:animEffect>
                                  </p:childTnLst>
                                </p:cTn>
                              </p:par>
                            </p:childTnLst>
                          </p:cTn>
                        </p:par>
                        <p:par>
                          <p:cTn id="8" fill="hold">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1786884"/>
                                        </p:tgtEl>
                                        <p:attrNameLst>
                                          <p:attrName>style.visibility</p:attrName>
                                        </p:attrNameLst>
                                      </p:cBhvr>
                                      <p:to>
                                        <p:strVal val="visible"/>
                                      </p:to>
                                    </p:set>
                                    <p:animEffect transition="in" filter="wipe(up)">
                                      <p:cBhvr>
                                        <p:cTn id="11" dur="500"/>
                                        <p:tgtEl>
                                          <p:spTgt spid="1786884"/>
                                        </p:tgtEl>
                                      </p:cBhvr>
                                    </p:animEffect>
                                  </p:childTnLst>
                                </p:cTn>
                              </p:par>
                            </p:childTnLst>
                          </p:cTn>
                        </p:par>
                        <p:par>
                          <p:cTn id="12" fill="hold">
                            <p:stCondLst>
                              <p:cond delay="5000"/>
                            </p:stCondLst>
                            <p:childTnLst>
                              <p:par>
                                <p:cTn id="13" presetID="22" presetClass="entr" presetSubtype="8" fill="hold" nodeType="afterEffect">
                                  <p:stCondLst>
                                    <p:cond delay="2000"/>
                                  </p:stCondLst>
                                  <p:childTnLst>
                                    <p:set>
                                      <p:cBhvr>
                                        <p:cTn id="14" dur="1" fill="hold">
                                          <p:stCondLst>
                                            <p:cond delay="0"/>
                                          </p:stCondLst>
                                        </p:cTn>
                                        <p:tgtEl>
                                          <p:spTgt spid="1786891"/>
                                        </p:tgtEl>
                                        <p:attrNameLst>
                                          <p:attrName>style.visibility</p:attrName>
                                        </p:attrNameLst>
                                      </p:cBhvr>
                                      <p:to>
                                        <p:strVal val="visible"/>
                                      </p:to>
                                    </p:set>
                                    <p:animEffect transition="in" filter="wipe(left)">
                                      <p:cBhvr>
                                        <p:cTn id="15" dur="500"/>
                                        <p:tgtEl>
                                          <p:spTgt spid="1786891"/>
                                        </p:tgtEl>
                                      </p:cBhvr>
                                    </p:animEffect>
                                  </p:childTnLst>
                                </p:cTn>
                              </p:par>
                            </p:childTnLst>
                          </p:cTn>
                        </p:par>
                        <p:par>
                          <p:cTn id="16" fill="hold">
                            <p:stCondLst>
                              <p:cond delay="7500"/>
                            </p:stCondLst>
                            <p:childTnLst>
                              <p:par>
                                <p:cTn id="17" presetID="22" presetClass="entr" presetSubtype="1" fill="hold" nodeType="afterEffect">
                                  <p:stCondLst>
                                    <p:cond delay="2000"/>
                                  </p:stCondLst>
                                  <p:childTnLst>
                                    <p:set>
                                      <p:cBhvr>
                                        <p:cTn id="18" dur="1" fill="hold">
                                          <p:stCondLst>
                                            <p:cond delay="0"/>
                                          </p:stCondLst>
                                        </p:cTn>
                                        <p:tgtEl>
                                          <p:spTgt spid="1786890"/>
                                        </p:tgtEl>
                                        <p:attrNameLst>
                                          <p:attrName>style.visibility</p:attrName>
                                        </p:attrNameLst>
                                      </p:cBhvr>
                                      <p:to>
                                        <p:strVal val="visible"/>
                                      </p:to>
                                    </p:set>
                                    <p:animEffect transition="in" filter="wipe(up)">
                                      <p:cBhvr>
                                        <p:cTn id="19" dur="500"/>
                                        <p:tgtEl>
                                          <p:spTgt spid="178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4" grpId="0" autoUpdateAnimBg="0"/>
      <p:bldP spid="178688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8" name="Text Box 4"/>
          <p:cNvSpPr txBox="1">
            <a:spLocks noChangeArrowheads="1"/>
          </p:cNvSpPr>
          <p:nvPr/>
        </p:nvSpPr>
        <p:spPr bwMode="auto">
          <a:xfrm>
            <a:off x="887413" y="1758950"/>
            <a:ext cx="8624887" cy="1190625"/>
          </a:xfrm>
          <a:prstGeom prst="rect">
            <a:avLst/>
          </a:prstGeom>
          <a:noFill/>
          <a:ln w="9525">
            <a:noFill/>
            <a:miter lim="800000"/>
            <a:headEnd/>
            <a:tailEnd/>
          </a:ln>
          <a:effectLst/>
        </p:spPr>
        <p:txBody>
          <a:bodyPr>
            <a:spAutoFit/>
          </a:bodyPr>
          <a:lstStyle/>
          <a:p>
            <a:pPr>
              <a:spcAft>
                <a:spcPct val="20000"/>
              </a:spcAft>
            </a:pPr>
            <a:r>
              <a:rPr lang="en-US" altLang="zh-CN" sz="3600" b="1" i="1">
                <a:latin typeface="宋体" pitchFamily="2" charset="-122"/>
                <a:ea typeface="宋体" pitchFamily="2" charset="-122"/>
                <a:sym typeface="Symbol" pitchFamily="18" charset="2"/>
              </a:rPr>
              <a:t>H</a:t>
            </a:r>
            <a:r>
              <a:rPr lang="en-US" altLang="zh-CN" sz="3600" b="1" baseline="-25000">
                <a:latin typeface="宋体" pitchFamily="2" charset="-122"/>
                <a:ea typeface="宋体" pitchFamily="2" charset="-122"/>
                <a:sym typeface="Symbol" pitchFamily="18" charset="2"/>
              </a:rPr>
              <a:t>0</a:t>
            </a:r>
            <a:r>
              <a:rPr lang="zh-CN" altLang="zh-CN" sz="3600" b="1">
                <a:latin typeface="宋体" pitchFamily="2" charset="-122"/>
                <a:ea typeface="宋体" pitchFamily="2" charset="-122"/>
                <a:sym typeface="Symbol" pitchFamily="18" charset="2"/>
              </a:rPr>
              <a:t>不真,即</a:t>
            </a:r>
            <a:r>
              <a:rPr lang="zh-CN" altLang="zh-CN" sz="3600" b="1" i="1">
                <a:latin typeface="宋体" pitchFamily="2" charset="-122"/>
                <a:ea typeface="宋体" pitchFamily="2" charset="-122"/>
                <a:sym typeface="Symbol" pitchFamily="18" charset="2"/>
              </a:rPr>
              <a:t></a:t>
            </a:r>
            <a:r>
              <a:rPr lang="zh-CN" altLang="en-US"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Math1" pitchFamily="2" charset="2"/>
              </a:rPr>
              <a:t> 68,</a:t>
            </a:r>
            <a:r>
              <a:rPr lang="zh-CN" altLang="zh-CN"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Symbol" pitchFamily="18" charset="2"/>
              </a:rPr>
              <a:t>可能小于68,也可能大</a:t>
            </a:r>
            <a:r>
              <a:rPr lang="zh-CN" altLang="en-US" sz="3600" b="1">
                <a:latin typeface="宋体" pitchFamily="2" charset="-122"/>
                <a:ea typeface="宋体" pitchFamily="2" charset="-122"/>
                <a:sym typeface="Symbol" pitchFamily="18" charset="2"/>
              </a:rPr>
              <a:t>于</a:t>
            </a:r>
            <a:r>
              <a:rPr lang="zh-CN" altLang="zh-CN" sz="3600" b="1">
                <a:latin typeface="宋体" pitchFamily="2" charset="-122"/>
                <a:ea typeface="宋体" pitchFamily="2" charset="-122"/>
                <a:sym typeface="Symbol" pitchFamily="18" charset="2"/>
              </a:rPr>
              <a:t>68, </a:t>
            </a:r>
            <a:r>
              <a:rPr lang="en-US" altLang="zh-CN" sz="3600" b="1" i="1">
                <a:latin typeface="宋体" pitchFamily="2" charset="-122"/>
                <a:ea typeface="宋体" pitchFamily="2" charset="-122"/>
                <a:sym typeface="Symbol" pitchFamily="18" charset="2"/>
              </a:rPr>
              <a:t> </a:t>
            </a:r>
            <a:r>
              <a:rPr lang="zh-CN" altLang="en-US" sz="3600" b="1">
                <a:latin typeface="宋体" pitchFamily="2" charset="-122"/>
                <a:ea typeface="宋体" pitchFamily="2" charset="-122"/>
                <a:sym typeface="Symbol" pitchFamily="18" charset="2"/>
              </a:rPr>
              <a:t>的大小取决于 </a:t>
            </a:r>
            <a:r>
              <a:rPr lang="zh-CN" altLang="zh-CN" sz="3600" b="1" i="1">
                <a:latin typeface="宋体" pitchFamily="2" charset="-122"/>
                <a:ea typeface="宋体" pitchFamily="2" charset="-122"/>
                <a:sym typeface="Symbol" pitchFamily="18" charset="2"/>
              </a:rPr>
              <a:t></a:t>
            </a:r>
            <a:r>
              <a:rPr lang="zh-CN" altLang="zh-CN" sz="3600" b="1">
                <a:latin typeface="宋体" pitchFamily="2" charset="-122"/>
                <a:ea typeface="宋体" pitchFamily="2" charset="-122"/>
                <a:sym typeface="Symbol" pitchFamily="18" charset="2"/>
              </a:rPr>
              <a:t> 的真值的大小.</a:t>
            </a:r>
            <a:endParaRPr lang="en-US" altLang="zh-CN" sz="3600" b="1">
              <a:latin typeface="宋体" pitchFamily="2" charset="-122"/>
              <a:ea typeface="宋体" pitchFamily="2" charset="-122"/>
              <a:sym typeface="Symbol" pitchFamily="18" charset="2"/>
            </a:endParaRPr>
          </a:p>
        </p:txBody>
      </p:sp>
      <p:graphicFrame>
        <p:nvGraphicFramePr>
          <p:cNvPr id="1787909" name="Object 5"/>
          <p:cNvGraphicFramePr>
            <a:graphicFrameLocks noChangeAspect="1"/>
          </p:cNvGraphicFramePr>
          <p:nvPr/>
        </p:nvGraphicFramePr>
        <p:xfrm>
          <a:off x="2295525" y="6034110"/>
          <a:ext cx="6858000" cy="609600"/>
        </p:xfrm>
        <a:graphic>
          <a:graphicData uri="http://schemas.openxmlformats.org/presentationml/2006/ole">
            <p:oleObj spid="_x0000_s1787909" name="Equation" r:id="rId3" imgW="2565360" imgH="203040" progId="Equation.3">
              <p:embed/>
            </p:oleObj>
          </a:graphicData>
        </a:graphic>
      </p:graphicFrame>
      <p:sp>
        <p:nvSpPr>
          <p:cNvPr id="1787910" name="Rectangle 6"/>
          <p:cNvSpPr>
            <a:spLocks noChangeArrowheads="1"/>
          </p:cNvSpPr>
          <p:nvPr/>
        </p:nvSpPr>
        <p:spPr bwMode="auto">
          <a:xfrm>
            <a:off x="847725" y="354013"/>
            <a:ext cx="4778375" cy="641350"/>
          </a:xfrm>
          <a:prstGeom prst="rect">
            <a:avLst/>
          </a:prstGeom>
          <a:noFill/>
          <a:ln w="9525">
            <a:noFill/>
            <a:miter lim="800000"/>
            <a:headEnd/>
            <a:tailEnd/>
          </a:ln>
          <a:effectLst/>
        </p:spPr>
        <p:txBody>
          <a:bodyPr wrap="none">
            <a:spAutoFit/>
          </a:bodyPr>
          <a:lstStyle/>
          <a:p>
            <a:r>
              <a:rPr lang="zh-CN" altLang="en-US" sz="3600">
                <a:latin typeface="黑体" pitchFamily="49" charset="-122"/>
                <a:ea typeface="黑体" pitchFamily="49" charset="-122"/>
              </a:rPr>
              <a:t>犯第二类错误的概率</a:t>
            </a:r>
            <a:r>
              <a:rPr lang="zh-CN" altLang="en-US" sz="3600">
                <a:latin typeface="宋体" pitchFamily="2" charset="-122"/>
                <a:ea typeface="宋体" pitchFamily="2" charset="-122"/>
              </a:rPr>
              <a:t> </a:t>
            </a:r>
            <a:r>
              <a:rPr lang="zh-CN" altLang="en-US" sz="3600" i="1">
                <a:latin typeface="宋体" pitchFamily="2" charset="-122"/>
                <a:ea typeface="宋体" pitchFamily="2" charset="-122"/>
                <a:sym typeface="Symbol" pitchFamily="18" charset="2"/>
              </a:rPr>
              <a:t></a:t>
            </a:r>
            <a:endParaRPr lang="zh-CN" altLang="en-US" sz="3600">
              <a:latin typeface="宋体" pitchFamily="2" charset="-122"/>
              <a:ea typeface="宋体" pitchFamily="2" charset="-122"/>
              <a:sym typeface="Symbol" pitchFamily="18" charset="2"/>
            </a:endParaRPr>
          </a:p>
        </p:txBody>
      </p:sp>
      <p:sp>
        <p:nvSpPr>
          <p:cNvPr id="1787911" name="Rectangle 7"/>
          <p:cNvSpPr>
            <a:spLocks noChangeArrowheads="1"/>
          </p:cNvSpPr>
          <p:nvPr/>
        </p:nvSpPr>
        <p:spPr bwMode="auto">
          <a:xfrm>
            <a:off x="1000125" y="3054350"/>
            <a:ext cx="869950" cy="860425"/>
          </a:xfrm>
          <a:prstGeom prst="rect">
            <a:avLst/>
          </a:prstGeom>
          <a:noFill/>
          <a:ln w="9525">
            <a:noFill/>
            <a:miter lim="800000"/>
            <a:headEnd/>
            <a:tailEnd/>
          </a:ln>
          <a:effectLst/>
        </p:spPr>
        <p:txBody>
          <a:bodyPr wrap="none">
            <a:spAutoFit/>
          </a:bodyPr>
          <a:lstStyle/>
          <a:p>
            <a:pPr>
              <a:lnSpc>
                <a:spcPct val="140000"/>
              </a:lnSpc>
            </a:pPr>
            <a:r>
              <a:rPr lang="zh-CN" altLang="zh-CN" sz="3600" b="1">
                <a:latin typeface="宋体" pitchFamily="2" charset="-122"/>
                <a:ea typeface="宋体" pitchFamily="2" charset="-122"/>
                <a:sym typeface="Symbol" pitchFamily="18" charset="2"/>
              </a:rPr>
              <a:t>设 </a:t>
            </a:r>
            <a:endParaRPr lang="zh-CN" altLang="en-US" sz="3600" b="1">
              <a:latin typeface="宋体" pitchFamily="2" charset="-122"/>
              <a:ea typeface="宋体" pitchFamily="2" charset="-122"/>
              <a:sym typeface="Symbol" pitchFamily="18" charset="2"/>
            </a:endParaRPr>
          </a:p>
        </p:txBody>
      </p:sp>
      <p:sp>
        <p:nvSpPr>
          <p:cNvPr id="1787912" name="Rectangle 8"/>
          <p:cNvSpPr>
            <a:spLocks noChangeArrowheads="1"/>
          </p:cNvSpPr>
          <p:nvPr/>
        </p:nvSpPr>
        <p:spPr bwMode="auto">
          <a:xfrm>
            <a:off x="2219325" y="1089025"/>
            <a:ext cx="4397375" cy="641350"/>
          </a:xfrm>
          <a:prstGeom prst="rect">
            <a:avLst/>
          </a:prstGeom>
          <a:noFill/>
          <a:ln w="9525">
            <a:noFill/>
            <a:miter lim="800000"/>
            <a:headEnd/>
            <a:tailEnd/>
          </a:ln>
          <a:effectLst/>
        </p:spPr>
        <p:txBody>
          <a:bodyPr wrap="none">
            <a:spAutoFit/>
          </a:bodyPr>
          <a:lstStyle/>
          <a:p>
            <a:r>
              <a:rPr lang="zh-CN" altLang="en-US" sz="3600" b="1" i="1" dirty="0">
                <a:latin typeface="宋体" pitchFamily="2" charset="-122"/>
                <a:ea typeface="宋体" pitchFamily="2" charset="-122"/>
                <a:sym typeface="Symbol" pitchFamily="18" charset="2"/>
              </a:rPr>
              <a:t> </a:t>
            </a:r>
            <a:r>
              <a:rPr lang="en-US" altLang="zh-CN" sz="3600" b="1" dirty="0">
                <a:latin typeface="宋体" pitchFamily="2" charset="-122"/>
                <a:ea typeface="宋体" pitchFamily="2" charset="-122"/>
                <a:sym typeface="Symbol" pitchFamily="18" charset="2"/>
              </a:rPr>
              <a:t>=</a:t>
            </a:r>
            <a:r>
              <a:rPr lang="en-US" altLang="zh-CN" sz="3600" b="1" i="1" dirty="0">
                <a:latin typeface="宋体" pitchFamily="2" charset="-122"/>
                <a:ea typeface="宋体" pitchFamily="2" charset="-122"/>
                <a:sym typeface="Symbol" pitchFamily="18" charset="2"/>
              </a:rPr>
              <a:t>P</a:t>
            </a:r>
            <a:r>
              <a:rPr lang="en-US" altLang="zh-CN" sz="3600" b="1" dirty="0">
                <a:latin typeface="宋体" pitchFamily="2" charset="-122"/>
                <a:ea typeface="宋体" pitchFamily="2" charset="-122"/>
                <a:sym typeface="Symbol" pitchFamily="18" charset="2"/>
              </a:rPr>
              <a:t>(</a:t>
            </a:r>
            <a:r>
              <a:rPr lang="zh-CN" altLang="zh-CN" sz="3600" b="1" dirty="0">
                <a:latin typeface="宋体" pitchFamily="2" charset="-122"/>
                <a:ea typeface="宋体" pitchFamily="2" charset="-122"/>
                <a:sym typeface="Symbol" pitchFamily="18" charset="2"/>
              </a:rPr>
              <a:t>接受</a:t>
            </a:r>
            <a:r>
              <a:rPr lang="en-US" altLang="zh-CN" sz="3600" b="1" i="1" dirty="0">
                <a:latin typeface="宋体" pitchFamily="2" charset="-122"/>
                <a:ea typeface="宋体" pitchFamily="2" charset="-122"/>
                <a:sym typeface="Symbol" pitchFamily="18" charset="2"/>
              </a:rPr>
              <a:t>H</a:t>
            </a:r>
            <a:r>
              <a:rPr lang="en-US" altLang="zh-CN" sz="3600" b="1" baseline="-25000" dirty="0">
                <a:latin typeface="宋体" pitchFamily="2" charset="-122"/>
                <a:ea typeface="宋体" pitchFamily="2" charset="-122"/>
                <a:sym typeface="Symbol" pitchFamily="18" charset="2"/>
              </a:rPr>
              <a:t>0</a:t>
            </a:r>
            <a:r>
              <a:rPr lang="en-US" altLang="zh-CN" sz="3600" b="1" dirty="0">
                <a:latin typeface="宋体" pitchFamily="2" charset="-122"/>
                <a:ea typeface="宋体" pitchFamily="2" charset="-122"/>
                <a:sym typeface="Symbol" pitchFamily="18" charset="2"/>
              </a:rPr>
              <a:t>|</a:t>
            </a:r>
            <a:r>
              <a:rPr lang="en-US" altLang="zh-CN" sz="3600" b="1" i="1" dirty="0">
                <a:latin typeface="宋体" pitchFamily="2" charset="-122"/>
                <a:ea typeface="宋体" pitchFamily="2" charset="-122"/>
                <a:sym typeface="Symbol" pitchFamily="18" charset="2"/>
              </a:rPr>
              <a:t>H</a:t>
            </a:r>
            <a:r>
              <a:rPr lang="en-US" altLang="zh-CN" sz="3600" b="1" baseline="-25000" dirty="0">
                <a:latin typeface="宋体" pitchFamily="2" charset="-122"/>
                <a:ea typeface="宋体" pitchFamily="2" charset="-122"/>
                <a:sym typeface="Symbol" pitchFamily="18" charset="2"/>
              </a:rPr>
              <a:t>0</a:t>
            </a:r>
            <a:r>
              <a:rPr lang="zh-CN" altLang="zh-CN" sz="3600" b="1" dirty="0">
                <a:latin typeface="宋体" pitchFamily="2" charset="-122"/>
                <a:ea typeface="宋体" pitchFamily="2" charset="-122"/>
                <a:sym typeface="Symbol" pitchFamily="18" charset="2"/>
              </a:rPr>
              <a:t>不真</a:t>
            </a:r>
            <a:r>
              <a:rPr lang="en-US" altLang="zh-CN" sz="3600" b="1" dirty="0">
                <a:latin typeface="宋体" pitchFamily="2" charset="-122"/>
                <a:ea typeface="宋体" pitchFamily="2" charset="-122"/>
                <a:sym typeface="Symbol" pitchFamily="18" charset="2"/>
              </a:rPr>
              <a:t>)</a:t>
            </a:r>
          </a:p>
        </p:txBody>
      </p:sp>
      <p:graphicFrame>
        <p:nvGraphicFramePr>
          <p:cNvPr id="1787913" name="Object 9"/>
          <p:cNvGraphicFramePr>
            <a:graphicFrameLocks noChangeAspect="1"/>
          </p:cNvGraphicFramePr>
          <p:nvPr/>
        </p:nvGraphicFramePr>
        <p:xfrm>
          <a:off x="2251075" y="4692668"/>
          <a:ext cx="5192713" cy="1236662"/>
        </p:xfrm>
        <a:graphic>
          <a:graphicData uri="http://schemas.openxmlformats.org/presentationml/2006/ole">
            <p:oleObj spid="_x0000_s1787913" name="Equation" r:id="rId4" imgW="2158920" imgH="431640" progId="Equation.3">
              <p:embed/>
            </p:oleObj>
          </a:graphicData>
        </a:graphic>
      </p:graphicFrame>
      <p:graphicFrame>
        <p:nvGraphicFramePr>
          <p:cNvPr id="1787914" name="Object 10"/>
          <p:cNvGraphicFramePr>
            <a:graphicFrameLocks noChangeAspect="1"/>
          </p:cNvGraphicFramePr>
          <p:nvPr/>
        </p:nvGraphicFramePr>
        <p:xfrm>
          <a:off x="1096963" y="3838575"/>
          <a:ext cx="6997700" cy="838200"/>
        </p:xfrm>
        <a:graphic>
          <a:graphicData uri="http://schemas.openxmlformats.org/presentationml/2006/ole">
            <p:oleObj spid="_x0000_s1787914" name="Equation" r:id="rId5" imgW="2361960" imgH="253800" progId="Equation.3">
              <p:embed/>
            </p:oleObj>
          </a:graphicData>
        </a:graphic>
      </p:graphicFrame>
      <p:graphicFrame>
        <p:nvGraphicFramePr>
          <p:cNvPr id="1787915" name="Object 11"/>
          <p:cNvGraphicFramePr>
            <a:graphicFrameLocks noChangeAspect="1"/>
          </p:cNvGraphicFramePr>
          <p:nvPr/>
        </p:nvGraphicFramePr>
        <p:xfrm>
          <a:off x="2012950" y="3152775"/>
          <a:ext cx="6657975" cy="701675"/>
        </p:xfrm>
        <a:graphic>
          <a:graphicData uri="http://schemas.openxmlformats.org/presentationml/2006/ole">
            <p:oleObj spid="_x0000_s1787915" name="Equation" r:id="rId6" imgW="240012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7910"/>
                                        </p:tgtEl>
                                        <p:attrNameLst>
                                          <p:attrName>style.visibility</p:attrName>
                                        </p:attrNameLst>
                                      </p:cBhvr>
                                      <p:to>
                                        <p:strVal val="visible"/>
                                      </p:to>
                                    </p:set>
                                    <p:animEffect transition="in" filter="wipe(up)">
                                      <p:cBhvr>
                                        <p:cTn id="7" dur="500"/>
                                        <p:tgtEl>
                                          <p:spTgt spid="17879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87912"/>
                                        </p:tgtEl>
                                        <p:attrNameLst>
                                          <p:attrName>style.visibility</p:attrName>
                                        </p:attrNameLst>
                                      </p:cBhvr>
                                      <p:to>
                                        <p:strVal val="visible"/>
                                      </p:to>
                                    </p:set>
                                    <p:animEffect transition="in" filter="wipe(up)">
                                      <p:cBhvr>
                                        <p:cTn id="12" dur="500"/>
                                        <p:tgtEl>
                                          <p:spTgt spid="17879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87908"/>
                                        </p:tgtEl>
                                        <p:attrNameLst>
                                          <p:attrName>style.visibility</p:attrName>
                                        </p:attrNameLst>
                                      </p:cBhvr>
                                      <p:to>
                                        <p:strVal val="visible"/>
                                      </p:to>
                                    </p:set>
                                    <p:animEffect transition="in" filter="wipe(up)">
                                      <p:cBhvr>
                                        <p:cTn id="17" dur="500"/>
                                        <p:tgtEl>
                                          <p:spTgt spid="1787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87911"/>
                                        </p:tgtEl>
                                        <p:attrNameLst>
                                          <p:attrName>style.visibility</p:attrName>
                                        </p:attrNameLst>
                                      </p:cBhvr>
                                      <p:to>
                                        <p:strVal val="visible"/>
                                      </p:to>
                                    </p:set>
                                    <p:animEffect transition="in" filter="wipe(up)">
                                      <p:cBhvr>
                                        <p:cTn id="22" dur="500"/>
                                        <p:tgtEl>
                                          <p:spTgt spid="1787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87915"/>
                                        </p:tgtEl>
                                        <p:attrNameLst>
                                          <p:attrName>style.visibility</p:attrName>
                                        </p:attrNameLst>
                                      </p:cBhvr>
                                      <p:to>
                                        <p:strVal val="visible"/>
                                      </p:to>
                                    </p:set>
                                    <p:animEffect transition="in" filter="wipe(up)">
                                      <p:cBhvr>
                                        <p:cTn id="27" dur="500"/>
                                        <p:tgtEl>
                                          <p:spTgt spid="17879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87914"/>
                                        </p:tgtEl>
                                        <p:attrNameLst>
                                          <p:attrName>style.visibility</p:attrName>
                                        </p:attrNameLst>
                                      </p:cBhvr>
                                      <p:to>
                                        <p:strVal val="visible"/>
                                      </p:to>
                                    </p:set>
                                    <p:animEffect transition="in" filter="wipe(up)">
                                      <p:cBhvr>
                                        <p:cTn id="32" dur="500"/>
                                        <p:tgtEl>
                                          <p:spTgt spid="17879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87913"/>
                                        </p:tgtEl>
                                        <p:attrNameLst>
                                          <p:attrName>style.visibility</p:attrName>
                                        </p:attrNameLst>
                                      </p:cBhvr>
                                      <p:to>
                                        <p:strVal val="visible"/>
                                      </p:to>
                                    </p:set>
                                    <p:animEffect transition="in" filter="wipe(up)">
                                      <p:cBhvr>
                                        <p:cTn id="37" dur="500"/>
                                        <p:tgtEl>
                                          <p:spTgt spid="17879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87909"/>
                                        </p:tgtEl>
                                        <p:attrNameLst>
                                          <p:attrName>style.visibility</p:attrName>
                                        </p:attrNameLst>
                                      </p:cBhvr>
                                      <p:to>
                                        <p:strVal val="visible"/>
                                      </p:to>
                                    </p:set>
                                    <p:animEffect transition="in" filter="wipe(up)">
                                      <p:cBhvr>
                                        <p:cTn id="42" dur="500"/>
                                        <p:tgtEl>
                                          <p:spTgt spid="178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8" grpId="0" autoUpdateAnimBg="0"/>
      <p:bldP spid="1787910" grpId="0" autoUpdateAnimBg="0"/>
      <p:bldP spid="1787911" grpId="0" autoUpdateAnimBg="0"/>
      <p:bldP spid="178791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932" name="Rectangle 4"/>
          <p:cNvSpPr>
            <a:spLocks noChangeArrowheads="1"/>
          </p:cNvSpPr>
          <p:nvPr/>
        </p:nvSpPr>
        <p:spPr bwMode="auto">
          <a:xfrm>
            <a:off x="1111250" y="1712913"/>
            <a:ext cx="641350" cy="860425"/>
          </a:xfrm>
          <a:prstGeom prst="rect">
            <a:avLst/>
          </a:prstGeom>
          <a:noFill/>
          <a:ln w="9525">
            <a:noFill/>
            <a:miter lim="800000"/>
            <a:headEnd/>
            <a:tailEnd/>
          </a:ln>
          <a:effectLst/>
        </p:spPr>
        <p:txBody>
          <a:bodyPr wrap="none">
            <a:spAutoFit/>
          </a:bodyPr>
          <a:lstStyle/>
          <a:p>
            <a:pPr>
              <a:lnSpc>
                <a:spcPct val="140000"/>
              </a:lnSpc>
            </a:pPr>
            <a:r>
              <a:rPr lang="zh-CN" altLang="zh-CN" sz="3600" b="1">
                <a:latin typeface="宋体" pitchFamily="2" charset="-122"/>
                <a:ea typeface="宋体" pitchFamily="2" charset="-122"/>
                <a:sym typeface="Symbol" pitchFamily="18" charset="2"/>
              </a:rPr>
              <a:t>若</a:t>
            </a:r>
            <a:endParaRPr lang="zh-CN" altLang="en-US" sz="3600" b="1">
              <a:latin typeface="宋体" pitchFamily="2" charset="-122"/>
              <a:ea typeface="宋体" pitchFamily="2" charset="-122"/>
              <a:sym typeface="Symbol" pitchFamily="18" charset="2"/>
            </a:endParaRPr>
          </a:p>
        </p:txBody>
      </p:sp>
      <p:graphicFrame>
        <p:nvGraphicFramePr>
          <p:cNvPr id="1788933" name="Object 5"/>
          <p:cNvGraphicFramePr>
            <a:graphicFrameLocks noChangeAspect="1"/>
          </p:cNvGraphicFramePr>
          <p:nvPr/>
        </p:nvGraphicFramePr>
        <p:xfrm>
          <a:off x="1214414" y="2643182"/>
          <a:ext cx="7351712" cy="3733800"/>
        </p:xfrm>
        <a:graphic>
          <a:graphicData uri="http://schemas.openxmlformats.org/presentationml/2006/ole">
            <p:oleObj spid="_x0000_s1788933" name="Microsoft 公式 3.0" r:id="rId3" imgW="2514600" imgH="1117440" progId="Equation.3">
              <p:embed/>
            </p:oleObj>
          </a:graphicData>
        </a:graphic>
      </p:graphicFrame>
      <p:graphicFrame>
        <p:nvGraphicFramePr>
          <p:cNvPr id="1788935" name="Object 7"/>
          <p:cNvGraphicFramePr>
            <a:graphicFrameLocks noChangeAspect="1"/>
          </p:cNvGraphicFramePr>
          <p:nvPr/>
        </p:nvGraphicFramePr>
        <p:xfrm>
          <a:off x="1973263" y="1812925"/>
          <a:ext cx="6657975" cy="762000"/>
        </p:xfrm>
        <a:graphic>
          <a:graphicData uri="http://schemas.openxmlformats.org/presentationml/2006/ole">
            <p:oleObj spid="_x0000_s1788935" name="Equation" r:id="rId4" imgW="240012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788932"/>
                                        </p:tgtEl>
                                        <p:attrNameLst>
                                          <p:attrName>style.visibility</p:attrName>
                                        </p:attrNameLst>
                                      </p:cBhvr>
                                      <p:to>
                                        <p:strVal val="visible"/>
                                      </p:to>
                                    </p:set>
                                    <p:animEffect transition="in" filter="wipe(up)">
                                      <p:cBhvr>
                                        <p:cTn id="7" dur="500"/>
                                        <p:tgtEl>
                                          <p:spTgt spid="1788932"/>
                                        </p:tgtEl>
                                      </p:cBhvr>
                                    </p:animEffect>
                                  </p:childTnLst>
                                </p:cTn>
                              </p:par>
                            </p:childTnLst>
                          </p:cTn>
                        </p:par>
                        <p:par>
                          <p:cTn id="8" fill="hold">
                            <p:stCondLst>
                              <p:cond delay="2500"/>
                            </p:stCondLst>
                            <p:childTnLst>
                              <p:par>
                                <p:cTn id="9" presetID="22" presetClass="entr" presetSubtype="1" fill="hold" nodeType="afterEffect">
                                  <p:stCondLst>
                                    <p:cond delay="2000"/>
                                  </p:stCondLst>
                                  <p:childTnLst>
                                    <p:set>
                                      <p:cBhvr>
                                        <p:cTn id="10" dur="1" fill="hold">
                                          <p:stCondLst>
                                            <p:cond delay="0"/>
                                          </p:stCondLst>
                                        </p:cTn>
                                        <p:tgtEl>
                                          <p:spTgt spid="1788935"/>
                                        </p:tgtEl>
                                        <p:attrNameLst>
                                          <p:attrName>style.visibility</p:attrName>
                                        </p:attrNameLst>
                                      </p:cBhvr>
                                      <p:to>
                                        <p:strVal val="visible"/>
                                      </p:to>
                                    </p:set>
                                    <p:animEffect transition="in" filter="wipe(up)">
                                      <p:cBhvr>
                                        <p:cTn id="11" dur="500"/>
                                        <p:tgtEl>
                                          <p:spTgt spid="1788935"/>
                                        </p:tgtEl>
                                      </p:cBhvr>
                                    </p:animEffect>
                                  </p:childTnLst>
                                </p:cTn>
                              </p:par>
                            </p:childTnLst>
                          </p:cTn>
                        </p:par>
                        <p:par>
                          <p:cTn id="12" fill="hold">
                            <p:stCondLst>
                              <p:cond delay="5000"/>
                            </p:stCondLst>
                            <p:childTnLst>
                              <p:par>
                                <p:cTn id="13" presetID="22" presetClass="entr" presetSubtype="1" fill="hold" nodeType="afterEffect">
                                  <p:stCondLst>
                                    <p:cond delay="2000"/>
                                  </p:stCondLst>
                                  <p:childTnLst>
                                    <p:set>
                                      <p:cBhvr>
                                        <p:cTn id="14" dur="1" fill="hold">
                                          <p:stCondLst>
                                            <p:cond delay="0"/>
                                          </p:stCondLst>
                                        </p:cTn>
                                        <p:tgtEl>
                                          <p:spTgt spid="1788933"/>
                                        </p:tgtEl>
                                        <p:attrNameLst>
                                          <p:attrName>style.visibility</p:attrName>
                                        </p:attrNameLst>
                                      </p:cBhvr>
                                      <p:to>
                                        <p:strVal val="visible"/>
                                      </p:to>
                                    </p:set>
                                    <p:animEffect transition="in" filter="wipe(up)">
                                      <p:cBhvr>
                                        <p:cTn id="15" dur="500"/>
                                        <p:tgtEl>
                                          <p:spTgt spid="178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893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2900" y="922338"/>
            <a:ext cx="2324100" cy="1481137"/>
            <a:chOff x="48" y="0"/>
            <a:chExt cx="1464" cy="933"/>
          </a:xfrm>
        </p:grpSpPr>
        <p:pic>
          <p:nvPicPr>
            <p:cNvPr id="24579" name="Picture 3" descr="6PACK"/>
            <p:cNvPicPr>
              <a:picLocks noChangeAspect="1" noChangeArrowheads="1"/>
            </p:cNvPicPr>
            <p:nvPr/>
          </p:nvPicPr>
          <p:blipFill>
            <a:blip r:embed="rId2"/>
            <a:srcRect/>
            <a:stretch>
              <a:fillRect/>
            </a:stretch>
          </p:blipFill>
          <p:spPr bwMode="auto">
            <a:xfrm>
              <a:off x="48" y="0"/>
              <a:ext cx="1140" cy="783"/>
            </a:xfrm>
            <a:prstGeom prst="rect">
              <a:avLst/>
            </a:prstGeom>
            <a:noFill/>
          </p:spPr>
        </p:pic>
        <p:pic>
          <p:nvPicPr>
            <p:cNvPr id="24580" name="Picture 4" descr="6PACK"/>
            <p:cNvPicPr>
              <a:picLocks noChangeAspect="1" noChangeArrowheads="1"/>
            </p:cNvPicPr>
            <p:nvPr/>
          </p:nvPicPr>
          <p:blipFill>
            <a:blip r:embed="rId2"/>
            <a:srcRect/>
            <a:stretch>
              <a:fillRect/>
            </a:stretch>
          </p:blipFill>
          <p:spPr bwMode="auto">
            <a:xfrm>
              <a:off x="372" y="150"/>
              <a:ext cx="1140" cy="783"/>
            </a:xfrm>
            <a:prstGeom prst="rect">
              <a:avLst/>
            </a:prstGeom>
            <a:noFill/>
          </p:spPr>
        </p:pic>
      </p:grpSp>
      <p:grpSp>
        <p:nvGrpSpPr>
          <p:cNvPr id="3" name="Group 5"/>
          <p:cNvGrpSpPr>
            <a:grpSpLocks/>
          </p:cNvGrpSpPr>
          <p:nvPr/>
        </p:nvGrpSpPr>
        <p:grpSpPr bwMode="auto">
          <a:xfrm>
            <a:off x="8277225" y="1031875"/>
            <a:ext cx="561975" cy="1096963"/>
            <a:chOff x="3675" y="481"/>
            <a:chExt cx="354" cy="691"/>
          </a:xfrm>
        </p:grpSpPr>
        <p:grpSp>
          <p:nvGrpSpPr>
            <p:cNvPr id="4" name="Group 6"/>
            <p:cNvGrpSpPr>
              <a:grpSpLocks/>
            </p:cNvGrpSpPr>
            <p:nvPr/>
          </p:nvGrpSpPr>
          <p:grpSpPr bwMode="auto">
            <a:xfrm>
              <a:off x="3675" y="1084"/>
              <a:ext cx="354" cy="88"/>
              <a:chOff x="3675" y="1084"/>
              <a:chExt cx="354" cy="88"/>
            </a:xfrm>
          </p:grpSpPr>
          <p:grpSp>
            <p:nvGrpSpPr>
              <p:cNvPr id="5" name="Group 7"/>
              <p:cNvGrpSpPr>
                <a:grpSpLocks/>
              </p:cNvGrpSpPr>
              <p:nvPr/>
            </p:nvGrpSpPr>
            <p:grpSpPr bwMode="auto">
              <a:xfrm>
                <a:off x="3675" y="1084"/>
                <a:ext cx="354" cy="88"/>
                <a:chOff x="3675" y="1084"/>
                <a:chExt cx="354" cy="88"/>
              </a:xfrm>
            </p:grpSpPr>
            <p:sp>
              <p:nvSpPr>
                <p:cNvPr id="24584" name="Oval 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4585" name="Oval 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4586" name="Freeform 1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4587" name="Oval 1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4588" name="Rectangle 1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4589" name="Freeform 1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4"/>
            <p:cNvGrpSpPr>
              <a:grpSpLocks/>
            </p:cNvGrpSpPr>
            <p:nvPr/>
          </p:nvGrpSpPr>
          <p:grpSpPr bwMode="auto">
            <a:xfrm>
              <a:off x="3676" y="521"/>
              <a:ext cx="353" cy="80"/>
              <a:chOff x="3676" y="521"/>
              <a:chExt cx="353" cy="80"/>
            </a:xfrm>
          </p:grpSpPr>
          <p:sp>
            <p:nvSpPr>
              <p:cNvPr id="24591" name="Oval 1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4592" name="Oval 1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4593" name="Oval 1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8"/>
            <p:cNvGrpSpPr>
              <a:grpSpLocks/>
            </p:cNvGrpSpPr>
            <p:nvPr/>
          </p:nvGrpSpPr>
          <p:grpSpPr bwMode="auto">
            <a:xfrm>
              <a:off x="3675" y="494"/>
              <a:ext cx="353" cy="67"/>
              <a:chOff x="3675" y="494"/>
              <a:chExt cx="353" cy="67"/>
            </a:xfrm>
          </p:grpSpPr>
          <p:sp>
            <p:nvSpPr>
              <p:cNvPr id="24595" name="Oval 1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4596" name="Rectangle 2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21"/>
            <p:cNvGrpSpPr>
              <a:grpSpLocks/>
            </p:cNvGrpSpPr>
            <p:nvPr/>
          </p:nvGrpSpPr>
          <p:grpSpPr bwMode="auto">
            <a:xfrm>
              <a:off x="3675" y="481"/>
              <a:ext cx="353" cy="66"/>
              <a:chOff x="3675" y="481"/>
              <a:chExt cx="353" cy="66"/>
            </a:xfrm>
          </p:grpSpPr>
          <p:grpSp>
            <p:nvGrpSpPr>
              <p:cNvPr id="9" name="Group 22"/>
              <p:cNvGrpSpPr>
                <a:grpSpLocks/>
              </p:cNvGrpSpPr>
              <p:nvPr/>
            </p:nvGrpSpPr>
            <p:grpSpPr bwMode="auto">
              <a:xfrm>
                <a:off x="3675" y="481"/>
                <a:ext cx="353" cy="66"/>
                <a:chOff x="3675" y="481"/>
                <a:chExt cx="353" cy="66"/>
              </a:xfrm>
            </p:grpSpPr>
            <p:sp>
              <p:nvSpPr>
                <p:cNvPr id="24599" name="Oval 2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4600" name="Oval 2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4601" name="Oval 2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4602" name="Freeform 2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27"/>
            <p:cNvGrpSpPr>
              <a:grpSpLocks/>
            </p:cNvGrpSpPr>
            <p:nvPr/>
          </p:nvGrpSpPr>
          <p:grpSpPr bwMode="auto">
            <a:xfrm>
              <a:off x="3816" y="487"/>
              <a:ext cx="72" cy="59"/>
              <a:chOff x="3816" y="487"/>
              <a:chExt cx="72" cy="59"/>
            </a:xfrm>
          </p:grpSpPr>
          <p:grpSp>
            <p:nvGrpSpPr>
              <p:cNvPr id="11" name="Group 28"/>
              <p:cNvGrpSpPr>
                <a:grpSpLocks/>
              </p:cNvGrpSpPr>
              <p:nvPr/>
            </p:nvGrpSpPr>
            <p:grpSpPr bwMode="auto">
              <a:xfrm>
                <a:off x="3816" y="487"/>
                <a:ext cx="72" cy="59"/>
                <a:chOff x="3816" y="487"/>
                <a:chExt cx="72" cy="59"/>
              </a:xfrm>
            </p:grpSpPr>
            <p:grpSp>
              <p:nvGrpSpPr>
                <p:cNvPr id="12" name="Group 29"/>
                <p:cNvGrpSpPr>
                  <a:grpSpLocks/>
                </p:cNvGrpSpPr>
                <p:nvPr/>
              </p:nvGrpSpPr>
              <p:grpSpPr bwMode="auto">
                <a:xfrm>
                  <a:off x="3816" y="487"/>
                  <a:ext cx="72" cy="29"/>
                  <a:chOff x="3816" y="487"/>
                  <a:chExt cx="72" cy="29"/>
                </a:xfrm>
              </p:grpSpPr>
              <p:sp>
                <p:nvSpPr>
                  <p:cNvPr id="24606" name="Oval 3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4607" name="Oval 3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4608" name="Freeform 3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4609" name="Freeform 3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34"/>
                <p:cNvGrpSpPr>
                  <a:grpSpLocks/>
                </p:cNvGrpSpPr>
                <p:nvPr/>
              </p:nvGrpSpPr>
              <p:grpSpPr bwMode="auto">
                <a:xfrm>
                  <a:off x="3830" y="510"/>
                  <a:ext cx="44" cy="16"/>
                  <a:chOff x="3830" y="510"/>
                  <a:chExt cx="44" cy="16"/>
                </a:xfrm>
              </p:grpSpPr>
              <p:sp>
                <p:nvSpPr>
                  <p:cNvPr id="24611" name="Oval 3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4612" name="Oval 3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4613" name="Oval 3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38"/>
                <p:cNvGrpSpPr>
                  <a:grpSpLocks/>
                </p:cNvGrpSpPr>
                <p:nvPr/>
              </p:nvGrpSpPr>
              <p:grpSpPr bwMode="auto">
                <a:xfrm>
                  <a:off x="3824" y="525"/>
                  <a:ext cx="56" cy="20"/>
                  <a:chOff x="3824" y="525"/>
                  <a:chExt cx="56" cy="20"/>
                </a:xfrm>
              </p:grpSpPr>
              <p:sp>
                <p:nvSpPr>
                  <p:cNvPr id="24615" name="Oval 3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4616" name="Oval 4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4617" name="Oval 4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4618" name="Oval 4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4619" name="Rectangle 43"/>
          <p:cNvSpPr>
            <a:spLocks noChangeArrowheads="1"/>
          </p:cNvSpPr>
          <p:nvPr/>
        </p:nvSpPr>
        <p:spPr bwMode="auto">
          <a:xfrm>
            <a:off x="684213" y="2740025"/>
            <a:ext cx="7848600" cy="582613"/>
          </a:xfrm>
          <a:prstGeom prst="rect">
            <a:avLst/>
          </a:prstGeom>
          <a:noFill/>
          <a:ln w="9525">
            <a:noFill/>
            <a:miter lim="800000"/>
            <a:headEnd/>
            <a:tailEnd/>
          </a:ln>
          <a:effectLst/>
        </p:spPr>
        <p:txBody>
          <a:bodyPr anchor="ctr">
            <a:spAutoFit/>
          </a:bodyPr>
          <a:lstStyle/>
          <a:p>
            <a:pPr eaLnBrk="1" hangingPunct="1">
              <a:lnSpc>
                <a:spcPct val="115000"/>
              </a:lnSpc>
            </a:pPr>
            <a:r>
              <a:rPr lang="en-US" altLang="zh-CN" sz="2800" b="1"/>
              <a:t> </a:t>
            </a:r>
            <a:r>
              <a:rPr lang="zh-CN" altLang="en-US" sz="2800" b="1"/>
              <a:t>每隔一定时间，抽查若干罐 </a:t>
            </a:r>
            <a:r>
              <a:rPr lang="en-US" altLang="zh-CN" sz="2800" b="1"/>
              <a:t>.</a:t>
            </a:r>
          </a:p>
        </p:txBody>
      </p:sp>
      <p:sp>
        <p:nvSpPr>
          <p:cNvPr id="24620" name="Rectangle 44"/>
          <p:cNvSpPr>
            <a:spLocks noChangeArrowheads="1"/>
          </p:cNvSpPr>
          <p:nvPr/>
        </p:nvSpPr>
        <p:spPr bwMode="auto">
          <a:xfrm>
            <a:off x="701675" y="2735263"/>
            <a:ext cx="7756525"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如每隔</a:t>
            </a:r>
            <a:r>
              <a:rPr lang="en-US" altLang="zh-CN" sz="2800" b="1"/>
              <a:t>1</a:t>
            </a:r>
            <a:r>
              <a:rPr lang="zh-CN" altLang="en-US" sz="2800" b="1"/>
              <a:t>小时，抽查</a:t>
            </a:r>
            <a:r>
              <a:rPr lang="en-US" altLang="zh-CN" sz="2800" b="1"/>
              <a:t>5</a:t>
            </a:r>
            <a:r>
              <a:rPr lang="zh-CN" altLang="en-US" sz="2800" b="1"/>
              <a:t>罐，得</a:t>
            </a:r>
            <a:r>
              <a:rPr lang="en-US" altLang="zh-CN" sz="2800" b="1"/>
              <a:t>5</a:t>
            </a:r>
            <a:r>
              <a:rPr lang="zh-CN" altLang="en-US" sz="2800" b="1"/>
              <a:t>个容量的值</a:t>
            </a:r>
            <a:r>
              <a:rPr lang="en-US" altLang="zh-CN" sz="2800" b="1" i="1"/>
              <a:t>X</a:t>
            </a:r>
            <a:r>
              <a:rPr lang="en-US" altLang="zh-CN" sz="2800" b="1" baseline="-25000"/>
              <a:t>1</a:t>
            </a:r>
            <a:r>
              <a:rPr lang="zh-CN" altLang="en-US" sz="2800" b="1"/>
              <a:t>，</a:t>
            </a:r>
            <a:r>
              <a:rPr lang="en-US" altLang="zh-CN" sz="2800" b="1"/>
              <a:t>…</a:t>
            </a:r>
            <a:r>
              <a:rPr lang="zh-CN" altLang="en-US" sz="2800" b="1"/>
              <a:t>，</a:t>
            </a:r>
            <a:r>
              <a:rPr lang="en-US" altLang="zh-CN" sz="2800" b="1" i="1"/>
              <a:t>X</a:t>
            </a:r>
            <a:r>
              <a:rPr lang="en-US" altLang="zh-CN" sz="2800" b="1" baseline="-25000"/>
              <a:t>5</a:t>
            </a:r>
            <a:r>
              <a:rPr lang="zh-CN" altLang="en-US" sz="2800" b="1"/>
              <a:t>，根据这些值来判断生产是否正常</a:t>
            </a:r>
            <a:r>
              <a:rPr lang="en-US" altLang="zh-CN" sz="2800" b="1"/>
              <a:t>.</a:t>
            </a:r>
          </a:p>
        </p:txBody>
      </p:sp>
      <p:sp>
        <p:nvSpPr>
          <p:cNvPr id="24621" name="Rectangle 45"/>
          <p:cNvSpPr>
            <a:spLocks noChangeArrowheads="1"/>
          </p:cNvSpPr>
          <p:nvPr/>
        </p:nvSpPr>
        <p:spPr bwMode="auto">
          <a:xfrm>
            <a:off x="685800" y="4567238"/>
            <a:ext cx="7899400" cy="1630362"/>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如发现不正常，就应停产，找出原因，排除故障，然后再生产；如没有问题，就继续按规定时间再抽样，以此监督生产，保证质量</a:t>
            </a:r>
            <a:r>
              <a:rPr lang="en-US" altLang="zh-CN" sz="2800" b="1"/>
              <a:t>.</a:t>
            </a:r>
          </a:p>
        </p:txBody>
      </p:sp>
      <p:sp>
        <p:nvSpPr>
          <p:cNvPr id="24622" name="Rectangle 46"/>
          <p:cNvSpPr>
            <a:spLocks noChangeArrowheads="1"/>
          </p:cNvSpPr>
          <p:nvPr/>
        </p:nvSpPr>
        <p:spPr bwMode="auto">
          <a:xfrm>
            <a:off x="2941638" y="1443038"/>
            <a:ext cx="4559300" cy="519112"/>
          </a:xfrm>
          <a:prstGeom prst="rect">
            <a:avLst/>
          </a:prstGeom>
          <a:noFill/>
          <a:ln w="9525">
            <a:noFill/>
            <a:miter lim="800000"/>
            <a:headEnd/>
            <a:tailEnd/>
          </a:ln>
          <a:effectLst/>
        </p:spPr>
        <p:txBody>
          <a:bodyPr wrap="none" anchor="ctr">
            <a:spAutoFit/>
          </a:bodyPr>
          <a:lstStyle/>
          <a:p>
            <a:pPr algn="ctr" eaLnBrk="1" hangingPunct="1"/>
            <a:r>
              <a:rPr lang="zh-CN" altLang="en-US" sz="2800" b="1">
                <a:solidFill>
                  <a:schemeClr val="hlink"/>
                </a:solidFill>
              </a:rPr>
              <a:t>通常的办法是进行抽样检查</a:t>
            </a:r>
            <a:r>
              <a:rPr lang="en-US" altLang="zh-CN" sz="2800" b="1">
                <a:solidFill>
                  <a:schemeClr val="hlink"/>
                </a:solidFill>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619"/>
                                        </p:tgtEl>
                                        <p:attrNameLst>
                                          <p:attrName>style.visibility</p:attrName>
                                        </p:attrNameLst>
                                      </p:cBhvr>
                                      <p:to>
                                        <p:strVal val="visible"/>
                                      </p:to>
                                    </p:set>
                                    <p:animEffect transition="in" filter="wipe(left)">
                                      <p:cBhvr>
                                        <p:cTn id="7" dur="500"/>
                                        <p:tgtEl>
                                          <p:spTgt spid="246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6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621"/>
                                        </p:tgtEl>
                                        <p:attrNameLst>
                                          <p:attrName>style.visibility</p:attrName>
                                        </p:attrNameLst>
                                      </p:cBhvr>
                                      <p:to>
                                        <p:strVal val="visible"/>
                                      </p:to>
                                    </p:set>
                                    <p:animEffect transition="in" filter="wipe(left)">
                                      <p:cBhvr>
                                        <p:cTn id="16" dur="500"/>
                                        <p:tgtEl>
                                          <p:spTgt spid="24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9" grpId="0" autoUpdateAnimBg="0"/>
      <p:bldP spid="24620" grpId="0" autoUpdateAnimBg="0"/>
      <p:bldP spid="246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9956" name="Group 4"/>
          <p:cNvGrpSpPr>
            <a:grpSpLocks/>
          </p:cNvGrpSpPr>
          <p:nvPr/>
        </p:nvGrpSpPr>
        <p:grpSpPr bwMode="auto">
          <a:xfrm>
            <a:off x="822325" y="2005013"/>
            <a:ext cx="7340600" cy="893762"/>
            <a:chOff x="370" y="1309"/>
            <a:chExt cx="4624" cy="563"/>
          </a:xfrm>
        </p:grpSpPr>
        <p:sp>
          <p:nvSpPr>
            <p:cNvPr id="1789957" name="Text Box 5"/>
            <p:cNvSpPr txBox="1">
              <a:spLocks noChangeArrowheads="1"/>
            </p:cNvSpPr>
            <p:nvPr/>
          </p:nvSpPr>
          <p:spPr bwMode="auto">
            <a:xfrm>
              <a:off x="370" y="1312"/>
              <a:ext cx="2026" cy="404"/>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仍取</a:t>
              </a:r>
              <a:r>
                <a:rPr lang="zh-CN" altLang="en-US" sz="3600" b="1" i="1">
                  <a:latin typeface="宋体" pitchFamily="2" charset="-122"/>
                  <a:ea typeface="宋体" pitchFamily="2" charset="-122"/>
                  <a:sym typeface="Symbol" pitchFamily="18" charset="2"/>
                </a:rPr>
                <a:t></a:t>
              </a:r>
              <a:r>
                <a:rPr lang="en-US" altLang="zh-CN" sz="3600" b="1">
                  <a:latin typeface="宋体" pitchFamily="2" charset="-122"/>
                  <a:ea typeface="宋体" pitchFamily="2" charset="-122"/>
                  <a:sym typeface="Symbol" pitchFamily="18" charset="2"/>
                </a:rPr>
                <a:t>=0.05,</a:t>
              </a:r>
              <a:r>
                <a:rPr lang="zh-CN" altLang="en-US" sz="3600" b="1">
                  <a:latin typeface="宋体" pitchFamily="2" charset="-122"/>
                  <a:ea typeface="宋体" pitchFamily="2" charset="-122"/>
                  <a:sym typeface="Symbol" pitchFamily="18" charset="2"/>
                </a:rPr>
                <a:t>则</a:t>
              </a:r>
            </a:p>
          </p:txBody>
        </p:sp>
        <p:graphicFrame>
          <p:nvGraphicFramePr>
            <p:cNvPr id="1789958" name="Object 6"/>
            <p:cNvGraphicFramePr>
              <a:graphicFrameLocks noChangeAspect="1"/>
            </p:cNvGraphicFramePr>
            <p:nvPr/>
          </p:nvGraphicFramePr>
          <p:xfrm>
            <a:off x="2640" y="1309"/>
            <a:ext cx="2354" cy="563"/>
          </p:xfrm>
          <a:graphic>
            <a:graphicData uri="http://schemas.openxmlformats.org/presentationml/2006/ole">
              <p:oleObj spid="_x0000_s1789958" name="Equation" r:id="rId3" imgW="1257120" imgH="266400" progId="Equation.3">
                <p:embed/>
              </p:oleObj>
            </a:graphicData>
          </a:graphic>
        </p:graphicFrame>
      </p:grpSp>
      <p:grpSp>
        <p:nvGrpSpPr>
          <p:cNvPr id="1789959" name="Group 7"/>
          <p:cNvGrpSpPr>
            <a:grpSpLocks/>
          </p:cNvGrpSpPr>
          <p:nvPr/>
        </p:nvGrpSpPr>
        <p:grpSpPr bwMode="auto">
          <a:xfrm>
            <a:off x="825500" y="2843213"/>
            <a:ext cx="8077200" cy="1541462"/>
            <a:chOff x="336" y="1861"/>
            <a:chExt cx="5088" cy="971"/>
          </a:xfrm>
        </p:grpSpPr>
        <p:graphicFrame>
          <p:nvGraphicFramePr>
            <p:cNvPr id="1789960" name="Object 8"/>
            <p:cNvGraphicFramePr>
              <a:graphicFrameLocks noChangeAspect="1"/>
            </p:cNvGraphicFramePr>
            <p:nvPr/>
          </p:nvGraphicFramePr>
          <p:xfrm>
            <a:off x="675" y="1861"/>
            <a:ext cx="1773" cy="971"/>
          </p:xfrm>
          <a:graphic>
            <a:graphicData uri="http://schemas.openxmlformats.org/presentationml/2006/ole">
              <p:oleObj spid="_x0000_s1789960" name="Equation" r:id="rId4" imgW="1028520" imgH="558720" progId="">
                <p:embed/>
              </p:oleObj>
            </a:graphicData>
          </a:graphic>
        </p:graphicFrame>
        <p:sp>
          <p:nvSpPr>
            <p:cNvPr id="1789961" name="Text Box 9"/>
            <p:cNvSpPr txBox="1">
              <a:spLocks noChangeArrowheads="1"/>
            </p:cNvSpPr>
            <p:nvPr/>
          </p:nvSpPr>
          <p:spPr bwMode="auto">
            <a:xfrm>
              <a:off x="336" y="2098"/>
              <a:ext cx="406" cy="404"/>
            </a:xfrm>
            <a:prstGeom prst="rect">
              <a:avLst/>
            </a:prstGeom>
            <a:noFill/>
            <a:ln w="9525">
              <a:noFill/>
              <a:miter lim="800000"/>
              <a:headEnd/>
              <a:tailEnd/>
            </a:ln>
            <a:effectLst/>
          </p:spPr>
          <p:txBody>
            <a:bodyPr wrap="none">
              <a:spAutoFit/>
            </a:bodyPr>
            <a:lstStyle/>
            <a:p>
              <a:r>
                <a:rPr lang="zh-CN" altLang="en-US" sz="3600" b="1">
                  <a:ea typeface="宋体" pitchFamily="2" charset="-122"/>
                </a:rPr>
                <a:t>由</a:t>
              </a:r>
            </a:p>
          </p:txBody>
        </p:sp>
        <p:sp>
          <p:nvSpPr>
            <p:cNvPr id="1789962" name="Text Box 10"/>
            <p:cNvSpPr txBox="1">
              <a:spLocks noChangeArrowheads="1"/>
            </p:cNvSpPr>
            <p:nvPr/>
          </p:nvSpPr>
          <p:spPr bwMode="auto">
            <a:xfrm>
              <a:off x="2508" y="2112"/>
              <a:ext cx="2916" cy="404"/>
            </a:xfrm>
            <a:prstGeom prst="rect">
              <a:avLst/>
            </a:prstGeom>
            <a:noFill/>
            <a:ln w="9525">
              <a:noFill/>
              <a:miter lim="800000"/>
              <a:headEnd/>
              <a:tailEnd/>
            </a:ln>
            <a:effectLst/>
          </p:spPr>
          <p:txBody>
            <a:bodyPr>
              <a:spAutoFit/>
            </a:bodyPr>
            <a:lstStyle/>
            <a:p>
              <a:r>
                <a:rPr lang="zh-CN" altLang="en-US" sz="3600" b="1">
                  <a:ea typeface="宋体" pitchFamily="2" charset="-122"/>
                </a:rPr>
                <a:t>可以确定拒绝域为</a:t>
              </a:r>
            </a:p>
          </p:txBody>
        </p:sp>
      </p:grpSp>
      <p:sp>
        <p:nvSpPr>
          <p:cNvPr id="1789963" name="Rectangle 11"/>
          <p:cNvSpPr>
            <a:spLocks noChangeArrowheads="1"/>
          </p:cNvSpPr>
          <p:nvPr/>
        </p:nvSpPr>
        <p:spPr bwMode="auto">
          <a:xfrm>
            <a:off x="825500" y="4564063"/>
            <a:ext cx="8153400" cy="701675"/>
          </a:xfrm>
          <a:prstGeom prst="rect">
            <a:avLst/>
          </a:prstGeom>
          <a:noFill/>
          <a:ln w="9525">
            <a:noFill/>
            <a:miter lim="800000"/>
            <a:headEnd/>
            <a:tailEnd/>
          </a:ln>
          <a:effectLst/>
        </p:spPr>
        <p:txBody>
          <a:bodyPr>
            <a:spAutoFit/>
          </a:bodyPr>
          <a:lstStyle/>
          <a:p>
            <a:pPr>
              <a:spcBef>
                <a:spcPct val="10000"/>
              </a:spcBef>
            </a:pPr>
            <a:r>
              <a:rPr lang="zh-CN" altLang="en-US" sz="4000" b="1" dirty="0">
                <a:ea typeface="楷体_GB2312" pitchFamily="49" charset="-122"/>
              </a:rPr>
              <a:t>  </a:t>
            </a:r>
            <a:r>
              <a:rPr lang="en-US" altLang="zh-CN" sz="4000" b="1" dirty="0">
                <a:ea typeface="楷体_GB2312" pitchFamily="49" charset="-122"/>
              </a:rPr>
              <a:t>( </a:t>
            </a:r>
            <a:r>
              <a:rPr lang="en-US" altLang="zh-CN" sz="4000" b="1" dirty="0">
                <a:ea typeface="楷体_GB2312" pitchFamily="49" charset="-122"/>
                <a:sym typeface="Symbol" pitchFamily="18" charset="2"/>
              </a:rPr>
              <a:t> ,  </a:t>
            </a:r>
            <a:r>
              <a:rPr lang="en-US" altLang="zh-CN" sz="4000" dirty="0">
                <a:ea typeface="楷体_GB2312" pitchFamily="49" charset="-122"/>
                <a:sym typeface="Symbol" pitchFamily="18" charset="2"/>
              </a:rPr>
              <a:t>67.118</a:t>
            </a:r>
            <a:r>
              <a:rPr lang="en-US" altLang="zh-CN" sz="4000" b="1" dirty="0">
                <a:ea typeface="楷体_GB2312" pitchFamily="49" charset="-122"/>
                <a:sym typeface="Symbol" pitchFamily="18" charset="2"/>
              </a:rPr>
              <a:t> </a:t>
            </a:r>
            <a:r>
              <a:rPr lang="en-US" altLang="zh-CN" sz="4000" b="1" dirty="0">
                <a:ea typeface="楷体_GB2312" pitchFamily="49" charset="-122"/>
              </a:rPr>
              <a:t>)  </a:t>
            </a:r>
            <a:r>
              <a:rPr lang="zh-CN" altLang="en-US" sz="4000" b="1" dirty="0">
                <a:ea typeface="楷体_GB2312" pitchFamily="49" charset="-122"/>
              </a:rPr>
              <a:t>与 </a:t>
            </a:r>
            <a:r>
              <a:rPr lang="en-US" altLang="zh-CN" sz="4000" b="1" dirty="0">
                <a:ea typeface="楷体_GB2312" pitchFamily="49" charset="-122"/>
              </a:rPr>
              <a:t>( </a:t>
            </a:r>
            <a:r>
              <a:rPr lang="en-US" altLang="zh-CN" sz="4000" dirty="0">
                <a:ea typeface="楷体_GB2312" pitchFamily="49" charset="-122"/>
              </a:rPr>
              <a:t>68.882</a:t>
            </a:r>
            <a:r>
              <a:rPr lang="en-US" altLang="zh-CN" sz="4000" b="1" dirty="0">
                <a:ea typeface="楷体_GB2312" pitchFamily="49" charset="-122"/>
              </a:rPr>
              <a:t> ,  +</a:t>
            </a:r>
            <a:r>
              <a:rPr lang="en-US" altLang="zh-CN" sz="4000" b="1" dirty="0">
                <a:ea typeface="楷体_GB2312" pitchFamily="49" charset="-122"/>
                <a:sym typeface="Symbol" pitchFamily="18" charset="2"/>
              </a:rPr>
              <a:t> </a:t>
            </a:r>
            <a:r>
              <a:rPr lang="en-US" altLang="zh-CN" sz="4000" b="1" dirty="0">
                <a:ea typeface="楷体_GB2312" pitchFamily="49" charset="-122"/>
              </a:rPr>
              <a:t>)</a:t>
            </a:r>
          </a:p>
        </p:txBody>
      </p:sp>
      <p:sp>
        <p:nvSpPr>
          <p:cNvPr id="1789964" name="Text Box 12"/>
          <p:cNvSpPr txBox="1">
            <a:spLocks noChangeArrowheads="1"/>
          </p:cNvSpPr>
          <p:nvPr/>
        </p:nvSpPr>
        <p:spPr bwMode="auto">
          <a:xfrm>
            <a:off x="869950" y="5457825"/>
            <a:ext cx="7826375" cy="701675"/>
          </a:xfrm>
          <a:prstGeom prst="rect">
            <a:avLst/>
          </a:prstGeom>
          <a:noFill/>
          <a:ln w="9525">
            <a:noFill/>
            <a:miter lim="800000"/>
            <a:headEnd/>
            <a:tailEnd/>
          </a:ln>
          <a:effectLst/>
        </p:spPr>
        <p:txBody>
          <a:bodyPr wrap="none">
            <a:spAutoFit/>
          </a:bodyPr>
          <a:lstStyle/>
          <a:p>
            <a:r>
              <a:rPr lang="zh-CN" altLang="en-US" sz="4000" b="1">
                <a:latin typeface="宋体" pitchFamily="2" charset="-122"/>
                <a:ea typeface="宋体" pitchFamily="2" charset="-122"/>
              </a:rPr>
              <a:t>因此，接受域为</a:t>
            </a:r>
            <a:r>
              <a:rPr lang="en-US" altLang="zh-CN" sz="4000" b="1">
                <a:latin typeface="宋体" pitchFamily="2" charset="-122"/>
                <a:ea typeface="宋体" pitchFamily="2" charset="-122"/>
              </a:rPr>
              <a:t>(67.118, 68.882)</a:t>
            </a:r>
          </a:p>
        </p:txBody>
      </p:sp>
      <p:sp>
        <p:nvSpPr>
          <p:cNvPr id="1789965" name="Text Box 13"/>
          <p:cNvSpPr txBox="1">
            <a:spLocks noChangeArrowheads="1"/>
          </p:cNvSpPr>
          <p:nvPr/>
        </p:nvSpPr>
        <p:spPr bwMode="auto">
          <a:xfrm>
            <a:off x="828675" y="565150"/>
            <a:ext cx="8012113" cy="641350"/>
          </a:xfrm>
          <a:prstGeom prst="rect">
            <a:avLst/>
          </a:prstGeom>
          <a:noFill/>
          <a:ln w="9525">
            <a:noFill/>
            <a:miter lim="800000"/>
            <a:headEnd/>
            <a:tailEnd/>
          </a:ln>
          <a:effectLst/>
        </p:spPr>
        <p:txBody>
          <a:bodyPr wrap="none">
            <a:spAutoFit/>
          </a:bodyPr>
          <a:lstStyle/>
          <a:p>
            <a:r>
              <a:rPr lang="zh-CN" altLang="en-US" sz="3600" b="1">
                <a:latin typeface="宋体" pitchFamily="2" charset="-122"/>
                <a:ea typeface="宋体" pitchFamily="2" charset="-122"/>
              </a:rPr>
              <a:t>现增大样本容量</a:t>
            </a:r>
            <a:r>
              <a:rPr lang="en-US" altLang="zh-CN" sz="3600" b="1">
                <a:latin typeface="宋体" pitchFamily="2" charset="-122"/>
                <a:ea typeface="宋体" pitchFamily="2" charset="-122"/>
              </a:rPr>
              <a:t>,</a:t>
            </a:r>
            <a:r>
              <a:rPr lang="zh-CN" altLang="en-US" sz="3600" b="1">
                <a:latin typeface="宋体" pitchFamily="2" charset="-122"/>
                <a:ea typeface="宋体" pitchFamily="2" charset="-122"/>
              </a:rPr>
              <a:t>取</a:t>
            </a:r>
            <a:r>
              <a:rPr lang="en-US" altLang="zh-CN" sz="3600" b="1" i="1">
                <a:latin typeface="宋体" pitchFamily="2" charset="-122"/>
                <a:ea typeface="宋体" pitchFamily="2" charset="-122"/>
              </a:rPr>
              <a:t>n = </a:t>
            </a:r>
            <a:r>
              <a:rPr lang="en-US" altLang="zh-CN" sz="3600" b="1">
                <a:latin typeface="宋体" pitchFamily="2" charset="-122"/>
                <a:ea typeface="宋体" pitchFamily="2" charset="-122"/>
              </a:rPr>
              <a:t>64, </a:t>
            </a:r>
            <a:r>
              <a:rPr lang="en-US" altLang="zh-CN" sz="3600" b="1" i="1">
                <a:latin typeface="宋体" pitchFamily="2" charset="-122"/>
                <a:ea typeface="宋体" pitchFamily="2" charset="-122"/>
                <a:sym typeface="Symbol" pitchFamily="18" charset="2"/>
              </a:rPr>
              <a:t> </a:t>
            </a:r>
            <a:r>
              <a:rPr lang="en-US" altLang="zh-CN" sz="3600" b="1">
                <a:latin typeface="宋体" pitchFamily="2" charset="-122"/>
                <a:ea typeface="宋体" pitchFamily="2" charset="-122"/>
                <a:sym typeface="Symbol" pitchFamily="18" charset="2"/>
              </a:rPr>
              <a:t>= 66,</a:t>
            </a:r>
            <a:r>
              <a:rPr lang="zh-CN" altLang="zh-CN" sz="3600" b="1">
                <a:latin typeface="宋体" pitchFamily="2" charset="-122"/>
                <a:ea typeface="宋体" pitchFamily="2" charset="-122"/>
                <a:sym typeface="Symbol" pitchFamily="18" charset="2"/>
              </a:rPr>
              <a:t>则</a:t>
            </a:r>
            <a:endParaRPr lang="zh-CN" altLang="en-US" sz="3600" b="1">
              <a:latin typeface="宋体" pitchFamily="2" charset="-122"/>
              <a:ea typeface="宋体" pitchFamily="2" charset="-122"/>
              <a:sym typeface="Symbol" pitchFamily="18" charset="2"/>
            </a:endParaRPr>
          </a:p>
        </p:txBody>
      </p:sp>
      <p:graphicFrame>
        <p:nvGraphicFramePr>
          <p:cNvPr id="1789966" name="Object 14"/>
          <p:cNvGraphicFramePr>
            <a:graphicFrameLocks noChangeAspect="1"/>
          </p:cNvGraphicFramePr>
          <p:nvPr/>
        </p:nvGraphicFramePr>
        <p:xfrm>
          <a:off x="2490788" y="1243013"/>
          <a:ext cx="4213225" cy="779462"/>
        </p:xfrm>
        <a:graphic>
          <a:graphicData uri="http://schemas.openxmlformats.org/presentationml/2006/ole">
            <p:oleObj spid="_x0000_s1789966" name="Equation" r:id="rId5" imgW="129528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789965"/>
                                        </p:tgtEl>
                                        <p:attrNameLst>
                                          <p:attrName>style.visibility</p:attrName>
                                        </p:attrNameLst>
                                      </p:cBhvr>
                                      <p:to>
                                        <p:strVal val="visible"/>
                                      </p:to>
                                    </p:set>
                                    <p:animEffect transition="in" filter="wipe(left)">
                                      <p:cBhvr>
                                        <p:cTn id="7" dur="500"/>
                                        <p:tgtEl>
                                          <p:spTgt spid="1789965"/>
                                        </p:tgtEl>
                                      </p:cBhvr>
                                    </p:animEffect>
                                  </p:childTnLst>
                                </p:cTn>
                              </p:par>
                            </p:childTnLst>
                          </p:cTn>
                        </p:par>
                        <p:par>
                          <p:cTn id="8" fill="hold">
                            <p:stCondLst>
                              <p:cond delay="1500"/>
                            </p:stCondLst>
                            <p:childTnLst>
                              <p:par>
                                <p:cTn id="9" presetID="22" presetClass="entr" presetSubtype="8" fill="hold" nodeType="afterEffect">
                                  <p:stCondLst>
                                    <p:cond delay="2000"/>
                                  </p:stCondLst>
                                  <p:childTnLst>
                                    <p:set>
                                      <p:cBhvr>
                                        <p:cTn id="10" dur="1" fill="hold">
                                          <p:stCondLst>
                                            <p:cond delay="0"/>
                                          </p:stCondLst>
                                        </p:cTn>
                                        <p:tgtEl>
                                          <p:spTgt spid="1789966"/>
                                        </p:tgtEl>
                                        <p:attrNameLst>
                                          <p:attrName>style.visibility</p:attrName>
                                        </p:attrNameLst>
                                      </p:cBhvr>
                                      <p:to>
                                        <p:strVal val="visible"/>
                                      </p:to>
                                    </p:set>
                                    <p:animEffect transition="in" filter="wipe(left)">
                                      <p:cBhvr>
                                        <p:cTn id="11" dur="500"/>
                                        <p:tgtEl>
                                          <p:spTgt spid="1789966"/>
                                        </p:tgtEl>
                                      </p:cBhvr>
                                    </p:animEffect>
                                  </p:childTnLst>
                                </p:cTn>
                              </p:par>
                            </p:childTnLst>
                          </p:cTn>
                        </p:par>
                        <p:par>
                          <p:cTn id="12" fill="hold">
                            <p:stCondLst>
                              <p:cond delay="4000"/>
                            </p:stCondLst>
                            <p:childTnLst>
                              <p:par>
                                <p:cTn id="13" presetID="22" presetClass="entr" presetSubtype="8" fill="hold" nodeType="afterEffect">
                                  <p:stCondLst>
                                    <p:cond delay="2000"/>
                                  </p:stCondLst>
                                  <p:childTnLst>
                                    <p:set>
                                      <p:cBhvr>
                                        <p:cTn id="14" dur="1" fill="hold">
                                          <p:stCondLst>
                                            <p:cond delay="0"/>
                                          </p:stCondLst>
                                        </p:cTn>
                                        <p:tgtEl>
                                          <p:spTgt spid="1789956"/>
                                        </p:tgtEl>
                                        <p:attrNameLst>
                                          <p:attrName>style.visibility</p:attrName>
                                        </p:attrNameLst>
                                      </p:cBhvr>
                                      <p:to>
                                        <p:strVal val="visible"/>
                                      </p:to>
                                    </p:set>
                                    <p:animEffect transition="in" filter="wipe(left)">
                                      <p:cBhvr>
                                        <p:cTn id="15" dur="500"/>
                                        <p:tgtEl>
                                          <p:spTgt spid="1789956"/>
                                        </p:tgtEl>
                                      </p:cBhvr>
                                    </p:animEffect>
                                  </p:childTnLst>
                                </p:cTn>
                              </p:par>
                            </p:childTnLst>
                          </p:cTn>
                        </p:par>
                        <p:par>
                          <p:cTn id="16" fill="hold">
                            <p:stCondLst>
                              <p:cond delay="6500"/>
                            </p:stCondLst>
                            <p:childTnLst>
                              <p:par>
                                <p:cTn id="17" presetID="22" presetClass="entr" presetSubtype="8" fill="hold" nodeType="afterEffect">
                                  <p:stCondLst>
                                    <p:cond delay="2000"/>
                                  </p:stCondLst>
                                  <p:childTnLst>
                                    <p:set>
                                      <p:cBhvr>
                                        <p:cTn id="18" dur="1" fill="hold">
                                          <p:stCondLst>
                                            <p:cond delay="0"/>
                                          </p:stCondLst>
                                        </p:cTn>
                                        <p:tgtEl>
                                          <p:spTgt spid="1789959"/>
                                        </p:tgtEl>
                                        <p:attrNameLst>
                                          <p:attrName>style.visibility</p:attrName>
                                        </p:attrNameLst>
                                      </p:cBhvr>
                                      <p:to>
                                        <p:strVal val="visible"/>
                                      </p:to>
                                    </p:set>
                                    <p:animEffect transition="in" filter="wipe(left)">
                                      <p:cBhvr>
                                        <p:cTn id="19" dur="500"/>
                                        <p:tgtEl>
                                          <p:spTgt spid="1789959"/>
                                        </p:tgtEl>
                                      </p:cBhvr>
                                    </p:animEffect>
                                  </p:childTnLst>
                                </p:cTn>
                              </p:par>
                            </p:childTnLst>
                          </p:cTn>
                        </p:par>
                        <p:par>
                          <p:cTn id="20" fill="hold">
                            <p:stCondLst>
                              <p:cond delay="9000"/>
                            </p:stCondLst>
                            <p:childTnLst>
                              <p:par>
                                <p:cTn id="21" presetID="22" presetClass="entr" presetSubtype="8" fill="hold" grpId="0" nodeType="afterEffect">
                                  <p:stCondLst>
                                    <p:cond delay="2000"/>
                                  </p:stCondLst>
                                  <p:childTnLst>
                                    <p:set>
                                      <p:cBhvr>
                                        <p:cTn id="22" dur="1" fill="hold">
                                          <p:stCondLst>
                                            <p:cond delay="0"/>
                                          </p:stCondLst>
                                        </p:cTn>
                                        <p:tgtEl>
                                          <p:spTgt spid="1789963"/>
                                        </p:tgtEl>
                                        <p:attrNameLst>
                                          <p:attrName>style.visibility</p:attrName>
                                        </p:attrNameLst>
                                      </p:cBhvr>
                                      <p:to>
                                        <p:strVal val="visible"/>
                                      </p:to>
                                    </p:set>
                                    <p:animEffect transition="in" filter="wipe(left)">
                                      <p:cBhvr>
                                        <p:cTn id="23" dur="500"/>
                                        <p:tgtEl>
                                          <p:spTgt spid="1789963"/>
                                        </p:tgtEl>
                                      </p:cBhvr>
                                    </p:animEffect>
                                  </p:childTnLst>
                                </p:cTn>
                              </p:par>
                            </p:childTnLst>
                          </p:cTn>
                        </p:par>
                        <p:par>
                          <p:cTn id="24" fill="hold">
                            <p:stCondLst>
                              <p:cond delay="11500"/>
                            </p:stCondLst>
                            <p:childTnLst>
                              <p:par>
                                <p:cTn id="25" presetID="22" presetClass="entr" presetSubtype="8" fill="hold" grpId="0" nodeType="afterEffect">
                                  <p:stCondLst>
                                    <p:cond delay="2000"/>
                                  </p:stCondLst>
                                  <p:childTnLst>
                                    <p:set>
                                      <p:cBhvr>
                                        <p:cTn id="26" dur="1" fill="hold">
                                          <p:stCondLst>
                                            <p:cond delay="0"/>
                                          </p:stCondLst>
                                        </p:cTn>
                                        <p:tgtEl>
                                          <p:spTgt spid="1789964"/>
                                        </p:tgtEl>
                                        <p:attrNameLst>
                                          <p:attrName>style.visibility</p:attrName>
                                        </p:attrNameLst>
                                      </p:cBhvr>
                                      <p:to>
                                        <p:strVal val="visible"/>
                                      </p:to>
                                    </p:set>
                                    <p:animEffect transition="in" filter="wipe(left)">
                                      <p:cBhvr>
                                        <p:cTn id="27" dur="500"/>
                                        <p:tgtEl>
                                          <p:spTgt spid="1789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963" grpId="0" autoUpdateAnimBg="0"/>
      <p:bldP spid="1789964" grpId="0" autoUpdateAnimBg="0"/>
      <p:bldP spid="178996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0980" name="Object 4"/>
          <p:cNvGraphicFramePr>
            <a:graphicFrameLocks noChangeAspect="1"/>
          </p:cNvGraphicFramePr>
          <p:nvPr/>
        </p:nvGraphicFramePr>
        <p:xfrm>
          <a:off x="2051050" y="2924175"/>
          <a:ext cx="5507038" cy="1276350"/>
        </p:xfrm>
        <a:graphic>
          <a:graphicData uri="http://schemas.openxmlformats.org/presentationml/2006/ole">
            <p:oleObj spid="_x0000_s1790980" name="Equation" r:id="rId3" imgW="1892160" imgH="406080" progId="Equation.3">
              <p:embed/>
            </p:oleObj>
          </a:graphicData>
        </a:graphic>
      </p:graphicFrame>
      <p:graphicFrame>
        <p:nvGraphicFramePr>
          <p:cNvPr id="1790981" name="Object 5"/>
          <p:cNvGraphicFramePr>
            <a:graphicFrameLocks noChangeAspect="1"/>
          </p:cNvGraphicFramePr>
          <p:nvPr/>
        </p:nvGraphicFramePr>
        <p:xfrm>
          <a:off x="1169988" y="4371975"/>
          <a:ext cx="6281737" cy="1371600"/>
        </p:xfrm>
        <a:graphic>
          <a:graphicData uri="http://schemas.openxmlformats.org/presentationml/2006/ole">
            <p:oleObj spid="_x0000_s1790981" name="Equation" r:id="rId4" imgW="2361960" imgH="457200" progId="Equation.3">
              <p:embed/>
            </p:oleObj>
          </a:graphicData>
        </a:graphic>
      </p:graphicFrame>
      <p:graphicFrame>
        <p:nvGraphicFramePr>
          <p:cNvPr id="1790982" name="Object 6"/>
          <p:cNvGraphicFramePr>
            <a:graphicFrameLocks noChangeAspect="1"/>
          </p:cNvGraphicFramePr>
          <p:nvPr/>
        </p:nvGraphicFramePr>
        <p:xfrm>
          <a:off x="2252663" y="5895975"/>
          <a:ext cx="4191000" cy="762000"/>
        </p:xfrm>
        <a:graphic>
          <a:graphicData uri="http://schemas.openxmlformats.org/presentationml/2006/ole">
            <p:oleObj spid="_x0000_s1790982" name="公式" r:id="rId5" imgW="1295280" imgH="228600" progId="Equation.3">
              <p:embed/>
            </p:oleObj>
          </a:graphicData>
        </a:graphic>
      </p:graphicFrame>
      <p:graphicFrame>
        <p:nvGraphicFramePr>
          <p:cNvPr id="1790983" name="Object 7"/>
          <p:cNvGraphicFramePr>
            <a:graphicFrameLocks noChangeAspect="1"/>
          </p:cNvGraphicFramePr>
          <p:nvPr/>
        </p:nvGraphicFramePr>
        <p:xfrm>
          <a:off x="1016000" y="561975"/>
          <a:ext cx="7427913" cy="2349500"/>
        </p:xfrm>
        <a:graphic>
          <a:graphicData uri="http://schemas.openxmlformats.org/presentationml/2006/ole">
            <p:oleObj spid="_x0000_s1790983" name="Equation" r:id="rId6" imgW="2552400" imgH="711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90983"/>
                                        </p:tgtEl>
                                        <p:attrNameLst>
                                          <p:attrName>style.visibility</p:attrName>
                                        </p:attrNameLst>
                                      </p:cBhvr>
                                      <p:to>
                                        <p:strVal val="visible"/>
                                      </p:to>
                                    </p:set>
                                    <p:animEffect transition="in" filter="wipe(up)">
                                      <p:cBhvr>
                                        <p:cTn id="7" dur="500"/>
                                        <p:tgtEl>
                                          <p:spTgt spid="17909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90980"/>
                                        </p:tgtEl>
                                        <p:attrNameLst>
                                          <p:attrName>style.visibility</p:attrName>
                                        </p:attrNameLst>
                                      </p:cBhvr>
                                      <p:to>
                                        <p:strVal val="visible"/>
                                      </p:to>
                                    </p:set>
                                    <p:animEffect transition="in" filter="wipe(up)">
                                      <p:cBhvr>
                                        <p:cTn id="12" dur="500"/>
                                        <p:tgtEl>
                                          <p:spTgt spid="17909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90981"/>
                                        </p:tgtEl>
                                        <p:attrNameLst>
                                          <p:attrName>style.visibility</p:attrName>
                                        </p:attrNameLst>
                                      </p:cBhvr>
                                      <p:to>
                                        <p:strVal val="visible"/>
                                      </p:to>
                                    </p:set>
                                    <p:animEffect transition="in" filter="wipe(up)">
                                      <p:cBhvr>
                                        <p:cTn id="17" dur="500"/>
                                        <p:tgtEl>
                                          <p:spTgt spid="1790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90982"/>
                                        </p:tgtEl>
                                        <p:attrNameLst>
                                          <p:attrName>style.visibility</p:attrName>
                                        </p:attrNameLst>
                                      </p:cBhvr>
                                      <p:to>
                                        <p:strVal val="visible"/>
                                      </p:to>
                                    </p:set>
                                    <p:animEffect transition="in" filter="wipe(up)">
                                      <p:cBhvr>
                                        <p:cTn id="22" dur="500"/>
                                        <p:tgtEl>
                                          <p:spTgt spid="179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4" name="Rectangle 4"/>
          <p:cNvSpPr>
            <a:spLocks noChangeArrowheads="1"/>
          </p:cNvSpPr>
          <p:nvPr/>
        </p:nvSpPr>
        <p:spPr bwMode="auto">
          <a:xfrm>
            <a:off x="1116013" y="692150"/>
            <a:ext cx="7499350" cy="641350"/>
          </a:xfrm>
          <a:prstGeom prst="rect">
            <a:avLst/>
          </a:prstGeom>
          <a:noFill/>
          <a:ln w="9525">
            <a:noFill/>
            <a:miter lim="800000"/>
            <a:headEnd/>
            <a:tailEnd/>
          </a:ln>
          <a:effectLst/>
        </p:spPr>
        <p:txBody>
          <a:bodyPr wrap="none">
            <a:spAutoFit/>
          </a:bodyPr>
          <a:lstStyle/>
          <a:p>
            <a:r>
              <a:rPr lang="zh-CN" altLang="en-US" sz="3600" b="1">
                <a:solidFill>
                  <a:srgbClr val="FF0066"/>
                </a:solidFill>
                <a:ea typeface="宋体" pitchFamily="2" charset="-122"/>
              </a:rPr>
              <a:t>单个正态</a:t>
            </a:r>
            <a:r>
              <a:rPr lang="zh-CN" altLang="en-US" sz="3600" b="1">
                <a:solidFill>
                  <a:schemeClr val="tx2"/>
                </a:solidFill>
                <a:ea typeface="宋体" pitchFamily="2" charset="-122"/>
              </a:rPr>
              <a:t>总体</a:t>
            </a:r>
            <a:r>
              <a:rPr lang="zh-CN" altLang="en-US" sz="3600" b="1">
                <a:solidFill>
                  <a:srgbClr val="FF0066"/>
                </a:solidFill>
                <a:ea typeface="宋体" pitchFamily="2" charset="-122"/>
              </a:rPr>
              <a:t>均值</a:t>
            </a:r>
            <a:r>
              <a:rPr lang="zh-CN" altLang="en-US" sz="3600" b="1">
                <a:ea typeface="宋体" pitchFamily="2" charset="-122"/>
              </a:rPr>
              <a:t>和</a:t>
            </a:r>
            <a:r>
              <a:rPr lang="zh-CN" altLang="en-US" sz="3600" b="1">
                <a:solidFill>
                  <a:srgbClr val="339933"/>
                </a:solidFill>
                <a:ea typeface="宋体" pitchFamily="2" charset="-122"/>
              </a:rPr>
              <a:t>方差</a:t>
            </a:r>
            <a:r>
              <a:rPr lang="zh-CN" altLang="en-US" sz="3600" b="1">
                <a:ea typeface="宋体" pitchFamily="2" charset="-122"/>
              </a:rPr>
              <a:t>的假设检验</a:t>
            </a:r>
          </a:p>
        </p:txBody>
      </p:sp>
      <p:sp>
        <p:nvSpPr>
          <p:cNvPr id="1781765" name="Text Box 5"/>
          <p:cNvSpPr txBox="1">
            <a:spLocks noChangeArrowheads="1"/>
          </p:cNvSpPr>
          <p:nvPr/>
        </p:nvSpPr>
        <p:spPr bwMode="auto">
          <a:xfrm>
            <a:off x="1908175" y="2205038"/>
            <a:ext cx="5716588" cy="579437"/>
          </a:xfrm>
          <a:prstGeom prst="rect">
            <a:avLst/>
          </a:prstGeom>
          <a:noFill/>
          <a:ln w="9525">
            <a:noFill/>
            <a:miter lim="800000"/>
            <a:headEnd/>
            <a:tailEnd/>
          </a:ln>
          <a:effectLst/>
        </p:spPr>
        <p:txBody>
          <a:bodyPr lIns="91432" tIns="45715" rIns="91432" bIns="45715">
            <a:spAutoFit/>
          </a:bodyPr>
          <a:lstStyle/>
          <a:p>
            <a:pPr>
              <a:spcBef>
                <a:spcPct val="50000"/>
              </a:spcBef>
            </a:pPr>
            <a:r>
              <a:rPr lang="en-US" altLang="zh-CN" sz="3200" b="1">
                <a:latin typeface="黑体" pitchFamily="49" charset="-122"/>
                <a:ea typeface="黑体" pitchFamily="49" charset="-122"/>
              </a:rPr>
              <a:t>1. </a:t>
            </a:r>
            <a:r>
              <a:rPr lang="zh-CN" altLang="en-US" sz="3200" b="1">
                <a:solidFill>
                  <a:srgbClr val="3366CC"/>
                </a:solidFill>
                <a:latin typeface="黑体" pitchFamily="49" charset="-122"/>
                <a:ea typeface="黑体" pitchFamily="49" charset="-122"/>
              </a:rPr>
              <a:t>均值</a:t>
            </a:r>
            <a:r>
              <a:rPr lang="zh-CN" altLang="en-US" sz="3200" b="1">
                <a:latin typeface="黑体" pitchFamily="49" charset="-122"/>
                <a:ea typeface="黑体" pitchFamily="49" charset="-122"/>
                <a:sym typeface="Math1" pitchFamily="2" charset="2"/>
              </a:rPr>
              <a:t>的假设检验</a:t>
            </a:r>
            <a:endParaRPr lang="zh-CN" altLang="en-US" sz="3200" b="1">
              <a:latin typeface="黑体" pitchFamily="49" charset="-122"/>
              <a:ea typeface="黑体" pitchFamily="49" charset="-122"/>
            </a:endParaRPr>
          </a:p>
        </p:txBody>
      </p:sp>
      <p:sp>
        <p:nvSpPr>
          <p:cNvPr id="1781766" name="Text Box 6"/>
          <p:cNvSpPr txBox="1">
            <a:spLocks noChangeArrowheads="1"/>
          </p:cNvSpPr>
          <p:nvPr/>
        </p:nvSpPr>
        <p:spPr bwMode="auto">
          <a:xfrm>
            <a:off x="1908175" y="3284538"/>
            <a:ext cx="6608763" cy="579437"/>
          </a:xfrm>
          <a:prstGeom prst="rect">
            <a:avLst/>
          </a:prstGeom>
          <a:noFill/>
          <a:ln w="9525">
            <a:noFill/>
            <a:miter lim="800000"/>
            <a:headEnd/>
            <a:tailEnd/>
          </a:ln>
          <a:effectLst/>
        </p:spPr>
        <p:txBody>
          <a:bodyPr lIns="91432" tIns="45715" rIns="91432" bIns="45715">
            <a:spAutoFit/>
          </a:bodyPr>
          <a:lstStyle/>
          <a:p>
            <a:pPr>
              <a:spcBef>
                <a:spcPct val="50000"/>
              </a:spcBef>
            </a:pPr>
            <a:r>
              <a:rPr lang="en-US" altLang="zh-CN" sz="3200" b="1">
                <a:ea typeface="黑体" pitchFamily="49" charset="-122"/>
              </a:rPr>
              <a:t>2.  </a:t>
            </a:r>
            <a:r>
              <a:rPr lang="zh-CN" altLang="en-US" sz="3200" b="1">
                <a:solidFill>
                  <a:srgbClr val="FF0066"/>
                </a:solidFill>
                <a:ea typeface="黑体" pitchFamily="49" charset="-122"/>
              </a:rPr>
              <a:t>方差</a:t>
            </a:r>
            <a:r>
              <a:rPr lang="zh-CN" altLang="en-US" sz="3200" b="1">
                <a:ea typeface="黑体" pitchFamily="49" charset="-122"/>
              </a:rPr>
              <a:t>的假设检验</a:t>
            </a:r>
            <a:endParaRPr lang="zh-CN" altLang="en-US" sz="3200" b="1">
              <a:ea typeface="宋体" pitchFamily="2" charset="-122"/>
            </a:endParaRPr>
          </a:p>
        </p:txBody>
      </p:sp>
    </p:spTree>
  </p:cSld>
  <p:clrMapOvr>
    <a:masterClrMapping/>
  </p:clrMapOvr>
  <p:transition spd="slow">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239713" y="260350"/>
            <a:ext cx="1612900" cy="519113"/>
          </a:xfrm>
          <a:prstGeom prst="rect">
            <a:avLst/>
          </a:prstGeom>
          <a:noFill/>
          <a:ln w="9525">
            <a:noFill/>
            <a:miter lim="800000"/>
            <a:headEnd/>
            <a:tailEnd/>
          </a:ln>
          <a:effectLst/>
        </p:spPr>
        <p:txBody>
          <a:bodyPr wrap="none">
            <a:spAutoFit/>
          </a:bodyPr>
          <a:lstStyle/>
          <a:p>
            <a:pPr algn="l"/>
            <a:r>
              <a:rPr lang="zh-CN" altLang="en-US" b="1"/>
              <a:t>抽样分布</a:t>
            </a:r>
          </a:p>
        </p:txBody>
      </p:sp>
      <p:graphicFrame>
        <p:nvGraphicFramePr>
          <p:cNvPr id="129029" name="Object 5"/>
          <p:cNvGraphicFramePr>
            <a:graphicFrameLocks noChangeAspect="1"/>
          </p:cNvGraphicFramePr>
          <p:nvPr/>
        </p:nvGraphicFramePr>
        <p:xfrm>
          <a:off x="309563" y="836613"/>
          <a:ext cx="1322387" cy="431800"/>
        </p:xfrm>
        <a:graphic>
          <a:graphicData uri="http://schemas.openxmlformats.org/presentationml/2006/ole">
            <p:oleObj spid="_x0000_s2002946" name="公式" r:id="rId3" imgW="1091880" imgH="457200" progId="Equation.3">
              <p:embed/>
            </p:oleObj>
          </a:graphicData>
        </a:graphic>
      </p:graphicFrame>
      <p:graphicFrame>
        <p:nvGraphicFramePr>
          <p:cNvPr id="129030" name="Object 6"/>
          <p:cNvGraphicFramePr>
            <a:graphicFrameLocks noChangeAspect="1"/>
          </p:cNvGraphicFramePr>
          <p:nvPr/>
        </p:nvGraphicFramePr>
        <p:xfrm>
          <a:off x="1069975" y="895350"/>
          <a:ext cx="7343775" cy="1884363"/>
        </p:xfrm>
        <a:graphic>
          <a:graphicData uri="http://schemas.openxmlformats.org/presentationml/2006/ole">
            <p:oleObj spid="_x0000_s2002947" name="公式" r:id="rId4" imgW="7848360" imgH="1942920" progId="Equation.3">
              <p:embed/>
            </p:oleObj>
          </a:graphicData>
        </a:graphic>
      </p:graphicFrame>
      <p:sp>
        <p:nvSpPr>
          <p:cNvPr id="129031" name="Rectangle 7"/>
          <p:cNvSpPr>
            <a:spLocks noChangeArrowheads="1"/>
          </p:cNvSpPr>
          <p:nvPr/>
        </p:nvSpPr>
        <p:spPr bwMode="auto">
          <a:xfrm>
            <a:off x="179388" y="2924175"/>
            <a:ext cx="1223962" cy="519113"/>
          </a:xfrm>
          <a:prstGeom prst="rect">
            <a:avLst/>
          </a:prstGeom>
          <a:noFill/>
          <a:ln w="9525">
            <a:noFill/>
            <a:miter lim="800000"/>
            <a:headEnd/>
            <a:tailEnd/>
          </a:ln>
          <a:effectLst/>
        </p:spPr>
        <p:txBody>
          <a:bodyPr>
            <a:spAutoFit/>
          </a:bodyPr>
          <a:lstStyle/>
          <a:p>
            <a:pPr algn="l"/>
            <a:r>
              <a:rPr lang="en-US" altLang="zh-CN" b="1" i="1">
                <a:solidFill>
                  <a:schemeClr val="accent2"/>
                </a:solidFill>
              </a:rPr>
              <a:t>t </a:t>
            </a:r>
            <a:r>
              <a:rPr lang="zh-CN" altLang="en-US" b="1">
                <a:solidFill>
                  <a:schemeClr val="accent2"/>
                </a:solidFill>
              </a:rPr>
              <a:t>分布</a:t>
            </a:r>
          </a:p>
        </p:txBody>
      </p:sp>
      <p:graphicFrame>
        <p:nvGraphicFramePr>
          <p:cNvPr id="129032" name="Object 8"/>
          <p:cNvGraphicFramePr>
            <a:graphicFrameLocks noChangeAspect="1"/>
          </p:cNvGraphicFramePr>
          <p:nvPr/>
        </p:nvGraphicFramePr>
        <p:xfrm>
          <a:off x="831850" y="2924175"/>
          <a:ext cx="7734300" cy="1368425"/>
        </p:xfrm>
        <a:graphic>
          <a:graphicData uri="http://schemas.openxmlformats.org/presentationml/2006/ole">
            <p:oleObj spid="_x0000_s2002948" name="公式" r:id="rId5" imgW="8648640" imgH="1511280" progId="Equation.3">
              <p:embed/>
            </p:oleObj>
          </a:graphicData>
        </a:graphic>
      </p:graphicFrame>
      <p:sp>
        <p:nvSpPr>
          <p:cNvPr id="129033" name="Rectangle 9"/>
          <p:cNvSpPr>
            <a:spLocks noChangeArrowheads="1"/>
          </p:cNvSpPr>
          <p:nvPr/>
        </p:nvSpPr>
        <p:spPr bwMode="auto">
          <a:xfrm>
            <a:off x="182563" y="4724400"/>
            <a:ext cx="1296987" cy="519113"/>
          </a:xfrm>
          <a:prstGeom prst="rect">
            <a:avLst/>
          </a:prstGeom>
          <a:noFill/>
          <a:ln w="9525">
            <a:noFill/>
            <a:miter lim="800000"/>
            <a:headEnd/>
            <a:tailEnd/>
          </a:ln>
          <a:effectLst/>
        </p:spPr>
        <p:txBody>
          <a:bodyPr>
            <a:spAutoFit/>
          </a:bodyPr>
          <a:lstStyle/>
          <a:p>
            <a:pPr algn="l"/>
            <a:r>
              <a:rPr lang="en-US" altLang="zh-CN" b="1" i="1">
                <a:solidFill>
                  <a:schemeClr val="accent2"/>
                </a:solidFill>
              </a:rPr>
              <a:t>F</a:t>
            </a:r>
            <a:r>
              <a:rPr lang="zh-CN" altLang="en-US" b="1">
                <a:solidFill>
                  <a:schemeClr val="accent2"/>
                </a:solidFill>
              </a:rPr>
              <a:t>分布</a:t>
            </a:r>
          </a:p>
        </p:txBody>
      </p:sp>
      <p:graphicFrame>
        <p:nvGraphicFramePr>
          <p:cNvPr id="129034" name="Object 10"/>
          <p:cNvGraphicFramePr>
            <a:graphicFrameLocks noChangeAspect="1"/>
          </p:cNvGraphicFramePr>
          <p:nvPr/>
        </p:nvGraphicFramePr>
        <p:xfrm>
          <a:off x="908050" y="4725988"/>
          <a:ext cx="7505700" cy="1870075"/>
        </p:xfrm>
        <a:graphic>
          <a:graphicData uri="http://schemas.openxmlformats.org/presentationml/2006/ole">
            <p:oleObj spid="_x0000_s2002949" name="公式" r:id="rId6" imgW="7860960" imgH="2070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wipe(down)">
                                      <p:cBhvr>
                                        <p:cTn id="7" dur="500"/>
                                        <p:tgtEl>
                                          <p:spTgt spid="129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wipe(down)">
                                      <p:cBhvr>
                                        <p:cTn id="12" dur="500"/>
                                        <p:tgtEl>
                                          <p:spTgt spid="129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wipe(down)">
                                      <p:cBhvr>
                                        <p:cTn id="17" dur="500"/>
                                        <p:tgtEl>
                                          <p:spTgt spid="129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wipe(down)">
                                      <p:cBhvr>
                                        <p:cTn id="22" dur="500"/>
                                        <p:tgtEl>
                                          <p:spTgt spid="129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wipe(down)">
                                      <p:cBhvr>
                                        <p:cTn id="27" dur="500"/>
                                        <p:tgtEl>
                                          <p:spTgt spid="129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wipe(down)">
                                      <p:cBhvr>
                                        <p:cTn id="32" dur="500"/>
                                        <p:tgtEl>
                                          <p:spTgt spid="1290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wipe(down)">
                                      <p:cBhvr>
                                        <p:cTn id="37" dur="5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129031" grpId="0"/>
      <p:bldP spid="12903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611188" y="260350"/>
            <a:ext cx="2327275" cy="519113"/>
          </a:xfrm>
          <a:prstGeom prst="rect">
            <a:avLst/>
          </a:prstGeom>
          <a:noFill/>
          <a:ln w="9525">
            <a:noFill/>
            <a:miter lim="800000"/>
            <a:headEnd/>
            <a:tailEnd/>
          </a:ln>
          <a:effectLst/>
        </p:spPr>
        <p:txBody>
          <a:bodyPr wrap="none">
            <a:spAutoFit/>
          </a:bodyPr>
          <a:lstStyle/>
          <a:p>
            <a:pPr algn="l"/>
            <a:r>
              <a:rPr lang="zh-CN" altLang="en-US" b="1"/>
              <a:t>抽样分布定理</a:t>
            </a:r>
          </a:p>
        </p:txBody>
      </p:sp>
      <p:sp>
        <p:nvSpPr>
          <p:cNvPr id="130053" name="Rectangle 5"/>
          <p:cNvSpPr>
            <a:spLocks noChangeArrowheads="1"/>
          </p:cNvSpPr>
          <p:nvPr/>
        </p:nvSpPr>
        <p:spPr bwMode="auto">
          <a:xfrm>
            <a:off x="538163" y="836613"/>
            <a:ext cx="2684462" cy="519112"/>
          </a:xfrm>
          <a:prstGeom prst="rect">
            <a:avLst/>
          </a:prstGeom>
          <a:noFill/>
          <a:ln w="9525">
            <a:noFill/>
            <a:miter lim="800000"/>
            <a:headEnd/>
            <a:tailEnd/>
          </a:ln>
          <a:effectLst/>
        </p:spPr>
        <p:txBody>
          <a:bodyPr wrap="none">
            <a:spAutoFit/>
          </a:bodyPr>
          <a:lstStyle/>
          <a:p>
            <a:pPr algn="l" eaLnBrk="1" hangingPunct="1">
              <a:spcBef>
                <a:spcPct val="50000"/>
              </a:spcBef>
            </a:pPr>
            <a:r>
              <a:rPr lang="zh-CN" altLang="en-US" b="1">
                <a:solidFill>
                  <a:schemeClr val="accent2"/>
                </a:solidFill>
              </a:rPr>
              <a:t>样本均值的分布</a:t>
            </a:r>
          </a:p>
        </p:txBody>
      </p:sp>
      <p:graphicFrame>
        <p:nvGraphicFramePr>
          <p:cNvPr id="130054" name="Object 6"/>
          <p:cNvGraphicFramePr>
            <a:graphicFrameLocks noChangeAspect="1"/>
          </p:cNvGraphicFramePr>
          <p:nvPr/>
        </p:nvGraphicFramePr>
        <p:xfrm>
          <a:off x="673100" y="1484313"/>
          <a:ext cx="7797800" cy="1066800"/>
        </p:xfrm>
        <a:graphic>
          <a:graphicData uri="http://schemas.openxmlformats.org/presentationml/2006/ole">
            <p:oleObj spid="_x0000_s2003970" name="公式" r:id="rId3" imgW="7797600" imgH="1066680" progId="Equation.3">
              <p:embed/>
            </p:oleObj>
          </a:graphicData>
        </a:graphic>
      </p:graphicFrame>
      <p:sp>
        <p:nvSpPr>
          <p:cNvPr id="130055" name="Rectangle 7"/>
          <p:cNvSpPr>
            <a:spLocks noChangeArrowheads="1"/>
          </p:cNvSpPr>
          <p:nvPr/>
        </p:nvSpPr>
        <p:spPr bwMode="auto">
          <a:xfrm>
            <a:off x="468313" y="2636838"/>
            <a:ext cx="3756025" cy="519112"/>
          </a:xfrm>
          <a:prstGeom prst="rect">
            <a:avLst/>
          </a:prstGeom>
          <a:noFill/>
          <a:ln w="9525">
            <a:noFill/>
            <a:miter lim="800000"/>
            <a:headEnd/>
            <a:tailEnd/>
          </a:ln>
          <a:effectLst/>
        </p:spPr>
        <p:txBody>
          <a:bodyPr wrap="none">
            <a:spAutoFit/>
          </a:bodyPr>
          <a:lstStyle/>
          <a:p>
            <a:pPr algn="l"/>
            <a:r>
              <a:rPr lang="zh-CN" altLang="en-US" b="1">
                <a:solidFill>
                  <a:schemeClr val="accent2"/>
                </a:solidFill>
              </a:rPr>
              <a:t>样本方差、均值的分布</a:t>
            </a:r>
          </a:p>
        </p:txBody>
      </p:sp>
      <p:graphicFrame>
        <p:nvGraphicFramePr>
          <p:cNvPr id="130056" name="Object 8"/>
          <p:cNvGraphicFramePr>
            <a:graphicFrameLocks noChangeAspect="1"/>
          </p:cNvGraphicFramePr>
          <p:nvPr/>
        </p:nvGraphicFramePr>
        <p:xfrm>
          <a:off x="611188" y="3068638"/>
          <a:ext cx="7708900" cy="1003300"/>
        </p:xfrm>
        <a:graphic>
          <a:graphicData uri="http://schemas.openxmlformats.org/presentationml/2006/ole">
            <p:oleObj spid="_x0000_s2003971" name="公式" r:id="rId4" imgW="7708680" imgH="1002960" progId="Equation.3">
              <p:embed/>
            </p:oleObj>
          </a:graphicData>
        </a:graphic>
      </p:graphicFrame>
      <p:graphicFrame>
        <p:nvGraphicFramePr>
          <p:cNvPr id="130057" name="Object 9"/>
          <p:cNvGraphicFramePr>
            <a:graphicFrameLocks noChangeAspect="1"/>
          </p:cNvGraphicFramePr>
          <p:nvPr/>
        </p:nvGraphicFramePr>
        <p:xfrm>
          <a:off x="684213" y="4076700"/>
          <a:ext cx="4751387" cy="1116013"/>
        </p:xfrm>
        <a:graphic>
          <a:graphicData uri="http://schemas.openxmlformats.org/presentationml/2006/ole">
            <p:oleObj spid="_x0000_s2003972" name="公式" r:id="rId5" imgW="1638000" imgH="419040" progId="Equation.3">
              <p:embed/>
            </p:oleObj>
          </a:graphicData>
        </a:graphic>
      </p:graphicFrame>
      <p:graphicFrame>
        <p:nvGraphicFramePr>
          <p:cNvPr id="130058" name="Object 10"/>
          <p:cNvGraphicFramePr>
            <a:graphicFrameLocks noChangeAspect="1"/>
          </p:cNvGraphicFramePr>
          <p:nvPr/>
        </p:nvGraphicFramePr>
        <p:xfrm>
          <a:off x="755650" y="5084763"/>
          <a:ext cx="3024188" cy="473075"/>
        </p:xfrm>
        <a:graphic>
          <a:graphicData uri="http://schemas.openxmlformats.org/presentationml/2006/ole">
            <p:oleObj spid="_x0000_s2003973" name="公式" r:id="rId6" imgW="2590560" imgH="469800" progId="Equation.3">
              <p:embed/>
            </p:oleObj>
          </a:graphicData>
        </a:graphic>
      </p:graphicFrame>
      <p:graphicFrame>
        <p:nvGraphicFramePr>
          <p:cNvPr id="130059" name="Object 11"/>
          <p:cNvGraphicFramePr>
            <a:graphicFrameLocks noChangeAspect="1"/>
          </p:cNvGraphicFramePr>
          <p:nvPr/>
        </p:nvGraphicFramePr>
        <p:xfrm>
          <a:off x="827088" y="5661025"/>
          <a:ext cx="3309937" cy="1008063"/>
        </p:xfrm>
        <a:graphic>
          <a:graphicData uri="http://schemas.openxmlformats.org/presentationml/2006/ole">
            <p:oleObj spid="_x0000_s2003974" name="公式" r:id="rId7" imgW="3060360" imgH="914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down)">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wipe(down)">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wipe(down)">
                                      <p:cBhvr>
                                        <p:cTn id="17" dur="500"/>
                                        <p:tgtEl>
                                          <p:spTgt spid="130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wipe(down)">
                                      <p:cBhvr>
                                        <p:cTn id="22" dur="500"/>
                                        <p:tgtEl>
                                          <p:spTgt spid="130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0056"/>
                                        </p:tgtEl>
                                        <p:attrNameLst>
                                          <p:attrName>style.visibility</p:attrName>
                                        </p:attrNameLst>
                                      </p:cBhvr>
                                      <p:to>
                                        <p:strVal val="visible"/>
                                      </p:to>
                                    </p:set>
                                    <p:animEffect transition="in" filter="wipe(down)">
                                      <p:cBhvr>
                                        <p:cTn id="27" dur="500"/>
                                        <p:tgtEl>
                                          <p:spTgt spid="1300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0057"/>
                                        </p:tgtEl>
                                        <p:attrNameLst>
                                          <p:attrName>style.visibility</p:attrName>
                                        </p:attrNameLst>
                                      </p:cBhvr>
                                      <p:to>
                                        <p:strVal val="visible"/>
                                      </p:to>
                                    </p:set>
                                    <p:animEffect transition="in" filter="wipe(down)">
                                      <p:cBhvr>
                                        <p:cTn id="32" dur="500"/>
                                        <p:tgtEl>
                                          <p:spTgt spid="1300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0058"/>
                                        </p:tgtEl>
                                        <p:attrNameLst>
                                          <p:attrName>style.visibility</p:attrName>
                                        </p:attrNameLst>
                                      </p:cBhvr>
                                      <p:to>
                                        <p:strVal val="visible"/>
                                      </p:to>
                                    </p:set>
                                    <p:animEffect transition="in" filter="wipe(down)">
                                      <p:cBhvr>
                                        <p:cTn id="37" dur="500"/>
                                        <p:tgtEl>
                                          <p:spTgt spid="1300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0059"/>
                                        </p:tgtEl>
                                        <p:attrNameLst>
                                          <p:attrName>style.visibility</p:attrName>
                                        </p:attrNameLst>
                                      </p:cBhvr>
                                      <p:to>
                                        <p:strVal val="visible"/>
                                      </p:to>
                                    </p:set>
                                    <p:animEffect transition="in" filter="wipe(down)">
                                      <p:cBhvr>
                                        <p:cTn id="42" dur="500"/>
                                        <p:tgtEl>
                                          <p:spTgt spid="13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ChangeArrowheads="1"/>
          </p:cNvSpPr>
          <p:nvPr/>
        </p:nvSpPr>
        <p:spPr bwMode="auto">
          <a:xfrm>
            <a:off x="466725" y="620713"/>
            <a:ext cx="6256338" cy="519112"/>
          </a:xfrm>
          <a:prstGeom prst="rect">
            <a:avLst/>
          </a:prstGeom>
          <a:noFill/>
          <a:ln w="9525">
            <a:noFill/>
            <a:miter lim="800000"/>
            <a:headEnd/>
            <a:tailEnd/>
          </a:ln>
          <a:effectLst/>
        </p:spPr>
        <p:txBody>
          <a:bodyPr wrap="none">
            <a:spAutoFit/>
          </a:bodyPr>
          <a:lstStyle/>
          <a:p>
            <a:pPr algn="l"/>
            <a:r>
              <a:rPr lang="zh-CN" altLang="en-US" b="1">
                <a:solidFill>
                  <a:schemeClr val="accent2"/>
                </a:solidFill>
              </a:rPr>
              <a:t>两总体样本均值差、样本方差比的分布</a:t>
            </a:r>
          </a:p>
        </p:txBody>
      </p:sp>
      <p:graphicFrame>
        <p:nvGraphicFramePr>
          <p:cNvPr id="131077" name="Object 5"/>
          <p:cNvGraphicFramePr>
            <a:graphicFrameLocks noChangeAspect="1"/>
          </p:cNvGraphicFramePr>
          <p:nvPr/>
        </p:nvGraphicFramePr>
        <p:xfrm>
          <a:off x="1042988" y="3717925"/>
          <a:ext cx="4752975" cy="1079500"/>
        </p:xfrm>
        <a:graphic>
          <a:graphicData uri="http://schemas.openxmlformats.org/presentationml/2006/ole">
            <p:oleObj spid="_x0000_s2004994" name="公式" r:id="rId3" imgW="4305240" imgH="977760" progId="Equation.3">
              <p:embed/>
            </p:oleObj>
          </a:graphicData>
        </a:graphic>
      </p:graphicFrame>
      <p:graphicFrame>
        <p:nvGraphicFramePr>
          <p:cNvPr id="131078" name="Object 6"/>
          <p:cNvGraphicFramePr>
            <a:graphicFrameLocks noChangeAspect="1"/>
          </p:cNvGraphicFramePr>
          <p:nvPr/>
        </p:nvGraphicFramePr>
        <p:xfrm>
          <a:off x="1042988" y="4797425"/>
          <a:ext cx="7343775" cy="1584325"/>
        </p:xfrm>
        <a:graphic>
          <a:graphicData uri="http://schemas.openxmlformats.org/presentationml/2006/ole">
            <p:oleObj spid="_x0000_s2004995" name="公式" r:id="rId4" imgW="7823160" imgH="1460160" progId="Equation.3">
              <p:embed/>
            </p:oleObj>
          </a:graphicData>
        </a:graphic>
      </p:graphicFrame>
      <p:graphicFrame>
        <p:nvGraphicFramePr>
          <p:cNvPr id="131079" name="Object 7"/>
          <p:cNvGraphicFramePr>
            <a:graphicFrameLocks noChangeAspect="1"/>
          </p:cNvGraphicFramePr>
          <p:nvPr/>
        </p:nvGraphicFramePr>
        <p:xfrm>
          <a:off x="250825" y="1270000"/>
          <a:ext cx="8351838" cy="2232025"/>
        </p:xfrm>
        <a:graphic>
          <a:graphicData uri="http://schemas.openxmlformats.org/presentationml/2006/ole">
            <p:oleObj spid="_x0000_s2004996" name="公式" r:id="rId5" imgW="8140680" imgH="22478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down)">
                                      <p:cBhvr>
                                        <p:cTn id="7" dur="500"/>
                                        <p:tgtEl>
                                          <p:spTgt spid="131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wipe(down)">
                                      <p:cBhvr>
                                        <p:cTn id="12" dur="500"/>
                                        <p:tgtEl>
                                          <p:spTgt spid="1310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1077"/>
                                        </p:tgtEl>
                                        <p:attrNameLst>
                                          <p:attrName>style.visibility</p:attrName>
                                        </p:attrNameLst>
                                      </p:cBhvr>
                                      <p:to>
                                        <p:strVal val="visible"/>
                                      </p:to>
                                    </p:set>
                                    <p:anim calcmode="lin" valueType="num">
                                      <p:cBhvr additive="base">
                                        <p:cTn id="17" dur="500" fill="hold"/>
                                        <p:tgtEl>
                                          <p:spTgt spid="131077"/>
                                        </p:tgtEl>
                                        <p:attrNameLst>
                                          <p:attrName>ppt_x</p:attrName>
                                        </p:attrNameLst>
                                      </p:cBhvr>
                                      <p:tavLst>
                                        <p:tav tm="0">
                                          <p:val>
                                            <p:strVal val="#ppt_x"/>
                                          </p:val>
                                        </p:tav>
                                        <p:tav tm="100000">
                                          <p:val>
                                            <p:strVal val="#ppt_x"/>
                                          </p:val>
                                        </p:tav>
                                      </p:tavLst>
                                    </p:anim>
                                    <p:anim calcmode="lin" valueType="num">
                                      <p:cBhvr additive="base">
                                        <p:cTn id="18"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1078"/>
                                        </p:tgtEl>
                                        <p:attrNameLst>
                                          <p:attrName>style.visibility</p:attrName>
                                        </p:attrNameLst>
                                      </p:cBhvr>
                                      <p:to>
                                        <p:strVal val="visible"/>
                                      </p:to>
                                    </p:set>
                                    <p:anim calcmode="lin" valueType="num">
                                      <p:cBhvr additive="base">
                                        <p:cTn id="23" dur="500" fill="hold"/>
                                        <p:tgtEl>
                                          <p:spTgt spid="131078"/>
                                        </p:tgtEl>
                                        <p:attrNameLst>
                                          <p:attrName>ppt_x</p:attrName>
                                        </p:attrNameLst>
                                      </p:cBhvr>
                                      <p:tavLst>
                                        <p:tav tm="0">
                                          <p:val>
                                            <p:strVal val="#ppt_x"/>
                                          </p:val>
                                        </p:tav>
                                        <p:tav tm="100000">
                                          <p:val>
                                            <p:strVal val="#ppt_x"/>
                                          </p:val>
                                        </p:tav>
                                      </p:tavLst>
                                    </p:anim>
                                    <p:anim calcmode="lin" valueType="num">
                                      <p:cBhvr additive="base">
                                        <p:cTn id="24"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8" name="Rectangle 4"/>
          <p:cNvSpPr>
            <a:spLocks noChangeArrowheads="1"/>
          </p:cNvSpPr>
          <p:nvPr/>
        </p:nvSpPr>
        <p:spPr bwMode="auto">
          <a:xfrm>
            <a:off x="1187450" y="2060575"/>
            <a:ext cx="7561263" cy="1117600"/>
          </a:xfrm>
          <a:prstGeom prst="rect">
            <a:avLst/>
          </a:prstGeom>
          <a:noFill/>
          <a:ln w="9525">
            <a:noFill/>
            <a:miter lim="800000"/>
            <a:headEnd/>
            <a:tailEnd/>
          </a:ln>
          <a:effectLst/>
        </p:spPr>
        <p:txBody>
          <a:bodyPr anchor="ctr">
            <a:spAutoFit/>
          </a:bodyPr>
          <a:lstStyle/>
          <a:p>
            <a:pPr>
              <a:lnSpc>
                <a:spcPct val="120000"/>
              </a:lnSpc>
            </a:pPr>
            <a:r>
              <a:rPr lang="zh-CN" altLang="en-US" b="1" dirty="0">
                <a:ea typeface="宋体" pitchFamily="2" charset="-122"/>
              </a:rPr>
              <a:t>        当总体为</a:t>
            </a:r>
            <a:r>
              <a:rPr lang="zh-CN" altLang="en-US" b="1" dirty="0">
                <a:solidFill>
                  <a:schemeClr val="accent2"/>
                </a:solidFill>
                <a:ea typeface="宋体" pitchFamily="2" charset="-122"/>
              </a:rPr>
              <a:t>正态分布</a:t>
            </a:r>
            <a:r>
              <a:rPr lang="zh-CN" altLang="en-US" b="1" dirty="0">
                <a:ea typeface="宋体" pitchFamily="2" charset="-122"/>
              </a:rPr>
              <a:t>时，给出几个重要的抽样分布定理</a:t>
            </a:r>
            <a:r>
              <a:rPr lang="en-US" altLang="zh-CN" b="1" dirty="0">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6948"/>
                                        </p:tgtEl>
                                        <p:attrNameLst>
                                          <p:attrName>style.visibility</p:attrName>
                                        </p:attrNameLst>
                                      </p:cBhvr>
                                      <p:to>
                                        <p:strVal val="visible"/>
                                      </p:to>
                                    </p:set>
                                    <p:animEffect transition="in" filter="wipe(down)">
                                      <p:cBhvr>
                                        <p:cTn id="7" dur="500"/>
                                        <p:tgtEl>
                                          <p:spTgt spid="1746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9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78" name="Rectangle 14"/>
          <p:cNvSpPr>
            <a:spLocks noChangeArrowheads="1"/>
          </p:cNvSpPr>
          <p:nvPr/>
        </p:nvSpPr>
        <p:spPr bwMode="auto">
          <a:xfrm>
            <a:off x="887413" y="836613"/>
            <a:ext cx="6356350"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均值    的检验</a:t>
            </a:r>
          </a:p>
        </p:txBody>
      </p:sp>
      <p:graphicFrame>
        <p:nvGraphicFramePr>
          <p:cNvPr id="1752079" name="Object 15"/>
          <p:cNvGraphicFramePr>
            <a:graphicFrameLocks noChangeAspect="1"/>
          </p:cNvGraphicFramePr>
          <p:nvPr/>
        </p:nvGraphicFramePr>
        <p:xfrm>
          <a:off x="2124075" y="836613"/>
          <a:ext cx="1727200" cy="720725"/>
        </p:xfrm>
        <a:graphic>
          <a:graphicData uri="http://schemas.openxmlformats.org/presentationml/2006/ole">
            <p:oleObj spid="_x0000_s1752079" name="Equation" r:id="rId3" imgW="660113" imgH="241195" progId="">
              <p:embed/>
            </p:oleObj>
          </a:graphicData>
        </a:graphic>
      </p:graphicFrame>
      <p:graphicFrame>
        <p:nvGraphicFramePr>
          <p:cNvPr id="1752080" name="Object 16"/>
          <p:cNvGraphicFramePr>
            <a:graphicFrameLocks noChangeAspect="1"/>
          </p:cNvGraphicFramePr>
          <p:nvPr/>
        </p:nvGraphicFramePr>
        <p:xfrm>
          <a:off x="5003800" y="908050"/>
          <a:ext cx="609600" cy="581025"/>
        </p:xfrm>
        <a:graphic>
          <a:graphicData uri="http://schemas.openxmlformats.org/presentationml/2006/ole">
            <p:oleObj spid="_x0000_s1752080" name="Equation" r:id="rId4" imgW="152268" imgH="164957" progId="">
              <p:embed/>
            </p:oleObj>
          </a:graphicData>
        </a:graphic>
      </p:graphicFrame>
      <p:sp>
        <p:nvSpPr>
          <p:cNvPr id="1752084" name="Text Box 20"/>
          <p:cNvSpPr txBox="1">
            <a:spLocks noChangeArrowheads="1"/>
          </p:cNvSpPr>
          <p:nvPr/>
        </p:nvSpPr>
        <p:spPr bwMode="auto">
          <a:xfrm>
            <a:off x="950913" y="1652588"/>
            <a:ext cx="3527425"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3366CC"/>
                </a:solidFill>
                <a:latin typeface="Arial" charset="0"/>
                <a:ea typeface="宋体" pitchFamily="2" charset="-122"/>
                <a:sym typeface="Symbol" pitchFamily="18" charset="2"/>
              </a:rPr>
              <a:t>1.</a:t>
            </a:r>
            <a:r>
              <a:rPr kumimoji="0" lang="zh-CN" altLang="en-US" b="1">
                <a:solidFill>
                  <a:srgbClr val="FF0066"/>
                </a:solidFill>
                <a:ea typeface="宋体" pitchFamily="2" charset="-122"/>
              </a:rPr>
              <a:t>方差</a:t>
            </a:r>
            <a:r>
              <a:rPr kumimoji="0" lang="en-US" altLang="zh-CN" b="1">
                <a:solidFill>
                  <a:srgbClr val="3366CC"/>
                </a:solidFill>
                <a:latin typeface="Arial" charset="0"/>
                <a:ea typeface="宋体" pitchFamily="2" charset="-122"/>
                <a:sym typeface="Symbol" pitchFamily="18" charset="2"/>
              </a:rPr>
              <a:t></a:t>
            </a:r>
            <a:r>
              <a:rPr kumimoji="0" lang="en-US" altLang="zh-CN" b="1" baseline="30000">
                <a:solidFill>
                  <a:srgbClr val="3366CC"/>
                </a:solidFill>
                <a:latin typeface="Arial" charset="0"/>
                <a:ea typeface="宋体" pitchFamily="2" charset="-122"/>
                <a:sym typeface="Symbol" pitchFamily="18" charset="2"/>
              </a:rPr>
              <a:t>2</a:t>
            </a:r>
            <a:r>
              <a:rPr kumimoji="0" lang="zh-CN" altLang="en-US" b="1">
                <a:solidFill>
                  <a:srgbClr val="339933"/>
                </a:solidFill>
                <a:latin typeface="Arial" charset="0"/>
                <a:ea typeface="宋体" pitchFamily="2" charset="-122"/>
                <a:sym typeface="Symbol" pitchFamily="18" charset="2"/>
              </a:rPr>
              <a:t>已知</a:t>
            </a:r>
            <a:r>
              <a:rPr kumimoji="0" lang="zh-CN" altLang="en-US" b="1">
                <a:solidFill>
                  <a:srgbClr val="3366CC"/>
                </a:solidFill>
                <a:latin typeface="Arial" charset="0"/>
                <a:ea typeface="宋体" pitchFamily="2" charset="-122"/>
                <a:sym typeface="Symbol" pitchFamily="18" charset="2"/>
              </a:rPr>
              <a:t>情况下</a:t>
            </a:r>
            <a:r>
              <a:rPr kumimoji="0" lang="zh-CN" altLang="en-US" b="1">
                <a:latin typeface="Arial" charset="0"/>
                <a:ea typeface="宋体" pitchFamily="2" charset="-122"/>
                <a:sym typeface="Symbol" pitchFamily="18" charset="2"/>
              </a:rPr>
              <a:t>  </a:t>
            </a:r>
          </a:p>
        </p:txBody>
      </p:sp>
      <p:sp>
        <p:nvSpPr>
          <p:cNvPr id="1752085" name="Text Box 21"/>
          <p:cNvSpPr txBox="1">
            <a:spLocks noChangeArrowheads="1"/>
          </p:cNvSpPr>
          <p:nvPr/>
        </p:nvSpPr>
        <p:spPr bwMode="auto">
          <a:xfrm>
            <a:off x="1042988" y="2306638"/>
            <a:ext cx="4999037"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latin typeface="Arial" charset="0"/>
                <a:ea typeface="宋体" pitchFamily="2" charset="-122"/>
              </a:rPr>
              <a:t>：</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a:t>
            </a:r>
            <a:r>
              <a:rPr kumimoji="0" lang="en-US" altLang="zh-CN" b="1" baseline="-25000">
                <a:latin typeface="Arial" charset="0"/>
                <a:ea typeface="宋体" pitchFamily="2" charset="-122"/>
                <a:sym typeface="Symbol" pitchFamily="18" charset="2"/>
              </a:rPr>
              <a:t>0</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H</a:t>
            </a:r>
            <a:r>
              <a:rPr kumimoji="0" lang="en-US" altLang="zh-CN" b="1" baseline="-25000">
                <a:latin typeface="Arial" charset="0"/>
                <a:ea typeface="宋体" pitchFamily="2" charset="-122"/>
                <a:sym typeface="Symbol" pitchFamily="18" charset="2"/>
              </a:rPr>
              <a:t>1</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cs typeface="Arial" charset="0"/>
                <a:sym typeface="Symbol" pitchFamily="18" charset="2"/>
              </a:rPr>
              <a:t>≠</a:t>
            </a:r>
            <a:r>
              <a:rPr kumimoji="0" lang="en-US" altLang="zh-CN" b="1" baseline="-25000">
                <a:latin typeface="Arial" charset="0"/>
                <a:ea typeface="宋体" pitchFamily="2" charset="-122"/>
                <a:cs typeface="Arial" charset="0"/>
                <a:sym typeface="Symbol" pitchFamily="18" charset="2"/>
              </a:rPr>
              <a:t>0</a:t>
            </a:r>
            <a:r>
              <a:rPr kumimoji="0" lang="en-US" altLang="zh-CN" b="1">
                <a:latin typeface="Arial" charset="0"/>
                <a:ea typeface="宋体" pitchFamily="2" charset="-122"/>
                <a:cs typeface="Arial" charset="0"/>
                <a:sym typeface="Symbol" pitchFamily="18" charset="2"/>
              </a:rPr>
              <a:t>  </a:t>
            </a:r>
          </a:p>
        </p:txBody>
      </p:sp>
      <p:sp>
        <p:nvSpPr>
          <p:cNvPr id="1752086" name="Text Box 22"/>
          <p:cNvSpPr txBox="1">
            <a:spLocks noChangeArrowheads="1"/>
          </p:cNvSpPr>
          <p:nvPr/>
        </p:nvSpPr>
        <p:spPr bwMode="auto">
          <a:xfrm>
            <a:off x="971550" y="3141663"/>
            <a:ext cx="2424113"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rPr>
              <a:t>U</a:t>
            </a:r>
            <a:r>
              <a:rPr kumimoji="0" lang="zh-CN" altLang="en-US" b="1">
                <a:solidFill>
                  <a:srgbClr val="0000FF"/>
                </a:solidFill>
                <a:latin typeface="Arial" charset="0"/>
                <a:ea typeface="宋体" pitchFamily="2" charset="-122"/>
              </a:rPr>
              <a:t>统计量</a:t>
            </a:r>
            <a:r>
              <a:rPr kumimoji="0" lang="zh-CN" altLang="en-US" b="1">
                <a:latin typeface="Arial" charset="0"/>
                <a:ea typeface="宋体" pitchFamily="2" charset="-122"/>
              </a:rPr>
              <a:t>  </a:t>
            </a:r>
          </a:p>
        </p:txBody>
      </p:sp>
      <p:graphicFrame>
        <p:nvGraphicFramePr>
          <p:cNvPr id="1752087" name="Object 23"/>
          <p:cNvGraphicFramePr>
            <a:graphicFrameLocks noChangeAspect="1"/>
          </p:cNvGraphicFramePr>
          <p:nvPr/>
        </p:nvGraphicFramePr>
        <p:xfrm>
          <a:off x="3276600" y="2924175"/>
          <a:ext cx="2089150" cy="1254125"/>
        </p:xfrm>
        <a:graphic>
          <a:graphicData uri="http://schemas.openxmlformats.org/presentationml/2006/ole">
            <p:oleObj spid="_x0000_s1752087" name="Equation" r:id="rId5" imgW="761760" imgH="457200" progId="">
              <p:embed/>
            </p:oleObj>
          </a:graphicData>
        </a:graphic>
      </p:graphicFrame>
      <p:graphicFrame>
        <p:nvGraphicFramePr>
          <p:cNvPr id="1752088" name="Object 24"/>
          <p:cNvGraphicFramePr>
            <a:graphicFrameLocks noChangeAspect="1"/>
          </p:cNvGraphicFramePr>
          <p:nvPr/>
        </p:nvGraphicFramePr>
        <p:xfrm>
          <a:off x="5219700" y="3284538"/>
          <a:ext cx="1601788" cy="555625"/>
        </p:xfrm>
        <a:graphic>
          <a:graphicData uri="http://schemas.openxmlformats.org/presentationml/2006/ole">
            <p:oleObj spid="_x0000_s1752088" name="Equation" r:id="rId6" imgW="583920" imgH="203040" progId="">
              <p:embed/>
            </p:oleObj>
          </a:graphicData>
        </a:graphic>
      </p:graphicFrame>
      <p:sp>
        <p:nvSpPr>
          <p:cNvPr id="1752089" name="Text Box 25"/>
          <p:cNvSpPr txBox="1">
            <a:spLocks noChangeArrowheads="1"/>
          </p:cNvSpPr>
          <p:nvPr/>
        </p:nvSpPr>
        <p:spPr bwMode="auto">
          <a:xfrm>
            <a:off x="900113" y="4365625"/>
            <a:ext cx="6397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由 </a:t>
            </a:r>
            <a:endParaRPr kumimoji="0" lang="zh-CN" altLang="en-US" b="1">
              <a:latin typeface="Arial" charset="0"/>
              <a:ea typeface="宋体" pitchFamily="2" charset="-122"/>
            </a:endParaRPr>
          </a:p>
        </p:txBody>
      </p:sp>
      <p:graphicFrame>
        <p:nvGraphicFramePr>
          <p:cNvPr id="1752090" name="Object 26"/>
          <p:cNvGraphicFramePr>
            <a:graphicFrameLocks noChangeAspect="1"/>
          </p:cNvGraphicFramePr>
          <p:nvPr/>
        </p:nvGraphicFramePr>
        <p:xfrm>
          <a:off x="1547813" y="3933825"/>
          <a:ext cx="3970337" cy="1393825"/>
        </p:xfrm>
        <a:graphic>
          <a:graphicData uri="http://schemas.openxmlformats.org/presentationml/2006/ole">
            <p:oleObj spid="_x0000_s1752090" name="Equation" r:id="rId7" imgW="1447560" imgH="507960" progId="">
              <p:embed/>
            </p:oleObj>
          </a:graphicData>
        </a:graphic>
      </p:graphicFrame>
      <p:sp>
        <p:nvSpPr>
          <p:cNvPr id="1752091" name="Text Box 27"/>
          <p:cNvSpPr txBox="1">
            <a:spLocks noChangeArrowheads="1"/>
          </p:cNvSpPr>
          <p:nvPr/>
        </p:nvSpPr>
        <p:spPr bwMode="auto">
          <a:xfrm>
            <a:off x="7019925" y="2379663"/>
            <a:ext cx="1711325"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
        <p:nvSpPr>
          <p:cNvPr id="1752092" name="Text Box 28"/>
          <p:cNvSpPr txBox="1">
            <a:spLocks noChangeArrowheads="1"/>
          </p:cNvSpPr>
          <p:nvPr/>
        </p:nvSpPr>
        <p:spPr bwMode="auto">
          <a:xfrm>
            <a:off x="971550" y="5445125"/>
            <a:ext cx="349726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2093" name="Object 29"/>
          <p:cNvGraphicFramePr>
            <a:graphicFrameLocks noChangeAspect="1"/>
          </p:cNvGraphicFramePr>
          <p:nvPr/>
        </p:nvGraphicFramePr>
        <p:xfrm>
          <a:off x="4932363" y="4821257"/>
          <a:ext cx="3240087" cy="1393825"/>
        </p:xfrm>
        <a:graphic>
          <a:graphicData uri="http://schemas.openxmlformats.org/presentationml/2006/ole">
            <p:oleObj spid="_x0000_s1752093" name="Equation" r:id="rId8" imgW="1180800" imgH="507960" progId="">
              <p:embed/>
            </p:oleObj>
          </a:graphicData>
        </a:graphic>
      </p:graphicFrame>
      <p:sp>
        <p:nvSpPr>
          <p:cNvPr id="1752094" name="Text Box 30"/>
          <p:cNvSpPr txBox="1">
            <a:spLocks noChangeArrowheads="1"/>
          </p:cNvSpPr>
          <p:nvPr/>
        </p:nvSpPr>
        <p:spPr bwMode="auto">
          <a:xfrm>
            <a:off x="900113" y="6021388"/>
            <a:ext cx="6696075" cy="604837"/>
          </a:xfrm>
          <a:prstGeom prst="rect">
            <a:avLst/>
          </a:prstGeom>
          <a:noFill/>
          <a:ln w="9525" algn="ctr">
            <a:noFill/>
            <a:miter lim="800000"/>
            <a:headEnd/>
            <a:tailEnd/>
          </a:ln>
          <a:effectLst/>
        </p:spPr>
        <p:txBody>
          <a:bodyPr>
            <a:spAutoFit/>
          </a:bodyPr>
          <a:lstStyle/>
          <a:p>
            <a:pPr>
              <a:lnSpc>
                <a:spcPct val="120000"/>
              </a:lnSpc>
            </a:pPr>
            <a:r>
              <a:rPr kumimoji="0" lang="zh-CN" altLang="en-US" b="1">
                <a:latin typeface="Arial" charset="0"/>
                <a:ea typeface="宋体" pitchFamily="2" charset="-122"/>
              </a:rPr>
              <a:t>则</a:t>
            </a:r>
            <a:r>
              <a:rPr kumimoji="0" lang="zh-CN" altLang="en-US" b="1">
                <a:solidFill>
                  <a:srgbClr val="FF0000"/>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2095" name="Text Box 31"/>
          <p:cNvSpPr txBox="1">
            <a:spLocks noChangeArrowheads="1"/>
          </p:cNvSpPr>
          <p:nvPr/>
        </p:nvSpPr>
        <p:spPr bwMode="auto">
          <a:xfrm>
            <a:off x="5435600" y="4365625"/>
            <a:ext cx="206851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确定否定域 </a:t>
            </a:r>
          </a:p>
        </p:txBody>
      </p:sp>
      <p:graphicFrame>
        <p:nvGraphicFramePr>
          <p:cNvPr id="1752096" name="Object 32"/>
          <p:cNvGraphicFramePr>
            <a:graphicFrameLocks noChangeAspect="1"/>
          </p:cNvGraphicFramePr>
          <p:nvPr/>
        </p:nvGraphicFramePr>
        <p:xfrm>
          <a:off x="7380288" y="4292600"/>
          <a:ext cx="1568450" cy="696913"/>
        </p:xfrm>
        <a:graphic>
          <a:graphicData uri="http://schemas.openxmlformats.org/presentationml/2006/ole">
            <p:oleObj spid="_x0000_s1752096" name="Equation" r:id="rId9" imgW="571320" imgH="253800" progId="">
              <p:embed/>
            </p:oleObj>
          </a:graphicData>
        </a:graphic>
      </p:graphicFrame>
      <p:sp>
        <p:nvSpPr>
          <p:cNvPr id="1752097" name="Text Box 33"/>
          <p:cNvSpPr txBox="1">
            <a:spLocks noChangeArrowheads="1"/>
          </p:cNvSpPr>
          <p:nvPr/>
        </p:nvSpPr>
        <p:spPr bwMode="auto">
          <a:xfrm>
            <a:off x="6704013" y="3213100"/>
            <a:ext cx="2439987" cy="530225"/>
          </a:xfrm>
          <a:prstGeom prst="rect">
            <a:avLst/>
          </a:prstGeom>
          <a:noFill/>
          <a:ln w="9525" algn="ctr">
            <a:noFill/>
            <a:miter lim="800000"/>
            <a:headEnd/>
            <a:tailEnd/>
          </a:ln>
          <a:effectLst/>
        </p:spPr>
        <p:txBody>
          <a:bodyPr wrap="none">
            <a:spAutoFit/>
          </a:bodyPr>
          <a:lstStyle/>
          <a:p>
            <a:pPr>
              <a:lnSpc>
                <a:spcPct val="120000"/>
              </a:lnSpc>
            </a:pPr>
            <a:r>
              <a:rPr kumimoji="0" lang="en-US" altLang="zh-CN" sz="2400" b="1">
                <a:solidFill>
                  <a:srgbClr val="FF0000"/>
                </a:solidFill>
                <a:latin typeface="Arial" charset="0"/>
                <a:ea typeface="宋体" pitchFamily="2" charset="-122"/>
              </a:rPr>
              <a:t>H</a:t>
            </a:r>
            <a:r>
              <a:rPr kumimoji="0" lang="en-US" altLang="zh-CN" sz="2400" b="1" baseline="-25000">
                <a:solidFill>
                  <a:srgbClr val="FF0000"/>
                </a:solidFill>
                <a:latin typeface="Arial" charset="0"/>
                <a:ea typeface="宋体" pitchFamily="2" charset="-122"/>
              </a:rPr>
              <a:t>0</a:t>
            </a:r>
            <a:r>
              <a:rPr kumimoji="0" lang="zh-CN" altLang="en-US" sz="2400" b="1">
                <a:solidFill>
                  <a:srgbClr val="FF0000"/>
                </a:solidFill>
                <a:latin typeface="Arial" charset="0"/>
                <a:ea typeface="宋体" pitchFamily="2" charset="-122"/>
              </a:rPr>
              <a:t>为真的前提下 </a:t>
            </a:r>
          </a:p>
        </p:txBody>
      </p:sp>
      <p:sp>
        <p:nvSpPr>
          <p:cNvPr id="1752098" name="Rectangle 34"/>
          <p:cNvSpPr>
            <a:spLocks noChangeArrowheads="1"/>
          </p:cNvSpPr>
          <p:nvPr/>
        </p:nvSpPr>
        <p:spPr bwMode="auto">
          <a:xfrm>
            <a:off x="6443663" y="1724025"/>
            <a:ext cx="1730375" cy="579438"/>
          </a:xfrm>
          <a:prstGeom prst="rect">
            <a:avLst/>
          </a:prstGeom>
          <a:noFill/>
          <a:ln w="9525">
            <a:noFill/>
            <a:miter lim="800000"/>
            <a:headEnd/>
            <a:tailEnd/>
          </a:ln>
          <a:effectLst/>
        </p:spPr>
        <p:txBody>
          <a:bodyPr wrap="none">
            <a:spAutoFit/>
          </a:bodyPr>
          <a:lstStyle/>
          <a:p>
            <a:r>
              <a:rPr lang="en-US" altLang="zh-CN" sz="3200" b="1" i="1">
                <a:solidFill>
                  <a:schemeClr val="accent2"/>
                </a:solidFill>
              </a:rPr>
              <a:t>u </a:t>
            </a:r>
            <a:r>
              <a:rPr lang="zh-CN" altLang="en-US" sz="3200" b="1">
                <a:solidFill>
                  <a:schemeClr val="accent2"/>
                </a:solidFill>
              </a:rPr>
              <a:t>检验法</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2084"/>
                                        </p:tgtEl>
                                        <p:attrNameLst>
                                          <p:attrName>style.visibility</p:attrName>
                                        </p:attrNameLst>
                                      </p:cBhvr>
                                      <p:to>
                                        <p:strVal val="visible"/>
                                      </p:to>
                                    </p:set>
                                    <p:animEffect transition="in" filter="wipe(left)">
                                      <p:cBhvr>
                                        <p:cTn id="7" dur="500"/>
                                        <p:tgtEl>
                                          <p:spTgt spid="1752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2085"/>
                                        </p:tgtEl>
                                        <p:attrNameLst>
                                          <p:attrName>style.visibility</p:attrName>
                                        </p:attrNameLst>
                                      </p:cBhvr>
                                      <p:to>
                                        <p:strVal val="visible"/>
                                      </p:to>
                                    </p:set>
                                    <p:animEffect transition="in" filter="wipe(left)">
                                      <p:cBhvr>
                                        <p:cTn id="12" dur="500"/>
                                        <p:tgtEl>
                                          <p:spTgt spid="1752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2086"/>
                                        </p:tgtEl>
                                        <p:attrNameLst>
                                          <p:attrName>style.visibility</p:attrName>
                                        </p:attrNameLst>
                                      </p:cBhvr>
                                      <p:to>
                                        <p:strVal val="visible"/>
                                      </p:to>
                                    </p:set>
                                    <p:animEffect transition="in" filter="wipe(left)">
                                      <p:cBhvr>
                                        <p:cTn id="17" dur="500"/>
                                        <p:tgtEl>
                                          <p:spTgt spid="17520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2087"/>
                                        </p:tgtEl>
                                        <p:attrNameLst>
                                          <p:attrName>style.visibility</p:attrName>
                                        </p:attrNameLst>
                                      </p:cBhvr>
                                      <p:to>
                                        <p:strVal val="visible"/>
                                      </p:to>
                                    </p:set>
                                    <p:animEffect transition="in" filter="wipe(left)">
                                      <p:cBhvr>
                                        <p:cTn id="22" dur="500"/>
                                        <p:tgtEl>
                                          <p:spTgt spid="17520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52088"/>
                                        </p:tgtEl>
                                        <p:attrNameLst>
                                          <p:attrName>style.visibility</p:attrName>
                                        </p:attrNameLst>
                                      </p:cBhvr>
                                      <p:to>
                                        <p:strVal val="visible"/>
                                      </p:to>
                                    </p:set>
                                    <p:animEffect transition="in" filter="wipe(left)">
                                      <p:cBhvr>
                                        <p:cTn id="27" dur="500"/>
                                        <p:tgtEl>
                                          <p:spTgt spid="17520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52097"/>
                                        </p:tgtEl>
                                        <p:attrNameLst>
                                          <p:attrName>style.visibility</p:attrName>
                                        </p:attrNameLst>
                                      </p:cBhvr>
                                      <p:to>
                                        <p:strVal val="visible"/>
                                      </p:to>
                                    </p:set>
                                    <p:animEffect transition="in" filter="wipe(left)">
                                      <p:cBhvr>
                                        <p:cTn id="32" dur="500"/>
                                        <p:tgtEl>
                                          <p:spTgt spid="17520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2089"/>
                                        </p:tgtEl>
                                        <p:attrNameLst>
                                          <p:attrName>style.visibility</p:attrName>
                                        </p:attrNameLst>
                                      </p:cBhvr>
                                      <p:to>
                                        <p:strVal val="visible"/>
                                      </p:to>
                                    </p:set>
                                    <p:animEffect transition="in" filter="wipe(left)">
                                      <p:cBhvr>
                                        <p:cTn id="37" dur="500"/>
                                        <p:tgtEl>
                                          <p:spTgt spid="17520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2090"/>
                                        </p:tgtEl>
                                        <p:attrNameLst>
                                          <p:attrName>style.visibility</p:attrName>
                                        </p:attrNameLst>
                                      </p:cBhvr>
                                      <p:to>
                                        <p:strVal val="visible"/>
                                      </p:to>
                                    </p:set>
                                    <p:animEffect transition="in" filter="wipe(left)">
                                      <p:cBhvr>
                                        <p:cTn id="42" dur="500"/>
                                        <p:tgtEl>
                                          <p:spTgt spid="17520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2095"/>
                                        </p:tgtEl>
                                        <p:attrNameLst>
                                          <p:attrName>style.visibility</p:attrName>
                                        </p:attrNameLst>
                                      </p:cBhvr>
                                      <p:to>
                                        <p:strVal val="visible"/>
                                      </p:to>
                                    </p:set>
                                    <p:animEffect transition="in" filter="wipe(left)">
                                      <p:cBhvr>
                                        <p:cTn id="47" dur="500"/>
                                        <p:tgtEl>
                                          <p:spTgt spid="17520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52096"/>
                                        </p:tgtEl>
                                        <p:attrNameLst>
                                          <p:attrName>style.visibility</p:attrName>
                                        </p:attrNameLst>
                                      </p:cBhvr>
                                      <p:to>
                                        <p:strVal val="visible"/>
                                      </p:to>
                                    </p:set>
                                    <p:animEffect transition="in" filter="wipe(left)">
                                      <p:cBhvr>
                                        <p:cTn id="52" dur="500"/>
                                        <p:tgtEl>
                                          <p:spTgt spid="17520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2092"/>
                                        </p:tgtEl>
                                        <p:attrNameLst>
                                          <p:attrName>style.visibility</p:attrName>
                                        </p:attrNameLst>
                                      </p:cBhvr>
                                      <p:to>
                                        <p:strVal val="visible"/>
                                      </p:to>
                                    </p:set>
                                    <p:animEffect transition="in" filter="wipe(left)">
                                      <p:cBhvr>
                                        <p:cTn id="57" dur="500"/>
                                        <p:tgtEl>
                                          <p:spTgt spid="17520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52093"/>
                                        </p:tgtEl>
                                        <p:attrNameLst>
                                          <p:attrName>style.visibility</p:attrName>
                                        </p:attrNameLst>
                                      </p:cBhvr>
                                      <p:to>
                                        <p:strVal val="visible"/>
                                      </p:to>
                                    </p:set>
                                    <p:animEffect transition="in" filter="wipe(left)">
                                      <p:cBhvr>
                                        <p:cTn id="62" dur="500"/>
                                        <p:tgtEl>
                                          <p:spTgt spid="175209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52094"/>
                                        </p:tgtEl>
                                        <p:attrNameLst>
                                          <p:attrName>style.visibility</p:attrName>
                                        </p:attrNameLst>
                                      </p:cBhvr>
                                      <p:to>
                                        <p:strVal val="visible"/>
                                      </p:to>
                                    </p:set>
                                    <p:animEffect transition="in" filter="wipe(left)">
                                      <p:cBhvr>
                                        <p:cTn id="67" dur="500"/>
                                        <p:tgtEl>
                                          <p:spTgt spid="175209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52091"/>
                                        </p:tgtEl>
                                        <p:attrNameLst>
                                          <p:attrName>style.visibility</p:attrName>
                                        </p:attrNameLst>
                                      </p:cBhvr>
                                      <p:to>
                                        <p:strVal val="visible"/>
                                      </p:to>
                                    </p:set>
                                    <p:animEffect transition="in" filter="wipe(left)">
                                      <p:cBhvr>
                                        <p:cTn id="72" dur="500"/>
                                        <p:tgtEl>
                                          <p:spTgt spid="175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084" grpId="0"/>
      <p:bldP spid="1752085" grpId="0"/>
      <p:bldP spid="1752086" grpId="0"/>
      <p:bldP spid="1752089" grpId="0"/>
      <p:bldP spid="1752091" grpId="0"/>
      <p:bldP spid="1752092" grpId="0"/>
      <p:bldP spid="1752094" grpId="0"/>
      <p:bldP spid="1752095" grpId="0"/>
      <p:bldP spid="17520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3" name="Text Box 5"/>
          <p:cNvSpPr txBox="1">
            <a:spLocks noChangeArrowheads="1"/>
          </p:cNvSpPr>
          <p:nvPr/>
        </p:nvSpPr>
        <p:spPr bwMode="auto">
          <a:xfrm>
            <a:off x="1187450" y="1844675"/>
            <a:ext cx="3746500" cy="604838"/>
          </a:xfrm>
          <a:prstGeom prst="rect">
            <a:avLst/>
          </a:prstGeom>
          <a:noFill/>
          <a:ln w="9525" algn="ctr">
            <a:noFill/>
            <a:miter lim="800000"/>
            <a:headEnd/>
            <a:tailEnd/>
          </a:ln>
          <a:effectLst/>
        </p:spPr>
        <p:txBody>
          <a:bodyPr wrap="none">
            <a:spAutoFit/>
          </a:bodyPr>
          <a:lstStyle/>
          <a:p>
            <a:pPr>
              <a:lnSpc>
                <a:spcPct val="120000"/>
              </a:lnSpc>
            </a:pPr>
            <a:r>
              <a:rPr kumimoji="0" lang="en-US" altLang="zh-CN" b="1" dirty="0">
                <a:solidFill>
                  <a:srgbClr val="0000FF"/>
                </a:solidFill>
                <a:ea typeface="宋体" pitchFamily="2" charset="-122"/>
              </a:rPr>
              <a:t>2. </a:t>
            </a:r>
            <a:r>
              <a:rPr kumimoji="0" lang="zh-CN" altLang="en-US" b="1" dirty="0">
                <a:solidFill>
                  <a:srgbClr val="FF0066"/>
                </a:solidFill>
                <a:ea typeface="宋体" pitchFamily="2" charset="-122"/>
              </a:rPr>
              <a:t>方差</a:t>
            </a:r>
            <a:r>
              <a:rPr kumimoji="0" lang="zh-CN" altLang="en-US" b="1" dirty="0">
                <a:latin typeface="Arial" charset="0"/>
                <a:ea typeface="宋体" pitchFamily="2" charset="-122"/>
                <a:sym typeface="Symbol" pitchFamily="18" charset="2"/>
              </a:rPr>
              <a:t></a:t>
            </a:r>
            <a:r>
              <a:rPr kumimoji="0" lang="en-US" altLang="zh-CN" b="1" baseline="30000" dirty="0">
                <a:latin typeface="Arial" charset="0"/>
                <a:ea typeface="宋体" pitchFamily="2" charset="-122"/>
                <a:sym typeface="Symbol" pitchFamily="18" charset="2"/>
              </a:rPr>
              <a:t>2</a:t>
            </a:r>
            <a:r>
              <a:rPr kumimoji="0" lang="zh-CN" altLang="en-US" b="1" dirty="0">
                <a:solidFill>
                  <a:srgbClr val="0000FF"/>
                </a:solidFill>
                <a:ea typeface="宋体" pitchFamily="2" charset="-122"/>
              </a:rPr>
              <a:t>未知</a:t>
            </a:r>
            <a:r>
              <a:rPr kumimoji="0" lang="zh-CN" altLang="en-US" b="1" dirty="0">
                <a:solidFill>
                  <a:srgbClr val="339933"/>
                </a:solidFill>
                <a:ea typeface="宋体" pitchFamily="2" charset="-122"/>
              </a:rPr>
              <a:t>的情况下</a:t>
            </a:r>
            <a:endParaRPr kumimoji="0" lang="zh-CN" altLang="en-US" b="1" dirty="0">
              <a:solidFill>
                <a:srgbClr val="339933"/>
              </a:solidFill>
              <a:latin typeface="Arial" charset="0"/>
              <a:ea typeface="宋体" pitchFamily="2" charset="-122"/>
            </a:endParaRPr>
          </a:p>
        </p:txBody>
      </p:sp>
      <p:sp>
        <p:nvSpPr>
          <p:cNvPr id="1753094" name="Text Box 6"/>
          <p:cNvSpPr txBox="1">
            <a:spLocks noChangeArrowheads="1"/>
          </p:cNvSpPr>
          <p:nvPr/>
        </p:nvSpPr>
        <p:spPr bwMode="auto">
          <a:xfrm>
            <a:off x="1331913" y="2708275"/>
            <a:ext cx="50974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latin typeface="Arial" charset="0"/>
                <a:ea typeface="宋体" pitchFamily="2" charset="-122"/>
              </a:rPr>
              <a:t>：</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a:t>
            </a:r>
            <a:r>
              <a:rPr kumimoji="0" lang="en-US" altLang="zh-CN" b="1" baseline="-25000">
                <a:latin typeface="Arial" charset="0"/>
                <a:ea typeface="宋体" pitchFamily="2" charset="-122"/>
                <a:sym typeface="Symbol" pitchFamily="18" charset="2"/>
              </a:rPr>
              <a:t>0</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sym typeface="Symbol" pitchFamily="18" charset="2"/>
              </a:rPr>
              <a:t>H</a:t>
            </a:r>
            <a:r>
              <a:rPr kumimoji="0" lang="en-US" altLang="zh-CN" b="1" baseline="-25000">
                <a:latin typeface="Arial" charset="0"/>
                <a:ea typeface="宋体" pitchFamily="2" charset="-122"/>
                <a:sym typeface="Symbol" pitchFamily="18" charset="2"/>
              </a:rPr>
              <a:t>1</a:t>
            </a:r>
            <a:r>
              <a:rPr kumimoji="0" lang="zh-CN" altLang="en-US" b="1">
                <a:latin typeface="Arial" charset="0"/>
                <a:ea typeface="宋体" pitchFamily="2" charset="-122"/>
                <a:sym typeface="Symbol" pitchFamily="18" charset="2"/>
              </a:rPr>
              <a:t>：</a:t>
            </a:r>
            <a:r>
              <a:rPr kumimoji="0" lang="en-US" altLang="zh-CN" b="1">
                <a:latin typeface="Arial" charset="0"/>
                <a:ea typeface="宋体" pitchFamily="2" charset="-122"/>
                <a:cs typeface="Arial" charset="0"/>
                <a:sym typeface="Symbol" pitchFamily="18" charset="2"/>
              </a:rPr>
              <a:t>≠</a:t>
            </a:r>
            <a:r>
              <a:rPr kumimoji="0" lang="en-US" altLang="zh-CN" b="1" baseline="-25000">
                <a:latin typeface="Arial" charset="0"/>
                <a:ea typeface="宋体" pitchFamily="2" charset="-122"/>
                <a:cs typeface="Arial" charset="0"/>
                <a:sym typeface="Symbol" pitchFamily="18" charset="2"/>
              </a:rPr>
              <a:t>0</a:t>
            </a:r>
            <a:r>
              <a:rPr kumimoji="0" lang="en-US" altLang="zh-CN" b="1">
                <a:latin typeface="Arial" charset="0"/>
                <a:ea typeface="宋体" pitchFamily="2" charset="-122"/>
                <a:cs typeface="Arial" charset="0"/>
                <a:sym typeface="Symbol" pitchFamily="18" charset="2"/>
              </a:rPr>
              <a:t>  </a:t>
            </a:r>
          </a:p>
        </p:txBody>
      </p:sp>
      <p:sp>
        <p:nvSpPr>
          <p:cNvPr id="1753101" name="Text Box 13"/>
          <p:cNvSpPr txBox="1">
            <a:spLocks noChangeArrowheads="1"/>
          </p:cNvSpPr>
          <p:nvPr/>
        </p:nvSpPr>
        <p:spPr bwMode="auto">
          <a:xfrm>
            <a:off x="6732588" y="2781300"/>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
        <p:nvSpPr>
          <p:cNvPr id="1753107" name="Rectangle 19"/>
          <p:cNvSpPr>
            <a:spLocks noChangeArrowheads="1"/>
          </p:cNvSpPr>
          <p:nvPr/>
        </p:nvSpPr>
        <p:spPr bwMode="auto">
          <a:xfrm>
            <a:off x="887413" y="836613"/>
            <a:ext cx="6356350"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均值    的检验</a:t>
            </a:r>
          </a:p>
        </p:txBody>
      </p:sp>
      <p:graphicFrame>
        <p:nvGraphicFramePr>
          <p:cNvPr id="1753108" name="Object 20"/>
          <p:cNvGraphicFramePr>
            <a:graphicFrameLocks noChangeAspect="1"/>
          </p:cNvGraphicFramePr>
          <p:nvPr/>
        </p:nvGraphicFramePr>
        <p:xfrm>
          <a:off x="2124075" y="836613"/>
          <a:ext cx="1727200" cy="720725"/>
        </p:xfrm>
        <a:graphic>
          <a:graphicData uri="http://schemas.openxmlformats.org/presentationml/2006/ole">
            <p:oleObj spid="_x0000_s1753108" name="Equation" r:id="rId3" imgW="660113" imgH="241195" progId="">
              <p:embed/>
            </p:oleObj>
          </a:graphicData>
        </a:graphic>
      </p:graphicFrame>
      <p:graphicFrame>
        <p:nvGraphicFramePr>
          <p:cNvPr id="1753109" name="Object 21"/>
          <p:cNvGraphicFramePr>
            <a:graphicFrameLocks noChangeAspect="1"/>
          </p:cNvGraphicFramePr>
          <p:nvPr/>
        </p:nvGraphicFramePr>
        <p:xfrm>
          <a:off x="5003800" y="908050"/>
          <a:ext cx="609600" cy="581025"/>
        </p:xfrm>
        <a:graphic>
          <a:graphicData uri="http://schemas.openxmlformats.org/presentationml/2006/ole">
            <p:oleObj spid="_x0000_s1753109" name="Equation" r:id="rId4" imgW="152268" imgH="164957" progId="">
              <p:embed/>
            </p:oleObj>
          </a:graphicData>
        </a:graphic>
      </p:graphicFrame>
      <p:sp>
        <p:nvSpPr>
          <p:cNvPr id="1753122" name="Rectangle 34"/>
          <p:cNvSpPr>
            <a:spLocks noChangeArrowheads="1"/>
          </p:cNvSpPr>
          <p:nvPr/>
        </p:nvSpPr>
        <p:spPr bwMode="auto">
          <a:xfrm>
            <a:off x="1547813" y="3933825"/>
            <a:ext cx="6121400" cy="946150"/>
          </a:xfrm>
          <a:prstGeom prst="rect">
            <a:avLst/>
          </a:prstGeom>
          <a:noFill/>
          <a:ln w="9525">
            <a:noFill/>
            <a:miter lim="800000"/>
            <a:headEnd/>
            <a:tailEnd/>
          </a:ln>
          <a:effectLst/>
        </p:spPr>
        <p:txBody>
          <a:bodyPr>
            <a:spAutoFit/>
          </a:bodyPr>
          <a:lstStyle/>
          <a:p>
            <a:pPr>
              <a:spcBef>
                <a:spcPct val="50000"/>
              </a:spcBef>
            </a:pPr>
            <a:r>
              <a:rPr lang="zh-CN" altLang="en-US"/>
              <a:t>由于 </a:t>
            </a:r>
            <a:r>
              <a:rPr kumimoji="0" lang="zh-CN" altLang="en-US" b="1">
                <a:latin typeface="Arial" charset="0"/>
                <a:ea typeface="宋体" pitchFamily="2" charset="-122"/>
                <a:sym typeface="Symbol" pitchFamily="18" charset="2"/>
              </a:rPr>
              <a:t></a:t>
            </a:r>
            <a:r>
              <a:rPr kumimoji="0" lang="en-US" altLang="zh-CN" b="1" baseline="30000">
                <a:latin typeface="Arial" charset="0"/>
                <a:ea typeface="宋体" pitchFamily="2" charset="-122"/>
                <a:sym typeface="Symbol" pitchFamily="18" charset="2"/>
              </a:rPr>
              <a:t>2</a:t>
            </a:r>
            <a:r>
              <a:rPr lang="zh-CN" altLang="en-US"/>
              <a:t> 未知，现在不能利用             来确定否定域了。 </a:t>
            </a:r>
          </a:p>
        </p:txBody>
      </p:sp>
      <p:graphicFrame>
        <p:nvGraphicFramePr>
          <p:cNvPr id="1753123" name="Object 35"/>
          <p:cNvGraphicFramePr>
            <a:graphicFrameLocks noChangeAspect="1"/>
          </p:cNvGraphicFramePr>
          <p:nvPr/>
        </p:nvGraphicFramePr>
        <p:xfrm>
          <a:off x="6227763" y="3644900"/>
          <a:ext cx="2089150" cy="1254125"/>
        </p:xfrm>
        <a:graphic>
          <a:graphicData uri="http://schemas.openxmlformats.org/presentationml/2006/ole">
            <p:oleObj spid="_x0000_s1753123" name="Equation" r:id="rId5" imgW="761760" imgH="4572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3093"/>
                                        </p:tgtEl>
                                        <p:attrNameLst>
                                          <p:attrName>style.visibility</p:attrName>
                                        </p:attrNameLst>
                                      </p:cBhvr>
                                      <p:to>
                                        <p:strVal val="visible"/>
                                      </p:to>
                                    </p:set>
                                    <p:animEffect transition="in" filter="wipe(left)">
                                      <p:cBhvr>
                                        <p:cTn id="7" dur="500"/>
                                        <p:tgtEl>
                                          <p:spTgt spid="1753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3094"/>
                                        </p:tgtEl>
                                        <p:attrNameLst>
                                          <p:attrName>style.visibility</p:attrName>
                                        </p:attrNameLst>
                                      </p:cBhvr>
                                      <p:to>
                                        <p:strVal val="visible"/>
                                      </p:to>
                                    </p:set>
                                    <p:animEffect transition="in" filter="wipe(left)">
                                      <p:cBhvr>
                                        <p:cTn id="12" dur="500"/>
                                        <p:tgtEl>
                                          <p:spTgt spid="17530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3101"/>
                                        </p:tgtEl>
                                        <p:attrNameLst>
                                          <p:attrName>style.visibility</p:attrName>
                                        </p:attrNameLst>
                                      </p:cBhvr>
                                      <p:to>
                                        <p:strVal val="visible"/>
                                      </p:to>
                                    </p:set>
                                    <p:animEffect transition="in" filter="wipe(left)">
                                      <p:cBhvr>
                                        <p:cTn id="17" dur="500"/>
                                        <p:tgtEl>
                                          <p:spTgt spid="1753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3123"/>
                                        </p:tgtEl>
                                        <p:attrNameLst>
                                          <p:attrName>style.visibility</p:attrName>
                                        </p:attrNameLst>
                                      </p:cBhvr>
                                      <p:to>
                                        <p:strVal val="visible"/>
                                      </p:to>
                                    </p:set>
                                    <p:animEffect transition="in" filter="wipe(left)">
                                      <p:cBhvr>
                                        <p:cTn id="22" dur="500"/>
                                        <p:tgtEl>
                                          <p:spTgt spid="175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3" grpId="0"/>
      <p:bldP spid="1753094" grpId="0"/>
      <p:bldP spid="175310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6" name="Text Box 4"/>
          <p:cNvSpPr txBox="1">
            <a:spLocks noChangeArrowheads="1"/>
          </p:cNvSpPr>
          <p:nvPr/>
        </p:nvSpPr>
        <p:spPr bwMode="auto">
          <a:xfrm>
            <a:off x="1042988" y="1989138"/>
            <a:ext cx="2384425"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rPr>
              <a:t>T</a:t>
            </a:r>
            <a:r>
              <a:rPr kumimoji="0" lang="zh-CN" altLang="en-US" b="1">
                <a:solidFill>
                  <a:srgbClr val="0000FF"/>
                </a:solidFill>
                <a:latin typeface="Arial" charset="0"/>
                <a:ea typeface="宋体" pitchFamily="2" charset="-122"/>
              </a:rPr>
              <a:t>统计量</a:t>
            </a:r>
            <a:r>
              <a:rPr kumimoji="0" lang="zh-CN" altLang="en-US" b="1">
                <a:latin typeface="Arial" charset="0"/>
                <a:ea typeface="宋体" pitchFamily="2" charset="-122"/>
              </a:rPr>
              <a:t>  </a:t>
            </a:r>
          </a:p>
        </p:txBody>
      </p:sp>
      <p:graphicFrame>
        <p:nvGraphicFramePr>
          <p:cNvPr id="1754117" name="Object 5"/>
          <p:cNvGraphicFramePr>
            <a:graphicFrameLocks noChangeAspect="1"/>
          </p:cNvGraphicFramePr>
          <p:nvPr/>
        </p:nvGraphicFramePr>
        <p:xfrm>
          <a:off x="3402013" y="1801813"/>
          <a:ext cx="2019300" cy="1254125"/>
        </p:xfrm>
        <a:graphic>
          <a:graphicData uri="http://schemas.openxmlformats.org/presentationml/2006/ole">
            <p:oleObj spid="_x0000_s1754117" name="Equation" r:id="rId3" imgW="736560" imgH="457200" progId="">
              <p:embed/>
            </p:oleObj>
          </a:graphicData>
        </a:graphic>
      </p:graphicFrame>
      <p:sp>
        <p:nvSpPr>
          <p:cNvPr id="1754118" name="Text Box 6"/>
          <p:cNvSpPr txBox="1">
            <a:spLocks noChangeArrowheads="1"/>
          </p:cNvSpPr>
          <p:nvPr/>
        </p:nvSpPr>
        <p:spPr bwMode="auto">
          <a:xfrm>
            <a:off x="1114425" y="3124200"/>
            <a:ext cx="738188"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graphicFrame>
        <p:nvGraphicFramePr>
          <p:cNvPr id="1754119" name="Object 7"/>
          <p:cNvGraphicFramePr>
            <a:graphicFrameLocks noChangeAspect="1"/>
          </p:cNvGraphicFramePr>
          <p:nvPr/>
        </p:nvGraphicFramePr>
        <p:xfrm>
          <a:off x="2109788" y="2814638"/>
          <a:ext cx="4910137" cy="1393825"/>
        </p:xfrm>
        <a:graphic>
          <a:graphicData uri="http://schemas.openxmlformats.org/presentationml/2006/ole">
            <p:oleObj spid="_x0000_s1754119" name="Equation" r:id="rId4" imgW="1790640" imgH="507960" progId="">
              <p:embed/>
            </p:oleObj>
          </a:graphicData>
        </a:graphic>
      </p:graphicFrame>
      <p:sp>
        <p:nvSpPr>
          <p:cNvPr id="1754120" name="Text Box 8"/>
          <p:cNvSpPr txBox="1">
            <a:spLocks noChangeArrowheads="1"/>
          </p:cNvSpPr>
          <p:nvPr/>
        </p:nvSpPr>
        <p:spPr bwMode="auto">
          <a:xfrm>
            <a:off x="1039813" y="4873625"/>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4121" name="Object 9"/>
          <p:cNvGraphicFramePr>
            <a:graphicFrameLocks noChangeAspect="1"/>
          </p:cNvGraphicFramePr>
          <p:nvPr/>
        </p:nvGraphicFramePr>
        <p:xfrm>
          <a:off x="4459288" y="4543425"/>
          <a:ext cx="4144962" cy="1393825"/>
        </p:xfrm>
        <a:graphic>
          <a:graphicData uri="http://schemas.openxmlformats.org/presentationml/2006/ole">
            <p:oleObj spid="_x0000_s1754121" name="Equation" r:id="rId5" imgW="1511280" imgH="507960" progId="">
              <p:embed/>
            </p:oleObj>
          </a:graphicData>
        </a:graphic>
      </p:graphicFrame>
      <p:sp>
        <p:nvSpPr>
          <p:cNvPr id="1754122" name="Text Box 10"/>
          <p:cNvSpPr txBox="1">
            <a:spLocks noChangeArrowheads="1"/>
          </p:cNvSpPr>
          <p:nvPr/>
        </p:nvSpPr>
        <p:spPr bwMode="auto">
          <a:xfrm>
            <a:off x="1042988" y="5764213"/>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0000FF"/>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4123" name="Text Box 11"/>
          <p:cNvSpPr txBox="1">
            <a:spLocks noChangeArrowheads="1"/>
          </p:cNvSpPr>
          <p:nvPr/>
        </p:nvSpPr>
        <p:spPr bwMode="auto">
          <a:xfrm>
            <a:off x="1042988" y="4137025"/>
            <a:ext cx="206851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确定否定域 </a:t>
            </a:r>
          </a:p>
        </p:txBody>
      </p:sp>
      <p:graphicFrame>
        <p:nvGraphicFramePr>
          <p:cNvPr id="1754124" name="Object 12"/>
          <p:cNvGraphicFramePr>
            <a:graphicFrameLocks noChangeAspect="1"/>
          </p:cNvGraphicFramePr>
          <p:nvPr/>
        </p:nvGraphicFramePr>
        <p:xfrm>
          <a:off x="3275013" y="4137025"/>
          <a:ext cx="2473325" cy="696913"/>
        </p:xfrm>
        <a:graphic>
          <a:graphicData uri="http://schemas.openxmlformats.org/presentationml/2006/ole">
            <p:oleObj spid="_x0000_s1754124" name="Equation" r:id="rId6" imgW="901440" imgH="253800" progId="">
              <p:embed/>
            </p:oleObj>
          </a:graphicData>
        </a:graphic>
      </p:graphicFrame>
      <p:graphicFrame>
        <p:nvGraphicFramePr>
          <p:cNvPr id="1754125" name="Object 13"/>
          <p:cNvGraphicFramePr>
            <a:graphicFrameLocks noChangeAspect="1"/>
          </p:cNvGraphicFramePr>
          <p:nvPr/>
        </p:nvGraphicFramePr>
        <p:xfrm>
          <a:off x="5724525" y="2133600"/>
          <a:ext cx="1601788" cy="557213"/>
        </p:xfrm>
        <a:graphic>
          <a:graphicData uri="http://schemas.openxmlformats.org/presentationml/2006/ole">
            <p:oleObj spid="_x0000_s1754125" name="Equation" r:id="rId7" imgW="583920" imgH="203040" progId="">
              <p:embed/>
            </p:oleObj>
          </a:graphicData>
        </a:graphic>
      </p:graphicFrame>
      <p:sp>
        <p:nvSpPr>
          <p:cNvPr id="1754126" name="Text Box 14"/>
          <p:cNvSpPr txBox="1">
            <a:spLocks noChangeArrowheads="1"/>
          </p:cNvSpPr>
          <p:nvPr/>
        </p:nvSpPr>
        <p:spPr bwMode="auto">
          <a:xfrm>
            <a:off x="1116013" y="836613"/>
            <a:ext cx="1257300"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0000FF"/>
                </a:solidFill>
                <a:latin typeface="黑体" pitchFamily="49" charset="-122"/>
                <a:ea typeface="黑体" pitchFamily="49" charset="-122"/>
              </a:rPr>
              <a:t>T</a:t>
            </a:r>
            <a:r>
              <a:rPr kumimoji="0" lang="zh-CN" altLang="en-US" b="1">
                <a:solidFill>
                  <a:srgbClr val="0000FF"/>
                </a:solidFill>
                <a:latin typeface="黑体" pitchFamily="49" charset="-122"/>
                <a:ea typeface="黑体" pitchFamily="49" charset="-122"/>
              </a:rPr>
              <a:t>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4116"/>
                                        </p:tgtEl>
                                        <p:attrNameLst>
                                          <p:attrName>style.visibility</p:attrName>
                                        </p:attrNameLst>
                                      </p:cBhvr>
                                      <p:to>
                                        <p:strVal val="visible"/>
                                      </p:to>
                                    </p:set>
                                    <p:animEffect transition="in" filter="wipe(left)">
                                      <p:cBhvr>
                                        <p:cTn id="7" dur="500"/>
                                        <p:tgtEl>
                                          <p:spTgt spid="1754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4117"/>
                                        </p:tgtEl>
                                        <p:attrNameLst>
                                          <p:attrName>style.visibility</p:attrName>
                                        </p:attrNameLst>
                                      </p:cBhvr>
                                      <p:to>
                                        <p:strVal val="visible"/>
                                      </p:to>
                                    </p:set>
                                    <p:animEffect transition="in" filter="wipe(left)">
                                      <p:cBhvr>
                                        <p:cTn id="12" dur="500"/>
                                        <p:tgtEl>
                                          <p:spTgt spid="1754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4118"/>
                                        </p:tgtEl>
                                        <p:attrNameLst>
                                          <p:attrName>style.visibility</p:attrName>
                                        </p:attrNameLst>
                                      </p:cBhvr>
                                      <p:to>
                                        <p:strVal val="visible"/>
                                      </p:to>
                                    </p:set>
                                    <p:animEffect transition="in" filter="wipe(left)">
                                      <p:cBhvr>
                                        <p:cTn id="17" dur="500"/>
                                        <p:tgtEl>
                                          <p:spTgt spid="17541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4119"/>
                                        </p:tgtEl>
                                        <p:attrNameLst>
                                          <p:attrName>style.visibility</p:attrName>
                                        </p:attrNameLst>
                                      </p:cBhvr>
                                      <p:to>
                                        <p:strVal val="visible"/>
                                      </p:to>
                                    </p:set>
                                    <p:animEffect transition="in" filter="wipe(left)">
                                      <p:cBhvr>
                                        <p:cTn id="22" dur="500"/>
                                        <p:tgtEl>
                                          <p:spTgt spid="1754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54123"/>
                                        </p:tgtEl>
                                        <p:attrNameLst>
                                          <p:attrName>style.visibility</p:attrName>
                                        </p:attrNameLst>
                                      </p:cBhvr>
                                      <p:to>
                                        <p:strVal val="visible"/>
                                      </p:to>
                                    </p:set>
                                    <p:animEffect transition="in" filter="wipe(left)">
                                      <p:cBhvr>
                                        <p:cTn id="27" dur="500"/>
                                        <p:tgtEl>
                                          <p:spTgt spid="1754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4124"/>
                                        </p:tgtEl>
                                        <p:attrNameLst>
                                          <p:attrName>style.visibility</p:attrName>
                                        </p:attrNameLst>
                                      </p:cBhvr>
                                      <p:to>
                                        <p:strVal val="visible"/>
                                      </p:to>
                                    </p:set>
                                    <p:animEffect transition="in" filter="wipe(left)">
                                      <p:cBhvr>
                                        <p:cTn id="32" dur="500"/>
                                        <p:tgtEl>
                                          <p:spTgt spid="1754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4120"/>
                                        </p:tgtEl>
                                        <p:attrNameLst>
                                          <p:attrName>style.visibility</p:attrName>
                                        </p:attrNameLst>
                                      </p:cBhvr>
                                      <p:to>
                                        <p:strVal val="visible"/>
                                      </p:to>
                                    </p:set>
                                    <p:animEffect transition="in" filter="wipe(left)">
                                      <p:cBhvr>
                                        <p:cTn id="37" dur="500"/>
                                        <p:tgtEl>
                                          <p:spTgt spid="17541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4121"/>
                                        </p:tgtEl>
                                        <p:attrNameLst>
                                          <p:attrName>style.visibility</p:attrName>
                                        </p:attrNameLst>
                                      </p:cBhvr>
                                      <p:to>
                                        <p:strVal val="visible"/>
                                      </p:to>
                                    </p:set>
                                    <p:animEffect transition="in" filter="wipe(left)">
                                      <p:cBhvr>
                                        <p:cTn id="42" dur="500"/>
                                        <p:tgtEl>
                                          <p:spTgt spid="17541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4122"/>
                                        </p:tgtEl>
                                        <p:attrNameLst>
                                          <p:attrName>style.visibility</p:attrName>
                                        </p:attrNameLst>
                                      </p:cBhvr>
                                      <p:to>
                                        <p:strVal val="visible"/>
                                      </p:to>
                                    </p:set>
                                    <p:animEffect transition="in" filter="wipe(left)">
                                      <p:cBhvr>
                                        <p:cTn id="47" dur="500"/>
                                        <p:tgtEl>
                                          <p:spTgt spid="1754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54125"/>
                                        </p:tgtEl>
                                        <p:attrNameLst>
                                          <p:attrName>style.visibility</p:attrName>
                                        </p:attrNameLst>
                                      </p:cBhvr>
                                      <p:to>
                                        <p:strVal val="visible"/>
                                      </p:to>
                                    </p:set>
                                    <p:animEffect transition="in" filter="wipe(left)">
                                      <p:cBhvr>
                                        <p:cTn id="52" dur="500"/>
                                        <p:tgtEl>
                                          <p:spTgt spid="17541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4126"/>
                                        </p:tgtEl>
                                        <p:attrNameLst>
                                          <p:attrName>style.visibility</p:attrName>
                                        </p:attrNameLst>
                                      </p:cBhvr>
                                      <p:to>
                                        <p:strVal val="visible"/>
                                      </p:to>
                                    </p:set>
                                    <p:animEffect transition="in" filter="wipe(left)">
                                      <p:cBhvr>
                                        <p:cTn id="57" dur="500"/>
                                        <p:tgtEl>
                                          <p:spTgt spid="1754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16" grpId="0"/>
      <p:bldP spid="1754118" grpId="0"/>
      <p:bldP spid="1754120" grpId="0"/>
      <p:bldP spid="1754122" grpId="0"/>
      <p:bldP spid="1754123" grpId="0"/>
      <p:bldP spid="17541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06700" y="461963"/>
            <a:ext cx="561975" cy="1096962"/>
            <a:chOff x="1905" y="241"/>
            <a:chExt cx="354" cy="691"/>
          </a:xfrm>
        </p:grpSpPr>
        <p:grpSp>
          <p:nvGrpSpPr>
            <p:cNvPr id="3" name="Group 3"/>
            <p:cNvGrpSpPr>
              <a:grpSpLocks/>
            </p:cNvGrpSpPr>
            <p:nvPr/>
          </p:nvGrpSpPr>
          <p:grpSpPr bwMode="auto">
            <a:xfrm>
              <a:off x="1905" y="844"/>
              <a:ext cx="354" cy="88"/>
              <a:chOff x="1905" y="844"/>
              <a:chExt cx="354" cy="88"/>
            </a:xfrm>
          </p:grpSpPr>
          <p:grpSp>
            <p:nvGrpSpPr>
              <p:cNvPr id="4" name="Group 4"/>
              <p:cNvGrpSpPr>
                <a:grpSpLocks/>
              </p:cNvGrpSpPr>
              <p:nvPr/>
            </p:nvGrpSpPr>
            <p:grpSpPr bwMode="auto">
              <a:xfrm>
                <a:off x="1905" y="844"/>
                <a:ext cx="354" cy="88"/>
                <a:chOff x="1905" y="844"/>
                <a:chExt cx="354" cy="88"/>
              </a:xfrm>
            </p:grpSpPr>
            <p:sp>
              <p:nvSpPr>
                <p:cNvPr id="25605" name="Oval 5"/>
                <p:cNvSpPr>
                  <a:spLocks noChangeArrowheads="1"/>
                </p:cNvSpPr>
                <p:nvPr/>
              </p:nvSpPr>
              <p:spPr bwMode="auto">
                <a:xfrm>
                  <a:off x="1905" y="844"/>
                  <a:ext cx="354" cy="88"/>
                </a:xfrm>
                <a:prstGeom prst="ellipse">
                  <a:avLst/>
                </a:prstGeom>
                <a:solidFill>
                  <a:srgbClr val="5F5F7F"/>
                </a:solidFill>
                <a:ln w="9525">
                  <a:noFill/>
                  <a:round/>
                  <a:headEnd/>
                  <a:tailEnd/>
                </a:ln>
              </p:spPr>
              <p:txBody>
                <a:bodyPr/>
                <a:lstStyle/>
                <a:p>
                  <a:endParaRPr lang="zh-CN" altLang="en-US"/>
                </a:p>
              </p:txBody>
            </p:sp>
            <p:sp>
              <p:nvSpPr>
                <p:cNvPr id="25606" name="Oval 6"/>
                <p:cNvSpPr>
                  <a:spLocks noChangeArrowheads="1"/>
                </p:cNvSpPr>
                <p:nvPr/>
              </p:nvSpPr>
              <p:spPr bwMode="auto">
                <a:xfrm>
                  <a:off x="1905" y="846"/>
                  <a:ext cx="352" cy="73"/>
                </a:xfrm>
                <a:prstGeom prst="ellipse">
                  <a:avLst/>
                </a:prstGeom>
                <a:solidFill>
                  <a:srgbClr val="5F5F7F"/>
                </a:solidFill>
                <a:ln w="9525">
                  <a:noFill/>
                  <a:round/>
                  <a:headEnd/>
                  <a:tailEnd/>
                </a:ln>
              </p:spPr>
              <p:txBody>
                <a:bodyPr/>
                <a:lstStyle/>
                <a:p>
                  <a:endParaRPr lang="zh-CN" altLang="en-US"/>
                </a:p>
              </p:txBody>
            </p:sp>
          </p:grpSp>
          <p:sp>
            <p:nvSpPr>
              <p:cNvPr id="25607" name="Freeform 7"/>
              <p:cNvSpPr>
                <a:spLocks/>
              </p:cNvSpPr>
              <p:nvPr/>
            </p:nvSpPr>
            <p:spPr bwMode="auto">
              <a:xfrm>
                <a:off x="1940" y="902"/>
                <a:ext cx="39" cy="14"/>
              </a:xfrm>
              <a:custGeom>
                <a:avLst/>
                <a:gdLst/>
                <a:ahLst/>
                <a:cxnLst>
                  <a:cxn ang="0">
                    <a:pos x="0" y="0"/>
                  </a:cxn>
                  <a:cxn ang="0">
                    <a:pos x="21" y="5"/>
                  </a:cxn>
                  <a:cxn ang="0">
                    <a:pos x="48" y="10"/>
                  </a:cxn>
                  <a:cxn ang="0">
                    <a:pos x="76" y="15"/>
                  </a:cxn>
                  <a:cxn ang="0">
                    <a:pos x="77" y="27"/>
                  </a:cxn>
                  <a:cxn ang="0">
                    <a:pos x="57" y="24"/>
                  </a:cxn>
                  <a:cxn ang="0">
                    <a:pos x="31" y="17"/>
                  </a:cxn>
                  <a:cxn ang="0">
                    <a:pos x="2" y="10"/>
                  </a:cxn>
                  <a:cxn ang="0">
                    <a:pos x="0" y="0"/>
                  </a:cxn>
                </a:cxnLst>
                <a:rect l="0" t="0" r="r" b="b"/>
                <a:pathLst>
                  <a:path w="77" h="27">
                    <a:moveTo>
                      <a:pt x="0" y="0"/>
                    </a:moveTo>
                    <a:lnTo>
                      <a:pt x="21" y="5"/>
                    </a:lnTo>
                    <a:lnTo>
                      <a:pt x="48" y="10"/>
                    </a:lnTo>
                    <a:lnTo>
                      <a:pt x="76" y="15"/>
                    </a:lnTo>
                    <a:lnTo>
                      <a:pt x="77" y="27"/>
                    </a:lnTo>
                    <a:lnTo>
                      <a:pt x="57" y="24"/>
                    </a:lnTo>
                    <a:lnTo>
                      <a:pt x="31"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08" name="Oval 8"/>
            <p:cNvSpPr>
              <a:spLocks noChangeArrowheads="1"/>
            </p:cNvSpPr>
            <p:nvPr/>
          </p:nvSpPr>
          <p:spPr bwMode="auto">
            <a:xfrm>
              <a:off x="1905" y="839"/>
              <a:ext cx="352" cy="73"/>
            </a:xfrm>
            <a:prstGeom prst="ellipse">
              <a:avLst/>
            </a:prstGeom>
            <a:solidFill>
              <a:srgbClr val="FF0000"/>
            </a:solidFill>
            <a:ln w="9525">
              <a:noFill/>
              <a:round/>
              <a:headEnd/>
              <a:tailEnd/>
            </a:ln>
          </p:spPr>
          <p:txBody>
            <a:bodyPr/>
            <a:lstStyle/>
            <a:p>
              <a:endParaRPr lang="zh-CN" altLang="en-US"/>
            </a:p>
          </p:txBody>
        </p:sp>
        <p:sp>
          <p:nvSpPr>
            <p:cNvPr id="25609" name="Rectangle 9"/>
            <p:cNvSpPr>
              <a:spLocks noChangeArrowheads="1"/>
            </p:cNvSpPr>
            <p:nvPr/>
          </p:nvSpPr>
          <p:spPr bwMode="auto">
            <a:xfrm>
              <a:off x="1905" y="318"/>
              <a:ext cx="354" cy="556"/>
            </a:xfrm>
            <a:prstGeom prst="rect">
              <a:avLst/>
            </a:prstGeom>
            <a:solidFill>
              <a:srgbClr val="FF0000"/>
            </a:solidFill>
            <a:ln w="9525">
              <a:noFill/>
              <a:miter lim="800000"/>
              <a:headEnd/>
              <a:tailEnd/>
            </a:ln>
          </p:spPr>
          <p:txBody>
            <a:bodyPr/>
            <a:lstStyle/>
            <a:p>
              <a:endParaRPr lang="zh-CN" altLang="en-US"/>
            </a:p>
          </p:txBody>
        </p:sp>
        <p:sp>
          <p:nvSpPr>
            <p:cNvPr id="25610" name="Freeform 10"/>
            <p:cNvSpPr>
              <a:spLocks/>
            </p:cNvSpPr>
            <p:nvPr/>
          </p:nvSpPr>
          <p:spPr bwMode="auto">
            <a:xfrm>
              <a:off x="1936" y="336"/>
              <a:ext cx="47" cy="566"/>
            </a:xfrm>
            <a:custGeom>
              <a:avLst/>
              <a:gdLst/>
              <a:ahLst/>
              <a:cxnLst>
                <a:cxn ang="0">
                  <a:pos x="0" y="9"/>
                </a:cxn>
                <a:cxn ang="0">
                  <a:pos x="58" y="0"/>
                </a:cxn>
                <a:cxn ang="0">
                  <a:pos x="94" y="12"/>
                </a:cxn>
                <a:cxn ang="0">
                  <a:pos x="94" y="1132"/>
                </a:cxn>
                <a:cxn ang="0">
                  <a:pos x="64" y="1127"/>
                </a:cxn>
                <a:cxn ang="0">
                  <a:pos x="25" y="1120"/>
                </a:cxn>
                <a:cxn ang="0">
                  <a:pos x="0" y="1112"/>
                </a:cxn>
                <a:cxn ang="0">
                  <a:pos x="0" y="9"/>
                </a:cxn>
              </a:cxnLst>
              <a:rect l="0" t="0" r="r" b="b"/>
              <a:pathLst>
                <a:path w="94" h="1132">
                  <a:moveTo>
                    <a:pt x="0" y="9"/>
                  </a:moveTo>
                  <a:lnTo>
                    <a:pt x="58" y="0"/>
                  </a:lnTo>
                  <a:lnTo>
                    <a:pt x="94" y="12"/>
                  </a:lnTo>
                  <a:lnTo>
                    <a:pt x="94" y="1132"/>
                  </a:lnTo>
                  <a:lnTo>
                    <a:pt x="64"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1905" y="281"/>
              <a:ext cx="354" cy="80"/>
              <a:chOff x="1905" y="281"/>
              <a:chExt cx="354" cy="80"/>
            </a:xfrm>
          </p:grpSpPr>
          <p:sp>
            <p:nvSpPr>
              <p:cNvPr id="25612" name="Oval 12"/>
              <p:cNvSpPr>
                <a:spLocks noChangeArrowheads="1"/>
              </p:cNvSpPr>
              <p:nvPr/>
            </p:nvSpPr>
            <p:spPr bwMode="auto">
              <a:xfrm>
                <a:off x="1905" y="287"/>
                <a:ext cx="354" cy="74"/>
              </a:xfrm>
              <a:prstGeom prst="ellipse">
                <a:avLst/>
              </a:prstGeom>
              <a:solidFill>
                <a:srgbClr val="FF1F3F"/>
              </a:solidFill>
              <a:ln w="9525">
                <a:noFill/>
                <a:round/>
                <a:headEnd/>
                <a:tailEnd/>
              </a:ln>
            </p:spPr>
            <p:txBody>
              <a:bodyPr/>
              <a:lstStyle/>
              <a:p>
                <a:endParaRPr lang="zh-CN" altLang="en-US"/>
              </a:p>
            </p:txBody>
          </p:sp>
          <p:sp>
            <p:nvSpPr>
              <p:cNvPr id="25613" name="Oval 13"/>
              <p:cNvSpPr>
                <a:spLocks noChangeArrowheads="1"/>
              </p:cNvSpPr>
              <p:nvPr/>
            </p:nvSpPr>
            <p:spPr bwMode="auto">
              <a:xfrm>
                <a:off x="1905" y="281"/>
                <a:ext cx="354" cy="74"/>
              </a:xfrm>
              <a:prstGeom prst="ellipse">
                <a:avLst/>
              </a:prstGeom>
              <a:solidFill>
                <a:srgbClr val="FF1F3F"/>
              </a:solidFill>
              <a:ln w="9525">
                <a:noFill/>
                <a:round/>
                <a:headEnd/>
                <a:tailEnd/>
              </a:ln>
            </p:spPr>
            <p:txBody>
              <a:bodyPr/>
              <a:lstStyle/>
              <a:p>
                <a:endParaRPr lang="zh-CN" altLang="en-US"/>
              </a:p>
            </p:txBody>
          </p:sp>
        </p:grpSp>
        <p:sp>
          <p:nvSpPr>
            <p:cNvPr id="25614" name="Oval 14"/>
            <p:cNvSpPr>
              <a:spLocks noChangeArrowheads="1"/>
            </p:cNvSpPr>
            <p:nvPr/>
          </p:nvSpPr>
          <p:spPr bwMode="auto">
            <a:xfrm>
              <a:off x="1905" y="27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1905" y="254"/>
              <a:ext cx="352" cy="67"/>
              <a:chOff x="1905" y="254"/>
              <a:chExt cx="352" cy="67"/>
            </a:xfrm>
          </p:grpSpPr>
          <p:sp>
            <p:nvSpPr>
              <p:cNvPr id="25616" name="Oval 16"/>
              <p:cNvSpPr>
                <a:spLocks noChangeArrowheads="1"/>
              </p:cNvSpPr>
              <p:nvPr/>
            </p:nvSpPr>
            <p:spPr bwMode="auto">
              <a:xfrm>
                <a:off x="1905" y="254"/>
                <a:ext cx="352" cy="67"/>
              </a:xfrm>
              <a:prstGeom prst="ellipse">
                <a:avLst/>
              </a:prstGeom>
              <a:solidFill>
                <a:srgbClr val="7F7F9F"/>
              </a:solidFill>
              <a:ln w="9525">
                <a:noFill/>
                <a:round/>
                <a:headEnd/>
                <a:tailEnd/>
              </a:ln>
            </p:spPr>
            <p:txBody>
              <a:bodyPr/>
              <a:lstStyle/>
              <a:p>
                <a:endParaRPr lang="zh-CN" altLang="en-US"/>
              </a:p>
            </p:txBody>
          </p:sp>
          <p:sp>
            <p:nvSpPr>
              <p:cNvPr id="25617" name="Rectangle 17"/>
              <p:cNvSpPr>
                <a:spLocks noChangeArrowheads="1"/>
              </p:cNvSpPr>
              <p:nvPr/>
            </p:nvSpPr>
            <p:spPr bwMode="auto">
              <a:xfrm>
                <a:off x="1905" y="271"/>
                <a:ext cx="352"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1905" y="241"/>
              <a:ext cx="352" cy="66"/>
              <a:chOff x="1905" y="241"/>
              <a:chExt cx="352" cy="66"/>
            </a:xfrm>
          </p:grpSpPr>
          <p:grpSp>
            <p:nvGrpSpPr>
              <p:cNvPr id="8" name="Group 19"/>
              <p:cNvGrpSpPr>
                <a:grpSpLocks/>
              </p:cNvGrpSpPr>
              <p:nvPr/>
            </p:nvGrpSpPr>
            <p:grpSpPr bwMode="auto">
              <a:xfrm>
                <a:off x="1905" y="241"/>
                <a:ext cx="352" cy="66"/>
                <a:chOff x="1905" y="241"/>
                <a:chExt cx="352" cy="66"/>
              </a:xfrm>
            </p:grpSpPr>
            <p:sp>
              <p:nvSpPr>
                <p:cNvPr id="25620" name="Oval 20"/>
                <p:cNvSpPr>
                  <a:spLocks noChangeArrowheads="1"/>
                </p:cNvSpPr>
                <p:nvPr/>
              </p:nvSpPr>
              <p:spPr bwMode="auto">
                <a:xfrm>
                  <a:off x="1905" y="241"/>
                  <a:ext cx="351" cy="66"/>
                </a:xfrm>
                <a:prstGeom prst="ellipse">
                  <a:avLst/>
                </a:prstGeom>
                <a:solidFill>
                  <a:srgbClr val="BFBFDF"/>
                </a:solidFill>
                <a:ln w="6350">
                  <a:solidFill>
                    <a:srgbClr val="DFDFFF"/>
                  </a:solidFill>
                  <a:round/>
                  <a:headEnd/>
                  <a:tailEnd/>
                </a:ln>
              </p:spPr>
              <p:txBody>
                <a:bodyPr/>
                <a:lstStyle/>
                <a:p>
                  <a:endParaRPr lang="zh-CN" altLang="en-US"/>
                </a:p>
              </p:txBody>
            </p:sp>
            <p:sp>
              <p:nvSpPr>
                <p:cNvPr id="25621" name="Oval 21"/>
                <p:cNvSpPr>
                  <a:spLocks noChangeArrowheads="1"/>
                </p:cNvSpPr>
                <p:nvPr/>
              </p:nvSpPr>
              <p:spPr bwMode="auto">
                <a:xfrm>
                  <a:off x="1905" y="247"/>
                  <a:ext cx="352" cy="58"/>
                </a:xfrm>
                <a:prstGeom prst="ellipse">
                  <a:avLst/>
                </a:prstGeom>
                <a:solidFill>
                  <a:srgbClr val="9F9FBF"/>
                </a:solidFill>
                <a:ln w="9525">
                  <a:noFill/>
                  <a:round/>
                  <a:headEnd/>
                  <a:tailEnd/>
                </a:ln>
              </p:spPr>
              <p:txBody>
                <a:bodyPr/>
                <a:lstStyle/>
                <a:p>
                  <a:endParaRPr lang="zh-CN" altLang="en-US"/>
                </a:p>
              </p:txBody>
            </p:sp>
          </p:grpSp>
          <p:sp>
            <p:nvSpPr>
              <p:cNvPr id="25622" name="Oval 22"/>
              <p:cNvSpPr>
                <a:spLocks noChangeArrowheads="1"/>
              </p:cNvSpPr>
              <p:nvPr/>
            </p:nvSpPr>
            <p:spPr bwMode="auto">
              <a:xfrm>
                <a:off x="1905" y="241"/>
                <a:ext cx="351" cy="66"/>
              </a:xfrm>
              <a:prstGeom prst="ellipse">
                <a:avLst/>
              </a:prstGeom>
              <a:noFill/>
              <a:ln w="6350">
                <a:solidFill>
                  <a:srgbClr val="DFDFFF"/>
                </a:solidFill>
                <a:round/>
                <a:headEnd/>
                <a:tailEnd/>
              </a:ln>
            </p:spPr>
            <p:txBody>
              <a:bodyPr/>
              <a:lstStyle/>
              <a:p>
                <a:endParaRPr lang="zh-CN" altLang="en-US"/>
              </a:p>
            </p:txBody>
          </p:sp>
        </p:grpSp>
        <p:sp>
          <p:nvSpPr>
            <p:cNvPr id="25623" name="Freeform 23"/>
            <p:cNvSpPr>
              <a:spLocks/>
            </p:cNvSpPr>
            <p:nvPr/>
          </p:nvSpPr>
          <p:spPr bwMode="auto">
            <a:xfrm>
              <a:off x="1940" y="298"/>
              <a:ext cx="39" cy="12"/>
            </a:xfrm>
            <a:custGeom>
              <a:avLst/>
              <a:gdLst/>
              <a:ahLst/>
              <a:cxnLst>
                <a:cxn ang="0">
                  <a:pos x="0" y="0"/>
                </a:cxn>
                <a:cxn ang="0">
                  <a:pos x="22" y="4"/>
                </a:cxn>
                <a:cxn ang="0">
                  <a:pos x="49" y="10"/>
                </a:cxn>
                <a:cxn ang="0">
                  <a:pos x="77" y="14"/>
                </a:cxn>
                <a:cxn ang="0">
                  <a:pos x="78" y="24"/>
                </a:cxn>
                <a:cxn ang="0">
                  <a:pos x="58" y="22"/>
                </a:cxn>
                <a:cxn ang="0">
                  <a:pos x="31" y="16"/>
                </a:cxn>
                <a:cxn ang="0">
                  <a:pos x="3" y="8"/>
                </a:cxn>
                <a:cxn ang="0">
                  <a:pos x="0" y="0"/>
                </a:cxn>
              </a:cxnLst>
              <a:rect l="0" t="0" r="r" b="b"/>
              <a:pathLst>
                <a:path w="78" h="24">
                  <a:moveTo>
                    <a:pt x="0" y="0"/>
                  </a:moveTo>
                  <a:lnTo>
                    <a:pt x="22" y="4"/>
                  </a:lnTo>
                  <a:lnTo>
                    <a:pt x="49" y="10"/>
                  </a:lnTo>
                  <a:lnTo>
                    <a:pt x="77" y="14"/>
                  </a:lnTo>
                  <a:lnTo>
                    <a:pt x="78" y="24"/>
                  </a:lnTo>
                  <a:lnTo>
                    <a:pt x="58" y="22"/>
                  </a:lnTo>
                  <a:lnTo>
                    <a:pt x="31" y="16"/>
                  </a:lnTo>
                  <a:lnTo>
                    <a:pt x="3"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2045" y="247"/>
              <a:ext cx="72" cy="59"/>
              <a:chOff x="2045" y="247"/>
              <a:chExt cx="72" cy="59"/>
            </a:xfrm>
          </p:grpSpPr>
          <p:grpSp>
            <p:nvGrpSpPr>
              <p:cNvPr id="10" name="Group 25"/>
              <p:cNvGrpSpPr>
                <a:grpSpLocks/>
              </p:cNvGrpSpPr>
              <p:nvPr/>
            </p:nvGrpSpPr>
            <p:grpSpPr bwMode="auto">
              <a:xfrm>
                <a:off x="2045" y="247"/>
                <a:ext cx="72" cy="59"/>
                <a:chOff x="2045" y="247"/>
                <a:chExt cx="72" cy="59"/>
              </a:xfrm>
            </p:grpSpPr>
            <p:grpSp>
              <p:nvGrpSpPr>
                <p:cNvPr id="11" name="Group 26"/>
                <p:cNvGrpSpPr>
                  <a:grpSpLocks/>
                </p:cNvGrpSpPr>
                <p:nvPr/>
              </p:nvGrpSpPr>
              <p:grpSpPr bwMode="auto">
                <a:xfrm>
                  <a:off x="2045" y="247"/>
                  <a:ext cx="72" cy="29"/>
                  <a:chOff x="2045" y="247"/>
                  <a:chExt cx="72" cy="29"/>
                </a:xfrm>
              </p:grpSpPr>
              <p:sp>
                <p:nvSpPr>
                  <p:cNvPr id="25627" name="Oval 27"/>
                  <p:cNvSpPr>
                    <a:spLocks noChangeArrowheads="1"/>
                  </p:cNvSpPr>
                  <p:nvPr/>
                </p:nvSpPr>
                <p:spPr bwMode="auto">
                  <a:xfrm>
                    <a:off x="2045" y="249"/>
                    <a:ext cx="72" cy="27"/>
                  </a:xfrm>
                  <a:prstGeom prst="ellipse">
                    <a:avLst/>
                  </a:prstGeom>
                  <a:noFill/>
                  <a:ln w="6350">
                    <a:solidFill>
                      <a:srgbClr val="7F7F9F"/>
                    </a:solidFill>
                    <a:round/>
                    <a:headEnd/>
                    <a:tailEnd/>
                  </a:ln>
                </p:spPr>
                <p:txBody>
                  <a:bodyPr/>
                  <a:lstStyle/>
                  <a:p>
                    <a:endParaRPr lang="zh-CN" altLang="en-US"/>
                  </a:p>
                </p:txBody>
              </p:sp>
              <p:sp>
                <p:nvSpPr>
                  <p:cNvPr id="25628" name="Oval 28"/>
                  <p:cNvSpPr>
                    <a:spLocks noChangeArrowheads="1"/>
                  </p:cNvSpPr>
                  <p:nvPr/>
                </p:nvSpPr>
                <p:spPr bwMode="auto">
                  <a:xfrm>
                    <a:off x="2045" y="247"/>
                    <a:ext cx="71" cy="28"/>
                  </a:xfrm>
                  <a:prstGeom prst="ellipse">
                    <a:avLst/>
                  </a:prstGeom>
                  <a:noFill/>
                  <a:ln w="6350">
                    <a:solidFill>
                      <a:srgbClr val="DFDFFF"/>
                    </a:solidFill>
                    <a:round/>
                    <a:headEnd/>
                    <a:tailEnd/>
                  </a:ln>
                </p:spPr>
                <p:txBody>
                  <a:bodyPr/>
                  <a:lstStyle/>
                  <a:p>
                    <a:endParaRPr lang="zh-CN" altLang="en-US"/>
                  </a:p>
                </p:txBody>
              </p:sp>
            </p:grpSp>
            <p:sp>
              <p:nvSpPr>
                <p:cNvPr id="25629" name="Freeform 29"/>
                <p:cNvSpPr>
                  <a:spLocks/>
                </p:cNvSpPr>
                <p:nvPr/>
              </p:nvSpPr>
              <p:spPr bwMode="auto">
                <a:xfrm>
                  <a:off x="2052" y="271"/>
                  <a:ext cx="60" cy="35"/>
                </a:xfrm>
                <a:custGeom>
                  <a:avLst/>
                  <a:gdLst/>
                  <a:ahLst/>
                  <a:cxnLst>
                    <a:cxn ang="0">
                      <a:pos x="15" y="1"/>
                    </a:cxn>
                    <a:cxn ang="0">
                      <a:pos x="0" y="57"/>
                    </a:cxn>
                    <a:cxn ang="0">
                      <a:pos x="32" y="69"/>
                    </a:cxn>
                    <a:cxn ang="0">
                      <a:pos x="91" y="69"/>
                    </a:cxn>
                    <a:cxn ang="0">
                      <a:pos x="119" y="55"/>
                    </a:cxn>
                    <a:cxn ang="0">
                      <a:pos x="103" y="0"/>
                    </a:cxn>
                    <a:cxn ang="0">
                      <a:pos x="15" y="1"/>
                    </a:cxn>
                  </a:cxnLst>
                  <a:rect l="0" t="0" r="r" b="b"/>
                  <a:pathLst>
                    <a:path w="119" h="69">
                      <a:moveTo>
                        <a:pt x="15" y="1"/>
                      </a:moveTo>
                      <a:lnTo>
                        <a:pt x="0" y="57"/>
                      </a:lnTo>
                      <a:lnTo>
                        <a:pt x="32" y="69"/>
                      </a:lnTo>
                      <a:lnTo>
                        <a:pt x="91" y="69"/>
                      </a:lnTo>
                      <a:lnTo>
                        <a:pt x="119" y="55"/>
                      </a:lnTo>
                      <a:lnTo>
                        <a:pt x="103" y="0"/>
                      </a:lnTo>
                      <a:lnTo>
                        <a:pt x="15" y="1"/>
                      </a:lnTo>
                      <a:close/>
                    </a:path>
                  </a:pathLst>
                </a:custGeom>
                <a:solidFill>
                  <a:srgbClr val="7F7F9F"/>
                </a:solidFill>
                <a:ln w="9525">
                  <a:noFill/>
                  <a:round/>
                  <a:headEnd/>
                  <a:tailEnd/>
                </a:ln>
              </p:spPr>
              <p:txBody>
                <a:bodyPr/>
                <a:lstStyle/>
                <a:p>
                  <a:endParaRPr lang="zh-CN" altLang="en-US"/>
                </a:p>
              </p:txBody>
            </p:sp>
            <p:sp>
              <p:nvSpPr>
                <p:cNvPr id="25630" name="Freeform 30"/>
                <p:cNvSpPr>
                  <a:spLocks/>
                </p:cNvSpPr>
                <p:nvPr/>
              </p:nvSpPr>
              <p:spPr bwMode="auto">
                <a:xfrm>
                  <a:off x="2053" y="271"/>
                  <a:ext cx="58" cy="33"/>
                </a:xfrm>
                <a:custGeom>
                  <a:avLst/>
                  <a:gdLst/>
                  <a:ahLst/>
                  <a:cxnLst>
                    <a:cxn ang="0">
                      <a:pos x="12" y="0"/>
                    </a:cxn>
                    <a:cxn ang="0">
                      <a:pos x="0" y="54"/>
                    </a:cxn>
                    <a:cxn ang="0">
                      <a:pos x="32" y="66"/>
                    </a:cxn>
                    <a:cxn ang="0">
                      <a:pos x="88" y="66"/>
                    </a:cxn>
                    <a:cxn ang="0">
                      <a:pos x="116" y="53"/>
                    </a:cxn>
                    <a:cxn ang="0">
                      <a:pos x="100" y="0"/>
                    </a:cxn>
                    <a:cxn ang="0">
                      <a:pos x="12" y="0"/>
                    </a:cxn>
                  </a:cxnLst>
                  <a:rect l="0" t="0" r="r" b="b"/>
                  <a:pathLst>
                    <a:path w="116" h="66">
                      <a:moveTo>
                        <a:pt x="12" y="0"/>
                      </a:moveTo>
                      <a:lnTo>
                        <a:pt x="0" y="54"/>
                      </a:lnTo>
                      <a:lnTo>
                        <a:pt x="32" y="66"/>
                      </a:lnTo>
                      <a:lnTo>
                        <a:pt x="88" y="66"/>
                      </a:lnTo>
                      <a:lnTo>
                        <a:pt x="116"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2059" y="270"/>
                  <a:ext cx="44" cy="16"/>
                  <a:chOff x="2059" y="270"/>
                  <a:chExt cx="44" cy="16"/>
                </a:xfrm>
              </p:grpSpPr>
              <p:sp>
                <p:nvSpPr>
                  <p:cNvPr id="25632" name="Oval 32"/>
                  <p:cNvSpPr>
                    <a:spLocks noChangeArrowheads="1"/>
                  </p:cNvSpPr>
                  <p:nvPr/>
                </p:nvSpPr>
                <p:spPr bwMode="auto">
                  <a:xfrm>
                    <a:off x="2059" y="27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633" name="Oval 33"/>
                  <p:cNvSpPr>
                    <a:spLocks noChangeArrowheads="1"/>
                  </p:cNvSpPr>
                  <p:nvPr/>
                </p:nvSpPr>
                <p:spPr bwMode="auto">
                  <a:xfrm>
                    <a:off x="2059" y="271"/>
                    <a:ext cx="44" cy="15"/>
                  </a:xfrm>
                  <a:prstGeom prst="ellipse">
                    <a:avLst/>
                  </a:prstGeom>
                  <a:noFill/>
                  <a:ln w="6350">
                    <a:solidFill>
                      <a:srgbClr val="7F7F9F"/>
                    </a:solidFill>
                    <a:round/>
                    <a:headEnd/>
                    <a:tailEnd/>
                  </a:ln>
                </p:spPr>
                <p:txBody>
                  <a:bodyPr/>
                  <a:lstStyle/>
                  <a:p>
                    <a:endParaRPr lang="zh-CN" altLang="en-US"/>
                  </a:p>
                </p:txBody>
              </p:sp>
              <p:sp>
                <p:nvSpPr>
                  <p:cNvPr id="25634" name="Oval 34"/>
                  <p:cNvSpPr>
                    <a:spLocks noChangeArrowheads="1"/>
                  </p:cNvSpPr>
                  <p:nvPr/>
                </p:nvSpPr>
                <p:spPr bwMode="auto">
                  <a:xfrm>
                    <a:off x="2059" y="27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2053" y="285"/>
                  <a:ext cx="56" cy="20"/>
                  <a:chOff x="2053" y="285"/>
                  <a:chExt cx="56" cy="20"/>
                </a:xfrm>
              </p:grpSpPr>
              <p:sp>
                <p:nvSpPr>
                  <p:cNvPr id="25636" name="Oval 36"/>
                  <p:cNvSpPr>
                    <a:spLocks noChangeArrowheads="1"/>
                  </p:cNvSpPr>
                  <p:nvPr/>
                </p:nvSpPr>
                <p:spPr bwMode="auto">
                  <a:xfrm>
                    <a:off x="2053"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637" name="Oval 37"/>
                  <p:cNvSpPr>
                    <a:spLocks noChangeArrowheads="1"/>
                  </p:cNvSpPr>
                  <p:nvPr/>
                </p:nvSpPr>
                <p:spPr bwMode="auto">
                  <a:xfrm>
                    <a:off x="2055" y="286"/>
                    <a:ext cx="54" cy="19"/>
                  </a:xfrm>
                  <a:prstGeom prst="ellipse">
                    <a:avLst/>
                  </a:prstGeom>
                  <a:noFill/>
                  <a:ln w="6350">
                    <a:solidFill>
                      <a:srgbClr val="7F7F9F"/>
                    </a:solidFill>
                    <a:round/>
                    <a:headEnd/>
                    <a:tailEnd/>
                  </a:ln>
                </p:spPr>
                <p:txBody>
                  <a:bodyPr/>
                  <a:lstStyle/>
                  <a:p>
                    <a:endParaRPr lang="zh-CN" altLang="en-US"/>
                  </a:p>
                </p:txBody>
              </p:sp>
              <p:sp>
                <p:nvSpPr>
                  <p:cNvPr id="25638" name="Oval 38"/>
                  <p:cNvSpPr>
                    <a:spLocks noChangeArrowheads="1"/>
                  </p:cNvSpPr>
                  <p:nvPr/>
                </p:nvSpPr>
                <p:spPr bwMode="auto">
                  <a:xfrm>
                    <a:off x="2055" y="285"/>
                    <a:ext cx="54" cy="19"/>
                  </a:xfrm>
                  <a:prstGeom prst="ellipse">
                    <a:avLst/>
                  </a:prstGeom>
                  <a:noFill/>
                  <a:ln w="6350">
                    <a:solidFill>
                      <a:srgbClr val="DFDFFF"/>
                    </a:solidFill>
                    <a:round/>
                    <a:headEnd/>
                    <a:tailEnd/>
                  </a:ln>
                </p:spPr>
                <p:txBody>
                  <a:bodyPr/>
                  <a:lstStyle/>
                  <a:p>
                    <a:endParaRPr lang="zh-CN" altLang="en-US"/>
                  </a:p>
                </p:txBody>
              </p:sp>
            </p:grpSp>
          </p:grpSp>
          <p:sp>
            <p:nvSpPr>
              <p:cNvPr id="25639" name="Oval 39"/>
              <p:cNvSpPr>
                <a:spLocks noChangeArrowheads="1"/>
              </p:cNvSpPr>
              <p:nvPr/>
            </p:nvSpPr>
            <p:spPr bwMode="auto">
              <a:xfrm>
                <a:off x="2071" y="27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14" name="Group 40"/>
          <p:cNvGrpSpPr>
            <a:grpSpLocks/>
          </p:cNvGrpSpPr>
          <p:nvPr/>
        </p:nvGrpSpPr>
        <p:grpSpPr bwMode="auto">
          <a:xfrm>
            <a:off x="3373438" y="461963"/>
            <a:ext cx="561975" cy="1096962"/>
            <a:chOff x="2262" y="241"/>
            <a:chExt cx="354" cy="691"/>
          </a:xfrm>
        </p:grpSpPr>
        <p:grpSp>
          <p:nvGrpSpPr>
            <p:cNvPr id="15" name="Group 41"/>
            <p:cNvGrpSpPr>
              <a:grpSpLocks/>
            </p:cNvGrpSpPr>
            <p:nvPr/>
          </p:nvGrpSpPr>
          <p:grpSpPr bwMode="auto">
            <a:xfrm>
              <a:off x="2262" y="844"/>
              <a:ext cx="354" cy="88"/>
              <a:chOff x="2262" y="844"/>
              <a:chExt cx="354" cy="88"/>
            </a:xfrm>
          </p:grpSpPr>
          <p:grpSp>
            <p:nvGrpSpPr>
              <p:cNvPr id="16" name="Group 42"/>
              <p:cNvGrpSpPr>
                <a:grpSpLocks/>
              </p:cNvGrpSpPr>
              <p:nvPr/>
            </p:nvGrpSpPr>
            <p:grpSpPr bwMode="auto">
              <a:xfrm>
                <a:off x="2262" y="844"/>
                <a:ext cx="354" cy="88"/>
                <a:chOff x="2262" y="844"/>
                <a:chExt cx="354" cy="88"/>
              </a:xfrm>
            </p:grpSpPr>
            <p:sp>
              <p:nvSpPr>
                <p:cNvPr id="25643" name="Oval 43"/>
                <p:cNvSpPr>
                  <a:spLocks noChangeArrowheads="1"/>
                </p:cNvSpPr>
                <p:nvPr/>
              </p:nvSpPr>
              <p:spPr bwMode="auto">
                <a:xfrm>
                  <a:off x="2262" y="844"/>
                  <a:ext cx="354" cy="88"/>
                </a:xfrm>
                <a:prstGeom prst="ellipse">
                  <a:avLst/>
                </a:prstGeom>
                <a:solidFill>
                  <a:srgbClr val="5F5F7F"/>
                </a:solidFill>
                <a:ln w="9525">
                  <a:noFill/>
                  <a:round/>
                  <a:headEnd/>
                  <a:tailEnd/>
                </a:ln>
              </p:spPr>
              <p:txBody>
                <a:bodyPr/>
                <a:lstStyle/>
                <a:p>
                  <a:endParaRPr lang="zh-CN" altLang="en-US"/>
                </a:p>
              </p:txBody>
            </p:sp>
            <p:sp>
              <p:nvSpPr>
                <p:cNvPr id="25644" name="Oval 44"/>
                <p:cNvSpPr>
                  <a:spLocks noChangeArrowheads="1"/>
                </p:cNvSpPr>
                <p:nvPr/>
              </p:nvSpPr>
              <p:spPr bwMode="auto">
                <a:xfrm>
                  <a:off x="2263" y="846"/>
                  <a:ext cx="352" cy="73"/>
                </a:xfrm>
                <a:prstGeom prst="ellipse">
                  <a:avLst/>
                </a:prstGeom>
                <a:solidFill>
                  <a:srgbClr val="5F5F7F"/>
                </a:solidFill>
                <a:ln w="9525">
                  <a:noFill/>
                  <a:round/>
                  <a:headEnd/>
                  <a:tailEnd/>
                </a:ln>
              </p:spPr>
              <p:txBody>
                <a:bodyPr/>
                <a:lstStyle/>
                <a:p>
                  <a:endParaRPr lang="zh-CN" altLang="en-US"/>
                </a:p>
              </p:txBody>
            </p:sp>
          </p:grpSp>
          <p:sp>
            <p:nvSpPr>
              <p:cNvPr id="25645" name="Freeform 45"/>
              <p:cNvSpPr>
                <a:spLocks/>
              </p:cNvSpPr>
              <p:nvPr/>
            </p:nvSpPr>
            <p:spPr bwMode="auto">
              <a:xfrm>
                <a:off x="2298" y="902"/>
                <a:ext cx="39" cy="14"/>
              </a:xfrm>
              <a:custGeom>
                <a:avLst/>
                <a:gdLst/>
                <a:ahLst/>
                <a:cxnLst>
                  <a:cxn ang="0">
                    <a:pos x="0" y="0"/>
                  </a:cxn>
                  <a:cxn ang="0">
                    <a:pos x="22" y="5"/>
                  </a:cxn>
                  <a:cxn ang="0">
                    <a:pos x="48" y="10"/>
                  </a:cxn>
                  <a:cxn ang="0">
                    <a:pos x="76" y="15"/>
                  </a:cxn>
                  <a:cxn ang="0">
                    <a:pos x="77" y="27"/>
                  </a:cxn>
                  <a:cxn ang="0">
                    <a:pos x="58" y="24"/>
                  </a:cxn>
                  <a:cxn ang="0">
                    <a:pos x="31" y="17"/>
                  </a:cxn>
                  <a:cxn ang="0">
                    <a:pos x="2" y="10"/>
                  </a:cxn>
                  <a:cxn ang="0">
                    <a:pos x="0" y="0"/>
                  </a:cxn>
                </a:cxnLst>
                <a:rect l="0" t="0" r="r" b="b"/>
                <a:pathLst>
                  <a:path w="77" h="27">
                    <a:moveTo>
                      <a:pt x="0" y="0"/>
                    </a:moveTo>
                    <a:lnTo>
                      <a:pt x="22" y="5"/>
                    </a:lnTo>
                    <a:lnTo>
                      <a:pt x="48" y="10"/>
                    </a:lnTo>
                    <a:lnTo>
                      <a:pt x="76" y="15"/>
                    </a:lnTo>
                    <a:lnTo>
                      <a:pt x="77" y="27"/>
                    </a:lnTo>
                    <a:lnTo>
                      <a:pt x="58" y="24"/>
                    </a:lnTo>
                    <a:lnTo>
                      <a:pt x="31"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46" name="Oval 46"/>
            <p:cNvSpPr>
              <a:spLocks noChangeArrowheads="1"/>
            </p:cNvSpPr>
            <p:nvPr/>
          </p:nvSpPr>
          <p:spPr bwMode="auto">
            <a:xfrm>
              <a:off x="2263" y="839"/>
              <a:ext cx="352" cy="73"/>
            </a:xfrm>
            <a:prstGeom prst="ellipse">
              <a:avLst/>
            </a:prstGeom>
            <a:solidFill>
              <a:srgbClr val="FF0000"/>
            </a:solidFill>
            <a:ln w="9525">
              <a:noFill/>
              <a:round/>
              <a:headEnd/>
              <a:tailEnd/>
            </a:ln>
          </p:spPr>
          <p:txBody>
            <a:bodyPr/>
            <a:lstStyle/>
            <a:p>
              <a:endParaRPr lang="zh-CN" altLang="en-US"/>
            </a:p>
          </p:txBody>
        </p:sp>
        <p:sp>
          <p:nvSpPr>
            <p:cNvPr id="25647" name="Rectangle 47"/>
            <p:cNvSpPr>
              <a:spLocks noChangeArrowheads="1"/>
            </p:cNvSpPr>
            <p:nvPr/>
          </p:nvSpPr>
          <p:spPr bwMode="auto">
            <a:xfrm>
              <a:off x="2263" y="318"/>
              <a:ext cx="353" cy="556"/>
            </a:xfrm>
            <a:prstGeom prst="rect">
              <a:avLst/>
            </a:prstGeom>
            <a:solidFill>
              <a:srgbClr val="FF0000"/>
            </a:solidFill>
            <a:ln w="9525">
              <a:noFill/>
              <a:miter lim="800000"/>
              <a:headEnd/>
              <a:tailEnd/>
            </a:ln>
          </p:spPr>
          <p:txBody>
            <a:bodyPr/>
            <a:lstStyle/>
            <a:p>
              <a:endParaRPr lang="zh-CN" altLang="en-US"/>
            </a:p>
          </p:txBody>
        </p:sp>
        <p:sp>
          <p:nvSpPr>
            <p:cNvPr id="25648" name="Freeform 48"/>
            <p:cNvSpPr>
              <a:spLocks/>
            </p:cNvSpPr>
            <p:nvPr/>
          </p:nvSpPr>
          <p:spPr bwMode="auto">
            <a:xfrm>
              <a:off x="2294" y="336"/>
              <a:ext cx="46" cy="566"/>
            </a:xfrm>
            <a:custGeom>
              <a:avLst/>
              <a:gdLst/>
              <a:ahLst/>
              <a:cxnLst>
                <a:cxn ang="0">
                  <a:pos x="0" y="9"/>
                </a:cxn>
                <a:cxn ang="0">
                  <a:pos x="58" y="0"/>
                </a:cxn>
                <a:cxn ang="0">
                  <a:pos x="94" y="12"/>
                </a:cxn>
                <a:cxn ang="0">
                  <a:pos x="94" y="1132"/>
                </a:cxn>
                <a:cxn ang="0">
                  <a:pos x="64" y="1127"/>
                </a:cxn>
                <a:cxn ang="0">
                  <a:pos x="25" y="1120"/>
                </a:cxn>
                <a:cxn ang="0">
                  <a:pos x="0" y="1112"/>
                </a:cxn>
                <a:cxn ang="0">
                  <a:pos x="0" y="9"/>
                </a:cxn>
              </a:cxnLst>
              <a:rect l="0" t="0" r="r" b="b"/>
              <a:pathLst>
                <a:path w="94" h="1132">
                  <a:moveTo>
                    <a:pt x="0" y="9"/>
                  </a:moveTo>
                  <a:lnTo>
                    <a:pt x="58" y="0"/>
                  </a:lnTo>
                  <a:lnTo>
                    <a:pt x="94" y="12"/>
                  </a:lnTo>
                  <a:lnTo>
                    <a:pt x="94" y="1132"/>
                  </a:lnTo>
                  <a:lnTo>
                    <a:pt x="64"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17" name="Group 49"/>
            <p:cNvGrpSpPr>
              <a:grpSpLocks/>
            </p:cNvGrpSpPr>
            <p:nvPr/>
          </p:nvGrpSpPr>
          <p:grpSpPr bwMode="auto">
            <a:xfrm>
              <a:off x="2263" y="281"/>
              <a:ext cx="353" cy="80"/>
              <a:chOff x="2263" y="281"/>
              <a:chExt cx="353" cy="80"/>
            </a:xfrm>
          </p:grpSpPr>
          <p:sp>
            <p:nvSpPr>
              <p:cNvPr id="25650" name="Oval 50"/>
              <p:cNvSpPr>
                <a:spLocks noChangeArrowheads="1"/>
              </p:cNvSpPr>
              <p:nvPr/>
            </p:nvSpPr>
            <p:spPr bwMode="auto">
              <a:xfrm>
                <a:off x="2263" y="287"/>
                <a:ext cx="353" cy="74"/>
              </a:xfrm>
              <a:prstGeom prst="ellipse">
                <a:avLst/>
              </a:prstGeom>
              <a:solidFill>
                <a:srgbClr val="FF1F3F"/>
              </a:solidFill>
              <a:ln w="9525">
                <a:noFill/>
                <a:round/>
                <a:headEnd/>
                <a:tailEnd/>
              </a:ln>
            </p:spPr>
            <p:txBody>
              <a:bodyPr/>
              <a:lstStyle/>
              <a:p>
                <a:endParaRPr lang="zh-CN" altLang="en-US"/>
              </a:p>
            </p:txBody>
          </p:sp>
          <p:sp>
            <p:nvSpPr>
              <p:cNvPr id="25651" name="Oval 51"/>
              <p:cNvSpPr>
                <a:spLocks noChangeArrowheads="1"/>
              </p:cNvSpPr>
              <p:nvPr/>
            </p:nvSpPr>
            <p:spPr bwMode="auto">
              <a:xfrm>
                <a:off x="2263" y="281"/>
                <a:ext cx="353" cy="74"/>
              </a:xfrm>
              <a:prstGeom prst="ellipse">
                <a:avLst/>
              </a:prstGeom>
              <a:solidFill>
                <a:srgbClr val="FF1F3F"/>
              </a:solidFill>
              <a:ln w="9525">
                <a:noFill/>
                <a:round/>
                <a:headEnd/>
                <a:tailEnd/>
              </a:ln>
            </p:spPr>
            <p:txBody>
              <a:bodyPr/>
              <a:lstStyle/>
              <a:p>
                <a:endParaRPr lang="zh-CN" altLang="en-US"/>
              </a:p>
            </p:txBody>
          </p:sp>
        </p:grpSp>
        <p:sp>
          <p:nvSpPr>
            <p:cNvPr id="25652" name="Oval 52"/>
            <p:cNvSpPr>
              <a:spLocks noChangeArrowheads="1"/>
            </p:cNvSpPr>
            <p:nvPr/>
          </p:nvSpPr>
          <p:spPr bwMode="auto">
            <a:xfrm>
              <a:off x="2263" y="274"/>
              <a:ext cx="351" cy="82"/>
            </a:xfrm>
            <a:prstGeom prst="ellipse">
              <a:avLst/>
            </a:prstGeom>
            <a:solidFill>
              <a:srgbClr val="FF1F3F"/>
            </a:solidFill>
            <a:ln w="9525">
              <a:noFill/>
              <a:round/>
              <a:headEnd/>
              <a:tailEnd/>
            </a:ln>
          </p:spPr>
          <p:txBody>
            <a:bodyPr/>
            <a:lstStyle/>
            <a:p>
              <a:endParaRPr lang="zh-CN" altLang="en-US"/>
            </a:p>
          </p:txBody>
        </p:sp>
        <p:grpSp>
          <p:nvGrpSpPr>
            <p:cNvPr id="18" name="Group 53"/>
            <p:cNvGrpSpPr>
              <a:grpSpLocks/>
            </p:cNvGrpSpPr>
            <p:nvPr/>
          </p:nvGrpSpPr>
          <p:grpSpPr bwMode="auto">
            <a:xfrm>
              <a:off x="2262" y="254"/>
              <a:ext cx="352" cy="67"/>
              <a:chOff x="2262" y="254"/>
              <a:chExt cx="352" cy="67"/>
            </a:xfrm>
          </p:grpSpPr>
          <p:sp>
            <p:nvSpPr>
              <p:cNvPr id="25654" name="Oval 54"/>
              <p:cNvSpPr>
                <a:spLocks noChangeArrowheads="1"/>
              </p:cNvSpPr>
              <p:nvPr/>
            </p:nvSpPr>
            <p:spPr bwMode="auto">
              <a:xfrm>
                <a:off x="2262" y="254"/>
                <a:ext cx="352" cy="67"/>
              </a:xfrm>
              <a:prstGeom prst="ellipse">
                <a:avLst/>
              </a:prstGeom>
              <a:solidFill>
                <a:srgbClr val="7F7F9F"/>
              </a:solidFill>
              <a:ln w="9525">
                <a:noFill/>
                <a:round/>
                <a:headEnd/>
                <a:tailEnd/>
              </a:ln>
            </p:spPr>
            <p:txBody>
              <a:bodyPr/>
              <a:lstStyle/>
              <a:p>
                <a:endParaRPr lang="zh-CN" altLang="en-US"/>
              </a:p>
            </p:txBody>
          </p:sp>
          <p:sp>
            <p:nvSpPr>
              <p:cNvPr id="25655" name="Rectangle 55"/>
              <p:cNvSpPr>
                <a:spLocks noChangeArrowheads="1"/>
              </p:cNvSpPr>
              <p:nvPr/>
            </p:nvSpPr>
            <p:spPr bwMode="auto">
              <a:xfrm>
                <a:off x="2262" y="271"/>
                <a:ext cx="352" cy="16"/>
              </a:xfrm>
              <a:prstGeom prst="rect">
                <a:avLst/>
              </a:prstGeom>
              <a:solidFill>
                <a:srgbClr val="7F7F9F"/>
              </a:solidFill>
              <a:ln w="9525">
                <a:noFill/>
                <a:miter lim="800000"/>
                <a:headEnd/>
                <a:tailEnd/>
              </a:ln>
            </p:spPr>
            <p:txBody>
              <a:bodyPr/>
              <a:lstStyle/>
              <a:p>
                <a:endParaRPr lang="zh-CN" altLang="en-US"/>
              </a:p>
            </p:txBody>
          </p:sp>
        </p:grpSp>
        <p:grpSp>
          <p:nvGrpSpPr>
            <p:cNvPr id="19" name="Group 56"/>
            <p:cNvGrpSpPr>
              <a:grpSpLocks/>
            </p:cNvGrpSpPr>
            <p:nvPr/>
          </p:nvGrpSpPr>
          <p:grpSpPr bwMode="auto">
            <a:xfrm>
              <a:off x="2262" y="241"/>
              <a:ext cx="352" cy="66"/>
              <a:chOff x="2262" y="241"/>
              <a:chExt cx="352" cy="66"/>
            </a:xfrm>
          </p:grpSpPr>
          <p:grpSp>
            <p:nvGrpSpPr>
              <p:cNvPr id="20" name="Group 57"/>
              <p:cNvGrpSpPr>
                <a:grpSpLocks/>
              </p:cNvGrpSpPr>
              <p:nvPr/>
            </p:nvGrpSpPr>
            <p:grpSpPr bwMode="auto">
              <a:xfrm>
                <a:off x="2262" y="241"/>
                <a:ext cx="352" cy="66"/>
                <a:chOff x="2262" y="241"/>
                <a:chExt cx="352" cy="66"/>
              </a:xfrm>
            </p:grpSpPr>
            <p:sp>
              <p:nvSpPr>
                <p:cNvPr id="25658" name="Oval 58"/>
                <p:cNvSpPr>
                  <a:spLocks noChangeArrowheads="1"/>
                </p:cNvSpPr>
                <p:nvPr/>
              </p:nvSpPr>
              <p:spPr bwMode="auto">
                <a:xfrm>
                  <a:off x="2262" y="241"/>
                  <a:ext cx="351" cy="66"/>
                </a:xfrm>
                <a:prstGeom prst="ellipse">
                  <a:avLst/>
                </a:prstGeom>
                <a:solidFill>
                  <a:srgbClr val="BFBFDF"/>
                </a:solidFill>
                <a:ln w="6350">
                  <a:solidFill>
                    <a:srgbClr val="DFDFFF"/>
                  </a:solidFill>
                  <a:round/>
                  <a:headEnd/>
                  <a:tailEnd/>
                </a:ln>
              </p:spPr>
              <p:txBody>
                <a:bodyPr/>
                <a:lstStyle/>
                <a:p>
                  <a:endParaRPr lang="zh-CN" altLang="en-US"/>
                </a:p>
              </p:txBody>
            </p:sp>
            <p:sp>
              <p:nvSpPr>
                <p:cNvPr id="25659" name="Oval 59"/>
                <p:cNvSpPr>
                  <a:spLocks noChangeArrowheads="1"/>
                </p:cNvSpPr>
                <p:nvPr/>
              </p:nvSpPr>
              <p:spPr bwMode="auto">
                <a:xfrm>
                  <a:off x="2262" y="247"/>
                  <a:ext cx="352" cy="58"/>
                </a:xfrm>
                <a:prstGeom prst="ellipse">
                  <a:avLst/>
                </a:prstGeom>
                <a:solidFill>
                  <a:srgbClr val="9F9FBF"/>
                </a:solidFill>
                <a:ln w="9525">
                  <a:noFill/>
                  <a:round/>
                  <a:headEnd/>
                  <a:tailEnd/>
                </a:ln>
              </p:spPr>
              <p:txBody>
                <a:bodyPr/>
                <a:lstStyle/>
                <a:p>
                  <a:endParaRPr lang="zh-CN" altLang="en-US"/>
                </a:p>
              </p:txBody>
            </p:sp>
          </p:grpSp>
          <p:sp>
            <p:nvSpPr>
              <p:cNvPr id="25660" name="Oval 60"/>
              <p:cNvSpPr>
                <a:spLocks noChangeArrowheads="1"/>
              </p:cNvSpPr>
              <p:nvPr/>
            </p:nvSpPr>
            <p:spPr bwMode="auto">
              <a:xfrm>
                <a:off x="2262" y="241"/>
                <a:ext cx="351" cy="66"/>
              </a:xfrm>
              <a:prstGeom prst="ellipse">
                <a:avLst/>
              </a:prstGeom>
              <a:noFill/>
              <a:ln w="6350">
                <a:solidFill>
                  <a:srgbClr val="DFDFFF"/>
                </a:solidFill>
                <a:round/>
                <a:headEnd/>
                <a:tailEnd/>
              </a:ln>
            </p:spPr>
            <p:txBody>
              <a:bodyPr/>
              <a:lstStyle/>
              <a:p>
                <a:endParaRPr lang="zh-CN" altLang="en-US"/>
              </a:p>
            </p:txBody>
          </p:sp>
        </p:grpSp>
        <p:sp>
          <p:nvSpPr>
            <p:cNvPr id="25661" name="Freeform 61"/>
            <p:cNvSpPr>
              <a:spLocks/>
            </p:cNvSpPr>
            <p:nvPr/>
          </p:nvSpPr>
          <p:spPr bwMode="auto">
            <a:xfrm>
              <a:off x="2297" y="298"/>
              <a:ext cx="39" cy="12"/>
            </a:xfrm>
            <a:custGeom>
              <a:avLst/>
              <a:gdLst/>
              <a:ahLst/>
              <a:cxnLst>
                <a:cxn ang="0">
                  <a:pos x="0" y="0"/>
                </a:cxn>
                <a:cxn ang="0">
                  <a:pos x="22" y="4"/>
                </a:cxn>
                <a:cxn ang="0">
                  <a:pos x="48" y="10"/>
                </a:cxn>
                <a:cxn ang="0">
                  <a:pos x="76" y="14"/>
                </a:cxn>
                <a:cxn ang="0">
                  <a:pos x="77" y="24"/>
                </a:cxn>
                <a:cxn ang="0">
                  <a:pos x="58" y="22"/>
                </a:cxn>
                <a:cxn ang="0">
                  <a:pos x="30" y="16"/>
                </a:cxn>
                <a:cxn ang="0">
                  <a:pos x="2" y="8"/>
                </a:cxn>
                <a:cxn ang="0">
                  <a:pos x="0" y="0"/>
                </a:cxn>
              </a:cxnLst>
              <a:rect l="0" t="0" r="r" b="b"/>
              <a:pathLst>
                <a:path w="77" h="24">
                  <a:moveTo>
                    <a:pt x="0" y="0"/>
                  </a:moveTo>
                  <a:lnTo>
                    <a:pt x="22" y="4"/>
                  </a:lnTo>
                  <a:lnTo>
                    <a:pt x="48" y="10"/>
                  </a:lnTo>
                  <a:lnTo>
                    <a:pt x="76" y="14"/>
                  </a:lnTo>
                  <a:lnTo>
                    <a:pt x="77"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1" name="Group 62"/>
            <p:cNvGrpSpPr>
              <a:grpSpLocks/>
            </p:cNvGrpSpPr>
            <p:nvPr/>
          </p:nvGrpSpPr>
          <p:grpSpPr bwMode="auto">
            <a:xfrm>
              <a:off x="2403" y="247"/>
              <a:ext cx="71" cy="59"/>
              <a:chOff x="2403" y="247"/>
              <a:chExt cx="71" cy="59"/>
            </a:xfrm>
          </p:grpSpPr>
          <p:grpSp>
            <p:nvGrpSpPr>
              <p:cNvPr id="22" name="Group 63"/>
              <p:cNvGrpSpPr>
                <a:grpSpLocks/>
              </p:cNvGrpSpPr>
              <p:nvPr/>
            </p:nvGrpSpPr>
            <p:grpSpPr bwMode="auto">
              <a:xfrm>
                <a:off x="2403" y="247"/>
                <a:ext cx="71" cy="59"/>
                <a:chOff x="2403" y="247"/>
                <a:chExt cx="71" cy="59"/>
              </a:xfrm>
            </p:grpSpPr>
            <p:grpSp>
              <p:nvGrpSpPr>
                <p:cNvPr id="23" name="Group 64"/>
                <p:cNvGrpSpPr>
                  <a:grpSpLocks/>
                </p:cNvGrpSpPr>
                <p:nvPr/>
              </p:nvGrpSpPr>
              <p:grpSpPr bwMode="auto">
                <a:xfrm>
                  <a:off x="2403" y="247"/>
                  <a:ext cx="71" cy="29"/>
                  <a:chOff x="2403" y="247"/>
                  <a:chExt cx="71" cy="29"/>
                </a:xfrm>
              </p:grpSpPr>
              <p:sp>
                <p:nvSpPr>
                  <p:cNvPr id="25665" name="Oval 65"/>
                  <p:cNvSpPr>
                    <a:spLocks noChangeArrowheads="1"/>
                  </p:cNvSpPr>
                  <p:nvPr/>
                </p:nvSpPr>
                <p:spPr bwMode="auto">
                  <a:xfrm>
                    <a:off x="2403" y="249"/>
                    <a:ext cx="71" cy="27"/>
                  </a:xfrm>
                  <a:prstGeom prst="ellipse">
                    <a:avLst/>
                  </a:prstGeom>
                  <a:noFill/>
                  <a:ln w="6350">
                    <a:solidFill>
                      <a:srgbClr val="7F7F9F"/>
                    </a:solidFill>
                    <a:round/>
                    <a:headEnd/>
                    <a:tailEnd/>
                  </a:ln>
                </p:spPr>
                <p:txBody>
                  <a:bodyPr/>
                  <a:lstStyle/>
                  <a:p>
                    <a:endParaRPr lang="zh-CN" altLang="en-US"/>
                  </a:p>
                </p:txBody>
              </p:sp>
              <p:sp>
                <p:nvSpPr>
                  <p:cNvPr id="25666" name="Oval 66"/>
                  <p:cNvSpPr>
                    <a:spLocks noChangeArrowheads="1"/>
                  </p:cNvSpPr>
                  <p:nvPr/>
                </p:nvSpPr>
                <p:spPr bwMode="auto">
                  <a:xfrm>
                    <a:off x="2403" y="247"/>
                    <a:ext cx="70" cy="28"/>
                  </a:xfrm>
                  <a:prstGeom prst="ellipse">
                    <a:avLst/>
                  </a:prstGeom>
                  <a:noFill/>
                  <a:ln w="6350">
                    <a:solidFill>
                      <a:srgbClr val="DFDFFF"/>
                    </a:solidFill>
                    <a:round/>
                    <a:headEnd/>
                    <a:tailEnd/>
                  </a:ln>
                </p:spPr>
                <p:txBody>
                  <a:bodyPr/>
                  <a:lstStyle/>
                  <a:p>
                    <a:endParaRPr lang="zh-CN" altLang="en-US"/>
                  </a:p>
                </p:txBody>
              </p:sp>
            </p:grpSp>
            <p:sp>
              <p:nvSpPr>
                <p:cNvPr id="25667" name="Freeform 67"/>
                <p:cNvSpPr>
                  <a:spLocks/>
                </p:cNvSpPr>
                <p:nvPr/>
              </p:nvSpPr>
              <p:spPr bwMode="auto">
                <a:xfrm>
                  <a:off x="2410" y="271"/>
                  <a:ext cx="59" cy="35"/>
                </a:xfrm>
                <a:custGeom>
                  <a:avLst/>
                  <a:gdLst/>
                  <a:ahLst/>
                  <a:cxnLst>
                    <a:cxn ang="0">
                      <a:pos x="14" y="1"/>
                    </a:cxn>
                    <a:cxn ang="0">
                      <a:pos x="0" y="57"/>
                    </a:cxn>
                    <a:cxn ang="0">
                      <a:pos x="31" y="69"/>
                    </a:cxn>
                    <a:cxn ang="0">
                      <a:pos x="90" y="69"/>
                    </a:cxn>
                    <a:cxn ang="0">
                      <a:pos x="119" y="55"/>
                    </a:cxn>
                    <a:cxn ang="0">
                      <a:pos x="102" y="0"/>
                    </a:cxn>
                    <a:cxn ang="0">
                      <a:pos x="14" y="1"/>
                    </a:cxn>
                  </a:cxnLst>
                  <a:rect l="0" t="0" r="r" b="b"/>
                  <a:pathLst>
                    <a:path w="119" h="69">
                      <a:moveTo>
                        <a:pt x="14" y="1"/>
                      </a:moveTo>
                      <a:lnTo>
                        <a:pt x="0" y="57"/>
                      </a:lnTo>
                      <a:lnTo>
                        <a:pt x="31" y="69"/>
                      </a:lnTo>
                      <a:lnTo>
                        <a:pt x="90" y="69"/>
                      </a:lnTo>
                      <a:lnTo>
                        <a:pt x="119" y="55"/>
                      </a:lnTo>
                      <a:lnTo>
                        <a:pt x="102" y="0"/>
                      </a:lnTo>
                      <a:lnTo>
                        <a:pt x="14" y="1"/>
                      </a:lnTo>
                      <a:close/>
                    </a:path>
                  </a:pathLst>
                </a:custGeom>
                <a:solidFill>
                  <a:srgbClr val="7F7F9F"/>
                </a:solidFill>
                <a:ln w="9525">
                  <a:noFill/>
                  <a:round/>
                  <a:headEnd/>
                  <a:tailEnd/>
                </a:ln>
              </p:spPr>
              <p:txBody>
                <a:bodyPr/>
                <a:lstStyle/>
                <a:p>
                  <a:endParaRPr lang="zh-CN" altLang="en-US"/>
                </a:p>
              </p:txBody>
            </p:sp>
            <p:sp>
              <p:nvSpPr>
                <p:cNvPr id="25668" name="Freeform 68"/>
                <p:cNvSpPr>
                  <a:spLocks/>
                </p:cNvSpPr>
                <p:nvPr/>
              </p:nvSpPr>
              <p:spPr bwMode="auto">
                <a:xfrm>
                  <a:off x="2410" y="271"/>
                  <a:ext cx="59" cy="33"/>
                </a:xfrm>
                <a:custGeom>
                  <a:avLst/>
                  <a:gdLst/>
                  <a:ahLst/>
                  <a:cxnLst>
                    <a:cxn ang="0">
                      <a:pos x="12" y="0"/>
                    </a:cxn>
                    <a:cxn ang="0">
                      <a:pos x="0" y="54"/>
                    </a:cxn>
                    <a:cxn ang="0">
                      <a:pos x="32" y="66"/>
                    </a:cxn>
                    <a:cxn ang="0">
                      <a:pos x="88" y="66"/>
                    </a:cxn>
                    <a:cxn ang="0">
                      <a:pos x="117" y="53"/>
                    </a:cxn>
                    <a:cxn ang="0">
                      <a:pos x="100" y="0"/>
                    </a:cxn>
                    <a:cxn ang="0">
                      <a:pos x="12" y="0"/>
                    </a:cxn>
                  </a:cxnLst>
                  <a:rect l="0" t="0" r="r" b="b"/>
                  <a:pathLst>
                    <a:path w="117" h="66">
                      <a:moveTo>
                        <a:pt x="12" y="0"/>
                      </a:moveTo>
                      <a:lnTo>
                        <a:pt x="0" y="54"/>
                      </a:lnTo>
                      <a:lnTo>
                        <a:pt x="32"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4" name="Group 69"/>
                <p:cNvGrpSpPr>
                  <a:grpSpLocks/>
                </p:cNvGrpSpPr>
                <p:nvPr/>
              </p:nvGrpSpPr>
              <p:grpSpPr bwMode="auto">
                <a:xfrm>
                  <a:off x="2416" y="270"/>
                  <a:ext cx="44" cy="16"/>
                  <a:chOff x="2416" y="270"/>
                  <a:chExt cx="44" cy="16"/>
                </a:xfrm>
              </p:grpSpPr>
              <p:sp>
                <p:nvSpPr>
                  <p:cNvPr id="25670" name="Oval 70"/>
                  <p:cNvSpPr>
                    <a:spLocks noChangeArrowheads="1"/>
                  </p:cNvSpPr>
                  <p:nvPr/>
                </p:nvSpPr>
                <p:spPr bwMode="auto">
                  <a:xfrm>
                    <a:off x="2416" y="271"/>
                    <a:ext cx="43" cy="15"/>
                  </a:xfrm>
                  <a:prstGeom prst="ellipse">
                    <a:avLst/>
                  </a:prstGeom>
                  <a:solidFill>
                    <a:srgbClr val="9F9FBF"/>
                  </a:solidFill>
                  <a:ln w="6350">
                    <a:solidFill>
                      <a:srgbClr val="7F7F9F"/>
                    </a:solidFill>
                    <a:round/>
                    <a:headEnd/>
                    <a:tailEnd/>
                  </a:ln>
                </p:spPr>
                <p:txBody>
                  <a:bodyPr/>
                  <a:lstStyle/>
                  <a:p>
                    <a:endParaRPr lang="zh-CN" altLang="en-US"/>
                  </a:p>
                </p:txBody>
              </p:sp>
              <p:sp>
                <p:nvSpPr>
                  <p:cNvPr id="25671" name="Oval 71"/>
                  <p:cNvSpPr>
                    <a:spLocks noChangeArrowheads="1"/>
                  </p:cNvSpPr>
                  <p:nvPr/>
                </p:nvSpPr>
                <p:spPr bwMode="auto">
                  <a:xfrm>
                    <a:off x="2417" y="271"/>
                    <a:ext cx="43" cy="15"/>
                  </a:xfrm>
                  <a:prstGeom prst="ellipse">
                    <a:avLst/>
                  </a:prstGeom>
                  <a:noFill/>
                  <a:ln w="6350">
                    <a:solidFill>
                      <a:srgbClr val="7F7F9F"/>
                    </a:solidFill>
                    <a:round/>
                    <a:headEnd/>
                    <a:tailEnd/>
                  </a:ln>
                </p:spPr>
                <p:txBody>
                  <a:bodyPr/>
                  <a:lstStyle/>
                  <a:p>
                    <a:endParaRPr lang="zh-CN" altLang="en-US"/>
                  </a:p>
                </p:txBody>
              </p:sp>
              <p:sp>
                <p:nvSpPr>
                  <p:cNvPr id="25672" name="Oval 72"/>
                  <p:cNvSpPr>
                    <a:spLocks noChangeArrowheads="1"/>
                  </p:cNvSpPr>
                  <p:nvPr/>
                </p:nvSpPr>
                <p:spPr bwMode="auto">
                  <a:xfrm>
                    <a:off x="2416" y="270"/>
                    <a:ext cx="44" cy="15"/>
                  </a:xfrm>
                  <a:prstGeom prst="ellipse">
                    <a:avLst/>
                  </a:prstGeom>
                  <a:noFill/>
                  <a:ln w="6350">
                    <a:solidFill>
                      <a:srgbClr val="DFDFFF"/>
                    </a:solidFill>
                    <a:round/>
                    <a:headEnd/>
                    <a:tailEnd/>
                  </a:ln>
                </p:spPr>
                <p:txBody>
                  <a:bodyPr/>
                  <a:lstStyle/>
                  <a:p>
                    <a:endParaRPr lang="zh-CN" altLang="en-US"/>
                  </a:p>
                </p:txBody>
              </p:sp>
            </p:grpSp>
            <p:grpSp>
              <p:nvGrpSpPr>
                <p:cNvPr id="25" name="Group 73"/>
                <p:cNvGrpSpPr>
                  <a:grpSpLocks/>
                </p:cNvGrpSpPr>
                <p:nvPr/>
              </p:nvGrpSpPr>
              <p:grpSpPr bwMode="auto">
                <a:xfrm>
                  <a:off x="2411" y="285"/>
                  <a:ext cx="56" cy="20"/>
                  <a:chOff x="2411" y="285"/>
                  <a:chExt cx="56" cy="20"/>
                </a:xfrm>
              </p:grpSpPr>
              <p:sp>
                <p:nvSpPr>
                  <p:cNvPr id="25674" name="Oval 74"/>
                  <p:cNvSpPr>
                    <a:spLocks noChangeArrowheads="1"/>
                  </p:cNvSpPr>
                  <p:nvPr/>
                </p:nvSpPr>
                <p:spPr bwMode="auto">
                  <a:xfrm>
                    <a:off x="2411"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675" name="Oval 75"/>
                  <p:cNvSpPr>
                    <a:spLocks noChangeArrowheads="1"/>
                  </p:cNvSpPr>
                  <p:nvPr/>
                </p:nvSpPr>
                <p:spPr bwMode="auto">
                  <a:xfrm>
                    <a:off x="2412" y="286"/>
                    <a:ext cx="55" cy="19"/>
                  </a:xfrm>
                  <a:prstGeom prst="ellipse">
                    <a:avLst/>
                  </a:prstGeom>
                  <a:noFill/>
                  <a:ln w="6350">
                    <a:solidFill>
                      <a:srgbClr val="7F7F9F"/>
                    </a:solidFill>
                    <a:round/>
                    <a:headEnd/>
                    <a:tailEnd/>
                  </a:ln>
                </p:spPr>
                <p:txBody>
                  <a:bodyPr/>
                  <a:lstStyle/>
                  <a:p>
                    <a:endParaRPr lang="zh-CN" altLang="en-US"/>
                  </a:p>
                </p:txBody>
              </p:sp>
              <p:sp>
                <p:nvSpPr>
                  <p:cNvPr id="25676" name="Oval 76"/>
                  <p:cNvSpPr>
                    <a:spLocks noChangeArrowheads="1"/>
                  </p:cNvSpPr>
                  <p:nvPr/>
                </p:nvSpPr>
                <p:spPr bwMode="auto">
                  <a:xfrm>
                    <a:off x="2412" y="285"/>
                    <a:ext cx="54" cy="19"/>
                  </a:xfrm>
                  <a:prstGeom prst="ellipse">
                    <a:avLst/>
                  </a:prstGeom>
                  <a:noFill/>
                  <a:ln w="6350">
                    <a:solidFill>
                      <a:srgbClr val="DFDFFF"/>
                    </a:solidFill>
                    <a:round/>
                    <a:headEnd/>
                    <a:tailEnd/>
                  </a:ln>
                </p:spPr>
                <p:txBody>
                  <a:bodyPr/>
                  <a:lstStyle/>
                  <a:p>
                    <a:endParaRPr lang="zh-CN" altLang="en-US"/>
                  </a:p>
                </p:txBody>
              </p:sp>
            </p:grpSp>
          </p:grpSp>
          <p:sp>
            <p:nvSpPr>
              <p:cNvPr id="25677" name="Oval 77"/>
              <p:cNvSpPr>
                <a:spLocks noChangeArrowheads="1"/>
              </p:cNvSpPr>
              <p:nvPr/>
            </p:nvSpPr>
            <p:spPr bwMode="auto">
              <a:xfrm>
                <a:off x="2429" y="274"/>
                <a:ext cx="18"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26" name="Group 78"/>
          <p:cNvGrpSpPr>
            <a:grpSpLocks/>
          </p:cNvGrpSpPr>
          <p:nvPr/>
        </p:nvGrpSpPr>
        <p:grpSpPr bwMode="auto">
          <a:xfrm>
            <a:off x="3940175" y="461963"/>
            <a:ext cx="561975" cy="1096962"/>
            <a:chOff x="2619" y="241"/>
            <a:chExt cx="354" cy="691"/>
          </a:xfrm>
        </p:grpSpPr>
        <p:grpSp>
          <p:nvGrpSpPr>
            <p:cNvPr id="27" name="Group 79"/>
            <p:cNvGrpSpPr>
              <a:grpSpLocks/>
            </p:cNvGrpSpPr>
            <p:nvPr/>
          </p:nvGrpSpPr>
          <p:grpSpPr bwMode="auto">
            <a:xfrm>
              <a:off x="2619" y="844"/>
              <a:ext cx="354" cy="88"/>
              <a:chOff x="2619" y="844"/>
              <a:chExt cx="354" cy="88"/>
            </a:xfrm>
          </p:grpSpPr>
          <p:grpSp>
            <p:nvGrpSpPr>
              <p:cNvPr id="28" name="Group 80"/>
              <p:cNvGrpSpPr>
                <a:grpSpLocks/>
              </p:cNvGrpSpPr>
              <p:nvPr/>
            </p:nvGrpSpPr>
            <p:grpSpPr bwMode="auto">
              <a:xfrm>
                <a:off x="2619" y="844"/>
                <a:ext cx="354" cy="88"/>
                <a:chOff x="2619" y="844"/>
                <a:chExt cx="354" cy="88"/>
              </a:xfrm>
            </p:grpSpPr>
            <p:sp>
              <p:nvSpPr>
                <p:cNvPr id="25681" name="Oval 81"/>
                <p:cNvSpPr>
                  <a:spLocks noChangeArrowheads="1"/>
                </p:cNvSpPr>
                <p:nvPr/>
              </p:nvSpPr>
              <p:spPr bwMode="auto">
                <a:xfrm>
                  <a:off x="2619" y="844"/>
                  <a:ext cx="354" cy="88"/>
                </a:xfrm>
                <a:prstGeom prst="ellipse">
                  <a:avLst/>
                </a:prstGeom>
                <a:solidFill>
                  <a:srgbClr val="5F5F7F"/>
                </a:solidFill>
                <a:ln w="9525">
                  <a:noFill/>
                  <a:round/>
                  <a:headEnd/>
                  <a:tailEnd/>
                </a:ln>
              </p:spPr>
              <p:txBody>
                <a:bodyPr/>
                <a:lstStyle/>
                <a:p>
                  <a:endParaRPr lang="zh-CN" altLang="en-US"/>
                </a:p>
              </p:txBody>
            </p:sp>
            <p:sp>
              <p:nvSpPr>
                <p:cNvPr id="25682" name="Oval 82"/>
                <p:cNvSpPr>
                  <a:spLocks noChangeArrowheads="1"/>
                </p:cNvSpPr>
                <p:nvPr/>
              </p:nvSpPr>
              <p:spPr bwMode="auto">
                <a:xfrm>
                  <a:off x="2620" y="846"/>
                  <a:ext cx="352" cy="73"/>
                </a:xfrm>
                <a:prstGeom prst="ellipse">
                  <a:avLst/>
                </a:prstGeom>
                <a:solidFill>
                  <a:srgbClr val="5F5F7F"/>
                </a:solidFill>
                <a:ln w="9525">
                  <a:noFill/>
                  <a:round/>
                  <a:headEnd/>
                  <a:tailEnd/>
                </a:ln>
              </p:spPr>
              <p:txBody>
                <a:bodyPr/>
                <a:lstStyle/>
                <a:p>
                  <a:endParaRPr lang="zh-CN" altLang="en-US"/>
                </a:p>
              </p:txBody>
            </p:sp>
          </p:grpSp>
          <p:sp>
            <p:nvSpPr>
              <p:cNvPr id="25683" name="Freeform 83"/>
              <p:cNvSpPr>
                <a:spLocks/>
              </p:cNvSpPr>
              <p:nvPr/>
            </p:nvSpPr>
            <p:spPr bwMode="auto">
              <a:xfrm>
                <a:off x="2655" y="90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684" name="Oval 84"/>
            <p:cNvSpPr>
              <a:spLocks noChangeArrowheads="1"/>
            </p:cNvSpPr>
            <p:nvPr/>
          </p:nvSpPr>
          <p:spPr bwMode="auto">
            <a:xfrm>
              <a:off x="2620" y="839"/>
              <a:ext cx="352" cy="73"/>
            </a:xfrm>
            <a:prstGeom prst="ellipse">
              <a:avLst/>
            </a:prstGeom>
            <a:solidFill>
              <a:srgbClr val="FF0000"/>
            </a:solidFill>
            <a:ln w="9525">
              <a:noFill/>
              <a:round/>
              <a:headEnd/>
              <a:tailEnd/>
            </a:ln>
          </p:spPr>
          <p:txBody>
            <a:bodyPr/>
            <a:lstStyle/>
            <a:p>
              <a:endParaRPr lang="zh-CN" altLang="en-US"/>
            </a:p>
          </p:txBody>
        </p:sp>
        <p:sp>
          <p:nvSpPr>
            <p:cNvPr id="25685" name="Rectangle 85"/>
            <p:cNvSpPr>
              <a:spLocks noChangeArrowheads="1"/>
            </p:cNvSpPr>
            <p:nvPr/>
          </p:nvSpPr>
          <p:spPr bwMode="auto">
            <a:xfrm>
              <a:off x="2620" y="318"/>
              <a:ext cx="353" cy="556"/>
            </a:xfrm>
            <a:prstGeom prst="rect">
              <a:avLst/>
            </a:prstGeom>
            <a:solidFill>
              <a:srgbClr val="FF0000"/>
            </a:solidFill>
            <a:ln w="9525">
              <a:noFill/>
              <a:miter lim="800000"/>
              <a:headEnd/>
              <a:tailEnd/>
            </a:ln>
          </p:spPr>
          <p:txBody>
            <a:bodyPr/>
            <a:lstStyle/>
            <a:p>
              <a:endParaRPr lang="zh-CN" altLang="en-US"/>
            </a:p>
          </p:txBody>
        </p:sp>
        <p:sp>
          <p:nvSpPr>
            <p:cNvPr id="25686" name="Freeform 86"/>
            <p:cNvSpPr>
              <a:spLocks/>
            </p:cNvSpPr>
            <p:nvPr/>
          </p:nvSpPr>
          <p:spPr bwMode="auto">
            <a:xfrm>
              <a:off x="2651" y="33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9" name="Group 87"/>
            <p:cNvGrpSpPr>
              <a:grpSpLocks/>
            </p:cNvGrpSpPr>
            <p:nvPr/>
          </p:nvGrpSpPr>
          <p:grpSpPr bwMode="auto">
            <a:xfrm>
              <a:off x="2620" y="281"/>
              <a:ext cx="353" cy="80"/>
              <a:chOff x="2620" y="281"/>
              <a:chExt cx="353" cy="80"/>
            </a:xfrm>
          </p:grpSpPr>
          <p:sp>
            <p:nvSpPr>
              <p:cNvPr id="25688" name="Oval 88"/>
              <p:cNvSpPr>
                <a:spLocks noChangeArrowheads="1"/>
              </p:cNvSpPr>
              <p:nvPr/>
            </p:nvSpPr>
            <p:spPr bwMode="auto">
              <a:xfrm>
                <a:off x="2620" y="287"/>
                <a:ext cx="353" cy="74"/>
              </a:xfrm>
              <a:prstGeom prst="ellipse">
                <a:avLst/>
              </a:prstGeom>
              <a:solidFill>
                <a:srgbClr val="FF1F3F"/>
              </a:solidFill>
              <a:ln w="9525">
                <a:noFill/>
                <a:round/>
                <a:headEnd/>
                <a:tailEnd/>
              </a:ln>
            </p:spPr>
            <p:txBody>
              <a:bodyPr/>
              <a:lstStyle/>
              <a:p>
                <a:endParaRPr lang="zh-CN" altLang="en-US"/>
              </a:p>
            </p:txBody>
          </p:sp>
          <p:sp>
            <p:nvSpPr>
              <p:cNvPr id="25689" name="Oval 89"/>
              <p:cNvSpPr>
                <a:spLocks noChangeArrowheads="1"/>
              </p:cNvSpPr>
              <p:nvPr/>
            </p:nvSpPr>
            <p:spPr bwMode="auto">
              <a:xfrm>
                <a:off x="2620" y="281"/>
                <a:ext cx="353" cy="74"/>
              </a:xfrm>
              <a:prstGeom prst="ellipse">
                <a:avLst/>
              </a:prstGeom>
              <a:solidFill>
                <a:srgbClr val="FF1F3F"/>
              </a:solidFill>
              <a:ln w="9525">
                <a:noFill/>
                <a:round/>
                <a:headEnd/>
                <a:tailEnd/>
              </a:ln>
            </p:spPr>
            <p:txBody>
              <a:bodyPr/>
              <a:lstStyle/>
              <a:p>
                <a:endParaRPr lang="zh-CN" altLang="en-US"/>
              </a:p>
            </p:txBody>
          </p:sp>
        </p:grpSp>
        <p:sp>
          <p:nvSpPr>
            <p:cNvPr id="25690" name="Oval 90"/>
            <p:cNvSpPr>
              <a:spLocks noChangeArrowheads="1"/>
            </p:cNvSpPr>
            <p:nvPr/>
          </p:nvSpPr>
          <p:spPr bwMode="auto">
            <a:xfrm>
              <a:off x="2620" y="274"/>
              <a:ext cx="352" cy="82"/>
            </a:xfrm>
            <a:prstGeom prst="ellipse">
              <a:avLst/>
            </a:prstGeom>
            <a:solidFill>
              <a:srgbClr val="FF1F3F"/>
            </a:solidFill>
            <a:ln w="9525">
              <a:noFill/>
              <a:round/>
              <a:headEnd/>
              <a:tailEnd/>
            </a:ln>
          </p:spPr>
          <p:txBody>
            <a:bodyPr/>
            <a:lstStyle/>
            <a:p>
              <a:endParaRPr lang="zh-CN" altLang="en-US"/>
            </a:p>
          </p:txBody>
        </p:sp>
        <p:grpSp>
          <p:nvGrpSpPr>
            <p:cNvPr id="30" name="Group 91"/>
            <p:cNvGrpSpPr>
              <a:grpSpLocks/>
            </p:cNvGrpSpPr>
            <p:nvPr/>
          </p:nvGrpSpPr>
          <p:grpSpPr bwMode="auto">
            <a:xfrm>
              <a:off x="2619" y="254"/>
              <a:ext cx="353" cy="67"/>
              <a:chOff x="2619" y="254"/>
              <a:chExt cx="353" cy="67"/>
            </a:xfrm>
          </p:grpSpPr>
          <p:sp>
            <p:nvSpPr>
              <p:cNvPr id="25692" name="Oval 92"/>
              <p:cNvSpPr>
                <a:spLocks noChangeArrowheads="1"/>
              </p:cNvSpPr>
              <p:nvPr/>
            </p:nvSpPr>
            <p:spPr bwMode="auto">
              <a:xfrm>
                <a:off x="2619" y="254"/>
                <a:ext cx="353" cy="67"/>
              </a:xfrm>
              <a:prstGeom prst="ellipse">
                <a:avLst/>
              </a:prstGeom>
              <a:solidFill>
                <a:srgbClr val="7F7F9F"/>
              </a:solidFill>
              <a:ln w="9525">
                <a:noFill/>
                <a:round/>
                <a:headEnd/>
                <a:tailEnd/>
              </a:ln>
            </p:spPr>
            <p:txBody>
              <a:bodyPr/>
              <a:lstStyle/>
              <a:p>
                <a:endParaRPr lang="zh-CN" altLang="en-US"/>
              </a:p>
            </p:txBody>
          </p:sp>
          <p:sp>
            <p:nvSpPr>
              <p:cNvPr id="25693" name="Rectangle 93"/>
              <p:cNvSpPr>
                <a:spLocks noChangeArrowheads="1"/>
              </p:cNvSpPr>
              <p:nvPr/>
            </p:nvSpPr>
            <p:spPr bwMode="auto">
              <a:xfrm>
                <a:off x="2619" y="271"/>
                <a:ext cx="353" cy="16"/>
              </a:xfrm>
              <a:prstGeom prst="rect">
                <a:avLst/>
              </a:prstGeom>
              <a:solidFill>
                <a:srgbClr val="7F7F9F"/>
              </a:solidFill>
              <a:ln w="9525">
                <a:noFill/>
                <a:miter lim="800000"/>
                <a:headEnd/>
                <a:tailEnd/>
              </a:ln>
            </p:spPr>
            <p:txBody>
              <a:bodyPr/>
              <a:lstStyle/>
              <a:p>
                <a:endParaRPr lang="zh-CN" altLang="en-US"/>
              </a:p>
            </p:txBody>
          </p:sp>
        </p:grpSp>
        <p:grpSp>
          <p:nvGrpSpPr>
            <p:cNvPr id="31" name="Group 94"/>
            <p:cNvGrpSpPr>
              <a:grpSpLocks/>
            </p:cNvGrpSpPr>
            <p:nvPr/>
          </p:nvGrpSpPr>
          <p:grpSpPr bwMode="auto">
            <a:xfrm>
              <a:off x="2619" y="241"/>
              <a:ext cx="353" cy="66"/>
              <a:chOff x="2619" y="241"/>
              <a:chExt cx="353" cy="66"/>
            </a:xfrm>
          </p:grpSpPr>
          <p:grpSp>
            <p:nvGrpSpPr>
              <p:cNvPr id="25764" name="Group 95"/>
              <p:cNvGrpSpPr>
                <a:grpSpLocks/>
              </p:cNvGrpSpPr>
              <p:nvPr/>
            </p:nvGrpSpPr>
            <p:grpSpPr bwMode="auto">
              <a:xfrm>
                <a:off x="2619" y="241"/>
                <a:ext cx="353" cy="66"/>
                <a:chOff x="2619" y="241"/>
                <a:chExt cx="353" cy="66"/>
              </a:xfrm>
            </p:grpSpPr>
            <p:sp>
              <p:nvSpPr>
                <p:cNvPr id="25696" name="Oval 96"/>
                <p:cNvSpPr>
                  <a:spLocks noChangeArrowheads="1"/>
                </p:cNvSpPr>
                <p:nvPr/>
              </p:nvSpPr>
              <p:spPr bwMode="auto">
                <a:xfrm>
                  <a:off x="2619" y="24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697" name="Oval 97"/>
                <p:cNvSpPr>
                  <a:spLocks noChangeArrowheads="1"/>
                </p:cNvSpPr>
                <p:nvPr/>
              </p:nvSpPr>
              <p:spPr bwMode="auto">
                <a:xfrm>
                  <a:off x="2619" y="247"/>
                  <a:ext cx="353" cy="58"/>
                </a:xfrm>
                <a:prstGeom prst="ellipse">
                  <a:avLst/>
                </a:prstGeom>
                <a:solidFill>
                  <a:srgbClr val="9F9FBF"/>
                </a:solidFill>
                <a:ln w="9525">
                  <a:noFill/>
                  <a:round/>
                  <a:headEnd/>
                  <a:tailEnd/>
                </a:ln>
              </p:spPr>
              <p:txBody>
                <a:bodyPr/>
                <a:lstStyle/>
                <a:p>
                  <a:endParaRPr lang="zh-CN" altLang="en-US"/>
                </a:p>
              </p:txBody>
            </p:sp>
          </p:grpSp>
          <p:sp>
            <p:nvSpPr>
              <p:cNvPr id="25698" name="Oval 98"/>
              <p:cNvSpPr>
                <a:spLocks noChangeArrowheads="1"/>
              </p:cNvSpPr>
              <p:nvPr/>
            </p:nvSpPr>
            <p:spPr bwMode="auto">
              <a:xfrm>
                <a:off x="2619" y="241"/>
                <a:ext cx="352" cy="66"/>
              </a:xfrm>
              <a:prstGeom prst="ellipse">
                <a:avLst/>
              </a:prstGeom>
              <a:noFill/>
              <a:ln w="6350">
                <a:solidFill>
                  <a:srgbClr val="DFDFFF"/>
                </a:solidFill>
                <a:round/>
                <a:headEnd/>
                <a:tailEnd/>
              </a:ln>
            </p:spPr>
            <p:txBody>
              <a:bodyPr/>
              <a:lstStyle/>
              <a:p>
                <a:endParaRPr lang="zh-CN" altLang="en-US"/>
              </a:p>
            </p:txBody>
          </p:sp>
        </p:grpSp>
        <p:sp>
          <p:nvSpPr>
            <p:cNvPr id="25699" name="Freeform 99"/>
            <p:cNvSpPr>
              <a:spLocks/>
            </p:cNvSpPr>
            <p:nvPr/>
          </p:nvSpPr>
          <p:spPr bwMode="auto">
            <a:xfrm>
              <a:off x="2654" y="29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768" name="Group 100"/>
            <p:cNvGrpSpPr>
              <a:grpSpLocks/>
            </p:cNvGrpSpPr>
            <p:nvPr/>
          </p:nvGrpSpPr>
          <p:grpSpPr bwMode="auto">
            <a:xfrm>
              <a:off x="2760" y="247"/>
              <a:ext cx="72" cy="59"/>
              <a:chOff x="2760" y="247"/>
              <a:chExt cx="72" cy="59"/>
            </a:xfrm>
          </p:grpSpPr>
          <p:grpSp>
            <p:nvGrpSpPr>
              <p:cNvPr id="25771" name="Group 101"/>
              <p:cNvGrpSpPr>
                <a:grpSpLocks/>
              </p:cNvGrpSpPr>
              <p:nvPr/>
            </p:nvGrpSpPr>
            <p:grpSpPr bwMode="auto">
              <a:xfrm>
                <a:off x="2760" y="247"/>
                <a:ext cx="72" cy="59"/>
                <a:chOff x="2760" y="247"/>
                <a:chExt cx="72" cy="59"/>
              </a:xfrm>
            </p:grpSpPr>
            <p:grpSp>
              <p:nvGrpSpPr>
                <p:cNvPr id="25772" name="Group 102"/>
                <p:cNvGrpSpPr>
                  <a:grpSpLocks/>
                </p:cNvGrpSpPr>
                <p:nvPr/>
              </p:nvGrpSpPr>
              <p:grpSpPr bwMode="auto">
                <a:xfrm>
                  <a:off x="2760" y="247"/>
                  <a:ext cx="72" cy="29"/>
                  <a:chOff x="2760" y="247"/>
                  <a:chExt cx="72" cy="29"/>
                </a:xfrm>
              </p:grpSpPr>
              <p:sp>
                <p:nvSpPr>
                  <p:cNvPr id="25703" name="Oval 103"/>
                  <p:cNvSpPr>
                    <a:spLocks noChangeArrowheads="1"/>
                  </p:cNvSpPr>
                  <p:nvPr/>
                </p:nvSpPr>
                <p:spPr bwMode="auto">
                  <a:xfrm>
                    <a:off x="2761" y="249"/>
                    <a:ext cx="71" cy="27"/>
                  </a:xfrm>
                  <a:prstGeom prst="ellipse">
                    <a:avLst/>
                  </a:prstGeom>
                  <a:noFill/>
                  <a:ln w="6350">
                    <a:solidFill>
                      <a:srgbClr val="7F7F9F"/>
                    </a:solidFill>
                    <a:round/>
                    <a:headEnd/>
                    <a:tailEnd/>
                  </a:ln>
                </p:spPr>
                <p:txBody>
                  <a:bodyPr/>
                  <a:lstStyle/>
                  <a:p>
                    <a:endParaRPr lang="zh-CN" altLang="en-US"/>
                  </a:p>
                </p:txBody>
              </p:sp>
              <p:sp>
                <p:nvSpPr>
                  <p:cNvPr id="25704" name="Oval 104"/>
                  <p:cNvSpPr>
                    <a:spLocks noChangeArrowheads="1"/>
                  </p:cNvSpPr>
                  <p:nvPr/>
                </p:nvSpPr>
                <p:spPr bwMode="auto">
                  <a:xfrm>
                    <a:off x="2760" y="247"/>
                    <a:ext cx="71" cy="28"/>
                  </a:xfrm>
                  <a:prstGeom prst="ellipse">
                    <a:avLst/>
                  </a:prstGeom>
                  <a:noFill/>
                  <a:ln w="6350">
                    <a:solidFill>
                      <a:srgbClr val="DFDFFF"/>
                    </a:solidFill>
                    <a:round/>
                    <a:headEnd/>
                    <a:tailEnd/>
                  </a:ln>
                </p:spPr>
                <p:txBody>
                  <a:bodyPr/>
                  <a:lstStyle/>
                  <a:p>
                    <a:endParaRPr lang="zh-CN" altLang="en-US"/>
                  </a:p>
                </p:txBody>
              </p:sp>
            </p:grpSp>
            <p:sp>
              <p:nvSpPr>
                <p:cNvPr id="25705" name="Freeform 105"/>
                <p:cNvSpPr>
                  <a:spLocks/>
                </p:cNvSpPr>
                <p:nvPr/>
              </p:nvSpPr>
              <p:spPr bwMode="auto">
                <a:xfrm>
                  <a:off x="2767" y="27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06" name="Freeform 106"/>
                <p:cNvSpPr>
                  <a:spLocks/>
                </p:cNvSpPr>
                <p:nvPr/>
              </p:nvSpPr>
              <p:spPr bwMode="auto">
                <a:xfrm>
                  <a:off x="2768" y="27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777" name="Group 107"/>
                <p:cNvGrpSpPr>
                  <a:grpSpLocks/>
                </p:cNvGrpSpPr>
                <p:nvPr/>
              </p:nvGrpSpPr>
              <p:grpSpPr bwMode="auto">
                <a:xfrm>
                  <a:off x="2774" y="270"/>
                  <a:ext cx="44" cy="16"/>
                  <a:chOff x="2774" y="270"/>
                  <a:chExt cx="44" cy="16"/>
                </a:xfrm>
              </p:grpSpPr>
              <p:sp>
                <p:nvSpPr>
                  <p:cNvPr id="25708" name="Oval 108"/>
                  <p:cNvSpPr>
                    <a:spLocks noChangeArrowheads="1"/>
                  </p:cNvSpPr>
                  <p:nvPr/>
                </p:nvSpPr>
                <p:spPr bwMode="auto">
                  <a:xfrm>
                    <a:off x="2774" y="27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09" name="Oval 109"/>
                  <p:cNvSpPr>
                    <a:spLocks noChangeArrowheads="1"/>
                  </p:cNvSpPr>
                  <p:nvPr/>
                </p:nvSpPr>
                <p:spPr bwMode="auto">
                  <a:xfrm>
                    <a:off x="2774" y="271"/>
                    <a:ext cx="44" cy="15"/>
                  </a:xfrm>
                  <a:prstGeom prst="ellipse">
                    <a:avLst/>
                  </a:prstGeom>
                  <a:noFill/>
                  <a:ln w="6350">
                    <a:solidFill>
                      <a:srgbClr val="7F7F9F"/>
                    </a:solidFill>
                    <a:round/>
                    <a:headEnd/>
                    <a:tailEnd/>
                  </a:ln>
                </p:spPr>
                <p:txBody>
                  <a:bodyPr/>
                  <a:lstStyle/>
                  <a:p>
                    <a:endParaRPr lang="zh-CN" altLang="en-US"/>
                  </a:p>
                </p:txBody>
              </p:sp>
              <p:sp>
                <p:nvSpPr>
                  <p:cNvPr id="25710" name="Oval 110"/>
                  <p:cNvSpPr>
                    <a:spLocks noChangeArrowheads="1"/>
                  </p:cNvSpPr>
                  <p:nvPr/>
                </p:nvSpPr>
                <p:spPr bwMode="auto">
                  <a:xfrm>
                    <a:off x="2774" y="270"/>
                    <a:ext cx="44" cy="15"/>
                  </a:xfrm>
                  <a:prstGeom prst="ellipse">
                    <a:avLst/>
                  </a:prstGeom>
                  <a:noFill/>
                  <a:ln w="6350">
                    <a:solidFill>
                      <a:srgbClr val="DFDFFF"/>
                    </a:solidFill>
                    <a:round/>
                    <a:headEnd/>
                    <a:tailEnd/>
                  </a:ln>
                </p:spPr>
                <p:txBody>
                  <a:bodyPr/>
                  <a:lstStyle/>
                  <a:p>
                    <a:endParaRPr lang="zh-CN" altLang="en-US"/>
                  </a:p>
                </p:txBody>
              </p:sp>
            </p:grpSp>
            <p:grpSp>
              <p:nvGrpSpPr>
                <p:cNvPr id="25778" name="Group 111"/>
                <p:cNvGrpSpPr>
                  <a:grpSpLocks/>
                </p:cNvGrpSpPr>
                <p:nvPr/>
              </p:nvGrpSpPr>
              <p:grpSpPr bwMode="auto">
                <a:xfrm>
                  <a:off x="2768" y="285"/>
                  <a:ext cx="56" cy="20"/>
                  <a:chOff x="2768" y="285"/>
                  <a:chExt cx="56" cy="20"/>
                </a:xfrm>
              </p:grpSpPr>
              <p:sp>
                <p:nvSpPr>
                  <p:cNvPr id="25712" name="Oval 112"/>
                  <p:cNvSpPr>
                    <a:spLocks noChangeArrowheads="1"/>
                  </p:cNvSpPr>
                  <p:nvPr/>
                </p:nvSpPr>
                <p:spPr bwMode="auto">
                  <a:xfrm>
                    <a:off x="2768" y="28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13" name="Oval 113"/>
                  <p:cNvSpPr>
                    <a:spLocks noChangeArrowheads="1"/>
                  </p:cNvSpPr>
                  <p:nvPr/>
                </p:nvSpPr>
                <p:spPr bwMode="auto">
                  <a:xfrm>
                    <a:off x="2770" y="286"/>
                    <a:ext cx="54" cy="19"/>
                  </a:xfrm>
                  <a:prstGeom prst="ellipse">
                    <a:avLst/>
                  </a:prstGeom>
                  <a:noFill/>
                  <a:ln w="6350">
                    <a:solidFill>
                      <a:srgbClr val="7F7F9F"/>
                    </a:solidFill>
                    <a:round/>
                    <a:headEnd/>
                    <a:tailEnd/>
                  </a:ln>
                </p:spPr>
                <p:txBody>
                  <a:bodyPr/>
                  <a:lstStyle/>
                  <a:p>
                    <a:endParaRPr lang="zh-CN" altLang="en-US"/>
                  </a:p>
                </p:txBody>
              </p:sp>
              <p:sp>
                <p:nvSpPr>
                  <p:cNvPr id="25714" name="Oval 114"/>
                  <p:cNvSpPr>
                    <a:spLocks noChangeArrowheads="1"/>
                  </p:cNvSpPr>
                  <p:nvPr/>
                </p:nvSpPr>
                <p:spPr bwMode="auto">
                  <a:xfrm>
                    <a:off x="2770" y="285"/>
                    <a:ext cx="54" cy="19"/>
                  </a:xfrm>
                  <a:prstGeom prst="ellipse">
                    <a:avLst/>
                  </a:prstGeom>
                  <a:noFill/>
                  <a:ln w="6350">
                    <a:solidFill>
                      <a:srgbClr val="DFDFFF"/>
                    </a:solidFill>
                    <a:round/>
                    <a:headEnd/>
                    <a:tailEnd/>
                  </a:ln>
                </p:spPr>
                <p:txBody>
                  <a:bodyPr/>
                  <a:lstStyle/>
                  <a:p>
                    <a:endParaRPr lang="zh-CN" altLang="en-US"/>
                  </a:p>
                </p:txBody>
              </p:sp>
            </p:grpSp>
          </p:grpSp>
          <p:sp>
            <p:nvSpPr>
              <p:cNvPr id="25715" name="Oval 115"/>
              <p:cNvSpPr>
                <a:spLocks noChangeArrowheads="1"/>
              </p:cNvSpPr>
              <p:nvPr/>
            </p:nvSpPr>
            <p:spPr bwMode="auto">
              <a:xfrm>
                <a:off x="2786" y="27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25779" name="Group 116"/>
          <p:cNvGrpSpPr>
            <a:grpSpLocks/>
          </p:cNvGrpSpPr>
          <p:nvPr/>
        </p:nvGrpSpPr>
        <p:grpSpPr bwMode="auto">
          <a:xfrm>
            <a:off x="4506913" y="430213"/>
            <a:ext cx="561975" cy="1096962"/>
            <a:chOff x="3675" y="481"/>
            <a:chExt cx="354" cy="691"/>
          </a:xfrm>
        </p:grpSpPr>
        <p:grpSp>
          <p:nvGrpSpPr>
            <p:cNvPr id="25784" name="Group 117"/>
            <p:cNvGrpSpPr>
              <a:grpSpLocks/>
            </p:cNvGrpSpPr>
            <p:nvPr/>
          </p:nvGrpSpPr>
          <p:grpSpPr bwMode="auto">
            <a:xfrm>
              <a:off x="3675" y="1084"/>
              <a:ext cx="354" cy="88"/>
              <a:chOff x="3675" y="1084"/>
              <a:chExt cx="354" cy="88"/>
            </a:xfrm>
          </p:grpSpPr>
          <p:grpSp>
            <p:nvGrpSpPr>
              <p:cNvPr id="25788" name="Group 118"/>
              <p:cNvGrpSpPr>
                <a:grpSpLocks/>
              </p:cNvGrpSpPr>
              <p:nvPr/>
            </p:nvGrpSpPr>
            <p:grpSpPr bwMode="auto">
              <a:xfrm>
                <a:off x="3675" y="1084"/>
                <a:ext cx="354" cy="88"/>
                <a:chOff x="3675" y="1084"/>
                <a:chExt cx="354" cy="88"/>
              </a:xfrm>
            </p:grpSpPr>
            <p:sp>
              <p:nvSpPr>
                <p:cNvPr id="25719" name="Oval 119"/>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5720" name="Oval 120"/>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5721" name="Freeform 121"/>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722" name="Oval 122"/>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5723" name="Rectangle 123"/>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5724" name="Freeform 124"/>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5795" name="Group 125"/>
            <p:cNvGrpSpPr>
              <a:grpSpLocks/>
            </p:cNvGrpSpPr>
            <p:nvPr/>
          </p:nvGrpSpPr>
          <p:grpSpPr bwMode="auto">
            <a:xfrm>
              <a:off x="3676" y="521"/>
              <a:ext cx="353" cy="80"/>
              <a:chOff x="3676" y="521"/>
              <a:chExt cx="353" cy="80"/>
            </a:xfrm>
          </p:grpSpPr>
          <p:sp>
            <p:nvSpPr>
              <p:cNvPr id="25726" name="Oval 126"/>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5727" name="Oval 127"/>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5728" name="Oval 128"/>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25796" name="Group 129"/>
            <p:cNvGrpSpPr>
              <a:grpSpLocks/>
            </p:cNvGrpSpPr>
            <p:nvPr/>
          </p:nvGrpSpPr>
          <p:grpSpPr bwMode="auto">
            <a:xfrm>
              <a:off x="3675" y="494"/>
              <a:ext cx="353" cy="67"/>
              <a:chOff x="3675" y="494"/>
              <a:chExt cx="353" cy="67"/>
            </a:xfrm>
          </p:grpSpPr>
          <p:sp>
            <p:nvSpPr>
              <p:cNvPr id="25730" name="Oval 130"/>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5731" name="Rectangle 131"/>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25797" name="Group 132"/>
            <p:cNvGrpSpPr>
              <a:grpSpLocks/>
            </p:cNvGrpSpPr>
            <p:nvPr/>
          </p:nvGrpSpPr>
          <p:grpSpPr bwMode="auto">
            <a:xfrm>
              <a:off x="3675" y="481"/>
              <a:ext cx="353" cy="66"/>
              <a:chOff x="3675" y="481"/>
              <a:chExt cx="353" cy="66"/>
            </a:xfrm>
          </p:grpSpPr>
          <p:grpSp>
            <p:nvGrpSpPr>
              <p:cNvPr id="25798" name="Group 133"/>
              <p:cNvGrpSpPr>
                <a:grpSpLocks/>
              </p:cNvGrpSpPr>
              <p:nvPr/>
            </p:nvGrpSpPr>
            <p:grpSpPr bwMode="auto">
              <a:xfrm>
                <a:off x="3675" y="481"/>
                <a:ext cx="353" cy="66"/>
                <a:chOff x="3675" y="481"/>
                <a:chExt cx="353" cy="66"/>
              </a:xfrm>
            </p:grpSpPr>
            <p:sp>
              <p:nvSpPr>
                <p:cNvPr id="25734" name="Oval 134"/>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735" name="Oval 135"/>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5736" name="Oval 136"/>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5737" name="Freeform 137"/>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799" name="Group 138"/>
            <p:cNvGrpSpPr>
              <a:grpSpLocks/>
            </p:cNvGrpSpPr>
            <p:nvPr/>
          </p:nvGrpSpPr>
          <p:grpSpPr bwMode="auto">
            <a:xfrm>
              <a:off x="3816" y="487"/>
              <a:ext cx="72" cy="59"/>
              <a:chOff x="3816" y="487"/>
              <a:chExt cx="72" cy="59"/>
            </a:xfrm>
          </p:grpSpPr>
          <p:grpSp>
            <p:nvGrpSpPr>
              <p:cNvPr id="25800" name="Group 139"/>
              <p:cNvGrpSpPr>
                <a:grpSpLocks/>
              </p:cNvGrpSpPr>
              <p:nvPr/>
            </p:nvGrpSpPr>
            <p:grpSpPr bwMode="auto">
              <a:xfrm>
                <a:off x="3816" y="487"/>
                <a:ext cx="72" cy="59"/>
                <a:chOff x="3816" y="487"/>
                <a:chExt cx="72" cy="59"/>
              </a:xfrm>
            </p:grpSpPr>
            <p:grpSp>
              <p:nvGrpSpPr>
                <p:cNvPr id="25801" name="Group 140"/>
                <p:cNvGrpSpPr>
                  <a:grpSpLocks/>
                </p:cNvGrpSpPr>
                <p:nvPr/>
              </p:nvGrpSpPr>
              <p:grpSpPr bwMode="auto">
                <a:xfrm>
                  <a:off x="3816" y="487"/>
                  <a:ext cx="72" cy="29"/>
                  <a:chOff x="3816" y="487"/>
                  <a:chExt cx="72" cy="29"/>
                </a:xfrm>
              </p:grpSpPr>
              <p:sp>
                <p:nvSpPr>
                  <p:cNvPr id="25741" name="Oval 141"/>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5742" name="Oval 142"/>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5743" name="Freeform 143"/>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44" name="Freeform 144"/>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802" name="Group 145"/>
                <p:cNvGrpSpPr>
                  <a:grpSpLocks/>
                </p:cNvGrpSpPr>
                <p:nvPr/>
              </p:nvGrpSpPr>
              <p:grpSpPr bwMode="auto">
                <a:xfrm>
                  <a:off x="3830" y="510"/>
                  <a:ext cx="44" cy="16"/>
                  <a:chOff x="3830" y="510"/>
                  <a:chExt cx="44" cy="16"/>
                </a:xfrm>
              </p:grpSpPr>
              <p:sp>
                <p:nvSpPr>
                  <p:cNvPr id="25746" name="Oval 146"/>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47" name="Oval 147"/>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5748" name="Oval 148"/>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25803" name="Group 149"/>
                <p:cNvGrpSpPr>
                  <a:grpSpLocks/>
                </p:cNvGrpSpPr>
                <p:nvPr/>
              </p:nvGrpSpPr>
              <p:grpSpPr bwMode="auto">
                <a:xfrm>
                  <a:off x="3824" y="525"/>
                  <a:ext cx="56" cy="20"/>
                  <a:chOff x="3824" y="525"/>
                  <a:chExt cx="56" cy="20"/>
                </a:xfrm>
              </p:grpSpPr>
              <p:sp>
                <p:nvSpPr>
                  <p:cNvPr id="25750" name="Oval 150"/>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51" name="Oval 151"/>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5752" name="Oval 152"/>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5753" name="Oval 153"/>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5754" name="Rectangle 154"/>
          <p:cNvSpPr>
            <a:spLocks noChangeArrowheads="1"/>
          </p:cNvSpPr>
          <p:nvPr/>
        </p:nvSpPr>
        <p:spPr bwMode="auto">
          <a:xfrm>
            <a:off x="468313" y="1679575"/>
            <a:ext cx="7899400" cy="1630363"/>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很明显，不能由</a:t>
            </a:r>
            <a:r>
              <a:rPr lang="en-US" altLang="zh-CN" sz="2800" b="1"/>
              <a:t>5</a:t>
            </a:r>
            <a:r>
              <a:rPr lang="zh-CN" altLang="en-US" sz="2800" b="1"/>
              <a:t>罐容量的数据，在把握不大的情况下就判断生产</a:t>
            </a:r>
            <a:r>
              <a:rPr lang="zh-CN" altLang="zh-CN" sz="2800" b="1"/>
              <a:t> </a:t>
            </a:r>
            <a:r>
              <a:rPr lang="zh-CN" altLang="en-US" sz="2800" b="1"/>
              <a:t>不正常，因为停产的损失是很大的</a:t>
            </a:r>
            <a:r>
              <a:rPr lang="en-US" altLang="zh-CN" sz="2800" b="1"/>
              <a:t>.</a:t>
            </a:r>
          </a:p>
        </p:txBody>
      </p:sp>
      <p:grpSp>
        <p:nvGrpSpPr>
          <p:cNvPr id="25804" name="Group 155"/>
          <p:cNvGrpSpPr>
            <a:grpSpLocks/>
          </p:cNvGrpSpPr>
          <p:nvPr/>
        </p:nvGrpSpPr>
        <p:grpSpPr bwMode="auto">
          <a:xfrm>
            <a:off x="5116513" y="430213"/>
            <a:ext cx="561975" cy="1096962"/>
            <a:chOff x="3675" y="481"/>
            <a:chExt cx="354" cy="691"/>
          </a:xfrm>
        </p:grpSpPr>
        <p:grpSp>
          <p:nvGrpSpPr>
            <p:cNvPr id="25805" name="Group 156"/>
            <p:cNvGrpSpPr>
              <a:grpSpLocks/>
            </p:cNvGrpSpPr>
            <p:nvPr/>
          </p:nvGrpSpPr>
          <p:grpSpPr bwMode="auto">
            <a:xfrm>
              <a:off x="3675" y="1084"/>
              <a:ext cx="354" cy="88"/>
              <a:chOff x="3675" y="1084"/>
              <a:chExt cx="354" cy="88"/>
            </a:xfrm>
          </p:grpSpPr>
          <p:grpSp>
            <p:nvGrpSpPr>
              <p:cNvPr id="25806" name="Group 157"/>
              <p:cNvGrpSpPr>
                <a:grpSpLocks/>
              </p:cNvGrpSpPr>
              <p:nvPr/>
            </p:nvGrpSpPr>
            <p:grpSpPr bwMode="auto">
              <a:xfrm>
                <a:off x="3675" y="1084"/>
                <a:ext cx="354" cy="88"/>
                <a:chOff x="3675" y="1084"/>
                <a:chExt cx="354" cy="88"/>
              </a:xfrm>
            </p:grpSpPr>
            <p:sp>
              <p:nvSpPr>
                <p:cNvPr id="25758" name="Oval 158"/>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5759" name="Oval 159"/>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5760" name="Freeform 160"/>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5761" name="Oval 161"/>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5762" name="Rectangle 162"/>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5763" name="Freeform 163"/>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25807" name="Group 164"/>
            <p:cNvGrpSpPr>
              <a:grpSpLocks/>
            </p:cNvGrpSpPr>
            <p:nvPr/>
          </p:nvGrpSpPr>
          <p:grpSpPr bwMode="auto">
            <a:xfrm>
              <a:off x="3676" y="521"/>
              <a:ext cx="353" cy="80"/>
              <a:chOff x="3676" y="521"/>
              <a:chExt cx="353" cy="80"/>
            </a:xfrm>
          </p:grpSpPr>
          <p:sp>
            <p:nvSpPr>
              <p:cNvPr id="25765" name="Oval 165"/>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5766" name="Oval 166"/>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5767" name="Oval 167"/>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25808" name="Group 168"/>
            <p:cNvGrpSpPr>
              <a:grpSpLocks/>
            </p:cNvGrpSpPr>
            <p:nvPr/>
          </p:nvGrpSpPr>
          <p:grpSpPr bwMode="auto">
            <a:xfrm>
              <a:off x="3675" y="494"/>
              <a:ext cx="353" cy="67"/>
              <a:chOff x="3675" y="494"/>
              <a:chExt cx="353" cy="67"/>
            </a:xfrm>
          </p:grpSpPr>
          <p:sp>
            <p:nvSpPr>
              <p:cNvPr id="25769" name="Oval 169"/>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5770" name="Rectangle 170"/>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25809" name="Group 171"/>
            <p:cNvGrpSpPr>
              <a:grpSpLocks/>
            </p:cNvGrpSpPr>
            <p:nvPr/>
          </p:nvGrpSpPr>
          <p:grpSpPr bwMode="auto">
            <a:xfrm>
              <a:off x="3675" y="481"/>
              <a:ext cx="353" cy="66"/>
              <a:chOff x="3675" y="481"/>
              <a:chExt cx="353" cy="66"/>
            </a:xfrm>
          </p:grpSpPr>
          <p:grpSp>
            <p:nvGrpSpPr>
              <p:cNvPr id="25810" name="Group 172"/>
              <p:cNvGrpSpPr>
                <a:grpSpLocks/>
              </p:cNvGrpSpPr>
              <p:nvPr/>
            </p:nvGrpSpPr>
            <p:grpSpPr bwMode="auto">
              <a:xfrm>
                <a:off x="3675" y="481"/>
                <a:ext cx="353" cy="66"/>
                <a:chOff x="3675" y="481"/>
                <a:chExt cx="353" cy="66"/>
              </a:xfrm>
            </p:grpSpPr>
            <p:sp>
              <p:nvSpPr>
                <p:cNvPr id="25773" name="Oval 173"/>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5774" name="Oval 174"/>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5775" name="Oval 175"/>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5776" name="Freeform 176"/>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25811" name="Group 177"/>
            <p:cNvGrpSpPr>
              <a:grpSpLocks/>
            </p:cNvGrpSpPr>
            <p:nvPr/>
          </p:nvGrpSpPr>
          <p:grpSpPr bwMode="auto">
            <a:xfrm>
              <a:off x="3816" y="487"/>
              <a:ext cx="72" cy="59"/>
              <a:chOff x="3816" y="487"/>
              <a:chExt cx="72" cy="59"/>
            </a:xfrm>
          </p:grpSpPr>
          <p:grpSp>
            <p:nvGrpSpPr>
              <p:cNvPr id="25812" name="Group 178"/>
              <p:cNvGrpSpPr>
                <a:grpSpLocks/>
              </p:cNvGrpSpPr>
              <p:nvPr/>
            </p:nvGrpSpPr>
            <p:grpSpPr bwMode="auto">
              <a:xfrm>
                <a:off x="3816" y="487"/>
                <a:ext cx="72" cy="59"/>
                <a:chOff x="3816" y="487"/>
                <a:chExt cx="72" cy="59"/>
              </a:xfrm>
            </p:grpSpPr>
            <p:grpSp>
              <p:nvGrpSpPr>
                <p:cNvPr id="25813" name="Group 179"/>
                <p:cNvGrpSpPr>
                  <a:grpSpLocks/>
                </p:cNvGrpSpPr>
                <p:nvPr/>
              </p:nvGrpSpPr>
              <p:grpSpPr bwMode="auto">
                <a:xfrm>
                  <a:off x="3816" y="487"/>
                  <a:ext cx="72" cy="29"/>
                  <a:chOff x="3816" y="487"/>
                  <a:chExt cx="72" cy="29"/>
                </a:xfrm>
              </p:grpSpPr>
              <p:sp>
                <p:nvSpPr>
                  <p:cNvPr id="25780" name="Oval 180"/>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5781" name="Oval 181"/>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5782" name="Freeform 182"/>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5783" name="Freeform 183"/>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25814" name="Group 184"/>
                <p:cNvGrpSpPr>
                  <a:grpSpLocks/>
                </p:cNvGrpSpPr>
                <p:nvPr/>
              </p:nvGrpSpPr>
              <p:grpSpPr bwMode="auto">
                <a:xfrm>
                  <a:off x="3830" y="510"/>
                  <a:ext cx="44" cy="16"/>
                  <a:chOff x="3830" y="510"/>
                  <a:chExt cx="44" cy="16"/>
                </a:xfrm>
              </p:grpSpPr>
              <p:sp>
                <p:nvSpPr>
                  <p:cNvPr id="25785" name="Oval 185"/>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5786" name="Oval 186"/>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5787" name="Oval 187"/>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25815" name="Group 188"/>
                <p:cNvGrpSpPr>
                  <a:grpSpLocks/>
                </p:cNvGrpSpPr>
                <p:nvPr/>
              </p:nvGrpSpPr>
              <p:grpSpPr bwMode="auto">
                <a:xfrm>
                  <a:off x="3824" y="525"/>
                  <a:ext cx="56" cy="20"/>
                  <a:chOff x="3824" y="525"/>
                  <a:chExt cx="56" cy="20"/>
                </a:xfrm>
              </p:grpSpPr>
              <p:sp>
                <p:nvSpPr>
                  <p:cNvPr id="25789" name="Oval 189"/>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5790" name="Oval 190"/>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5791" name="Oval 191"/>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5792" name="Oval 192"/>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5793" name="Rectangle 193"/>
          <p:cNvSpPr>
            <a:spLocks noChangeArrowheads="1"/>
          </p:cNvSpPr>
          <p:nvPr/>
        </p:nvSpPr>
        <p:spPr bwMode="auto">
          <a:xfrm>
            <a:off x="468313" y="3605213"/>
            <a:ext cx="80010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当然也不能总认为正常，有了问题不能及时发现，这也要造成损失</a:t>
            </a:r>
            <a:r>
              <a:rPr lang="en-US" altLang="zh-CN" sz="2800" b="1"/>
              <a:t>.</a:t>
            </a:r>
          </a:p>
        </p:txBody>
      </p:sp>
      <p:sp>
        <p:nvSpPr>
          <p:cNvPr id="25794" name="Rectangle 194"/>
          <p:cNvSpPr>
            <a:spLocks noChangeArrowheads="1"/>
          </p:cNvSpPr>
          <p:nvPr/>
        </p:nvSpPr>
        <p:spPr bwMode="auto">
          <a:xfrm>
            <a:off x="468313" y="4976813"/>
            <a:ext cx="7899400" cy="1117600"/>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如何处理这两者的关系，假设检验面对的就是这种矛盾</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754"/>
                                        </p:tgtEl>
                                        <p:attrNameLst>
                                          <p:attrName>style.visibility</p:attrName>
                                        </p:attrNameLst>
                                      </p:cBhvr>
                                      <p:to>
                                        <p:strVal val="visible"/>
                                      </p:to>
                                    </p:set>
                                    <p:animEffect transition="in" filter="wipe(left)">
                                      <p:cBhvr>
                                        <p:cTn id="7" dur="500"/>
                                        <p:tgtEl>
                                          <p:spTgt spid="25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93"/>
                                        </p:tgtEl>
                                        <p:attrNameLst>
                                          <p:attrName>style.visibility</p:attrName>
                                        </p:attrNameLst>
                                      </p:cBhvr>
                                      <p:to>
                                        <p:strVal val="visible"/>
                                      </p:to>
                                    </p:set>
                                    <p:animEffect transition="in" filter="wipe(left)">
                                      <p:cBhvr>
                                        <p:cTn id="12" dur="500"/>
                                        <p:tgtEl>
                                          <p:spTgt spid="257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794"/>
                                        </p:tgtEl>
                                        <p:attrNameLst>
                                          <p:attrName>style.visibility</p:attrName>
                                        </p:attrNameLst>
                                      </p:cBhvr>
                                      <p:to>
                                        <p:strVal val="visible"/>
                                      </p:to>
                                    </p:set>
                                    <p:animEffect transition="in" filter="wipe(right)">
                                      <p:cBhvr>
                                        <p:cTn id="17" dur="500"/>
                                        <p:tgtEl>
                                          <p:spTgt spid="2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4" grpId="0" autoUpdateAnimBg="0"/>
      <p:bldP spid="25793" grpId="0" autoUpdateAnimBg="0"/>
      <p:bldP spid="257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5153" name="Object 17"/>
          <p:cNvGraphicFramePr>
            <a:graphicFrameLocks noChangeAspect="1"/>
          </p:cNvGraphicFramePr>
          <p:nvPr/>
        </p:nvGraphicFramePr>
        <p:xfrm>
          <a:off x="2411413" y="2924175"/>
          <a:ext cx="4464050" cy="652463"/>
        </p:xfrm>
        <a:graphic>
          <a:graphicData uri="http://schemas.openxmlformats.org/presentationml/2006/ole">
            <p:oleObj spid="_x0000_s1755153" name="Equation" r:id="rId3" imgW="1650960" imgH="241200" progId="">
              <p:embed/>
            </p:oleObj>
          </a:graphicData>
        </a:graphic>
      </p:graphicFrame>
      <p:sp>
        <p:nvSpPr>
          <p:cNvPr id="1755158" name="Text Box 22"/>
          <p:cNvSpPr txBox="1">
            <a:spLocks noChangeArrowheads="1"/>
          </p:cNvSpPr>
          <p:nvPr/>
        </p:nvSpPr>
        <p:spPr bwMode="auto">
          <a:xfrm>
            <a:off x="1331913" y="2852738"/>
            <a:ext cx="99695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p>
        </p:txBody>
      </p:sp>
      <p:sp>
        <p:nvSpPr>
          <p:cNvPr id="1755163" name="Rectangle 27"/>
          <p:cNvSpPr>
            <a:spLocks noChangeArrowheads="1"/>
          </p:cNvSpPr>
          <p:nvPr/>
        </p:nvSpPr>
        <p:spPr bwMode="auto">
          <a:xfrm>
            <a:off x="1116013" y="1773238"/>
            <a:ext cx="5256212" cy="579437"/>
          </a:xfrm>
          <a:prstGeom prst="rect">
            <a:avLst/>
          </a:prstGeom>
          <a:noFill/>
          <a:ln w="9525">
            <a:noFill/>
            <a:miter lim="800000"/>
            <a:headEnd/>
            <a:tailEnd/>
          </a:ln>
          <a:effectLst/>
        </p:spPr>
        <p:txBody>
          <a:bodyPr>
            <a:spAutoFit/>
          </a:bodyPr>
          <a:lstStyle/>
          <a:p>
            <a:r>
              <a:rPr kumimoji="0" lang="en-US" altLang="zh-CN" sz="3200" b="1">
                <a:solidFill>
                  <a:srgbClr val="0000FF"/>
                </a:solidFill>
                <a:latin typeface="宋体" pitchFamily="2" charset="-122"/>
                <a:ea typeface="宋体" pitchFamily="2" charset="-122"/>
              </a:rPr>
              <a:t>1.</a:t>
            </a:r>
            <a:r>
              <a:rPr kumimoji="0" lang="zh-CN" altLang="en-US" sz="3200" b="1">
                <a:solidFill>
                  <a:srgbClr val="FF0066"/>
                </a:solidFill>
                <a:latin typeface="宋体" pitchFamily="2" charset="-122"/>
                <a:ea typeface="宋体" pitchFamily="2" charset="-122"/>
              </a:rPr>
              <a:t>均值</a:t>
            </a:r>
            <a:r>
              <a:rPr kumimoji="0" lang="zh-CN" altLang="en-US" b="1">
                <a:latin typeface="宋体" pitchFamily="2" charset="-122"/>
                <a:ea typeface="宋体" pitchFamily="2" charset="-122"/>
                <a:sym typeface="Symbol" pitchFamily="18" charset="2"/>
              </a:rPr>
              <a:t></a:t>
            </a:r>
            <a:r>
              <a:rPr kumimoji="0" lang="zh-CN" altLang="en-US" sz="3200" b="1">
                <a:solidFill>
                  <a:srgbClr val="0000FF"/>
                </a:solidFill>
                <a:latin typeface="宋体" pitchFamily="2" charset="-122"/>
                <a:ea typeface="宋体" pitchFamily="2" charset="-122"/>
              </a:rPr>
              <a:t>已知</a:t>
            </a:r>
            <a:r>
              <a:rPr kumimoji="0" lang="zh-CN" altLang="en-US" sz="3200" b="1">
                <a:solidFill>
                  <a:srgbClr val="339933"/>
                </a:solidFill>
                <a:latin typeface="宋体" pitchFamily="2" charset="-122"/>
                <a:ea typeface="宋体" pitchFamily="2" charset="-122"/>
              </a:rPr>
              <a:t>的情况下</a:t>
            </a:r>
          </a:p>
        </p:txBody>
      </p:sp>
      <p:sp>
        <p:nvSpPr>
          <p:cNvPr id="1755164" name="Rectangle 28"/>
          <p:cNvSpPr>
            <a:spLocks noChangeArrowheads="1"/>
          </p:cNvSpPr>
          <p:nvPr/>
        </p:nvSpPr>
        <p:spPr bwMode="auto">
          <a:xfrm>
            <a:off x="901700" y="857250"/>
            <a:ext cx="6327775"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方差 </a:t>
            </a:r>
            <a:r>
              <a:rPr kumimoji="0" lang="zh-CN" altLang="en-US" sz="3600" b="1">
                <a:ea typeface="宋体" pitchFamily="2" charset="-122"/>
                <a:sym typeface="Symbol" pitchFamily="18" charset="2"/>
              </a:rPr>
              <a:t></a:t>
            </a:r>
            <a:r>
              <a:rPr kumimoji="0" lang="en-US" altLang="zh-CN" sz="3600" b="1" baseline="30000">
                <a:ea typeface="宋体" pitchFamily="2" charset="-122"/>
                <a:sym typeface="Symbol" pitchFamily="18" charset="2"/>
              </a:rPr>
              <a:t>2</a:t>
            </a:r>
            <a:r>
              <a:rPr lang="zh-CN" altLang="en-US" sz="3600">
                <a:solidFill>
                  <a:srgbClr val="3366CC"/>
                </a:solidFill>
                <a:latin typeface="宋体" pitchFamily="2" charset="-122"/>
                <a:ea typeface="宋体" pitchFamily="2" charset="-122"/>
              </a:rPr>
              <a:t> 的检验</a:t>
            </a:r>
          </a:p>
        </p:txBody>
      </p:sp>
      <p:graphicFrame>
        <p:nvGraphicFramePr>
          <p:cNvPr id="1755165" name="Object 29"/>
          <p:cNvGraphicFramePr>
            <a:graphicFrameLocks noChangeAspect="1"/>
          </p:cNvGraphicFramePr>
          <p:nvPr/>
        </p:nvGraphicFramePr>
        <p:xfrm>
          <a:off x="2051050" y="836613"/>
          <a:ext cx="1727200" cy="720725"/>
        </p:xfrm>
        <a:graphic>
          <a:graphicData uri="http://schemas.openxmlformats.org/presentationml/2006/ole">
            <p:oleObj spid="_x0000_s1755165" name="Equation" r:id="rId4" imgW="660113" imgH="241195" progId="">
              <p:embed/>
            </p:oleObj>
          </a:graphicData>
        </a:graphic>
      </p:graphicFrame>
      <p:sp>
        <p:nvSpPr>
          <p:cNvPr id="1755167" name="Text Box 31"/>
          <p:cNvSpPr txBox="1">
            <a:spLocks noChangeArrowheads="1"/>
          </p:cNvSpPr>
          <p:nvPr/>
        </p:nvSpPr>
        <p:spPr bwMode="auto">
          <a:xfrm>
            <a:off x="7019925" y="2924175"/>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5158"/>
                                        </p:tgtEl>
                                        <p:attrNameLst>
                                          <p:attrName>style.visibility</p:attrName>
                                        </p:attrNameLst>
                                      </p:cBhvr>
                                      <p:to>
                                        <p:strVal val="visible"/>
                                      </p:to>
                                    </p:set>
                                    <p:animEffect transition="in" filter="wipe(left)">
                                      <p:cBhvr>
                                        <p:cTn id="7" dur="500"/>
                                        <p:tgtEl>
                                          <p:spTgt spid="1755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5153"/>
                                        </p:tgtEl>
                                        <p:attrNameLst>
                                          <p:attrName>style.visibility</p:attrName>
                                        </p:attrNameLst>
                                      </p:cBhvr>
                                      <p:to>
                                        <p:strVal val="visible"/>
                                      </p:to>
                                    </p:set>
                                    <p:animEffect transition="in" filter="wipe(left)">
                                      <p:cBhvr>
                                        <p:cTn id="12" dur="500"/>
                                        <p:tgtEl>
                                          <p:spTgt spid="17551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5167"/>
                                        </p:tgtEl>
                                        <p:attrNameLst>
                                          <p:attrName>style.visibility</p:attrName>
                                        </p:attrNameLst>
                                      </p:cBhvr>
                                      <p:to>
                                        <p:strVal val="visible"/>
                                      </p:to>
                                    </p:set>
                                    <p:animEffect transition="in" filter="wipe(left)">
                                      <p:cBhvr>
                                        <p:cTn id="17" dur="500"/>
                                        <p:tgtEl>
                                          <p:spTgt spid="1755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58" grpId="0"/>
      <p:bldP spid="175516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052" name="Text Box 4"/>
          <p:cNvSpPr txBox="1">
            <a:spLocks noChangeArrowheads="1"/>
          </p:cNvSpPr>
          <p:nvPr/>
        </p:nvSpPr>
        <p:spPr bwMode="auto">
          <a:xfrm>
            <a:off x="931863" y="2017713"/>
            <a:ext cx="2497137"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0000FF"/>
                </a:solidFill>
                <a:latin typeface="Arial" charset="0"/>
                <a:ea typeface="宋体" pitchFamily="2" charset="-122"/>
              </a:rPr>
              <a:t>构造</a:t>
            </a:r>
            <a:r>
              <a:rPr kumimoji="0" lang="en-US" altLang="zh-CN" b="1">
                <a:solidFill>
                  <a:srgbClr val="0000FF"/>
                </a:solidFill>
                <a:latin typeface="Arial" charset="0"/>
                <a:ea typeface="宋体" pitchFamily="2" charset="-122"/>
                <a:sym typeface="Symbol" pitchFamily="18" charset="2"/>
              </a:rPr>
              <a:t></a:t>
            </a:r>
            <a:r>
              <a:rPr kumimoji="0" lang="en-US" altLang="zh-CN" b="1" baseline="30000">
                <a:solidFill>
                  <a:srgbClr val="0000FF"/>
                </a:solidFill>
                <a:latin typeface="Arial" charset="0"/>
                <a:ea typeface="宋体" pitchFamily="2" charset="-122"/>
                <a:sym typeface="Symbol" pitchFamily="18" charset="2"/>
              </a:rPr>
              <a:t>2</a:t>
            </a:r>
            <a:r>
              <a:rPr kumimoji="0" lang="zh-CN" altLang="en-US" b="1">
                <a:solidFill>
                  <a:srgbClr val="0000FF"/>
                </a:solidFill>
                <a:latin typeface="Arial" charset="0"/>
                <a:ea typeface="宋体" pitchFamily="2" charset="-122"/>
              </a:rPr>
              <a:t>统计量  </a:t>
            </a:r>
          </a:p>
        </p:txBody>
      </p:sp>
      <p:graphicFrame>
        <p:nvGraphicFramePr>
          <p:cNvPr id="1794053" name="Object 5"/>
          <p:cNvGraphicFramePr>
            <a:graphicFrameLocks noChangeAspect="1"/>
          </p:cNvGraphicFramePr>
          <p:nvPr/>
        </p:nvGraphicFramePr>
        <p:xfrm>
          <a:off x="3221038" y="1263650"/>
          <a:ext cx="2895600" cy="1622425"/>
        </p:xfrm>
        <a:graphic>
          <a:graphicData uri="http://schemas.openxmlformats.org/presentationml/2006/ole">
            <p:oleObj spid="_x0000_s1794053" name="Equation" r:id="rId3" imgW="1155600" imgH="647640" progId="">
              <p:embed/>
            </p:oleObj>
          </a:graphicData>
        </a:graphic>
      </p:graphicFrame>
      <p:graphicFrame>
        <p:nvGraphicFramePr>
          <p:cNvPr id="1794054" name="Object 6"/>
          <p:cNvGraphicFramePr>
            <a:graphicFrameLocks noChangeAspect="1"/>
          </p:cNvGraphicFramePr>
          <p:nvPr/>
        </p:nvGraphicFramePr>
        <p:xfrm>
          <a:off x="6272213" y="2066925"/>
          <a:ext cx="1428750" cy="627063"/>
        </p:xfrm>
        <a:graphic>
          <a:graphicData uri="http://schemas.openxmlformats.org/presentationml/2006/ole">
            <p:oleObj spid="_x0000_s1794054" name="Equation" r:id="rId4" imgW="520560" imgH="228600" progId="">
              <p:embed/>
            </p:oleObj>
          </a:graphicData>
        </a:graphic>
      </p:graphicFrame>
      <p:sp>
        <p:nvSpPr>
          <p:cNvPr id="1794055" name="Text Box 7"/>
          <p:cNvSpPr txBox="1">
            <a:spLocks noChangeArrowheads="1"/>
          </p:cNvSpPr>
          <p:nvPr/>
        </p:nvSpPr>
        <p:spPr bwMode="auto">
          <a:xfrm>
            <a:off x="8348663" y="1974850"/>
            <a:ext cx="738187"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sp>
        <p:nvSpPr>
          <p:cNvPr id="1794056" name="Text Box 8"/>
          <p:cNvSpPr txBox="1">
            <a:spLocks noChangeArrowheads="1"/>
          </p:cNvSpPr>
          <p:nvPr/>
        </p:nvSpPr>
        <p:spPr bwMode="auto">
          <a:xfrm>
            <a:off x="931863" y="4705350"/>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94057" name="Object 9"/>
          <p:cNvGraphicFramePr>
            <a:graphicFrameLocks noChangeAspect="1"/>
          </p:cNvGraphicFramePr>
          <p:nvPr/>
        </p:nvGraphicFramePr>
        <p:xfrm>
          <a:off x="4316413" y="4662488"/>
          <a:ext cx="2193925" cy="696912"/>
        </p:xfrm>
        <a:graphic>
          <a:graphicData uri="http://schemas.openxmlformats.org/presentationml/2006/ole">
            <p:oleObj spid="_x0000_s1794057" name="Equation" r:id="rId5" imgW="799920" imgH="253800" progId="">
              <p:embed/>
            </p:oleObj>
          </a:graphicData>
        </a:graphic>
      </p:graphicFrame>
      <p:sp>
        <p:nvSpPr>
          <p:cNvPr id="1794058" name="Text Box 10"/>
          <p:cNvSpPr txBox="1">
            <a:spLocks noChangeArrowheads="1"/>
          </p:cNvSpPr>
          <p:nvPr/>
        </p:nvSpPr>
        <p:spPr bwMode="auto">
          <a:xfrm>
            <a:off x="976313" y="5329238"/>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FF0066"/>
                </a:solidFill>
                <a:latin typeface="Arial" charset="0"/>
                <a:ea typeface="宋体" pitchFamily="2" charset="-122"/>
              </a:rPr>
              <a:t>拒绝</a:t>
            </a:r>
            <a:r>
              <a:rPr kumimoji="0" lang="zh-CN" altLang="en-US" b="1">
                <a:latin typeface="Arial" charset="0"/>
                <a:ea typeface="宋体" pitchFamily="2" charset="-122"/>
              </a:rPr>
              <a:t>原假设；否则接受原假设 </a:t>
            </a:r>
          </a:p>
        </p:txBody>
      </p:sp>
      <p:sp>
        <p:nvSpPr>
          <p:cNvPr id="1794059" name="Text Box 11"/>
          <p:cNvSpPr txBox="1">
            <a:spLocks noChangeArrowheads="1"/>
          </p:cNvSpPr>
          <p:nvPr/>
        </p:nvSpPr>
        <p:spPr bwMode="auto">
          <a:xfrm>
            <a:off x="1003300" y="4013200"/>
            <a:ext cx="206851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确定临界值 </a:t>
            </a:r>
          </a:p>
        </p:txBody>
      </p:sp>
      <p:graphicFrame>
        <p:nvGraphicFramePr>
          <p:cNvPr id="1794060" name="Object 12"/>
          <p:cNvGraphicFramePr>
            <a:graphicFrameLocks noChangeAspect="1"/>
          </p:cNvGraphicFramePr>
          <p:nvPr/>
        </p:nvGraphicFramePr>
        <p:xfrm>
          <a:off x="3308350" y="3941763"/>
          <a:ext cx="2890838" cy="696912"/>
        </p:xfrm>
        <a:graphic>
          <a:graphicData uri="http://schemas.openxmlformats.org/presentationml/2006/ole">
            <p:oleObj spid="_x0000_s1794060" name="Equation" r:id="rId6" imgW="1054080" imgH="253800" progId="">
              <p:embed/>
            </p:oleObj>
          </a:graphicData>
        </a:graphic>
      </p:graphicFrame>
      <p:sp>
        <p:nvSpPr>
          <p:cNvPr id="1794061" name="Text Box 13"/>
          <p:cNvSpPr txBox="1">
            <a:spLocks noChangeArrowheads="1"/>
          </p:cNvSpPr>
          <p:nvPr/>
        </p:nvSpPr>
        <p:spPr bwMode="auto">
          <a:xfrm>
            <a:off x="6403975" y="4705350"/>
            <a:ext cx="639763"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或 </a:t>
            </a:r>
          </a:p>
        </p:txBody>
      </p:sp>
      <p:graphicFrame>
        <p:nvGraphicFramePr>
          <p:cNvPr id="1794062" name="Object 14"/>
          <p:cNvGraphicFramePr>
            <a:graphicFrameLocks noChangeAspect="1"/>
          </p:cNvGraphicFramePr>
          <p:nvPr/>
        </p:nvGraphicFramePr>
        <p:xfrm>
          <a:off x="6705600" y="4652963"/>
          <a:ext cx="2438400" cy="696912"/>
        </p:xfrm>
        <a:graphic>
          <a:graphicData uri="http://schemas.openxmlformats.org/presentationml/2006/ole">
            <p:oleObj spid="_x0000_s1794062" name="Equation" r:id="rId7" imgW="888840" imgH="253800" progId="">
              <p:embed/>
            </p:oleObj>
          </a:graphicData>
        </a:graphic>
      </p:graphicFrame>
      <p:graphicFrame>
        <p:nvGraphicFramePr>
          <p:cNvPr id="1794063" name="Object 15"/>
          <p:cNvGraphicFramePr>
            <a:graphicFrameLocks noChangeAspect="1"/>
          </p:cNvGraphicFramePr>
          <p:nvPr/>
        </p:nvGraphicFramePr>
        <p:xfrm>
          <a:off x="1219200" y="2701925"/>
          <a:ext cx="7226300" cy="1289050"/>
        </p:xfrm>
        <a:graphic>
          <a:graphicData uri="http://schemas.openxmlformats.org/presentationml/2006/ole">
            <p:oleObj spid="_x0000_s1794063" name="Equation" r:id="rId8" imgW="2705040" imgH="482400" progId="">
              <p:embed/>
            </p:oleObj>
          </a:graphicData>
        </a:graphic>
      </p:graphicFrame>
      <p:sp>
        <p:nvSpPr>
          <p:cNvPr id="1794064" name="Oval 16"/>
          <p:cNvSpPr>
            <a:spLocks noChangeArrowheads="1"/>
          </p:cNvSpPr>
          <p:nvPr/>
        </p:nvSpPr>
        <p:spPr bwMode="auto">
          <a:xfrm>
            <a:off x="1724025" y="2838450"/>
            <a:ext cx="2232025" cy="1152525"/>
          </a:xfrm>
          <a:prstGeom prst="ellipse">
            <a:avLst/>
          </a:prstGeom>
          <a:noFill/>
          <a:ln w="38100" algn="ctr">
            <a:solidFill>
              <a:srgbClr val="FF0000"/>
            </a:solidFill>
            <a:round/>
            <a:headEnd/>
            <a:tailEnd/>
          </a:ln>
          <a:effectLst/>
        </p:spPr>
        <p:txBody>
          <a:bodyPr anchor="ctr">
            <a:spAutoFit/>
          </a:bodyPr>
          <a:lstStyle/>
          <a:p>
            <a:endParaRPr lang="zh-CN" altLang="en-US"/>
          </a:p>
        </p:txBody>
      </p:sp>
      <p:sp>
        <p:nvSpPr>
          <p:cNvPr id="1794065" name="Oval 17"/>
          <p:cNvSpPr>
            <a:spLocks noChangeArrowheads="1"/>
          </p:cNvSpPr>
          <p:nvPr/>
        </p:nvSpPr>
        <p:spPr bwMode="auto">
          <a:xfrm>
            <a:off x="5395913" y="2838450"/>
            <a:ext cx="2087562" cy="1152525"/>
          </a:xfrm>
          <a:prstGeom prst="ellipse">
            <a:avLst/>
          </a:prstGeom>
          <a:noFill/>
          <a:ln w="38100" algn="ctr">
            <a:solidFill>
              <a:srgbClr val="FF0000"/>
            </a:solidFill>
            <a:round/>
            <a:headEnd/>
            <a:tailEnd/>
          </a:ln>
          <a:effectLst/>
        </p:spPr>
        <p:txBody>
          <a:bodyPr anchor="ctr">
            <a:spAutoFit/>
          </a:bodyPr>
          <a:lstStyle/>
          <a:p>
            <a:endParaRPr lang="zh-CN" altLang="en-US"/>
          </a:p>
        </p:txBody>
      </p:sp>
      <p:sp>
        <p:nvSpPr>
          <p:cNvPr id="1794066" name="Text Box 18"/>
          <p:cNvSpPr txBox="1">
            <a:spLocks noChangeArrowheads="1"/>
          </p:cNvSpPr>
          <p:nvPr/>
        </p:nvSpPr>
        <p:spPr bwMode="auto">
          <a:xfrm>
            <a:off x="7248525" y="3960813"/>
            <a:ext cx="1354138"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否定域 </a:t>
            </a:r>
          </a:p>
        </p:txBody>
      </p:sp>
      <p:sp>
        <p:nvSpPr>
          <p:cNvPr id="1794067" name="Rectangle 19"/>
          <p:cNvSpPr>
            <a:spLocks noChangeArrowheads="1"/>
          </p:cNvSpPr>
          <p:nvPr/>
        </p:nvSpPr>
        <p:spPr bwMode="auto">
          <a:xfrm>
            <a:off x="971550" y="981075"/>
            <a:ext cx="2060575" cy="519113"/>
          </a:xfrm>
          <a:prstGeom prst="rect">
            <a:avLst/>
          </a:prstGeom>
          <a:noFill/>
          <a:ln w="9525">
            <a:noFill/>
            <a:miter lim="800000"/>
            <a:headEnd/>
            <a:tailEnd/>
          </a:ln>
          <a:effectLst/>
        </p:spPr>
        <p:txBody>
          <a:bodyPr wrap="none">
            <a:spAutoFit/>
          </a:bodyPr>
          <a:lstStyle/>
          <a:p>
            <a:r>
              <a:rPr lang="zh-CN" altLang="en-US" b="1">
                <a:ea typeface="宋体" pitchFamily="2" charset="-122"/>
              </a:rPr>
              <a:t>当</a:t>
            </a:r>
            <a:r>
              <a:rPr lang="en-US" altLang="zh-CN" b="1" i="1">
                <a:ea typeface="宋体" pitchFamily="2" charset="-122"/>
              </a:rPr>
              <a:t>H</a:t>
            </a:r>
            <a:r>
              <a:rPr lang="en-US" altLang="zh-CN" sz="1800" b="1">
                <a:ea typeface="宋体" pitchFamily="2" charset="-122"/>
              </a:rPr>
              <a:t>0 </a:t>
            </a:r>
            <a:r>
              <a:rPr lang="zh-CN" altLang="en-US" b="1">
                <a:ea typeface="宋体" pitchFamily="2" charset="-122"/>
              </a:rPr>
              <a:t>成立时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4052"/>
                                        </p:tgtEl>
                                        <p:attrNameLst>
                                          <p:attrName>style.visibility</p:attrName>
                                        </p:attrNameLst>
                                      </p:cBhvr>
                                      <p:to>
                                        <p:strVal val="visible"/>
                                      </p:to>
                                    </p:set>
                                    <p:animEffect transition="in" filter="wipe(left)">
                                      <p:cBhvr>
                                        <p:cTn id="7" dur="500"/>
                                        <p:tgtEl>
                                          <p:spTgt spid="1794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4053"/>
                                        </p:tgtEl>
                                        <p:attrNameLst>
                                          <p:attrName>style.visibility</p:attrName>
                                        </p:attrNameLst>
                                      </p:cBhvr>
                                      <p:to>
                                        <p:strVal val="visible"/>
                                      </p:to>
                                    </p:set>
                                    <p:animEffect transition="in" filter="wipe(left)">
                                      <p:cBhvr>
                                        <p:cTn id="12" dur="500"/>
                                        <p:tgtEl>
                                          <p:spTgt spid="1794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94054"/>
                                        </p:tgtEl>
                                        <p:attrNameLst>
                                          <p:attrName>style.visibility</p:attrName>
                                        </p:attrNameLst>
                                      </p:cBhvr>
                                      <p:to>
                                        <p:strVal val="visible"/>
                                      </p:to>
                                    </p:set>
                                    <p:animEffect transition="in" filter="wipe(left)">
                                      <p:cBhvr>
                                        <p:cTn id="17" dur="500"/>
                                        <p:tgtEl>
                                          <p:spTgt spid="1794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94055"/>
                                        </p:tgtEl>
                                        <p:attrNameLst>
                                          <p:attrName>style.visibility</p:attrName>
                                        </p:attrNameLst>
                                      </p:cBhvr>
                                      <p:to>
                                        <p:strVal val="visible"/>
                                      </p:to>
                                    </p:set>
                                    <p:animEffect transition="in" filter="wipe(left)">
                                      <p:cBhvr>
                                        <p:cTn id="22" dur="500"/>
                                        <p:tgtEl>
                                          <p:spTgt spid="1794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94063"/>
                                        </p:tgtEl>
                                        <p:attrNameLst>
                                          <p:attrName>style.visibility</p:attrName>
                                        </p:attrNameLst>
                                      </p:cBhvr>
                                      <p:to>
                                        <p:strVal val="visible"/>
                                      </p:to>
                                    </p:set>
                                    <p:animEffect transition="in" filter="wipe(left)">
                                      <p:cBhvr>
                                        <p:cTn id="27" dur="500"/>
                                        <p:tgtEl>
                                          <p:spTgt spid="179406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9406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94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940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94059"/>
                                        </p:tgtEl>
                                        <p:attrNameLst>
                                          <p:attrName>style.visibility</p:attrName>
                                        </p:attrNameLst>
                                      </p:cBhvr>
                                      <p:to>
                                        <p:strVal val="visible"/>
                                      </p:to>
                                    </p:set>
                                    <p:animEffect transition="in" filter="wipe(left)">
                                      <p:cBhvr>
                                        <p:cTn id="42" dur="500"/>
                                        <p:tgtEl>
                                          <p:spTgt spid="17940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94060"/>
                                        </p:tgtEl>
                                        <p:attrNameLst>
                                          <p:attrName>style.visibility</p:attrName>
                                        </p:attrNameLst>
                                      </p:cBhvr>
                                      <p:to>
                                        <p:strVal val="visible"/>
                                      </p:to>
                                    </p:set>
                                    <p:animEffect transition="in" filter="wipe(left)">
                                      <p:cBhvr>
                                        <p:cTn id="47" dur="500"/>
                                        <p:tgtEl>
                                          <p:spTgt spid="17940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94056"/>
                                        </p:tgtEl>
                                        <p:attrNameLst>
                                          <p:attrName>style.visibility</p:attrName>
                                        </p:attrNameLst>
                                      </p:cBhvr>
                                      <p:to>
                                        <p:strVal val="visible"/>
                                      </p:to>
                                    </p:set>
                                    <p:animEffect transition="in" filter="wipe(left)">
                                      <p:cBhvr>
                                        <p:cTn id="52" dur="500"/>
                                        <p:tgtEl>
                                          <p:spTgt spid="17940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94057"/>
                                        </p:tgtEl>
                                        <p:attrNameLst>
                                          <p:attrName>style.visibility</p:attrName>
                                        </p:attrNameLst>
                                      </p:cBhvr>
                                      <p:to>
                                        <p:strVal val="visible"/>
                                      </p:to>
                                    </p:set>
                                    <p:animEffect transition="in" filter="wipe(left)">
                                      <p:cBhvr>
                                        <p:cTn id="57" dur="500"/>
                                        <p:tgtEl>
                                          <p:spTgt spid="17940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94061"/>
                                        </p:tgtEl>
                                        <p:attrNameLst>
                                          <p:attrName>style.visibility</p:attrName>
                                        </p:attrNameLst>
                                      </p:cBhvr>
                                      <p:to>
                                        <p:strVal val="visible"/>
                                      </p:to>
                                    </p:set>
                                    <p:animEffect transition="in" filter="wipe(left)">
                                      <p:cBhvr>
                                        <p:cTn id="62" dur="500"/>
                                        <p:tgtEl>
                                          <p:spTgt spid="17940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94062"/>
                                        </p:tgtEl>
                                        <p:attrNameLst>
                                          <p:attrName>style.visibility</p:attrName>
                                        </p:attrNameLst>
                                      </p:cBhvr>
                                      <p:to>
                                        <p:strVal val="visible"/>
                                      </p:to>
                                    </p:set>
                                    <p:animEffect transition="in" filter="wipe(left)">
                                      <p:cBhvr>
                                        <p:cTn id="67" dur="500"/>
                                        <p:tgtEl>
                                          <p:spTgt spid="17940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94058"/>
                                        </p:tgtEl>
                                        <p:attrNameLst>
                                          <p:attrName>style.visibility</p:attrName>
                                        </p:attrNameLst>
                                      </p:cBhvr>
                                      <p:to>
                                        <p:strVal val="visible"/>
                                      </p:to>
                                    </p:set>
                                    <p:animEffect transition="in" filter="wipe(left)">
                                      <p:cBhvr>
                                        <p:cTn id="72" dur="500"/>
                                        <p:tgtEl>
                                          <p:spTgt spid="1794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2" grpId="0"/>
      <p:bldP spid="1794055" grpId="0"/>
      <p:bldP spid="1794056" grpId="0"/>
      <p:bldP spid="1794058" grpId="0"/>
      <p:bldP spid="1794059" grpId="0"/>
      <p:bldP spid="1794061" grpId="0"/>
      <p:bldP spid="1794064" grpId="0" animBg="1"/>
      <p:bldP spid="1794065" grpId="0" animBg="1"/>
      <p:bldP spid="179406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5076" name="Object 4"/>
          <p:cNvGraphicFramePr>
            <a:graphicFrameLocks noChangeAspect="1"/>
          </p:cNvGraphicFramePr>
          <p:nvPr/>
        </p:nvGraphicFramePr>
        <p:xfrm>
          <a:off x="2411413" y="2924175"/>
          <a:ext cx="4464050" cy="652463"/>
        </p:xfrm>
        <a:graphic>
          <a:graphicData uri="http://schemas.openxmlformats.org/presentationml/2006/ole">
            <p:oleObj spid="_x0000_s1795076" name="Equation" r:id="rId3" imgW="1650960" imgH="241200" progId="">
              <p:embed/>
            </p:oleObj>
          </a:graphicData>
        </a:graphic>
      </p:graphicFrame>
      <p:sp>
        <p:nvSpPr>
          <p:cNvPr id="1795077" name="Text Box 5"/>
          <p:cNvSpPr txBox="1">
            <a:spLocks noChangeArrowheads="1"/>
          </p:cNvSpPr>
          <p:nvPr/>
        </p:nvSpPr>
        <p:spPr bwMode="auto">
          <a:xfrm>
            <a:off x="1331913" y="2852738"/>
            <a:ext cx="99695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假设 </a:t>
            </a:r>
          </a:p>
        </p:txBody>
      </p:sp>
      <p:sp>
        <p:nvSpPr>
          <p:cNvPr id="1795078" name="Rectangle 6"/>
          <p:cNvSpPr>
            <a:spLocks noChangeArrowheads="1"/>
          </p:cNvSpPr>
          <p:nvPr/>
        </p:nvSpPr>
        <p:spPr bwMode="auto">
          <a:xfrm>
            <a:off x="1116013" y="1773238"/>
            <a:ext cx="5256212" cy="579437"/>
          </a:xfrm>
          <a:prstGeom prst="rect">
            <a:avLst/>
          </a:prstGeom>
          <a:noFill/>
          <a:ln w="9525">
            <a:noFill/>
            <a:miter lim="800000"/>
            <a:headEnd/>
            <a:tailEnd/>
          </a:ln>
          <a:effectLst/>
        </p:spPr>
        <p:txBody>
          <a:bodyPr>
            <a:spAutoFit/>
          </a:bodyPr>
          <a:lstStyle/>
          <a:p>
            <a:r>
              <a:rPr kumimoji="0" lang="en-US" altLang="zh-CN" sz="3200" b="1">
                <a:solidFill>
                  <a:srgbClr val="0000FF"/>
                </a:solidFill>
                <a:latin typeface="宋体" pitchFamily="2" charset="-122"/>
                <a:ea typeface="宋体" pitchFamily="2" charset="-122"/>
              </a:rPr>
              <a:t>2.</a:t>
            </a:r>
            <a:r>
              <a:rPr kumimoji="0" lang="zh-CN" altLang="en-US" sz="3200" b="1">
                <a:solidFill>
                  <a:srgbClr val="FF0066"/>
                </a:solidFill>
                <a:latin typeface="宋体" pitchFamily="2" charset="-122"/>
                <a:ea typeface="宋体" pitchFamily="2" charset="-122"/>
              </a:rPr>
              <a:t>均值</a:t>
            </a:r>
            <a:r>
              <a:rPr kumimoji="0" lang="zh-CN" altLang="en-US" b="1">
                <a:latin typeface="宋体" pitchFamily="2" charset="-122"/>
                <a:ea typeface="宋体" pitchFamily="2" charset="-122"/>
                <a:sym typeface="Symbol" pitchFamily="18" charset="2"/>
              </a:rPr>
              <a:t></a:t>
            </a:r>
            <a:r>
              <a:rPr kumimoji="0" lang="zh-CN" altLang="en-US" sz="3200" b="1">
                <a:solidFill>
                  <a:srgbClr val="0000FF"/>
                </a:solidFill>
                <a:latin typeface="宋体" pitchFamily="2" charset="-122"/>
                <a:ea typeface="宋体" pitchFamily="2" charset="-122"/>
              </a:rPr>
              <a:t>未知</a:t>
            </a:r>
            <a:r>
              <a:rPr kumimoji="0" lang="zh-CN" altLang="en-US" sz="3200" b="1">
                <a:solidFill>
                  <a:srgbClr val="339933"/>
                </a:solidFill>
                <a:latin typeface="宋体" pitchFamily="2" charset="-122"/>
                <a:ea typeface="宋体" pitchFamily="2" charset="-122"/>
              </a:rPr>
              <a:t>的情况下</a:t>
            </a:r>
          </a:p>
        </p:txBody>
      </p:sp>
      <p:sp>
        <p:nvSpPr>
          <p:cNvPr id="1795079" name="Rectangle 7"/>
          <p:cNvSpPr>
            <a:spLocks noChangeArrowheads="1"/>
          </p:cNvSpPr>
          <p:nvPr/>
        </p:nvSpPr>
        <p:spPr bwMode="auto">
          <a:xfrm>
            <a:off x="901700" y="857250"/>
            <a:ext cx="6327775" cy="641350"/>
          </a:xfrm>
          <a:prstGeom prst="rect">
            <a:avLst/>
          </a:prstGeom>
          <a:noFill/>
          <a:ln w="9525">
            <a:noFill/>
            <a:miter lim="800000"/>
            <a:headEnd/>
            <a:tailEnd/>
          </a:ln>
          <a:effectLst/>
        </p:spPr>
        <p:txBody>
          <a:bodyPr wrap="none">
            <a:spAutoFit/>
          </a:bodyPr>
          <a:lstStyle/>
          <a:p>
            <a:pPr algn="ctr" eaLnBrk="0" hangingPunct="0"/>
            <a:r>
              <a:rPr lang="zh-CN" altLang="en-US" sz="3600">
                <a:solidFill>
                  <a:srgbClr val="3366CC"/>
                </a:solidFill>
                <a:latin typeface="宋体" pitchFamily="2" charset="-122"/>
                <a:ea typeface="宋体" pitchFamily="2" charset="-122"/>
              </a:rPr>
              <a:t>总体         方差 </a:t>
            </a:r>
            <a:r>
              <a:rPr kumimoji="0" lang="zh-CN" altLang="en-US" sz="3600" b="1">
                <a:ea typeface="宋体" pitchFamily="2" charset="-122"/>
                <a:sym typeface="Symbol" pitchFamily="18" charset="2"/>
              </a:rPr>
              <a:t></a:t>
            </a:r>
            <a:r>
              <a:rPr kumimoji="0" lang="en-US" altLang="zh-CN" sz="3600" b="1" baseline="30000">
                <a:ea typeface="宋体" pitchFamily="2" charset="-122"/>
                <a:sym typeface="Symbol" pitchFamily="18" charset="2"/>
              </a:rPr>
              <a:t>2</a:t>
            </a:r>
            <a:r>
              <a:rPr lang="zh-CN" altLang="en-US" sz="3600">
                <a:solidFill>
                  <a:srgbClr val="3366CC"/>
                </a:solidFill>
                <a:latin typeface="宋体" pitchFamily="2" charset="-122"/>
                <a:ea typeface="宋体" pitchFamily="2" charset="-122"/>
              </a:rPr>
              <a:t> 的检验</a:t>
            </a:r>
          </a:p>
        </p:txBody>
      </p:sp>
      <p:graphicFrame>
        <p:nvGraphicFramePr>
          <p:cNvPr id="1795080" name="Object 8"/>
          <p:cNvGraphicFramePr>
            <a:graphicFrameLocks noChangeAspect="1"/>
          </p:cNvGraphicFramePr>
          <p:nvPr/>
        </p:nvGraphicFramePr>
        <p:xfrm>
          <a:off x="2051050" y="836613"/>
          <a:ext cx="1727200" cy="720725"/>
        </p:xfrm>
        <a:graphic>
          <a:graphicData uri="http://schemas.openxmlformats.org/presentationml/2006/ole">
            <p:oleObj spid="_x0000_s1795080" name="Equation" r:id="rId4" imgW="660113" imgH="241195" progId="">
              <p:embed/>
            </p:oleObj>
          </a:graphicData>
        </a:graphic>
      </p:graphicFrame>
      <p:sp>
        <p:nvSpPr>
          <p:cNvPr id="1795081" name="Text Box 9"/>
          <p:cNvSpPr txBox="1">
            <a:spLocks noChangeArrowheads="1"/>
          </p:cNvSpPr>
          <p:nvPr/>
        </p:nvSpPr>
        <p:spPr bwMode="auto">
          <a:xfrm>
            <a:off x="6948488" y="2924175"/>
            <a:ext cx="1711325"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solidFill>
                  <a:srgbClr val="FF0000"/>
                </a:solidFill>
                <a:latin typeface="Arial" charset="0"/>
                <a:ea typeface="宋体" pitchFamily="2" charset="-122"/>
              </a:rPr>
              <a:t>双边检验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5077"/>
                                        </p:tgtEl>
                                        <p:attrNameLst>
                                          <p:attrName>style.visibility</p:attrName>
                                        </p:attrNameLst>
                                      </p:cBhvr>
                                      <p:to>
                                        <p:strVal val="visible"/>
                                      </p:to>
                                    </p:set>
                                    <p:animEffect transition="in" filter="wipe(left)">
                                      <p:cBhvr>
                                        <p:cTn id="7" dur="500"/>
                                        <p:tgtEl>
                                          <p:spTgt spid="17950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5076"/>
                                        </p:tgtEl>
                                        <p:attrNameLst>
                                          <p:attrName>style.visibility</p:attrName>
                                        </p:attrNameLst>
                                      </p:cBhvr>
                                      <p:to>
                                        <p:strVal val="visible"/>
                                      </p:to>
                                    </p:set>
                                    <p:animEffect transition="in" filter="wipe(left)">
                                      <p:cBhvr>
                                        <p:cTn id="12" dur="500"/>
                                        <p:tgtEl>
                                          <p:spTgt spid="1795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95081"/>
                                        </p:tgtEl>
                                        <p:attrNameLst>
                                          <p:attrName>style.visibility</p:attrName>
                                        </p:attrNameLst>
                                      </p:cBhvr>
                                      <p:to>
                                        <p:strVal val="visible"/>
                                      </p:to>
                                    </p:set>
                                    <p:animEffect transition="in" filter="wipe(left)">
                                      <p:cBhvr>
                                        <p:cTn id="17" dur="500"/>
                                        <p:tgtEl>
                                          <p:spTgt spid="179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7" grpId="0"/>
      <p:bldP spid="179508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4" name="Rectangle 4"/>
          <p:cNvSpPr>
            <a:spLocks noChangeArrowheads="1"/>
          </p:cNvSpPr>
          <p:nvPr/>
        </p:nvSpPr>
        <p:spPr bwMode="auto">
          <a:xfrm>
            <a:off x="1116013" y="1989138"/>
            <a:ext cx="7777162" cy="3935412"/>
          </a:xfrm>
          <a:prstGeom prst="rect">
            <a:avLst/>
          </a:prstGeom>
          <a:noFill/>
          <a:ln w="9525">
            <a:noFill/>
            <a:miter lim="800000"/>
            <a:headEnd/>
            <a:tailEnd/>
          </a:ln>
          <a:effectLst/>
        </p:spPr>
        <p:txBody>
          <a:bodyPr>
            <a:spAutoFit/>
          </a:bodyPr>
          <a:lstStyle/>
          <a:p>
            <a:r>
              <a:rPr kumimoji="0" lang="zh-CN" altLang="en-US" b="1">
                <a:ea typeface="宋体" pitchFamily="2" charset="-122"/>
              </a:rPr>
              <a:t>由于      是        的无偏估计，当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ea typeface="宋体" pitchFamily="2" charset="-122"/>
              </a:rPr>
              <a:t> 为真时 ，比值           一般来说应在</a:t>
            </a:r>
            <a:r>
              <a:rPr kumimoji="0" lang="en-US" altLang="zh-CN" b="1">
                <a:ea typeface="宋体" pitchFamily="2" charset="-122"/>
              </a:rPr>
              <a:t>1</a:t>
            </a:r>
            <a:r>
              <a:rPr kumimoji="0" lang="zh-CN" altLang="en-US" b="1">
                <a:ea typeface="宋体" pitchFamily="2" charset="-122"/>
              </a:rPr>
              <a:t>附近摆动，而不应过分大</a:t>
            </a:r>
          </a:p>
          <a:p>
            <a:endParaRPr kumimoji="0" lang="zh-CN" altLang="en-US" b="1">
              <a:ea typeface="宋体" pitchFamily="2" charset="-122"/>
            </a:endParaRPr>
          </a:p>
          <a:p>
            <a:r>
              <a:rPr kumimoji="0" lang="zh-CN" altLang="en-US" b="1">
                <a:ea typeface="宋体" pitchFamily="2" charset="-122"/>
              </a:rPr>
              <a:t>于</a:t>
            </a:r>
            <a:r>
              <a:rPr kumimoji="0" lang="en-US" altLang="zh-CN" b="1">
                <a:ea typeface="宋体" pitchFamily="2" charset="-122"/>
              </a:rPr>
              <a:t>1</a:t>
            </a:r>
            <a:r>
              <a:rPr kumimoji="0" lang="zh-CN" altLang="en-US" b="1">
                <a:ea typeface="宋体" pitchFamily="2" charset="-122"/>
              </a:rPr>
              <a:t>或过分小于</a:t>
            </a:r>
            <a:r>
              <a:rPr kumimoji="0" lang="en-US" altLang="zh-CN" b="1">
                <a:ea typeface="宋体" pitchFamily="2" charset="-122"/>
              </a:rPr>
              <a:t>1</a:t>
            </a:r>
            <a:r>
              <a:rPr kumimoji="0" lang="zh-CN" altLang="en-US" b="1">
                <a:ea typeface="宋体" pitchFamily="2" charset="-122"/>
              </a:rPr>
              <a:t>。由于当 </a:t>
            </a:r>
            <a:r>
              <a:rPr kumimoji="0" lang="en-US" altLang="zh-CN" b="1">
                <a:latin typeface="Arial" charset="0"/>
                <a:ea typeface="宋体" pitchFamily="2" charset="-122"/>
              </a:rPr>
              <a:t>H</a:t>
            </a:r>
            <a:r>
              <a:rPr kumimoji="0" lang="en-US" altLang="zh-CN" b="1" baseline="-25000">
                <a:latin typeface="Arial" charset="0"/>
                <a:ea typeface="宋体" pitchFamily="2" charset="-122"/>
              </a:rPr>
              <a:t>0</a:t>
            </a:r>
            <a:r>
              <a:rPr kumimoji="0" lang="zh-CN" altLang="en-US" b="1">
                <a:ea typeface="宋体" pitchFamily="2" charset="-122"/>
              </a:rPr>
              <a:t> 为真时</a:t>
            </a:r>
            <a:r>
              <a:rPr kumimoji="0" lang="en-US" altLang="zh-CN" b="1">
                <a:ea typeface="宋体" pitchFamily="2" charset="-122"/>
              </a:rPr>
              <a:t>,                                 </a:t>
            </a:r>
          </a:p>
          <a:p>
            <a:r>
              <a:rPr kumimoji="0" lang="en-US" altLang="zh-CN" b="1">
                <a:ea typeface="宋体" pitchFamily="2" charset="-122"/>
              </a:rPr>
              <a:t> </a:t>
            </a:r>
          </a:p>
          <a:p>
            <a:endParaRPr kumimoji="0" lang="zh-CN" altLang="en-US" b="1">
              <a:ea typeface="宋体" pitchFamily="2" charset="-122"/>
            </a:endParaRPr>
          </a:p>
          <a:p>
            <a:endParaRPr kumimoji="0" lang="zh-CN" altLang="en-US" b="1">
              <a:ea typeface="宋体" pitchFamily="2" charset="-122"/>
            </a:endParaRPr>
          </a:p>
          <a:p>
            <a:endParaRPr kumimoji="0" lang="zh-CN" altLang="en-US" b="1">
              <a:ea typeface="宋体" pitchFamily="2" charset="-122"/>
            </a:endParaRPr>
          </a:p>
          <a:p>
            <a:r>
              <a:rPr kumimoji="0" lang="zh-CN" altLang="en-US" b="1">
                <a:ea typeface="宋体" pitchFamily="2" charset="-122"/>
              </a:rPr>
              <a:t>我们取                               作为检验统计量，</a:t>
            </a:r>
          </a:p>
        </p:txBody>
      </p:sp>
      <p:graphicFrame>
        <p:nvGraphicFramePr>
          <p:cNvPr id="1756165" name="Object 5"/>
          <p:cNvGraphicFramePr>
            <a:graphicFrameLocks noChangeAspect="1"/>
          </p:cNvGraphicFramePr>
          <p:nvPr/>
        </p:nvGraphicFramePr>
        <p:xfrm>
          <a:off x="2627313" y="3860800"/>
          <a:ext cx="3678237" cy="1187450"/>
        </p:xfrm>
        <a:graphic>
          <a:graphicData uri="http://schemas.openxmlformats.org/presentationml/2006/ole">
            <p:oleObj spid="_x0000_s1756165" name="公式" r:id="rId3" imgW="1295280" imgH="419040" progId="Equation.3">
              <p:embed/>
            </p:oleObj>
          </a:graphicData>
        </a:graphic>
      </p:graphicFrame>
      <p:graphicFrame>
        <p:nvGraphicFramePr>
          <p:cNvPr id="1756166" name="Object 6"/>
          <p:cNvGraphicFramePr>
            <a:graphicFrameLocks noChangeAspect="1"/>
          </p:cNvGraphicFramePr>
          <p:nvPr/>
        </p:nvGraphicFramePr>
        <p:xfrm>
          <a:off x="1908175" y="1989138"/>
          <a:ext cx="404813" cy="431800"/>
        </p:xfrm>
        <a:graphic>
          <a:graphicData uri="http://schemas.openxmlformats.org/presentationml/2006/ole">
            <p:oleObj spid="_x0000_s1756166" name="公式" r:id="rId4" imgW="190440" imgH="203040" progId="Equation.3">
              <p:embed/>
            </p:oleObj>
          </a:graphicData>
        </a:graphic>
      </p:graphicFrame>
      <p:graphicFrame>
        <p:nvGraphicFramePr>
          <p:cNvPr id="1756167" name="Object 7"/>
          <p:cNvGraphicFramePr>
            <a:graphicFrameLocks noChangeAspect="1"/>
          </p:cNvGraphicFramePr>
          <p:nvPr/>
        </p:nvGraphicFramePr>
        <p:xfrm>
          <a:off x="2916238" y="1989138"/>
          <a:ext cx="503237" cy="503237"/>
        </p:xfrm>
        <a:graphic>
          <a:graphicData uri="http://schemas.openxmlformats.org/presentationml/2006/ole">
            <p:oleObj spid="_x0000_s1756167" name="公式" r:id="rId5" imgW="203040" imgH="203040" progId="Equation.3">
              <p:embed/>
            </p:oleObj>
          </a:graphicData>
        </a:graphic>
      </p:graphicFrame>
      <p:graphicFrame>
        <p:nvGraphicFramePr>
          <p:cNvPr id="1756168" name="Object 8"/>
          <p:cNvGraphicFramePr>
            <a:graphicFrameLocks noChangeAspect="1"/>
          </p:cNvGraphicFramePr>
          <p:nvPr/>
        </p:nvGraphicFramePr>
        <p:xfrm>
          <a:off x="1785918" y="2428868"/>
          <a:ext cx="496887" cy="863600"/>
        </p:xfrm>
        <a:graphic>
          <a:graphicData uri="http://schemas.openxmlformats.org/presentationml/2006/ole">
            <p:oleObj spid="_x0000_s1756168" name="公式" r:id="rId6" imgW="241200" imgH="419040" progId="Equation.3">
              <p:embed/>
            </p:oleObj>
          </a:graphicData>
        </a:graphic>
      </p:graphicFrame>
      <p:graphicFrame>
        <p:nvGraphicFramePr>
          <p:cNvPr id="1756169" name="Object 9"/>
          <p:cNvGraphicFramePr>
            <a:graphicFrameLocks noChangeAspect="1"/>
          </p:cNvGraphicFramePr>
          <p:nvPr/>
        </p:nvGraphicFramePr>
        <p:xfrm>
          <a:off x="2393950" y="5030788"/>
          <a:ext cx="2668588" cy="1295400"/>
        </p:xfrm>
        <a:graphic>
          <a:graphicData uri="http://schemas.openxmlformats.org/presentationml/2006/ole">
            <p:oleObj spid="_x0000_s1756169" name="公式" r:id="rId7" imgW="939600" imgH="457200" progId="Equation.3">
              <p:embed/>
            </p:oleObj>
          </a:graphicData>
        </a:graphic>
      </p:graphicFrame>
      <p:sp>
        <p:nvSpPr>
          <p:cNvPr id="1756170" name="Text Box 10"/>
          <p:cNvSpPr txBox="1">
            <a:spLocks noChangeArrowheads="1"/>
          </p:cNvSpPr>
          <p:nvPr/>
        </p:nvSpPr>
        <p:spPr bwMode="auto">
          <a:xfrm>
            <a:off x="1042988" y="836613"/>
            <a:ext cx="1395412" cy="604837"/>
          </a:xfrm>
          <a:prstGeom prst="rect">
            <a:avLst/>
          </a:prstGeom>
          <a:noFill/>
          <a:ln w="9525" algn="ctr">
            <a:noFill/>
            <a:miter lim="800000"/>
            <a:headEnd/>
            <a:tailEnd/>
          </a:ln>
          <a:effectLst/>
        </p:spPr>
        <p:txBody>
          <a:bodyPr wrap="none">
            <a:spAutoFit/>
          </a:bodyPr>
          <a:lstStyle/>
          <a:p>
            <a:pPr>
              <a:lnSpc>
                <a:spcPct val="120000"/>
              </a:lnSpc>
            </a:pPr>
            <a:r>
              <a:rPr kumimoji="0" lang="en-US" altLang="zh-CN" b="1">
                <a:solidFill>
                  <a:srgbClr val="0000FF"/>
                </a:solidFill>
                <a:latin typeface="黑体" pitchFamily="49" charset="-122"/>
                <a:ea typeface="黑体" pitchFamily="49" charset="-122"/>
                <a:sym typeface="Symbol" pitchFamily="18" charset="2"/>
              </a:rPr>
              <a:t></a:t>
            </a:r>
            <a:r>
              <a:rPr kumimoji="0" lang="en-US" altLang="zh-CN" b="1" baseline="30000">
                <a:solidFill>
                  <a:srgbClr val="0000FF"/>
                </a:solidFill>
                <a:latin typeface="黑体" pitchFamily="49" charset="-122"/>
                <a:ea typeface="黑体" pitchFamily="49" charset="-122"/>
                <a:sym typeface="Symbol" pitchFamily="18" charset="2"/>
              </a:rPr>
              <a:t>2</a:t>
            </a:r>
            <a:r>
              <a:rPr kumimoji="0" lang="zh-CN" altLang="en-US" b="1">
                <a:solidFill>
                  <a:srgbClr val="0000FF"/>
                </a:solidFill>
                <a:latin typeface="黑体" pitchFamily="49" charset="-122"/>
                <a:ea typeface="黑体" pitchFamily="49" charset="-122"/>
              </a:rPr>
              <a:t>检验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56165"/>
                                        </p:tgtEl>
                                        <p:attrNameLst>
                                          <p:attrName>style.visibility</p:attrName>
                                        </p:attrNameLst>
                                      </p:cBhvr>
                                      <p:to>
                                        <p:strVal val="visible"/>
                                      </p:to>
                                    </p:set>
                                    <p:animEffect transition="in" filter="wipe(down)">
                                      <p:cBhvr>
                                        <p:cTn id="7" dur="500"/>
                                        <p:tgtEl>
                                          <p:spTgt spid="17561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56169"/>
                                        </p:tgtEl>
                                        <p:attrNameLst>
                                          <p:attrName>style.visibility</p:attrName>
                                        </p:attrNameLst>
                                      </p:cBhvr>
                                      <p:to>
                                        <p:strVal val="visible"/>
                                      </p:to>
                                    </p:set>
                                    <p:animEffect transition="in" filter="wipe(down)">
                                      <p:cBhvr>
                                        <p:cTn id="12" dur="500"/>
                                        <p:tgtEl>
                                          <p:spTgt spid="1756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6170"/>
                                        </p:tgtEl>
                                        <p:attrNameLst>
                                          <p:attrName>style.visibility</p:attrName>
                                        </p:attrNameLst>
                                      </p:cBhvr>
                                      <p:to>
                                        <p:strVal val="visible"/>
                                      </p:to>
                                    </p:set>
                                    <p:animEffect transition="in" filter="wipe(left)">
                                      <p:cBhvr>
                                        <p:cTn id="17" dur="500"/>
                                        <p:tgtEl>
                                          <p:spTgt spid="175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617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210" name="Text Box 26"/>
          <p:cNvSpPr txBox="1">
            <a:spLocks noChangeArrowheads="1"/>
          </p:cNvSpPr>
          <p:nvPr/>
        </p:nvSpPr>
        <p:spPr bwMode="auto">
          <a:xfrm>
            <a:off x="971550" y="1700213"/>
            <a:ext cx="738188"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由  </a:t>
            </a:r>
          </a:p>
        </p:txBody>
      </p:sp>
      <p:graphicFrame>
        <p:nvGraphicFramePr>
          <p:cNvPr id="1757211" name="Object 27"/>
          <p:cNvGraphicFramePr>
            <a:graphicFrameLocks noChangeAspect="1"/>
          </p:cNvGraphicFramePr>
          <p:nvPr/>
        </p:nvGraphicFramePr>
        <p:xfrm>
          <a:off x="1187450" y="2349500"/>
          <a:ext cx="7705725" cy="1209675"/>
        </p:xfrm>
        <a:graphic>
          <a:graphicData uri="http://schemas.openxmlformats.org/presentationml/2006/ole">
            <p:oleObj spid="_x0000_s1757211" name="Equation" r:id="rId3" imgW="3073320" imgH="482400" progId="">
              <p:embed/>
            </p:oleObj>
          </a:graphicData>
        </a:graphic>
      </p:graphicFrame>
      <p:sp>
        <p:nvSpPr>
          <p:cNvPr id="1757212" name="Text Box 28"/>
          <p:cNvSpPr txBox="1">
            <a:spLocks noChangeArrowheads="1"/>
          </p:cNvSpPr>
          <p:nvPr/>
        </p:nvSpPr>
        <p:spPr bwMode="auto">
          <a:xfrm>
            <a:off x="1042988" y="4365625"/>
            <a:ext cx="34972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如果统计量的观测值 </a:t>
            </a:r>
          </a:p>
        </p:txBody>
      </p:sp>
      <p:graphicFrame>
        <p:nvGraphicFramePr>
          <p:cNvPr id="1757213" name="Object 29"/>
          <p:cNvGraphicFramePr>
            <a:graphicFrameLocks noChangeAspect="1"/>
          </p:cNvGraphicFramePr>
          <p:nvPr/>
        </p:nvGraphicFramePr>
        <p:xfrm>
          <a:off x="1846263" y="5013325"/>
          <a:ext cx="2681287" cy="696913"/>
        </p:xfrm>
        <a:graphic>
          <a:graphicData uri="http://schemas.openxmlformats.org/presentationml/2006/ole">
            <p:oleObj spid="_x0000_s1757213" name="Equation" r:id="rId4" imgW="977760" imgH="253800" progId="">
              <p:embed/>
            </p:oleObj>
          </a:graphicData>
        </a:graphic>
      </p:graphicFrame>
      <p:sp>
        <p:nvSpPr>
          <p:cNvPr id="1757214" name="Text Box 30"/>
          <p:cNvSpPr txBox="1">
            <a:spLocks noChangeArrowheads="1"/>
          </p:cNvSpPr>
          <p:nvPr/>
        </p:nvSpPr>
        <p:spPr bwMode="auto">
          <a:xfrm>
            <a:off x="1054100" y="5703888"/>
            <a:ext cx="5283200"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则</a:t>
            </a:r>
            <a:r>
              <a:rPr kumimoji="0" lang="zh-CN" altLang="en-US" b="1">
                <a:solidFill>
                  <a:srgbClr val="FF0000"/>
                </a:solidFill>
                <a:latin typeface="Arial" charset="0"/>
                <a:ea typeface="宋体" pitchFamily="2" charset="-122"/>
              </a:rPr>
              <a:t>拒绝原假设</a:t>
            </a:r>
            <a:r>
              <a:rPr kumimoji="0" lang="zh-CN" altLang="en-US" b="1">
                <a:latin typeface="Arial" charset="0"/>
                <a:ea typeface="宋体" pitchFamily="2" charset="-122"/>
              </a:rPr>
              <a:t>；否则接受原假设 </a:t>
            </a:r>
          </a:p>
        </p:txBody>
      </p:sp>
      <p:sp>
        <p:nvSpPr>
          <p:cNvPr id="1757215" name="Text Box 31"/>
          <p:cNvSpPr txBox="1">
            <a:spLocks noChangeArrowheads="1"/>
          </p:cNvSpPr>
          <p:nvPr/>
        </p:nvSpPr>
        <p:spPr bwMode="auto">
          <a:xfrm>
            <a:off x="1116013" y="3573463"/>
            <a:ext cx="2068512" cy="604837"/>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确定临界值 </a:t>
            </a:r>
          </a:p>
        </p:txBody>
      </p:sp>
      <p:graphicFrame>
        <p:nvGraphicFramePr>
          <p:cNvPr id="1757216" name="Object 32"/>
          <p:cNvGraphicFramePr>
            <a:graphicFrameLocks noChangeAspect="1"/>
          </p:cNvGraphicFramePr>
          <p:nvPr/>
        </p:nvGraphicFramePr>
        <p:xfrm>
          <a:off x="3276600" y="3573463"/>
          <a:ext cx="3900488" cy="696912"/>
        </p:xfrm>
        <a:graphic>
          <a:graphicData uri="http://schemas.openxmlformats.org/presentationml/2006/ole">
            <p:oleObj spid="_x0000_s1757216" name="Equation" r:id="rId5" imgW="1422360" imgH="253800" progId="">
              <p:embed/>
            </p:oleObj>
          </a:graphicData>
        </a:graphic>
      </p:graphicFrame>
      <p:sp>
        <p:nvSpPr>
          <p:cNvPr id="1757217" name="Text Box 33"/>
          <p:cNvSpPr txBox="1">
            <a:spLocks noChangeArrowheads="1"/>
          </p:cNvSpPr>
          <p:nvPr/>
        </p:nvSpPr>
        <p:spPr bwMode="auto">
          <a:xfrm>
            <a:off x="5014913" y="5013325"/>
            <a:ext cx="639762" cy="604838"/>
          </a:xfrm>
          <a:prstGeom prst="rect">
            <a:avLst/>
          </a:prstGeom>
          <a:noFill/>
          <a:ln w="9525" algn="ctr">
            <a:noFill/>
            <a:miter lim="800000"/>
            <a:headEnd/>
            <a:tailEnd/>
          </a:ln>
          <a:effectLst/>
        </p:spPr>
        <p:txBody>
          <a:bodyPr wrap="none">
            <a:spAutoFit/>
          </a:bodyPr>
          <a:lstStyle/>
          <a:p>
            <a:pPr>
              <a:lnSpc>
                <a:spcPct val="120000"/>
              </a:lnSpc>
            </a:pPr>
            <a:r>
              <a:rPr kumimoji="0" lang="zh-CN" altLang="en-US" b="1">
                <a:latin typeface="Arial" charset="0"/>
                <a:ea typeface="宋体" pitchFamily="2" charset="-122"/>
              </a:rPr>
              <a:t>或 </a:t>
            </a:r>
          </a:p>
        </p:txBody>
      </p:sp>
      <p:graphicFrame>
        <p:nvGraphicFramePr>
          <p:cNvPr id="1757218" name="Object 34"/>
          <p:cNvGraphicFramePr>
            <a:graphicFrameLocks noChangeAspect="1"/>
          </p:cNvGraphicFramePr>
          <p:nvPr/>
        </p:nvGraphicFramePr>
        <p:xfrm>
          <a:off x="5832475" y="5013325"/>
          <a:ext cx="2925763" cy="696913"/>
        </p:xfrm>
        <a:graphic>
          <a:graphicData uri="http://schemas.openxmlformats.org/presentationml/2006/ole">
            <p:oleObj spid="_x0000_s1757218" name="Equation" r:id="rId6" imgW="1066680" imgH="253800" progId="">
              <p:embed/>
            </p:oleObj>
          </a:graphicData>
        </a:graphic>
      </p:graphicFrame>
      <p:sp>
        <p:nvSpPr>
          <p:cNvPr id="1757219" name="Oval 35"/>
          <p:cNvSpPr>
            <a:spLocks noChangeArrowheads="1"/>
          </p:cNvSpPr>
          <p:nvPr/>
        </p:nvSpPr>
        <p:spPr bwMode="auto">
          <a:xfrm>
            <a:off x="1619250" y="2420938"/>
            <a:ext cx="2592388" cy="1152525"/>
          </a:xfrm>
          <a:prstGeom prst="ellipse">
            <a:avLst/>
          </a:prstGeom>
          <a:noFill/>
          <a:ln w="38100" algn="ctr">
            <a:solidFill>
              <a:srgbClr val="FF0000"/>
            </a:solidFill>
            <a:round/>
            <a:headEnd/>
            <a:tailEnd/>
          </a:ln>
          <a:effectLst/>
        </p:spPr>
        <p:txBody>
          <a:bodyPr wrap="none" anchor="ctr">
            <a:spAutoFit/>
          </a:bodyPr>
          <a:lstStyle/>
          <a:p>
            <a:endParaRPr lang="zh-CN" altLang="en-US"/>
          </a:p>
        </p:txBody>
      </p:sp>
      <p:sp>
        <p:nvSpPr>
          <p:cNvPr id="1757220" name="Oval 36"/>
          <p:cNvSpPr>
            <a:spLocks noChangeArrowheads="1"/>
          </p:cNvSpPr>
          <p:nvPr/>
        </p:nvSpPr>
        <p:spPr bwMode="auto">
          <a:xfrm>
            <a:off x="5508625" y="2420938"/>
            <a:ext cx="2447925" cy="1152525"/>
          </a:xfrm>
          <a:prstGeom prst="ellipse">
            <a:avLst/>
          </a:prstGeom>
          <a:noFill/>
          <a:ln w="38100" algn="ctr">
            <a:solidFill>
              <a:srgbClr val="FF0000"/>
            </a:solidFill>
            <a:round/>
            <a:headEnd/>
            <a:tailEnd/>
          </a:ln>
          <a:effectLst/>
        </p:spPr>
        <p:txBody>
          <a:bodyPr anchor="ctr">
            <a:spAutoFit/>
          </a:bodyP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7210"/>
                                        </p:tgtEl>
                                        <p:attrNameLst>
                                          <p:attrName>style.visibility</p:attrName>
                                        </p:attrNameLst>
                                      </p:cBhvr>
                                      <p:to>
                                        <p:strVal val="visible"/>
                                      </p:to>
                                    </p:set>
                                    <p:animEffect transition="in" filter="wipe(left)">
                                      <p:cBhvr>
                                        <p:cTn id="7" dur="500"/>
                                        <p:tgtEl>
                                          <p:spTgt spid="1757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7211"/>
                                        </p:tgtEl>
                                        <p:attrNameLst>
                                          <p:attrName>style.visibility</p:attrName>
                                        </p:attrNameLst>
                                      </p:cBhvr>
                                      <p:to>
                                        <p:strVal val="visible"/>
                                      </p:to>
                                    </p:set>
                                    <p:animEffect transition="in" filter="wipe(left)">
                                      <p:cBhvr>
                                        <p:cTn id="12" dur="500"/>
                                        <p:tgtEl>
                                          <p:spTgt spid="17572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7215"/>
                                        </p:tgtEl>
                                        <p:attrNameLst>
                                          <p:attrName>style.visibility</p:attrName>
                                        </p:attrNameLst>
                                      </p:cBhvr>
                                      <p:to>
                                        <p:strVal val="visible"/>
                                      </p:to>
                                    </p:set>
                                    <p:animEffect transition="in" filter="wipe(left)">
                                      <p:cBhvr>
                                        <p:cTn id="17" dur="500"/>
                                        <p:tgtEl>
                                          <p:spTgt spid="1757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57216"/>
                                        </p:tgtEl>
                                        <p:attrNameLst>
                                          <p:attrName>style.visibility</p:attrName>
                                        </p:attrNameLst>
                                      </p:cBhvr>
                                      <p:to>
                                        <p:strVal val="visible"/>
                                      </p:to>
                                    </p:set>
                                    <p:animEffect transition="in" filter="wipe(left)">
                                      <p:cBhvr>
                                        <p:cTn id="22" dur="500"/>
                                        <p:tgtEl>
                                          <p:spTgt spid="17572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57212"/>
                                        </p:tgtEl>
                                        <p:attrNameLst>
                                          <p:attrName>style.visibility</p:attrName>
                                        </p:attrNameLst>
                                      </p:cBhvr>
                                      <p:to>
                                        <p:strVal val="visible"/>
                                      </p:to>
                                    </p:set>
                                    <p:animEffect transition="in" filter="wipe(left)">
                                      <p:cBhvr>
                                        <p:cTn id="27" dur="500"/>
                                        <p:tgtEl>
                                          <p:spTgt spid="17572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7213"/>
                                        </p:tgtEl>
                                        <p:attrNameLst>
                                          <p:attrName>style.visibility</p:attrName>
                                        </p:attrNameLst>
                                      </p:cBhvr>
                                      <p:to>
                                        <p:strVal val="visible"/>
                                      </p:to>
                                    </p:set>
                                    <p:animEffect transition="in" filter="wipe(left)">
                                      <p:cBhvr>
                                        <p:cTn id="32" dur="500"/>
                                        <p:tgtEl>
                                          <p:spTgt spid="17572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7217"/>
                                        </p:tgtEl>
                                        <p:attrNameLst>
                                          <p:attrName>style.visibility</p:attrName>
                                        </p:attrNameLst>
                                      </p:cBhvr>
                                      <p:to>
                                        <p:strVal val="visible"/>
                                      </p:to>
                                    </p:set>
                                    <p:animEffect transition="in" filter="wipe(left)">
                                      <p:cBhvr>
                                        <p:cTn id="37" dur="500"/>
                                        <p:tgtEl>
                                          <p:spTgt spid="17572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7218"/>
                                        </p:tgtEl>
                                        <p:attrNameLst>
                                          <p:attrName>style.visibility</p:attrName>
                                        </p:attrNameLst>
                                      </p:cBhvr>
                                      <p:to>
                                        <p:strVal val="visible"/>
                                      </p:to>
                                    </p:set>
                                    <p:animEffect transition="in" filter="wipe(left)">
                                      <p:cBhvr>
                                        <p:cTn id="42" dur="500"/>
                                        <p:tgtEl>
                                          <p:spTgt spid="17572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7214"/>
                                        </p:tgtEl>
                                        <p:attrNameLst>
                                          <p:attrName>style.visibility</p:attrName>
                                        </p:attrNameLst>
                                      </p:cBhvr>
                                      <p:to>
                                        <p:strVal val="visible"/>
                                      </p:to>
                                    </p:set>
                                    <p:animEffect transition="in" filter="wipe(left)">
                                      <p:cBhvr>
                                        <p:cTn id="47" dur="500"/>
                                        <p:tgtEl>
                                          <p:spTgt spid="17572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5721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5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210" grpId="0"/>
      <p:bldP spid="1757212" grpId="0"/>
      <p:bldP spid="1757214" grpId="0"/>
      <p:bldP spid="1757215" grpId="0"/>
      <p:bldP spid="1757217" grpId="0"/>
      <p:bldP spid="1757219" grpId="0" animBg="1"/>
      <p:bldP spid="17572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2" name="Text Box 4"/>
          <p:cNvSpPr txBox="1">
            <a:spLocks noChangeArrowheads="1"/>
          </p:cNvSpPr>
          <p:nvPr/>
        </p:nvSpPr>
        <p:spPr bwMode="auto">
          <a:xfrm>
            <a:off x="1079500" y="1628775"/>
            <a:ext cx="8064500" cy="1481138"/>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黑体" pitchFamily="49" charset="-122"/>
                <a:ea typeface="黑体" pitchFamily="49" charset="-122"/>
              </a:rPr>
              <a:t>例</a:t>
            </a:r>
            <a:r>
              <a:rPr lang="zh-CN" altLang="en-US" b="1">
                <a:ea typeface="宋体" pitchFamily="2" charset="-122"/>
              </a:rPr>
              <a:t>   </a:t>
            </a:r>
            <a:r>
              <a:rPr lang="zh-CN" altLang="en-US" sz="2400" b="1">
                <a:ea typeface="宋体" pitchFamily="2" charset="-122"/>
              </a:rPr>
              <a:t>某切割机在正常工作时, 切割每段金属棒的平均长度为10.5</a:t>
            </a:r>
            <a:r>
              <a:rPr lang="en-US" altLang="zh-CN" sz="2400" b="1">
                <a:ea typeface="宋体" pitchFamily="2" charset="-122"/>
                <a:cs typeface="Times New Roman" pitchFamily="18" charset="0"/>
              </a:rPr>
              <a:t>cm</a:t>
            </a:r>
            <a:r>
              <a:rPr lang="en-US" altLang="zh-CN" sz="2400" b="1">
                <a:ea typeface="宋体" pitchFamily="2" charset="-122"/>
              </a:rPr>
              <a:t>, </a:t>
            </a:r>
            <a:r>
              <a:rPr lang="zh-CN" altLang="en-US" sz="2400" b="1">
                <a:ea typeface="宋体" pitchFamily="2" charset="-122"/>
              </a:rPr>
              <a:t>标准差是0.15</a:t>
            </a:r>
            <a:r>
              <a:rPr lang="en-US" altLang="zh-CN" sz="2400" b="1">
                <a:ea typeface="宋体" pitchFamily="2" charset="-122"/>
              </a:rPr>
              <a:t>cm, </a:t>
            </a:r>
            <a:r>
              <a:rPr lang="zh-CN" altLang="en-US" sz="2400" b="1">
                <a:ea typeface="宋体" pitchFamily="2" charset="-122"/>
              </a:rPr>
              <a:t>今从一批产品中随机的抽取15段进行测量, 其结果如下:</a:t>
            </a:r>
          </a:p>
        </p:txBody>
      </p:sp>
      <p:graphicFrame>
        <p:nvGraphicFramePr>
          <p:cNvPr id="1758213" name="Object 5"/>
          <p:cNvGraphicFramePr>
            <a:graphicFrameLocks noChangeAspect="1"/>
          </p:cNvGraphicFramePr>
          <p:nvPr/>
        </p:nvGraphicFramePr>
        <p:xfrm>
          <a:off x="1763713" y="3141663"/>
          <a:ext cx="6211887" cy="885825"/>
        </p:xfrm>
        <a:graphic>
          <a:graphicData uri="http://schemas.openxmlformats.org/presentationml/2006/ole">
            <p:oleObj spid="_x0000_s1758213" name="公式" r:id="rId3" imgW="3111480" imgH="444240" progId="Equation.3">
              <p:embed/>
            </p:oleObj>
          </a:graphicData>
        </a:graphic>
      </p:graphicFrame>
      <p:sp>
        <p:nvSpPr>
          <p:cNvPr id="1758214" name="Text Box 6"/>
          <p:cNvSpPr txBox="1">
            <a:spLocks noChangeArrowheads="1"/>
          </p:cNvSpPr>
          <p:nvPr/>
        </p:nvSpPr>
        <p:spPr bwMode="auto">
          <a:xfrm>
            <a:off x="1116013" y="4076700"/>
            <a:ext cx="7632700" cy="968375"/>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sz="2400" b="1">
                <a:ea typeface="宋体" pitchFamily="2" charset="-122"/>
              </a:rPr>
              <a:t>假定切割的长度服从正态分布, 且标准差没有变化, 试问该机工作是否正常?</a:t>
            </a:r>
          </a:p>
        </p:txBody>
      </p:sp>
      <p:graphicFrame>
        <p:nvGraphicFramePr>
          <p:cNvPr id="1758215" name="Object 7"/>
          <p:cNvGraphicFramePr>
            <a:graphicFrameLocks noChangeAspect="1"/>
          </p:cNvGraphicFramePr>
          <p:nvPr/>
        </p:nvGraphicFramePr>
        <p:xfrm>
          <a:off x="3924300" y="4652963"/>
          <a:ext cx="1492250" cy="392112"/>
        </p:xfrm>
        <a:graphic>
          <a:graphicData uri="http://schemas.openxmlformats.org/presentationml/2006/ole">
            <p:oleObj spid="_x0000_s1758215" name="Equation" r:id="rId4" imgW="1498320" imgH="393480" progId="Equation.3">
              <p:embed/>
            </p:oleObj>
          </a:graphicData>
        </a:graphic>
      </p:graphicFrame>
    </p:spTree>
  </p:cSld>
  <p:clrMapOvr>
    <a:masterClrMapping/>
  </p:clrMapOvr>
  <p:transition spd="slow">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6" name="Text Box 4"/>
          <p:cNvSpPr txBox="1">
            <a:spLocks noChangeArrowheads="1"/>
          </p:cNvSpPr>
          <p:nvPr/>
        </p:nvSpPr>
        <p:spPr bwMode="auto">
          <a:xfrm>
            <a:off x="1042988" y="1700213"/>
            <a:ext cx="1295400" cy="520700"/>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黑体" pitchFamily="49" charset="-122"/>
              </a:rPr>
              <a:t>解</a:t>
            </a:r>
          </a:p>
        </p:txBody>
      </p:sp>
      <p:graphicFrame>
        <p:nvGraphicFramePr>
          <p:cNvPr id="1759237" name="Object 5"/>
          <p:cNvGraphicFramePr>
            <a:graphicFrameLocks noChangeAspect="1"/>
          </p:cNvGraphicFramePr>
          <p:nvPr/>
        </p:nvGraphicFramePr>
        <p:xfrm>
          <a:off x="2051050" y="1916113"/>
          <a:ext cx="5006975" cy="568325"/>
        </p:xfrm>
        <a:graphic>
          <a:graphicData uri="http://schemas.openxmlformats.org/presentationml/2006/ole">
            <p:oleObj spid="_x0000_s1759237" name="公式" r:id="rId3" imgW="2019240" imgH="228600" progId="Equation.3">
              <p:embed/>
            </p:oleObj>
          </a:graphicData>
        </a:graphic>
      </p:graphicFrame>
      <p:graphicFrame>
        <p:nvGraphicFramePr>
          <p:cNvPr id="1759238" name="Object 6"/>
          <p:cNvGraphicFramePr>
            <a:graphicFrameLocks noChangeAspect="1"/>
          </p:cNvGraphicFramePr>
          <p:nvPr/>
        </p:nvGraphicFramePr>
        <p:xfrm>
          <a:off x="1258888" y="2636838"/>
          <a:ext cx="7129462" cy="609600"/>
        </p:xfrm>
        <a:graphic>
          <a:graphicData uri="http://schemas.openxmlformats.org/presentationml/2006/ole">
            <p:oleObj spid="_x0000_s1759238" name="公式" r:id="rId4" imgW="2666880" imgH="228600" progId="Equation.3">
              <p:embed/>
            </p:oleObj>
          </a:graphicData>
        </a:graphic>
      </p:graphicFrame>
      <p:graphicFrame>
        <p:nvGraphicFramePr>
          <p:cNvPr id="1759239" name="Object 7"/>
          <p:cNvGraphicFramePr>
            <a:graphicFrameLocks noChangeAspect="1"/>
          </p:cNvGraphicFramePr>
          <p:nvPr/>
        </p:nvGraphicFramePr>
        <p:xfrm>
          <a:off x="2051050" y="3860800"/>
          <a:ext cx="3744913" cy="989013"/>
        </p:xfrm>
        <a:graphic>
          <a:graphicData uri="http://schemas.openxmlformats.org/presentationml/2006/ole">
            <p:oleObj spid="_x0000_s1759239" name="公式" r:id="rId5" imgW="1587240" imgH="419040" progId="Equation.3">
              <p:embed/>
            </p:oleObj>
          </a:graphicData>
        </a:graphic>
      </p:graphicFrame>
      <p:graphicFrame>
        <p:nvGraphicFramePr>
          <p:cNvPr id="1759240" name="Object 8"/>
          <p:cNvGraphicFramePr>
            <a:graphicFrameLocks noChangeAspect="1"/>
          </p:cNvGraphicFramePr>
          <p:nvPr/>
        </p:nvGraphicFramePr>
        <p:xfrm>
          <a:off x="5867400" y="4076700"/>
          <a:ext cx="1657350" cy="541338"/>
        </p:xfrm>
        <a:graphic>
          <a:graphicData uri="http://schemas.openxmlformats.org/presentationml/2006/ole">
            <p:oleObj spid="_x0000_s1759240" name="公式" r:id="rId6" imgW="622080" imgH="203040" progId="Equation.3">
              <p:embed/>
            </p:oleObj>
          </a:graphicData>
        </a:graphic>
      </p:graphicFrame>
      <p:graphicFrame>
        <p:nvGraphicFramePr>
          <p:cNvPr id="1759241" name="Object 9"/>
          <p:cNvGraphicFramePr>
            <a:graphicFrameLocks noChangeAspect="1"/>
          </p:cNvGraphicFramePr>
          <p:nvPr/>
        </p:nvGraphicFramePr>
        <p:xfrm>
          <a:off x="2522538" y="4941888"/>
          <a:ext cx="2154237" cy="596900"/>
        </p:xfrm>
        <a:graphic>
          <a:graphicData uri="http://schemas.openxmlformats.org/presentationml/2006/ole">
            <p:oleObj spid="_x0000_s1759241" name="公式" r:id="rId7" imgW="825480" imgH="228600" progId="Equation.3">
              <p:embed/>
            </p:oleObj>
          </a:graphicData>
        </a:graphic>
      </p:graphicFrame>
      <p:graphicFrame>
        <p:nvGraphicFramePr>
          <p:cNvPr id="1759242" name="Object 10"/>
          <p:cNvGraphicFramePr>
            <a:graphicFrameLocks noChangeAspect="1"/>
          </p:cNvGraphicFramePr>
          <p:nvPr/>
        </p:nvGraphicFramePr>
        <p:xfrm>
          <a:off x="1173163" y="5445125"/>
          <a:ext cx="5500687" cy="1030288"/>
        </p:xfrm>
        <a:graphic>
          <a:graphicData uri="http://schemas.openxmlformats.org/presentationml/2006/ole">
            <p:oleObj spid="_x0000_s1759242" name="公式" r:id="rId8" imgW="2438280" imgH="457200" progId="Equation.3">
              <p:embed/>
            </p:oleObj>
          </a:graphicData>
        </a:graphic>
      </p:graphicFrame>
      <p:graphicFrame>
        <p:nvGraphicFramePr>
          <p:cNvPr id="1759243" name="Object 11"/>
          <p:cNvGraphicFramePr>
            <a:graphicFrameLocks noChangeAspect="1"/>
          </p:cNvGraphicFramePr>
          <p:nvPr/>
        </p:nvGraphicFramePr>
        <p:xfrm>
          <a:off x="4716463" y="6384925"/>
          <a:ext cx="4392612" cy="473075"/>
        </p:xfrm>
        <a:graphic>
          <a:graphicData uri="http://schemas.openxmlformats.org/presentationml/2006/ole">
            <p:oleObj spid="_x0000_s1759243" name="公式" r:id="rId9" imgW="2120760" imgH="228600" progId="Equation.3">
              <p:embed/>
            </p:oleObj>
          </a:graphicData>
        </a:graphic>
      </p:graphicFrame>
      <p:graphicFrame>
        <p:nvGraphicFramePr>
          <p:cNvPr id="1759244" name="Object 12"/>
          <p:cNvGraphicFramePr>
            <a:graphicFrameLocks noChangeAspect="1"/>
          </p:cNvGraphicFramePr>
          <p:nvPr/>
        </p:nvGraphicFramePr>
        <p:xfrm>
          <a:off x="1498600" y="3357563"/>
          <a:ext cx="1273175" cy="581025"/>
        </p:xfrm>
        <a:graphic>
          <a:graphicData uri="http://schemas.openxmlformats.org/presentationml/2006/ole">
            <p:oleObj spid="_x0000_s1759244" name="公式" r:id="rId10" imgW="444240" imgH="203040" progId="Equation.3">
              <p:embed/>
            </p:oleObj>
          </a:graphicData>
        </a:graphic>
      </p:graphicFrame>
      <p:graphicFrame>
        <p:nvGraphicFramePr>
          <p:cNvPr id="1759245" name="Object 13"/>
          <p:cNvGraphicFramePr>
            <a:graphicFrameLocks noChangeAspect="1"/>
          </p:cNvGraphicFramePr>
          <p:nvPr/>
        </p:nvGraphicFramePr>
        <p:xfrm>
          <a:off x="2938463" y="3429000"/>
          <a:ext cx="1562100" cy="488950"/>
        </p:xfrm>
        <a:graphic>
          <a:graphicData uri="http://schemas.openxmlformats.org/presentationml/2006/ole">
            <p:oleObj spid="_x0000_s1759245" name="公式" r:id="rId11" imgW="647640" imgH="203040" progId="Equation.3">
              <p:embed/>
            </p:oleObj>
          </a:graphicData>
        </a:graphic>
      </p:graphicFrame>
      <p:graphicFrame>
        <p:nvGraphicFramePr>
          <p:cNvPr id="1759246" name="Object 14"/>
          <p:cNvGraphicFramePr>
            <a:graphicFrameLocks noChangeAspect="1"/>
          </p:cNvGraphicFramePr>
          <p:nvPr/>
        </p:nvGraphicFramePr>
        <p:xfrm>
          <a:off x="4643438" y="3357563"/>
          <a:ext cx="1584325" cy="539750"/>
        </p:xfrm>
        <a:graphic>
          <a:graphicData uri="http://schemas.openxmlformats.org/presentationml/2006/ole">
            <p:oleObj spid="_x0000_s1759246" name="公式" r:id="rId12" imgW="596880" imgH="203040" progId="Equation.3">
              <p:embed/>
            </p:oleObj>
          </a:graphicData>
        </a:graphic>
      </p:graphicFrame>
      <p:sp>
        <p:nvSpPr>
          <p:cNvPr id="1759247" name="Text Box 15"/>
          <p:cNvSpPr txBox="1">
            <a:spLocks noChangeArrowheads="1"/>
          </p:cNvSpPr>
          <p:nvPr/>
        </p:nvSpPr>
        <p:spPr bwMode="auto">
          <a:xfrm>
            <a:off x="1331913" y="4941888"/>
            <a:ext cx="1766887" cy="457200"/>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sz="2400" b="1">
                <a:ea typeface="宋体" pitchFamily="2" charset="-122"/>
              </a:rPr>
              <a:t>查表得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9236"/>
                                        </p:tgtEl>
                                        <p:attrNameLst>
                                          <p:attrName>style.visibility</p:attrName>
                                        </p:attrNameLst>
                                      </p:cBhvr>
                                      <p:to>
                                        <p:strVal val="visible"/>
                                      </p:to>
                                    </p:set>
                                    <p:animEffect transition="in" filter="wipe(left)">
                                      <p:cBhvr>
                                        <p:cTn id="7" dur="500"/>
                                        <p:tgtEl>
                                          <p:spTgt spid="1759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9237"/>
                                        </p:tgtEl>
                                        <p:attrNameLst>
                                          <p:attrName>style.visibility</p:attrName>
                                        </p:attrNameLst>
                                      </p:cBhvr>
                                      <p:to>
                                        <p:strVal val="visible"/>
                                      </p:to>
                                    </p:set>
                                    <p:animEffect transition="in" filter="wipe(left)">
                                      <p:cBhvr>
                                        <p:cTn id="12" dur="500"/>
                                        <p:tgtEl>
                                          <p:spTgt spid="1759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59238"/>
                                        </p:tgtEl>
                                        <p:attrNameLst>
                                          <p:attrName>style.visibility</p:attrName>
                                        </p:attrNameLst>
                                      </p:cBhvr>
                                      <p:to>
                                        <p:strVal val="visible"/>
                                      </p:to>
                                    </p:set>
                                    <p:animEffect transition="in" filter="wipe(left)">
                                      <p:cBhvr>
                                        <p:cTn id="17" dur="500"/>
                                        <p:tgtEl>
                                          <p:spTgt spid="17592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59244"/>
                                        </p:tgtEl>
                                        <p:attrNameLst>
                                          <p:attrName>style.visibility</p:attrName>
                                        </p:attrNameLst>
                                      </p:cBhvr>
                                      <p:to>
                                        <p:strVal val="visible"/>
                                      </p:to>
                                    </p:set>
                                    <p:animEffect transition="in" filter="box(in)">
                                      <p:cBhvr>
                                        <p:cTn id="22" dur="500"/>
                                        <p:tgtEl>
                                          <p:spTgt spid="17592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59245"/>
                                        </p:tgtEl>
                                        <p:attrNameLst>
                                          <p:attrName>style.visibility</p:attrName>
                                        </p:attrNameLst>
                                      </p:cBhvr>
                                      <p:to>
                                        <p:strVal val="visible"/>
                                      </p:to>
                                    </p:set>
                                    <p:animEffect transition="in" filter="wipe(left)">
                                      <p:cBhvr>
                                        <p:cTn id="27" dur="500"/>
                                        <p:tgtEl>
                                          <p:spTgt spid="17592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59246"/>
                                        </p:tgtEl>
                                        <p:attrNameLst>
                                          <p:attrName>style.visibility</p:attrName>
                                        </p:attrNameLst>
                                      </p:cBhvr>
                                      <p:to>
                                        <p:strVal val="visible"/>
                                      </p:to>
                                    </p:set>
                                    <p:animEffect transition="in" filter="wipe(left)">
                                      <p:cBhvr>
                                        <p:cTn id="32" dur="500"/>
                                        <p:tgtEl>
                                          <p:spTgt spid="17592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59239"/>
                                        </p:tgtEl>
                                        <p:attrNameLst>
                                          <p:attrName>style.visibility</p:attrName>
                                        </p:attrNameLst>
                                      </p:cBhvr>
                                      <p:to>
                                        <p:strVal val="visible"/>
                                      </p:to>
                                    </p:set>
                                    <p:animEffect transition="in" filter="wipe(left)">
                                      <p:cBhvr>
                                        <p:cTn id="37" dur="500"/>
                                        <p:tgtEl>
                                          <p:spTgt spid="17592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59240"/>
                                        </p:tgtEl>
                                        <p:attrNameLst>
                                          <p:attrName>style.visibility</p:attrName>
                                        </p:attrNameLst>
                                      </p:cBhvr>
                                      <p:to>
                                        <p:strVal val="visible"/>
                                      </p:to>
                                    </p:set>
                                    <p:animEffect transition="in" filter="wipe(left)">
                                      <p:cBhvr>
                                        <p:cTn id="42" dur="500"/>
                                        <p:tgtEl>
                                          <p:spTgt spid="17592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59247"/>
                                        </p:tgtEl>
                                        <p:attrNameLst>
                                          <p:attrName>style.visibility</p:attrName>
                                        </p:attrNameLst>
                                      </p:cBhvr>
                                      <p:to>
                                        <p:strVal val="visible"/>
                                      </p:to>
                                    </p:set>
                                    <p:animEffect transition="in" filter="wipe(left)">
                                      <p:cBhvr>
                                        <p:cTn id="47" dur="500"/>
                                        <p:tgtEl>
                                          <p:spTgt spid="175924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759241"/>
                                        </p:tgtEl>
                                        <p:attrNameLst>
                                          <p:attrName>style.visibility</p:attrName>
                                        </p:attrNameLst>
                                      </p:cBhvr>
                                      <p:to>
                                        <p:strVal val="visible"/>
                                      </p:to>
                                    </p:set>
                                    <p:animEffect transition="in" filter="wipe(left)">
                                      <p:cBhvr>
                                        <p:cTn id="51" dur="500"/>
                                        <p:tgtEl>
                                          <p:spTgt spid="175924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59242"/>
                                        </p:tgtEl>
                                        <p:attrNameLst>
                                          <p:attrName>style.visibility</p:attrName>
                                        </p:attrNameLst>
                                      </p:cBhvr>
                                      <p:to>
                                        <p:strVal val="visible"/>
                                      </p:to>
                                    </p:set>
                                    <p:animEffect transition="in" filter="wipe(left)">
                                      <p:cBhvr>
                                        <p:cTn id="56" dur="500"/>
                                        <p:tgtEl>
                                          <p:spTgt spid="175924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59243"/>
                                        </p:tgtEl>
                                        <p:attrNameLst>
                                          <p:attrName>style.visibility</p:attrName>
                                        </p:attrNameLst>
                                      </p:cBhvr>
                                      <p:to>
                                        <p:strVal val="visible"/>
                                      </p:to>
                                    </p:set>
                                    <p:animEffect transition="in" filter="wipe(left)">
                                      <p:cBhvr>
                                        <p:cTn id="61" dur="500"/>
                                        <p:tgtEl>
                                          <p:spTgt spid="175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36" grpId="0" autoUpdateAnimBg="0"/>
      <p:bldP spid="175924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60" name="Text Box 4"/>
          <p:cNvSpPr txBox="1">
            <a:spLocks noChangeArrowheads="1"/>
          </p:cNvSpPr>
          <p:nvPr/>
        </p:nvSpPr>
        <p:spPr bwMode="auto">
          <a:xfrm>
            <a:off x="900113" y="620713"/>
            <a:ext cx="7696200" cy="1630362"/>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宋体" pitchFamily="2" charset="-122"/>
                <a:ea typeface="宋体" pitchFamily="2" charset="-122"/>
              </a:rPr>
              <a:t>    如果在上例中只</a:t>
            </a:r>
            <a:r>
              <a:rPr lang="zh-CN" altLang="en-US" b="1">
                <a:ea typeface="宋体" pitchFamily="2" charset="-122"/>
              </a:rPr>
              <a:t>假定切割的长度服从正态分布, 问该机切割的金属棒的平均长度有无显著变化?</a:t>
            </a:r>
          </a:p>
        </p:txBody>
      </p:sp>
      <p:graphicFrame>
        <p:nvGraphicFramePr>
          <p:cNvPr id="1760261" name="Object 5"/>
          <p:cNvGraphicFramePr>
            <a:graphicFrameLocks noChangeAspect="1"/>
          </p:cNvGraphicFramePr>
          <p:nvPr/>
        </p:nvGraphicFramePr>
        <p:xfrm>
          <a:off x="1789113" y="1765300"/>
          <a:ext cx="1492250" cy="392113"/>
        </p:xfrm>
        <a:graphic>
          <a:graphicData uri="http://schemas.openxmlformats.org/presentationml/2006/ole">
            <p:oleObj spid="_x0000_s1760261" name="Equation" r:id="rId3" imgW="1498320" imgH="393480" progId="Equation.3">
              <p:embed/>
            </p:oleObj>
          </a:graphicData>
        </a:graphic>
      </p:graphicFrame>
      <p:sp>
        <p:nvSpPr>
          <p:cNvPr id="1760262" name="Text Box 6"/>
          <p:cNvSpPr txBox="1">
            <a:spLocks noChangeArrowheads="1"/>
          </p:cNvSpPr>
          <p:nvPr/>
        </p:nvSpPr>
        <p:spPr bwMode="auto">
          <a:xfrm>
            <a:off x="912813" y="2154238"/>
            <a:ext cx="1296987" cy="517525"/>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黑体" pitchFamily="49" charset="-122"/>
              </a:rPr>
              <a:t>解</a:t>
            </a:r>
          </a:p>
        </p:txBody>
      </p:sp>
      <p:graphicFrame>
        <p:nvGraphicFramePr>
          <p:cNvPr id="1760263" name="Object 7"/>
          <p:cNvGraphicFramePr>
            <a:graphicFrameLocks noChangeAspect="1"/>
          </p:cNvGraphicFramePr>
          <p:nvPr/>
        </p:nvGraphicFramePr>
        <p:xfrm>
          <a:off x="1655763" y="2193925"/>
          <a:ext cx="5738812" cy="450850"/>
        </p:xfrm>
        <a:graphic>
          <a:graphicData uri="http://schemas.openxmlformats.org/presentationml/2006/ole">
            <p:oleObj spid="_x0000_s1760263" name="Equation" r:id="rId4" imgW="5981400" imgH="469800" progId="Equation.3">
              <p:embed/>
            </p:oleObj>
          </a:graphicData>
        </a:graphic>
      </p:graphicFrame>
      <p:graphicFrame>
        <p:nvGraphicFramePr>
          <p:cNvPr id="1760264" name="Object 8"/>
          <p:cNvGraphicFramePr>
            <a:graphicFrameLocks noChangeAspect="1"/>
          </p:cNvGraphicFramePr>
          <p:nvPr/>
        </p:nvGraphicFramePr>
        <p:xfrm>
          <a:off x="954088" y="2801938"/>
          <a:ext cx="6731000" cy="444500"/>
        </p:xfrm>
        <a:graphic>
          <a:graphicData uri="http://schemas.openxmlformats.org/presentationml/2006/ole">
            <p:oleObj spid="_x0000_s1760264" name="Equation" r:id="rId5" imgW="6730920" imgH="444240" progId="Equation.3">
              <p:embed/>
            </p:oleObj>
          </a:graphicData>
        </a:graphic>
      </p:graphicFrame>
      <p:graphicFrame>
        <p:nvGraphicFramePr>
          <p:cNvPr id="1760265" name="Object 9"/>
          <p:cNvGraphicFramePr>
            <a:graphicFrameLocks noChangeAspect="1"/>
          </p:cNvGraphicFramePr>
          <p:nvPr/>
        </p:nvGraphicFramePr>
        <p:xfrm>
          <a:off x="1008063" y="3411538"/>
          <a:ext cx="1016000" cy="368300"/>
        </p:xfrm>
        <a:graphic>
          <a:graphicData uri="http://schemas.openxmlformats.org/presentationml/2006/ole">
            <p:oleObj spid="_x0000_s1760265" name="Equation" r:id="rId6" imgW="1015920" imgH="368280" progId="Equation.3">
              <p:embed/>
            </p:oleObj>
          </a:graphicData>
        </a:graphic>
      </p:graphicFrame>
      <p:graphicFrame>
        <p:nvGraphicFramePr>
          <p:cNvPr id="1760266" name="Object 10"/>
          <p:cNvGraphicFramePr>
            <a:graphicFrameLocks noChangeAspect="1"/>
          </p:cNvGraphicFramePr>
          <p:nvPr/>
        </p:nvGraphicFramePr>
        <p:xfrm>
          <a:off x="2406650" y="3419475"/>
          <a:ext cx="1498600" cy="368300"/>
        </p:xfrm>
        <a:graphic>
          <a:graphicData uri="http://schemas.openxmlformats.org/presentationml/2006/ole">
            <p:oleObj spid="_x0000_s1760266" name="Equation" r:id="rId7" imgW="1498320" imgH="368280" progId="Equation.3">
              <p:embed/>
            </p:oleObj>
          </a:graphicData>
        </a:graphic>
      </p:graphicFrame>
      <p:graphicFrame>
        <p:nvGraphicFramePr>
          <p:cNvPr id="1760267" name="Object 11"/>
          <p:cNvGraphicFramePr>
            <a:graphicFrameLocks noChangeAspect="1"/>
          </p:cNvGraphicFramePr>
          <p:nvPr/>
        </p:nvGraphicFramePr>
        <p:xfrm>
          <a:off x="4186238" y="3390900"/>
          <a:ext cx="1346200" cy="368300"/>
        </p:xfrm>
        <a:graphic>
          <a:graphicData uri="http://schemas.openxmlformats.org/presentationml/2006/ole">
            <p:oleObj spid="_x0000_s1760267" name="Equation" r:id="rId8" imgW="1346040" imgH="368280" progId="Equation.3">
              <p:embed/>
            </p:oleObj>
          </a:graphicData>
        </a:graphic>
      </p:graphicFrame>
      <p:graphicFrame>
        <p:nvGraphicFramePr>
          <p:cNvPr id="1760268" name="Object 12"/>
          <p:cNvGraphicFramePr>
            <a:graphicFrameLocks noChangeAspect="1"/>
          </p:cNvGraphicFramePr>
          <p:nvPr/>
        </p:nvGraphicFramePr>
        <p:xfrm>
          <a:off x="5834063" y="3384550"/>
          <a:ext cx="1447800" cy="368300"/>
        </p:xfrm>
        <a:graphic>
          <a:graphicData uri="http://schemas.openxmlformats.org/presentationml/2006/ole">
            <p:oleObj spid="_x0000_s1760268" name="Equation" r:id="rId9" imgW="1447560" imgH="368280" progId="Equation.3">
              <p:embed/>
            </p:oleObj>
          </a:graphicData>
        </a:graphic>
      </p:graphicFrame>
      <p:graphicFrame>
        <p:nvGraphicFramePr>
          <p:cNvPr id="1760269" name="Object 13"/>
          <p:cNvGraphicFramePr>
            <a:graphicFrameLocks noChangeAspect="1"/>
          </p:cNvGraphicFramePr>
          <p:nvPr/>
        </p:nvGraphicFramePr>
        <p:xfrm>
          <a:off x="1116013" y="3860800"/>
          <a:ext cx="3671887" cy="985838"/>
        </p:xfrm>
        <a:graphic>
          <a:graphicData uri="http://schemas.openxmlformats.org/presentationml/2006/ole">
            <p:oleObj spid="_x0000_s1760269" name="公式" r:id="rId10" imgW="1701720" imgH="457200" progId="Equation.3">
              <p:embed/>
            </p:oleObj>
          </a:graphicData>
        </a:graphic>
      </p:graphicFrame>
      <p:graphicFrame>
        <p:nvGraphicFramePr>
          <p:cNvPr id="1760270" name="Object 14"/>
          <p:cNvGraphicFramePr>
            <a:graphicFrameLocks noChangeAspect="1"/>
          </p:cNvGraphicFramePr>
          <p:nvPr/>
        </p:nvGraphicFramePr>
        <p:xfrm>
          <a:off x="4829175" y="4227513"/>
          <a:ext cx="1195388" cy="365125"/>
        </p:xfrm>
        <a:graphic>
          <a:graphicData uri="http://schemas.openxmlformats.org/presentationml/2006/ole">
            <p:oleObj spid="_x0000_s1760270" name="Equation" r:id="rId11" imgW="1206360" imgH="368280" progId="Equation.3">
              <p:embed/>
            </p:oleObj>
          </a:graphicData>
        </a:graphic>
      </p:graphicFrame>
      <p:sp>
        <p:nvSpPr>
          <p:cNvPr id="1760271" name="Text Box 15"/>
          <p:cNvSpPr txBox="1">
            <a:spLocks noChangeArrowheads="1"/>
          </p:cNvSpPr>
          <p:nvPr/>
        </p:nvSpPr>
        <p:spPr bwMode="auto">
          <a:xfrm>
            <a:off x="958850" y="4867275"/>
            <a:ext cx="2208213" cy="519113"/>
          </a:xfrm>
          <a:prstGeom prst="rect">
            <a:avLst/>
          </a:prstGeom>
          <a:noFill/>
          <a:ln w="9525">
            <a:noFill/>
            <a:miter lim="800000"/>
            <a:headEnd/>
            <a:tailEnd/>
          </a:ln>
          <a:effectLst/>
        </p:spPr>
        <p:txBody>
          <a:bodyPr lIns="91432" tIns="45715" rIns="91432" bIns="45715">
            <a:spAutoFit/>
          </a:bodyPr>
          <a:lstStyle/>
          <a:p>
            <a:pPr>
              <a:spcBef>
                <a:spcPct val="50000"/>
              </a:spcBef>
            </a:pPr>
            <a:r>
              <a:rPr lang="zh-CN" altLang="en-US" b="1">
                <a:ea typeface="宋体" pitchFamily="2" charset="-122"/>
              </a:rPr>
              <a:t>查表得</a:t>
            </a:r>
          </a:p>
        </p:txBody>
      </p:sp>
      <p:graphicFrame>
        <p:nvGraphicFramePr>
          <p:cNvPr id="1760272" name="Object 16"/>
          <p:cNvGraphicFramePr>
            <a:graphicFrameLocks noChangeAspect="1"/>
          </p:cNvGraphicFramePr>
          <p:nvPr/>
        </p:nvGraphicFramePr>
        <p:xfrm>
          <a:off x="2411413" y="4868863"/>
          <a:ext cx="3070225" cy="547687"/>
        </p:xfrm>
        <a:graphic>
          <a:graphicData uri="http://schemas.openxmlformats.org/presentationml/2006/ole">
            <p:oleObj spid="_x0000_s1760272" name="公式" r:id="rId12" imgW="1282680" imgH="228600" progId="Equation.3">
              <p:embed/>
            </p:oleObj>
          </a:graphicData>
        </a:graphic>
      </p:graphicFrame>
      <p:graphicFrame>
        <p:nvGraphicFramePr>
          <p:cNvPr id="1760273" name="Object 17"/>
          <p:cNvGraphicFramePr>
            <a:graphicFrameLocks noChangeAspect="1"/>
          </p:cNvGraphicFramePr>
          <p:nvPr/>
        </p:nvGraphicFramePr>
        <p:xfrm>
          <a:off x="5435600" y="4868863"/>
          <a:ext cx="1441450" cy="434975"/>
        </p:xfrm>
        <a:graphic>
          <a:graphicData uri="http://schemas.openxmlformats.org/presentationml/2006/ole">
            <p:oleObj spid="_x0000_s1760273" name="公式" r:id="rId13" imgW="583920" imgH="177480" progId="Equation.3">
              <p:embed/>
            </p:oleObj>
          </a:graphicData>
        </a:graphic>
      </p:graphicFrame>
      <p:graphicFrame>
        <p:nvGraphicFramePr>
          <p:cNvPr id="1760274" name="Object 18"/>
          <p:cNvGraphicFramePr>
            <a:graphicFrameLocks noChangeAspect="1"/>
          </p:cNvGraphicFramePr>
          <p:nvPr/>
        </p:nvGraphicFramePr>
        <p:xfrm>
          <a:off x="2916238" y="5300663"/>
          <a:ext cx="720725" cy="720725"/>
        </p:xfrm>
        <a:graphic>
          <a:graphicData uri="http://schemas.openxmlformats.org/presentationml/2006/ole">
            <p:oleObj spid="_x0000_s1760274" name="公式" r:id="rId14" imgW="253800" imgH="253800" progId="Equation.3">
              <p:embed/>
            </p:oleObj>
          </a:graphicData>
        </a:graphic>
      </p:graphicFrame>
      <p:graphicFrame>
        <p:nvGraphicFramePr>
          <p:cNvPr id="1760275" name="Object 19"/>
          <p:cNvGraphicFramePr>
            <a:graphicFrameLocks noChangeAspect="1"/>
          </p:cNvGraphicFramePr>
          <p:nvPr/>
        </p:nvGraphicFramePr>
        <p:xfrm>
          <a:off x="1116013" y="6021388"/>
          <a:ext cx="7704137" cy="457200"/>
        </p:xfrm>
        <a:graphic>
          <a:graphicData uri="http://schemas.openxmlformats.org/presentationml/2006/ole">
            <p:oleObj spid="_x0000_s1760275" name="Equation" r:id="rId15" imgW="7530840" imgH="457200" progId="Equation.3">
              <p:embed/>
            </p:oleObj>
          </a:graphicData>
        </a:graphic>
      </p:graphicFrame>
      <p:sp>
        <p:nvSpPr>
          <p:cNvPr id="1760276" name="AutoShape 20">
            <a:hlinkClick r:id="" action="ppaction://noaction" highlightClick="1"/>
          </p:cNvPr>
          <p:cNvSpPr>
            <a:spLocks noChangeArrowheads="1"/>
          </p:cNvSpPr>
          <p:nvPr/>
        </p:nvSpPr>
        <p:spPr bwMode="auto">
          <a:xfrm>
            <a:off x="6388100" y="4183063"/>
            <a:ext cx="1296988" cy="455612"/>
          </a:xfrm>
          <a:prstGeom prst="actionButtonBlank">
            <a:avLst/>
          </a:prstGeom>
          <a:solidFill>
            <a:srgbClr val="339966"/>
          </a:solidFill>
          <a:ln w="9525">
            <a:solidFill>
              <a:schemeClr val="bg2"/>
            </a:solidFill>
            <a:miter lim="800000"/>
            <a:headEnd/>
            <a:tailEnd/>
          </a:ln>
          <a:effectLst/>
        </p:spPr>
        <p:txBody>
          <a:bodyPr wrap="none" anchor="ctr"/>
          <a:lstStyle/>
          <a:p>
            <a:endParaRPr lang="zh-CN" altLang="en-US"/>
          </a:p>
        </p:txBody>
      </p:sp>
      <p:sp>
        <p:nvSpPr>
          <p:cNvPr id="1760277" name="Rectangle 21">
            <a:hlinkClick r:id="" action="ppaction://noaction"/>
          </p:cNvPr>
          <p:cNvSpPr>
            <a:spLocks noChangeArrowheads="1"/>
          </p:cNvSpPr>
          <p:nvPr/>
        </p:nvSpPr>
        <p:spPr bwMode="auto">
          <a:xfrm>
            <a:off x="6588125" y="4221163"/>
            <a:ext cx="990600" cy="366712"/>
          </a:xfrm>
          <a:prstGeom prst="rect">
            <a:avLst/>
          </a:prstGeom>
          <a:noFill/>
          <a:ln w="9525">
            <a:noFill/>
            <a:miter lim="800000"/>
            <a:headEnd/>
            <a:tailEnd/>
          </a:ln>
          <a:effectLst/>
        </p:spPr>
        <p:txBody>
          <a:bodyPr wrap="none" lIns="91432" tIns="45715" rIns="91432" bIns="45715">
            <a:spAutoFit/>
          </a:bodyPr>
          <a:lstStyle/>
          <a:p>
            <a:r>
              <a:rPr lang="en-US" altLang="zh-CN" sz="1800" b="1">
                <a:solidFill>
                  <a:srgbClr val="FFFF00"/>
                </a:solidFill>
                <a:latin typeface="黑体" pitchFamily="49" charset="-122"/>
                <a:ea typeface="黑体" pitchFamily="49" charset="-122"/>
              </a:rPr>
              <a:t>t</a:t>
            </a:r>
            <a:r>
              <a:rPr lang="zh-CN" altLang="en-US" sz="1800" b="1">
                <a:solidFill>
                  <a:srgbClr val="FFFF00"/>
                </a:solidFill>
                <a:latin typeface="黑体" pitchFamily="49" charset="-122"/>
                <a:ea typeface="黑体" pitchFamily="49" charset="-122"/>
              </a:rPr>
              <a:t>分布表</a:t>
            </a:r>
          </a:p>
        </p:txBody>
      </p:sp>
      <p:sp>
        <p:nvSpPr>
          <p:cNvPr id="1760278" name="Rectangle 22"/>
          <p:cNvSpPr>
            <a:spLocks noChangeArrowheads="1"/>
          </p:cNvSpPr>
          <p:nvPr/>
        </p:nvSpPr>
        <p:spPr bwMode="auto">
          <a:xfrm>
            <a:off x="881063" y="722313"/>
            <a:ext cx="541337" cy="519112"/>
          </a:xfrm>
          <a:prstGeom prst="rect">
            <a:avLst/>
          </a:prstGeom>
          <a:noFill/>
          <a:ln w="9525">
            <a:noFill/>
            <a:miter lim="800000"/>
            <a:headEnd/>
            <a:tailEnd/>
          </a:ln>
          <a:effectLst/>
        </p:spPr>
        <p:txBody>
          <a:bodyPr wrap="none" lIns="91432" tIns="45715" rIns="91432" bIns="45715">
            <a:spAutoFit/>
          </a:bodyPr>
          <a:lstStyle/>
          <a:p>
            <a:r>
              <a:rPr lang="zh-CN" altLang="en-US" b="1">
                <a:latin typeface="黑体" pitchFamily="49" charset="-122"/>
                <a:ea typeface="黑体" pitchFamily="49" charset="-122"/>
              </a:rPr>
              <a:t>例</a:t>
            </a:r>
            <a:endParaRPr lang="zh-CN" altLang="en-US" b="1">
              <a:ea typeface="黑体" pitchFamily="49" charset="-122"/>
            </a:endParaRPr>
          </a:p>
        </p:txBody>
      </p:sp>
      <p:graphicFrame>
        <p:nvGraphicFramePr>
          <p:cNvPr id="1760279" name="Object 23"/>
          <p:cNvGraphicFramePr>
            <a:graphicFrameLocks noChangeAspect="1"/>
          </p:cNvGraphicFramePr>
          <p:nvPr/>
        </p:nvGraphicFramePr>
        <p:xfrm>
          <a:off x="3635375" y="5373688"/>
          <a:ext cx="1800225" cy="660400"/>
        </p:xfrm>
        <a:graphic>
          <a:graphicData uri="http://schemas.openxmlformats.org/presentationml/2006/ole">
            <p:oleObj spid="_x0000_s1760279" name="公式" r:id="rId16" imgW="6220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0262"/>
                                        </p:tgtEl>
                                        <p:attrNameLst>
                                          <p:attrName>style.visibility</p:attrName>
                                        </p:attrNameLst>
                                      </p:cBhvr>
                                      <p:to>
                                        <p:strVal val="visible"/>
                                      </p:to>
                                    </p:set>
                                    <p:animEffect transition="in" filter="wipe(left)">
                                      <p:cBhvr>
                                        <p:cTn id="7" dur="500"/>
                                        <p:tgtEl>
                                          <p:spTgt spid="1760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0263"/>
                                        </p:tgtEl>
                                        <p:attrNameLst>
                                          <p:attrName>style.visibility</p:attrName>
                                        </p:attrNameLst>
                                      </p:cBhvr>
                                      <p:to>
                                        <p:strVal val="visible"/>
                                      </p:to>
                                    </p:set>
                                    <p:animEffect transition="in" filter="wipe(left)">
                                      <p:cBhvr>
                                        <p:cTn id="12" dur="500"/>
                                        <p:tgtEl>
                                          <p:spTgt spid="1760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60264"/>
                                        </p:tgtEl>
                                        <p:attrNameLst>
                                          <p:attrName>style.visibility</p:attrName>
                                        </p:attrNameLst>
                                      </p:cBhvr>
                                      <p:to>
                                        <p:strVal val="visible"/>
                                      </p:to>
                                    </p:set>
                                    <p:animEffect transition="in" filter="wipe(left)">
                                      <p:cBhvr>
                                        <p:cTn id="17" dur="500"/>
                                        <p:tgtEl>
                                          <p:spTgt spid="17602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60265"/>
                                        </p:tgtEl>
                                        <p:attrNameLst>
                                          <p:attrName>style.visibility</p:attrName>
                                        </p:attrNameLst>
                                      </p:cBhvr>
                                      <p:to>
                                        <p:strVal val="visible"/>
                                      </p:to>
                                    </p:set>
                                    <p:animEffect transition="in" filter="wipe(left)">
                                      <p:cBhvr>
                                        <p:cTn id="22" dur="500"/>
                                        <p:tgtEl>
                                          <p:spTgt spid="17602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60266"/>
                                        </p:tgtEl>
                                        <p:attrNameLst>
                                          <p:attrName>style.visibility</p:attrName>
                                        </p:attrNameLst>
                                      </p:cBhvr>
                                      <p:to>
                                        <p:strVal val="visible"/>
                                      </p:to>
                                    </p:set>
                                    <p:animEffect transition="in" filter="wipe(left)">
                                      <p:cBhvr>
                                        <p:cTn id="27" dur="500"/>
                                        <p:tgtEl>
                                          <p:spTgt spid="17602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60267"/>
                                        </p:tgtEl>
                                        <p:attrNameLst>
                                          <p:attrName>style.visibility</p:attrName>
                                        </p:attrNameLst>
                                      </p:cBhvr>
                                      <p:to>
                                        <p:strVal val="visible"/>
                                      </p:to>
                                    </p:set>
                                    <p:animEffect transition="in" filter="wipe(left)">
                                      <p:cBhvr>
                                        <p:cTn id="32" dur="500"/>
                                        <p:tgtEl>
                                          <p:spTgt spid="17602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60268"/>
                                        </p:tgtEl>
                                        <p:attrNameLst>
                                          <p:attrName>style.visibility</p:attrName>
                                        </p:attrNameLst>
                                      </p:cBhvr>
                                      <p:to>
                                        <p:strVal val="visible"/>
                                      </p:to>
                                    </p:set>
                                    <p:animEffect transition="in" filter="wipe(left)">
                                      <p:cBhvr>
                                        <p:cTn id="37" dur="500"/>
                                        <p:tgtEl>
                                          <p:spTgt spid="17602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60269"/>
                                        </p:tgtEl>
                                        <p:attrNameLst>
                                          <p:attrName>style.visibility</p:attrName>
                                        </p:attrNameLst>
                                      </p:cBhvr>
                                      <p:to>
                                        <p:strVal val="visible"/>
                                      </p:to>
                                    </p:set>
                                    <p:animEffect transition="in" filter="wipe(left)">
                                      <p:cBhvr>
                                        <p:cTn id="42" dur="500"/>
                                        <p:tgtEl>
                                          <p:spTgt spid="17602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60270"/>
                                        </p:tgtEl>
                                        <p:attrNameLst>
                                          <p:attrName>style.visibility</p:attrName>
                                        </p:attrNameLst>
                                      </p:cBhvr>
                                      <p:to>
                                        <p:strVal val="visible"/>
                                      </p:to>
                                    </p:set>
                                    <p:animEffect transition="in" filter="wipe(left)">
                                      <p:cBhvr>
                                        <p:cTn id="47" dur="500"/>
                                        <p:tgtEl>
                                          <p:spTgt spid="17602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60271"/>
                                        </p:tgtEl>
                                        <p:attrNameLst>
                                          <p:attrName>style.visibility</p:attrName>
                                        </p:attrNameLst>
                                      </p:cBhvr>
                                      <p:to>
                                        <p:strVal val="visible"/>
                                      </p:to>
                                    </p:set>
                                    <p:animEffect transition="in" filter="wipe(left)">
                                      <p:cBhvr>
                                        <p:cTn id="52" dur="500"/>
                                        <p:tgtEl>
                                          <p:spTgt spid="17602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60272"/>
                                        </p:tgtEl>
                                        <p:attrNameLst>
                                          <p:attrName>style.visibility</p:attrName>
                                        </p:attrNameLst>
                                      </p:cBhvr>
                                      <p:to>
                                        <p:strVal val="visible"/>
                                      </p:to>
                                    </p:set>
                                    <p:animEffect transition="in" filter="wipe(left)">
                                      <p:cBhvr>
                                        <p:cTn id="57" dur="500"/>
                                        <p:tgtEl>
                                          <p:spTgt spid="176027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760276"/>
                                        </p:tgtEl>
                                        <p:attrNameLst>
                                          <p:attrName>style.visibility</p:attrName>
                                        </p:attrNameLst>
                                      </p:cBhvr>
                                      <p:to>
                                        <p:strVal val="visible"/>
                                      </p:to>
                                    </p:set>
                                    <p:animEffect transition="in" filter="wipe(left)">
                                      <p:cBhvr>
                                        <p:cTn id="61" dur="500"/>
                                        <p:tgtEl>
                                          <p:spTgt spid="1760276"/>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760277"/>
                                        </p:tgtEl>
                                        <p:attrNameLst>
                                          <p:attrName>style.visibility</p:attrName>
                                        </p:attrNameLst>
                                      </p:cBhvr>
                                      <p:to>
                                        <p:strVal val="visible"/>
                                      </p:to>
                                    </p:set>
                                    <p:animEffect transition="in" filter="wipe(left)">
                                      <p:cBhvr>
                                        <p:cTn id="65" dur="500"/>
                                        <p:tgtEl>
                                          <p:spTgt spid="176027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60273"/>
                                        </p:tgtEl>
                                        <p:attrNameLst>
                                          <p:attrName>style.visibility</p:attrName>
                                        </p:attrNameLst>
                                      </p:cBhvr>
                                      <p:to>
                                        <p:strVal val="visible"/>
                                      </p:to>
                                    </p:set>
                                    <p:animEffect transition="in" filter="wipe(left)">
                                      <p:cBhvr>
                                        <p:cTn id="70" dur="500"/>
                                        <p:tgtEl>
                                          <p:spTgt spid="176027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60274"/>
                                        </p:tgtEl>
                                        <p:attrNameLst>
                                          <p:attrName>style.visibility</p:attrName>
                                        </p:attrNameLst>
                                      </p:cBhvr>
                                      <p:to>
                                        <p:strVal val="visible"/>
                                      </p:to>
                                    </p:set>
                                    <p:animEffect transition="in" filter="wipe(left)">
                                      <p:cBhvr>
                                        <p:cTn id="75" dur="500"/>
                                        <p:tgtEl>
                                          <p:spTgt spid="17602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760275"/>
                                        </p:tgtEl>
                                        <p:attrNameLst>
                                          <p:attrName>style.visibility</p:attrName>
                                        </p:attrNameLst>
                                      </p:cBhvr>
                                      <p:to>
                                        <p:strVal val="visible"/>
                                      </p:to>
                                    </p:set>
                                    <p:animEffect transition="in" filter="wipe(left)">
                                      <p:cBhvr>
                                        <p:cTn id="80" dur="500"/>
                                        <p:tgtEl>
                                          <p:spTgt spid="17602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760279"/>
                                        </p:tgtEl>
                                        <p:attrNameLst>
                                          <p:attrName>style.visibility</p:attrName>
                                        </p:attrNameLst>
                                      </p:cBhvr>
                                      <p:to>
                                        <p:strVal val="visible"/>
                                      </p:to>
                                    </p:set>
                                    <p:animEffect transition="in" filter="wipe(left)">
                                      <p:cBhvr>
                                        <p:cTn id="85" dur="500"/>
                                        <p:tgtEl>
                                          <p:spTgt spid="176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262" grpId="0" autoUpdateAnimBg="0"/>
      <p:bldP spid="1760271" grpId="0" autoUpdateAnimBg="0"/>
      <p:bldP spid="1760276" grpId="0" animBg="1"/>
      <p:bldP spid="176027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290" name="Object 10"/>
          <p:cNvGraphicFramePr>
            <a:graphicFrameLocks noChangeAspect="1"/>
          </p:cNvGraphicFramePr>
          <p:nvPr/>
        </p:nvGraphicFramePr>
        <p:xfrm>
          <a:off x="3276600" y="4437063"/>
          <a:ext cx="1781175" cy="393700"/>
        </p:xfrm>
        <a:graphic>
          <a:graphicData uri="http://schemas.openxmlformats.org/presentationml/2006/ole">
            <p:oleObj spid="_x0000_s1761290" name="Equation" r:id="rId3" imgW="1498320" imgH="393480" progId="Equation.3">
              <p:embed/>
            </p:oleObj>
          </a:graphicData>
        </a:graphic>
      </p:graphicFrame>
      <p:sp>
        <p:nvSpPr>
          <p:cNvPr id="1761291" name="Text Box 11"/>
          <p:cNvSpPr txBox="1">
            <a:spLocks noChangeArrowheads="1"/>
          </p:cNvSpPr>
          <p:nvPr/>
        </p:nvSpPr>
        <p:spPr bwMode="auto">
          <a:xfrm>
            <a:off x="971550" y="1628775"/>
            <a:ext cx="7993063" cy="3168650"/>
          </a:xfrm>
          <a:prstGeom prst="rect">
            <a:avLst/>
          </a:prstGeom>
          <a:noFill/>
          <a:ln w="9525">
            <a:noFill/>
            <a:miter lim="800000"/>
            <a:headEnd/>
            <a:tailEnd/>
          </a:ln>
          <a:effectLst/>
        </p:spPr>
        <p:txBody>
          <a:bodyPr lIns="91432" tIns="45715" rIns="91432" bIns="45715">
            <a:spAutoFit/>
          </a:bodyPr>
          <a:lstStyle/>
          <a:p>
            <a:pPr>
              <a:lnSpc>
                <a:spcPct val="120000"/>
              </a:lnSpc>
              <a:spcBef>
                <a:spcPct val="50000"/>
              </a:spcBef>
            </a:pPr>
            <a:r>
              <a:rPr lang="zh-CN" altLang="en-US" b="1">
                <a:latin typeface="宋体" pitchFamily="2" charset="-122"/>
                <a:ea typeface="宋体" pitchFamily="2" charset="-122"/>
              </a:rPr>
              <a:t>例</a:t>
            </a:r>
            <a:r>
              <a:rPr lang="en-US" altLang="zh-CN" b="1">
                <a:latin typeface="宋体" pitchFamily="2" charset="-122"/>
                <a:ea typeface="宋体" pitchFamily="2" charset="-122"/>
              </a:rPr>
              <a:t>   </a:t>
            </a:r>
            <a:r>
              <a:rPr lang="zh-CN" altLang="en-US" b="1">
                <a:latin typeface="宋体" pitchFamily="2" charset="-122"/>
                <a:ea typeface="宋体" pitchFamily="2" charset="-122"/>
              </a:rPr>
              <a:t>某厂生产的某种型号的电池, 其寿命长期以来服从方差   </a:t>
            </a:r>
            <a:r>
              <a:rPr lang="en-US" altLang="zh-CN" b="1">
                <a:latin typeface="宋体" pitchFamily="2" charset="-122"/>
                <a:ea typeface="宋体" pitchFamily="2" charset="-122"/>
                <a:sym typeface="Math1" pitchFamily="2" charset="2"/>
              </a:rPr>
              <a:t>=5000 (</a:t>
            </a:r>
            <a:r>
              <a:rPr lang="zh-CN" altLang="en-US" b="1">
                <a:latin typeface="宋体" pitchFamily="2" charset="-122"/>
                <a:ea typeface="宋体" pitchFamily="2" charset="-122"/>
                <a:sym typeface="Math1" pitchFamily="2" charset="2"/>
              </a:rPr>
              <a:t>小时</a:t>
            </a:r>
            <a:r>
              <a:rPr lang="zh-CN" altLang="en-US" b="1" baseline="30000">
                <a:latin typeface="宋体" pitchFamily="2" charset="-122"/>
                <a:ea typeface="宋体" pitchFamily="2" charset="-122"/>
                <a:sym typeface="Math1" pitchFamily="2" charset="2"/>
              </a:rPr>
              <a:t>2</a:t>
            </a:r>
            <a:r>
              <a:rPr lang="zh-CN" altLang="en-US" b="1">
                <a:latin typeface="宋体" pitchFamily="2" charset="-122"/>
                <a:ea typeface="宋体" pitchFamily="2" charset="-122"/>
                <a:sym typeface="Math1" pitchFamily="2" charset="2"/>
              </a:rPr>
              <a:t>) 的正态分布, 现有一批这种电池, 随机的取26只电池, 测出其寿命的样本方差      </a:t>
            </a:r>
            <a:r>
              <a:rPr lang="en-US" altLang="zh-CN" b="1">
                <a:latin typeface="宋体" pitchFamily="2" charset="-122"/>
                <a:ea typeface="宋体" pitchFamily="2" charset="-122"/>
                <a:sym typeface="Math1" pitchFamily="2" charset="2"/>
              </a:rPr>
              <a:t>=9200(</a:t>
            </a:r>
            <a:r>
              <a:rPr lang="zh-CN" altLang="en-US" b="1">
                <a:latin typeface="宋体" pitchFamily="2" charset="-122"/>
                <a:ea typeface="宋体" pitchFamily="2" charset="-122"/>
                <a:sym typeface="Math1" pitchFamily="2" charset="2"/>
              </a:rPr>
              <a:t>小时</a:t>
            </a:r>
            <a:r>
              <a:rPr lang="zh-CN" altLang="en-US" b="1" baseline="30000">
                <a:latin typeface="宋体" pitchFamily="2" charset="-122"/>
                <a:ea typeface="宋体" pitchFamily="2" charset="-122"/>
                <a:sym typeface="Math1" pitchFamily="2" charset="2"/>
              </a:rPr>
              <a:t>2</a:t>
            </a:r>
            <a:r>
              <a:rPr lang="zh-CN" altLang="en-US" b="1">
                <a:latin typeface="宋体" pitchFamily="2" charset="-122"/>
                <a:ea typeface="宋体" pitchFamily="2" charset="-122"/>
                <a:sym typeface="Math1" pitchFamily="2" charset="2"/>
              </a:rPr>
              <a:t>). 问根据这一数据能否推断这批电池的寿命的波动性较以往的有显著的变化?</a:t>
            </a:r>
          </a:p>
        </p:txBody>
      </p:sp>
      <p:graphicFrame>
        <p:nvGraphicFramePr>
          <p:cNvPr id="1761292" name="Object 12"/>
          <p:cNvGraphicFramePr>
            <a:graphicFrameLocks noChangeAspect="1"/>
          </p:cNvGraphicFramePr>
          <p:nvPr/>
        </p:nvGraphicFramePr>
        <p:xfrm>
          <a:off x="2916238" y="2276475"/>
          <a:ext cx="498475" cy="393700"/>
        </p:xfrm>
        <a:graphic>
          <a:graphicData uri="http://schemas.openxmlformats.org/presentationml/2006/ole">
            <p:oleObj spid="_x0000_s1761292" name="Equation" r:id="rId4" imgW="419040" imgH="393480" progId="Equation.3">
              <p:embed/>
            </p:oleObj>
          </a:graphicData>
        </a:graphic>
      </p:graphicFrame>
      <p:graphicFrame>
        <p:nvGraphicFramePr>
          <p:cNvPr id="1761293" name="Object 13"/>
          <p:cNvGraphicFramePr>
            <a:graphicFrameLocks noChangeAspect="1"/>
          </p:cNvGraphicFramePr>
          <p:nvPr/>
        </p:nvGraphicFramePr>
        <p:xfrm>
          <a:off x="3132138" y="3357563"/>
          <a:ext cx="377825" cy="393700"/>
        </p:xfrm>
        <a:graphic>
          <a:graphicData uri="http://schemas.openxmlformats.org/presentationml/2006/ole">
            <p:oleObj spid="_x0000_s1761293" name="Equation" r:id="rId5" imgW="317160" imgH="393480" progId="Equation.3">
              <p:embed/>
            </p:oleObj>
          </a:graphicData>
        </a:graphic>
      </p:graphicFrame>
    </p:spTree>
  </p:cSld>
  <p:clrMapOvr>
    <a:masterClrMapping/>
  </p:clrMapOvr>
  <p:transition spd="slow">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8" name="Text Box 4"/>
          <p:cNvSpPr txBox="1">
            <a:spLocks noChangeArrowheads="1"/>
          </p:cNvSpPr>
          <p:nvPr/>
        </p:nvSpPr>
        <p:spPr bwMode="auto">
          <a:xfrm>
            <a:off x="1042988" y="1628775"/>
            <a:ext cx="1293812" cy="415925"/>
          </a:xfrm>
          <a:prstGeom prst="rect">
            <a:avLst/>
          </a:prstGeom>
          <a:noFill/>
          <a:ln w="9525">
            <a:noFill/>
            <a:miter lim="800000"/>
            <a:headEnd/>
            <a:tailEnd/>
          </a:ln>
          <a:effectLst/>
        </p:spPr>
        <p:txBody>
          <a:bodyPr lIns="91432" tIns="45715" rIns="91432" bIns="45715"/>
          <a:lstStyle/>
          <a:p>
            <a:pPr>
              <a:spcBef>
                <a:spcPct val="50000"/>
              </a:spcBef>
            </a:pPr>
            <a:r>
              <a:rPr lang="zh-CN" altLang="en-US" b="1">
                <a:ea typeface="黑体" pitchFamily="49" charset="-122"/>
              </a:rPr>
              <a:t>解</a:t>
            </a:r>
          </a:p>
        </p:txBody>
      </p:sp>
      <p:graphicFrame>
        <p:nvGraphicFramePr>
          <p:cNvPr id="1762309" name="Object 5"/>
          <p:cNvGraphicFramePr>
            <a:graphicFrameLocks noChangeAspect="1"/>
          </p:cNvGraphicFramePr>
          <p:nvPr/>
        </p:nvGraphicFramePr>
        <p:xfrm>
          <a:off x="1763713" y="1916113"/>
          <a:ext cx="7920037" cy="500062"/>
        </p:xfrm>
        <a:graphic>
          <a:graphicData uri="http://schemas.openxmlformats.org/presentationml/2006/ole">
            <p:oleObj spid="_x0000_s1762309" name="公式" r:id="rId3" imgW="3060360" imgH="241200" progId="Equation.3">
              <p:embed/>
            </p:oleObj>
          </a:graphicData>
        </a:graphic>
      </p:graphicFrame>
      <p:graphicFrame>
        <p:nvGraphicFramePr>
          <p:cNvPr id="1762310" name="Object 6"/>
          <p:cNvGraphicFramePr>
            <a:graphicFrameLocks noChangeAspect="1"/>
          </p:cNvGraphicFramePr>
          <p:nvPr/>
        </p:nvGraphicFramePr>
        <p:xfrm>
          <a:off x="1116013" y="2492375"/>
          <a:ext cx="1514475" cy="527050"/>
        </p:xfrm>
        <a:graphic>
          <a:graphicData uri="http://schemas.openxmlformats.org/presentationml/2006/ole">
            <p:oleObj spid="_x0000_s1762310" name="公式" r:id="rId4" imgW="469800" imgH="203040" progId="Equation.3">
              <p:embed/>
            </p:oleObj>
          </a:graphicData>
        </a:graphic>
      </p:graphicFrame>
      <p:graphicFrame>
        <p:nvGraphicFramePr>
          <p:cNvPr id="1762311" name="Object 7"/>
          <p:cNvGraphicFramePr>
            <a:graphicFrameLocks noChangeAspect="1"/>
          </p:cNvGraphicFramePr>
          <p:nvPr/>
        </p:nvGraphicFramePr>
        <p:xfrm>
          <a:off x="2771775" y="2565400"/>
          <a:ext cx="1439863" cy="390525"/>
        </p:xfrm>
        <a:graphic>
          <a:graphicData uri="http://schemas.openxmlformats.org/presentationml/2006/ole">
            <p:oleObj spid="_x0000_s1762311" name="公式" r:id="rId5" imgW="596880" imgH="203040" progId="Equation.3">
              <p:embed/>
            </p:oleObj>
          </a:graphicData>
        </a:graphic>
      </p:graphicFrame>
      <p:graphicFrame>
        <p:nvGraphicFramePr>
          <p:cNvPr id="1762312" name="Object 8"/>
          <p:cNvGraphicFramePr>
            <a:graphicFrameLocks noChangeAspect="1"/>
          </p:cNvGraphicFramePr>
          <p:nvPr/>
        </p:nvGraphicFramePr>
        <p:xfrm>
          <a:off x="4356100" y="2492375"/>
          <a:ext cx="1800225" cy="515938"/>
        </p:xfrm>
        <a:graphic>
          <a:graphicData uri="http://schemas.openxmlformats.org/presentationml/2006/ole">
            <p:oleObj spid="_x0000_s1762312" name="公式" r:id="rId6" imgW="749160" imgH="266400" progId="Equation.3">
              <p:embed/>
            </p:oleObj>
          </a:graphicData>
        </a:graphic>
      </p:graphicFrame>
      <p:graphicFrame>
        <p:nvGraphicFramePr>
          <p:cNvPr id="1762313" name="Object 9"/>
          <p:cNvGraphicFramePr>
            <a:graphicFrameLocks noChangeAspect="1"/>
          </p:cNvGraphicFramePr>
          <p:nvPr/>
        </p:nvGraphicFramePr>
        <p:xfrm>
          <a:off x="2195513" y="3141663"/>
          <a:ext cx="5932487" cy="582612"/>
        </p:xfrm>
        <a:graphic>
          <a:graphicData uri="http://schemas.openxmlformats.org/presentationml/2006/ole">
            <p:oleObj spid="_x0000_s1762313" name="公式" r:id="rId7" imgW="1955520" imgH="241200" progId="Equation.3">
              <p:embed/>
            </p:oleObj>
          </a:graphicData>
        </a:graphic>
      </p:graphicFrame>
      <p:graphicFrame>
        <p:nvGraphicFramePr>
          <p:cNvPr id="1762314" name="Object 10"/>
          <p:cNvGraphicFramePr>
            <a:graphicFrameLocks noChangeAspect="1"/>
          </p:cNvGraphicFramePr>
          <p:nvPr/>
        </p:nvGraphicFramePr>
        <p:xfrm>
          <a:off x="1979613" y="3789363"/>
          <a:ext cx="5719762" cy="544512"/>
        </p:xfrm>
        <a:graphic>
          <a:graphicData uri="http://schemas.openxmlformats.org/presentationml/2006/ole">
            <p:oleObj spid="_x0000_s1762314" name="公式" r:id="rId8" imgW="2031840" imgH="241200" progId="Equation.3">
              <p:embed/>
            </p:oleObj>
          </a:graphicData>
        </a:graphic>
      </p:graphicFrame>
      <p:graphicFrame>
        <p:nvGraphicFramePr>
          <p:cNvPr id="1762315" name="Object 11"/>
          <p:cNvGraphicFramePr>
            <a:graphicFrameLocks noChangeAspect="1"/>
          </p:cNvGraphicFramePr>
          <p:nvPr/>
        </p:nvGraphicFramePr>
        <p:xfrm>
          <a:off x="4284663" y="4652963"/>
          <a:ext cx="1085850" cy="295275"/>
        </p:xfrm>
        <a:graphic>
          <a:graphicData uri="http://schemas.openxmlformats.org/presentationml/2006/ole">
            <p:oleObj spid="_x0000_s1762315" name="Equation" r:id="rId9" imgW="1079280" imgH="368280" progId="Equation.3">
              <p:embed/>
            </p:oleObj>
          </a:graphicData>
        </a:graphic>
      </p:graphicFrame>
      <p:sp>
        <p:nvSpPr>
          <p:cNvPr id="1762316" name="Text Box 12"/>
          <p:cNvSpPr txBox="1">
            <a:spLocks noChangeArrowheads="1"/>
          </p:cNvSpPr>
          <p:nvPr/>
        </p:nvSpPr>
        <p:spPr bwMode="auto">
          <a:xfrm>
            <a:off x="1042988" y="4652963"/>
            <a:ext cx="3429000" cy="414337"/>
          </a:xfrm>
          <a:prstGeom prst="rect">
            <a:avLst/>
          </a:prstGeom>
          <a:noFill/>
          <a:ln w="9525">
            <a:noFill/>
            <a:miter lim="800000"/>
            <a:headEnd/>
            <a:tailEnd/>
          </a:ln>
          <a:effectLst/>
        </p:spPr>
        <p:txBody>
          <a:bodyPr lIns="91432" tIns="45715" rIns="91432" bIns="45715"/>
          <a:lstStyle/>
          <a:p>
            <a:pPr>
              <a:spcBef>
                <a:spcPct val="50000"/>
              </a:spcBef>
            </a:pPr>
            <a:r>
              <a:rPr lang="zh-CN" altLang="en-US" sz="2400" b="1">
                <a:ea typeface="宋体" pitchFamily="2" charset="-122"/>
              </a:rPr>
              <a:t>否定域为:</a:t>
            </a:r>
          </a:p>
        </p:txBody>
      </p:sp>
      <p:graphicFrame>
        <p:nvGraphicFramePr>
          <p:cNvPr id="1762317" name="Object 13"/>
          <p:cNvGraphicFramePr>
            <a:graphicFrameLocks noChangeAspect="1"/>
          </p:cNvGraphicFramePr>
          <p:nvPr/>
        </p:nvGraphicFramePr>
        <p:xfrm>
          <a:off x="5435600" y="4365625"/>
          <a:ext cx="2209800" cy="803275"/>
        </p:xfrm>
        <a:graphic>
          <a:graphicData uri="http://schemas.openxmlformats.org/presentationml/2006/ole">
            <p:oleObj spid="_x0000_s1762317" name="Equation" r:id="rId10" imgW="2209680" imgH="1002960" progId="Equation.3">
              <p:embed/>
            </p:oleObj>
          </a:graphicData>
        </a:graphic>
      </p:graphicFrame>
      <p:graphicFrame>
        <p:nvGraphicFramePr>
          <p:cNvPr id="1762318" name="Object 14"/>
          <p:cNvGraphicFramePr>
            <a:graphicFrameLocks noChangeAspect="1"/>
          </p:cNvGraphicFramePr>
          <p:nvPr/>
        </p:nvGraphicFramePr>
        <p:xfrm>
          <a:off x="7596188" y="4581525"/>
          <a:ext cx="1155700" cy="254000"/>
        </p:xfrm>
        <a:graphic>
          <a:graphicData uri="http://schemas.openxmlformats.org/presentationml/2006/ole">
            <p:oleObj spid="_x0000_s1762318" name="Equation" r:id="rId11" imgW="1155600" imgH="317160" progId="Equation.3">
              <p:embed/>
            </p:oleObj>
          </a:graphicData>
        </a:graphic>
      </p:graphicFrame>
      <p:graphicFrame>
        <p:nvGraphicFramePr>
          <p:cNvPr id="1762319" name="Object 15"/>
          <p:cNvGraphicFramePr>
            <a:graphicFrameLocks noChangeAspect="1"/>
          </p:cNvGraphicFramePr>
          <p:nvPr/>
        </p:nvGraphicFramePr>
        <p:xfrm>
          <a:off x="971550" y="5229225"/>
          <a:ext cx="4729163" cy="801688"/>
        </p:xfrm>
        <a:graphic>
          <a:graphicData uri="http://schemas.openxmlformats.org/presentationml/2006/ole">
            <p:oleObj spid="_x0000_s1762319" name="Equation" r:id="rId12" imgW="4736880" imgH="1002960" progId="Equation.3">
              <p:embed/>
            </p:oleObj>
          </a:graphicData>
        </a:graphic>
      </p:graphicFrame>
      <p:graphicFrame>
        <p:nvGraphicFramePr>
          <p:cNvPr id="1762320" name="Object 16"/>
          <p:cNvGraphicFramePr>
            <a:graphicFrameLocks noChangeAspect="1"/>
          </p:cNvGraphicFramePr>
          <p:nvPr/>
        </p:nvGraphicFramePr>
        <p:xfrm>
          <a:off x="6732588" y="5373688"/>
          <a:ext cx="2595562" cy="471487"/>
        </p:xfrm>
        <a:graphic>
          <a:graphicData uri="http://schemas.openxmlformats.org/presentationml/2006/ole">
            <p:oleObj spid="_x0000_s1762320" name="公式" r:id="rId13" imgW="1002960" imgH="228600" progId="Equation.3">
              <p:embed/>
            </p:oleObj>
          </a:graphicData>
        </a:graphic>
      </p:graphicFrame>
      <p:sp>
        <p:nvSpPr>
          <p:cNvPr id="1762321" name="Rectangle 17"/>
          <p:cNvSpPr>
            <a:spLocks noChangeArrowheads="1"/>
          </p:cNvSpPr>
          <p:nvPr/>
        </p:nvSpPr>
        <p:spPr bwMode="auto">
          <a:xfrm>
            <a:off x="900113" y="5876925"/>
            <a:ext cx="7777162" cy="433388"/>
          </a:xfrm>
          <a:prstGeom prst="rect">
            <a:avLst/>
          </a:prstGeom>
          <a:noFill/>
          <a:ln w="9525">
            <a:noFill/>
            <a:miter lim="800000"/>
            <a:headEnd/>
            <a:tailEnd/>
          </a:ln>
          <a:effectLst/>
        </p:spPr>
        <p:txBody>
          <a:bodyPr lIns="91432" tIns="45715" rIns="91432" bIns="45715"/>
          <a:lstStyle/>
          <a:p>
            <a:pPr>
              <a:lnSpc>
                <a:spcPct val="120000"/>
              </a:lnSpc>
            </a:pPr>
            <a:r>
              <a:rPr lang="zh-CN" altLang="en-US" sz="2400" b="1">
                <a:ea typeface="宋体" pitchFamily="2" charset="-122"/>
                <a:sym typeface="Math1" pitchFamily="2" charset="2"/>
              </a:rPr>
              <a:t>认为这批电池的寿命的波动性较以往的有显著的变化.</a:t>
            </a:r>
          </a:p>
        </p:txBody>
      </p:sp>
      <p:graphicFrame>
        <p:nvGraphicFramePr>
          <p:cNvPr id="1762322" name="Object 18"/>
          <p:cNvGraphicFramePr>
            <a:graphicFrameLocks noChangeAspect="1"/>
          </p:cNvGraphicFramePr>
          <p:nvPr/>
        </p:nvGraphicFramePr>
        <p:xfrm>
          <a:off x="2411413" y="4365625"/>
          <a:ext cx="2016125" cy="947738"/>
        </p:xfrm>
        <a:graphic>
          <a:graphicData uri="http://schemas.openxmlformats.org/presentationml/2006/ole">
            <p:oleObj spid="_x0000_s1762322" name="公式" r:id="rId14" imgW="799920" imgH="469800" progId="Equation.3">
              <p:embed/>
            </p:oleObj>
          </a:graphicData>
        </a:graphic>
      </p:graphicFrame>
      <p:graphicFrame>
        <p:nvGraphicFramePr>
          <p:cNvPr id="1762323" name="Object 19"/>
          <p:cNvGraphicFramePr>
            <a:graphicFrameLocks noChangeAspect="1"/>
          </p:cNvGraphicFramePr>
          <p:nvPr/>
        </p:nvGraphicFramePr>
        <p:xfrm>
          <a:off x="5435600" y="5445125"/>
          <a:ext cx="1524000" cy="295275"/>
        </p:xfrm>
        <a:graphic>
          <a:graphicData uri="http://schemas.openxmlformats.org/presentationml/2006/ole">
            <p:oleObj spid="_x0000_s1762323" name="Equation" r:id="rId15" imgW="1523880" imgH="3682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2308"/>
                                        </p:tgtEl>
                                        <p:attrNameLst>
                                          <p:attrName>style.visibility</p:attrName>
                                        </p:attrNameLst>
                                      </p:cBhvr>
                                      <p:to>
                                        <p:strVal val="visible"/>
                                      </p:to>
                                    </p:set>
                                    <p:animEffect transition="in" filter="wipe(left)">
                                      <p:cBhvr>
                                        <p:cTn id="7" dur="500"/>
                                        <p:tgtEl>
                                          <p:spTgt spid="17623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2309"/>
                                        </p:tgtEl>
                                        <p:attrNameLst>
                                          <p:attrName>style.visibility</p:attrName>
                                        </p:attrNameLst>
                                      </p:cBhvr>
                                      <p:to>
                                        <p:strVal val="visible"/>
                                      </p:to>
                                    </p:set>
                                    <p:animEffect transition="in" filter="wipe(left)">
                                      <p:cBhvr>
                                        <p:cTn id="12" dur="500"/>
                                        <p:tgtEl>
                                          <p:spTgt spid="1762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62310"/>
                                        </p:tgtEl>
                                        <p:attrNameLst>
                                          <p:attrName>style.visibility</p:attrName>
                                        </p:attrNameLst>
                                      </p:cBhvr>
                                      <p:to>
                                        <p:strVal val="visible"/>
                                      </p:to>
                                    </p:set>
                                    <p:animEffect transition="in" filter="wipe(left)">
                                      <p:cBhvr>
                                        <p:cTn id="17" dur="500"/>
                                        <p:tgtEl>
                                          <p:spTgt spid="1762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62311"/>
                                        </p:tgtEl>
                                        <p:attrNameLst>
                                          <p:attrName>style.visibility</p:attrName>
                                        </p:attrNameLst>
                                      </p:cBhvr>
                                      <p:to>
                                        <p:strVal val="visible"/>
                                      </p:to>
                                    </p:set>
                                    <p:animEffect transition="in" filter="wipe(left)">
                                      <p:cBhvr>
                                        <p:cTn id="22" dur="500"/>
                                        <p:tgtEl>
                                          <p:spTgt spid="17623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62312"/>
                                        </p:tgtEl>
                                        <p:attrNameLst>
                                          <p:attrName>style.visibility</p:attrName>
                                        </p:attrNameLst>
                                      </p:cBhvr>
                                      <p:to>
                                        <p:strVal val="visible"/>
                                      </p:to>
                                    </p:set>
                                    <p:animEffect transition="in" filter="wipe(left)">
                                      <p:cBhvr>
                                        <p:cTn id="27" dur="500"/>
                                        <p:tgtEl>
                                          <p:spTgt spid="17623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62313"/>
                                        </p:tgtEl>
                                        <p:attrNameLst>
                                          <p:attrName>style.visibility</p:attrName>
                                        </p:attrNameLst>
                                      </p:cBhvr>
                                      <p:to>
                                        <p:strVal val="visible"/>
                                      </p:to>
                                    </p:set>
                                    <p:animEffect transition="in" filter="wipe(left)">
                                      <p:cBhvr>
                                        <p:cTn id="32" dur="500"/>
                                        <p:tgtEl>
                                          <p:spTgt spid="17623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62314"/>
                                        </p:tgtEl>
                                        <p:attrNameLst>
                                          <p:attrName>style.visibility</p:attrName>
                                        </p:attrNameLst>
                                      </p:cBhvr>
                                      <p:to>
                                        <p:strVal val="visible"/>
                                      </p:to>
                                    </p:set>
                                    <p:animEffect transition="in" filter="box(in)">
                                      <p:cBhvr>
                                        <p:cTn id="37" dur="500"/>
                                        <p:tgtEl>
                                          <p:spTgt spid="17623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62316"/>
                                        </p:tgtEl>
                                        <p:attrNameLst>
                                          <p:attrName>style.visibility</p:attrName>
                                        </p:attrNameLst>
                                      </p:cBhvr>
                                      <p:to>
                                        <p:strVal val="visible"/>
                                      </p:to>
                                    </p:set>
                                    <p:animEffect transition="in" filter="wipe(left)">
                                      <p:cBhvr>
                                        <p:cTn id="42" dur="500"/>
                                        <p:tgtEl>
                                          <p:spTgt spid="17623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62315"/>
                                        </p:tgtEl>
                                        <p:attrNameLst>
                                          <p:attrName>style.visibility</p:attrName>
                                        </p:attrNameLst>
                                      </p:cBhvr>
                                      <p:to>
                                        <p:strVal val="visible"/>
                                      </p:to>
                                    </p:set>
                                    <p:animEffect transition="in" filter="wipe(left)">
                                      <p:cBhvr>
                                        <p:cTn id="47" dur="500"/>
                                        <p:tgtEl>
                                          <p:spTgt spid="17623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62317"/>
                                        </p:tgtEl>
                                        <p:attrNameLst>
                                          <p:attrName>style.visibility</p:attrName>
                                        </p:attrNameLst>
                                      </p:cBhvr>
                                      <p:to>
                                        <p:strVal val="visible"/>
                                      </p:to>
                                    </p:set>
                                    <p:animEffect transition="in" filter="wipe(left)">
                                      <p:cBhvr>
                                        <p:cTn id="52" dur="500"/>
                                        <p:tgtEl>
                                          <p:spTgt spid="17623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62318"/>
                                        </p:tgtEl>
                                        <p:attrNameLst>
                                          <p:attrName>style.visibility</p:attrName>
                                        </p:attrNameLst>
                                      </p:cBhvr>
                                      <p:to>
                                        <p:strVal val="visible"/>
                                      </p:to>
                                    </p:set>
                                    <p:animEffect transition="in" filter="wipe(left)">
                                      <p:cBhvr>
                                        <p:cTn id="57" dur="500"/>
                                        <p:tgtEl>
                                          <p:spTgt spid="17623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62319"/>
                                        </p:tgtEl>
                                        <p:attrNameLst>
                                          <p:attrName>style.visibility</p:attrName>
                                        </p:attrNameLst>
                                      </p:cBhvr>
                                      <p:to>
                                        <p:strVal val="visible"/>
                                      </p:to>
                                    </p:set>
                                    <p:animEffect transition="in" filter="wipe(left)">
                                      <p:cBhvr>
                                        <p:cTn id="62" dur="500"/>
                                        <p:tgtEl>
                                          <p:spTgt spid="17623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62320"/>
                                        </p:tgtEl>
                                        <p:attrNameLst>
                                          <p:attrName>style.visibility</p:attrName>
                                        </p:attrNameLst>
                                      </p:cBhvr>
                                      <p:to>
                                        <p:strVal val="visible"/>
                                      </p:to>
                                    </p:set>
                                    <p:animEffect transition="in" filter="wipe(left)">
                                      <p:cBhvr>
                                        <p:cTn id="67" dur="500"/>
                                        <p:tgtEl>
                                          <p:spTgt spid="17623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62321"/>
                                        </p:tgtEl>
                                        <p:attrNameLst>
                                          <p:attrName>style.visibility</p:attrName>
                                        </p:attrNameLst>
                                      </p:cBhvr>
                                      <p:to>
                                        <p:strVal val="visible"/>
                                      </p:to>
                                    </p:set>
                                    <p:animEffect transition="in" filter="wipe(left)">
                                      <p:cBhvr>
                                        <p:cTn id="72" dur="500"/>
                                        <p:tgtEl>
                                          <p:spTgt spid="17623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62322"/>
                                        </p:tgtEl>
                                        <p:attrNameLst>
                                          <p:attrName>style.visibility</p:attrName>
                                        </p:attrNameLst>
                                      </p:cBhvr>
                                      <p:to>
                                        <p:strVal val="visible"/>
                                      </p:to>
                                    </p:set>
                                    <p:animEffect transition="in" filter="wipe(left)">
                                      <p:cBhvr>
                                        <p:cTn id="77" dur="500"/>
                                        <p:tgtEl>
                                          <p:spTgt spid="17623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62323"/>
                                        </p:tgtEl>
                                        <p:attrNameLst>
                                          <p:attrName>style.visibility</p:attrName>
                                        </p:attrNameLst>
                                      </p:cBhvr>
                                      <p:to>
                                        <p:strVal val="visible"/>
                                      </p:to>
                                    </p:set>
                                    <p:animEffect transition="in" filter="wipe(left)">
                                      <p:cBhvr>
                                        <p:cTn id="82" dur="500"/>
                                        <p:tgtEl>
                                          <p:spTgt spid="176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8" grpId="0" autoUpdateAnimBg="0"/>
      <p:bldP spid="1762316" grpId="0" autoUpdateAnimBg="0"/>
      <p:bldP spid="17623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33400" y="3473450"/>
            <a:ext cx="8077200" cy="2655888"/>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在正常生产条件下，由于种种随机因素的影响，每罐可乐的容量应在</a:t>
            </a:r>
            <a:r>
              <a:rPr lang="en-US" altLang="zh-CN" sz="2800" b="1"/>
              <a:t>355</a:t>
            </a:r>
            <a:r>
              <a:rPr lang="zh-CN" altLang="en-US" sz="2800" b="1"/>
              <a:t>毫升上下波动</a:t>
            </a:r>
            <a:r>
              <a:rPr lang="en-US" altLang="zh-CN" sz="2800" b="1"/>
              <a:t>.   </a:t>
            </a:r>
            <a:r>
              <a:rPr lang="zh-CN" altLang="en-US" sz="2800" b="1"/>
              <a:t>这些因素中没有哪一个占有特殊重要的地位</a:t>
            </a:r>
            <a:r>
              <a:rPr lang="en-US" altLang="zh-CN" sz="2800" b="1"/>
              <a:t>.   </a:t>
            </a:r>
            <a:r>
              <a:rPr lang="zh-CN" altLang="en-US" sz="2800" b="1"/>
              <a:t>因此，根据中心极限定理，假定每罐容量服从正态分布是合理的</a:t>
            </a:r>
            <a:r>
              <a:rPr lang="en-US" altLang="zh-CN" sz="2800" b="1"/>
              <a:t>.</a:t>
            </a:r>
          </a:p>
        </p:txBody>
      </p:sp>
      <p:grpSp>
        <p:nvGrpSpPr>
          <p:cNvPr id="2" name="Group 3"/>
          <p:cNvGrpSpPr>
            <a:grpSpLocks/>
          </p:cNvGrpSpPr>
          <p:nvPr/>
        </p:nvGrpSpPr>
        <p:grpSpPr bwMode="auto">
          <a:xfrm>
            <a:off x="504825" y="1287463"/>
            <a:ext cx="561975" cy="1096962"/>
            <a:chOff x="3675" y="481"/>
            <a:chExt cx="354" cy="691"/>
          </a:xfrm>
        </p:grpSpPr>
        <p:grpSp>
          <p:nvGrpSpPr>
            <p:cNvPr id="3" name="Group 4"/>
            <p:cNvGrpSpPr>
              <a:grpSpLocks/>
            </p:cNvGrpSpPr>
            <p:nvPr/>
          </p:nvGrpSpPr>
          <p:grpSpPr bwMode="auto">
            <a:xfrm>
              <a:off x="3675" y="1084"/>
              <a:ext cx="354" cy="88"/>
              <a:chOff x="3675" y="1084"/>
              <a:chExt cx="354" cy="88"/>
            </a:xfrm>
          </p:grpSpPr>
          <p:grpSp>
            <p:nvGrpSpPr>
              <p:cNvPr id="4" name="Group 5"/>
              <p:cNvGrpSpPr>
                <a:grpSpLocks/>
              </p:cNvGrpSpPr>
              <p:nvPr/>
            </p:nvGrpSpPr>
            <p:grpSpPr bwMode="auto">
              <a:xfrm>
                <a:off x="3675" y="1084"/>
                <a:ext cx="354" cy="88"/>
                <a:chOff x="3675" y="1084"/>
                <a:chExt cx="354" cy="88"/>
              </a:xfrm>
            </p:grpSpPr>
            <p:sp>
              <p:nvSpPr>
                <p:cNvPr id="26630" name="Oval 6"/>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6631" name="Oval 7"/>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6632" name="Freeform 8"/>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6633" name="Oval 9"/>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6634" name="Rectangle 10"/>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6635" name="Freeform 11"/>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2"/>
            <p:cNvGrpSpPr>
              <a:grpSpLocks/>
            </p:cNvGrpSpPr>
            <p:nvPr/>
          </p:nvGrpSpPr>
          <p:grpSpPr bwMode="auto">
            <a:xfrm>
              <a:off x="3676" y="521"/>
              <a:ext cx="353" cy="80"/>
              <a:chOff x="3676" y="521"/>
              <a:chExt cx="353" cy="80"/>
            </a:xfrm>
          </p:grpSpPr>
          <p:sp>
            <p:nvSpPr>
              <p:cNvPr id="26637" name="Oval 13"/>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6638" name="Oval 14"/>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6639" name="Oval 15"/>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6"/>
            <p:cNvGrpSpPr>
              <a:grpSpLocks/>
            </p:cNvGrpSpPr>
            <p:nvPr/>
          </p:nvGrpSpPr>
          <p:grpSpPr bwMode="auto">
            <a:xfrm>
              <a:off x="3675" y="494"/>
              <a:ext cx="353" cy="67"/>
              <a:chOff x="3675" y="494"/>
              <a:chExt cx="353" cy="67"/>
            </a:xfrm>
          </p:grpSpPr>
          <p:sp>
            <p:nvSpPr>
              <p:cNvPr id="26641" name="Oval 17"/>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6642" name="Rectangle 18"/>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9"/>
            <p:cNvGrpSpPr>
              <a:grpSpLocks/>
            </p:cNvGrpSpPr>
            <p:nvPr/>
          </p:nvGrpSpPr>
          <p:grpSpPr bwMode="auto">
            <a:xfrm>
              <a:off x="3675" y="481"/>
              <a:ext cx="353" cy="66"/>
              <a:chOff x="3675" y="481"/>
              <a:chExt cx="353" cy="66"/>
            </a:xfrm>
          </p:grpSpPr>
          <p:grpSp>
            <p:nvGrpSpPr>
              <p:cNvPr id="8" name="Group 20"/>
              <p:cNvGrpSpPr>
                <a:grpSpLocks/>
              </p:cNvGrpSpPr>
              <p:nvPr/>
            </p:nvGrpSpPr>
            <p:grpSpPr bwMode="auto">
              <a:xfrm>
                <a:off x="3675" y="481"/>
                <a:ext cx="353" cy="66"/>
                <a:chOff x="3675" y="481"/>
                <a:chExt cx="353" cy="66"/>
              </a:xfrm>
            </p:grpSpPr>
            <p:sp>
              <p:nvSpPr>
                <p:cNvPr id="26645" name="Oval 21"/>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6646" name="Oval 22"/>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6647" name="Oval 23"/>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6648" name="Freeform 24"/>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5"/>
            <p:cNvGrpSpPr>
              <a:grpSpLocks/>
            </p:cNvGrpSpPr>
            <p:nvPr/>
          </p:nvGrpSpPr>
          <p:grpSpPr bwMode="auto">
            <a:xfrm>
              <a:off x="3816" y="487"/>
              <a:ext cx="72" cy="59"/>
              <a:chOff x="3816" y="487"/>
              <a:chExt cx="72" cy="59"/>
            </a:xfrm>
          </p:grpSpPr>
          <p:grpSp>
            <p:nvGrpSpPr>
              <p:cNvPr id="10" name="Group 26"/>
              <p:cNvGrpSpPr>
                <a:grpSpLocks/>
              </p:cNvGrpSpPr>
              <p:nvPr/>
            </p:nvGrpSpPr>
            <p:grpSpPr bwMode="auto">
              <a:xfrm>
                <a:off x="3816" y="487"/>
                <a:ext cx="72" cy="59"/>
                <a:chOff x="3816" y="487"/>
                <a:chExt cx="72" cy="59"/>
              </a:xfrm>
            </p:grpSpPr>
            <p:grpSp>
              <p:nvGrpSpPr>
                <p:cNvPr id="11" name="Group 27"/>
                <p:cNvGrpSpPr>
                  <a:grpSpLocks/>
                </p:cNvGrpSpPr>
                <p:nvPr/>
              </p:nvGrpSpPr>
              <p:grpSpPr bwMode="auto">
                <a:xfrm>
                  <a:off x="3816" y="487"/>
                  <a:ext cx="72" cy="29"/>
                  <a:chOff x="3816" y="487"/>
                  <a:chExt cx="72" cy="29"/>
                </a:xfrm>
              </p:grpSpPr>
              <p:sp>
                <p:nvSpPr>
                  <p:cNvPr id="26652" name="Oval 28"/>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6653" name="Oval 29"/>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6654" name="Freeform 30"/>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6655" name="Freeform 31"/>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2"/>
                <p:cNvGrpSpPr>
                  <a:grpSpLocks/>
                </p:cNvGrpSpPr>
                <p:nvPr/>
              </p:nvGrpSpPr>
              <p:grpSpPr bwMode="auto">
                <a:xfrm>
                  <a:off x="3830" y="510"/>
                  <a:ext cx="44" cy="16"/>
                  <a:chOff x="3830" y="510"/>
                  <a:chExt cx="44" cy="16"/>
                </a:xfrm>
              </p:grpSpPr>
              <p:sp>
                <p:nvSpPr>
                  <p:cNvPr id="26657" name="Oval 33"/>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6658" name="Oval 34"/>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6659" name="Oval 35"/>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6"/>
                <p:cNvGrpSpPr>
                  <a:grpSpLocks/>
                </p:cNvGrpSpPr>
                <p:nvPr/>
              </p:nvGrpSpPr>
              <p:grpSpPr bwMode="auto">
                <a:xfrm>
                  <a:off x="3824" y="525"/>
                  <a:ext cx="56" cy="20"/>
                  <a:chOff x="3824" y="525"/>
                  <a:chExt cx="56" cy="20"/>
                </a:xfrm>
              </p:grpSpPr>
              <p:sp>
                <p:nvSpPr>
                  <p:cNvPr id="26661" name="Oval 37"/>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6662" name="Oval 38"/>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6663" name="Oval 39"/>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6664" name="Oval 40"/>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6665" name="Rectangle 41"/>
          <p:cNvSpPr>
            <a:spLocks noChangeArrowheads="1"/>
          </p:cNvSpPr>
          <p:nvPr/>
        </p:nvSpPr>
        <p:spPr bwMode="auto">
          <a:xfrm>
            <a:off x="1962150" y="2693988"/>
            <a:ext cx="4559300" cy="519112"/>
          </a:xfrm>
          <a:prstGeom prst="rect">
            <a:avLst/>
          </a:prstGeom>
          <a:noFill/>
          <a:ln w="9525">
            <a:noFill/>
            <a:miter lim="800000"/>
            <a:headEnd/>
            <a:tailEnd/>
          </a:ln>
          <a:effectLst/>
        </p:spPr>
        <p:txBody>
          <a:bodyPr wrap="none" anchor="ctr">
            <a:spAutoFit/>
          </a:bodyPr>
          <a:lstStyle/>
          <a:p>
            <a:pPr algn="ctr" eaLnBrk="1" hangingPunct="1"/>
            <a:r>
              <a:rPr lang="zh-CN" altLang="en-US" sz="2800" b="1"/>
              <a:t>现在我们就来讨论这个问题</a:t>
            </a:r>
            <a:r>
              <a:rPr lang="en-US" altLang="zh-CN" sz="2800" b="1"/>
              <a:t>.</a:t>
            </a:r>
          </a:p>
        </p:txBody>
      </p:sp>
      <p:sp>
        <p:nvSpPr>
          <p:cNvPr id="26666" name="Rectangle 42"/>
          <p:cNvSpPr>
            <a:spLocks noChangeArrowheads="1"/>
          </p:cNvSpPr>
          <p:nvPr/>
        </p:nvSpPr>
        <p:spPr bwMode="auto">
          <a:xfrm>
            <a:off x="1908175" y="1244600"/>
            <a:ext cx="4470400" cy="1031875"/>
          </a:xfrm>
          <a:prstGeom prst="rect">
            <a:avLst/>
          </a:prstGeom>
          <a:noFill/>
          <a:ln w="9525">
            <a:noFill/>
            <a:miter lim="800000"/>
            <a:headEnd/>
            <a:tailEnd/>
          </a:ln>
          <a:effectLst/>
        </p:spPr>
        <p:txBody>
          <a:bodyPr wrap="none" anchor="ctr">
            <a:spAutoFit/>
          </a:bodyPr>
          <a:lstStyle/>
          <a:p>
            <a:pPr algn="ctr" eaLnBrk="1" hangingPunct="1">
              <a:lnSpc>
                <a:spcPct val="120000"/>
              </a:lnSpc>
            </a:pPr>
            <a:r>
              <a:rPr lang="zh-CN" altLang="en-US" sz="2800" b="1"/>
              <a:t>罐装可乐的容量按标准应在</a:t>
            </a:r>
          </a:p>
          <a:p>
            <a:pPr algn="ctr" eaLnBrk="1" hangingPunct="1"/>
            <a:r>
              <a:rPr lang="en-US" altLang="zh-CN" sz="2800" b="1"/>
              <a:t>350</a:t>
            </a:r>
            <a:r>
              <a:rPr lang="zh-CN" altLang="en-US" sz="2800" b="1"/>
              <a:t>毫升和</a:t>
            </a:r>
            <a:r>
              <a:rPr lang="en-US" altLang="zh-CN" sz="2800" b="1"/>
              <a:t>360</a:t>
            </a:r>
            <a:r>
              <a:rPr lang="zh-CN" altLang="en-US" sz="2800" b="1"/>
              <a:t>毫升之间</a:t>
            </a:r>
            <a:r>
              <a:rPr lang="en-US" altLang="zh-CN" sz="2800" b="1"/>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65"/>
                                        </p:tgtEl>
                                        <p:attrNameLst>
                                          <p:attrName>style.visibility</p:attrName>
                                        </p:attrNameLst>
                                      </p:cBhvr>
                                      <p:to>
                                        <p:strVal val="visible"/>
                                      </p:to>
                                    </p:set>
                                    <p:anim calcmode="lin" valueType="num">
                                      <p:cBhvr additive="base">
                                        <p:cTn id="7" dur="500" fill="hold"/>
                                        <p:tgtEl>
                                          <p:spTgt spid="26665"/>
                                        </p:tgtEl>
                                        <p:attrNameLst>
                                          <p:attrName>ppt_x</p:attrName>
                                        </p:attrNameLst>
                                      </p:cBhvr>
                                      <p:tavLst>
                                        <p:tav tm="0">
                                          <p:val>
                                            <p:strVal val="0-#ppt_w/2"/>
                                          </p:val>
                                        </p:tav>
                                        <p:tav tm="100000">
                                          <p:val>
                                            <p:strVal val="#ppt_x"/>
                                          </p:val>
                                        </p:tav>
                                      </p:tavLst>
                                    </p:anim>
                                    <p:anim calcmode="lin" valueType="num">
                                      <p:cBhvr additive="base">
                                        <p:cTn id="8" dur="500" fill="hold"/>
                                        <p:tgtEl>
                                          <p:spTgt spid="266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arn(outVertical)">
                                      <p:cBhvr>
                                        <p:cTn id="13"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8" name="Text Box 4"/>
          <p:cNvSpPr txBox="1">
            <a:spLocks noChangeArrowheads="1"/>
          </p:cNvSpPr>
          <p:nvPr/>
        </p:nvSpPr>
        <p:spPr bwMode="auto">
          <a:xfrm>
            <a:off x="1171575" y="336550"/>
            <a:ext cx="3568700" cy="579438"/>
          </a:xfrm>
          <a:prstGeom prst="rect">
            <a:avLst/>
          </a:prstGeom>
          <a:noFill/>
          <a:ln w="9525">
            <a:noFill/>
            <a:miter lim="800000"/>
            <a:headEnd/>
            <a:tailEnd/>
          </a:ln>
          <a:effectLst/>
        </p:spPr>
        <p:txBody>
          <a:bodyPr wrap="none">
            <a:spAutoFit/>
          </a:bodyPr>
          <a:lstStyle/>
          <a:p>
            <a:pPr algn="just"/>
            <a:r>
              <a:rPr lang="en-US" altLang="zh-CN" sz="3200">
                <a:ea typeface="楷体_GB2312" pitchFamily="49" charset="-122"/>
              </a:rPr>
              <a:t>( </a:t>
            </a:r>
            <a:r>
              <a:rPr lang="en-US" altLang="zh-CN" sz="3200">
                <a:ea typeface="宋体" pitchFamily="2" charset="-122"/>
                <a:cs typeface="Times New Roman" pitchFamily="18" charset="0"/>
              </a:rPr>
              <a:t>II </a:t>
            </a:r>
            <a:r>
              <a:rPr lang="en-US" altLang="zh-CN" sz="3200">
                <a:ea typeface="楷体_GB2312" pitchFamily="49" charset="-122"/>
              </a:rPr>
              <a:t>)</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两个正态总体</a:t>
            </a:r>
          </a:p>
        </p:txBody>
      </p:sp>
      <p:grpSp>
        <p:nvGrpSpPr>
          <p:cNvPr id="1798149" name="Group 5"/>
          <p:cNvGrpSpPr>
            <a:grpSpLocks/>
          </p:cNvGrpSpPr>
          <p:nvPr/>
        </p:nvGrpSpPr>
        <p:grpSpPr bwMode="auto">
          <a:xfrm>
            <a:off x="1187450" y="971550"/>
            <a:ext cx="7451725" cy="1084263"/>
            <a:chOff x="336" y="556"/>
            <a:chExt cx="4694" cy="683"/>
          </a:xfrm>
        </p:grpSpPr>
        <p:sp>
          <p:nvSpPr>
            <p:cNvPr id="1798150" name="Text Box 6"/>
            <p:cNvSpPr txBox="1">
              <a:spLocks noChangeArrowheads="1"/>
            </p:cNvSpPr>
            <p:nvPr/>
          </p:nvSpPr>
          <p:spPr bwMode="auto">
            <a:xfrm>
              <a:off x="350" y="556"/>
              <a:ext cx="340"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设</a:t>
              </a:r>
            </a:p>
          </p:txBody>
        </p:sp>
        <p:graphicFrame>
          <p:nvGraphicFramePr>
            <p:cNvPr id="1798151" name="Object 7"/>
            <p:cNvGraphicFramePr>
              <a:graphicFrameLocks noChangeAspect="1"/>
            </p:cNvGraphicFramePr>
            <p:nvPr/>
          </p:nvGraphicFramePr>
          <p:xfrm>
            <a:off x="678" y="576"/>
            <a:ext cx="1360" cy="364"/>
          </p:xfrm>
          <a:graphic>
            <a:graphicData uri="http://schemas.openxmlformats.org/presentationml/2006/ole">
              <p:oleObj spid="_x0000_s1798151" name="公式" r:id="rId3" imgW="901440" imgH="228600" progId="Equation.3">
                <p:embed/>
              </p:oleObj>
            </a:graphicData>
          </a:graphic>
        </p:graphicFrame>
        <p:sp>
          <p:nvSpPr>
            <p:cNvPr id="1798152" name="Text Box 8"/>
            <p:cNvSpPr txBox="1">
              <a:spLocks noChangeArrowheads="1"/>
            </p:cNvSpPr>
            <p:nvPr/>
          </p:nvSpPr>
          <p:spPr bwMode="auto">
            <a:xfrm>
              <a:off x="1996" y="576"/>
              <a:ext cx="1684"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是来自正态总体</a:t>
              </a:r>
            </a:p>
          </p:txBody>
        </p:sp>
        <p:sp>
          <p:nvSpPr>
            <p:cNvPr id="1798153" name="Rectangle 9"/>
            <p:cNvSpPr>
              <a:spLocks noChangeArrowheads="1"/>
            </p:cNvSpPr>
            <p:nvPr/>
          </p:nvSpPr>
          <p:spPr bwMode="auto">
            <a:xfrm>
              <a:off x="336" y="912"/>
              <a:ext cx="2132" cy="327"/>
            </a:xfrm>
            <a:prstGeom prst="rect">
              <a:avLst/>
            </a:prstGeom>
            <a:noFill/>
            <a:ln w="9525">
              <a:noFill/>
              <a:miter lim="800000"/>
              <a:headEnd/>
              <a:tailEnd/>
            </a:ln>
            <a:effectLst/>
          </p:spPr>
          <p:txBody>
            <a:bodyPr wrap="none">
              <a:spAutoFit/>
            </a:bodyPr>
            <a:lstStyle/>
            <a:p>
              <a:r>
                <a:rPr lang="zh-CN" altLang="zh-CN" b="1">
                  <a:latin typeface="楷体_GB2312" pitchFamily="49" charset="-122"/>
                  <a:ea typeface="楷体_GB2312" pitchFamily="49" charset="-122"/>
                </a:rPr>
                <a:t>的一个简单随机样本</a:t>
              </a:r>
              <a:endParaRPr lang="zh-CN" altLang="en-US" b="1">
                <a:latin typeface="楷体_GB2312" pitchFamily="49" charset="-122"/>
                <a:ea typeface="楷体_GB2312" pitchFamily="49" charset="-122"/>
              </a:endParaRPr>
            </a:p>
          </p:txBody>
        </p:sp>
        <p:graphicFrame>
          <p:nvGraphicFramePr>
            <p:cNvPr id="1798154" name="Object 10"/>
            <p:cNvGraphicFramePr>
              <a:graphicFrameLocks noChangeAspect="1"/>
            </p:cNvGraphicFramePr>
            <p:nvPr/>
          </p:nvGraphicFramePr>
          <p:xfrm>
            <a:off x="3696" y="578"/>
            <a:ext cx="1334" cy="382"/>
          </p:xfrm>
          <a:graphic>
            <a:graphicData uri="http://schemas.openxmlformats.org/presentationml/2006/ole">
              <p:oleObj spid="_x0000_s1798154" name="公式" r:id="rId4" imgW="965160" imgH="228600" progId="Equation.3">
                <p:embed/>
              </p:oleObj>
            </a:graphicData>
          </a:graphic>
        </p:graphicFrame>
      </p:grpSp>
      <p:grpSp>
        <p:nvGrpSpPr>
          <p:cNvPr id="1798155" name="Group 11"/>
          <p:cNvGrpSpPr>
            <a:grpSpLocks/>
          </p:cNvGrpSpPr>
          <p:nvPr/>
        </p:nvGrpSpPr>
        <p:grpSpPr bwMode="auto">
          <a:xfrm>
            <a:off x="1166813" y="2198688"/>
            <a:ext cx="7335837" cy="1128712"/>
            <a:chOff x="969" y="1344"/>
            <a:chExt cx="4621" cy="711"/>
          </a:xfrm>
        </p:grpSpPr>
        <p:graphicFrame>
          <p:nvGraphicFramePr>
            <p:cNvPr id="1798156" name="Object 12"/>
            <p:cNvGraphicFramePr>
              <a:graphicFrameLocks noChangeAspect="1"/>
            </p:cNvGraphicFramePr>
            <p:nvPr/>
          </p:nvGraphicFramePr>
          <p:xfrm>
            <a:off x="1043" y="1344"/>
            <a:ext cx="1232" cy="364"/>
          </p:xfrm>
          <a:graphic>
            <a:graphicData uri="http://schemas.openxmlformats.org/presentationml/2006/ole">
              <p:oleObj spid="_x0000_s1798156" name="公式" r:id="rId5" imgW="774360" imgH="228600" progId="Equation.3">
                <p:embed/>
              </p:oleObj>
            </a:graphicData>
          </a:graphic>
        </p:graphicFrame>
        <p:sp>
          <p:nvSpPr>
            <p:cNvPr id="1798157" name="Text Box 13"/>
            <p:cNvSpPr txBox="1">
              <a:spLocks noChangeArrowheads="1"/>
            </p:cNvSpPr>
            <p:nvPr/>
          </p:nvSpPr>
          <p:spPr bwMode="auto">
            <a:xfrm>
              <a:off x="2352" y="1344"/>
              <a:ext cx="1684"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是来自正态总体</a:t>
              </a:r>
            </a:p>
          </p:txBody>
        </p:sp>
        <p:graphicFrame>
          <p:nvGraphicFramePr>
            <p:cNvPr id="1798158" name="Object 14"/>
            <p:cNvGraphicFramePr>
              <a:graphicFrameLocks noChangeAspect="1"/>
            </p:cNvGraphicFramePr>
            <p:nvPr/>
          </p:nvGraphicFramePr>
          <p:xfrm>
            <a:off x="4219" y="1370"/>
            <a:ext cx="1371" cy="334"/>
          </p:xfrm>
          <a:graphic>
            <a:graphicData uri="http://schemas.openxmlformats.org/presentationml/2006/ole">
              <p:oleObj spid="_x0000_s1798158" name="公式" r:id="rId6" imgW="939600" imgH="228600" progId="Equation.3">
                <p:embed/>
              </p:oleObj>
            </a:graphicData>
          </a:graphic>
        </p:graphicFrame>
        <p:sp>
          <p:nvSpPr>
            <p:cNvPr id="1798159" name="Rectangle 15"/>
            <p:cNvSpPr>
              <a:spLocks noChangeArrowheads="1"/>
            </p:cNvSpPr>
            <p:nvPr/>
          </p:nvSpPr>
          <p:spPr bwMode="auto">
            <a:xfrm>
              <a:off x="969" y="1728"/>
              <a:ext cx="2132" cy="327"/>
            </a:xfrm>
            <a:prstGeom prst="rect">
              <a:avLst/>
            </a:prstGeom>
            <a:noFill/>
            <a:ln w="9525">
              <a:noFill/>
              <a:miter lim="800000"/>
              <a:headEnd/>
              <a:tailEnd/>
            </a:ln>
            <a:effectLst/>
          </p:spPr>
          <p:txBody>
            <a:bodyPr wrap="none">
              <a:spAutoFit/>
            </a:bodyPr>
            <a:lstStyle/>
            <a:p>
              <a:r>
                <a:rPr lang="zh-CN" altLang="zh-CN" b="1">
                  <a:latin typeface="楷体_GB2312" pitchFamily="49" charset="-122"/>
                  <a:ea typeface="楷体_GB2312" pitchFamily="49" charset="-122"/>
                </a:rPr>
                <a:t>的一个简单随机样本</a:t>
              </a:r>
              <a:endParaRPr lang="zh-CN" altLang="en-US" b="1">
                <a:latin typeface="楷体_GB2312" pitchFamily="49" charset="-122"/>
                <a:ea typeface="楷体_GB2312" pitchFamily="49" charset="-122"/>
              </a:endParaRPr>
            </a:p>
          </p:txBody>
        </p:sp>
      </p:grpSp>
      <p:sp>
        <p:nvSpPr>
          <p:cNvPr id="1798160" name="Text Box 16"/>
          <p:cNvSpPr txBox="1">
            <a:spLocks noChangeArrowheads="1"/>
          </p:cNvSpPr>
          <p:nvPr/>
        </p:nvSpPr>
        <p:spPr bwMode="auto">
          <a:xfrm>
            <a:off x="1187450" y="3357563"/>
            <a:ext cx="2698750" cy="57943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它们相互独立</a:t>
            </a:r>
            <a:r>
              <a:rPr lang="en-US" altLang="zh-CN" b="1">
                <a:latin typeface="楷体_GB2312" pitchFamily="49" charset="-122"/>
                <a:ea typeface="楷体_GB2312" pitchFamily="49" charset="-122"/>
              </a:rPr>
              <a:t>.</a:t>
            </a:r>
            <a:r>
              <a:rPr lang="en-US" altLang="zh-CN" sz="3200" b="1">
                <a:latin typeface="楷体_GB2312" pitchFamily="49" charset="-122"/>
                <a:ea typeface="楷体_GB2312" pitchFamily="49" charset="-122"/>
              </a:rPr>
              <a:t> </a:t>
            </a:r>
          </a:p>
        </p:txBody>
      </p:sp>
      <p:graphicFrame>
        <p:nvGraphicFramePr>
          <p:cNvPr id="1798161" name="Object 17"/>
          <p:cNvGraphicFramePr>
            <a:graphicFrameLocks noChangeAspect="1"/>
          </p:cNvGraphicFramePr>
          <p:nvPr/>
        </p:nvGraphicFramePr>
        <p:xfrm>
          <a:off x="1835150" y="3906838"/>
          <a:ext cx="3657600" cy="2049462"/>
        </p:xfrm>
        <a:graphic>
          <a:graphicData uri="http://schemas.openxmlformats.org/presentationml/2006/ole">
            <p:oleObj spid="_x0000_s1798161" name="Equation" r:id="rId7" imgW="4000320" imgH="2108160" progId="Equation.3">
              <p:embed/>
            </p:oleObj>
          </a:graphicData>
        </a:graphic>
      </p:graphicFrame>
      <p:sp>
        <p:nvSpPr>
          <p:cNvPr id="1798162" name="Text Box 18"/>
          <p:cNvSpPr txBox="1">
            <a:spLocks noChangeArrowheads="1"/>
          </p:cNvSpPr>
          <p:nvPr/>
        </p:nvSpPr>
        <p:spPr bwMode="auto">
          <a:xfrm>
            <a:off x="1133475" y="4051300"/>
            <a:ext cx="539750" cy="519113"/>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令</a:t>
            </a:r>
          </a:p>
        </p:txBody>
      </p:sp>
      <p:graphicFrame>
        <p:nvGraphicFramePr>
          <p:cNvPr id="1798163" name="Object 19"/>
          <p:cNvGraphicFramePr>
            <a:graphicFrameLocks noChangeAspect="1"/>
          </p:cNvGraphicFramePr>
          <p:nvPr/>
        </p:nvGraphicFramePr>
        <p:xfrm>
          <a:off x="5530850" y="3898900"/>
          <a:ext cx="3505200" cy="2154238"/>
        </p:xfrm>
        <a:graphic>
          <a:graphicData uri="http://schemas.openxmlformats.org/presentationml/2006/ole">
            <p:oleObj spid="_x0000_s1798163" name="Equation" r:id="rId8" imgW="3593880" imgH="22096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8148"/>
                                        </p:tgtEl>
                                        <p:attrNameLst>
                                          <p:attrName>style.visibility</p:attrName>
                                        </p:attrNameLst>
                                      </p:cBhvr>
                                      <p:to>
                                        <p:strVal val="visible"/>
                                      </p:to>
                                    </p:set>
                                    <p:animEffect transition="in" filter="wipe(up)">
                                      <p:cBhvr>
                                        <p:cTn id="7" dur="500"/>
                                        <p:tgtEl>
                                          <p:spTgt spid="1798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8149"/>
                                        </p:tgtEl>
                                        <p:attrNameLst>
                                          <p:attrName>style.visibility</p:attrName>
                                        </p:attrNameLst>
                                      </p:cBhvr>
                                      <p:to>
                                        <p:strVal val="visible"/>
                                      </p:to>
                                    </p:set>
                                    <p:animEffect transition="in" filter="wipe(left)">
                                      <p:cBhvr>
                                        <p:cTn id="12" dur="500"/>
                                        <p:tgtEl>
                                          <p:spTgt spid="1798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98155"/>
                                        </p:tgtEl>
                                        <p:attrNameLst>
                                          <p:attrName>style.visibility</p:attrName>
                                        </p:attrNameLst>
                                      </p:cBhvr>
                                      <p:to>
                                        <p:strVal val="visible"/>
                                      </p:to>
                                    </p:set>
                                    <p:animEffect transition="in" filter="wipe(up)">
                                      <p:cBhvr>
                                        <p:cTn id="17" dur="500"/>
                                        <p:tgtEl>
                                          <p:spTgt spid="17981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98160"/>
                                        </p:tgtEl>
                                        <p:attrNameLst>
                                          <p:attrName>style.visibility</p:attrName>
                                        </p:attrNameLst>
                                      </p:cBhvr>
                                      <p:to>
                                        <p:strVal val="visible"/>
                                      </p:to>
                                    </p:set>
                                    <p:animEffect transition="in" filter="wipe(up)">
                                      <p:cBhvr>
                                        <p:cTn id="22" dur="500"/>
                                        <p:tgtEl>
                                          <p:spTgt spid="17981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98162"/>
                                        </p:tgtEl>
                                        <p:attrNameLst>
                                          <p:attrName>style.visibility</p:attrName>
                                        </p:attrNameLst>
                                      </p:cBhvr>
                                      <p:to>
                                        <p:strVal val="visible"/>
                                      </p:to>
                                    </p:set>
                                    <p:animEffect transition="in" filter="wipe(up)">
                                      <p:cBhvr>
                                        <p:cTn id="27" dur="500"/>
                                        <p:tgtEl>
                                          <p:spTgt spid="1798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98161"/>
                                        </p:tgtEl>
                                        <p:attrNameLst>
                                          <p:attrName>style.visibility</p:attrName>
                                        </p:attrNameLst>
                                      </p:cBhvr>
                                      <p:to>
                                        <p:strVal val="visible"/>
                                      </p:to>
                                    </p:set>
                                    <p:animEffect transition="in" filter="wipe(up)">
                                      <p:cBhvr>
                                        <p:cTn id="32" dur="500"/>
                                        <p:tgtEl>
                                          <p:spTgt spid="17981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98163"/>
                                        </p:tgtEl>
                                        <p:attrNameLst>
                                          <p:attrName>style.visibility</p:attrName>
                                        </p:attrNameLst>
                                      </p:cBhvr>
                                      <p:to>
                                        <p:strVal val="visible"/>
                                      </p:to>
                                    </p:set>
                                    <p:animEffect transition="in" filter="wipe(up)">
                                      <p:cBhvr>
                                        <p:cTn id="37" dur="500"/>
                                        <p:tgtEl>
                                          <p:spTgt spid="1798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8" grpId="0" autoUpdateAnimBg="0"/>
      <p:bldP spid="1798160" grpId="0" autoUpdateAnimBg="0"/>
      <p:bldP spid="179816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9172" name="Text Box 4"/>
          <p:cNvSpPr txBox="1">
            <a:spLocks noChangeArrowheads="1"/>
          </p:cNvSpPr>
          <p:nvPr/>
        </p:nvSpPr>
        <p:spPr bwMode="auto">
          <a:xfrm>
            <a:off x="1187450" y="858838"/>
            <a:ext cx="1054100" cy="519112"/>
          </a:xfrm>
          <a:prstGeom prst="rect">
            <a:avLst/>
          </a:prstGeom>
          <a:noFill/>
          <a:ln w="9525">
            <a:noFill/>
            <a:miter lim="800000"/>
            <a:headEnd/>
            <a:tailEnd/>
          </a:ln>
          <a:effectLst/>
        </p:spPr>
        <p:txBody>
          <a:bodyPr wrap="none">
            <a:spAutoFit/>
          </a:bodyPr>
          <a:lstStyle/>
          <a:p>
            <a:r>
              <a:rPr lang="zh-CN" altLang="en-US" b="1">
                <a:ea typeface="楷体_GB2312" pitchFamily="49" charset="-122"/>
              </a:rPr>
              <a:t>则 </a:t>
            </a:r>
            <a:r>
              <a:rPr lang="en-US" altLang="zh-CN" b="1">
                <a:ea typeface="楷体_GB2312" pitchFamily="49" charset="-122"/>
              </a:rPr>
              <a:t>(i) </a:t>
            </a:r>
          </a:p>
        </p:txBody>
      </p:sp>
      <p:graphicFrame>
        <p:nvGraphicFramePr>
          <p:cNvPr id="1799174" name="Object 6"/>
          <p:cNvGraphicFramePr>
            <a:graphicFrameLocks noChangeAspect="1"/>
          </p:cNvGraphicFramePr>
          <p:nvPr/>
        </p:nvGraphicFramePr>
        <p:xfrm>
          <a:off x="2051050" y="1628775"/>
          <a:ext cx="3867150" cy="1943100"/>
        </p:xfrm>
        <a:graphic>
          <a:graphicData uri="http://schemas.openxmlformats.org/presentationml/2006/ole">
            <p:oleObj spid="_x0000_s1799174" name="Equation" r:id="rId3" imgW="3619440" imgH="1981080" progId="Equation.3">
              <p:embed/>
            </p:oleObj>
          </a:graphicData>
        </a:graphic>
      </p:graphicFrame>
      <p:grpSp>
        <p:nvGrpSpPr>
          <p:cNvPr id="1799176" name="Group 8"/>
          <p:cNvGrpSpPr>
            <a:grpSpLocks/>
          </p:cNvGrpSpPr>
          <p:nvPr/>
        </p:nvGrpSpPr>
        <p:grpSpPr bwMode="auto">
          <a:xfrm>
            <a:off x="1258888" y="4076700"/>
            <a:ext cx="6186487" cy="1371600"/>
            <a:chOff x="423" y="2976"/>
            <a:chExt cx="4041" cy="864"/>
          </a:xfrm>
        </p:grpSpPr>
        <p:sp>
          <p:nvSpPr>
            <p:cNvPr id="1799177" name="Text Box 9"/>
            <p:cNvSpPr txBox="1">
              <a:spLocks noChangeArrowheads="1"/>
            </p:cNvSpPr>
            <p:nvPr/>
          </p:nvSpPr>
          <p:spPr bwMode="auto">
            <a:xfrm>
              <a:off x="423" y="3199"/>
              <a:ext cx="353" cy="327"/>
            </a:xfrm>
            <a:prstGeom prst="rect">
              <a:avLst/>
            </a:prstGeom>
            <a:noFill/>
            <a:ln w="9525">
              <a:noFill/>
              <a:miter lim="800000"/>
              <a:headEnd/>
              <a:tailEnd/>
            </a:ln>
            <a:effectLst/>
          </p:spPr>
          <p:txBody>
            <a:bodyPr wrap="none">
              <a:spAutoFit/>
            </a:bodyPr>
            <a:lstStyle/>
            <a:p>
              <a:r>
                <a:rPr lang="zh-CN" altLang="en-US" b="1">
                  <a:ea typeface="楷体_GB2312" pitchFamily="49" charset="-122"/>
                </a:rPr>
                <a:t>若</a:t>
              </a:r>
            </a:p>
          </p:txBody>
        </p:sp>
        <p:graphicFrame>
          <p:nvGraphicFramePr>
            <p:cNvPr id="1799178" name="Object 10"/>
            <p:cNvGraphicFramePr>
              <a:graphicFrameLocks noChangeAspect="1"/>
            </p:cNvGraphicFramePr>
            <p:nvPr/>
          </p:nvGraphicFramePr>
          <p:xfrm>
            <a:off x="864" y="3219"/>
            <a:ext cx="736" cy="311"/>
          </p:xfrm>
          <a:graphic>
            <a:graphicData uri="http://schemas.openxmlformats.org/presentationml/2006/ole">
              <p:oleObj spid="_x0000_s1799178" name="公式" r:id="rId4" imgW="507960" imgH="215640" progId="Equation.3">
                <p:embed/>
              </p:oleObj>
            </a:graphicData>
          </a:graphic>
        </p:graphicFrame>
        <p:sp>
          <p:nvSpPr>
            <p:cNvPr id="1799179" name="Text Box 11"/>
            <p:cNvSpPr txBox="1">
              <a:spLocks noChangeArrowheads="1"/>
            </p:cNvSpPr>
            <p:nvPr/>
          </p:nvSpPr>
          <p:spPr bwMode="auto">
            <a:xfrm>
              <a:off x="1632" y="3199"/>
              <a:ext cx="353" cy="327"/>
            </a:xfrm>
            <a:prstGeom prst="rect">
              <a:avLst/>
            </a:prstGeom>
            <a:noFill/>
            <a:ln w="9525">
              <a:noFill/>
              <a:miter lim="800000"/>
              <a:headEnd/>
              <a:tailEnd/>
            </a:ln>
            <a:effectLst/>
          </p:spPr>
          <p:txBody>
            <a:bodyPr wrap="none">
              <a:spAutoFit/>
            </a:bodyPr>
            <a:lstStyle/>
            <a:p>
              <a:r>
                <a:rPr lang="zh-CN" altLang="en-US" b="1">
                  <a:ea typeface="楷体_GB2312" pitchFamily="49" charset="-122"/>
                </a:rPr>
                <a:t>则</a:t>
              </a:r>
            </a:p>
          </p:txBody>
        </p:sp>
        <p:graphicFrame>
          <p:nvGraphicFramePr>
            <p:cNvPr id="1799180" name="Object 12"/>
            <p:cNvGraphicFramePr>
              <a:graphicFrameLocks noChangeAspect="1"/>
            </p:cNvGraphicFramePr>
            <p:nvPr/>
          </p:nvGraphicFramePr>
          <p:xfrm>
            <a:off x="2352" y="2976"/>
            <a:ext cx="2112" cy="864"/>
          </p:xfrm>
          <a:graphic>
            <a:graphicData uri="http://schemas.openxmlformats.org/presentationml/2006/ole">
              <p:oleObj spid="_x0000_s1799180" name="公式" r:id="rId5" imgW="1269720" imgH="4572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9172"/>
                                        </p:tgtEl>
                                        <p:attrNameLst>
                                          <p:attrName>style.visibility</p:attrName>
                                        </p:attrNameLst>
                                      </p:cBhvr>
                                      <p:to>
                                        <p:strVal val="visible"/>
                                      </p:to>
                                    </p:set>
                                    <p:animEffect transition="in" filter="wipe(up)">
                                      <p:cBhvr>
                                        <p:cTn id="7" dur="500"/>
                                        <p:tgtEl>
                                          <p:spTgt spid="1799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99174"/>
                                        </p:tgtEl>
                                        <p:attrNameLst>
                                          <p:attrName>style.visibility</p:attrName>
                                        </p:attrNameLst>
                                      </p:cBhvr>
                                      <p:to>
                                        <p:strVal val="visible"/>
                                      </p:to>
                                    </p:set>
                                    <p:animEffect transition="in" filter="wipe(left)">
                                      <p:cBhvr>
                                        <p:cTn id="12" dur="500"/>
                                        <p:tgtEl>
                                          <p:spTgt spid="1799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99176"/>
                                        </p:tgtEl>
                                        <p:attrNameLst>
                                          <p:attrName>style.visibility</p:attrName>
                                        </p:attrNameLst>
                                      </p:cBhvr>
                                      <p:to>
                                        <p:strVal val="visible"/>
                                      </p:to>
                                    </p:set>
                                    <p:animEffect transition="in" filter="wipe(left)">
                                      <p:cBhvr>
                                        <p:cTn id="17" dur="500"/>
                                        <p:tgtEl>
                                          <p:spTgt spid="179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17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6" name="Rectangle 4"/>
          <p:cNvSpPr>
            <a:spLocks noChangeArrowheads="1"/>
          </p:cNvSpPr>
          <p:nvPr/>
        </p:nvSpPr>
        <p:spPr bwMode="auto">
          <a:xfrm>
            <a:off x="1116013" y="981075"/>
            <a:ext cx="1063625" cy="519113"/>
          </a:xfrm>
          <a:prstGeom prst="rect">
            <a:avLst/>
          </a:prstGeom>
          <a:noFill/>
          <a:ln w="9525">
            <a:noFill/>
            <a:miter lim="800000"/>
            <a:headEnd/>
            <a:tailEnd/>
          </a:ln>
          <a:effectLst/>
        </p:spPr>
        <p:txBody>
          <a:bodyPr wrap="none">
            <a:spAutoFit/>
          </a:bodyPr>
          <a:lstStyle/>
          <a:p>
            <a:r>
              <a:rPr lang="en-US" altLang="zh-CN" b="1"/>
              <a:t>(ii) </a:t>
            </a:r>
            <a:r>
              <a:rPr lang="zh-CN" altLang="en-US" b="1"/>
              <a:t>有</a:t>
            </a:r>
          </a:p>
        </p:txBody>
      </p:sp>
      <p:graphicFrame>
        <p:nvGraphicFramePr>
          <p:cNvPr id="1800197" name="Object 5"/>
          <p:cNvGraphicFramePr>
            <a:graphicFrameLocks noChangeAspect="1"/>
          </p:cNvGraphicFramePr>
          <p:nvPr/>
        </p:nvGraphicFramePr>
        <p:xfrm>
          <a:off x="2339975" y="3500438"/>
          <a:ext cx="4724400" cy="1735137"/>
        </p:xfrm>
        <a:graphic>
          <a:graphicData uri="http://schemas.openxmlformats.org/presentationml/2006/ole">
            <p:oleObj spid="_x0000_s1800197" name="公式" r:id="rId3" imgW="1828800" imgH="672840" progId="Equation.3">
              <p:embed/>
            </p:oleObj>
          </a:graphicData>
        </a:graphic>
      </p:graphicFrame>
      <p:graphicFrame>
        <p:nvGraphicFramePr>
          <p:cNvPr id="1800198" name="Object 6"/>
          <p:cNvGraphicFramePr>
            <a:graphicFrameLocks noChangeAspect="1"/>
          </p:cNvGraphicFramePr>
          <p:nvPr/>
        </p:nvGraphicFramePr>
        <p:xfrm>
          <a:off x="2268538" y="1844675"/>
          <a:ext cx="4167187" cy="944563"/>
        </p:xfrm>
        <a:graphic>
          <a:graphicData uri="http://schemas.openxmlformats.org/presentationml/2006/ole">
            <p:oleObj spid="_x0000_s1800198" name="Equation" r:id="rId4" imgW="4686120" imgH="977760" progId="Equation.3">
              <p:embed/>
            </p:oleObj>
          </a:graphicData>
        </a:graphic>
      </p:graphicFrame>
      <p:sp>
        <p:nvSpPr>
          <p:cNvPr id="5" name="矩形 4"/>
          <p:cNvSpPr/>
          <p:nvPr/>
        </p:nvSpPr>
        <p:spPr>
          <a:xfrm>
            <a:off x="1000100" y="3286124"/>
            <a:ext cx="1255472" cy="523220"/>
          </a:xfrm>
          <a:prstGeom prst="rect">
            <a:avLst/>
          </a:prstGeom>
        </p:spPr>
        <p:txBody>
          <a:bodyPr wrap="none">
            <a:spAutoFit/>
          </a:bodyPr>
          <a:lstStyle/>
          <a:p>
            <a:r>
              <a:rPr kumimoji="0" lang="zh-CN" altLang="en-US" b="1" dirty="0" smtClean="0">
                <a:latin typeface="Arial" charset="0"/>
                <a:ea typeface="宋体" pitchFamily="2" charset="-122"/>
                <a:sym typeface="Symbol" pitchFamily="18" charset="2"/>
              </a:rPr>
              <a:t></a:t>
            </a:r>
            <a:r>
              <a:rPr kumimoji="0" lang="en-US" altLang="zh-CN" b="1" baseline="30000" dirty="0" smtClean="0">
                <a:latin typeface="Arial" charset="0"/>
                <a:ea typeface="宋体" pitchFamily="2" charset="-122"/>
                <a:sym typeface="Symbol" pitchFamily="18" charset="2"/>
              </a:rPr>
              <a:t>2</a:t>
            </a:r>
            <a:r>
              <a:rPr kumimoji="0" lang="zh-CN" altLang="en-US" b="1" dirty="0" smtClean="0">
                <a:solidFill>
                  <a:srgbClr val="0000FF"/>
                </a:solidFill>
                <a:ea typeface="宋体" pitchFamily="2" charset="-122"/>
              </a:rPr>
              <a:t>已知</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0198"/>
                                        </p:tgtEl>
                                        <p:attrNameLst>
                                          <p:attrName>style.visibility</p:attrName>
                                        </p:attrNameLst>
                                      </p:cBhvr>
                                      <p:to>
                                        <p:strVal val="visible"/>
                                      </p:to>
                                    </p:set>
                                    <p:animEffect transition="in" filter="wipe(left)">
                                      <p:cBhvr>
                                        <p:cTn id="7" dur="500"/>
                                        <p:tgtEl>
                                          <p:spTgt spid="1800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0197"/>
                                        </p:tgtEl>
                                        <p:attrNameLst>
                                          <p:attrName>style.visibility</p:attrName>
                                        </p:attrNameLst>
                                      </p:cBhvr>
                                      <p:to>
                                        <p:strVal val="visible"/>
                                      </p:to>
                                    </p:set>
                                    <p:animEffect transition="in" filter="wipe(left)">
                                      <p:cBhvr>
                                        <p:cTn id="12" dur="500"/>
                                        <p:tgtEl>
                                          <p:spTgt spid="180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45" name="Object 5"/>
          <p:cNvGraphicFramePr>
            <a:graphicFrameLocks noChangeAspect="1"/>
          </p:cNvGraphicFramePr>
          <p:nvPr/>
        </p:nvGraphicFramePr>
        <p:xfrm>
          <a:off x="2071670" y="2786058"/>
          <a:ext cx="3973079" cy="1428760"/>
        </p:xfrm>
        <a:graphic>
          <a:graphicData uri="http://schemas.openxmlformats.org/presentationml/2006/ole">
            <p:oleObj spid="_x0000_s1802245" name="公式" r:id="rId3" imgW="1955520" imgH="672840" progId="Equation.3">
              <p:embed/>
            </p:oleObj>
          </a:graphicData>
        </a:graphic>
      </p:graphicFrame>
      <p:graphicFrame>
        <p:nvGraphicFramePr>
          <p:cNvPr id="1802246" name="Object 6"/>
          <p:cNvGraphicFramePr>
            <a:graphicFrameLocks noChangeAspect="1"/>
          </p:cNvGraphicFramePr>
          <p:nvPr/>
        </p:nvGraphicFramePr>
        <p:xfrm>
          <a:off x="6143636" y="3000372"/>
          <a:ext cx="2438400" cy="704850"/>
        </p:xfrm>
        <a:graphic>
          <a:graphicData uri="http://schemas.openxmlformats.org/presentationml/2006/ole">
            <p:oleObj spid="_x0000_s1802246" name="Equation" r:id="rId4" imgW="901440" imgH="203040" progId="Equation.3">
              <p:embed/>
            </p:oleObj>
          </a:graphicData>
        </a:graphic>
      </p:graphicFrame>
      <p:sp>
        <p:nvSpPr>
          <p:cNvPr id="7" name="Rectangle 16"/>
          <p:cNvSpPr>
            <a:spLocks noChangeArrowheads="1"/>
          </p:cNvSpPr>
          <p:nvPr/>
        </p:nvSpPr>
        <p:spPr bwMode="auto">
          <a:xfrm>
            <a:off x="1116013" y="981075"/>
            <a:ext cx="1162050" cy="519113"/>
          </a:xfrm>
          <a:prstGeom prst="rect">
            <a:avLst/>
          </a:prstGeom>
          <a:noFill/>
          <a:ln w="9525">
            <a:noFill/>
            <a:miter lim="800000"/>
            <a:headEnd/>
            <a:tailEnd/>
          </a:ln>
          <a:effectLst/>
        </p:spPr>
        <p:txBody>
          <a:bodyPr wrap="none">
            <a:spAutoFit/>
          </a:bodyPr>
          <a:lstStyle/>
          <a:p>
            <a:r>
              <a:rPr lang="en-US" altLang="zh-CN" b="1" dirty="0"/>
              <a:t>(iii) </a:t>
            </a:r>
            <a:r>
              <a:rPr lang="zh-CN" altLang="en-US" b="1" dirty="0"/>
              <a:t>有</a:t>
            </a:r>
          </a:p>
        </p:txBody>
      </p:sp>
      <p:sp>
        <p:nvSpPr>
          <p:cNvPr id="8" name="矩形 7"/>
          <p:cNvSpPr/>
          <p:nvPr/>
        </p:nvSpPr>
        <p:spPr>
          <a:xfrm>
            <a:off x="1000100" y="1714488"/>
            <a:ext cx="1255472" cy="523220"/>
          </a:xfrm>
          <a:prstGeom prst="rect">
            <a:avLst/>
          </a:prstGeom>
        </p:spPr>
        <p:txBody>
          <a:bodyPr wrap="none">
            <a:spAutoFit/>
          </a:bodyPr>
          <a:lstStyle/>
          <a:p>
            <a:r>
              <a:rPr kumimoji="0" lang="zh-CN" altLang="en-US" b="1" dirty="0" smtClean="0">
                <a:latin typeface="Arial" charset="0"/>
                <a:ea typeface="宋体" pitchFamily="2" charset="-122"/>
                <a:sym typeface="Symbol" pitchFamily="18" charset="2"/>
              </a:rPr>
              <a:t></a:t>
            </a:r>
            <a:r>
              <a:rPr kumimoji="0" lang="en-US" altLang="zh-CN" b="1" baseline="30000" dirty="0" smtClean="0">
                <a:latin typeface="Arial" charset="0"/>
                <a:ea typeface="宋体" pitchFamily="2" charset="-122"/>
                <a:sym typeface="Symbol" pitchFamily="18" charset="2"/>
              </a:rPr>
              <a:t>2</a:t>
            </a:r>
            <a:r>
              <a:rPr kumimoji="0" lang="zh-CN" altLang="en-US" b="1" dirty="0" smtClean="0">
                <a:solidFill>
                  <a:srgbClr val="0000FF"/>
                </a:solidFill>
                <a:ea typeface="宋体" pitchFamily="2" charset="-122"/>
              </a:rPr>
              <a:t>未知</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2245"/>
                                        </p:tgtEl>
                                        <p:attrNameLst>
                                          <p:attrName>style.visibility</p:attrName>
                                        </p:attrNameLst>
                                      </p:cBhvr>
                                      <p:to>
                                        <p:strVal val="visible"/>
                                      </p:to>
                                    </p:set>
                                    <p:animEffect transition="in" filter="wipe(left)">
                                      <p:cBhvr>
                                        <p:cTn id="7" dur="500"/>
                                        <p:tgtEl>
                                          <p:spTgt spid="1802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2246"/>
                                        </p:tgtEl>
                                        <p:attrNameLst>
                                          <p:attrName>style.visibility</p:attrName>
                                        </p:attrNameLst>
                                      </p:cBhvr>
                                      <p:to>
                                        <p:strVal val="visible"/>
                                      </p:to>
                                    </p:set>
                                    <p:animEffect transition="in" filter="wipe(left)">
                                      <p:cBhvr>
                                        <p:cTn id="12" dur="500"/>
                                        <p:tgtEl>
                                          <p:spTgt spid="180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8" name="Text Box 4"/>
          <p:cNvSpPr txBox="1">
            <a:spLocks noChangeArrowheads="1"/>
          </p:cNvSpPr>
          <p:nvPr/>
        </p:nvSpPr>
        <p:spPr bwMode="auto">
          <a:xfrm>
            <a:off x="974725" y="831850"/>
            <a:ext cx="8169275" cy="5715000"/>
          </a:xfrm>
          <a:prstGeom prst="rect">
            <a:avLst/>
          </a:prstGeom>
          <a:noFill/>
          <a:ln w="9525">
            <a:noFill/>
            <a:miter lim="800000"/>
            <a:headEnd/>
            <a:tailEnd/>
          </a:ln>
          <a:effectLst/>
        </p:spPr>
        <p:txBody>
          <a:bodyPr>
            <a:spAutoFit/>
          </a:bodyPr>
          <a:lstStyle/>
          <a:p>
            <a:pPr algn="just">
              <a:lnSpc>
                <a:spcPct val="120000"/>
              </a:lnSpc>
            </a:pPr>
            <a:r>
              <a:rPr lang="zh-CN" altLang="en-US" b="1">
                <a:solidFill>
                  <a:srgbClr val="99CCFF"/>
                </a:solidFill>
                <a:ea typeface="楷体_GB2312" pitchFamily="49" charset="-122"/>
              </a:rPr>
              <a:t>     </a:t>
            </a:r>
            <a:r>
              <a:rPr lang="zh-CN" altLang="en-US" b="1">
                <a:solidFill>
                  <a:srgbClr val="FF3300"/>
                </a:solidFill>
                <a:ea typeface="楷体_GB2312" pitchFamily="49" charset="-122"/>
              </a:rPr>
              <a:t>例</a:t>
            </a:r>
            <a:r>
              <a:rPr lang="en-US" altLang="zh-CN" b="1">
                <a:ea typeface="楷体_GB2312" pitchFamily="49" charset="-122"/>
              </a:rPr>
              <a:t>  </a:t>
            </a:r>
            <a:r>
              <a:rPr lang="zh-CN" altLang="en-US" sz="3200" b="1">
                <a:ea typeface="楷体_GB2312" pitchFamily="49" charset="-122"/>
              </a:rPr>
              <a:t>假设机器 </a:t>
            </a:r>
            <a:r>
              <a:rPr lang="en-US" altLang="zh-CN" sz="3200" b="1" i="1">
                <a:ea typeface="楷体_GB2312" pitchFamily="49" charset="-122"/>
              </a:rPr>
              <a:t>A </a:t>
            </a:r>
            <a:r>
              <a:rPr lang="zh-CN" altLang="zh-CN" sz="3200" b="1">
                <a:ea typeface="楷体_GB2312" pitchFamily="49" charset="-122"/>
              </a:rPr>
              <a:t>和机器 </a:t>
            </a:r>
            <a:r>
              <a:rPr lang="en-US" altLang="zh-CN" sz="3200" b="1" i="1">
                <a:ea typeface="楷体_GB2312" pitchFamily="49" charset="-122"/>
              </a:rPr>
              <a:t>B</a:t>
            </a:r>
            <a:r>
              <a:rPr lang="en-US" altLang="zh-CN" sz="3200" b="1">
                <a:ea typeface="楷体_GB2312" pitchFamily="49" charset="-122"/>
              </a:rPr>
              <a:t> </a:t>
            </a:r>
            <a:r>
              <a:rPr lang="zh-CN" altLang="zh-CN" sz="3200" b="1">
                <a:ea typeface="楷体_GB2312" pitchFamily="49" charset="-122"/>
              </a:rPr>
              <a:t>都生产钢管, 要检验</a:t>
            </a:r>
            <a:r>
              <a:rPr lang="zh-CN" altLang="zh-CN" sz="3200" b="1" i="1">
                <a:ea typeface="楷体_GB2312" pitchFamily="49" charset="-122"/>
              </a:rPr>
              <a:t> </a:t>
            </a:r>
            <a:r>
              <a:rPr lang="en-US" altLang="zh-CN" sz="3200" b="1" i="1">
                <a:ea typeface="楷体_GB2312" pitchFamily="49" charset="-122"/>
              </a:rPr>
              <a:t>A </a:t>
            </a:r>
            <a:r>
              <a:rPr lang="zh-CN" altLang="zh-CN" sz="3200" b="1">
                <a:ea typeface="楷体_GB2312" pitchFamily="49" charset="-122"/>
              </a:rPr>
              <a:t>和 </a:t>
            </a:r>
            <a:r>
              <a:rPr lang="en-US" altLang="zh-CN" sz="3200" b="1" i="1">
                <a:ea typeface="楷体_GB2312" pitchFamily="49" charset="-122"/>
              </a:rPr>
              <a:t>B </a:t>
            </a:r>
            <a:r>
              <a:rPr lang="zh-CN" altLang="zh-CN" sz="3200" b="1">
                <a:ea typeface="楷体_GB2312" pitchFamily="49" charset="-122"/>
              </a:rPr>
              <a:t>生产的钢管的内径的稳定程度.  设它们生产的钢管内径分别为 </a:t>
            </a:r>
            <a:r>
              <a:rPr lang="en-US" altLang="zh-CN" sz="3200" b="1" i="1">
                <a:ea typeface="楷体_GB2312" pitchFamily="49" charset="-122"/>
              </a:rPr>
              <a:t>X </a:t>
            </a:r>
            <a:r>
              <a:rPr lang="zh-CN" altLang="zh-CN" sz="3200" b="1">
                <a:ea typeface="楷体_GB2312" pitchFamily="49" charset="-122"/>
              </a:rPr>
              <a:t>和 </a:t>
            </a:r>
            <a:r>
              <a:rPr lang="en-US" altLang="zh-CN" sz="3200" b="1" i="1">
                <a:ea typeface="楷体_GB2312" pitchFamily="49" charset="-122"/>
              </a:rPr>
              <a:t>Y </a:t>
            </a:r>
            <a:r>
              <a:rPr lang="en-US" altLang="zh-CN" sz="3200" b="1">
                <a:ea typeface="楷体_GB2312" pitchFamily="49" charset="-122"/>
              </a:rPr>
              <a:t>, </a:t>
            </a:r>
            <a:r>
              <a:rPr lang="zh-CN" altLang="zh-CN" sz="3200" b="1">
                <a:ea typeface="楷体_GB2312" pitchFamily="49" charset="-122"/>
              </a:rPr>
              <a:t>都服从正态分布</a:t>
            </a:r>
          </a:p>
          <a:p>
            <a:pPr algn="just">
              <a:lnSpc>
                <a:spcPct val="120000"/>
              </a:lnSpc>
            </a:pPr>
            <a:r>
              <a:rPr lang="zh-CN" altLang="zh-CN" b="1" i="1">
                <a:ea typeface="楷体_GB2312" pitchFamily="49" charset="-122"/>
              </a:rPr>
              <a:t>            </a:t>
            </a:r>
            <a:r>
              <a:rPr lang="en-US" altLang="zh-CN" sz="3200" b="1" i="1">
                <a:ea typeface="楷体_GB2312" pitchFamily="49" charset="-122"/>
              </a:rPr>
              <a:t>X ~ N </a:t>
            </a:r>
            <a:r>
              <a:rPr lang="en-US" altLang="zh-CN" sz="3200" b="1">
                <a:ea typeface="楷体_GB2312" pitchFamily="49" charset="-122"/>
              </a:rPr>
              <a:t>(</a:t>
            </a:r>
            <a:r>
              <a:rPr lang="en-US" altLang="zh-CN" sz="3200" b="1" i="1">
                <a:ea typeface="楷体_GB2312" pitchFamily="49" charset="-122"/>
                <a:sym typeface="Symbol" pitchFamily="18" charset="2"/>
              </a:rPr>
              <a:t></a:t>
            </a:r>
            <a:r>
              <a:rPr lang="en-US" altLang="zh-CN" sz="3200" b="1" baseline="-25000">
                <a:ea typeface="楷体_GB2312" pitchFamily="49" charset="-122"/>
                <a:sym typeface="Math1" pitchFamily="2" charset="2"/>
              </a:rPr>
              <a:t>1</a:t>
            </a:r>
            <a:r>
              <a:rPr lang="en-US" altLang="zh-CN" sz="3200" b="1">
                <a:ea typeface="楷体_GB2312" pitchFamily="49" charset="-122"/>
                <a:sym typeface="Math1" pitchFamily="2" charset="2"/>
              </a:rPr>
              <a:t>,</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a:t>
            </a:r>
            <a:r>
              <a:rPr lang="en-US" altLang="zh-CN" sz="3200" b="1">
                <a:ea typeface="楷体_GB2312" pitchFamily="49" charset="-122"/>
              </a:rPr>
              <a:t>) ,       </a:t>
            </a:r>
            <a:r>
              <a:rPr lang="en-US" altLang="zh-CN" sz="3200" b="1" i="1">
                <a:ea typeface="楷体_GB2312" pitchFamily="49" charset="-122"/>
              </a:rPr>
              <a:t>Y ~ N </a:t>
            </a:r>
            <a:r>
              <a:rPr lang="en-US" altLang="zh-CN" sz="3200" b="1">
                <a:ea typeface="楷体_GB2312" pitchFamily="49" charset="-122"/>
              </a:rPr>
              <a:t>(</a:t>
            </a:r>
            <a:r>
              <a:rPr lang="en-US" altLang="zh-CN" sz="3200" b="1" i="1">
                <a:ea typeface="楷体_GB2312" pitchFamily="49" charset="-122"/>
                <a:sym typeface="Symbol" pitchFamily="18" charset="2"/>
              </a:rPr>
              <a:t></a:t>
            </a:r>
            <a:r>
              <a:rPr lang="en-US" altLang="zh-CN" sz="3200" b="1" baseline="-25000">
                <a:ea typeface="楷体_GB2312" pitchFamily="49" charset="-122"/>
                <a:sym typeface="Math1" pitchFamily="2" charset="2"/>
              </a:rPr>
              <a:t>2</a:t>
            </a:r>
            <a:r>
              <a:rPr lang="en-US" altLang="zh-CN" sz="3200" b="1">
                <a:ea typeface="楷体_GB2312" pitchFamily="49" charset="-122"/>
                <a:sym typeface="Math1" pitchFamily="2" charset="2"/>
              </a:rPr>
              <a:t>,</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a:t>
            </a:r>
            <a:r>
              <a:rPr lang="en-US" altLang="zh-CN" sz="3200" b="1">
                <a:ea typeface="楷体_GB2312" pitchFamily="49" charset="-122"/>
              </a:rPr>
              <a:t>) </a:t>
            </a:r>
          </a:p>
          <a:p>
            <a:pPr algn="just">
              <a:lnSpc>
                <a:spcPct val="120000"/>
              </a:lnSpc>
            </a:pPr>
            <a:endParaRPr lang="en-US" altLang="zh-CN" sz="1000" b="1">
              <a:ea typeface="楷体_GB2312" pitchFamily="49" charset="-122"/>
            </a:endParaRPr>
          </a:p>
          <a:p>
            <a:pPr algn="just">
              <a:lnSpc>
                <a:spcPct val="120000"/>
              </a:lnSpc>
            </a:pPr>
            <a:r>
              <a:rPr lang="zh-CN" altLang="zh-CN" sz="3200" b="1">
                <a:ea typeface="楷体_GB2312" pitchFamily="49" charset="-122"/>
              </a:rPr>
              <a:t>现从</a:t>
            </a:r>
            <a:r>
              <a:rPr lang="en-US" altLang="zh-CN" sz="3200" b="1" i="1">
                <a:ea typeface="楷体_GB2312" pitchFamily="49" charset="-122"/>
              </a:rPr>
              <a:t>A</a:t>
            </a:r>
            <a:r>
              <a:rPr lang="zh-CN" altLang="zh-CN" sz="3200" b="1">
                <a:ea typeface="楷体_GB2312" pitchFamily="49" charset="-122"/>
              </a:rPr>
              <a:t>生产的钢管中抽出18</a:t>
            </a:r>
            <a:r>
              <a:rPr lang="en-US" altLang="zh-CN" sz="3200" b="1">
                <a:ea typeface="楷体_GB2312" pitchFamily="49" charset="-122"/>
              </a:rPr>
              <a:t> </a:t>
            </a:r>
            <a:r>
              <a:rPr lang="zh-CN" altLang="zh-CN" sz="3200" b="1">
                <a:ea typeface="楷体_GB2312" pitchFamily="49" charset="-122"/>
              </a:rPr>
              <a:t>根,</a:t>
            </a:r>
            <a:r>
              <a:rPr lang="en-US" altLang="zh-CN" sz="3200" b="1">
                <a:ea typeface="楷体_GB2312" pitchFamily="49" charset="-122"/>
              </a:rPr>
              <a:t> </a:t>
            </a:r>
            <a:r>
              <a:rPr lang="zh-CN" altLang="zh-CN" sz="3200" b="1">
                <a:ea typeface="楷体_GB2312" pitchFamily="49" charset="-122"/>
              </a:rPr>
              <a:t>测得</a:t>
            </a:r>
            <a:r>
              <a:rPr lang="zh-CN" altLang="en-US" sz="3200" b="1">
                <a:ea typeface="楷体_GB2312" pitchFamily="49" charset="-122"/>
              </a:rPr>
              <a:t> </a:t>
            </a:r>
            <a:r>
              <a:rPr lang="en-US" altLang="zh-CN" sz="3200" b="1" i="1">
                <a:ea typeface="楷体_GB2312" pitchFamily="49" charset="-122"/>
              </a:rPr>
              <a:t>s</a:t>
            </a:r>
            <a:r>
              <a:rPr lang="en-US" altLang="zh-CN" sz="3200" b="1" baseline="-25000">
                <a:ea typeface="楷体_GB2312" pitchFamily="49" charset="-122"/>
              </a:rPr>
              <a:t>1</a:t>
            </a:r>
            <a:r>
              <a:rPr lang="en-US" altLang="zh-CN" sz="3200" b="1" baseline="30000">
                <a:ea typeface="楷体_GB2312" pitchFamily="49" charset="-122"/>
              </a:rPr>
              <a:t>2 </a:t>
            </a:r>
            <a:r>
              <a:rPr lang="en-US" altLang="zh-CN" sz="3200" b="1">
                <a:ea typeface="楷体_GB2312" pitchFamily="49" charset="-122"/>
              </a:rPr>
              <a:t>= 0.34,  </a:t>
            </a:r>
          </a:p>
          <a:p>
            <a:pPr>
              <a:lnSpc>
                <a:spcPct val="120000"/>
              </a:lnSpc>
            </a:pPr>
            <a:r>
              <a:rPr lang="en-US" altLang="zh-CN" sz="3200" b="1">
                <a:ea typeface="楷体_GB2312" pitchFamily="49" charset="-122"/>
              </a:rPr>
              <a:t>    </a:t>
            </a:r>
            <a:r>
              <a:rPr lang="zh-CN" altLang="zh-CN" sz="3200" b="1">
                <a:ea typeface="楷体_GB2312" pitchFamily="49" charset="-122"/>
              </a:rPr>
              <a:t>从</a:t>
            </a:r>
            <a:r>
              <a:rPr lang="en-US" altLang="zh-CN" sz="3200" b="1" i="1">
                <a:ea typeface="楷体_GB2312" pitchFamily="49" charset="-122"/>
              </a:rPr>
              <a:t>B</a:t>
            </a:r>
            <a:r>
              <a:rPr lang="zh-CN" altLang="zh-CN" sz="3200" b="1">
                <a:ea typeface="楷体_GB2312" pitchFamily="49" charset="-122"/>
              </a:rPr>
              <a:t>生产的钢管中抽出13</a:t>
            </a:r>
            <a:r>
              <a:rPr lang="en-US" altLang="zh-CN" sz="3200" b="1">
                <a:ea typeface="楷体_GB2312" pitchFamily="49" charset="-122"/>
              </a:rPr>
              <a:t> </a:t>
            </a:r>
            <a:r>
              <a:rPr lang="zh-CN" altLang="zh-CN" sz="3200" b="1">
                <a:ea typeface="楷体_GB2312" pitchFamily="49" charset="-122"/>
              </a:rPr>
              <a:t>根,</a:t>
            </a:r>
            <a:r>
              <a:rPr lang="en-US" altLang="zh-CN" sz="3200" b="1">
                <a:ea typeface="楷体_GB2312" pitchFamily="49" charset="-122"/>
              </a:rPr>
              <a:t> </a:t>
            </a:r>
            <a:r>
              <a:rPr lang="zh-CN" altLang="zh-CN" sz="3200" b="1">
                <a:ea typeface="楷体_GB2312" pitchFamily="49" charset="-122"/>
              </a:rPr>
              <a:t>测得</a:t>
            </a:r>
            <a:r>
              <a:rPr lang="zh-CN" altLang="en-US" sz="3200" b="1">
                <a:ea typeface="楷体_GB2312" pitchFamily="49" charset="-122"/>
              </a:rPr>
              <a:t> </a:t>
            </a:r>
            <a:r>
              <a:rPr lang="en-US" altLang="zh-CN" sz="3200" b="1" i="1">
                <a:ea typeface="楷体_GB2312" pitchFamily="49" charset="-122"/>
              </a:rPr>
              <a:t>s</a:t>
            </a:r>
            <a:r>
              <a:rPr lang="en-US" altLang="zh-CN" sz="3200" b="1" baseline="-25000">
                <a:ea typeface="楷体_GB2312" pitchFamily="49" charset="-122"/>
              </a:rPr>
              <a:t>2</a:t>
            </a:r>
            <a:r>
              <a:rPr lang="en-US" altLang="zh-CN" sz="3200" b="1" baseline="30000">
                <a:ea typeface="楷体_GB2312" pitchFamily="49" charset="-122"/>
              </a:rPr>
              <a:t>2 </a:t>
            </a:r>
            <a:r>
              <a:rPr lang="en-US" altLang="zh-CN" sz="3200" b="1">
                <a:ea typeface="楷体_GB2312" pitchFamily="49" charset="-122"/>
              </a:rPr>
              <a:t>= 0.29,</a:t>
            </a:r>
          </a:p>
          <a:p>
            <a:pPr>
              <a:lnSpc>
                <a:spcPct val="120000"/>
              </a:lnSpc>
            </a:pPr>
            <a:endParaRPr lang="en-US" altLang="zh-CN" sz="1000" b="1">
              <a:ea typeface="楷体_GB2312" pitchFamily="49" charset="-122"/>
            </a:endParaRPr>
          </a:p>
          <a:p>
            <a:pPr algn="just">
              <a:lnSpc>
                <a:spcPct val="120000"/>
              </a:lnSpc>
            </a:pPr>
            <a:r>
              <a:rPr lang="zh-CN" altLang="en-US" sz="3200" b="1">
                <a:ea typeface="楷体_GB2312" pitchFamily="49" charset="-122"/>
              </a:rPr>
              <a:t>设两样本相互独立</a:t>
            </a:r>
            <a:r>
              <a:rPr lang="en-US" altLang="zh-CN" sz="3200" b="1">
                <a:ea typeface="楷体_GB2312" pitchFamily="49" charset="-122"/>
              </a:rPr>
              <a:t>. </a:t>
            </a:r>
            <a:r>
              <a:rPr lang="zh-CN" altLang="en-US" sz="3200" b="1">
                <a:ea typeface="楷体_GB2312" pitchFamily="49" charset="-122"/>
              </a:rPr>
              <a:t>问是否能认为两台机器生产的钢管内径的稳定程度相同</a:t>
            </a:r>
            <a:r>
              <a:rPr lang="en-US" altLang="zh-CN" sz="3200" b="1">
                <a:ea typeface="楷体_GB2312" pitchFamily="49" charset="-122"/>
              </a:rPr>
              <a:t>?   ( </a:t>
            </a:r>
            <a:r>
              <a:rPr lang="zh-CN" altLang="en-US" sz="3200" b="1">
                <a:ea typeface="楷体_GB2312" pitchFamily="49" charset="-122"/>
              </a:rPr>
              <a:t>取</a:t>
            </a:r>
            <a:r>
              <a:rPr lang="zh-CN" altLang="en-US" sz="3200" b="1" i="1">
                <a:ea typeface="楷体_GB2312" pitchFamily="49" charset="-122"/>
                <a:sym typeface="Symbol" pitchFamily="18" charset="2"/>
              </a:rPr>
              <a:t></a:t>
            </a:r>
            <a:r>
              <a:rPr lang="zh-CN" altLang="en-US" sz="3200" b="1">
                <a:ea typeface="楷体_GB2312" pitchFamily="49" charset="-122"/>
                <a:sym typeface="Math1" pitchFamily="2" charset="2"/>
              </a:rPr>
              <a:t> </a:t>
            </a:r>
            <a:r>
              <a:rPr lang="en-US" altLang="zh-CN" sz="3200" b="1">
                <a:ea typeface="楷体_GB2312" pitchFamily="49" charset="-122"/>
                <a:sym typeface="Math1" pitchFamily="2" charset="2"/>
              </a:rPr>
              <a:t>= 0.1 </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3268">
                                            <p:txEl>
                                              <p:pRg st="0" end="0"/>
                                            </p:txEl>
                                          </p:spTgt>
                                        </p:tgtEl>
                                        <p:attrNameLst>
                                          <p:attrName>style.visibility</p:attrName>
                                        </p:attrNameLst>
                                      </p:cBhvr>
                                      <p:to>
                                        <p:strVal val="visible"/>
                                      </p:to>
                                    </p:set>
                                    <p:animEffect transition="in" filter="wipe(up)">
                                      <p:cBhvr>
                                        <p:cTn id="7" dur="500"/>
                                        <p:tgtEl>
                                          <p:spTgt spid="1803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3268">
                                            <p:txEl>
                                              <p:pRg st="1" end="1"/>
                                            </p:txEl>
                                          </p:spTgt>
                                        </p:tgtEl>
                                        <p:attrNameLst>
                                          <p:attrName>style.visibility</p:attrName>
                                        </p:attrNameLst>
                                      </p:cBhvr>
                                      <p:to>
                                        <p:strVal val="visible"/>
                                      </p:to>
                                    </p:set>
                                    <p:animEffect transition="in" filter="wipe(up)">
                                      <p:cBhvr>
                                        <p:cTn id="12" dur="500"/>
                                        <p:tgtEl>
                                          <p:spTgt spid="1803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3268">
                                            <p:txEl>
                                              <p:pRg st="3" end="3"/>
                                            </p:txEl>
                                          </p:spTgt>
                                        </p:tgtEl>
                                        <p:attrNameLst>
                                          <p:attrName>style.visibility</p:attrName>
                                        </p:attrNameLst>
                                      </p:cBhvr>
                                      <p:to>
                                        <p:strVal val="visible"/>
                                      </p:to>
                                    </p:set>
                                    <p:animEffect transition="in" filter="wipe(up)">
                                      <p:cBhvr>
                                        <p:cTn id="17" dur="500"/>
                                        <p:tgtEl>
                                          <p:spTgt spid="18032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3268">
                                            <p:txEl>
                                              <p:pRg st="4" end="4"/>
                                            </p:txEl>
                                          </p:spTgt>
                                        </p:tgtEl>
                                        <p:attrNameLst>
                                          <p:attrName>style.visibility</p:attrName>
                                        </p:attrNameLst>
                                      </p:cBhvr>
                                      <p:to>
                                        <p:strVal val="visible"/>
                                      </p:to>
                                    </p:set>
                                    <p:animEffect transition="in" filter="wipe(up)">
                                      <p:cBhvr>
                                        <p:cTn id="22" dur="500"/>
                                        <p:tgtEl>
                                          <p:spTgt spid="18032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3268">
                                            <p:txEl>
                                              <p:pRg st="6" end="6"/>
                                            </p:txEl>
                                          </p:spTgt>
                                        </p:tgtEl>
                                        <p:attrNameLst>
                                          <p:attrName>style.visibility</p:attrName>
                                        </p:attrNameLst>
                                      </p:cBhvr>
                                      <p:to>
                                        <p:strVal val="visible"/>
                                      </p:to>
                                    </p:set>
                                    <p:animEffect transition="in" filter="wipe(up)">
                                      <p:cBhvr>
                                        <p:cTn id="27" dur="500"/>
                                        <p:tgtEl>
                                          <p:spTgt spid="1803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6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4292" name="Group 4"/>
          <p:cNvGrpSpPr>
            <a:grpSpLocks/>
          </p:cNvGrpSpPr>
          <p:nvPr/>
        </p:nvGrpSpPr>
        <p:grpSpPr bwMode="auto">
          <a:xfrm>
            <a:off x="1482725" y="554038"/>
            <a:ext cx="6813550" cy="663575"/>
            <a:chOff x="518" y="235"/>
            <a:chExt cx="4292" cy="418"/>
          </a:xfrm>
        </p:grpSpPr>
        <p:sp>
          <p:nvSpPr>
            <p:cNvPr id="1804293" name="Text Box 5"/>
            <p:cNvSpPr txBox="1">
              <a:spLocks noChangeArrowheads="1"/>
            </p:cNvSpPr>
            <p:nvPr/>
          </p:nvSpPr>
          <p:spPr bwMode="auto">
            <a:xfrm>
              <a:off x="518" y="235"/>
              <a:ext cx="372" cy="365"/>
            </a:xfrm>
            <a:prstGeom prst="rect">
              <a:avLst/>
            </a:prstGeom>
            <a:noFill/>
            <a:ln w="9525">
              <a:noFill/>
              <a:miter lim="800000"/>
              <a:headEnd/>
              <a:tailEnd/>
            </a:ln>
            <a:effectLst/>
          </p:spPr>
          <p:txBody>
            <a:bodyPr wrap="none">
              <a:spAutoFit/>
            </a:bodyPr>
            <a:lstStyle/>
            <a:p>
              <a:r>
                <a:rPr lang="zh-CN" altLang="en-US" sz="3200" b="1">
                  <a:solidFill>
                    <a:srgbClr val="FF3300"/>
                  </a:solidFill>
                  <a:ea typeface="楷体_GB2312" pitchFamily="49" charset="-122"/>
                </a:rPr>
                <a:t>解</a:t>
              </a:r>
            </a:p>
          </p:txBody>
        </p:sp>
        <p:sp>
          <p:nvSpPr>
            <p:cNvPr id="1804294" name="Text Box 6"/>
            <p:cNvSpPr txBox="1">
              <a:spLocks noChangeArrowheads="1"/>
            </p:cNvSpPr>
            <p:nvPr/>
          </p:nvSpPr>
          <p:spPr bwMode="auto">
            <a:xfrm>
              <a:off x="960" y="288"/>
              <a:ext cx="3850" cy="365"/>
            </a:xfrm>
            <a:prstGeom prst="rect">
              <a:avLst/>
            </a:prstGeom>
            <a:noFill/>
            <a:ln w="9525">
              <a:noFill/>
              <a:miter lim="800000"/>
              <a:headEnd/>
              <a:tailEnd/>
            </a:ln>
            <a:effectLst/>
          </p:spPr>
          <p:txBody>
            <a:bodyPr>
              <a:spAutoFit/>
            </a:bodyPr>
            <a:lstStyle/>
            <a:p>
              <a:r>
                <a:rPr lang="en-US" altLang="zh-CN" sz="3200" b="1" i="1">
                  <a:ea typeface="楷体_GB2312" pitchFamily="49" charset="-122"/>
                </a:rPr>
                <a:t>H</a:t>
              </a:r>
              <a:r>
                <a:rPr lang="en-US" altLang="zh-CN" sz="3200" b="1" baseline="-25000">
                  <a:ea typeface="楷体_GB2312" pitchFamily="49" charset="-122"/>
                </a:rPr>
                <a:t>0 </a:t>
              </a:r>
              <a:r>
                <a:rPr lang="en-US" altLang="zh-CN" sz="3200" b="1">
                  <a:ea typeface="楷体_GB2312" pitchFamily="49" charset="-12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 </a:t>
              </a:r>
              <a:r>
                <a:rPr lang="en-US" altLang="zh-CN" sz="3200" b="1">
                  <a:ea typeface="楷体_GB2312" pitchFamily="49" charset="-122"/>
                  <a:sym typeface="Math1" pitchFamily="2" charset="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 </a:t>
              </a:r>
              <a:r>
                <a:rPr lang="zh-CN" altLang="en-US" sz="3200" b="1">
                  <a:ea typeface="楷体_GB2312" pitchFamily="49" charset="-122"/>
                  <a:sym typeface="Symbol" pitchFamily="18" charset="2"/>
                </a:rPr>
                <a:t>；</a:t>
              </a:r>
              <a:r>
                <a:rPr lang="zh-CN" altLang="en-US" sz="3200" b="1" baseline="-25000">
                  <a:ea typeface="楷体_GB2312" pitchFamily="49" charset="-122"/>
                </a:rPr>
                <a:t>     </a:t>
              </a:r>
              <a:r>
                <a:rPr lang="en-US" altLang="zh-CN" sz="3200" b="1" i="1">
                  <a:ea typeface="楷体_GB2312" pitchFamily="49" charset="-122"/>
                </a:rPr>
                <a:t>H</a:t>
              </a:r>
              <a:r>
                <a:rPr lang="en-US" altLang="zh-CN" sz="3200" b="1" baseline="-25000">
                  <a:ea typeface="楷体_GB2312" pitchFamily="49" charset="-122"/>
                </a:rPr>
                <a:t>1 </a:t>
              </a:r>
              <a:r>
                <a:rPr lang="en-US" altLang="zh-CN" sz="3200" b="1">
                  <a:ea typeface="楷体_GB2312" pitchFamily="49" charset="-12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1</a:t>
              </a:r>
              <a:r>
                <a:rPr lang="en-US" altLang="zh-CN" sz="3200" b="1" baseline="30000">
                  <a:ea typeface="楷体_GB2312" pitchFamily="49" charset="-122"/>
                  <a:sym typeface="Math1" pitchFamily="2" charset="2"/>
                </a:rPr>
                <a:t>2</a:t>
              </a:r>
              <a:r>
                <a:rPr lang="en-US" altLang="zh-CN" sz="3200" b="1">
                  <a:ea typeface="楷体_GB2312" pitchFamily="49" charset="-122"/>
                  <a:sym typeface="Math1" pitchFamily="2" charset="2"/>
                </a:rPr>
                <a:t> </a:t>
              </a:r>
              <a:r>
                <a:rPr lang="en-US" altLang="zh-CN" sz="3200" b="1">
                  <a:ea typeface="楷体_GB2312" pitchFamily="49" charset="-122"/>
                  <a:sym typeface="Symbol" pitchFamily="18" charset="2"/>
                </a:rPr>
                <a:t></a:t>
              </a:r>
              <a:r>
                <a:rPr lang="en-US" altLang="zh-CN" sz="3200" b="1" baseline="30000">
                  <a:ea typeface="楷体_GB2312" pitchFamily="49" charset="-122"/>
                  <a:sym typeface="Math1" pitchFamily="2" charset="2"/>
                </a:rPr>
                <a:t> </a:t>
              </a:r>
              <a:r>
                <a:rPr lang="en-US" altLang="zh-CN" sz="3200" b="1" i="1">
                  <a:ea typeface="楷体_GB2312" pitchFamily="49" charset="-122"/>
                  <a:sym typeface="Symbol" pitchFamily="18" charset="2"/>
                </a:rPr>
                <a:t></a:t>
              </a:r>
              <a:r>
                <a:rPr lang="en-US" altLang="zh-CN" sz="3200" b="1">
                  <a:ea typeface="楷体_GB2312" pitchFamily="49" charset="-122"/>
                  <a:sym typeface="Math1" pitchFamily="2" charset="2"/>
                </a:rPr>
                <a:t> </a:t>
              </a:r>
              <a:r>
                <a:rPr lang="en-US" altLang="zh-CN" sz="3200" b="1" baseline="-25000">
                  <a:ea typeface="楷体_GB2312" pitchFamily="49" charset="-122"/>
                  <a:sym typeface="Math1" pitchFamily="2" charset="2"/>
                </a:rPr>
                <a:t>2</a:t>
              </a:r>
              <a:r>
                <a:rPr lang="en-US" altLang="zh-CN" sz="3200" b="1" baseline="30000">
                  <a:ea typeface="楷体_GB2312" pitchFamily="49" charset="-122"/>
                  <a:sym typeface="Math1" pitchFamily="2" charset="2"/>
                </a:rPr>
                <a:t>2</a:t>
              </a:r>
              <a:r>
                <a:rPr lang="en-US" altLang="zh-CN" sz="3200" b="1">
                  <a:ea typeface="楷体_GB2312" pitchFamily="49" charset="-122"/>
                  <a:sym typeface="Symbol" pitchFamily="18" charset="2"/>
                </a:rPr>
                <a:t> </a:t>
              </a:r>
            </a:p>
          </p:txBody>
        </p:sp>
      </p:grpSp>
      <p:graphicFrame>
        <p:nvGraphicFramePr>
          <p:cNvPr id="1804295" name="Object 7"/>
          <p:cNvGraphicFramePr>
            <a:graphicFrameLocks noChangeAspect="1"/>
          </p:cNvGraphicFramePr>
          <p:nvPr/>
        </p:nvGraphicFramePr>
        <p:xfrm>
          <a:off x="3835400" y="1247775"/>
          <a:ext cx="2387600" cy="1074738"/>
        </p:xfrm>
        <a:graphic>
          <a:graphicData uri="http://schemas.openxmlformats.org/presentationml/2006/ole">
            <p:oleObj spid="_x0000_s1804295" name="Equation" r:id="rId3" imgW="1015920" imgH="457200" progId="Equation.3">
              <p:embed/>
            </p:oleObj>
          </a:graphicData>
        </a:graphic>
      </p:graphicFrame>
      <p:sp>
        <p:nvSpPr>
          <p:cNvPr id="1804296" name="Text Box 8"/>
          <p:cNvSpPr txBox="1">
            <a:spLocks noChangeArrowheads="1"/>
          </p:cNvSpPr>
          <p:nvPr/>
        </p:nvSpPr>
        <p:spPr bwMode="auto">
          <a:xfrm>
            <a:off x="998538" y="2205038"/>
            <a:ext cx="4637087" cy="1479550"/>
          </a:xfrm>
          <a:prstGeom prst="rect">
            <a:avLst/>
          </a:prstGeom>
          <a:noFill/>
          <a:ln w="9525">
            <a:noFill/>
            <a:miter lim="800000"/>
            <a:headEnd/>
            <a:tailEnd/>
          </a:ln>
          <a:effectLst/>
        </p:spPr>
        <p:txBody>
          <a:bodyPr wrap="none">
            <a:spAutoFit/>
          </a:bodyPr>
          <a:lstStyle/>
          <a:p>
            <a:pPr>
              <a:lnSpc>
                <a:spcPct val="130000"/>
              </a:lnSpc>
            </a:pPr>
            <a:r>
              <a:rPr lang="zh-CN" altLang="en-US" sz="3200" b="1">
                <a:ea typeface="楷体_GB2312" pitchFamily="49" charset="-122"/>
              </a:rPr>
              <a:t>查表得</a:t>
            </a:r>
            <a:r>
              <a:rPr lang="zh-CN" altLang="en-US" b="1">
                <a:ea typeface="楷体_GB2312" pitchFamily="49" charset="-122"/>
              </a:rPr>
              <a:t>  </a:t>
            </a:r>
            <a:r>
              <a:rPr lang="en-US" altLang="zh-CN" b="1" i="1">
                <a:ea typeface="楷体_GB2312" pitchFamily="49" charset="-122"/>
              </a:rPr>
              <a:t>F</a:t>
            </a:r>
            <a:r>
              <a:rPr lang="en-US" altLang="zh-CN" b="1" baseline="-25000">
                <a:ea typeface="楷体_GB2312" pitchFamily="49" charset="-122"/>
              </a:rPr>
              <a:t>0.05</a:t>
            </a:r>
            <a:r>
              <a:rPr lang="en-US" altLang="zh-CN" b="1">
                <a:ea typeface="楷体_GB2312" pitchFamily="49" charset="-122"/>
              </a:rPr>
              <a:t>( 17, 12 ) = 2.59,</a:t>
            </a:r>
          </a:p>
          <a:p>
            <a:pPr>
              <a:lnSpc>
                <a:spcPct val="130000"/>
              </a:lnSpc>
            </a:pPr>
            <a:endParaRPr lang="en-US" altLang="zh-CN" sz="1000" b="1">
              <a:ea typeface="楷体_GB2312" pitchFamily="49" charset="-122"/>
            </a:endParaRPr>
          </a:p>
          <a:p>
            <a:pPr>
              <a:lnSpc>
                <a:spcPct val="130000"/>
              </a:lnSpc>
            </a:pPr>
            <a:r>
              <a:rPr lang="en-US" altLang="zh-CN" b="1">
                <a:ea typeface="楷体_GB2312" pitchFamily="49" charset="-122"/>
              </a:rPr>
              <a:t>                </a:t>
            </a:r>
            <a:r>
              <a:rPr lang="en-US" altLang="zh-CN" b="1" i="1">
                <a:ea typeface="楷体_GB2312" pitchFamily="49" charset="-122"/>
              </a:rPr>
              <a:t>F</a:t>
            </a:r>
            <a:r>
              <a:rPr lang="en-US" altLang="zh-CN" b="1" baseline="-25000">
                <a:ea typeface="楷体_GB2312" pitchFamily="49" charset="-122"/>
              </a:rPr>
              <a:t>0.95</a:t>
            </a:r>
            <a:r>
              <a:rPr lang="en-US" altLang="zh-CN" b="1">
                <a:ea typeface="楷体_GB2312" pitchFamily="49" charset="-122"/>
              </a:rPr>
              <a:t>( 17, 12 ) = </a:t>
            </a:r>
          </a:p>
        </p:txBody>
      </p:sp>
      <p:graphicFrame>
        <p:nvGraphicFramePr>
          <p:cNvPr id="1804297" name="Object 9"/>
          <p:cNvGraphicFramePr>
            <a:graphicFrameLocks noChangeAspect="1"/>
          </p:cNvGraphicFramePr>
          <p:nvPr/>
        </p:nvGraphicFramePr>
        <p:xfrm>
          <a:off x="4851400" y="3013075"/>
          <a:ext cx="3429000" cy="901700"/>
        </p:xfrm>
        <a:graphic>
          <a:graphicData uri="http://schemas.openxmlformats.org/presentationml/2006/ole">
            <p:oleObj spid="_x0000_s1804297" name="公式" r:id="rId4" imgW="1638000" imgH="431640" progId="Equation.3">
              <p:embed/>
            </p:oleObj>
          </a:graphicData>
        </a:graphic>
      </p:graphicFrame>
      <p:sp>
        <p:nvSpPr>
          <p:cNvPr id="1804298" name="Text Box 10"/>
          <p:cNvSpPr txBox="1">
            <a:spLocks noChangeArrowheads="1"/>
          </p:cNvSpPr>
          <p:nvPr/>
        </p:nvSpPr>
        <p:spPr bwMode="auto">
          <a:xfrm>
            <a:off x="1041400" y="4102100"/>
            <a:ext cx="1928813"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拒绝域为</a:t>
            </a:r>
            <a:r>
              <a:rPr lang="en-US" altLang="zh-CN" b="1">
                <a:ea typeface="楷体_GB2312" pitchFamily="49" charset="-122"/>
              </a:rPr>
              <a:t>:</a:t>
            </a:r>
          </a:p>
        </p:txBody>
      </p:sp>
      <p:grpSp>
        <p:nvGrpSpPr>
          <p:cNvPr id="1804299" name="Group 11"/>
          <p:cNvGrpSpPr>
            <a:grpSpLocks/>
          </p:cNvGrpSpPr>
          <p:nvPr/>
        </p:nvGrpSpPr>
        <p:grpSpPr bwMode="auto">
          <a:xfrm>
            <a:off x="3475038" y="3914775"/>
            <a:ext cx="3738562" cy="1074738"/>
            <a:chOff x="1773" y="2352"/>
            <a:chExt cx="2355" cy="677"/>
          </a:xfrm>
        </p:grpSpPr>
        <p:graphicFrame>
          <p:nvGraphicFramePr>
            <p:cNvPr id="1804300" name="Object 12"/>
            <p:cNvGraphicFramePr>
              <a:graphicFrameLocks noChangeAspect="1"/>
            </p:cNvGraphicFramePr>
            <p:nvPr/>
          </p:nvGraphicFramePr>
          <p:xfrm>
            <a:off x="1773" y="2352"/>
            <a:ext cx="978" cy="677"/>
          </p:xfrm>
          <a:graphic>
            <a:graphicData uri="http://schemas.openxmlformats.org/presentationml/2006/ole">
              <p:oleObj spid="_x0000_s1804300" name="公式" r:id="rId5" imgW="660240" imgH="457200" progId="Equation.3">
                <p:embed/>
              </p:oleObj>
            </a:graphicData>
          </a:graphic>
        </p:graphicFrame>
        <p:sp>
          <p:nvSpPr>
            <p:cNvPr id="1804301" name="Text Box 13"/>
            <p:cNvSpPr txBox="1">
              <a:spLocks noChangeArrowheads="1"/>
            </p:cNvSpPr>
            <p:nvPr/>
          </p:nvSpPr>
          <p:spPr bwMode="auto">
            <a:xfrm>
              <a:off x="2756" y="2476"/>
              <a:ext cx="340" cy="327"/>
            </a:xfrm>
            <a:prstGeom prst="rect">
              <a:avLst/>
            </a:prstGeom>
            <a:noFill/>
            <a:ln w="9525">
              <a:noFill/>
              <a:miter lim="800000"/>
              <a:headEnd/>
              <a:tailEnd/>
            </a:ln>
            <a:effectLst/>
          </p:spPr>
          <p:txBody>
            <a:bodyPr wrap="none">
              <a:spAutoFit/>
            </a:bodyPr>
            <a:lstStyle/>
            <a:p>
              <a:r>
                <a:rPr lang="zh-CN" altLang="en-US" b="1">
                  <a:ea typeface="楷体_GB2312" pitchFamily="49" charset="-122"/>
                </a:rPr>
                <a:t>或</a:t>
              </a:r>
            </a:p>
          </p:txBody>
        </p:sp>
        <p:graphicFrame>
          <p:nvGraphicFramePr>
            <p:cNvPr id="1804302" name="Object 14"/>
            <p:cNvGraphicFramePr>
              <a:graphicFrameLocks noChangeAspect="1"/>
            </p:cNvGraphicFramePr>
            <p:nvPr/>
          </p:nvGraphicFramePr>
          <p:xfrm>
            <a:off x="3150" y="2352"/>
            <a:ext cx="978" cy="677"/>
          </p:xfrm>
          <a:graphic>
            <a:graphicData uri="http://schemas.openxmlformats.org/presentationml/2006/ole">
              <p:oleObj spid="_x0000_s1804302" name="公式" r:id="rId6" imgW="660240" imgH="457200" progId="Equation.3">
                <p:embed/>
              </p:oleObj>
            </a:graphicData>
          </a:graphic>
        </p:graphicFrame>
      </p:grpSp>
      <p:grpSp>
        <p:nvGrpSpPr>
          <p:cNvPr id="1804303" name="Group 15"/>
          <p:cNvGrpSpPr>
            <a:grpSpLocks/>
          </p:cNvGrpSpPr>
          <p:nvPr/>
        </p:nvGrpSpPr>
        <p:grpSpPr bwMode="auto">
          <a:xfrm>
            <a:off x="1001713" y="4981575"/>
            <a:ext cx="8142287" cy="1074738"/>
            <a:chOff x="215" y="3024"/>
            <a:chExt cx="5129" cy="677"/>
          </a:xfrm>
        </p:grpSpPr>
        <p:sp>
          <p:nvSpPr>
            <p:cNvPr id="1804304" name="Text Box 16"/>
            <p:cNvSpPr txBox="1">
              <a:spLocks noChangeArrowheads="1"/>
            </p:cNvSpPr>
            <p:nvPr/>
          </p:nvSpPr>
          <p:spPr bwMode="auto">
            <a:xfrm>
              <a:off x="215" y="3147"/>
              <a:ext cx="5129" cy="365"/>
            </a:xfrm>
            <a:prstGeom prst="rect">
              <a:avLst/>
            </a:prstGeom>
            <a:noFill/>
            <a:ln w="9525">
              <a:noFill/>
              <a:miter lim="800000"/>
              <a:headEnd/>
              <a:tailEnd/>
            </a:ln>
            <a:effectLst/>
          </p:spPr>
          <p:txBody>
            <a:bodyPr wrap="none">
              <a:spAutoFit/>
            </a:bodyPr>
            <a:lstStyle/>
            <a:p>
              <a:r>
                <a:rPr lang="zh-CN" altLang="en-US" sz="3200" b="1">
                  <a:ea typeface="楷体_GB2312" pitchFamily="49" charset="-122"/>
                </a:rPr>
                <a:t>由给定值算得</a:t>
              </a:r>
              <a:r>
                <a:rPr lang="en-US" altLang="zh-CN" sz="3200" b="1">
                  <a:ea typeface="楷体_GB2312" pitchFamily="49" charset="-122"/>
                </a:rPr>
                <a:t>:                          , </a:t>
              </a:r>
              <a:r>
                <a:rPr lang="zh-CN" altLang="en-US" sz="3200" b="1">
                  <a:ea typeface="楷体_GB2312" pitchFamily="49" charset="-122"/>
                </a:rPr>
                <a:t>落在拒绝域外</a:t>
              </a:r>
              <a:r>
                <a:rPr lang="en-US" altLang="zh-CN" sz="3200" b="1">
                  <a:ea typeface="楷体_GB2312" pitchFamily="49" charset="-122"/>
                </a:rPr>
                <a:t>,</a:t>
              </a:r>
            </a:p>
          </p:txBody>
        </p:sp>
        <p:graphicFrame>
          <p:nvGraphicFramePr>
            <p:cNvPr id="1804305" name="Object 17"/>
            <p:cNvGraphicFramePr>
              <a:graphicFrameLocks noChangeAspect="1"/>
            </p:cNvGraphicFramePr>
            <p:nvPr/>
          </p:nvGraphicFramePr>
          <p:xfrm>
            <a:off x="1953" y="3024"/>
            <a:ext cx="1599" cy="677"/>
          </p:xfrm>
          <a:graphic>
            <a:graphicData uri="http://schemas.openxmlformats.org/presentationml/2006/ole">
              <p:oleObj spid="_x0000_s1804305" name="公式" r:id="rId7" imgW="1079280" imgH="457200" progId="Equation.3">
                <p:embed/>
              </p:oleObj>
            </a:graphicData>
          </a:graphic>
        </p:graphicFrame>
      </p:grpSp>
      <p:sp>
        <p:nvSpPr>
          <p:cNvPr id="1804306" name="Text Box 18"/>
          <p:cNvSpPr txBox="1">
            <a:spLocks noChangeArrowheads="1"/>
          </p:cNvSpPr>
          <p:nvPr/>
        </p:nvSpPr>
        <p:spPr bwMode="auto">
          <a:xfrm>
            <a:off x="965200" y="6067425"/>
            <a:ext cx="7804150"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故接受原假设</a:t>
            </a:r>
            <a:r>
              <a:rPr lang="en-US" altLang="zh-CN" sz="3200" b="1">
                <a:ea typeface="楷体_GB2312" pitchFamily="49" charset="-122"/>
              </a:rPr>
              <a:t>, </a:t>
            </a:r>
            <a:r>
              <a:rPr lang="zh-CN" altLang="en-US" sz="3200" b="1">
                <a:ea typeface="楷体_GB2312" pitchFamily="49" charset="-122"/>
              </a:rPr>
              <a:t>即认为内径的稳定程度相同</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4292"/>
                                        </p:tgtEl>
                                        <p:attrNameLst>
                                          <p:attrName>style.visibility</p:attrName>
                                        </p:attrNameLst>
                                      </p:cBhvr>
                                      <p:to>
                                        <p:strVal val="visible"/>
                                      </p:to>
                                    </p:set>
                                    <p:animEffect transition="in" filter="wipe(left)">
                                      <p:cBhvr>
                                        <p:cTn id="7" dur="500"/>
                                        <p:tgtEl>
                                          <p:spTgt spid="1804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4295"/>
                                        </p:tgtEl>
                                        <p:attrNameLst>
                                          <p:attrName>style.visibility</p:attrName>
                                        </p:attrNameLst>
                                      </p:cBhvr>
                                      <p:to>
                                        <p:strVal val="visible"/>
                                      </p:to>
                                    </p:set>
                                    <p:animEffect transition="in" filter="wipe(left)">
                                      <p:cBhvr>
                                        <p:cTn id="12" dur="500"/>
                                        <p:tgtEl>
                                          <p:spTgt spid="18042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4296"/>
                                        </p:tgtEl>
                                        <p:attrNameLst>
                                          <p:attrName>style.visibility</p:attrName>
                                        </p:attrNameLst>
                                      </p:cBhvr>
                                      <p:to>
                                        <p:strVal val="visible"/>
                                      </p:to>
                                    </p:set>
                                    <p:animEffect transition="in" filter="wipe(up)">
                                      <p:cBhvr>
                                        <p:cTn id="17" dur="500"/>
                                        <p:tgtEl>
                                          <p:spTgt spid="1804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04297"/>
                                        </p:tgtEl>
                                        <p:attrNameLst>
                                          <p:attrName>style.visibility</p:attrName>
                                        </p:attrNameLst>
                                      </p:cBhvr>
                                      <p:to>
                                        <p:strVal val="visible"/>
                                      </p:to>
                                    </p:set>
                                    <p:animEffect transition="in" filter="wipe(left)">
                                      <p:cBhvr>
                                        <p:cTn id="22" dur="500"/>
                                        <p:tgtEl>
                                          <p:spTgt spid="18042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4298"/>
                                        </p:tgtEl>
                                        <p:attrNameLst>
                                          <p:attrName>style.visibility</p:attrName>
                                        </p:attrNameLst>
                                      </p:cBhvr>
                                      <p:to>
                                        <p:strVal val="visible"/>
                                      </p:to>
                                    </p:set>
                                    <p:animEffect transition="in" filter="wipe(left)">
                                      <p:cBhvr>
                                        <p:cTn id="27" dur="500"/>
                                        <p:tgtEl>
                                          <p:spTgt spid="18042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04299"/>
                                        </p:tgtEl>
                                        <p:attrNameLst>
                                          <p:attrName>style.visibility</p:attrName>
                                        </p:attrNameLst>
                                      </p:cBhvr>
                                      <p:to>
                                        <p:strVal val="visible"/>
                                      </p:to>
                                    </p:set>
                                    <p:animEffect transition="in" filter="wipe(left)">
                                      <p:cBhvr>
                                        <p:cTn id="32" dur="500"/>
                                        <p:tgtEl>
                                          <p:spTgt spid="18042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04303"/>
                                        </p:tgtEl>
                                        <p:attrNameLst>
                                          <p:attrName>style.visibility</p:attrName>
                                        </p:attrNameLst>
                                      </p:cBhvr>
                                      <p:to>
                                        <p:strVal val="visible"/>
                                      </p:to>
                                    </p:set>
                                    <p:animEffect transition="in" filter="wipe(left)">
                                      <p:cBhvr>
                                        <p:cTn id="37" dur="500"/>
                                        <p:tgtEl>
                                          <p:spTgt spid="18043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04306"/>
                                        </p:tgtEl>
                                        <p:attrNameLst>
                                          <p:attrName>style.visibility</p:attrName>
                                        </p:attrNameLst>
                                      </p:cBhvr>
                                      <p:to>
                                        <p:strVal val="visible"/>
                                      </p:to>
                                    </p:set>
                                    <p:animEffect transition="in" filter="wipe(left)">
                                      <p:cBhvr>
                                        <p:cTn id="42" dur="500"/>
                                        <p:tgtEl>
                                          <p:spTgt spid="1804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6" grpId="0" autoUpdateAnimBg="0"/>
      <p:bldP spid="1804298" grpId="0" autoUpdateAnimBg="0"/>
      <p:bldP spid="180430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453" name="Object 5"/>
          <p:cNvGraphicFramePr>
            <a:graphicFrameLocks noChangeAspect="1"/>
          </p:cNvGraphicFramePr>
          <p:nvPr/>
        </p:nvGraphicFramePr>
        <p:xfrm>
          <a:off x="6724650" y="2743200"/>
          <a:ext cx="2419350" cy="879475"/>
        </p:xfrm>
        <a:graphic>
          <a:graphicData uri="http://schemas.openxmlformats.org/presentationml/2006/ole">
            <p:oleObj spid="_x0000_s1893378" name="Equation" r:id="rId3" imgW="1079280" imgH="507960" progId="">
              <p:embed/>
            </p:oleObj>
          </a:graphicData>
        </a:graphic>
      </p:graphicFrame>
      <p:sp>
        <p:nvSpPr>
          <p:cNvPr id="616466" name="Text Box 18"/>
          <p:cNvSpPr txBox="1">
            <a:spLocks noChangeArrowheads="1"/>
          </p:cNvSpPr>
          <p:nvPr/>
        </p:nvSpPr>
        <p:spPr bwMode="auto">
          <a:xfrm>
            <a:off x="4038600" y="3581400"/>
            <a:ext cx="1638300" cy="457200"/>
          </a:xfrm>
          <a:prstGeom prst="rect">
            <a:avLst/>
          </a:prstGeom>
          <a:noFill/>
          <a:ln w="9525">
            <a:noFill/>
            <a:miter lim="800000"/>
            <a:headEnd/>
            <a:tailEnd/>
          </a:ln>
          <a:effectLst/>
        </p:spPr>
        <p:txBody>
          <a:bodyPr wrap="none">
            <a:spAutoFit/>
          </a:bodyPr>
          <a:lstStyle/>
          <a:p>
            <a:r>
              <a:rPr lang="zh-CN" altLang="en-US">
                <a:ea typeface="楷体_GB2312" pitchFamily="49" charset="-122"/>
                <a:sym typeface="Symbol" pitchFamily="18" charset="2"/>
              </a:rPr>
              <a:t>（</a:t>
            </a:r>
            <a:r>
              <a:rPr lang="zh-CN" altLang="en-US" i="1">
                <a:ea typeface="楷体_GB2312" pitchFamily="49" charset="-122"/>
                <a:sym typeface="Symbol" pitchFamily="18" charset="2"/>
              </a:rPr>
              <a:t> </a:t>
            </a:r>
            <a:r>
              <a:rPr lang="en-US" altLang="zh-CN" baseline="30000">
                <a:ea typeface="楷体_GB2312" pitchFamily="49" charset="-122"/>
                <a:sym typeface="Math1" pitchFamily="2" charset="2"/>
              </a:rPr>
              <a:t>2</a:t>
            </a:r>
            <a:r>
              <a:rPr lang="en-US" altLang="zh-CN">
                <a:ea typeface="楷体_GB2312" pitchFamily="49" charset="-122"/>
                <a:sym typeface="Symbol" pitchFamily="18" charset="2"/>
              </a:rPr>
              <a:t> </a:t>
            </a:r>
            <a:r>
              <a:rPr lang="zh-CN" altLang="en-US">
                <a:ea typeface="楷体_GB2312" pitchFamily="49" charset="-122"/>
                <a:sym typeface="Math1" pitchFamily="2" charset="2"/>
              </a:rPr>
              <a:t>已知</a:t>
            </a:r>
            <a:r>
              <a:rPr lang="en-US" altLang="zh-CN">
                <a:ea typeface="楷体_GB2312" pitchFamily="49" charset="-122"/>
                <a:sym typeface="Math1" pitchFamily="2" charset="2"/>
              </a:rPr>
              <a:t>)</a:t>
            </a:r>
          </a:p>
        </p:txBody>
      </p:sp>
      <p:graphicFrame>
        <p:nvGraphicFramePr>
          <p:cNvPr id="616467" name="Object 19"/>
          <p:cNvGraphicFramePr>
            <a:graphicFrameLocks noChangeAspect="1"/>
          </p:cNvGraphicFramePr>
          <p:nvPr/>
        </p:nvGraphicFramePr>
        <p:xfrm>
          <a:off x="3657600" y="2514600"/>
          <a:ext cx="2935288" cy="922338"/>
        </p:xfrm>
        <a:graphic>
          <a:graphicData uri="http://schemas.openxmlformats.org/presentationml/2006/ole">
            <p:oleObj spid="_x0000_s1893379" name="Equation" r:id="rId4" imgW="1625400" imgH="431640" progId="">
              <p:embed/>
            </p:oleObj>
          </a:graphicData>
        </a:graphic>
      </p:graphicFrame>
      <p:sp>
        <p:nvSpPr>
          <p:cNvPr id="616450" name="Text Box 2"/>
          <p:cNvSpPr txBox="1">
            <a:spLocks noChangeArrowheads="1"/>
          </p:cNvSpPr>
          <p:nvPr/>
        </p:nvSpPr>
        <p:spPr bwMode="auto">
          <a:xfrm>
            <a:off x="1676400" y="381000"/>
            <a:ext cx="7239000" cy="701675"/>
          </a:xfrm>
          <a:prstGeom prst="rect">
            <a:avLst/>
          </a:prstGeom>
          <a:noFill/>
          <a:ln w="9525">
            <a:noFill/>
            <a:miter lim="800000"/>
            <a:headEnd/>
            <a:tailEnd/>
          </a:ln>
          <a:effectLst/>
        </p:spPr>
        <p:txBody>
          <a:bodyPr>
            <a:spAutoFit/>
          </a:bodyPr>
          <a:lstStyle/>
          <a:p>
            <a:r>
              <a:rPr lang="en-US" altLang="zh-CN" sz="4000">
                <a:solidFill>
                  <a:schemeClr val="tx2"/>
                </a:solidFill>
                <a:latin typeface="楷体_GB2312" pitchFamily="49" charset="-122"/>
                <a:ea typeface="楷体_GB2312" pitchFamily="49" charset="-122"/>
              </a:rPr>
              <a:t> </a:t>
            </a:r>
            <a:r>
              <a:rPr lang="zh-CN" altLang="zh-CN" sz="4000">
                <a:solidFill>
                  <a:schemeClr val="tx2"/>
                </a:solidFill>
                <a:latin typeface="楷体_GB2312" pitchFamily="49" charset="-122"/>
                <a:ea typeface="楷体_GB2312" pitchFamily="49" charset="-122"/>
                <a:sym typeface="Math1" pitchFamily="2" charset="2"/>
              </a:rPr>
              <a:t>假设检验与置信区间对照</a:t>
            </a:r>
            <a:endParaRPr lang="zh-CN" altLang="en-US" sz="4000">
              <a:solidFill>
                <a:schemeClr val="tx2"/>
              </a:solidFill>
              <a:latin typeface="楷体_GB2312" pitchFamily="49" charset="-122"/>
              <a:ea typeface="楷体_GB2312" pitchFamily="49" charset="-122"/>
              <a:sym typeface="Math1" pitchFamily="2" charset="2"/>
            </a:endParaRPr>
          </a:p>
        </p:txBody>
      </p:sp>
      <p:graphicFrame>
        <p:nvGraphicFramePr>
          <p:cNvPr id="616452" name="Object 4"/>
          <p:cNvGraphicFramePr>
            <a:graphicFrameLocks noChangeAspect="1"/>
          </p:cNvGraphicFramePr>
          <p:nvPr/>
        </p:nvGraphicFramePr>
        <p:xfrm>
          <a:off x="6740525" y="5257800"/>
          <a:ext cx="2403475" cy="990600"/>
        </p:xfrm>
        <a:graphic>
          <a:graphicData uri="http://schemas.openxmlformats.org/presentationml/2006/ole">
            <p:oleObj spid="_x0000_s1893380" name="Equation" r:id="rId5" imgW="1447560" imgH="419040" progId="">
              <p:embed/>
            </p:oleObj>
          </a:graphicData>
        </a:graphic>
      </p:graphicFrame>
      <p:grpSp>
        <p:nvGrpSpPr>
          <p:cNvPr id="2" name="Group 6"/>
          <p:cNvGrpSpPr>
            <a:grpSpLocks/>
          </p:cNvGrpSpPr>
          <p:nvPr/>
        </p:nvGrpSpPr>
        <p:grpSpPr bwMode="auto">
          <a:xfrm>
            <a:off x="7004050" y="1490663"/>
            <a:ext cx="1809750" cy="3317875"/>
            <a:chOff x="4556" y="939"/>
            <a:chExt cx="1140" cy="2090"/>
          </a:xfrm>
        </p:grpSpPr>
        <p:sp>
          <p:nvSpPr>
            <p:cNvPr id="616455" name="Text Box 7"/>
            <p:cNvSpPr txBox="1">
              <a:spLocks noChangeArrowheads="1"/>
            </p:cNvSpPr>
            <p:nvPr/>
          </p:nvSpPr>
          <p:spPr bwMode="auto">
            <a:xfrm>
              <a:off x="4684" y="939"/>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6456" name="Text Box 8"/>
            <p:cNvSpPr txBox="1">
              <a:spLocks noChangeArrowheads="1"/>
            </p:cNvSpPr>
            <p:nvPr/>
          </p:nvSpPr>
          <p:spPr bwMode="auto">
            <a:xfrm>
              <a:off x="4556" y="2664"/>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pSp>
        <p:nvGrpSpPr>
          <p:cNvPr id="3" name="Group 9"/>
          <p:cNvGrpSpPr>
            <a:grpSpLocks/>
          </p:cNvGrpSpPr>
          <p:nvPr/>
        </p:nvGrpSpPr>
        <p:grpSpPr bwMode="auto">
          <a:xfrm>
            <a:off x="3600450" y="1335088"/>
            <a:ext cx="3079750" cy="3397250"/>
            <a:chOff x="2412" y="841"/>
            <a:chExt cx="1940" cy="2140"/>
          </a:xfrm>
        </p:grpSpPr>
        <p:sp>
          <p:nvSpPr>
            <p:cNvPr id="616458" name="Text Box 10"/>
            <p:cNvSpPr txBox="1">
              <a:spLocks noChangeArrowheads="1"/>
            </p:cNvSpPr>
            <p:nvPr/>
          </p:nvSpPr>
          <p:spPr bwMode="auto">
            <a:xfrm>
              <a:off x="2412" y="841"/>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6459" name="Text Box 11"/>
            <p:cNvSpPr txBox="1">
              <a:spLocks noChangeArrowheads="1"/>
            </p:cNvSpPr>
            <p:nvPr/>
          </p:nvSpPr>
          <p:spPr bwMode="auto">
            <a:xfrm>
              <a:off x="2444" y="2616"/>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4" name="Group 12"/>
          <p:cNvGrpSpPr>
            <a:grpSpLocks/>
          </p:cNvGrpSpPr>
          <p:nvPr/>
        </p:nvGrpSpPr>
        <p:grpSpPr bwMode="auto">
          <a:xfrm>
            <a:off x="381000" y="2832100"/>
            <a:ext cx="2833688" cy="3263900"/>
            <a:chOff x="384" y="1784"/>
            <a:chExt cx="1785" cy="2056"/>
          </a:xfrm>
        </p:grpSpPr>
        <p:sp>
          <p:nvSpPr>
            <p:cNvPr id="616461" name="Text Box 13"/>
            <p:cNvSpPr txBox="1">
              <a:spLocks noChangeArrowheads="1"/>
            </p:cNvSpPr>
            <p:nvPr/>
          </p:nvSpPr>
          <p:spPr bwMode="auto">
            <a:xfrm>
              <a:off x="1440" y="1795"/>
              <a:ext cx="729" cy="365"/>
            </a:xfrm>
            <a:prstGeom prst="rect">
              <a:avLst/>
            </a:prstGeom>
            <a:noFill/>
            <a:ln w="9525">
              <a:noFill/>
              <a:miter lim="800000"/>
              <a:headEnd/>
              <a:tailEnd/>
            </a:ln>
            <a:effectLst/>
          </p:spPr>
          <p:txBody>
            <a:bodyPr wrap="none">
              <a:spAutoFit/>
            </a:bodyPr>
            <a:lstStyle/>
            <a:p>
              <a:r>
                <a:rPr lang="en-US" altLang="zh-CN" sz="3200" i="1">
                  <a:ea typeface="楷体_GB2312" pitchFamily="49" charset="-122"/>
                  <a:sym typeface="Symbol" pitchFamily="18" charset="2"/>
                </a:rPr>
                <a:t> </a:t>
              </a:r>
              <a:r>
                <a:rPr lang="en-US" altLang="zh-CN">
                  <a:ea typeface="楷体_GB2312" pitchFamily="49" charset="-122"/>
                  <a:sym typeface="Symbol" pitchFamily="18" charset="2"/>
                </a:rPr>
                <a:t> </a:t>
              </a:r>
              <a:r>
                <a:rPr lang="en-US" altLang="zh-CN" sz="3200" i="1">
                  <a:ea typeface="楷体_GB2312" pitchFamily="49" charset="-122"/>
                  <a:sym typeface="Symbol" pitchFamily="18" charset="2"/>
                </a:rPr>
                <a:t></a:t>
              </a:r>
              <a:r>
                <a:rPr lang="en-US" altLang="zh-CN" baseline="-25000">
                  <a:ea typeface="楷体_GB2312" pitchFamily="49" charset="-122"/>
                  <a:sym typeface="Symbol" pitchFamily="18" charset="2"/>
                </a:rPr>
                <a:t>0</a:t>
              </a:r>
            </a:p>
          </p:txBody>
        </p:sp>
        <p:sp>
          <p:nvSpPr>
            <p:cNvPr id="616462" name="Text Box 14"/>
            <p:cNvSpPr txBox="1">
              <a:spLocks noChangeArrowheads="1"/>
            </p:cNvSpPr>
            <p:nvPr/>
          </p:nvSpPr>
          <p:spPr bwMode="auto">
            <a:xfrm>
              <a:off x="384" y="1784"/>
              <a:ext cx="665" cy="365"/>
            </a:xfrm>
            <a:prstGeom prst="rect">
              <a:avLst/>
            </a:prstGeom>
            <a:noFill/>
            <a:ln w="9525">
              <a:noFill/>
              <a:miter lim="800000"/>
              <a:headEnd/>
              <a:tailEnd/>
            </a:ln>
            <a:effectLst/>
          </p:spPr>
          <p:txBody>
            <a:bodyPr>
              <a:spAutoFit/>
            </a:bodyPr>
            <a:lstStyle/>
            <a:p>
              <a:r>
                <a:rPr lang="en-US" altLang="zh-CN" sz="3200" i="1" dirty="0">
                  <a:ea typeface="楷体_GB2312" pitchFamily="49" charset="-122"/>
                  <a:sym typeface="Symbol" pitchFamily="18" charset="2"/>
                </a:rPr>
                <a:t> </a:t>
              </a:r>
              <a:r>
                <a:rPr lang="en-US" altLang="zh-CN" dirty="0">
                  <a:ea typeface="楷体_GB2312" pitchFamily="49" charset="-122"/>
                  <a:sym typeface="Symbol" pitchFamily="18" charset="2"/>
                </a:rPr>
                <a:t></a:t>
              </a:r>
              <a:r>
                <a:rPr lang="en-US" altLang="zh-CN" sz="3200" i="1" dirty="0">
                  <a:ea typeface="楷体_GB2312" pitchFamily="49" charset="-122"/>
                  <a:sym typeface="Symbol" pitchFamily="18" charset="2"/>
                </a:rPr>
                <a:t></a:t>
              </a:r>
              <a:r>
                <a:rPr lang="en-US" altLang="zh-CN" sz="3200" baseline="-25000" dirty="0">
                  <a:ea typeface="楷体_GB2312" pitchFamily="49" charset="-122"/>
                  <a:sym typeface="Symbol" pitchFamily="18" charset="2"/>
                </a:rPr>
                <a:t>0</a:t>
              </a:r>
              <a:endParaRPr lang="en-US" altLang="zh-CN" dirty="0">
                <a:ea typeface="楷体_GB2312" pitchFamily="49" charset="-122"/>
                <a:sym typeface="Symbol" pitchFamily="18" charset="2"/>
              </a:endParaRPr>
            </a:p>
          </p:txBody>
        </p:sp>
        <p:sp>
          <p:nvSpPr>
            <p:cNvPr id="616463" name="Text Box 15"/>
            <p:cNvSpPr txBox="1">
              <a:spLocks noChangeArrowheads="1"/>
            </p:cNvSpPr>
            <p:nvPr/>
          </p:nvSpPr>
          <p:spPr bwMode="auto">
            <a:xfrm>
              <a:off x="1056" y="3475"/>
              <a:ext cx="364" cy="365"/>
            </a:xfrm>
            <a:prstGeom prst="rect">
              <a:avLst/>
            </a:prstGeom>
            <a:noFill/>
            <a:ln w="9525">
              <a:noFill/>
              <a:miter lim="800000"/>
              <a:headEnd/>
              <a:tailEnd/>
            </a:ln>
            <a:effectLst/>
          </p:spPr>
          <p:txBody>
            <a:bodyPr>
              <a:spAutoFit/>
            </a:bodyPr>
            <a:lstStyle/>
            <a:p>
              <a:r>
                <a:rPr lang="en-US" altLang="zh-CN" sz="3200" i="1">
                  <a:ea typeface="楷体_GB2312" pitchFamily="49" charset="-122"/>
                  <a:sym typeface="Symbol" pitchFamily="18" charset="2"/>
                </a:rPr>
                <a:t></a:t>
              </a:r>
              <a:endParaRPr lang="en-US" altLang="zh-CN" sz="3200">
                <a:ea typeface="楷体_GB2312" pitchFamily="49" charset="-122"/>
                <a:sym typeface="Symbol" pitchFamily="18" charset="2"/>
              </a:endParaRPr>
            </a:p>
          </p:txBody>
        </p:sp>
      </p:grpSp>
      <p:sp>
        <p:nvSpPr>
          <p:cNvPr id="616469" name="Text Box 21"/>
          <p:cNvSpPr txBox="1">
            <a:spLocks noChangeArrowheads="1"/>
          </p:cNvSpPr>
          <p:nvPr/>
        </p:nvSpPr>
        <p:spPr bwMode="auto">
          <a:xfrm>
            <a:off x="4038600" y="6118225"/>
            <a:ext cx="1638300" cy="457200"/>
          </a:xfrm>
          <a:prstGeom prst="rect">
            <a:avLst/>
          </a:prstGeom>
          <a:noFill/>
          <a:ln w="9525">
            <a:noFill/>
            <a:miter lim="800000"/>
            <a:headEnd/>
            <a:tailEnd/>
          </a:ln>
          <a:effectLst/>
        </p:spPr>
        <p:txBody>
          <a:bodyPr wrap="none">
            <a:spAutoFit/>
          </a:bodyPr>
          <a:lstStyle/>
          <a:p>
            <a:r>
              <a:rPr lang="zh-CN" altLang="en-US">
                <a:ea typeface="楷体_GB2312" pitchFamily="49" charset="-122"/>
                <a:sym typeface="Symbol" pitchFamily="18" charset="2"/>
              </a:rPr>
              <a:t>（</a:t>
            </a:r>
            <a:r>
              <a:rPr lang="zh-CN" altLang="en-US" i="1">
                <a:ea typeface="楷体_GB2312" pitchFamily="49" charset="-122"/>
                <a:sym typeface="Symbol" pitchFamily="18" charset="2"/>
              </a:rPr>
              <a:t> </a:t>
            </a:r>
            <a:r>
              <a:rPr lang="en-US" altLang="zh-CN" baseline="30000">
                <a:ea typeface="楷体_GB2312" pitchFamily="49" charset="-122"/>
                <a:sym typeface="Math1" pitchFamily="2" charset="2"/>
              </a:rPr>
              <a:t>2</a:t>
            </a:r>
            <a:r>
              <a:rPr lang="en-US" altLang="zh-CN">
                <a:ea typeface="楷体_GB2312" pitchFamily="49" charset="-122"/>
                <a:sym typeface="Symbol" pitchFamily="18" charset="2"/>
              </a:rPr>
              <a:t> </a:t>
            </a:r>
            <a:r>
              <a:rPr lang="zh-CN" altLang="en-US">
                <a:ea typeface="楷体_GB2312" pitchFamily="49" charset="-122"/>
                <a:sym typeface="Math1" pitchFamily="2" charset="2"/>
              </a:rPr>
              <a:t>已知</a:t>
            </a:r>
            <a:r>
              <a:rPr lang="en-US" altLang="zh-CN">
                <a:ea typeface="楷体_GB2312" pitchFamily="49" charset="-122"/>
                <a:sym typeface="Math1" pitchFamily="2" charset="2"/>
              </a:rPr>
              <a:t>)</a:t>
            </a:r>
          </a:p>
        </p:txBody>
      </p:sp>
      <p:graphicFrame>
        <p:nvGraphicFramePr>
          <p:cNvPr id="616470" name="Object 22"/>
          <p:cNvGraphicFramePr>
            <a:graphicFrameLocks noChangeAspect="1"/>
          </p:cNvGraphicFramePr>
          <p:nvPr/>
        </p:nvGraphicFramePr>
        <p:xfrm>
          <a:off x="3657600" y="5105400"/>
          <a:ext cx="2935288" cy="920750"/>
        </p:xfrm>
        <a:graphic>
          <a:graphicData uri="http://schemas.openxmlformats.org/presentationml/2006/ole">
            <p:oleObj spid="_x0000_s1893381" name="Equation" r:id="rId6" imgW="1625400" imgH="431640" progId="">
              <p:embed/>
            </p:oleObj>
          </a:graphicData>
        </a:graphic>
      </p:graphicFrame>
      <p:grpSp>
        <p:nvGrpSpPr>
          <p:cNvPr id="5" name="Group 23"/>
          <p:cNvGrpSpPr>
            <a:grpSpLocks/>
          </p:cNvGrpSpPr>
          <p:nvPr/>
        </p:nvGrpSpPr>
        <p:grpSpPr bwMode="auto">
          <a:xfrm>
            <a:off x="304800" y="1306513"/>
            <a:ext cx="3403600" cy="3425825"/>
            <a:chOff x="336" y="823"/>
            <a:chExt cx="2144" cy="2158"/>
          </a:xfrm>
        </p:grpSpPr>
        <p:sp>
          <p:nvSpPr>
            <p:cNvPr id="616472" name="Text Box 24"/>
            <p:cNvSpPr txBox="1">
              <a:spLocks noChangeArrowheads="1"/>
            </p:cNvSpPr>
            <p:nvPr/>
          </p:nvSpPr>
          <p:spPr bwMode="auto">
            <a:xfrm>
              <a:off x="336" y="831"/>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6473" name="Text Box 25"/>
            <p:cNvSpPr txBox="1">
              <a:spLocks noChangeArrowheads="1"/>
            </p:cNvSpPr>
            <p:nvPr/>
          </p:nvSpPr>
          <p:spPr bwMode="auto">
            <a:xfrm>
              <a:off x="1340" y="823"/>
              <a:ext cx="1140"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6474" name="Text Box 26"/>
            <p:cNvSpPr txBox="1">
              <a:spLocks noChangeArrowheads="1"/>
            </p:cNvSpPr>
            <p:nvPr/>
          </p:nvSpPr>
          <p:spPr bwMode="auto">
            <a:xfrm>
              <a:off x="768" y="2616"/>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6" name="Group 27"/>
          <p:cNvGrpSpPr>
            <a:grpSpLocks/>
          </p:cNvGrpSpPr>
          <p:nvPr/>
        </p:nvGrpSpPr>
        <p:grpSpPr bwMode="auto">
          <a:xfrm>
            <a:off x="228600" y="1295400"/>
            <a:ext cx="8839200" cy="5353050"/>
            <a:chOff x="288" y="816"/>
            <a:chExt cx="5568" cy="3372"/>
          </a:xfrm>
        </p:grpSpPr>
        <p:sp>
          <p:nvSpPr>
            <p:cNvPr id="616476" name="Line 28"/>
            <p:cNvSpPr>
              <a:spLocks noChangeShapeType="1"/>
            </p:cNvSpPr>
            <p:nvPr/>
          </p:nvSpPr>
          <p:spPr bwMode="auto">
            <a:xfrm flipH="1">
              <a:off x="4320" y="816"/>
              <a:ext cx="0" cy="3360"/>
            </a:xfrm>
            <a:prstGeom prst="line">
              <a:avLst/>
            </a:prstGeom>
            <a:noFill/>
            <a:ln w="9525">
              <a:solidFill>
                <a:schemeClr val="tx1"/>
              </a:solidFill>
              <a:round/>
              <a:headEnd/>
              <a:tailEnd/>
            </a:ln>
            <a:effectLst/>
          </p:spPr>
          <p:txBody>
            <a:bodyPr wrap="none" anchor="ctr"/>
            <a:lstStyle/>
            <a:p>
              <a:endParaRPr lang="zh-CN" altLang="en-US"/>
            </a:p>
          </p:txBody>
        </p:sp>
        <p:sp>
          <p:nvSpPr>
            <p:cNvPr id="616477" name="Line 29"/>
            <p:cNvSpPr>
              <a:spLocks noChangeShapeType="1"/>
            </p:cNvSpPr>
            <p:nvPr/>
          </p:nvSpPr>
          <p:spPr bwMode="auto">
            <a:xfrm>
              <a:off x="384" y="4176"/>
              <a:ext cx="5472" cy="0"/>
            </a:xfrm>
            <a:prstGeom prst="line">
              <a:avLst/>
            </a:prstGeom>
            <a:noFill/>
            <a:ln w="9525">
              <a:solidFill>
                <a:schemeClr val="tx1"/>
              </a:solidFill>
              <a:round/>
              <a:headEnd/>
              <a:tailEnd/>
            </a:ln>
            <a:effectLst/>
          </p:spPr>
          <p:txBody>
            <a:bodyPr wrap="none" anchor="ctr"/>
            <a:lstStyle/>
            <a:p>
              <a:endParaRPr lang="zh-CN" altLang="en-US"/>
            </a:p>
          </p:txBody>
        </p:sp>
        <p:sp>
          <p:nvSpPr>
            <p:cNvPr id="616478" name="Line 30"/>
            <p:cNvSpPr>
              <a:spLocks noChangeShapeType="1"/>
            </p:cNvSpPr>
            <p:nvPr/>
          </p:nvSpPr>
          <p:spPr bwMode="auto">
            <a:xfrm>
              <a:off x="336" y="3084"/>
              <a:ext cx="5472" cy="0"/>
            </a:xfrm>
            <a:prstGeom prst="line">
              <a:avLst/>
            </a:prstGeom>
            <a:noFill/>
            <a:ln w="9525">
              <a:solidFill>
                <a:schemeClr val="tx1"/>
              </a:solidFill>
              <a:round/>
              <a:headEnd/>
              <a:tailEnd/>
            </a:ln>
            <a:effectLst/>
          </p:spPr>
          <p:txBody>
            <a:bodyPr wrap="none" anchor="ctr"/>
            <a:lstStyle/>
            <a:p>
              <a:endParaRPr lang="zh-CN" altLang="en-US"/>
            </a:p>
          </p:txBody>
        </p:sp>
        <p:sp>
          <p:nvSpPr>
            <p:cNvPr id="616479" name="Line 31"/>
            <p:cNvSpPr>
              <a:spLocks noChangeShapeType="1"/>
            </p:cNvSpPr>
            <p:nvPr/>
          </p:nvSpPr>
          <p:spPr bwMode="auto">
            <a:xfrm>
              <a:off x="336" y="2604"/>
              <a:ext cx="5376" cy="0"/>
            </a:xfrm>
            <a:prstGeom prst="line">
              <a:avLst/>
            </a:prstGeom>
            <a:noFill/>
            <a:ln w="57150">
              <a:solidFill>
                <a:schemeClr val="tx1"/>
              </a:solidFill>
              <a:round/>
              <a:headEnd/>
              <a:tailEnd/>
            </a:ln>
            <a:effectLst/>
          </p:spPr>
          <p:txBody>
            <a:bodyPr wrap="none" anchor="ctr"/>
            <a:lstStyle/>
            <a:p>
              <a:endParaRPr lang="zh-CN" altLang="en-US"/>
            </a:p>
          </p:txBody>
        </p:sp>
        <p:sp>
          <p:nvSpPr>
            <p:cNvPr id="616480" name="Line 32"/>
            <p:cNvSpPr>
              <a:spLocks noChangeShapeType="1"/>
            </p:cNvSpPr>
            <p:nvPr/>
          </p:nvSpPr>
          <p:spPr bwMode="auto">
            <a:xfrm>
              <a:off x="336" y="1500"/>
              <a:ext cx="5424" cy="12"/>
            </a:xfrm>
            <a:prstGeom prst="line">
              <a:avLst/>
            </a:prstGeom>
            <a:noFill/>
            <a:ln w="9525">
              <a:solidFill>
                <a:schemeClr val="tx1"/>
              </a:solidFill>
              <a:round/>
              <a:headEnd/>
              <a:tailEnd/>
            </a:ln>
            <a:effectLst/>
          </p:spPr>
          <p:txBody>
            <a:bodyPr wrap="none" anchor="ctr"/>
            <a:lstStyle/>
            <a:p>
              <a:endParaRPr lang="zh-CN" altLang="en-US"/>
            </a:p>
          </p:txBody>
        </p:sp>
        <p:sp>
          <p:nvSpPr>
            <p:cNvPr id="616481" name="Line 33"/>
            <p:cNvSpPr>
              <a:spLocks noChangeShapeType="1"/>
            </p:cNvSpPr>
            <p:nvPr/>
          </p:nvSpPr>
          <p:spPr bwMode="auto">
            <a:xfrm>
              <a:off x="1344" y="816"/>
              <a:ext cx="0" cy="1776"/>
            </a:xfrm>
            <a:prstGeom prst="line">
              <a:avLst/>
            </a:prstGeom>
            <a:noFill/>
            <a:ln w="9525">
              <a:solidFill>
                <a:schemeClr val="tx1"/>
              </a:solidFill>
              <a:round/>
              <a:headEnd/>
              <a:tailEnd/>
            </a:ln>
            <a:effectLst/>
          </p:spPr>
          <p:txBody>
            <a:bodyPr wrap="none" anchor="ctr"/>
            <a:lstStyle/>
            <a:p>
              <a:endParaRPr lang="zh-CN" altLang="en-US"/>
            </a:p>
          </p:txBody>
        </p:sp>
        <p:sp>
          <p:nvSpPr>
            <p:cNvPr id="616482" name="Line 34"/>
            <p:cNvSpPr>
              <a:spLocks noChangeShapeType="1"/>
            </p:cNvSpPr>
            <p:nvPr/>
          </p:nvSpPr>
          <p:spPr bwMode="auto">
            <a:xfrm>
              <a:off x="2400" y="828"/>
              <a:ext cx="0" cy="3360"/>
            </a:xfrm>
            <a:prstGeom prst="line">
              <a:avLst/>
            </a:prstGeom>
            <a:noFill/>
            <a:ln w="9525">
              <a:solidFill>
                <a:schemeClr val="tx1"/>
              </a:solidFill>
              <a:round/>
              <a:headEnd/>
              <a:tailEnd/>
            </a:ln>
            <a:effectLst/>
          </p:spPr>
          <p:txBody>
            <a:bodyPr wrap="none" anchor="ctr"/>
            <a:lstStyle/>
            <a:p>
              <a:endParaRPr lang="zh-CN" altLang="en-US"/>
            </a:p>
          </p:txBody>
        </p:sp>
        <p:sp>
          <p:nvSpPr>
            <p:cNvPr id="616483" name="Line 35"/>
            <p:cNvSpPr>
              <a:spLocks noChangeShapeType="1"/>
            </p:cNvSpPr>
            <p:nvPr/>
          </p:nvSpPr>
          <p:spPr bwMode="auto">
            <a:xfrm>
              <a:off x="288" y="840"/>
              <a:ext cx="5472"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56450" y="876300"/>
            <a:ext cx="1809750" cy="3475038"/>
            <a:chOff x="4508" y="552"/>
            <a:chExt cx="1140" cy="2189"/>
          </a:xfrm>
        </p:grpSpPr>
        <p:sp>
          <p:nvSpPr>
            <p:cNvPr id="617475" name="Text Box 3"/>
            <p:cNvSpPr txBox="1">
              <a:spLocks noChangeArrowheads="1"/>
            </p:cNvSpPr>
            <p:nvPr/>
          </p:nvSpPr>
          <p:spPr bwMode="auto">
            <a:xfrm>
              <a:off x="4540" y="552"/>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7476" name="Text Box 4"/>
            <p:cNvSpPr txBox="1">
              <a:spLocks noChangeArrowheads="1"/>
            </p:cNvSpPr>
            <p:nvPr/>
          </p:nvSpPr>
          <p:spPr bwMode="auto">
            <a:xfrm>
              <a:off x="4508" y="2376"/>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pSp>
        <p:nvGrpSpPr>
          <p:cNvPr id="3" name="Group 5"/>
          <p:cNvGrpSpPr>
            <a:grpSpLocks/>
          </p:cNvGrpSpPr>
          <p:nvPr/>
        </p:nvGrpSpPr>
        <p:grpSpPr bwMode="auto">
          <a:xfrm>
            <a:off x="3886200" y="730250"/>
            <a:ext cx="3175000" cy="3621088"/>
            <a:chOff x="2448" y="460"/>
            <a:chExt cx="2000" cy="2281"/>
          </a:xfrm>
        </p:grpSpPr>
        <p:sp>
          <p:nvSpPr>
            <p:cNvPr id="617478" name="Text Box 6"/>
            <p:cNvSpPr txBox="1">
              <a:spLocks noChangeArrowheads="1"/>
            </p:cNvSpPr>
            <p:nvPr/>
          </p:nvSpPr>
          <p:spPr bwMode="auto">
            <a:xfrm>
              <a:off x="2448" y="460"/>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7479" name="Text Box 7"/>
            <p:cNvSpPr txBox="1">
              <a:spLocks noChangeArrowheads="1"/>
            </p:cNvSpPr>
            <p:nvPr/>
          </p:nvSpPr>
          <p:spPr bwMode="auto">
            <a:xfrm>
              <a:off x="2540" y="2376"/>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4" name="Group 8"/>
          <p:cNvGrpSpPr>
            <a:grpSpLocks/>
          </p:cNvGrpSpPr>
          <p:nvPr/>
        </p:nvGrpSpPr>
        <p:grpSpPr bwMode="auto">
          <a:xfrm>
            <a:off x="609600" y="633413"/>
            <a:ext cx="3333750" cy="3700462"/>
            <a:chOff x="384" y="399"/>
            <a:chExt cx="2100" cy="2331"/>
          </a:xfrm>
        </p:grpSpPr>
        <p:sp>
          <p:nvSpPr>
            <p:cNvPr id="617481" name="Text Box 9"/>
            <p:cNvSpPr txBox="1">
              <a:spLocks noChangeArrowheads="1"/>
            </p:cNvSpPr>
            <p:nvPr/>
          </p:nvSpPr>
          <p:spPr bwMode="auto">
            <a:xfrm>
              <a:off x="384" y="399"/>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7482" name="Text Box 10"/>
            <p:cNvSpPr txBox="1">
              <a:spLocks noChangeArrowheads="1"/>
            </p:cNvSpPr>
            <p:nvPr/>
          </p:nvSpPr>
          <p:spPr bwMode="auto">
            <a:xfrm>
              <a:off x="1344" y="447"/>
              <a:ext cx="1140"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7483" name="Text Box 11"/>
            <p:cNvSpPr txBox="1">
              <a:spLocks noChangeArrowheads="1"/>
            </p:cNvSpPr>
            <p:nvPr/>
          </p:nvSpPr>
          <p:spPr bwMode="auto">
            <a:xfrm>
              <a:off x="768" y="2365"/>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5" name="Group 12"/>
          <p:cNvGrpSpPr>
            <a:grpSpLocks/>
          </p:cNvGrpSpPr>
          <p:nvPr/>
        </p:nvGrpSpPr>
        <p:grpSpPr bwMode="auto">
          <a:xfrm>
            <a:off x="685800" y="2286000"/>
            <a:ext cx="2971800" cy="3322638"/>
            <a:chOff x="432" y="1440"/>
            <a:chExt cx="1872" cy="2093"/>
          </a:xfrm>
        </p:grpSpPr>
        <p:sp>
          <p:nvSpPr>
            <p:cNvPr id="617485" name="Text Box 13"/>
            <p:cNvSpPr txBox="1">
              <a:spLocks noChangeArrowheads="1"/>
            </p:cNvSpPr>
            <p:nvPr/>
          </p:nvSpPr>
          <p:spPr bwMode="auto">
            <a:xfrm>
              <a:off x="432" y="1449"/>
              <a:ext cx="741" cy="327"/>
            </a:xfrm>
            <a:prstGeom prst="rect">
              <a:avLst/>
            </a:prstGeom>
            <a:noFill/>
            <a:ln w="9525">
              <a:noFill/>
              <a:miter lim="800000"/>
              <a:headEnd/>
              <a:tailEnd/>
            </a:ln>
            <a:effectLst/>
          </p:spPr>
          <p:txBody>
            <a:bodyPr wrap="none">
              <a:spAutoFit/>
            </a:bodyPr>
            <a:lstStyle/>
            <a:p>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 </a:t>
              </a:r>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a:t>
              </a:r>
              <a:r>
                <a:rPr lang="en-US" altLang="zh-CN" sz="2800" baseline="-25000">
                  <a:ea typeface="楷体_GB2312" pitchFamily="49" charset="-122"/>
                  <a:sym typeface="Symbol" pitchFamily="18" charset="2"/>
                </a:rPr>
                <a:t>0</a:t>
              </a:r>
            </a:p>
          </p:txBody>
        </p:sp>
        <p:sp>
          <p:nvSpPr>
            <p:cNvPr id="617486" name="Text Box 14"/>
            <p:cNvSpPr txBox="1">
              <a:spLocks noChangeArrowheads="1"/>
            </p:cNvSpPr>
            <p:nvPr/>
          </p:nvSpPr>
          <p:spPr bwMode="auto">
            <a:xfrm>
              <a:off x="1440" y="1440"/>
              <a:ext cx="864"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 </a:t>
              </a:r>
              <a:r>
                <a:rPr lang="en-US" altLang="zh-CN" sz="2800" i="1">
                  <a:ea typeface="楷体_GB2312" pitchFamily="49" charset="-122"/>
                  <a:sym typeface="Symbol" pitchFamily="18" charset="2"/>
                </a:rPr>
                <a:t></a:t>
              </a:r>
              <a:r>
                <a:rPr lang="en-US" altLang="zh-CN" sz="2800">
                  <a:ea typeface="楷体_GB2312" pitchFamily="49" charset="-122"/>
                  <a:sym typeface="Symbol" pitchFamily="18" charset="2"/>
                </a:rPr>
                <a:t> </a:t>
              </a:r>
              <a:r>
                <a:rPr lang="en-US" altLang="zh-CN" sz="2800" baseline="-25000">
                  <a:ea typeface="楷体_GB2312" pitchFamily="49" charset="-122"/>
                  <a:sym typeface="Symbol" pitchFamily="18" charset="2"/>
                </a:rPr>
                <a:t>0</a:t>
              </a:r>
            </a:p>
          </p:txBody>
        </p:sp>
        <p:sp>
          <p:nvSpPr>
            <p:cNvPr id="617487" name="Text Box 15"/>
            <p:cNvSpPr txBox="1">
              <a:spLocks noChangeArrowheads="1"/>
            </p:cNvSpPr>
            <p:nvPr/>
          </p:nvSpPr>
          <p:spPr bwMode="auto">
            <a:xfrm>
              <a:off x="1104" y="3168"/>
              <a:ext cx="264" cy="365"/>
            </a:xfrm>
            <a:prstGeom prst="rect">
              <a:avLst/>
            </a:prstGeom>
            <a:noFill/>
            <a:ln w="9525">
              <a:noFill/>
              <a:miter lim="800000"/>
              <a:headEnd/>
              <a:tailEnd/>
            </a:ln>
            <a:effectLst/>
          </p:spPr>
          <p:txBody>
            <a:bodyPr wrap="none">
              <a:spAutoFit/>
            </a:bodyPr>
            <a:lstStyle/>
            <a:p>
              <a:r>
                <a:rPr lang="en-US" altLang="zh-CN" sz="3200" i="1">
                  <a:ea typeface="楷体_GB2312" pitchFamily="49" charset="-122"/>
                  <a:sym typeface="Symbol" pitchFamily="18" charset="2"/>
                </a:rPr>
                <a:t></a:t>
              </a:r>
            </a:p>
          </p:txBody>
        </p:sp>
      </p:grpSp>
      <p:sp>
        <p:nvSpPr>
          <p:cNvPr id="617490" name="Text Box 18"/>
          <p:cNvSpPr txBox="1">
            <a:spLocks noChangeArrowheads="1"/>
          </p:cNvSpPr>
          <p:nvPr/>
        </p:nvSpPr>
        <p:spPr bwMode="auto">
          <a:xfrm>
            <a:off x="4264025" y="2925763"/>
            <a:ext cx="2060575" cy="579437"/>
          </a:xfrm>
          <a:prstGeom prst="rect">
            <a:avLst/>
          </a:prstGeom>
          <a:noFill/>
          <a:ln w="9525">
            <a:noFill/>
            <a:miter lim="800000"/>
            <a:headEnd/>
            <a:tailEnd/>
          </a:ln>
          <a:effectLst/>
        </p:spPr>
        <p:txBody>
          <a:bodyPr wrap="none">
            <a:spAutoFit/>
          </a:bodyPr>
          <a:lstStyle/>
          <a:p>
            <a:r>
              <a:rPr lang="zh-CN" altLang="en-US" sz="2800">
                <a:ea typeface="楷体_GB2312" pitchFamily="49" charset="-122"/>
                <a:sym typeface="Symbol" pitchFamily="18" charset="2"/>
              </a:rPr>
              <a:t>（</a:t>
            </a:r>
            <a:r>
              <a:rPr lang="zh-CN" altLang="en-US" sz="3200" i="1">
                <a:ea typeface="楷体_GB2312" pitchFamily="49" charset="-122"/>
                <a:sym typeface="Symbol" pitchFamily="18" charset="2"/>
              </a:rPr>
              <a:t></a:t>
            </a:r>
            <a:r>
              <a:rPr lang="zh-CN" altLang="en-US" sz="2800">
                <a:ea typeface="楷体_GB2312" pitchFamily="49" charset="-122"/>
                <a:sym typeface="Math1" pitchFamily="2" charset="2"/>
              </a:rPr>
              <a:t> </a:t>
            </a:r>
            <a:r>
              <a:rPr lang="en-US" altLang="zh-CN" sz="2800" baseline="30000">
                <a:ea typeface="楷体_GB2312" pitchFamily="49" charset="-122"/>
                <a:sym typeface="Math1" pitchFamily="2" charset="2"/>
              </a:rPr>
              <a:t>2</a:t>
            </a:r>
            <a:r>
              <a:rPr lang="zh-CN" altLang="en-US" sz="2800">
                <a:ea typeface="楷体_GB2312" pitchFamily="49" charset="-122"/>
                <a:sym typeface="Math1" pitchFamily="2" charset="2"/>
              </a:rPr>
              <a:t>未知）</a:t>
            </a:r>
          </a:p>
        </p:txBody>
      </p:sp>
      <p:graphicFrame>
        <p:nvGraphicFramePr>
          <p:cNvPr id="617491" name="Object 19"/>
          <p:cNvGraphicFramePr>
            <a:graphicFrameLocks noChangeAspect="1"/>
          </p:cNvGraphicFramePr>
          <p:nvPr/>
        </p:nvGraphicFramePr>
        <p:xfrm>
          <a:off x="4267200" y="1838325"/>
          <a:ext cx="2466975" cy="1143000"/>
        </p:xfrm>
        <a:graphic>
          <a:graphicData uri="http://schemas.openxmlformats.org/presentationml/2006/ole">
            <p:oleObj spid="_x0000_s1894402" name="Equation" r:id="rId3" imgW="1358640" imgH="571320" progId="Equation.3">
              <p:embed/>
            </p:oleObj>
          </a:graphicData>
        </a:graphic>
      </p:graphicFrame>
      <p:sp>
        <p:nvSpPr>
          <p:cNvPr id="617493" name="Text Box 21"/>
          <p:cNvSpPr txBox="1">
            <a:spLocks noChangeArrowheads="1"/>
          </p:cNvSpPr>
          <p:nvPr/>
        </p:nvSpPr>
        <p:spPr bwMode="auto">
          <a:xfrm>
            <a:off x="4267200" y="5745163"/>
            <a:ext cx="2060575" cy="579437"/>
          </a:xfrm>
          <a:prstGeom prst="rect">
            <a:avLst/>
          </a:prstGeom>
          <a:noFill/>
          <a:ln w="9525">
            <a:noFill/>
            <a:miter lim="800000"/>
            <a:headEnd/>
            <a:tailEnd/>
          </a:ln>
          <a:effectLst/>
        </p:spPr>
        <p:txBody>
          <a:bodyPr wrap="none">
            <a:spAutoFit/>
          </a:bodyPr>
          <a:lstStyle/>
          <a:p>
            <a:r>
              <a:rPr lang="zh-CN" altLang="en-US" sz="2800">
                <a:ea typeface="楷体_GB2312" pitchFamily="49" charset="-122"/>
                <a:sym typeface="Symbol" pitchFamily="18" charset="2"/>
              </a:rPr>
              <a:t>（</a:t>
            </a:r>
            <a:r>
              <a:rPr lang="zh-CN" altLang="en-US" sz="3200" i="1">
                <a:ea typeface="楷体_GB2312" pitchFamily="49" charset="-122"/>
                <a:sym typeface="Symbol" pitchFamily="18" charset="2"/>
              </a:rPr>
              <a:t></a:t>
            </a:r>
            <a:r>
              <a:rPr lang="zh-CN" altLang="en-US" sz="2800">
                <a:ea typeface="楷体_GB2312" pitchFamily="49" charset="-122"/>
                <a:sym typeface="Math1" pitchFamily="2" charset="2"/>
              </a:rPr>
              <a:t> </a:t>
            </a:r>
            <a:r>
              <a:rPr lang="en-US" altLang="zh-CN" sz="2800" baseline="30000">
                <a:ea typeface="楷体_GB2312" pitchFamily="49" charset="-122"/>
                <a:sym typeface="Math1" pitchFamily="2" charset="2"/>
              </a:rPr>
              <a:t>2</a:t>
            </a:r>
            <a:r>
              <a:rPr lang="zh-CN" altLang="en-US" sz="2800">
                <a:ea typeface="楷体_GB2312" pitchFamily="49" charset="-122"/>
                <a:sym typeface="Math1" pitchFamily="2" charset="2"/>
              </a:rPr>
              <a:t>未知）</a:t>
            </a:r>
          </a:p>
        </p:txBody>
      </p:sp>
      <p:graphicFrame>
        <p:nvGraphicFramePr>
          <p:cNvPr id="617494" name="Object 22"/>
          <p:cNvGraphicFramePr>
            <a:graphicFrameLocks noChangeAspect="1"/>
          </p:cNvGraphicFramePr>
          <p:nvPr/>
        </p:nvGraphicFramePr>
        <p:xfrm>
          <a:off x="4270375" y="4657725"/>
          <a:ext cx="2466975" cy="1143000"/>
        </p:xfrm>
        <a:graphic>
          <a:graphicData uri="http://schemas.openxmlformats.org/presentationml/2006/ole">
            <p:oleObj spid="_x0000_s1894403" name="Equation" r:id="rId4" imgW="1358640" imgH="571320" progId="Equation.3">
              <p:embed/>
            </p:oleObj>
          </a:graphicData>
        </a:graphic>
      </p:graphicFrame>
      <p:graphicFrame>
        <p:nvGraphicFramePr>
          <p:cNvPr id="617496" name="Object 24"/>
          <p:cNvGraphicFramePr>
            <a:graphicFrameLocks noChangeAspect="1"/>
          </p:cNvGraphicFramePr>
          <p:nvPr/>
        </p:nvGraphicFramePr>
        <p:xfrm>
          <a:off x="7318375" y="5257800"/>
          <a:ext cx="1444625" cy="1066800"/>
        </p:xfrm>
        <a:graphic>
          <a:graphicData uri="http://schemas.openxmlformats.org/presentationml/2006/ole">
            <p:oleObj spid="_x0000_s1894404" name="Equation" r:id="rId5" imgW="672840" imgH="419040" progId="Equation.3">
              <p:embed/>
            </p:oleObj>
          </a:graphicData>
        </a:graphic>
      </p:graphicFrame>
      <p:graphicFrame>
        <p:nvGraphicFramePr>
          <p:cNvPr id="617497" name="Object 25"/>
          <p:cNvGraphicFramePr>
            <a:graphicFrameLocks noChangeAspect="1"/>
          </p:cNvGraphicFramePr>
          <p:nvPr/>
        </p:nvGraphicFramePr>
        <p:xfrm>
          <a:off x="7086600" y="1981200"/>
          <a:ext cx="1676400" cy="1444625"/>
        </p:xfrm>
        <a:graphic>
          <a:graphicData uri="http://schemas.openxmlformats.org/presentationml/2006/ole">
            <p:oleObj spid="_x0000_s1894405" name="Equation" r:id="rId6" imgW="825480" imgH="711000" progId="Equation.3">
              <p:embed/>
            </p:oleObj>
          </a:graphicData>
        </a:graphic>
      </p:graphicFrame>
      <p:graphicFrame>
        <p:nvGraphicFramePr>
          <p:cNvPr id="617498" name="Object 26"/>
          <p:cNvGraphicFramePr>
            <a:graphicFrameLocks noChangeAspect="1"/>
          </p:cNvGraphicFramePr>
          <p:nvPr/>
        </p:nvGraphicFramePr>
        <p:xfrm>
          <a:off x="7086600" y="4495800"/>
          <a:ext cx="1676400" cy="990600"/>
        </p:xfrm>
        <a:graphic>
          <a:graphicData uri="http://schemas.openxmlformats.org/presentationml/2006/ole">
            <p:oleObj spid="_x0000_s1894406" name="Equation" r:id="rId7" imgW="749160" imgH="419040" progId="Equation.3">
              <p:embed/>
            </p:oleObj>
          </a:graphicData>
        </a:graphic>
      </p:graphicFrame>
      <p:grpSp>
        <p:nvGrpSpPr>
          <p:cNvPr id="6" name="Group 27"/>
          <p:cNvGrpSpPr>
            <a:grpSpLocks/>
          </p:cNvGrpSpPr>
          <p:nvPr/>
        </p:nvGrpSpPr>
        <p:grpSpPr bwMode="auto">
          <a:xfrm>
            <a:off x="381000" y="685800"/>
            <a:ext cx="8382000" cy="5638800"/>
            <a:chOff x="240" y="432"/>
            <a:chExt cx="5280" cy="3552"/>
          </a:xfrm>
        </p:grpSpPr>
        <p:sp>
          <p:nvSpPr>
            <p:cNvPr id="617500" name="Line 28"/>
            <p:cNvSpPr>
              <a:spLocks noChangeShapeType="1"/>
            </p:cNvSpPr>
            <p:nvPr/>
          </p:nvSpPr>
          <p:spPr bwMode="auto">
            <a:xfrm>
              <a:off x="288" y="1104"/>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1" name="Line 29"/>
            <p:cNvSpPr>
              <a:spLocks noChangeShapeType="1"/>
            </p:cNvSpPr>
            <p:nvPr/>
          </p:nvSpPr>
          <p:spPr bwMode="auto">
            <a:xfrm>
              <a:off x="1296" y="432"/>
              <a:ext cx="0" cy="1872"/>
            </a:xfrm>
            <a:prstGeom prst="line">
              <a:avLst/>
            </a:prstGeom>
            <a:noFill/>
            <a:ln w="9525">
              <a:solidFill>
                <a:schemeClr val="tx1"/>
              </a:solidFill>
              <a:round/>
              <a:headEnd/>
              <a:tailEnd/>
            </a:ln>
            <a:effectLst/>
          </p:spPr>
          <p:txBody>
            <a:bodyPr wrap="none" anchor="ctr"/>
            <a:lstStyle/>
            <a:p>
              <a:endParaRPr lang="zh-CN" altLang="en-US"/>
            </a:p>
          </p:txBody>
        </p:sp>
        <p:sp>
          <p:nvSpPr>
            <p:cNvPr id="617502" name="Line 30"/>
            <p:cNvSpPr>
              <a:spLocks noChangeShapeType="1"/>
            </p:cNvSpPr>
            <p:nvPr/>
          </p:nvSpPr>
          <p:spPr bwMode="auto">
            <a:xfrm>
              <a:off x="2400" y="432"/>
              <a:ext cx="0" cy="3552"/>
            </a:xfrm>
            <a:prstGeom prst="line">
              <a:avLst/>
            </a:prstGeom>
            <a:noFill/>
            <a:ln w="9525">
              <a:solidFill>
                <a:schemeClr val="tx1"/>
              </a:solidFill>
              <a:round/>
              <a:headEnd/>
              <a:tailEnd/>
            </a:ln>
            <a:effectLst/>
          </p:spPr>
          <p:txBody>
            <a:bodyPr wrap="none" anchor="ctr"/>
            <a:lstStyle/>
            <a:p>
              <a:endParaRPr lang="zh-CN" altLang="en-US"/>
            </a:p>
          </p:txBody>
        </p:sp>
        <p:sp>
          <p:nvSpPr>
            <p:cNvPr id="617503" name="Line 31"/>
            <p:cNvSpPr>
              <a:spLocks noChangeShapeType="1"/>
            </p:cNvSpPr>
            <p:nvPr/>
          </p:nvSpPr>
          <p:spPr bwMode="auto">
            <a:xfrm>
              <a:off x="4368" y="432"/>
              <a:ext cx="0" cy="3552"/>
            </a:xfrm>
            <a:prstGeom prst="line">
              <a:avLst/>
            </a:prstGeom>
            <a:noFill/>
            <a:ln w="9525">
              <a:solidFill>
                <a:schemeClr val="tx1"/>
              </a:solidFill>
              <a:round/>
              <a:headEnd/>
              <a:tailEnd/>
            </a:ln>
            <a:effectLst/>
          </p:spPr>
          <p:txBody>
            <a:bodyPr wrap="none" anchor="ctr"/>
            <a:lstStyle/>
            <a:p>
              <a:endParaRPr lang="zh-CN" altLang="en-US"/>
            </a:p>
          </p:txBody>
        </p:sp>
        <p:sp>
          <p:nvSpPr>
            <p:cNvPr id="617504" name="Line 32"/>
            <p:cNvSpPr>
              <a:spLocks noChangeShapeType="1"/>
            </p:cNvSpPr>
            <p:nvPr/>
          </p:nvSpPr>
          <p:spPr bwMode="auto">
            <a:xfrm>
              <a:off x="240" y="2304"/>
              <a:ext cx="5280" cy="0"/>
            </a:xfrm>
            <a:prstGeom prst="line">
              <a:avLst/>
            </a:prstGeom>
            <a:noFill/>
            <a:ln w="38100">
              <a:solidFill>
                <a:schemeClr val="tx1"/>
              </a:solidFill>
              <a:round/>
              <a:headEnd/>
              <a:tailEnd/>
            </a:ln>
            <a:effectLst/>
          </p:spPr>
          <p:txBody>
            <a:bodyPr wrap="none" anchor="ctr"/>
            <a:lstStyle/>
            <a:p>
              <a:endParaRPr lang="zh-CN" altLang="en-US"/>
            </a:p>
          </p:txBody>
        </p:sp>
        <p:sp>
          <p:nvSpPr>
            <p:cNvPr id="617505" name="Line 33"/>
            <p:cNvSpPr>
              <a:spLocks noChangeShapeType="1"/>
            </p:cNvSpPr>
            <p:nvPr/>
          </p:nvSpPr>
          <p:spPr bwMode="auto">
            <a:xfrm>
              <a:off x="288" y="432"/>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6" name="Line 34"/>
            <p:cNvSpPr>
              <a:spLocks noChangeShapeType="1"/>
            </p:cNvSpPr>
            <p:nvPr/>
          </p:nvSpPr>
          <p:spPr bwMode="auto">
            <a:xfrm>
              <a:off x="288" y="2880"/>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7507" name="Line 35"/>
            <p:cNvSpPr>
              <a:spLocks noChangeShapeType="1"/>
            </p:cNvSpPr>
            <p:nvPr/>
          </p:nvSpPr>
          <p:spPr bwMode="auto">
            <a:xfrm>
              <a:off x="288" y="3984"/>
              <a:ext cx="5232"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381000" y="533400"/>
            <a:ext cx="8534400" cy="5715000"/>
            <a:chOff x="240" y="336"/>
            <a:chExt cx="5376" cy="3600"/>
          </a:xfrm>
        </p:grpSpPr>
        <p:grpSp>
          <p:nvGrpSpPr>
            <p:cNvPr id="3" name="Group 2"/>
            <p:cNvGrpSpPr>
              <a:grpSpLocks/>
            </p:cNvGrpSpPr>
            <p:nvPr/>
          </p:nvGrpSpPr>
          <p:grpSpPr bwMode="auto">
            <a:xfrm>
              <a:off x="4272" y="491"/>
              <a:ext cx="1140" cy="2298"/>
              <a:chOff x="4272" y="491"/>
              <a:chExt cx="1140" cy="2298"/>
            </a:xfrm>
          </p:grpSpPr>
          <p:sp>
            <p:nvSpPr>
              <p:cNvPr id="618499" name="Text Box 3"/>
              <p:cNvSpPr txBox="1">
                <a:spLocks noChangeArrowheads="1"/>
              </p:cNvSpPr>
              <p:nvPr/>
            </p:nvSpPr>
            <p:spPr bwMode="auto">
              <a:xfrm>
                <a:off x="4416" y="491"/>
                <a:ext cx="884"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接受域</a:t>
                </a:r>
              </a:p>
            </p:txBody>
          </p:sp>
          <p:sp>
            <p:nvSpPr>
              <p:cNvPr id="618500" name="Text Box 4"/>
              <p:cNvSpPr txBox="1">
                <a:spLocks noChangeArrowheads="1"/>
              </p:cNvSpPr>
              <p:nvPr/>
            </p:nvSpPr>
            <p:spPr bwMode="auto">
              <a:xfrm>
                <a:off x="4272" y="2424"/>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置信区间</a:t>
                </a:r>
              </a:p>
            </p:txBody>
          </p:sp>
        </p:grpSp>
        <p:graphicFrame>
          <p:nvGraphicFramePr>
            <p:cNvPr id="618502" name="Object 6"/>
            <p:cNvGraphicFramePr>
              <a:graphicFrameLocks noChangeAspect="1"/>
            </p:cNvGraphicFramePr>
            <p:nvPr/>
          </p:nvGraphicFramePr>
          <p:xfrm>
            <a:off x="3936" y="3120"/>
            <a:ext cx="1661" cy="672"/>
          </p:xfrm>
          <a:graphic>
            <a:graphicData uri="http://schemas.openxmlformats.org/presentationml/2006/ole">
              <p:oleObj spid="_x0000_s1895426" name="公式" r:id="rId3" imgW="1447560" imgH="495000" progId="Equation.3">
                <p:embed/>
              </p:oleObj>
            </a:graphicData>
          </a:graphic>
        </p:graphicFrame>
        <p:graphicFrame>
          <p:nvGraphicFramePr>
            <p:cNvPr id="618503" name="Object 7"/>
            <p:cNvGraphicFramePr>
              <a:graphicFrameLocks noChangeAspect="1"/>
            </p:cNvGraphicFramePr>
            <p:nvPr/>
          </p:nvGraphicFramePr>
          <p:xfrm>
            <a:off x="3936" y="1268"/>
            <a:ext cx="1488" cy="700"/>
          </p:xfrm>
          <a:graphic>
            <a:graphicData uri="http://schemas.openxmlformats.org/presentationml/2006/ole">
              <p:oleObj spid="_x0000_s1895427" name="Equation" r:id="rId4" imgW="1562040" imgH="533160" progId="Equation.3">
                <p:embed/>
              </p:oleObj>
            </a:graphicData>
          </a:graphic>
        </p:graphicFrame>
        <p:grpSp>
          <p:nvGrpSpPr>
            <p:cNvPr id="4" name="Group 8"/>
            <p:cNvGrpSpPr>
              <a:grpSpLocks/>
            </p:cNvGrpSpPr>
            <p:nvPr/>
          </p:nvGrpSpPr>
          <p:grpSpPr bwMode="auto">
            <a:xfrm>
              <a:off x="2076" y="414"/>
              <a:ext cx="1982" cy="2375"/>
              <a:chOff x="2076" y="414"/>
              <a:chExt cx="1982" cy="2375"/>
            </a:xfrm>
          </p:grpSpPr>
          <p:sp>
            <p:nvSpPr>
              <p:cNvPr id="618505" name="Text Box 9"/>
              <p:cNvSpPr txBox="1">
                <a:spLocks noChangeArrowheads="1"/>
              </p:cNvSpPr>
              <p:nvPr/>
            </p:nvSpPr>
            <p:spPr bwMode="auto">
              <a:xfrm>
                <a:off x="2076" y="414"/>
                <a:ext cx="1908" cy="596"/>
              </a:xfrm>
              <a:prstGeom prst="rect">
                <a:avLst/>
              </a:prstGeom>
              <a:noFill/>
              <a:ln w="9525">
                <a:noFill/>
                <a:miter lim="800000"/>
                <a:headEnd/>
                <a:tailEnd/>
              </a:ln>
              <a:effectLst/>
            </p:spPr>
            <p:txBody>
              <a:bodyPr wrap="none">
                <a:spAutoFit/>
              </a:bodyPr>
              <a:lstStyle/>
              <a:p>
                <a:pPr algn="ctr"/>
                <a:r>
                  <a:rPr lang="zh-CN" altLang="en-US" sz="2800">
                    <a:ea typeface="楷体_GB2312" pitchFamily="49" charset="-122"/>
                  </a:rPr>
                  <a:t>检验统计量及其在</a:t>
                </a:r>
              </a:p>
              <a:p>
                <a:pPr algn="ctr"/>
                <a:r>
                  <a:rPr lang="en-US" altLang="zh-CN" sz="2800" i="1">
                    <a:ea typeface="楷体_GB2312" pitchFamily="49" charset="-122"/>
                  </a:rPr>
                  <a:t>H</a:t>
                </a:r>
                <a:r>
                  <a:rPr lang="en-US" altLang="zh-CN" sz="2800" baseline="-25000">
                    <a:ea typeface="楷体_GB2312" pitchFamily="49" charset="-122"/>
                  </a:rPr>
                  <a:t>0</a:t>
                </a:r>
                <a:r>
                  <a:rPr lang="zh-CN" altLang="zh-CN" sz="2800">
                    <a:ea typeface="楷体_GB2312" pitchFamily="49" charset="-122"/>
                  </a:rPr>
                  <a:t>为真时的分布</a:t>
                </a:r>
                <a:endParaRPr lang="zh-CN" altLang="en-US" sz="2800">
                  <a:ea typeface="楷体_GB2312" pitchFamily="49" charset="-122"/>
                </a:endParaRPr>
              </a:p>
            </p:txBody>
          </p:sp>
          <p:sp>
            <p:nvSpPr>
              <p:cNvPr id="618506" name="Text Box 10"/>
              <p:cNvSpPr txBox="1">
                <a:spLocks noChangeArrowheads="1"/>
              </p:cNvSpPr>
              <p:nvPr/>
            </p:nvSpPr>
            <p:spPr bwMode="auto">
              <a:xfrm>
                <a:off x="2150" y="2424"/>
                <a:ext cx="1908"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枢轴量及其分布</a:t>
                </a:r>
              </a:p>
            </p:txBody>
          </p:sp>
        </p:grpSp>
        <p:grpSp>
          <p:nvGrpSpPr>
            <p:cNvPr id="5" name="Group 11"/>
            <p:cNvGrpSpPr>
              <a:grpSpLocks/>
            </p:cNvGrpSpPr>
            <p:nvPr/>
          </p:nvGrpSpPr>
          <p:grpSpPr bwMode="auto">
            <a:xfrm>
              <a:off x="240" y="351"/>
              <a:ext cx="2068" cy="2396"/>
              <a:chOff x="240" y="351"/>
              <a:chExt cx="2068" cy="2396"/>
            </a:xfrm>
          </p:grpSpPr>
          <p:sp>
            <p:nvSpPr>
              <p:cNvPr id="618508" name="Text Box 12"/>
              <p:cNvSpPr txBox="1">
                <a:spLocks noChangeArrowheads="1"/>
              </p:cNvSpPr>
              <p:nvPr/>
            </p:nvSpPr>
            <p:spPr bwMode="auto">
              <a:xfrm>
                <a:off x="240" y="351"/>
                <a:ext cx="88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原假设</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0</a:t>
                </a:r>
                <a:endParaRPr lang="en-US" altLang="zh-CN" sz="3200">
                  <a:ea typeface="楷体_GB2312" pitchFamily="49" charset="-122"/>
                </a:endParaRPr>
              </a:p>
            </p:txBody>
          </p:sp>
          <p:sp>
            <p:nvSpPr>
              <p:cNvPr id="618509" name="Text Box 13"/>
              <p:cNvSpPr txBox="1">
                <a:spLocks noChangeArrowheads="1"/>
              </p:cNvSpPr>
              <p:nvPr/>
            </p:nvSpPr>
            <p:spPr bwMode="auto">
              <a:xfrm>
                <a:off x="1104" y="402"/>
                <a:ext cx="1204" cy="672"/>
              </a:xfrm>
              <a:prstGeom prst="rect">
                <a:avLst/>
              </a:prstGeom>
              <a:noFill/>
              <a:ln w="9525">
                <a:noFill/>
                <a:miter lim="800000"/>
                <a:headEnd/>
                <a:tailEnd/>
              </a:ln>
              <a:effectLst/>
            </p:spPr>
            <p:txBody>
              <a:bodyPr wrap="none">
                <a:spAutoFit/>
              </a:bodyPr>
              <a:lstStyle/>
              <a:p>
                <a:r>
                  <a:rPr lang="zh-CN" altLang="en-US" sz="3200">
                    <a:ea typeface="楷体_GB2312" pitchFamily="49" charset="-122"/>
                  </a:rPr>
                  <a:t>备择假设 </a:t>
                </a:r>
              </a:p>
              <a:p>
                <a:r>
                  <a:rPr lang="zh-CN" altLang="en-US" sz="3200">
                    <a:ea typeface="楷体_GB2312" pitchFamily="49" charset="-122"/>
                  </a:rPr>
                  <a:t>      </a:t>
                </a:r>
                <a:r>
                  <a:rPr lang="en-US" altLang="zh-CN" sz="3200" i="1">
                    <a:ea typeface="楷体_GB2312" pitchFamily="49" charset="-122"/>
                  </a:rPr>
                  <a:t>H</a:t>
                </a:r>
                <a:r>
                  <a:rPr lang="en-US" altLang="zh-CN" sz="3200" baseline="-25000">
                    <a:ea typeface="楷体_GB2312" pitchFamily="49" charset="-122"/>
                  </a:rPr>
                  <a:t>1</a:t>
                </a:r>
                <a:endParaRPr lang="en-US" altLang="zh-CN" sz="3200">
                  <a:ea typeface="楷体_GB2312" pitchFamily="49" charset="-122"/>
                </a:endParaRPr>
              </a:p>
            </p:txBody>
          </p:sp>
          <p:sp>
            <p:nvSpPr>
              <p:cNvPr id="618510" name="Text Box 14"/>
              <p:cNvSpPr txBox="1">
                <a:spLocks noChangeArrowheads="1"/>
              </p:cNvSpPr>
              <p:nvPr/>
            </p:nvSpPr>
            <p:spPr bwMode="auto">
              <a:xfrm>
                <a:off x="624" y="2382"/>
                <a:ext cx="1140" cy="365"/>
              </a:xfrm>
              <a:prstGeom prst="rect">
                <a:avLst/>
              </a:prstGeom>
              <a:noFill/>
              <a:ln w="9525">
                <a:noFill/>
                <a:miter lim="800000"/>
                <a:headEnd/>
                <a:tailEnd/>
              </a:ln>
              <a:effectLst/>
            </p:spPr>
            <p:txBody>
              <a:bodyPr wrap="none">
                <a:spAutoFit/>
              </a:bodyPr>
              <a:lstStyle/>
              <a:p>
                <a:r>
                  <a:rPr lang="zh-CN" altLang="en-US" sz="3200">
                    <a:ea typeface="楷体_GB2312" pitchFamily="49" charset="-122"/>
                  </a:rPr>
                  <a:t>待估参数</a:t>
                </a:r>
              </a:p>
            </p:txBody>
          </p:sp>
        </p:grpSp>
        <p:grpSp>
          <p:nvGrpSpPr>
            <p:cNvPr id="6" name="Group 15"/>
            <p:cNvGrpSpPr>
              <a:grpSpLocks/>
            </p:cNvGrpSpPr>
            <p:nvPr/>
          </p:nvGrpSpPr>
          <p:grpSpPr bwMode="auto">
            <a:xfrm>
              <a:off x="240" y="1471"/>
              <a:ext cx="1764" cy="2033"/>
              <a:chOff x="240" y="1471"/>
              <a:chExt cx="1764" cy="2033"/>
            </a:xfrm>
          </p:grpSpPr>
          <p:sp>
            <p:nvSpPr>
              <p:cNvPr id="618512" name="Text Box 16"/>
              <p:cNvSpPr txBox="1">
                <a:spLocks noChangeArrowheads="1"/>
              </p:cNvSpPr>
              <p:nvPr/>
            </p:nvSpPr>
            <p:spPr bwMode="auto">
              <a:xfrm>
                <a:off x="1152" y="1471"/>
                <a:ext cx="852"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 </a:t>
                </a:r>
                <a:r>
                  <a:rPr lang="en-US" altLang="zh-CN" sz="2800" baseline="-25000">
                    <a:ea typeface="楷体_GB2312" pitchFamily="49" charset="-122"/>
                    <a:sym typeface="Symbol" pitchFamily="18" charset="2"/>
                  </a:rPr>
                  <a:t>0</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sp>
            <p:nvSpPr>
              <p:cNvPr id="618513" name="Text Box 17"/>
              <p:cNvSpPr txBox="1">
                <a:spLocks noChangeArrowheads="1"/>
              </p:cNvSpPr>
              <p:nvPr/>
            </p:nvSpPr>
            <p:spPr bwMode="auto">
              <a:xfrm>
                <a:off x="240" y="1471"/>
                <a:ext cx="852"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 </a:t>
                </a:r>
                <a:r>
                  <a:rPr lang="en-US" altLang="zh-CN" sz="2800" baseline="-25000">
                    <a:ea typeface="楷体_GB2312" pitchFamily="49" charset="-122"/>
                    <a:sym typeface="Symbol" pitchFamily="18" charset="2"/>
                  </a:rPr>
                  <a:t>0</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sp>
            <p:nvSpPr>
              <p:cNvPr id="618514" name="Text Box 18"/>
              <p:cNvSpPr txBox="1">
                <a:spLocks noChangeArrowheads="1"/>
              </p:cNvSpPr>
              <p:nvPr/>
            </p:nvSpPr>
            <p:spPr bwMode="auto">
              <a:xfrm>
                <a:off x="1010" y="3177"/>
                <a:ext cx="526" cy="327"/>
              </a:xfrm>
              <a:prstGeom prst="rect">
                <a:avLst/>
              </a:prstGeom>
              <a:noFill/>
              <a:ln w="9525">
                <a:noFill/>
                <a:miter lim="800000"/>
                <a:headEnd/>
                <a:tailEnd/>
              </a:ln>
              <a:effectLst/>
            </p:spPr>
            <p:txBody>
              <a:bodyPr>
                <a:spAutoFit/>
              </a:bodyPr>
              <a:lstStyle/>
              <a:p>
                <a:r>
                  <a:rPr lang="en-US" altLang="zh-CN" sz="2800" i="1">
                    <a:ea typeface="楷体_GB2312" pitchFamily="49" charset="-122"/>
                    <a:sym typeface="Symbol" pitchFamily="18" charset="2"/>
                  </a:rPr>
                  <a:t> </a:t>
                </a:r>
                <a:r>
                  <a:rPr lang="en-US" altLang="zh-CN" sz="2800" baseline="30000">
                    <a:ea typeface="楷体_GB2312" pitchFamily="49" charset="-122"/>
                    <a:sym typeface="Symbol" pitchFamily="18" charset="2"/>
                  </a:rPr>
                  <a:t>2</a:t>
                </a:r>
                <a:endParaRPr lang="en-US" altLang="zh-CN" sz="2800">
                  <a:ea typeface="楷体_GB2312" pitchFamily="49" charset="-122"/>
                </a:endParaRPr>
              </a:p>
            </p:txBody>
          </p:sp>
        </p:grpSp>
        <p:sp>
          <p:nvSpPr>
            <p:cNvPr id="618517" name="Text Box 21"/>
            <p:cNvSpPr txBox="1">
              <a:spLocks noChangeArrowheads="1"/>
            </p:cNvSpPr>
            <p:nvPr/>
          </p:nvSpPr>
          <p:spPr bwMode="auto">
            <a:xfrm>
              <a:off x="2592" y="1833"/>
              <a:ext cx="843" cy="327"/>
            </a:xfrm>
            <a:prstGeom prst="rect">
              <a:avLst/>
            </a:prstGeom>
            <a:noFill/>
            <a:ln w="9525">
              <a:noFill/>
              <a:miter lim="800000"/>
              <a:headEnd/>
              <a:tailEnd/>
            </a:ln>
            <a:effectLst/>
          </p:spPr>
          <p:txBody>
            <a:bodyPr wrap="none">
              <a:spAutoFit/>
            </a:bodyPr>
            <a:lstStyle/>
            <a:p>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a:t>
              </a:r>
              <a:r>
                <a:rPr lang="zh-CN" altLang="en-US" sz="2800">
                  <a:ea typeface="楷体_GB2312" pitchFamily="49" charset="-122"/>
                  <a:sym typeface="Math1" pitchFamily="2" charset="2"/>
                </a:rPr>
                <a:t>未知</a:t>
              </a:r>
              <a:r>
                <a:rPr lang="en-US" altLang="zh-CN" sz="2800">
                  <a:ea typeface="楷体_GB2312" pitchFamily="49" charset="-122"/>
                  <a:sym typeface="Math1" pitchFamily="2" charset="2"/>
                </a:rPr>
                <a:t>)</a:t>
              </a:r>
              <a:endParaRPr lang="en-US" altLang="zh-CN" sz="2800">
                <a:ea typeface="楷体_GB2312" pitchFamily="49" charset="-122"/>
              </a:endParaRPr>
            </a:p>
          </p:txBody>
        </p:sp>
        <p:graphicFrame>
          <p:nvGraphicFramePr>
            <p:cNvPr id="618518" name="Object 22"/>
            <p:cNvGraphicFramePr>
              <a:graphicFrameLocks noChangeAspect="1"/>
            </p:cNvGraphicFramePr>
            <p:nvPr/>
          </p:nvGraphicFramePr>
          <p:xfrm>
            <a:off x="2256" y="1152"/>
            <a:ext cx="1584" cy="723"/>
          </p:xfrm>
          <a:graphic>
            <a:graphicData uri="http://schemas.openxmlformats.org/presentationml/2006/ole">
              <p:oleObj spid="_x0000_s1895428" name="公式" r:id="rId5" imgW="1638000" imgH="482400" progId="Equation.3">
                <p:embed/>
              </p:oleObj>
            </a:graphicData>
          </a:graphic>
        </p:graphicFrame>
        <p:sp>
          <p:nvSpPr>
            <p:cNvPr id="618520" name="Text Box 24"/>
            <p:cNvSpPr txBox="1">
              <a:spLocks noChangeArrowheads="1"/>
            </p:cNvSpPr>
            <p:nvPr/>
          </p:nvSpPr>
          <p:spPr bwMode="auto">
            <a:xfrm>
              <a:off x="2592" y="3561"/>
              <a:ext cx="843" cy="327"/>
            </a:xfrm>
            <a:prstGeom prst="rect">
              <a:avLst/>
            </a:prstGeom>
            <a:noFill/>
            <a:ln w="9525">
              <a:noFill/>
              <a:miter lim="800000"/>
              <a:headEnd/>
              <a:tailEnd/>
            </a:ln>
            <a:effectLst/>
          </p:spPr>
          <p:txBody>
            <a:bodyPr wrap="none">
              <a:spAutoFit/>
            </a:bodyPr>
            <a:lstStyle/>
            <a:p>
              <a:r>
                <a:rPr lang="en-US" altLang="zh-CN" sz="2800">
                  <a:ea typeface="楷体_GB2312" pitchFamily="49" charset="-122"/>
                  <a:sym typeface="Symbol" pitchFamily="18" charset="2"/>
                </a:rPr>
                <a:t>(</a:t>
              </a:r>
              <a:r>
                <a:rPr lang="en-US" altLang="zh-CN" sz="2800" i="1">
                  <a:ea typeface="楷体_GB2312" pitchFamily="49" charset="-122"/>
                  <a:sym typeface="Symbol" pitchFamily="18" charset="2"/>
                </a:rPr>
                <a:t></a:t>
              </a:r>
              <a:r>
                <a:rPr lang="zh-CN" altLang="en-US" sz="2800">
                  <a:ea typeface="楷体_GB2312" pitchFamily="49" charset="-122"/>
                  <a:sym typeface="Math1" pitchFamily="2" charset="2"/>
                </a:rPr>
                <a:t>未知</a:t>
              </a:r>
              <a:r>
                <a:rPr lang="en-US" altLang="zh-CN" sz="2800">
                  <a:ea typeface="楷体_GB2312" pitchFamily="49" charset="-122"/>
                  <a:sym typeface="Math1" pitchFamily="2" charset="2"/>
                </a:rPr>
                <a:t>)</a:t>
              </a:r>
              <a:endParaRPr lang="en-US" altLang="zh-CN" sz="2800">
                <a:ea typeface="楷体_GB2312" pitchFamily="49" charset="-122"/>
              </a:endParaRPr>
            </a:p>
          </p:txBody>
        </p:sp>
        <p:graphicFrame>
          <p:nvGraphicFramePr>
            <p:cNvPr id="618521" name="Object 25"/>
            <p:cNvGraphicFramePr>
              <a:graphicFrameLocks noChangeAspect="1"/>
            </p:cNvGraphicFramePr>
            <p:nvPr/>
          </p:nvGraphicFramePr>
          <p:xfrm>
            <a:off x="2256" y="2880"/>
            <a:ext cx="1584" cy="723"/>
          </p:xfrm>
          <a:graphic>
            <a:graphicData uri="http://schemas.openxmlformats.org/presentationml/2006/ole">
              <p:oleObj spid="_x0000_s1895429" name="公式" r:id="rId6" imgW="1638000" imgH="482400" progId="Equation.3">
                <p:embed/>
              </p:oleObj>
            </a:graphicData>
          </a:graphic>
        </p:graphicFrame>
        <p:grpSp>
          <p:nvGrpSpPr>
            <p:cNvPr id="7" name="Group 26"/>
            <p:cNvGrpSpPr>
              <a:grpSpLocks/>
            </p:cNvGrpSpPr>
            <p:nvPr/>
          </p:nvGrpSpPr>
          <p:grpSpPr bwMode="auto">
            <a:xfrm>
              <a:off x="240" y="336"/>
              <a:ext cx="5376" cy="3600"/>
              <a:chOff x="240" y="384"/>
              <a:chExt cx="5376" cy="3600"/>
            </a:xfrm>
          </p:grpSpPr>
          <p:sp>
            <p:nvSpPr>
              <p:cNvPr id="618523" name="Line 27"/>
              <p:cNvSpPr>
                <a:spLocks noChangeShapeType="1"/>
              </p:cNvSpPr>
              <p:nvPr/>
            </p:nvSpPr>
            <p:spPr bwMode="auto">
              <a:xfrm>
                <a:off x="288" y="1008"/>
                <a:ext cx="5232" cy="0"/>
              </a:xfrm>
              <a:prstGeom prst="line">
                <a:avLst/>
              </a:prstGeom>
              <a:noFill/>
              <a:ln w="9525">
                <a:solidFill>
                  <a:schemeClr val="tx1"/>
                </a:solidFill>
                <a:round/>
                <a:headEnd/>
                <a:tailEnd/>
              </a:ln>
              <a:effectLst/>
            </p:spPr>
            <p:txBody>
              <a:bodyPr wrap="none" anchor="ctr"/>
              <a:lstStyle/>
              <a:p>
                <a:endParaRPr lang="zh-CN" altLang="en-US"/>
              </a:p>
            </p:txBody>
          </p:sp>
          <p:sp>
            <p:nvSpPr>
              <p:cNvPr id="618524" name="Line 28"/>
              <p:cNvSpPr>
                <a:spLocks noChangeShapeType="1"/>
              </p:cNvSpPr>
              <p:nvPr/>
            </p:nvSpPr>
            <p:spPr bwMode="auto">
              <a:xfrm>
                <a:off x="1152" y="384"/>
                <a:ext cx="0" cy="1920"/>
              </a:xfrm>
              <a:prstGeom prst="line">
                <a:avLst/>
              </a:prstGeom>
              <a:noFill/>
              <a:ln w="9525">
                <a:solidFill>
                  <a:schemeClr val="tx1"/>
                </a:solidFill>
                <a:round/>
                <a:headEnd/>
                <a:tailEnd/>
              </a:ln>
              <a:effectLst/>
            </p:spPr>
            <p:txBody>
              <a:bodyPr wrap="none" anchor="ctr"/>
              <a:lstStyle/>
              <a:p>
                <a:endParaRPr lang="zh-CN" altLang="en-US"/>
              </a:p>
            </p:txBody>
          </p:sp>
          <p:sp>
            <p:nvSpPr>
              <p:cNvPr id="618525" name="Line 29"/>
              <p:cNvSpPr>
                <a:spLocks noChangeShapeType="1"/>
              </p:cNvSpPr>
              <p:nvPr/>
            </p:nvSpPr>
            <p:spPr bwMode="auto">
              <a:xfrm>
                <a:off x="2112" y="384"/>
                <a:ext cx="0" cy="3600"/>
              </a:xfrm>
              <a:prstGeom prst="line">
                <a:avLst/>
              </a:prstGeom>
              <a:noFill/>
              <a:ln w="9525">
                <a:solidFill>
                  <a:schemeClr val="tx1"/>
                </a:solidFill>
                <a:round/>
                <a:headEnd/>
                <a:tailEnd/>
              </a:ln>
              <a:effectLst/>
            </p:spPr>
            <p:txBody>
              <a:bodyPr wrap="none" anchor="ctr"/>
              <a:lstStyle/>
              <a:p>
                <a:endParaRPr lang="zh-CN" altLang="en-US"/>
              </a:p>
            </p:txBody>
          </p:sp>
          <p:sp>
            <p:nvSpPr>
              <p:cNvPr id="618526" name="Line 30"/>
              <p:cNvSpPr>
                <a:spLocks noChangeShapeType="1"/>
              </p:cNvSpPr>
              <p:nvPr/>
            </p:nvSpPr>
            <p:spPr bwMode="auto">
              <a:xfrm>
                <a:off x="3936" y="384"/>
                <a:ext cx="0" cy="3600"/>
              </a:xfrm>
              <a:prstGeom prst="line">
                <a:avLst/>
              </a:prstGeom>
              <a:noFill/>
              <a:ln w="9525">
                <a:solidFill>
                  <a:schemeClr val="tx1"/>
                </a:solidFill>
                <a:round/>
                <a:headEnd/>
                <a:tailEnd/>
              </a:ln>
              <a:effectLst/>
            </p:spPr>
            <p:txBody>
              <a:bodyPr wrap="none" anchor="ctr"/>
              <a:lstStyle/>
              <a:p>
                <a:endParaRPr lang="zh-CN" altLang="en-US"/>
              </a:p>
            </p:txBody>
          </p:sp>
          <p:sp>
            <p:nvSpPr>
              <p:cNvPr id="618527" name="Line 31"/>
              <p:cNvSpPr>
                <a:spLocks noChangeShapeType="1"/>
              </p:cNvSpPr>
              <p:nvPr/>
            </p:nvSpPr>
            <p:spPr bwMode="auto">
              <a:xfrm>
                <a:off x="240" y="2324"/>
                <a:ext cx="5328" cy="0"/>
              </a:xfrm>
              <a:prstGeom prst="line">
                <a:avLst/>
              </a:prstGeom>
              <a:noFill/>
              <a:ln w="57150">
                <a:solidFill>
                  <a:schemeClr val="tx1"/>
                </a:solidFill>
                <a:round/>
                <a:headEnd/>
                <a:tailEnd/>
              </a:ln>
              <a:effectLst/>
            </p:spPr>
            <p:txBody>
              <a:bodyPr wrap="none" anchor="ctr"/>
              <a:lstStyle/>
              <a:p>
                <a:endParaRPr lang="zh-CN" altLang="en-US"/>
              </a:p>
            </p:txBody>
          </p:sp>
          <p:sp>
            <p:nvSpPr>
              <p:cNvPr id="618528" name="Line 32"/>
              <p:cNvSpPr>
                <a:spLocks noChangeShapeType="1"/>
              </p:cNvSpPr>
              <p:nvPr/>
            </p:nvSpPr>
            <p:spPr bwMode="auto">
              <a:xfrm>
                <a:off x="240" y="2880"/>
                <a:ext cx="5376" cy="0"/>
              </a:xfrm>
              <a:prstGeom prst="line">
                <a:avLst/>
              </a:prstGeom>
              <a:noFill/>
              <a:ln w="9525">
                <a:solidFill>
                  <a:schemeClr val="tx1"/>
                </a:solidFill>
                <a:round/>
                <a:headEnd/>
                <a:tailEnd/>
              </a:ln>
              <a:effectLst/>
            </p:spPr>
            <p:txBody>
              <a:bodyPr wrap="none" anchor="ctr"/>
              <a:lstStyle/>
              <a:p>
                <a:endParaRPr lang="zh-CN" altLang="en-US"/>
              </a:p>
            </p:txBody>
          </p:sp>
          <p:sp>
            <p:nvSpPr>
              <p:cNvPr id="618529" name="Line 33"/>
              <p:cNvSpPr>
                <a:spLocks noChangeShapeType="1"/>
              </p:cNvSpPr>
              <p:nvPr/>
            </p:nvSpPr>
            <p:spPr bwMode="auto">
              <a:xfrm>
                <a:off x="240" y="3984"/>
                <a:ext cx="5376" cy="0"/>
              </a:xfrm>
              <a:prstGeom prst="line">
                <a:avLst/>
              </a:prstGeom>
              <a:noFill/>
              <a:ln w="9525">
                <a:solidFill>
                  <a:schemeClr val="tx1"/>
                </a:solidFill>
                <a:round/>
                <a:headEnd/>
                <a:tailEnd/>
              </a:ln>
              <a:effectLst/>
            </p:spPr>
            <p:txBody>
              <a:bodyPr wrap="none" anchor="ctr"/>
              <a:lstStyle/>
              <a:p>
                <a:endParaRPr lang="zh-CN" altLang="en-US"/>
              </a:p>
            </p:txBody>
          </p:sp>
          <p:sp>
            <p:nvSpPr>
              <p:cNvPr id="618530" name="Line 34"/>
              <p:cNvSpPr>
                <a:spLocks noChangeShapeType="1"/>
              </p:cNvSpPr>
              <p:nvPr/>
            </p:nvSpPr>
            <p:spPr bwMode="auto">
              <a:xfrm>
                <a:off x="288" y="404"/>
                <a:ext cx="5232" cy="0"/>
              </a:xfrm>
              <a:prstGeom prst="line">
                <a:avLst/>
              </a:prstGeom>
              <a:noFill/>
              <a:ln w="9525">
                <a:solidFill>
                  <a:schemeClr val="tx1"/>
                </a:solidFill>
                <a:round/>
                <a:headEnd/>
                <a:tailEnd/>
              </a:ln>
              <a:effectLst/>
            </p:spPr>
            <p:txBody>
              <a:bodyPr wrap="none" anchor="ctr"/>
              <a:lstStyle/>
              <a:p>
                <a:endParaRPr lang="zh-CN" altLang="en-US"/>
              </a:p>
            </p:txBody>
          </p:sp>
        </p:grpSp>
      </p:grpSp>
    </p:spTree>
  </p:cSld>
  <p:clrMapOvr>
    <a:masterClrMapping/>
  </p:clrMapOvr>
  <p:transition spd="slow">
    <p:pull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742950" y="1120775"/>
            <a:ext cx="3829050" cy="579438"/>
          </a:xfrm>
          <a:prstGeom prst="rect">
            <a:avLst/>
          </a:prstGeom>
          <a:noFill/>
          <a:ln w="9525">
            <a:noFill/>
            <a:miter lim="800000"/>
            <a:headEnd/>
            <a:tailEnd/>
          </a:ln>
          <a:effectLst/>
        </p:spPr>
        <p:txBody>
          <a:bodyPr>
            <a:spAutoFit/>
          </a:bodyPr>
          <a:lstStyle/>
          <a:p>
            <a:r>
              <a:rPr kumimoji="1" lang="zh-CN" altLang="en-US" sz="3200" dirty="0" smtClean="0">
                <a:solidFill>
                  <a:srgbClr val="FF0000"/>
                </a:solidFill>
                <a:latin typeface="Times New Roman" pitchFamily="18" charset="0"/>
                <a:ea typeface="楷体_GB2312" pitchFamily="49" charset="-122"/>
              </a:rPr>
              <a:t>检验</a:t>
            </a:r>
            <a:r>
              <a:rPr kumimoji="1" lang="zh-CN" altLang="en-US" sz="3200" dirty="0">
                <a:solidFill>
                  <a:srgbClr val="FF0000"/>
                </a:solidFill>
                <a:latin typeface="Times New Roman" pitchFamily="18" charset="0"/>
                <a:ea typeface="楷体_GB2312" pitchFamily="49" charset="-122"/>
              </a:rPr>
              <a:t>的 </a:t>
            </a:r>
            <a:r>
              <a:rPr kumimoji="1" lang="en-US" altLang="zh-CN" sz="3200" i="1" dirty="0">
                <a:solidFill>
                  <a:srgbClr val="FF0000"/>
                </a:solidFill>
                <a:latin typeface="Times New Roman" pitchFamily="18" charset="0"/>
                <a:ea typeface="黑体" pitchFamily="2" charset="-122"/>
              </a:rPr>
              <a:t>p </a:t>
            </a:r>
            <a:r>
              <a:rPr kumimoji="1" lang="zh-CN" altLang="en-US" sz="3200" dirty="0">
                <a:solidFill>
                  <a:srgbClr val="FF0000"/>
                </a:solidFill>
                <a:latin typeface="Times New Roman" pitchFamily="18" charset="0"/>
                <a:ea typeface="楷体_GB2312" pitchFamily="49" charset="-122"/>
              </a:rPr>
              <a:t>值</a:t>
            </a:r>
          </a:p>
        </p:txBody>
      </p:sp>
      <p:sp>
        <p:nvSpPr>
          <p:cNvPr id="379907" name="Rectangle 3"/>
          <p:cNvSpPr>
            <a:spLocks noChangeArrowheads="1"/>
          </p:cNvSpPr>
          <p:nvPr/>
        </p:nvSpPr>
        <p:spPr bwMode="auto">
          <a:xfrm>
            <a:off x="1058863" y="1931988"/>
            <a:ext cx="7258050" cy="3252787"/>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假设检验的结论通常是简单的</a:t>
            </a:r>
            <a:r>
              <a:rPr kumimoji="1" lang="en-US" altLang="zh-CN" sz="2800">
                <a:latin typeface="楷体_GB2312" pitchFamily="49" charset="-122"/>
                <a:ea typeface="楷体_GB2312" pitchFamily="49" charset="-122"/>
              </a:rPr>
              <a:t>: </a:t>
            </a:r>
            <a:r>
              <a:rPr kumimoji="1" lang="zh-CN" altLang="en-US" sz="2800">
                <a:latin typeface="楷体_GB2312" pitchFamily="49" charset="-122"/>
                <a:ea typeface="楷体_GB2312" pitchFamily="49" charset="-122"/>
              </a:rPr>
              <a:t>在给定的显著水平下，不是拒绝原假设就是保留原假设。然而有时也会出现这样的情况：在一个较大的显著水平（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=0.05</a:t>
            </a:r>
            <a:r>
              <a:rPr lang="zh-CN" altLang="en-US" sz="2800">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r>
              <a:rPr kumimoji="1" lang="zh-CN" altLang="en-US" sz="2800">
                <a:latin typeface="楷体_GB2312" pitchFamily="49" charset="-122"/>
                <a:ea typeface="楷体_GB2312" pitchFamily="49" charset="-122"/>
              </a:rPr>
              <a:t>下得到拒绝原假设的结论，而在一个较小的显著水平（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=0.01</a:t>
            </a:r>
            <a:r>
              <a:rPr kumimoji="1" lang="zh-CN" altLang="en-US" sz="2800">
                <a:latin typeface="楷体_GB2312" pitchFamily="49" charset="-122"/>
                <a:ea typeface="楷体_GB2312" pitchFamily="49" charset="-122"/>
              </a:rPr>
              <a:t>）下却会得到相反的结论。</a:t>
            </a:r>
          </a:p>
          <a:p>
            <a:pPr>
              <a:spcBef>
                <a:spcPct val="40000"/>
              </a:spcBef>
            </a:pPr>
            <a:r>
              <a:rPr kumimoji="1" lang="zh-CN" altLang="en-US" sz="2800">
                <a:latin typeface="楷体_GB2312" pitchFamily="49" charset="-122"/>
                <a:ea typeface="楷体_GB2312" pitchFamily="49" charset="-122"/>
              </a:rPr>
              <a:t>这种情况在理论上很容易解释：</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 calcmode="lin" valueType="num">
                                      <p:cBhvr additive="base">
                                        <p:cTn id="7" dur="500" fill="hold"/>
                                        <p:tgtEl>
                                          <p:spTgt spid="379906"/>
                                        </p:tgtEl>
                                        <p:attrNameLst>
                                          <p:attrName>ppt_x</p:attrName>
                                        </p:attrNameLst>
                                      </p:cBhvr>
                                      <p:tavLst>
                                        <p:tav tm="0">
                                          <p:val>
                                            <p:strVal val="0-#ppt_w/2"/>
                                          </p:val>
                                        </p:tav>
                                        <p:tav tm="100000">
                                          <p:val>
                                            <p:strVal val="#ppt_x"/>
                                          </p:val>
                                        </p:tav>
                                      </p:tavLst>
                                    </p:anim>
                                    <p:anim calcmode="lin" valueType="num">
                                      <p:cBhvr additive="base">
                                        <p:cTn id="8" dur="500" fill="hold"/>
                                        <p:tgtEl>
                                          <p:spTgt spid="379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9907"/>
                                        </p:tgtEl>
                                        <p:attrNameLst>
                                          <p:attrName>style.visibility</p:attrName>
                                        </p:attrNameLst>
                                      </p:cBhvr>
                                      <p:to>
                                        <p:strVal val="visible"/>
                                      </p:to>
                                    </p:set>
                                    <p:anim calcmode="lin" valueType="num">
                                      <p:cBhvr additive="base">
                                        <p:cTn id="13" dur="500" fill="hold"/>
                                        <p:tgtEl>
                                          <p:spTgt spid="379907"/>
                                        </p:tgtEl>
                                        <p:attrNameLst>
                                          <p:attrName>ppt_x</p:attrName>
                                        </p:attrNameLst>
                                      </p:cBhvr>
                                      <p:tavLst>
                                        <p:tav tm="0">
                                          <p:val>
                                            <p:strVal val="#ppt_x"/>
                                          </p:val>
                                        </p:tav>
                                        <p:tav tm="100000">
                                          <p:val>
                                            <p:strVal val="#ppt_x"/>
                                          </p:val>
                                        </p:tav>
                                      </p:tavLst>
                                    </p:anim>
                                    <p:anim calcmode="lin" valueType="num">
                                      <p:cBhvr additive="base">
                                        <p:cTn id="14" dur="500" fill="hold"/>
                                        <p:tgtEl>
                                          <p:spTgt spid="379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utoUpdateAnimBg="0"/>
      <p:bldP spid="3799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ChangeArrowheads="1"/>
          </p:cNvSpPr>
          <p:nvPr/>
        </p:nvSpPr>
        <p:spPr bwMode="auto">
          <a:xfrm>
            <a:off x="714375" y="3546475"/>
            <a:ext cx="3041650" cy="519113"/>
          </a:xfrm>
          <a:prstGeom prst="rect">
            <a:avLst/>
          </a:prstGeom>
          <a:noFill/>
          <a:ln w="9525">
            <a:noFill/>
            <a:miter lim="800000"/>
            <a:headEnd/>
            <a:tailEnd/>
          </a:ln>
          <a:effectLst/>
        </p:spPr>
        <p:txBody>
          <a:bodyPr wrap="none" anchor="ctr">
            <a:spAutoFit/>
          </a:bodyPr>
          <a:lstStyle/>
          <a:p>
            <a:pPr algn="ctr" eaLnBrk="1" hangingPunct="1"/>
            <a:r>
              <a:rPr lang="zh-CN" altLang="en-US" sz="2800" b="1"/>
              <a:t>它的对立假设是：</a:t>
            </a:r>
          </a:p>
        </p:txBody>
      </p:sp>
      <p:sp>
        <p:nvSpPr>
          <p:cNvPr id="106499" name="Rectangle 1027"/>
          <p:cNvSpPr>
            <a:spLocks noChangeArrowheads="1"/>
          </p:cNvSpPr>
          <p:nvPr/>
        </p:nvSpPr>
        <p:spPr bwMode="auto">
          <a:xfrm>
            <a:off x="1041400" y="5070475"/>
            <a:ext cx="6653213" cy="519113"/>
          </a:xfrm>
          <a:prstGeom prst="rect">
            <a:avLst/>
          </a:prstGeom>
          <a:noFill/>
          <a:ln w="9525">
            <a:noFill/>
            <a:miter lim="800000"/>
            <a:headEnd/>
            <a:tailEnd/>
          </a:ln>
          <a:effectLst/>
        </p:spPr>
        <p:txBody>
          <a:bodyPr wrap="none" anchor="ctr">
            <a:spAutoFit/>
          </a:bodyPr>
          <a:lstStyle/>
          <a:p>
            <a:pPr algn="ctr" eaLnBrk="1" hangingPunct="1"/>
            <a:r>
              <a:rPr lang="zh-CN" altLang="en-US" sz="2800" b="1"/>
              <a:t>称</a:t>
            </a:r>
            <a:r>
              <a:rPr lang="en-US" altLang="zh-CN" sz="2800" b="1" i="1">
                <a:solidFill>
                  <a:schemeClr val="accent2"/>
                </a:solidFill>
              </a:rPr>
              <a:t>H</a:t>
            </a:r>
            <a:r>
              <a:rPr lang="en-US" altLang="zh-CN" sz="2800" b="1" baseline="-25000">
                <a:solidFill>
                  <a:schemeClr val="accent2"/>
                </a:solidFill>
              </a:rPr>
              <a:t>0</a:t>
            </a:r>
            <a:r>
              <a:rPr lang="zh-CN" altLang="en-US" sz="2800" b="1">
                <a:solidFill>
                  <a:schemeClr val="accent2"/>
                </a:solidFill>
              </a:rPr>
              <a:t>为原假设</a:t>
            </a:r>
            <a:r>
              <a:rPr lang="zh-CN" altLang="en-US" sz="2800" b="1"/>
              <a:t>（或零假设，解消假设）；</a:t>
            </a:r>
            <a:endParaRPr lang="zh-CN" altLang="en-US" sz="2800" b="1" baseline="-25000">
              <a:sym typeface="Math1" pitchFamily="2" charset="2"/>
            </a:endParaRPr>
          </a:p>
        </p:txBody>
      </p:sp>
      <p:sp>
        <p:nvSpPr>
          <p:cNvPr id="106500" name="Rectangle 1028"/>
          <p:cNvSpPr>
            <a:spLocks noChangeArrowheads="1"/>
          </p:cNvSpPr>
          <p:nvPr/>
        </p:nvSpPr>
        <p:spPr bwMode="auto">
          <a:xfrm>
            <a:off x="887413" y="5862638"/>
            <a:ext cx="5313362" cy="519112"/>
          </a:xfrm>
          <a:prstGeom prst="rect">
            <a:avLst/>
          </a:prstGeom>
          <a:noFill/>
          <a:ln w="9525">
            <a:noFill/>
            <a:miter lim="800000"/>
            <a:headEnd/>
            <a:tailEnd/>
          </a:ln>
          <a:effectLst/>
        </p:spPr>
        <p:txBody>
          <a:bodyPr wrap="none" anchor="ctr">
            <a:spAutoFit/>
          </a:bodyPr>
          <a:lstStyle/>
          <a:p>
            <a:pPr algn="ctr" eaLnBrk="1" hangingPunct="1"/>
            <a:r>
              <a:rPr lang="zh-CN" altLang="en-US" sz="2800" b="1"/>
              <a:t>称</a:t>
            </a:r>
            <a:r>
              <a:rPr lang="en-US" altLang="zh-CN" sz="2800" b="1" i="1">
                <a:solidFill>
                  <a:schemeClr val="accent2"/>
                </a:solidFill>
              </a:rPr>
              <a:t>H</a:t>
            </a:r>
            <a:r>
              <a:rPr lang="en-US" altLang="zh-CN" sz="2800" b="1" baseline="-25000">
                <a:solidFill>
                  <a:schemeClr val="accent2"/>
                </a:solidFill>
              </a:rPr>
              <a:t>1</a:t>
            </a:r>
            <a:r>
              <a:rPr lang="zh-CN" altLang="en-US" sz="2800" b="1">
                <a:solidFill>
                  <a:schemeClr val="accent2"/>
                </a:solidFill>
              </a:rPr>
              <a:t>为备选假设</a:t>
            </a:r>
            <a:r>
              <a:rPr lang="zh-CN" altLang="en-US" sz="2800" b="1"/>
              <a:t>（或对立假设）</a:t>
            </a:r>
            <a:r>
              <a:rPr lang="en-US" altLang="zh-CN" sz="2800" b="1"/>
              <a:t>.</a:t>
            </a:r>
            <a:endParaRPr lang="en-US" altLang="zh-CN" sz="2800" b="1" baseline="-25000">
              <a:sym typeface="Math1" pitchFamily="2" charset="2"/>
            </a:endParaRPr>
          </a:p>
        </p:txBody>
      </p:sp>
      <p:grpSp>
        <p:nvGrpSpPr>
          <p:cNvPr id="2" name="Group 1029"/>
          <p:cNvGrpSpPr>
            <a:grpSpLocks/>
          </p:cNvGrpSpPr>
          <p:nvPr/>
        </p:nvGrpSpPr>
        <p:grpSpPr bwMode="auto">
          <a:xfrm>
            <a:off x="5775325" y="2906713"/>
            <a:ext cx="2819400" cy="1981200"/>
            <a:chOff x="3984" y="1248"/>
            <a:chExt cx="1776" cy="1248"/>
          </a:xfrm>
        </p:grpSpPr>
        <p:sp>
          <p:nvSpPr>
            <p:cNvPr id="106502" name="AutoShape 1030"/>
            <p:cNvSpPr>
              <a:spLocks noChangeArrowheads="1"/>
            </p:cNvSpPr>
            <p:nvPr/>
          </p:nvSpPr>
          <p:spPr bwMode="auto">
            <a:xfrm>
              <a:off x="3984" y="1248"/>
              <a:ext cx="1776" cy="1248"/>
            </a:xfrm>
            <a:prstGeom prst="wedgeRoundRectCallout">
              <a:avLst>
                <a:gd name="adj1" fmla="val -69199"/>
                <a:gd name="adj2" fmla="val -34694"/>
                <a:gd name="adj3" fmla="val 16667"/>
              </a:avLst>
            </a:prstGeom>
            <a:solidFill>
              <a:srgbClr val="660033"/>
            </a:solidFill>
            <a:ln w="9525">
              <a:solidFill>
                <a:schemeClr val="tx1"/>
              </a:solidFill>
              <a:miter lim="800000"/>
              <a:headEnd/>
              <a:tailEnd/>
            </a:ln>
            <a:effectLst/>
          </p:spPr>
          <p:txBody>
            <a:bodyPr wrap="none" anchor="ctr"/>
            <a:lstStyle/>
            <a:p>
              <a:pPr algn="ctr" eaLnBrk="1" hangingPunct="1"/>
              <a:endParaRPr lang="zh-CN" altLang="zh-CN" b="1"/>
            </a:p>
          </p:txBody>
        </p:sp>
        <p:sp>
          <p:nvSpPr>
            <p:cNvPr id="106503" name="Rectangle 1031"/>
            <p:cNvSpPr>
              <a:spLocks noChangeArrowheads="1"/>
            </p:cNvSpPr>
            <p:nvPr/>
          </p:nvSpPr>
          <p:spPr bwMode="auto">
            <a:xfrm>
              <a:off x="4161" y="1282"/>
              <a:ext cx="1503" cy="1134"/>
            </a:xfrm>
            <a:prstGeom prst="rect">
              <a:avLst/>
            </a:prstGeom>
            <a:noFill/>
            <a:ln w="9525">
              <a:noFill/>
              <a:miter lim="800000"/>
              <a:headEnd/>
              <a:tailEnd/>
            </a:ln>
            <a:effectLst/>
          </p:spPr>
          <p:txBody>
            <a:bodyPr anchor="ctr">
              <a:spAutoFit/>
            </a:bodyPr>
            <a:lstStyle/>
            <a:p>
              <a:pPr algn="ctr" eaLnBrk="1" hangingPunct="1"/>
              <a:r>
                <a:rPr lang="zh-CN" altLang="en-US" sz="2800" b="1"/>
                <a:t>在实际工作中，往往把不轻易否定的命题作为原假设</a:t>
              </a:r>
              <a:r>
                <a:rPr lang="en-US" altLang="zh-CN" sz="2800" b="1"/>
                <a:t>.   </a:t>
              </a:r>
            </a:p>
          </p:txBody>
        </p:sp>
      </p:grpSp>
      <p:grpSp>
        <p:nvGrpSpPr>
          <p:cNvPr id="3" name="Group 1032"/>
          <p:cNvGrpSpPr>
            <a:grpSpLocks/>
          </p:cNvGrpSpPr>
          <p:nvPr/>
        </p:nvGrpSpPr>
        <p:grpSpPr bwMode="auto">
          <a:xfrm>
            <a:off x="107950" y="773113"/>
            <a:ext cx="561975" cy="1096962"/>
            <a:chOff x="3675" y="481"/>
            <a:chExt cx="354" cy="691"/>
          </a:xfrm>
        </p:grpSpPr>
        <p:grpSp>
          <p:nvGrpSpPr>
            <p:cNvPr id="4" name="Group 1033"/>
            <p:cNvGrpSpPr>
              <a:grpSpLocks/>
            </p:cNvGrpSpPr>
            <p:nvPr/>
          </p:nvGrpSpPr>
          <p:grpSpPr bwMode="auto">
            <a:xfrm>
              <a:off x="3675" y="1084"/>
              <a:ext cx="354" cy="88"/>
              <a:chOff x="3675" y="1084"/>
              <a:chExt cx="354" cy="88"/>
            </a:xfrm>
          </p:grpSpPr>
          <p:grpSp>
            <p:nvGrpSpPr>
              <p:cNvPr id="5" name="Group 1034"/>
              <p:cNvGrpSpPr>
                <a:grpSpLocks/>
              </p:cNvGrpSpPr>
              <p:nvPr/>
            </p:nvGrpSpPr>
            <p:grpSpPr bwMode="auto">
              <a:xfrm>
                <a:off x="3675" y="1084"/>
                <a:ext cx="354" cy="88"/>
                <a:chOff x="3675" y="1084"/>
                <a:chExt cx="354" cy="88"/>
              </a:xfrm>
            </p:grpSpPr>
            <p:sp>
              <p:nvSpPr>
                <p:cNvPr id="106507" name="Oval 103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106508" name="Oval 103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106509" name="Freeform 103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106510" name="Oval 103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106511" name="Rectangle 103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106512" name="Freeform 104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6" name="Group 1041"/>
            <p:cNvGrpSpPr>
              <a:grpSpLocks/>
            </p:cNvGrpSpPr>
            <p:nvPr/>
          </p:nvGrpSpPr>
          <p:grpSpPr bwMode="auto">
            <a:xfrm>
              <a:off x="3676" y="521"/>
              <a:ext cx="353" cy="80"/>
              <a:chOff x="3676" y="521"/>
              <a:chExt cx="353" cy="80"/>
            </a:xfrm>
          </p:grpSpPr>
          <p:sp>
            <p:nvSpPr>
              <p:cNvPr id="106514" name="Oval 104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106515" name="Oval 104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106516" name="Oval 104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7" name="Group 1045"/>
            <p:cNvGrpSpPr>
              <a:grpSpLocks/>
            </p:cNvGrpSpPr>
            <p:nvPr/>
          </p:nvGrpSpPr>
          <p:grpSpPr bwMode="auto">
            <a:xfrm>
              <a:off x="3675" y="494"/>
              <a:ext cx="353" cy="67"/>
              <a:chOff x="3675" y="494"/>
              <a:chExt cx="353" cy="67"/>
            </a:xfrm>
          </p:grpSpPr>
          <p:sp>
            <p:nvSpPr>
              <p:cNvPr id="106518" name="Oval 104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106519" name="Rectangle 104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8" name="Group 1048"/>
            <p:cNvGrpSpPr>
              <a:grpSpLocks/>
            </p:cNvGrpSpPr>
            <p:nvPr/>
          </p:nvGrpSpPr>
          <p:grpSpPr bwMode="auto">
            <a:xfrm>
              <a:off x="3675" y="481"/>
              <a:ext cx="353" cy="66"/>
              <a:chOff x="3675" y="481"/>
              <a:chExt cx="353" cy="66"/>
            </a:xfrm>
          </p:grpSpPr>
          <p:grpSp>
            <p:nvGrpSpPr>
              <p:cNvPr id="9" name="Group 1049"/>
              <p:cNvGrpSpPr>
                <a:grpSpLocks/>
              </p:cNvGrpSpPr>
              <p:nvPr/>
            </p:nvGrpSpPr>
            <p:grpSpPr bwMode="auto">
              <a:xfrm>
                <a:off x="3675" y="481"/>
                <a:ext cx="353" cy="66"/>
                <a:chOff x="3675" y="481"/>
                <a:chExt cx="353" cy="66"/>
              </a:xfrm>
            </p:grpSpPr>
            <p:sp>
              <p:nvSpPr>
                <p:cNvPr id="106522" name="Oval 105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106523" name="Oval 105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106524" name="Oval 105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106525" name="Freeform 105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10" name="Group 1054"/>
            <p:cNvGrpSpPr>
              <a:grpSpLocks/>
            </p:cNvGrpSpPr>
            <p:nvPr/>
          </p:nvGrpSpPr>
          <p:grpSpPr bwMode="auto">
            <a:xfrm>
              <a:off x="3816" y="487"/>
              <a:ext cx="72" cy="59"/>
              <a:chOff x="3816" y="487"/>
              <a:chExt cx="72" cy="59"/>
            </a:xfrm>
          </p:grpSpPr>
          <p:grpSp>
            <p:nvGrpSpPr>
              <p:cNvPr id="11" name="Group 1055"/>
              <p:cNvGrpSpPr>
                <a:grpSpLocks/>
              </p:cNvGrpSpPr>
              <p:nvPr/>
            </p:nvGrpSpPr>
            <p:grpSpPr bwMode="auto">
              <a:xfrm>
                <a:off x="3816" y="487"/>
                <a:ext cx="72" cy="59"/>
                <a:chOff x="3816" y="487"/>
                <a:chExt cx="72" cy="59"/>
              </a:xfrm>
            </p:grpSpPr>
            <p:grpSp>
              <p:nvGrpSpPr>
                <p:cNvPr id="12" name="Group 1056"/>
                <p:cNvGrpSpPr>
                  <a:grpSpLocks/>
                </p:cNvGrpSpPr>
                <p:nvPr/>
              </p:nvGrpSpPr>
              <p:grpSpPr bwMode="auto">
                <a:xfrm>
                  <a:off x="3816" y="487"/>
                  <a:ext cx="72" cy="29"/>
                  <a:chOff x="3816" y="487"/>
                  <a:chExt cx="72" cy="29"/>
                </a:xfrm>
              </p:grpSpPr>
              <p:sp>
                <p:nvSpPr>
                  <p:cNvPr id="106529" name="Oval 105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106530" name="Oval 105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106531" name="Freeform 105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106532" name="Freeform 106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3" name="Group 1061"/>
                <p:cNvGrpSpPr>
                  <a:grpSpLocks/>
                </p:cNvGrpSpPr>
                <p:nvPr/>
              </p:nvGrpSpPr>
              <p:grpSpPr bwMode="auto">
                <a:xfrm>
                  <a:off x="3830" y="510"/>
                  <a:ext cx="44" cy="16"/>
                  <a:chOff x="3830" y="510"/>
                  <a:chExt cx="44" cy="16"/>
                </a:xfrm>
              </p:grpSpPr>
              <p:sp>
                <p:nvSpPr>
                  <p:cNvPr id="106534" name="Oval 106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106535" name="Oval 106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106536" name="Oval 106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4" name="Group 1065"/>
                <p:cNvGrpSpPr>
                  <a:grpSpLocks/>
                </p:cNvGrpSpPr>
                <p:nvPr/>
              </p:nvGrpSpPr>
              <p:grpSpPr bwMode="auto">
                <a:xfrm>
                  <a:off x="3824" y="525"/>
                  <a:ext cx="56" cy="20"/>
                  <a:chOff x="3824" y="525"/>
                  <a:chExt cx="56" cy="20"/>
                </a:xfrm>
              </p:grpSpPr>
              <p:sp>
                <p:nvSpPr>
                  <p:cNvPr id="106538" name="Oval 106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106539" name="Oval 106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106540" name="Oval 106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106541" name="Oval 106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grpSp>
        <p:nvGrpSpPr>
          <p:cNvPr id="15" name="Group 1070"/>
          <p:cNvGrpSpPr>
            <a:grpSpLocks/>
          </p:cNvGrpSpPr>
          <p:nvPr/>
        </p:nvGrpSpPr>
        <p:grpSpPr bwMode="auto">
          <a:xfrm>
            <a:off x="1135063" y="2678113"/>
            <a:ext cx="4337050" cy="712787"/>
            <a:chOff x="918" y="1375"/>
            <a:chExt cx="2732" cy="449"/>
          </a:xfrm>
        </p:grpSpPr>
        <p:graphicFrame>
          <p:nvGraphicFramePr>
            <p:cNvPr id="45101" name="Object 45"/>
            <p:cNvGraphicFramePr>
              <a:graphicFrameLocks noChangeAspect="1"/>
            </p:cNvGraphicFramePr>
            <p:nvPr/>
          </p:nvGraphicFramePr>
          <p:xfrm>
            <a:off x="1377" y="1375"/>
            <a:ext cx="898" cy="449"/>
          </p:xfrm>
          <a:graphic>
            <a:graphicData uri="http://schemas.openxmlformats.org/presentationml/2006/ole">
              <p:oleObj spid="_x0000_s2065413" name="公式" r:id="rId4" imgW="457200" imgH="228600" progId="Equation.3">
                <p:embed/>
              </p:oleObj>
            </a:graphicData>
          </a:graphic>
        </p:graphicFrame>
        <p:sp>
          <p:nvSpPr>
            <p:cNvPr id="106544" name="Rectangle 1072"/>
            <p:cNvSpPr>
              <a:spLocks noChangeArrowheads="1"/>
            </p:cNvSpPr>
            <p:nvPr/>
          </p:nvSpPr>
          <p:spPr bwMode="auto">
            <a:xfrm>
              <a:off x="918" y="1411"/>
              <a:ext cx="591"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0</a:t>
              </a:r>
              <a:r>
                <a:rPr lang="zh-CN" altLang="en-US" sz="2800" b="1"/>
                <a:t>：</a:t>
              </a:r>
            </a:p>
          </p:txBody>
        </p:sp>
        <p:sp>
          <p:nvSpPr>
            <p:cNvPr id="106545" name="Rectangle 1073"/>
            <p:cNvSpPr>
              <a:spLocks noChangeArrowheads="1"/>
            </p:cNvSpPr>
            <p:nvPr/>
          </p:nvSpPr>
          <p:spPr bwMode="auto">
            <a:xfrm>
              <a:off x="2228" y="1459"/>
              <a:ext cx="1422"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      = 355）</a:t>
              </a:r>
            </a:p>
          </p:txBody>
        </p:sp>
        <p:graphicFrame>
          <p:nvGraphicFramePr>
            <p:cNvPr id="45102" name="Object 46"/>
            <p:cNvGraphicFramePr>
              <a:graphicFrameLocks noChangeAspect="1"/>
            </p:cNvGraphicFramePr>
            <p:nvPr/>
          </p:nvGraphicFramePr>
          <p:xfrm>
            <a:off x="2462" y="1375"/>
            <a:ext cx="374" cy="449"/>
          </p:xfrm>
          <a:graphic>
            <a:graphicData uri="http://schemas.openxmlformats.org/presentationml/2006/ole">
              <p:oleObj spid="_x0000_s2065414" name="公式" r:id="rId5" imgW="190440" imgH="228600" progId="Equation.3">
                <p:embed/>
              </p:oleObj>
            </a:graphicData>
          </a:graphic>
        </p:graphicFrame>
      </p:grpSp>
      <p:grpSp>
        <p:nvGrpSpPr>
          <p:cNvPr id="16" name="Group 1075"/>
          <p:cNvGrpSpPr>
            <a:grpSpLocks/>
          </p:cNvGrpSpPr>
          <p:nvPr/>
        </p:nvGrpSpPr>
        <p:grpSpPr bwMode="auto">
          <a:xfrm>
            <a:off x="1176338" y="4278313"/>
            <a:ext cx="2125662" cy="696912"/>
            <a:chOff x="944" y="2304"/>
            <a:chExt cx="1339" cy="439"/>
          </a:xfrm>
        </p:grpSpPr>
        <p:sp>
          <p:nvSpPr>
            <p:cNvPr id="106548" name="Rectangle 1076"/>
            <p:cNvSpPr>
              <a:spLocks noChangeArrowheads="1"/>
            </p:cNvSpPr>
            <p:nvPr/>
          </p:nvSpPr>
          <p:spPr bwMode="auto">
            <a:xfrm>
              <a:off x="944" y="2342"/>
              <a:ext cx="591" cy="327"/>
            </a:xfrm>
            <a:prstGeom prst="rect">
              <a:avLst/>
            </a:prstGeom>
            <a:noFill/>
            <a:ln w="9525">
              <a:noFill/>
              <a:miter lim="800000"/>
              <a:headEnd/>
              <a:tailEnd/>
            </a:ln>
            <a:effectLst/>
          </p:spPr>
          <p:txBody>
            <a:bodyPr wrap="none" anchor="ctr">
              <a:spAutoFit/>
            </a:bodyPr>
            <a:lstStyle/>
            <a:p>
              <a:pPr algn="ctr" eaLnBrk="1" hangingPunct="1"/>
              <a:r>
                <a:rPr lang="en-US" altLang="zh-CN" sz="2800" b="1" i="1"/>
                <a:t>H</a:t>
              </a:r>
              <a:r>
                <a:rPr lang="en-US" altLang="zh-CN" sz="2800" b="1" baseline="-25000"/>
                <a:t>1</a:t>
              </a:r>
              <a:r>
                <a:rPr lang="zh-CN" altLang="en-US" sz="2800" b="1"/>
                <a:t>：</a:t>
              </a:r>
              <a:endParaRPr lang="zh-CN" altLang="en-US" sz="2800" b="1" baseline="-25000">
                <a:sym typeface="Math1" pitchFamily="2" charset="2"/>
              </a:endParaRPr>
            </a:p>
          </p:txBody>
        </p:sp>
        <p:graphicFrame>
          <p:nvGraphicFramePr>
            <p:cNvPr id="45100" name="Object 44"/>
            <p:cNvGraphicFramePr>
              <a:graphicFrameLocks noChangeAspect="1"/>
            </p:cNvGraphicFramePr>
            <p:nvPr/>
          </p:nvGraphicFramePr>
          <p:xfrm>
            <a:off x="1404" y="2304"/>
            <a:ext cx="879" cy="439"/>
          </p:xfrm>
          <a:graphic>
            <a:graphicData uri="http://schemas.openxmlformats.org/presentationml/2006/ole">
              <p:oleObj spid="_x0000_s2065412" name="公式" r:id="rId6" imgW="457200" imgH="228600" progId="Equation.3">
                <p:embed/>
              </p:oleObj>
            </a:graphicData>
          </a:graphic>
        </p:graphicFrame>
      </p:grpSp>
      <p:grpSp>
        <p:nvGrpSpPr>
          <p:cNvPr id="17" name="Group 1078"/>
          <p:cNvGrpSpPr>
            <a:grpSpLocks/>
          </p:cNvGrpSpPr>
          <p:nvPr/>
        </p:nvGrpSpPr>
        <p:grpSpPr bwMode="auto">
          <a:xfrm>
            <a:off x="668338" y="727075"/>
            <a:ext cx="8002587" cy="1189038"/>
            <a:chOff x="623" y="163"/>
            <a:chExt cx="5041" cy="749"/>
          </a:xfrm>
        </p:grpSpPr>
        <p:sp>
          <p:nvSpPr>
            <p:cNvPr id="106551" name="Rectangle 1079"/>
            <p:cNvSpPr>
              <a:spLocks noChangeArrowheads="1"/>
            </p:cNvSpPr>
            <p:nvPr/>
          </p:nvSpPr>
          <p:spPr bwMode="auto">
            <a:xfrm>
              <a:off x="623" y="163"/>
              <a:ext cx="5041" cy="704"/>
            </a:xfrm>
            <a:prstGeom prst="rect">
              <a:avLst/>
            </a:prstGeom>
            <a:noFill/>
            <a:ln w="9525">
              <a:noFill/>
              <a:miter lim="800000"/>
              <a:headEnd/>
              <a:tailEnd/>
            </a:ln>
            <a:effectLst/>
          </p:spPr>
          <p:txBody>
            <a:bodyPr anchor="ctr">
              <a:spAutoFit/>
            </a:bodyPr>
            <a:lstStyle/>
            <a:p>
              <a:pPr eaLnBrk="1" hangingPunct="1">
                <a:lnSpc>
                  <a:spcPct val="120000"/>
                </a:lnSpc>
              </a:pPr>
              <a:r>
                <a:rPr lang="en-US" altLang="zh-CN" sz="2800" b="1"/>
                <a:t>  </a:t>
              </a:r>
              <a:r>
                <a:rPr lang="zh-CN" altLang="en-US" sz="2800" b="1"/>
                <a:t>这样，我们可以认为</a:t>
              </a:r>
              <a:r>
                <a:rPr lang="en-US" altLang="zh-CN" sz="2800" b="1" i="1"/>
                <a:t>X</a:t>
              </a:r>
              <a:r>
                <a:rPr lang="en-US" altLang="zh-CN" sz="2800" b="1" baseline="-25000"/>
                <a:t>1</a:t>
              </a:r>
              <a:r>
                <a:rPr lang="en-US" altLang="zh-CN" sz="2800" b="1"/>
                <a:t>,…,</a:t>
              </a:r>
              <a:r>
                <a:rPr lang="en-US" altLang="zh-CN" sz="2800" b="1" i="1"/>
                <a:t>X</a:t>
              </a:r>
              <a:r>
                <a:rPr lang="en-US" altLang="zh-CN" sz="2800" b="1" baseline="-25000"/>
                <a:t>5</a:t>
              </a:r>
              <a:r>
                <a:rPr lang="zh-CN" altLang="en-US" sz="2800" b="1"/>
                <a:t>是取自正态</a:t>
              </a:r>
            </a:p>
            <a:p>
              <a:pPr eaLnBrk="1" hangingPunct="1">
                <a:lnSpc>
                  <a:spcPct val="120000"/>
                </a:lnSpc>
              </a:pPr>
              <a:r>
                <a:rPr lang="zh-CN" altLang="en-US" sz="2800" b="1"/>
                <a:t>总体</a:t>
              </a:r>
              <a:r>
                <a:rPr lang="zh-CN" altLang="zh-CN" sz="2800" b="1"/>
                <a:t>              </a:t>
              </a:r>
              <a:r>
                <a:rPr lang="zh-CN" altLang="en-US" sz="2800" b="1"/>
                <a:t>    </a:t>
              </a:r>
              <a:r>
                <a:rPr lang="zh-CN" altLang="zh-CN" sz="2800" b="1"/>
                <a:t> </a:t>
              </a:r>
              <a:r>
                <a:rPr lang="zh-CN" altLang="zh-CN" sz="2800" b="1">
                  <a:sym typeface="Math1" pitchFamily="2" charset="2"/>
                </a:rPr>
                <a:t>的样本，</a:t>
              </a:r>
              <a:endParaRPr lang="zh-CN" altLang="en-US" sz="2800" b="1">
                <a:sym typeface="Math1" pitchFamily="2" charset="2"/>
              </a:endParaRPr>
            </a:p>
          </p:txBody>
        </p:sp>
        <p:graphicFrame>
          <p:nvGraphicFramePr>
            <p:cNvPr id="45099" name="Object 43"/>
            <p:cNvGraphicFramePr>
              <a:graphicFrameLocks noChangeAspect="1"/>
            </p:cNvGraphicFramePr>
            <p:nvPr/>
          </p:nvGraphicFramePr>
          <p:xfrm>
            <a:off x="1152" y="527"/>
            <a:ext cx="1044" cy="385"/>
          </p:xfrm>
          <a:graphic>
            <a:graphicData uri="http://schemas.openxmlformats.org/presentationml/2006/ole">
              <p:oleObj spid="_x0000_s2065411" name="公式" r:id="rId7" imgW="622080" imgH="228600" progId="Equation.3">
                <p:embed/>
              </p:oleObj>
            </a:graphicData>
          </a:graphic>
        </p:graphicFrame>
      </p:grpSp>
      <p:grpSp>
        <p:nvGrpSpPr>
          <p:cNvPr id="18" name="Group 1081"/>
          <p:cNvGrpSpPr>
            <a:grpSpLocks/>
          </p:cNvGrpSpPr>
          <p:nvPr/>
        </p:nvGrpSpPr>
        <p:grpSpPr bwMode="auto">
          <a:xfrm>
            <a:off x="665163" y="1358900"/>
            <a:ext cx="7366000" cy="1069975"/>
            <a:chOff x="621" y="561"/>
            <a:chExt cx="4640" cy="674"/>
          </a:xfrm>
        </p:grpSpPr>
        <p:sp>
          <p:nvSpPr>
            <p:cNvPr id="106554" name="Rectangle 1082"/>
            <p:cNvSpPr>
              <a:spLocks noChangeArrowheads="1"/>
            </p:cNvSpPr>
            <p:nvPr/>
          </p:nvSpPr>
          <p:spPr bwMode="auto">
            <a:xfrm>
              <a:off x="1002" y="902"/>
              <a:ext cx="1409"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是一个常数.  </a:t>
              </a:r>
              <a:endParaRPr lang="en-US" altLang="zh-CN" sz="2800" b="1"/>
            </a:p>
          </p:txBody>
        </p:sp>
        <p:graphicFrame>
          <p:nvGraphicFramePr>
            <p:cNvPr id="45098" name="Object 42"/>
            <p:cNvGraphicFramePr>
              <a:graphicFrameLocks noChangeAspect="1"/>
            </p:cNvGraphicFramePr>
            <p:nvPr/>
          </p:nvGraphicFramePr>
          <p:xfrm>
            <a:off x="621" y="864"/>
            <a:ext cx="371" cy="371"/>
          </p:xfrm>
          <a:graphic>
            <a:graphicData uri="http://schemas.openxmlformats.org/presentationml/2006/ole">
              <p:oleObj spid="_x0000_s2065410" name="公式" r:id="rId8" imgW="203040" imgH="203040" progId="Equation.3">
                <p:embed/>
              </p:oleObj>
            </a:graphicData>
          </a:graphic>
        </p:graphicFrame>
        <p:sp>
          <p:nvSpPr>
            <p:cNvPr id="106556" name="Rectangle 1084"/>
            <p:cNvSpPr>
              <a:spLocks noChangeArrowheads="1"/>
            </p:cNvSpPr>
            <p:nvPr/>
          </p:nvSpPr>
          <p:spPr bwMode="auto">
            <a:xfrm>
              <a:off x="3120" y="561"/>
              <a:ext cx="2141" cy="327"/>
            </a:xfrm>
            <a:prstGeom prst="rect">
              <a:avLst/>
            </a:prstGeom>
            <a:noFill/>
            <a:ln w="9525">
              <a:noFill/>
              <a:miter lim="800000"/>
              <a:headEnd/>
              <a:tailEnd/>
            </a:ln>
          </p:spPr>
          <p:txBody>
            <a:bodyPr wrap="none">
              <a:spAutoFit/>
            </a:bodyPr>
            <a:lstStyle/>
            <a:p>
              <a:pPr eaLnBrk="1" hangingPunct="1"/>
              <a:r>
                <a:rPr lang="zh-CN" altLang="zh-CN" sz="2800" b="1">
                  <a:sym typeface="Math1" pitchFamily="2" charset="2"/>
                </a:rPr>
                <a:t>当生产比较稳定时，</a:t>
              </a:r>
              <a:endParaRPr lang="zh-CN" altLang="en-US" sz="2800" b="1">
                <a:sym typeface="Math1" pitchFamily="2" charset="2"/>
              </a:endParaRPr>
            </a:p>
          </p:txBody>
        </p:sp>
      </p:grpSp>
      <p:sp>
        <p:nvSpPr>
          <p:cNvPr id="106557" name="Rectangle 1085"/>
          <p:cNvSpPr>
            <a:spLocks noChangeArrowheads="1"/>
          </p:cNvSpPr>
          <p:nvPr/>
        </p:nvSpPr>
        <p:spPr bwMode="auto">
          <a:xfrm>
            <a:off x="3492500" y="1892300"/>
            <a:ext cx="3756025" cy="519113"/>
          </a:xfrm>
          <a:prstGeom prst="rect">
            <a:avLst/>
          </a:prstGeom>
          <a:noFill/>
          <a:ln w="9525">
            <a:noFill/>
            <a:miter lim="800000"/>
            <a:headEnd/>
            <a:tailEnd/>
          </a:ln>
        </p:spPr>
        <p:txBody>
          <a:bodyPr wrap="none">
            <a:spAutoFit/>
          </a:bodyPr>
          <a:lstStyle/>
          <a:p>
            <a:pPr eaLnBrk="1" hangingPunct="1"/>
            <a:r>
              <a:rPr lang="zh-CN" altLang="en-US" sz="2800" b="1"/>
              <a:t>现在要检验的假设是：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57"/>
                                        </p:tgtEl>
                                        <p:attrNameLst>
                                          <p:attrName>style.visibility</p:attrName>
                                        </p:attrNameLst>
                                      </p:cBhvr>
                                      <p:to>
                                        <p:strVal val="visible"/>
                                      </p:to>
                                    </p:set>
                                    <p:animEffect transition="in" filter="wipe(left)">
                                      <p:cBhvr>
                                        <p:cTn id="17" dur="500"/>
                                        <p:tgtEl>
                                          <p:spTgt spid="1065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498"/>
                                        </p:tgtEl>
                                        <p:attrNameLst>
                                          <p:attrName>style.visibility</p:attrName>
                                        </p:attrNameLst>
                                      </p:cBhvr>
                                      <p:to>
                                        <p:strVal val="visible"/>
                                      </p:to>
                                    </p:set>
                                    <p:animEffect transition="in" filter="wipe(left)">
                                      <p:cBhvr>
                                        <p:cTn id="32" dur="500"/>
                                        <p:tgtEl>
                                          <p:spTgt spid="1064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499"/>
                                        </p:tgtEl>
                                        <p:attrNameLst>
                                          <p:attrName>style.visibility</p:attrName>
                                        </p:attrNameLst>
                                      </p:cBhvr>
                                      <p:to>
                                        <p:strVal val="visible"/>
                                      </p:to>
                                    </p:set>
                                    <p:animEffect transition="in" filter="wipe(left)">
                                      <p:cBhvr>
                                        <p:cTn id="42" dur="500"/>
                                        <p:tgtEl>
                                          <p:spTgt spid="1064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500"/>
                                        </p:tgtEl>
                                        <p:attrNameLst>
                                          <p:attrName>style.visibility</p:attrName>
                                        </p:attrNameLst>
                                      </p:cBhvr>
                                      <p:to>
                                        <p:strVal val="visible"/>
                                      </p:to>
                                    </p:set>
                                    <p:animEffect transition="in" filter="wipe(left)">
                                      <p:cBhvr>
                                        <p:cTn id="4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0" grpId="0" autoUpdateAnimBg="0"/>
      <p:bldP spid="10655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971550" y="1268413"/>
            <a:ext cx="7056438" cy="3851275"/>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因为显著水平变小后会导致检验的拒绝域变小，于是原来落在拒绝域中的观测值就可能落入接受域。</a:t>
            </a:r>
          </a:p>
          <a:p>
            <a:pPr>
              <a:spcBef>
                <a:spcPct val="40000"/>
              </a:spcBef>
            </a:pPr>
            <a:r>
              <a:rPr kumimoji="1" lang="zh-CN" altLang="en-US" sz="2800">
                <a:latin typeface="楷体_GB2312" pitchFamily="49" charset="-122"/>
                <a:ea typeface="楷体_GB2312" pitchFamily="49" charset="-122"/>
              </a:rPr>
              <a:t>但这种情况在应用中会带来一些麻烦：假如这时一个人主张选择显著水平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=0.05</a:t>
            </a:r>
            <a:r>
              <a:rPr kumimoji="1" lang="zh-CN" altLang="en-US" sz="2800">
                <a:latin typeface="楷体_GB2312" pitchFamily="49" charset="-122"/>
                <a:ea typeface="楷体_GB2312" pitchFamily="49" charset="-122"/>
              </a:rPr>
              <a:t>，而另一个人主张选</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lang="en-US" altLang="zh-CN" sz="2800">
                <a:solidFill>
                  <a:schemeClr val="tx2"/>
                </a:solidFill>
                <a:effectLst>
                  <a:outerShdw blurRad="38100" dist="38100" dir="2700000" algn="tl">
                    <a:srgbClr val="000000"/>
                  </a:outerShdw>
                </a:effectLst>
                <a:latin typeface="Times New Roman" pitchFamily="18" charset="0"/>
                <a:sym typeface="Symbol" pitchFamily="18" charset="2"/>
              </a:rPr>
              <a:t>=0.01</a:t>
            </a:r>
            <a:r>
              <a:rPr kumimoji="1" lang="zh-CN" altLang="en-US" sz="2800">
                <a:latin typeface="楷体_GB2312" pitchFamily="49" charset="-122"/>
                <a:ea typeface="楷体_GB2312" pitchFamily="49" charset="-122"/>
              </a:rPr>
              <a:t>，则第一个人的结论是拒绝</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，而后一个人的结论是接受</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a:t>
            </a:r>
          </a:p>
          <a:p>
            <a:pPr>
              <a:spcBef>
                <a:spcPct val="40000"/>
              </a:spcBef>
            </a:pPr>
            <a:r>
              <a:rPr kumimoji="1" lang="zh-CN" altLang="en-US" sz="2800">
                <a:latin typeface="楷体_GB2312" pitchFamily="49" charset="-122"/>
                <a:ea typeface="楷体_GB2312" pitchFamily="49" charset="-122"/>
              </a:rPr>
              <a:t>我们该如何处理这一问题呢？</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1+#ppt_w/2"/>
                                          </p:val>
                                        </p:tav>
                                        <p:tav tm="100000">
                                          <p:val>
                                            <p:strVal val="#ppt_x"/>
                                          </p:val>
                                        </p:tav>
                                      </p:tavLst>
                                    </p:anim>
                                    <p:anim calcmode="lin" valueType="num">
                                      <p:cBhvr additive="base">
                                        <p:cTn id="8"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785786" y="928670"/>
            <a:ext cx="7543800" cy="2654300"/>
          </a:xfrm>
          <a:prstGeom prst="rect">
            <a:avLst/>
          </a:prstGeom>
          <a:noFill/>
          <a:ln w="9525">
            <a:noFill/>
            <a:miter lim="800000"/>
            <a:headEnd/>
            <a:tailEnd/>
          </a:ln>
          <a:effectLst/>
        </p:spPr>
        <p:txBody>
          <a:bodyPr>
            <a:spAutoFit/>
          </a:bodyPr>
          <a:lstStyle/>
          <a:p>
            <a:r>
              <a:rPr kumimoji="1" lang="zh-CN" altLang="en-US" sz="2800" dirty="0" smtClean="0">
                <a:solidFill>
                  <a:srgbClr val="00FF00"/>
                </a:solidFill>
                <a:latin typeface="Times New Roman" pitchFamily="18" charset="0"/>
                <a:ea typeface="楷体_GB2312" pitchFamily="49" charset="-122"/>
              </a:rPr>
              <a:t>例</a:t>
            </a:r>
            <a:r>
              <a:rPr kumimoji="1" lang="en-US" altLang="zh-CN" sz="2800" dirty="0" smtClean="0">
                <a:latin typeface="Times New Roman" pitchFamily="18" charset="0"/>
              </a:rPr>
              <a:t>   </a:t>
            </a:r>
            <a:r>
              <a:rPr kumimoji="1" lang="zh-CN" altLang="en-US" sz="2800" dirty="0" smtClean="0">
                <a:latin typeface="楷体_GB2312" pitchFamily="49" charset="-122"/>
                <a:ea typeface="楷体_GB2312" pitchFamily="49" charset="-122"/>
              </a:rPr>
              <a:t>一</a:t>
            </a:r>
            <a:r>
              <a:rPr kumimoji="1" lang="zh-CN" altLang="en-US" sz="2800" dirty="0">
                <a:latin typeface="楷体_GB2312" pitchFamily="49" charset="-122"/>
                <a:ea typeface="楷体_GB2312" pitchFamily="49" charset="-122"/>
              </a:rPr>
              <a:t>支香烟中的尼古丁含量</a:t>
            </a:r>
            <a:r>
              <a:rPr kumimoji="1" lang="en-US" altLang="zh-CN" sz="2800" i="1" dirty="0">
                <a:latin typeface="Times New Roman" pitchFamily="18" charset="0"/>
              </a:rPr>
              <a:t>X </a:t>
            </a:r>
            <a:r>
              <a:rPr kumimoji="1" lang="zh-CN" altLang="en-US" sz="2800" dirty="0">
                <a:latin typeface="楷体_GB2312" pitchFamily="49" charset="-122"/>
                <a:ea typeface="楷体_GB2312" pitchFamily="49" charset="-122"/>
              </a:rPr>
              <a:t>服从正态</a:t>
            </a:r>
          </a:p>
          <a:p>
            <a:r>
              <a:rPr kumimoji="1" lang="zh-CN" altLang="en-US" sz="2800" dirty="0">
                <a:latin typeface="楷体_GB2312" pitchFamily="49" charset="-122"/>
                <a:ea typeface="楷体_GB2312" pitchFamily="49" charset="-122"/>
              </a:rPr>
              <a:t>  分布</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sym typeface="Symbol" pitchFamily="18" charset="2"/>
              </a:rPr>
              <a:t></a:t>
            </a:r>
            <a:r>
              <a:rPr kumimoji="1" lang="en-US" altLang="zh-CN" sz="2800" dirty="0">
                <a:latin typeface="Times New Roman" pitchFamily="18" charset="0"/>
                <a:ea typeface="楷体_GB2312" pitchFamily="49" charset="-122"/>
                <a:sym typeface="Symbol" pitchFamily="18" charset="2"/>
              </a:rPr>
              <a:t>,1</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，质量标准</a:t>
            </a:r>
            <a:r>
              <a:rPr kumimoji="1" lang="zh-CN" altLang="en-US" sz="2800" i="1" dirty="0">
                <a:latin typeface="Times New Roman" pitchFamily="18" charset="0"/>
                <a:ea typeface="楷体_GB2312" pitchFamily="49" charset="-122"/>
                <a:sym typeface="Symbol" pitchFamily="18" charset="2"/>
              </a:rPr>
              <a:t> </a:t>
            </a:r>
            <a:r>
              <a:rPr kumimoji="1" lang="zh-CN" altLang="en-US" sz="2800" dirty="0">
                <a:latin typeface="楷体_GB2312" pitchFamily="49" charset="-122"/>
                <a:ea typeface="楷体_GB2312" pitchFamily="49" charset="-122"/>
              </a:rPr>
              <a:t>规定不能超过</a:t>
            </a:r>
            <a:r>
              <a:rPr kumimoji="1" lang="en-US" altLang="zh-CN" sz="2800" dirty="0">
                <a:latin typeface="Times New Roman" pitchFamily="18" charset="0"/>
              </a:rPr>
              <a:t>1.5</a:t>
            </a:r>
            <a:r>
              <a:rPr kumimoji="1" lang="zh-CN" altLang="en-US" sz="2800" dirty="0">
                <a:latin typeface="楷体_GB2312" pitchFamily="49" charset="-122"/>
                <a:ea typeface="楷体_GB2312" pitchFamily="49" charset="-122"/>
              </a:rPr>
              <a:t>毫</a:t>
            </a:r>
          </a:p>
          <a:p>
            <a:r>
              <a:rPr kumimoji="1" lang="zh-CN" altLang="en-US" sz="2800" dirty="0">
                <a:latin typeface="楷体_GB2312" pitchFamily="49" charset="-122"/>
                <a:ea typeface="楷体_GB2312" pitchFamily="49" charset="-122"/>
              </a:rPr>
              <a:t>  克。现从某厂生产的香烟中随机抽取</a:t>
            </a:r>
            <a:r>
              <a:rPr kumimoji="1" lang="en-US" altLang="zh-CN" sz="2800" dirty="0">
                <a:latin typeface="Times New Roman" pitchFamily="18" charset="0"/>
              </a:rPr>
              <a:t>20</a:t>
            </a:r>
            <a:r>
              <a:rPr kumimoji="1" lang="zh-CN" altLang="en-US" sz="2800" dirty="0">
                <a:latin typeface="楷体_GB2312" pitchFamily="49" charset="-122"/>
                <a:ea typeface="楷体_GB2312" pitchFamily="49" charset="-122"/>
              </a:rPr>
              <a:t>支测</a:t>
            </a:r>
          </a:p>
          <a:p>
            <a:r>
              <a:rPr kumimoji="1" lang="zh-CN" altLang="en-US" sz="2800" dirty="0">
                <a:latin typeface="楷体_GB2312" pitchFamily="49" charset="-122"/>
                <a:ea typeface="楷体_GB2312" pitchFamily="49" charset="-122"/>
              </a:rPr>
              <a:t>  得其中平均每支香烟的尼古丁含量为</a:t>
            </a:r>
            <a:r>
              <a:rPr kumimoji="1" lang="zh-CN" altLang="en-US" sz="2800" dirty="0">
                <a:latin typeface="Times New Roman" pitchFamily="18" charset="0"/>
                <a:ea typeface="楷体_GB2312" pitchFamily="49" charset="-122"/>
              </a:rPr>
              <a:t>            </a:t>
            </a:r>
          </a:p>
          <a:p>
            <a:r>
              <a:rPr kumimoji="1" lang="zh-CN" altLang="en-US"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毫克，试问该厂生产的香烟尼古丁含量是否</a:t>
            </a:r>
          </a:p>
          <a:p>
            <a:r>
              <a:rPr kumimoji="1" lang="zh-CN" altLang="en-US" sz="2800" dirty="0">
                <a:latin typeface="楷体_GB2312" pitchFamily="49" charset="-122"/>
                <a:ea typeface="楷体_GB2312" pitchFamily="49" charset="-122"/>
              </a:rPr>
              <a:t>  符合质量标准的规定。</a:t>
            </a:r>
          </a:p>
        </p:txBody>
      </p:sp>
      <p:graphicFrame>
        <p:nvGraphicFramePr>
          <p:cNvPr id="384003" name="Object 3"/>
          <p:cNvGraphicFramePr>
            <a:graphicFrameLocks noChangeAspect="1"/>
          </p:cNvGraphicFramePr>
          <p:nvPr/>
        </p:nvGraphicFramePr>
        <p:xfrm>
          <a:off x="6988201" y="2285992"/>
          <a:ext cx="1227137" cy="400050"/>
        </p:xfrm>
        <a:graphic>
          <a:graphicData uri="http://schemas.openxmlformats.org/presentationml/2006/ole">
            <p:oleObj spid="_x0000_s1896450" name="Equation" r:id="rId4" imgW="545760" imgH="177480" progId="">
              <p:embed/>
            </p:oleObj>
          </a:graphicData>
        </a:graphic>
      </p:graphicFrame>
      <p:sp>
        <p:nvSpPr>
          <p:cNvPr id="384004" name="Rectangle 4"/>
          <p:cNvSpPr>
            <a:spLocks noChangeArrowheads="1"/>
          </p:cNvSpPr>
          <p:nvPr/>
        </p:nvSpPr>
        <p:spPr bwMode="auto">
          <a:xfrm>
            <a:off x="900113" y="3716338"/>
            <a:ext cx="6337300" cy="995362"/>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这是一个假设检验问题：</a:t>
            </a:r>
          </a:p>
          <a:p>
            <a:pPr algn="ctr">
              <a:lnSpc>
                <a:spcPct val="120000"/>
              </a:lnSpc>
            </a:pPr>
            <a:r>
              <a:rPr kumimoji="1" lang="en-US" altLang="zh-CN" sz="2600" i="1">
                <a:latin typeface="Times New Roman" pitchFamily="18" charset="0"/>
              </a:rPr>
              <a:t>H</a:t>
            </a:r>
            <a:r>
              <a:rPr kumimoji="1" lang="en-US" altLang="zh-CN" sz="2600" baseline="-30000">
                <a:latin typeface="Times New Roman" pitchFamily="18" charset="0"/>
              </a:rPr>
              <a:t>0 </a:t>
            </a:r>
            <a:r>
              <a:rPr kumimoji="1" lang="en-US" altLang="zh-CN" sz="2600">
                <a:latin typeface="Times New Roman" pitchFamily="18" charset="0"/>
              </a:rPr>
              <a:t>:  </a:t>
            </a:r>
            <a:r>
              <a:rPr kumimoji="1" lang="en-US" altLang="zh-CN" sz="2600" i="1">
                <a:latin typeface="Times New Roman" pitchFamily="18" charset="0"/>
                <a:ea typeface="楷体_GB2312" pitchFamily="49" charset="-122"/>
                <a:sym typeface="Symbol" pitchFamily="18" charset="2"/>
              </a:rPr>
              <a:t></a:t>
            </a:r>
            <a:r>
              <a:rPr kumimoji="1" lang="en-US" altLang="zh-CN" sz="2600">
                <a:latin typeface="Times New Roman" pitchFamily="18" charset="0"/>
                <a:ea typeface="楷体_GB2312" pitchFamily="49" charset="-122"/>
                <a:sym typeface="Symbol" pitchFamily="18" charset="2"/>
              </a:rPr>
              <a:t>1.5,   </a:t>
            </a:r>
            <a:r>
              <a:rPr kumimoji="1" lang="en-US" altLang="zh-CN" sz="2600" i="1">
                <a:latin typeface="Times New Roman" pitchFamily="18" charset="0"/>
                <a:sym typeface="Symbol" pitchFamily="18" charset="2"/>
              </a:rPr>
              <a:t>H</a:t>
            </a:r>
            <a:r>
              <a:rPr kumimoji="1" lang="en-US" altLang="zh-CN" sz="2600" baseline="-30000">
                <a:latin typeface="Times New Roman" pitchFamily="18" charset="0"/>
                <a:sym typeface="Symbol" pitchFamily="18" charset="2"/>
              </a:rPr>
              <a:t>1</a:t>
            </a:r>
            <a:r>
              <a:rPr kumimoji="1" lang="en-US" altLang="zh-CN" sz="2600">
                <a:latin typeface="Times New Roman" pitchFamily="18" charset="0"/>
                <a:sym typeface="Symbol" pitchFamily="18" charset="2"/>
              </a:rPr>
              <a:t> :  </a:t>
            </a:r>
            <a:r>
              <a:rPr kumimoji="1" lang="en-US" altLang="zh-CN" sz="2600" i="1">
                <a:latin typeface="Times New Roman" pitchFamily="18" charset="0"/>
                <a:ea typeface="楷体_GB2312" pitchFamily="49" charset="-122"/>
                <a:sym typeface="Symbol" pitchFamily="18" charset="2"/>
              </a:rPr>
              <a:t> </a:t>
            </a:r>
            <a:r>
              <a:rPr kumimoji="1" lang="en-US" altLang="zh-CN" sz="2600">
                <a:latin typeface="Times New Roman" pitchFamily="18" charset="0"/>
                <a:ea typeface="楷体_GB2312" pitchFamily="49" charset="-122"/>
                <a:sym typeface="Symbol" pitchFamily="18" charset="2"/>
              </a:rPr>
              <a:t>&gt;1.5</a:t>
            </a:r>
            <a:r>
              <a:rPr kumimoji="1" lang="en-US" altLang="zh-CN" sz="2600">
                <a:latin typeface="楷体_GB2312" pitchFamily="49" charset="-122"/>
                <a:ea typeface="楷体_GB2312" pitchFamily="49" charset="-122"/>
                <a:sym typeface="Symbol" pitchFamily="18" charset="2"/>
              </a:rPr>
              <a:t>,</a:t>
            </a:r>
          </a:p>
        </p:txBody>
      </p:sp>
      <p:sp>
        <p:nvSpPr>
          <p:cNvPr id="384005" name="Rectangle 5"/>
          <p:cNvSpPr>
            <a:spLocks noChangeArrowheads="1"/>
          </p:cNvSpPr>
          <p:nvPr/>
        </p:nvSpPr>
        <p:spPr bwMode="auto">
          <a:xfrm>
            <a:off x="898525" y="4941888"/>
            <a:ext cx="3744913" cy="519112"/>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sym typeface="Symbol" pitchFamily="18" charset="2"/>
              </a:rPr>
              <a:t>采用</a:t>
            </a:r>
            <a:r>
              <a:rPr kumimoji="1" lang="en-US" altLang="zh-CN" sz="2800" i="1">
                <a:latin typeface="Times New Roman" pitchFamily="18" charset="0"/>
                <a:sym typeface="Symbol" pitchFamily="18" charset="2"/>
              </a:rPr>
              <a:t>u</a:t>
            </a:r>
            <a:r>
              <a:rPr kumimoji="1" lang="zh-CN" altLang="en-US" sz="2800">
                <a:latin typeface="楷体_GB2312" pitchFamily="49" charset="-122"/>
                <a:ea typeface="楷体_GB2312" pitchFamily="49" charset="-122"/>
                <a:sym typeface="Symbol" pitchFamily="18" charset="2"/>
              </a:rPr>
              <a:t>检验，计算得</a:t>
            </a:r>
            <a:r>
              <a:rPr kumimoji="1" lang="en-US" altLang="zh-CN" sz="2800">
                <a:latin typeface="楷体_GB2312" pitchFamily="49" charset="-122"/>
                <a:ea typeface="楷体_GB2312" pitchFamily="49" charset="-122"/>
                <a:sym typeface="Symbol" pitchFamily="18" charset="2"/>
              </a:rPr>
              <a:t>:</a:t>
            </a:r>
          </a:p>
        </p:txBody>
      </p:sp>
      <p:graphicFrame>
        <p:nvGraphicFramePr>
          <p:cNvPr id="384006" name="Object 6"/>
          <p:cNvGraphicFramePr>
            <a:graphicFrameLocks noChangeAspect="1"/>
          </p:cNvGraphicFramePr>
          <p:nvPr/>
        </p:nvGraphicFramePr>
        <p:xfrm>
          <a:off x="4256113" y="4857760"/>
          <a:ext cx="3959225" cy="900113"/>
        </p:xfrm>
        <a:graphic>
          <a:graphicData uri="http://schemas.openxmlformats.org/presentationml/2006/ole">
            <p:oleObj spid="_x0000_s1896451" name="Equation" r:id="rId5" imgW="184140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0-#ppt_w/2"/>
                                          </p:val>
                                        </p:tav>
                                        <p:tav tm="100000">
                                          <p:val>
                                            <p:strVal val="#ppt_x"/>
                                          </p:val>
                                        </p:tav>
                                      </p:tavLst>
                                    </p:anim>
                                    <p:anim calcmode="lin" valueType="num">
                                      <p:cBhvr additive="base">
                                        <p:cTn id="8" dur="500" fill="hold"/>
                                        <p:tgtEl>
                                          <p:spTgt spid="3840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4003"/>
                                        </p:tgtEl>
                                        <p:attrNameLst>
                                          <p:attrName>style.visibility</p:attrName>
                                        </p:attrNameLst>
                                      </p:cBhvr>
                                      <p:to>
                                        <p:strVal val="visible"/>
                                      </p:to>
                                    </p:set>
                                    <p:anim calcmode="lin" valueType="num">
                                      <p:cBhvr additive="base">
                                        <p:cTn id="12" dur="500" fill="hold"/>
                                        <p:tgtEl>
                                          <p:spTgt spid="384003"/>
                                        </p:tgtEl>
                                        <p:attrNameLst>
                                          <p:attrName>ppt_x</p:attrName>
                                        </p:attrNameLst>
                                      </p:cBhvr>
                                      <p:tavLst>
                                        <p:tav tm="0">
                                          <p:val>
                                            <p:strVal val="#ppt_x"/>
                                          </p:val>
                                        </p:tav>
                                        <p:tav tm="100000">
                                          <p:val>
                                            <p:strVal val="#ppt_x"/>
                                          </p:val>
                                        </p:tav>
                                      </p:tavLst>
                                    </p:anim>
                                    <p:anim calcmode="lin" valueType="num">
                                      <p:cBhvr additive="base">
                                        <p:cTn id="13" dur="500" fill="hold"/>
                                        <p:tgtEl>
                                          <p:spTgt spid="3840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84004"/>
                                        </p:tgtEl>
                                        <p:attrNameLst>
                                          <p:attrName>style.visibility</p:attrName>
                                        </p:attrNameLst>
                                      </p:cBhvr>
                                      <p:to>
                                        <p:strVal val="visible"/>
                                      </p:to>
                                    </p:set>
                                    <p:anim calcmode="lin" valueType="num">
                                      <p:cBhvr additive="base">
                                        <p:cTn id="18" dur="500" fill="hold"/>
                                        <p:tgtEl>
                                          <p:spTgt spid="384004"/>
                                        </p:tgtEl>
                                        <p:attrNameLst>
                                          <p:attrName>ppt_x</p:attrName>
                                        </p:attrNameLst>
                                      </p:cBhvr>
                                      <p:tavLst>
                                        <p:tav tm="0">
                                          <p:val>
                                            <p:strVal val="0-#ppt_w/2"/>
                                          </p:val>
                                        </p:tav>
                                        <p:tav tm="100000">
                                          <p:val>
                                            <p:strVal val="#ppt_x"/>
                                          </p:val>
                                        </p:tav>
                                      </p:tavLst>
                                    </p:anim>
                                    <p:anim calcmode="lin" valueType="num">
                                      <p:cBhvr additive="base">
                                        <p:cTn id="19"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4005"/>
                                        </p:tgtEl>
                                        <p:attrNameLst>
                                          <p:attrName>style.visibility</p:attrName>
                                        </p:attrNameLst>
                                      </p:cBhvr>
                                      <p:to>
                                        <p:strVal val="visible"/>
                                      </p:to>
                                    </p:set>
                                    <p:anim calcmode="lin" valueType="num">
                                      <p:cBhvr additive="base">
                                        <p:cTn id="24" dur="500" fill="hold"/>
                                        <p:tgtEl>
                                          <p:spTgt spid="384005"/>
                                        </p:tgtEl>
                                        <p:attrNameLst>
                                          <p:attrName>ppt_x</p:attrName>
                                        </p:attrNameLst>
                                      </p:cBhvr>
                                      <p:tavLst>
                                        <p:tav tm="0">
                                          <p:val>
                                            <p:strVal val="0-#ppt_w/2"/>
                                          </p:val>
                                        </p:tav>
                                        <p:tav tm="100000">
                                          <p:val>
                                            <p:strVal val="#ppt_x"/>
                                          </p:val>
                                        </p:tav>
                                      </p:tavLst>
                                    </p:anim>
                                    <p:anim calcmode="lin" valueType="num">
                                      <p:cBhvr additive="base">
                                        <p:cTn id="25" dur="500" fill="hold"/>
                                        <p:tgtEl>
                                          <p:spTgt spid="38400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384006"/>
                                        </p:tgtEl>
                                        <p:attrNameLst>
                                          <p:attrName>style.visibility</p:attrName>
                                        </p:attrNameLst>
                                      </p:cBhvr>
                                      <p:to>
                                        <p:strVal val="visible"/>
                                      </p:to>
                                    </p:set>
                                    <p:anim calcmode="lin" valueType="num">
                                      <p:cBhvr additive="base">
                                        <p:cTn id="29" dur="500" fill="hold"/>
                                        <p:tgtEl>
                                          <p:spTgt spid="384006"/>
                                        </p:tgtEl>
                                        <p:attrNameLst>
                                          <p:attrName>ppt_x</p:attrName>
                                        </p:attrNameLst>
                                      </p:cBhvr>
                                      <p:tavLst>
                                        <p:tav tm="0">
                                          <p:val>
                                            <p:strVal val="1+#ppt_w/2"/>
                                          </p:val>
                                        </p:tav>
                                        <p:tav tm="100000">
                                          <p:val>
                                            <p:strVal val="#ppt_x"/>
                                          </p:val>
                                        </p:tav>
                                      </p:tavLst>
                                    </p:anim>
                                    <p:anim calcmode="lin" valueType="num">
                                      <p:cBhvr additive="base">
                                        <p:cTn id="30" dur="500" fill="hold"/>
                                        <p:tgtEl>
                                          <p:spTgt spid="384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4" grpId="0"/>
      <p:bldP spid="38400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838200" y="895350"/>
            <a:ext cx="7772400" cy="946150"/>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对一些的显著性水平</a:t>
            </a:r>
            <a:r>
              <a:rPr kumimoji="1" lang="zh-CN" altLang="en-US" sz="2800" dirty="0" smtClean="0">
                <a:latin typeface="楷体_GB2312" pitchFamily="49" charset="-122"/>
                <a:ea typeface="楷体_GB2312" pitchFamily="49" charset="-122"/>
              </a:rPr>
              <a:t>，下表列出</a:t>
            </a:r>
            <a:r>
              <a:rPr kumimoji="1" lang="zh-CN" altLang="en-US" sz="2800" dirty="0">
                <a:latin typeface="楷体_GB2312" pitchFamily="49" charset="-122"/>
                <a:ea typeface="楷体_GB2312" pitchFamily="49" charset="-122"/>
              </a:rPr>
              <a:t>了相应的拒绝域和检验结论。</a:t>
            </a:r>
          </a:p>
        </p:txBody>
      </p:sp>
      <p:sp>
        <p:nvSpPr>
          <p:cNvPr id="386051" name="Rectangle 3"/>
          <p:cNvSpPr>
            <a:spLocks noChangeArrowheads="1"/>
          </p:cNvSpPr>
          <p:nvPr/>
        </p:nvSpPr>
        <p:spPr bwMode="auto">
          <a:xfrm>
            <a:off x="2476500" y="1962150"/>
            <a:ext cx="4572000" cy="519113"/>
          </a:xfrm>
          <a:prstGeom prst="rect">
            <a:avLst/>
          </a:prstGeom>
          <a:noFill/>
          <a:ln w="9525">
            <a:noFill/>
            <a:miter lim="800000"/>
            <a:headEnd/>
            <a:tailEnd/>
          </a:ln>
          <a:effectLst/>
        </p:spPr>
        <p:txBody>
          <a:bodyPr>
            <a:spAutoFit/>
          </a:bodyPr>
          <a:lstStyle/>
          <a:p>
            <a:r>
              <a:rPr kumimoji="1" lang="zh-CN" altLang="en-US" sz="2800" dirty="0" smtClean="0">
                <a:latin typeface="楷体_GB2312" pitchFamily="49" charset="-122"/>
                <a:ea typeface="楷体_GB2312" pitchFamily="49" charset="-122"/>
              </a:rPr>
              <a:t>例中</a:t>
            </a:r>
            <a:r>
              <a:rPr kumimoji="1" lang="zh-CN" altLang="en-US" sz="2800" dirty="0">
                <a:latin typeface="楷体_GB2312" pitchFamily="49" charset="-122"/>
                <a:ea typeface="楷体_GB2312" pitchFamily="49" charset="-122"/>
              </a:rPr>
              <a:t>的拒绝域</a:t>
            </a:r>
          </a:p>
        </p:txBody>
      </p:sp>
      <p:grpSp>
        <p:nvGrpSpPr>
          <p:cNvPr id="2" name="Group 4"/>
          <p:cNvGrpSpPr>
            <a:grpSpLocks/>
          </p:cNvGrpSpPr>
          <p:nvPr/>
        </p:nvGrpSpPr>
        <p:grpSpPr bwMode="auto">
          <a:xfrm>
            <a:off x="971550" y="2574940"/>
            <a:ext cx="7315200" cy="3068638"/>
            <a:chOff x="240" y="1774"/>
            <a:chExt cx="4608" cy="1933"/>
          </a:xfrm>
        </p:grpSpPr>
        <p:graphicFrame>
          <p:nvGraphicFramePr>
            <p:cNvPr id="386053" name="Object 5"/>
            <p:cNvGraphicFramePr>
              <a:graphicFrameLocks noChangeAspect="1"/>
            </p:cNvGraphicFramePr>
            <p:nvPr/>
          </p:nvGraphicFramePr>
          <p:xfrm>
            <a:off x="901" y="1999"/>
            <a:ext cx="96" cy="90"/>
          </p:xfrm>
          <a:graphic>
            <a:graphicData uri="http://schemas.openxmlformats.org/presentationml/2006/ole">
              <p:oleObj spid="_x0000_s1897474" r:id="rId4" imgW="152334" imgH="139639" progId="Equation.3">
                <p:embed/>
              </p:oleObj>
            </a:graphicData>
          </a:graphic>
        </p:graphicFrame>
        <p:graphicFrame>
          <p:nvGraphicFramePr>
            <p:cNvPr id="386054" name="Object 6"/>
            <p:cNvGraphicFramePr>
              <a:graphicFrameLocks noChangeAspect="1"/>
            </p:cNvGraphicFramePr>
            <p:nvPr/>
          </p:nvGraphicFramePr>
          <p:xfrm>
            <a:off x="901" y="2402"/>
            <a:ext cx="78" cy="96"/>
          </p:xfrm>
          <a:graphic>
            <a:graphicData uri="http://schemas.openxmlformats.org/presentationml/2006/ole">
              <p:oleObj spid="_x0000_s1897475" r:id="rId5" imgW="126835" imgH="152202" progId="Equation.3">
                <p:embed/>
              </p:oleObj>
            </a:graphicData>
          </a:graphic>
        </p:graphicFrame>
        <p:graphicFrame>
          <p:nvGraphicFramePr>
            <p:cNvPr id="386055" name="Object 7"/>
            <p:cNvGraphicFramePr>
              <a:graphicFrameLocks noChangeAspect="1"/>
            </p:cNvGraphicFramePr>
            <p:nvPr/>
          </p:nvGraphicFramePr>
          <p:xfrm>
            <a:off x="901" y="3611"/>
            <a:ext cx="78" cy="96"/>
          </p:xfrm>
          <a:graphic>
            <a:graphicData uri="http://schemas.openxmlformats.org/presentationml/2006/ole">
              <p:oleObj spid="_x0000_s1897476" r:id="rId6" imgW="126835" imgH="152202" progId="Equation.3">
                <p:embed/>
              </p:oleObj>
            </a:graphicData>
          </a:graphic>
        </p:graphicFrame>
        <p:grpSp>
          <p:nvGrpSpPr>
            <p:cNvPr id="3" name="Group 8"/>
            <p:cNvGrpSpPr>
              <a:grpSpLocks/>
            </p:cNvGrpSpPr>
            <p:nvPr/>
          </p:nvGrpSpPr>
          <p:grpSpPr bwMode="auto">
            <a:xfrm>
              <a:off x="240" y="1774"/>
              <a:ext cx="1488" cy="386"/>
              <a:chOff x="0" y="0"/>
              <a:chExt cx="682" cy="403"/>
            </a:xfrm>
          </p:grpSpPr>
          <p:sp>
            <p:nvSpPr>
              <p:cNvPr id="386057" name="Rectangle 9"/>
              <p:cNvSpPr>
                <a:spLocks noChangeArrowheads="1"/>
              </p:cNvSpPr>
              <p:nvPr/>
            </p:nvSpPr>
            <p:spPr bwMode="auto">
              <a:xfrm>
                <a:off x="43" y="0"/>
                <a:ext cx="596"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显著性水平</a:t>
                </a:r>
                <a:endParaRPr kumimoji="1" lang="zh-CN" altLang="en-US" sz="2800">
                  <a:latin typeface="Times New Roman" pitchFamily="18" charset="0"/>
                </a:endParaRPr>
              </a:p>
            </p:txBody>
          </p:sp>
          <p:sp>
            <p:nvSpPr>
              <p:cNvPr id="386058" name="Rectangle 10"/>
              <p:cNvSpPr>
                <a:spLocks noChangeArrowheads="1"/>
              </p:cNvSpPr>
              <p:nvPr/>
            </p:nvSpPr>
            <p:spPr bwMode="auto">
              <a:xfrm>
                <a:off x="0" y="0"/>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4" name="Group 11"/>
            <p:cNvGrpSpPr>
              <a:grpSpLocks/>
            </p:cNvGrpSpPr>
            <p:nvPr/>
          </p:nvGrpSpPr>
          <p:grpSpPr bwMode="auto">
            <a:xfrm>
              <a:off x="1728" y="1776"/>
              <a:ext cx="1056" cy="384"/>
              <a:chOff x="682" y="0"/>
              <a:chExt cx="494" cy="403"/>
            </a:xfrm>
          </p:grpSpPr>
          <p:sp>
            <p:nvSpPr>
              <p:cNvPr id="386060" name="Rectangle 12"/>
              <p:cNvSpPr>
                <a:spLocks noChangeArrowheads="1"/>
              </p:cNvSpPr>
              <p:nvPr/>
            </p:nvSpPr>
            <p:spPr bwMode="auto">
              <a:xfrm>
                <a:off x="725" y="0"/>
                <a:ext cx="408"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拒绝域</a:t>
                </a:r>
                <a:endParaRPr kumimoji="1" lang="zh-CN" altLang="en-US" sz="2800">
                  <a:latin typeface="Times New Roman" pitchFamily="18" charset="0"/>
                </a:endParaRPr>
              </a:p>
            </p:txBody>
          </p:sp>
          <p:sp>
            <p:nvSpPr>
              <p:cNvPr id="386061" name="Rectangle 13"/>
              <p:cNvSpPr>
                <a:spLocks noChangeArrowheads="1"/>
              </p:cNvSpPr>
              <p:nvPr/>
            </p:nvSpPr>
            <p:spPr bwMode="auto">
              <a:xfrm>
                <a:off x="682" y="0"/>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5" name="Group 14"/>
            <p:cNvGrpSpPr>
              <a:grpSpLocks/>
            </p:cNvGrpSpPr>
            <p:nvPr/>
          </p:nvGrpSpPr>
          <p:grpSpPr bwMode="auto">
            <a:xfrm>
              <a:off x="2784" y="1776"/>
              <a:ext cx="2064" cy="384"/>
              <a:chOff x="1176" y="0"/>
              <a:chExt cx="977" cy="403"/>
            </a:xfrm>
          </p:grpSpPr>
          <p:sp>
            <p:nvSpPr>
              <p:cNvPr id="386063" name="Rectangle 15"/>
              <p:cNvSpPr>
                <a:spLocks noChangeArrowheads="1"/>
              </p:cNvSpPr>
              <p:nvPr/>
            </p:nvSpPr>
            <p:spPr bwMode="auto">
              <a:xfrm>
                <a:off x="1219" y="0"/>
                <a:ext cx="891" cy="403"/>
              </a:xfrm>
              <a:prstGeom prst="rect">
                <a:avLst/>
              </a:prstGeom>
              <a:noFill/>
              <a:ln w="9525">
                <a:noFill/>
                <a:miter lim="800000"/>
                <a:headEnd/>
                <a:tailEnd/>
              </a:ln>
              <a:effectLst/>
            </p:spPr>
            <p:txBody>
              <a:bodyPr/>
              <a:lstStyle/>
              <a:p>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rPr>
                  <a:t>=2.10</a:t>
                </a:r>
                <a:r>
                  <a:rPr kumimoji="1" lang="zh-CN" altLang="en-US" sz="2800">
                    <a:latin typeface="楷体_GB2312" pitchFamily="49" charset="-122"/>
                    <a:ea typeface="楷体_GB2312" pitchFamily="49" charset="-122"/>
                  </a:rPr>
                  <a:t>对应的结论</a:t>
                </a:r>
                <a:endParaRPr kumimoji="1" lang="zh-CN" altLang="en-US" sz="2800">
                  <a:latin typeface="Times New Roman" pitchFamily="18" charset="0"/>
                </a:endParaRPr>
              </a:p>
            </p:txBody>
          </p:sp>
          <p:sp>
            <p:nvSpPr>
              <p:cNvPr id="386064" name="Rectangle 16"/>
              <p:cNvSpPr>
                <a:spLocks noChangeArrowheads="1"/>
              </p:cNvSpPr>
              <p:nvPr/>
            </p:nvSpPr>
            <p:spPr bwMode="auto">
              <a:xfrm>
                <a:off x="1176" y="0"/>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6" name="Group 17"/>
            <p:cNvGrpSpPr>
              <a:grpSpLocks/>
            </p:cNvGrpSpPr>
            <p:nvPr/>
          </p:nvGrpSpPr>
          <p:grpSpPr bwMode="auto">
            <a:xfrm>
              <a:off x="240" y="2165"/>
              <a:ext cx="1488" cy="319"/>
              <a:chOff x="0" y="403"/>
              <a:chExt cx="682" cy="403"/>
            </a:xfrm>
          </p:grpSpPr>
          <p:sp>
            <p:nvSpPr>
              <p:cNvPr id="386066" name="Rectangle 18"/>
              <p:cNvSpPr>
                <a:spLocks noChangeArrowheads="1"/>
              </p:cNvSpPr>
              <p:nvPr/>
            </p:nvSpPr>
            <p:spPr bwMode="auto">
              <a:xfrm>
                <a:off x="43" y="403"/>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=0.05</a:t>
                </a:r>
              </a:p>
            </p:txBody>
          </p:sp>
          <p:sp>
            <p:nvSpPr>
              <p:cNvPr id="386067" name="Rectangle 19"/>
              <p:cNvSpPr>
                <a:spLocks noChangeArrowheads="1"/>
              </p:cNvSpPr>
              <p:nvPr/>
            </p:nvSpPr>
            <p:spPr bwMode="auto">
              <a:xfrm>
                <a:off x="0" y="403"/>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7" name="Group 20"/>
            <p:cNvGrpSpPr>
              <a:grpSpLocks/>
            </p:cNvGrpSpPr>
            <p:nvPr/>
          </p:nvGrpSpPr>
          <p:grpSpPr bwMode="auto">
            <a:xfrm>
              <a:off x="1728" y="2160"/>
              <a:ext cx="1056" cy="336"/>
              <a:chOff x="682" y="403"/>
              <a:chExt cx="494" cy="403"/>
            </a:xfrm>
          </p:grpSpPr>
          <p:sp>
            <p:nvSpPr>
              <p:cNvPr id="386069" name="Rectangle 21"/>
              <p:cNvSpPr>
                <a:spLocks noChangeArrowheads="1"/>
              </p:cNvSpPr>
              <p:nvPr/>
            </p:nvSpPr>
            <p:spPr bwMode="auto">
              <a:xfrm>
                <a:off x="725" y="403"/>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1.645</a:t>
                </a:r>
                <a:endParaRPr kumimoji="1" lang="en-US" altLang="zh-CN" sz="2800">
                  <a:latin typeface="Times New Roman" pitchFamily="18" charset="0"/>
                </a:endParaRPr>
              </a:p>
            </p:txBody>
          </p:sp>
          <p:sp>
            <p:nvSpPr>
              <p:cNvPr id="386070" name="Rectangle 22"/>
              <p:cNvSpPr>
                <a:spLocks noChangeArrowheads="1"/>
              </p:cNvSpPr>
              <p:nvPr/>
            </p:nvSpPr>
            <p:spPr bwMode="auto">
              <a:xfrm>
                <a:off x="682" y="403"/>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8" name="Group 23"/>
            <p:cNvGrpSpPr>
              <a:grpSpLocks/>
            </p:cNvGrpSpPr>
            <p:nvPr/>
          </p:nvGrpSpPr>
          <p:grpSpPr bwMode="auto">
            <a:xfrm>
              <a:off x="2784" y="2160"/>
              <a:ext cx="2064" cy="336"/>
              <a:chOff x="1176" y="403"/>
              <a:chExt cx="977" cy="403"/>
            </a:xfrm>
          </p:grpSpPr>
          <p:sp>
            <p:nvSpPr>
              <p:cNvPr id="386072" name="Rectangle 24"/>
              <p:cNvSpPr>
                <a:spLocks noChangeArrowheads="1"/>
              </p:cNvSpPr>
              <p:nvPr/>
            </p:nvSpPr>
            <p:spPr bwMode="auto">
              <a:xfrm>
                <a:off x="1219" y="403"/>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endParaRPr kumimoji="1" lang="en-US" altLang="zh-CN" sz="2800">
                  <a:latin typeface="Times New Roman" pitchFamily="18" charset="0"/>
                  <a:ea typeface="Arial Unicode MS" pitchFamily="34" charset="-122"/>
                  <a:cs typeface="Arial Unicode MS" pitchFamily="34" charset="-122"/>
                </a:endParaRPr>
              </a:p>
            </p:txBody>
          </p:sp>
          <p:sp>
            <p:nvSpPr>
              <p:cNvPr id="386073" name="Rectangle 25"/>
              <p:cNvSpPr>
                <a:spLocks noChangeArrowheads="1"/>
              </p:cNvSpPr>
              <p:nvPr/>
            </p:nvSpPr>
            <p:spPr bwMode="auto">
              <a:xfrm>
                <a:off x="1176" y="403"/>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9" name="Group 26"/>
            <p:cNvGrpSpPr>
              <a:grpSpLocks/>
            </p:cNvGrpSpPr>
            <p:nvPr/>
          </p:nvGrpSpPr>
          <p:grpSpPr bwMode="auto">
            <a:xfrm>
              <a:off x="240" y="2484"/>
              <a:ext cx="1488" cy="348"/>
              <a:chOff x="0" y="806"/>
              <a:chExt cx="682" cy="403"/>
            </a:xfrm>
          </p:grpSpPr>
          <p:sp>
            <p:nvSpPr>
              <p:cNvPr id="386075" name="Rectangle 27"/>
              <p:cNvSpPr>
                <a:spLocks noChangeArrowheads="1"/>
              </p:cNvSpPr>
              <p:nvPr/>
            </p:nvSpPr>
            <p:spPr bwMode="auto">
              <a:xfrm>
                <a:off x="43" y="806"/>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=0.025</a:t>
                </a:r>
                <a:endParaRPr kumimoji="1" lang="en-US" altLang="zh-CN" sz="2800">
                  <a:latin typeface="Times New Roman" pitchFamily="18" charset="0"/>
                </a:endParaRPr>
              </a:p>
            </p:txBody>
          </p:sp>
          <p:sp>
            <p:nvSpPr>
              <p:cNvPr id="386076" name="Rectangle 28"/>
              <p:cNvSpPr>
                <a:spLocks noChangeArrowheads="1"/>
              </p:cNvSpPr>
              <p:nvPr/>
            </p:nvSpPr>
            <p:spPr bwMode="auto">
              <a:xfrm>
                <a:off x="0" y="806"/>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0" name="Group 29"/>
            <p:cNvGrpSpPr>
              <a:grpSpLocks/>
            </p:cNvGrpSpPr>
            <p:nvPr/>
          </p:nvGrpSpPr>
          <p:grpSpPr bwMode="auto">
            <a:xfrm>
              <a:off x="1728" y="2496"/>
              <a:ext cx="1056" cy="336"/>
              <a:chOff x="682" y="806"/>
              <a:chExt cx="494" cy="403"/>
            </a:xfrm>
          </p:grpSpPr>
          <p:sp>
            <p:nvSpPr>
              <p:cNvPr id="386078" name="Rectangle 30"/>
              <p:cNvSpPr>
                <a:spLocks noChangeArrowheads="1"/>
              </p:cNvSpPr>
              <p:nvPr/>
            </p:nvSpPr>
            <p:spPr bwMode="auto">
              <a:xfrm>
                <a:off x="725" y="806"/>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1.96</a:t>
                </a:r>
              </a:p>
            </p:txBody>
          </p:sp>
          <p:sp>
            <p:nvSpPr>
              <p:cNvPr id="386079" name="Rectangle 31"/>
              <p:cNvSpPr>
                <a:spLocks noChangeArrowheads="1"/>
              </p:cNvSpPr>
              <p:nvPr/>
            </p:nvSpPr>
            <p:spPr bwMode="auto">
              <a:xfrm>
                <a:off x="682" y="806"/>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1" name="Group 32"/>
            <p:cNvGrpSpPr>
              <a:grpSpLocks/>
            </p:cNvGrpSpPr>
            <p:nvPr/>
          </p:nvGrpSpPr>
          <p:grpSpPr bwMode="auto">
            <a:xfrm>
              <a:off x="2784" y="2496"/>
              <a:ext cx="2064" cy="336"/>
              <a:chOff x="1176" y="806"/>
              <a:chExt cx="977" cy="403"/>
            </a:xfrm>
          </p:grpSpPr>
          <p:sp>
            <p:nvSpPr>
              <p:cNvPr id="386081" name="Rectangle 33"/>
              <p:cNvSpPr>
                <a:spLocks noChangeArrowheads="1"/>
              </p:cNvSpPr>
              <p:nvPr/>
            </p:nvSpPr>
            <p:spPr bwMode="auto">
              <a:xfrm>
                <a:off x="1219" y="806"/>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拒绝</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endParaRPr kumimoji="1" lang="en-US" altLang="zh-CN" sz="2800">
                  <a:latin typeface="Times New Roman" pitchFamily="18" charset="0"/>
                </a:endParaRPr>
              </a:p>
            </p:txBody>
          </p:sp>
          <p:sp>
            <p:nvSpPr>
              <p:cNvPr id="386082" name="Rectangle 34"/>
              <p:cNvSpPr>
                <a:spLocks noChangeArrowheads="1"/>
              </p:cNvSpPr>
              <p:nvPr/>
            </p:nvSpPr>
            <p:spPr bwMode="auto">
              <a:xfrm>
                <a:off x="1176" y="806"/>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12" name="Group 35"/>
            <p:cNvGrpSpPr>
              <a:grpSpLocks/>
            </p:cNvGrpSpPr>
            <p:nvPr/>
          </p:nvGrpSpPr>
          <p:grpSpPr bwMode="auto">
            <a:xfrm>
              <a:off x="240" y="2832"/>
              <a:ext cx="1488" cy="336"/>
              <a:chOff x="0" y="1209"/>
              <a:chExt cx="682" cy="403"/>
            </a:xfrm>
          </p:grpSpPr>
          <p:sp>
            <p:nvSpPr>
              <p:cNvPr id="386084" name="Rectangle 36"/>
              <p:cNvSpPr>
                <a:spLocks noChangeArrowheads="1"/>
              </p:cNvSpPr>
              <p:nvPr/>
            </p:nvSpPr>
            <p:spPr bwMode="auto">
              <a:xfrm>
                <a:off x="43" y="1209"/>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=0.01</a:t>
                </a:r>
              </a:p>
            </p:txBody>
          </p:sp>
          <p:sp>
            <p:nvSpPr>
              <p:cNvPr id="386085" name="Rectangle 37"/>
              <p:cNvSpPr>
                <a:spLocks noChangeArrowheads="1"/>
              </p:cNvSpPr>
              <p:nvPr/>
            </p:nvSpPr>
            <p:spPr bwMode="auto">
              <a:xfrm>
                <a:off x="0" y="1209"/>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3" name="Group 38"/>
            <p:cNvGrpSpPr>
              <a:grpSpLocks/>
            </p:cNvGrpSpPr>
            <p:nvPr/>
          </p:nvGrpSpPr>
          <p:grpSpPr bwMode="auto">
            <a:xfrm>
              <a:off x="1728" y="2832"/>
              <a:ext cx="1056" cy="336"/>
              <a:chOff x="682" y="1209"/>
              <a:chExt cx="494" cy="403"/>
            </a:xfrm>
          </p:grpSpPr>
          <p:sp>
            <p:nvSpPr>
              <p:cNvPr id="386087" name="Rectangle 39"/>
              <p:cNvSpPr>
                <a:spLocks noChangeArrowheads="1"/>
              </p:cNvSpPr>
              <p:nvPr/>
            </p:nvSpPr>
            <p:spPr bwMode="auto">
              <a:xfrm>
                <a:off x="725" y="1209"/>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2.33</a:t>
                </a:r>
              </a:p>
            </p:txBody>
          </p:sp>
          <p:sp>
            <p:nvSpPr>
              <p:cNvPr id="386088" name="Rectangle 40"/>
              <p:cNvSpPr>
                <a:spLocks noChangeArrowheads="1"/>
              </p:cNvSpPr>
              <p:nvPr/>
            </p:nvSpPr>
            <p:spPr bwMode="auto">
              <a:xfrm>
                <a:off x="682" y="1209"/>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4" name="Group 41"/>
            <p:cNvGrpSpPr>
              <a:grpSpLocks/>
            </p:cNvGrpSpPr>
            <p:nvPr/>
          </p:nvGrpSpPr>
          <p:grpSpPr bwMode="auto">
            <a:xfrm>
              <a:off x="2784" y="2832"/>
              <a:ext cx="2064" cy="336"/>
              <a:chOff x="1176" y="1209"/>
              <a:chExt cx="977" cy="403"/>
            </a:xfrm>
          </p:grpSpPr>
          <p:sp>
            <p:nvSpPr>
              <p:cNvPr id="386090" name="Rectangle 42"/>
              <p:cNvSpPr>
                <a:spLocks noChangeArrowheads="1"/>
              </p:cNvSpPr>
              <p:nvPr/>
            </p:nvSpPr>
            <p:spPr bwMode="auto">
              <a:xfrm>
                <a:off x="1219" y="1209"/>
                <a:ext cx="891" cy="403"/>
              </a:xfrm>
              <a:prstGeom prst="rect">
                <a:avLst/>
              </a:prstGeom>
              <a:noFill/>
              <a:ln w="9525">
                <a:noFill/>
                <a:miter lim="800000"/>
                <a:headEnd/>
                <a:tailEnd/>
              </a:ln>
              <a:effectLst/>
            </p:spPr>
            <p:txBody>
              <a:bodyPr/>
              <a:lstStyle/>
              <a:p>
                <a:pPr algn="ctr"/>
                <a:r>
                  <a:rPr kumimoji="1" lang="zh-CN" altLang="en-US" sz="2800">
                    <a:latin typeface="楷体_GB2312" pitchFamily="49" charset="-122"/>
                    <a:ea typeface="楷体_GB2312" pitchFamily="49" charset="-122"/>
                  </a:rPr>
                  <a:t>接受</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p>
            </p:txBody>
          </p:sp>
          <p:sp>
            <p:nvSpPr>
              <p:cNvPr id="386091" name="Rectangle 43"/>
              <p:cNvSpPr>
                <a:spLocks noChangeArrowheads="1"/>
              </p:cNvSpPr>
              <p:nvPr/>
            </p:nvSpPr>
            <p:spPr bwMode="auto">
              <a:xfrm>
                <a:off x="1176" y="1209"/>
                <a:ext cx="977" cy="403"/>
              </a:xfrm>
              <a:prstGeom prst="rect">
                <a:avLst/>
              </a:prstGeom>
              <a:noFill/>
              <a:ln w="7">
                <a:solidFill>
                  <a:srgbClr val="A0A0A0"/>
                </a:solidFill>
                <a:miter lim="800000"/>
                <a:headEnd/>
                <a:tailEnd/>
              </a:ln>
              <a:effectLst/>
            </p:spPr>
            <p:txBody>
              <a:bodyPr/>
              <a:lstStyle/>
              <a:p>
                <a:endParaRPr lang="zh-CN" altLang="en-US"/>
              </a:p>
            </p:txBody>
          </p:sp>
        </p:grpSp>
        <p:grpSp>
          <p:nvGrpSpPr>
            <p:cNvPr id="15" name="Group 44"/>
            <p:cNvGrpSpPr>
              <a:grpSpLocks/>
            </p:cNvGrpSpPr>
            <p:nvPr/>
          </p:nvGrpSpPr>
          <p:grpSpPr bwMode="auto">
            <a:xfrm>
              <a:off x="240" y="3168"/>
              <a:ext cx="1488" cy="336"/>
              <a:chOff x="0" y="1612"/>
              <a:chExt cx="682" cy="403"/>
            </a:xfrm>
          </p:grpSpPr>
          <p:sp>
            <p:nvSpPr>
              <p:cNvPr id="386093" name="Rectangle 45"/>
              <p:cNvSpPr>
                <a:spLocks noChangeArrowheads="1"/>
              </p:cNvSpPr>
              <p:nvPr/>
            </p:nvSpPr>
            <p:spPr bwMode="auto">
              <a:xfrm>
                <a:off x="43" y="1612"/>
                <a:ext cx="596" cy="403"/>
              </a:xfrm>
              <a:prstGeom prst="rect">
                <a:avLst/>
              </a:prstGeom>
              <a:noFill/>
              <a:ln w="9525">
                <a:noFill/>
                <a:miter lim="800000"/>
                <a:headEnd/>
                <a:tailEnd/>
              </a:ln>
              <a:effectLst/>
            </p:spPr>
            <p:txBody>
              <a:bodyPr/>
              <a:lstStyle/>
              <a:p>
                <a:pPr algn="ct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a:latin typeface="Times New Roman" pitchFamily="18" charset="0"/>
                    <a:ea typeface="Arial Unicode MS" pitchFamily="34" charset="-122"/>
                    <a:cs typeface="Arial Unicode MS" pitchFamily="34" charset="-122"/>
                  </a:rPr>
                  <a:t> =0.005</a:t>
                </a:r>
              </a:p>
            </p:txBody>
          </p:sp>
          <p:sp>
            <p:nvSpPr>
              <p:cNvPr id="386094" name="Rectangle 46"/>
              <p:cNvSpPr>
                <a:spLocks noChangeArrowheads="1"/>
              </p:cNvSpPr>
              <p:nvPr/>
            </p:nvSpPr>
            <p:spPr bwMode="auto">
              <a:xfrm>
                <a:off x="0" y="1612"/>
                <a:ext cx="682" cy="403"/>
              </a:xfrm>
              <a:prstGeom prst="rect">
                <a:avLst/>
              </a:prstGeom>
              <a:noFill/>
              <a:ln w="7">
                <a:solidFill>
                  <a:srgbClr val="A0A0A0"/>
                </a:solidFill>
                <a:miter lim="800000"/>
                <a:headEnd/>
                <a:tailEnd/>
              </a:ln>
              <a:effectLst/>
            </p:spPr>
            <p:txBody>
              <a:bodyPr/>
              <a:lstStyle/>
              <a:p>
                <a:endParaRPr lang="zh-CN" altLang="en-US"/>
              </a:p>
            </p:txBody>
          </p:sp>
        </p:grpSp>
        <p:grpSp>
          <p:nvGrpSpPr>
            <p:cNvPr id="16" name="Group 47"/>
            <p:cNvGrpSpPr>
              <a:grpSpLocks/>
            </p:cNvGrpSpPr>
            <p:nvPr/>
          </p:nvGrpSpPr>
          <p:grpSpPr bwMode="auto">
            <a:xfrm>
              <a:off x="1728" y="3168"/>
              <a:ext cx="1056" cy="336"/>
              <a:chOff x="682" y="1612"/>
              <a:chExt cx="494" cy="403"/>
            </a:xfrm>
          </p:grpSpPr>
          <p:sp>
            <p:nvSpPr>
              <p:cNvPr id="386096" name="Rectangle 48"/>
              <p:cNvSpPr>
                <a:spLocks noChangeArrowheads="1"/>
              </p:cNvSpPr>
              <p:nvPr/>
            </p:nvSpPr>
            <p:spPr bwMode="auto">
              <a:xfrm>
                <a:off x="725" y="1612"/>
                <a:ext cx="408" cy="403"/>
              </a:xfrm>
              <a:prstGeom prst="rect">
                <a:avLst/>
              </a:prstGeom>
              <a:noFill/>
              <a:ln w="9525">
                <a:noFill/>
                <a:miter lim="800000"/>
                <a:headEnd/>
                <a:tailEnd/>
              </a:ln>
              <a:effectLst/>
            </p:spPr>
            <p:txBody>
              <a:bodyPr/>
              <a:lstStyle/>
              <a:p>
                <a:pPr algn="ctr"/>
                <a:r>
                  <a:rPr kumimoji="1" lang="en-US" altLang="zh-CN" sz="2800" i="1">
                    <a:latin typeface="Times New Roman" pitchFamily="18" charset="0"/>
                    <a:ea typeface="Arial Unicode MS" pitchFamily="34" charset="-122"/>
                    <a:cs typeface="Arial Unicode MS" pitchFamily="34" charset="-122"/>
                  </a:rPr>
                  <a:t>u</a:t>
                </a:r>
                <a:r>
                  <a:rPr kumimoji="1" lang="en-US" altLang="zh-CN" sz="2800">
                    <a:latin typeface="Times New Roman" pitchFamily="18" charset="0"/>
                    <a:ea typeface="Arial Unicode MS" pitchFamily="34" charset="-122"/>
                    <a:cs typeface="Arial Unicode MS" pitchFamily="34" charset="-122"/>
                    <a:sym typeface="Symbol" pitchFamily="18" charset="2"/>
                  </a:rPr>
                  <a:t></a:t>
                </a:r>
                <a:r>
                  <a:rPr kumimoji="1" lang="en-US" altLang="zh-CN" sz="2800">
                    <a:latin typeface="Times New Roman" pitchFamily="18" charset="0"/>
                    <a:ea typeface="Arial Unicode MS" pitchFamily="34" charset="-122"/>
                    <a:cs typeface="Arial Unicode MS" pitchFamily="34" charset="-122"/>
                  </a:rPr>
                  <a:t>2.58</a:t>
                </a:r>
              </a:p>
            </p:txBody>
          </p:sp>
          <p:sp>
            <p:nvSpPr>
              <p:cNvPr id="386097" name="Rectangle 49"/>
              <p:cNvSpPr>
                <a:spLocks noChangeArrowheads="1"/>
              </p:cNvSpPr>
              <p:nvPr/>
            </p:nvSpPr>
            <p:spPr bwMode="auto">
              <a:xfrm>
                <a:off x="682" y="1612"/>
                <a:ext cx="494" cy="403"/>
              </a:xfrm>
              <a:prstGeom prst="rect">
                <a:avLst/>
              </a:prstGeom>
              <a:noFill/>
              <a:ln w="7">
                <a:solidFill>
                  <a:srgbClr val="A0A0A0"/>
                </a:solidFill>
                <a:miter lim="800000"/>
                <a:headEnd/>
                <a:tailEnd/>
              </a:ln>
              <a:effectLst/>
            </p:spPr>
            <p:txBody>
              <a:bodyPr/>
              <a:lstStyle/>
              <a:p>
                <a:endParaRPr lang="zh-CN" altLang="en-US"/>
              </a:p>
            </p:txBody>
          </p:sp>
        </p:grpSp>
        <p:grpSp>
          <p:nvGrpSpPr>
            <p:cNvPr id="17" name="Group 50"/>
            <p:cNvGrpSpPr>
              <a:grpSpLocks/>
            </p:cNvGrpSpPr>
            <p:nvPr/>
          </p:nvGrpSpPr>
          <p:grpSpPr bwMode="auto">
            <a:xfrm>
              <a:off x="2784" y="3168"/>
              <a:ext cx="2064" cy="336"/>
              <a:chOff x="1176" y="1612"/>
              <a:chExt cx="977" cy="403"/>
            </a:xfrm>
          </p:grpSpPr>
          <p:sp>
            <p:nvSpPr>
              <p:cNvPr id="386099" name="Rectangle 51"/>
              <p:cNvSpPr>
                <a:spLocks noChangeArrowheads="1"/>
              </p:cNvSpPr>
              <p:nvPr/>
            </p:nvSpPr>
            <p:spPr bwMode="auto">
              <a:xfrm>
                <a:off x="1219" y="1612"/>
                <a:ext cx="891" cy="403"/>
              </a:xfrm>
              <a:prstGeom prst="rect">
                <a:avLst/>
              </a:prstGeom>
              <a:noFill/>
              <a:ln w="9525">
                <a:noFill/>
                <a:miter lim="800000"/>
                <a:headEnd/>
                <a:tailEnd/>
              </a:ln>
              <a:effectLst/>
            </p:spPr>
            <p:txBody>
              <a:bodyPr/>
              <a:lstStyle/>
              <a:p>
                <a:pPr algn="ctr" eaLnBrk="0" hangingPunct="0"/>
                <a:r>
                  <a:rPr kumimoji="1" lang="zh-CN" altLang="en-US" sz="2800">
                    <a:latin typeface="楷体_GB2312" pitchFamily="49" charset="-122"/>
                    <a:ea typeface="楷体_GB2312" pitchFamily="49" charset="-122"/>
                  </a:rPr>
                  <a:t>接受</a:t>
                </a:r>
                <a:r>
                  <a:rPr kumimoji="1" lang="en-US" altLang="zh-CN" sz="2800" i="1">
                    <a:latin typeface="Times New Roman" pitchFamily="18" charset="0"/>
                    <a:ea typeface="Arial Unicode MS" pitchFamily="34" charset="-122"/>
                    <a:cs typeface="Arial Unicode MS" pitchFamily="34" charset="-122"/>
                  </a:rPr>
                  <a:t>H</a:t>
                </a:r>
                <a:r>
                  <a:rPr kumimoji="1" lang="en-US" altLang="zh-CN" sz="2800" baseline="-30000">
                    <a:latin typeface="Times New Roman" pitchFamily="18" charset="0"/>
                    <a:ea typeface="Arial Unicode MS" pitchFamily="34" charset="-122"/>
                    <a:cs typeface="Arial Unicode MS" pitchFamily="34" charset="-122"/>
                  </a:rPr>
                  <a:t>0</a:t>
                </a:r>
              </a:p>
            </p:txBody>
          </p:sp>
          <p:sp>
            <p:nvSpPr>
              <p:cNvPr id="386100" name="Rectangle 52"/>
              <p:cNvSpPr>
                <a:spLocks noChangeArrowheads="1"/>
              </p:cNvSpPr>
              <p:nvPr/>
            </p:nvSpPr>
            <p:spPr bwMode="auto">
              <a:xfrm>
                <a:off x="1176" y="1612"/>
                <a:ext cx="977" cy="403"/>
              </a:xfrm>
              <a:prstGeom prst="rect">
                <a:avLst/>
              </a:prstGeom>
              <a:noFill/>
              <a:ln w="7">
                <a:solidFill>
                  <a:srgbClr val="A0A0A0"/>
                </a:solidFill>
                <a:miter lim="800000"/>
                <a:headEnd/>
                <a:tailEnd/>
              </a:ln>
              <a:effectLst/>
            </p:spPr>
            <p:txBody>
              <a:bodyPr/>
              <a:lstStyle/>
              <a:p>
                <a:endParaRPr lang="zh-CN" altLang="en-US"/>
              </a:p>
            </p:txBody>
          </p:sp>
        </p:grpSp>
      </p:grpSp>
      <p:sp>
        <p:nvSpPr>
          <p:cNvPr id="386101" name="Rectangle 53"/>
          <p:cNvSpPr>
            <a:spLocks noChangeArrowheads="1"/>
          </p:cNvSpPr>
          <p:nvPr/>
        </p:nvSpPr>
        <p:spPr bwMode="auto">
          <a:xfrm>
            <a:off x="876300" y="5448300"/>
            <a:ext cx="7200900" cy="519113"/>
          </a:xfrm>
          <a:prstGeom prst="rect">
            <a:avLst/>
          </a:prstGeom>
          <a:noFill/>
          <a:ln w="9525">
            <a:noFill/>
            <a:miter lim="800000"/>
            <a:headEnd/>
            <a:tailEnd/>
          </a:ln>
          <a:effectLst/>
        </p:spPr>
        <p:txBody>
          <a:bodyPr>
            <a:spAutoFit/>
          </a:bodyPr>
          <a:lstStyle/>
          <a:p>
            <a:r>
              <a:rPr kumimoji="1" lang="zh-CN" altLang="en-US" sz="2800">
                <a:latin typeface="楷体_GB2312" pitchFamily="49" charset="-122"/>
                <a:ea typeface="楷体_GB2312" pitchFamily="49" charset="-122"/>
              </a:rPr>
              <a:t>我们看到，不同的</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有不同的结论。</a:t>
            </a:r>
            <a:r>
              <a:rPr kumimoji="1" lang="zh-CN" altLang="en-US" sz="2800">
                <a:latin typeface="Times New Roman"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0"/>
                                        </p:tgtEl>
                                        <p:attrNameLst>
                                          <p:attrName>style.visibility</p:attrName>
                                        </p:attrNameLst>
                                      </p:cBhvr>
                                      <p:to>
                                        <p:strVal val="visible"/>
                                      </p:to>
                                    </p:set>
                                    <p:anim calcmode="lin" valueType="num">
                                      <p:cBhvr additive="base">
                                        <p:cTn id="7" dur="500" fill="hold"/>
                                        <p:tgtEl>
                                          <p:spTgt spid="386050"/>
                                        </p:tgtEl>
                                        <p:attrNameLst>
                                          <p:attrName>ppt_x</p:attrName>
                                        </p:attrNameLst>
                                      </p:cBhvr>
                                      <p:tavLst>
                                        <p:tav tm="0">
                                          <p:val>
                                            <p:strVal val="0-#ppt_w/2"/>
                                          </p:val>
                                        </p:tav>
                                        <p:tav tm="100000">
                                          <p:val>
                                            <p:strVal val="#ppt_x"/>
                                          </p:val>
                                        </p:tav>
                                      </p:tavLst>
                                    </p:anim>
                                    <p:anim calcmode="lin" valueType="num">
                                      <p:cBhvr additive="base">
                                        <p:cTn id="8" dur="500" fill="hold"/>
                                        <p:tgtEl>
                                          <p:spTgt spid="386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6051"/>
                                        </p:tgtEl>
                                        <p:attrNameLst>
                                          <p:attrName>style.visibility</p:attrName>
                                        </p:attrNameLst>
                                      </p:cBhvr>
                                      <p:to>
                                        <p:strVal val="visible"/>
                                      </p:to>
                                    </p:set>
                                    <p:anim calcmode="lin" valueType="num">
                                      <p:cBhvr additive="base">
                                        <p:cTn id="13" dur="500" fill="hold"/>
                                        <p:tgtEl>
                                          <p:spTgt spid="386051"/>
                                        </p:tgtEl>
                                        <p:attrNameLst>
                                          <p:attrName>ppt_x</p:attrName>
                                        </p:attrNameLst>
                                      </p:cBhvr>
                                      <p:tavLst>
                                        <p:tav tm="0">
                                          <p:val>
                                            <p:strVal val="1+#ppt_w/2"/>
                                          </p:val>
                                        </p:tav>
                                        <p:tav tm="100000">
                                          <p:val>
                                            <p:strVal val="#ppt_x"/>
                                          </p:val>
                                        </p:tav>
                                      </p:tavLst>
                                    </p:anim>
                                    <p:anim calcmode="lin" valueType="num">
                                      <p:cBhvr additive="base">
                                        <p:cTn id="14"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86101"/>
                                        </p:tgtEl>
                                        <p:attrNameLst>
                                          <p:attrName>style.visibility</p:attrName>
                                        </p:attrNameLst>
                                      </p:cBhvr>
                                      <p:to>
                                        <p:strVal val="visible"/>
                                      </p:to>
                                    </p:set>
                                    <p:anim calcmode="lin" valueType="num">
                                      <p:cBhvr additive="base">
                                        <p:cTn id="25" dur="500" fill="hold"/>
                                        <p:tgtEl>
                                          <p:spTgt spid="386101"/>
                                        </p:tgtEl>
                                        <p:attrNameLst>
                                          <p:attrName>ppt_x</p:attrName>
                                        </p:attrNameLst>
                                      </p:cBhvr>
                                      <p:tavLst>
                                        <p:tav tm="0">
                                          <p:val>
                                            <p:strVal val="0-#ppt_w/2"/>
                                          </p:val>
                                        </p:tav>
                                        <p:tav tm="100000">
                                          <p:val>
                                            <p:strVal val="#ppt_x"/>
                                          </p:val>
                                        </p:tav>
                                      </p:tavLst>
                                    </p:anim>
                                    <p:anim calcmode="lin" valueType="num">
                                      <p:cBhvr additive="base">
                                        <p:cTn id="26" dur="500" fill="hold"/>
                                        <p:tgtEl>
                                          <p:spTgt spid="386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autoUpdateAnimBg="0"/>
      <p:bldP spid="386051" grpId="0" autoUpdateAnimBg="0"/>
      <p:bldP spid="38610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971550" y="1047750"/>
            <a:ext cx="7308850" cy="1373188"/>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现在换一个角度来看，在</a:t>
            </a:r>
            <a:r>
              <a:rPr kumimoji="1" lang="zh-CN" altLang="en-US" sz="2800" i="1" dirty="0">
                <a:latin typeface="Times New Roman" pitchFamily="18" charset="0"/>
                <a:ea typeface="楷体_GB2312" pitchFamily="49" charset="-122"/>
                <a:sym typeface="Symbol" pitchFamily="18" charset="2"/>
              </a:rPr>
              <a:t> </a:t>
            </a:r>
            <a:r>
              <a:rPr kumimoji="1" lang="en-US" altLang="zh-CN" sz="2800" dirty="0">
                <a:latin typeface="Times New Roman" pitchFamily="18" charset="0"/>
              </a:rPr>
              <a:t>=1.5</a:t>
            </a:r>
            <a:r>
              <a:rPr kumimoji="1" lang="zh-CN" altLang="en-US" sz="2800" dirty="0">
                <a:latin typeface="楷体_GB2312" pitchFamily="49" charset="-122"/>
                <a:ea typeface="楷体_GB2312" pitchFamily="49" charset="-122"/>
              </a:rPr>
              <a:t>时，</a:t>
            </a:r>
            <a:r>
              <a:rPr kumimoji="1" lang="en-US" altLang="zh-CN" sz="2800" i="1" dirty="0">
                <a:latin typeface="Times New Roman" pitchFamily="18" charset="0"/>
              </a:rPr>
              <a:t>u</a:t>
            </a:r>
            <a:r>
              <a:rPr kumimoji="1" lang="zh-CN" altLang="en-US" sz="2800" dirty="0">
                <a:latin typeface="楷体_GB2312" pitchFamily="49" charset="-122"/>
                <a:ea typeface="楷体_GB2312" pitchFamily="49" charset="-122"/>
              </a:rPr>
              <a:t>的分布是</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(0,1)</a:t>
            </a:r>
            <a:r>
              <a:rPr kumimoji="1" lang="zh-CN" altLang="en-US" sz="2800" dirty="0">
                <a:latin typeface="楷体_GB2312" pitchFamily="49" charset="-122"/>
                <a:ea typeface="楷体_GB2312" pitchFamily="49" charset="-122"/>
              </a:rPr>
              <a:t>。此时可算得，</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u</a:t>
            </a:r>
            <a:r>
              <a:rPr kumimoji="1" lang="en-US" altLang="zh-CN" sz="2800" dirty="0">
                <a:latin typeface="Times New Roman" pitchFamily="18" charset="0"/>
                <a:ea typeface="Arial Unicode MS" pitchFamily="34" charset="-122"/>
                <a:cs typeface="Arial Unicode MS" pitchFamily="34" charset="-122"/>
                <a:sym typeface="Symbol" pitchFamily="18" charset="2"/>
              </a:rPr>
              <a:t></a:t>
            </a:r>
            <a:r>
              <a:rPr kumimoji="1" lang="en-US" altLang="zh-CN" sz="2800" dirty="0">
                <a:latin typeface="Times New Roman" pitchFamily="18" charset="0"/>
              </a:rPr>
              <a:t>2.10)</a:t>
            </a:r>
            <a:r>
              <a:rPr kumimoji="1" lang="en-US" altLang="zh-CN" sz="2800" i="1" dirty="0">
                <a:latin typeface="Times New Roman" pitchFamily="18" charset="0"/>
              </a:rPr>
              <a:t>=</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，若以</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为基准来看上述检验问题，可得</a:t>
            </a:r>
          </a:p>
        </p:txBody>
      </p:sp>
      <p:sp>
        <p:nvSpPr>
          <p:cNvPr id="388099" name="Rectangle 3"/>
          <p:cNvSpPr>
            <a:spLocks noChangeArrowheads="1"/>
          </p:cNvSpPr>
          <p:nvPr/>
        </p:nvSpPr>
        <p:spPr bwMode="auto">
          <a:xfrm>
            <a:off x="647700" y="2565400"/>
            <a:ext cx="8210550" cy="1971675"/>
          </a:xfrm>
          <a:prstGeom prst="rect">
            <a:avLst/>
          </a:prstGeom>
          <a:noFill/>
          <a:ln w="9525">
            <a:noFill/>
            <a:miter lim="800000"/>
            <a:headEnd/>
            <a:tailEnd/>
          </a:ln>
          <a:effectLst/>
        </p:spPr>
        <p:txBody>
          <a:bodyPr>
            <a:spAutoFit/>
          </a:bodyPr>
          <a:lstStyle/>
          <a:p>
            <a:pPr>
              <a:buClr>
                <a:srgbClr val="00FF00"/>
              </a:buClr>
              <a:buFont typeface="Wingdings" pitchFamily="2" charset="2"/>
              <a:buChar char="Ø"/>
            </a:pPr>
            <a:r>
              <a:rPr kumimoji="1" lang="en-US" altLang="zh-CN"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当</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rPr>
              <a:t>&lt;0.0179</a:t>
            </a:r>
            <a:r>
              <a:rPr kumimoji="1" lang="zh-CN" altLang="en-US" sz="2800" dirty="0">
                <a:latin typeface="楷体_GB2312" pitchFamily="49" charset="-122"/>
                <a:ea typeface="楷体_GB2312" pitchFamily="49" charset="-122"/>
              </a:rPr>
              <a:t>时，</a:t>
            </a:r>
            <a:r>
              <a:rPr kumimoji="1" lang="zh-CN" altLang="en-US" sz="2800" dirty="0">
                <a:latin typeface="Times New Roman" pitchFamily="18" charset="0"/>
                <a:ea typeface="楷体_GB2312" pitchFamily="49" charset="-122"/>
              </a:rPr>
              <a:t>      </a:t>
            </a:r>
            <a:r>
              <a:rPr kumimoji="1" lang="zh-CN" altLang="en-US" sz="2800" dirty="0" smtClean="0">
                <a:latin typeface="Times New Roman" pitchFamily="18" charset="0"/>
                <a:ea typeface="楷体_GB2312" pitchFamily="49" charset="-122"/>
              </a:rPr>
              <a:t>  </a:t>
            </a:r>
            <a:r>
              <a:rPr kumimoji="1" lang="en-US" altLang="zh-CN" sz="2800" dirty="0" smtClean="0">
                <a:latin typeface="Times New Roman" pitchFamily="18" charset="0"/>
              </a:rPr>
              <a:t>&gt;</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。于是</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就不在 </a:t>
            </a:r>
          </a:p>
          <a:p>
            <a:pPr>
              <a:buClr>
                <a:srgbClr val="00FF00"/>
              </a:buClr>
            </a:pPr>
            <a:r>
              <a:rPr kumimoji="1" lang="zh-CN" altLang="en-US" sz="2800" dirty="0">
                <a:latin typeface="楷体_GB2312" pitchFamily="49" charset="-122"/>
                <a:ea typeface="楷体_GB2312" pitchFamily="49" charset="-122"/>
              </a:rPr>
              <a:t>           中，此时应接受原假设</a:t>
            </a:r>
            <a:r>
              <a:rPr kumimoji="1" lang="en-US" altLang="zh-CN" sz="2800" i="1" dirty="0">
                <a:latin typeface="Times New Roman" pitchFamily="18" charset="0"/>
              </a:rPr>
              <a:t>H</a:t>
            </a:r>
            <a:r>
              <a:rPr kumimoji="1" lang="en-US" altLang="zh-CN" sz="2800" baseline="-30000" dirty="0">
                <a:latin typeface="Times New Roman" pitchFamily="18" charset="0"/>
              </a:rPr>
              <a:t>0</a:t>
            </a:r>
            <a:r>
              <a:rPr kumimoji="1" lang="en-US" altLang="zh-CN" sz="2800" dirty="0">
                <a:latin typeface="楷体_GB2312" pitchFamily="49" charset="-122"/>
                <a:ea typeface="楷体_GB2312" pitchFamily="49" charset="-122"/>
              </a:rPr>
              <a:t>;</a:t>
            </a:r>
          </a:p>
          <a:p>
            <a:pPr>
              <a:lnSpc>
                <a:spcPct val="140000"/>
              </a:lnSpc>
              <a:buClr>
                <a:srgbClr val="00FF00"/>
              </a:buClr>
              <a:buFont typeface="Wingdings" pitchFamily="2" charset="2"/>
              <a:buChar char="Ø"/>
            </a:pPr>
            <a:r>
              <a:rPr kumimoji="1" lang="en-US" altLang="zh-CN" sz="2800"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当</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Times New Roman" pitchFamily="18" charset="0"/>
                <a:ea typeface="Arial Unicode MS" pitchFamily="34" charset="-122"/>
                <a:cs typeface="Arial Unicode MS" pitchFamily="34" charset="-122"/>
                <a:sym typeface="Symbol" pitchFamily="18" charset="2"/>
              </a:rPr>
              <a:t></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时，</a:t>
            </a:r>
            <a:r>
              <a:rPr kumimoji="1" lang="zh-CN" altLang="en-US" sz="2800" dirty="0">
                <a:latin typeface="Times New Roman" pitchFamily="18" charset="0"/>
                <a:ea typeface="楷体_GB2312" pitchFamily="49" charset="-122"/>
              </a:rPr>
              <a:t>      </a:t>
            </a:r>
            <a:r>
              <a:rPr kumimoji="1" lang="zh-CN" altLang="en-US" sz="2800" dirty="0" smtClean="0">
                <a:latin typeface="Times New Roman" pitchFamily="18" charset="0"/>
                <a:ea typeface="楷体_GB2312" pitchFamily="49" charset="-122"/>
              </a:rPr>
              <a:t>   </a:t>
            </a:r>
            <a:r>
              <a:rPr kumimoji="1" lang="zh-CN" altLang="en-US" sz="2800" dirty="0" smtClean="0">
                <a:latin typeface="Times New Roman" pitchFamily="18" charset="0"/>
                <a:ea typeface="楷体_GB2312" pitchFamily="49" charset="-122"/>
                <a:sym typeface="Symbol" pitchFamily="18" charset="2"/>
              </a:rPr>
              <a:t></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。于是</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就落在  </a:t>
            </a:r>
          </a:p>
          <a:p>
            <a:pPr>
              <a:buClr>
                <a:srgbClr val="00FF00"/>
              </a:buClr>
            </a:pPr>
            <a:r>
              <a:rPr kumimoji="1" lang="zh-CN" altLang="en-US" sz="2800" dirty="0">
                <a:latin typeface="楷体_GB2312" pitchFamily="49" charset="-122"/>
                <a:ea typeface="楷体_GB2312" pitchFamily="49" charset="-122"/>
              </a:rPr>
              <a:t>           中，此时应拒绝</a:t>
            </a:r>
            <a:r>
              <a:rPr kumimoji="1" lang="en-US" altLang="zh-CN" sz="2800" i="1" dirty="0">
                <a:latin typeface="Times New Roman" pitchFamily="18" charset="0"/>
              </a:rPr>
              <a:t>H</a:t>
            </a:r>
            <a:r>
              <a:rPr kumimoji="1" lang="en-US" altLang="zh-CN" sz="2800" baseline="-30000" dirty="0">
                <a:latin typeface="Times New Roman" pitchFamily="18" charset="0"/>
              </a:rPr>
              <a:t>0</a:t>
            </a:r>
            <a:r>
              <a:rPr kumimoji="1" lang="zh-CN" altLang="en-US" sz="2800" dirty="0">
                <a:latin typeface="楷体_GB2312" pitchFamily="49" charset="-122"/>
                <a:ea typeface="楷体_GB2312" pitchFamily="49" charset="-122"/>
              </a:rPr>
              <a:t>。 </a:t>
            </a:r>
          </a:p>
        </p:txBody>
      </p:sp>
      <p:grpSp>
        <p:nvGrpSpPr>
          <p:cNvPr id="2" name="Group 4"/>
          <p:cNvGrpSpPr>
            <a:grpSpLocks/>
          </p:cNvGrpSpPr>
          <p:nvPr/>
        </p:nvGrpSpPr>
        <p:grpSpPr bwMode="auto">
          <a:xfrm>
            <a:off x="3538538" y="2492375"/>
            <a:ext cx="746125" cy="577850"/>
            <a:chOff x="2583" y="3193"/>
            <a:chExt cx="436" cy="364"/>
          </a:xfrm>
        </p:grpSpPr>
        <p:graphicFrame>
          <p:nvGraphicFramePr>
            <p:cNvPr id="388101" name="Object 5"/>
            <p:cNvGraphicFramePr>
              <a:graphicFrameLocks noChangeAspect="1"/>
            </p:cNvGraphicFramePr>
            <p:nvPr/>
          </p:nvGraphicFramePr>
          <p:xfrm>
            <a:off x="2736" y="3216"/>
            <a:ext cx="283" cy="341"/>
          </p:xfrm>
          <a:graphic>
            <a:graphicData uri="http://schemas.openxmlformats.org/presentationml/2006/ole">
              <p:oleObj spid="_x0000_s1898501" name="Equation" r:id="rId4" imgW="190440" imgH="228600" progId="">
                <p:embed/>
              </p:oleObj>
            </a:graphicData>
          </a:graphic>
        </p:graphicFrame>
        <p:sp>
          <p:nvSpPr>
            <p:cNvPr id="388102" name="Rectangle 6"/>
            <p:cNvSpPr>
              <a:spLocks noChangeArrowheads="1"/>
            </p:cNvSpPr>
            <p:nvPr/>
          </p:nvSpPr>
          <p:spPr bwMode="auto">
            <a:xfrm>
              <a:off x="2583" y="3193"/>
              <a:ext cx="212" cy="327"/>
            </a:xfrm>
            <a:prstGeom prst="rect">
              <a:avLst/>
            </a:prstGeom>
            <a:noFill/>
            <a:ln w="9525">
              <a:noFill/>
              <a:miter lim="800000"/>
              <a:headEnd/>
              <a:tailEnd/>
            </a:ln>
            <a:effectLst/>
          </p:spPr>
          <p:txBody>
            <a:bodyPr wrap="none">
              <a:spAutoFit/>
            </a:bodyPr>
            <a:lstStyle/>
            <a:p>
              <a:pPr algn="ctr"/>
              <a:r>
                <a:rPr kumimoji="1" lang="en-US" altLang="zh-CN" sz="2800" i="1">
                  <a:latin typeface="Times New Roman" pitchFamily="18" charset="0"/>
                </a:rPr>
                <a:t>u</a:t>
              </a:r>
            </a:p>
          </p:txBody>
        </p:sp>
      </p:grpSp>
      <p:graphicFrame>
        <p:nvGraphicFramePr>
          <p:cNvPr id="388103" name="Object 7"/>
          <p:cNvGraphicFramePr>
            <a:graphicFrameLocks noChangeAspect="1"/>
          </p:cNvGraphicFramePr>
          <p:nvPr/>
        </p:nvGraphicFramePr>
        <p:xfrm>
          <a:off x="1233488" y="3001963"/>
          <a:ext cx="1538287" cy="571500"/>
        </p:xfrm>
        <a:graphic>
          <a:graphicData uri="http://schemas.openxmlformats.org/presentationml/2006/ole">
            <p:oleObj spid="_x0000_s1898498" name="Equation" r:id="rId5" imgW="634680" imgH="253800" progId="">
              <p:embed/>
            </p:oleObj>
          </a:graphicData>
        </a:graphic>
      </p:graphicFrame>
      <p:graphicFrame>
        <p:nvGraphicFramePr>
          <p:cNvPr id="388104" name="Object 8"/>
          <p:cNvGraphicFramePr>
            <a:graphicFrameLocks noChangeAspect="1"/>
          </p:cNvGraphicFramePr>
          <p:nvPr/>
        </p:nvGraphicFramePr>
        <p:xfrm>
          <a:off x="1233488" y="4010025"/>
          <a:ext cx="1538287" cy="571500"/>
        </p:xfrm>
        <a:graphic>
          <a:graphicData uri="http://schemas.openxmlformats.org/presentationml/2006/ole">
            <p:oleObj spid="_x0000_s1898499" name="Equation" r:id="rId6" imgW="634680" imgH="253800" progId="">
              <p:embed/>
            </p:oleObj>
          </a:graphicData>
        </a:graphic>
      </p:graphicFrame>
      <p:sp>
        <p:nvSpPr>
          <p:cNvPr id="388105" name="Rectangle 9"/>
          <p:cNvSpPr>
            <a:spLocks noChangeArrowheads="1"/>
          </p:cNvSpPr>
          <p:nvPr/>
        </p:nvSpPr>
        <p:spPr bwMode="auto">
          <a:xfrm>
            <a:off x="806450" y="4797425"/>
            <a:ext cx="7150100" cy="1031875"/>
          </a:xfrm>
          <a:prstGeom prst="rect">
            <a:avLst/>
          </a:prstGeom>
          <a:noFill/>
          <a:ln w="9525">
            <a:noFill/>
            <a:miter lim="800000"/>
            <a:headEnd/>
            <a:tailEnd/>
          </a:ln>
          <a:effectLst/>
        </p:spPr>
        <p:txBody>
          <a:bodyPr>
            <a:spAutoFit/>
          </a:bodyPr>
          <a:lstStyle/>
          <a:p>
            <a:pPr>
              <a:lnSpc>
                <a:spcPct val="110000"/>
              </a:lnSpc>
            </a:pPr>
            <a:r>
              <a:rPr kumimoji="1" lang="zh-CN" altLang="en-US" sz="2800" dirty="0">
                <a:latin typeface="楷体_GB2312" pitchFamily="49" charset="-122"/>
                <a:ea typeface="楷体_GB2312" pitchFamily="49" charset="-122"/>
              </a:rPr>
              <a:t>由此可以看出，</a:t>
            </a:r>
            <a:r>
              <a:rPr kumimoji="1" lang="en-US" altLang="zh-CN" sz="2800" dirty="0">
                <a:latin typeface="Times New Roman" pitchFamily="18" charset="0"/>
              </a:rPr>
              <a:t>0.0179</a:t>
            </a:r>
            <a:r>
              <a:rPr kumimoji="1" lang="zh-CN" altLang="en-US" sz="2800" dirty="0">
                <a:latin typeface="楷体_GB2312" pitchFamily="49" charset="-122"/>
                <a:ea typeface="楷体_GB2312" pitchFamily="49" charset="-122"/>
              </a:rPr>
              <a:t>是能用观测值</a:t>
            </a:r>
            <a:r>
              <a:rPr kumimoji="1" lang="en-US" altLang="zh-CN" sz="2800" dirty="0">
                <a:latin typeface="Times New Roman" pitchFamily="18" charset="0"/>
              </a:rPr>
              <a:t>2.10</a:t>
            </a:r>
            <a:r>
              <a:rPr kumimoji="1" lang="zh-CN" altLang="en-US" sz="2800" dirty="0">
                <a:latin typeface="楷体_GB2312" pitchFamily="49" charset="-122"/>
                <a:ea typeface="楷体_GB2312" pitchFamily="49" charset="-122"/>
              </a:rPr>
              <a:t>做出</a:t>
            </a:r>
            <a:r>
              <a:rPr kumimoji="1" lang="zh-CN" altLang="en-US" sz="2800" dirty="0">
                <a:solidFill>
                  <a:srgbClr val="FF0000"/>
                </a:solidFill>
                <a:latin typeface="Times New Roman"/>
                <a:ea typeface="楷体_GB2312" pitchFamily="49" charset="-122"/>
              </a:rPr>
              <a:t>“</a:t>
            </a:r>
            <a:r>
              <a:rPr kumimoji="1" lang="zh-CN" altLang="en-US" sz="2800" dirty="0">
                <a:solidFill>
                  <a:srgbClr val="FF0000"/>
                </a:solidFill>
                <a:latin typeface="楷体_GB2312" pitchFamily="49" charset="-122"/>
                <a:ea typeface="楷体_GB2312" pitchFamily="49" charset="-122"/>
              </a:rPr>
              <a:t>拒绝</a:t>
            </a:r>
            <a:r>
              <a:rPr kumimoji="1" lang="en-US" altLang="zh-CN" sz="2800" i="1" dirty="0">
                <a:solidFill>
                  <a:srgbClr val="FF0000"/>
                </a:solidFill>
                <a:latin typeface="Times New Roman" pitchFamily="18" charset="0"/>
              </a:rPr>
              <a:t>H</a:t>
            </a:r>
            <a:r>
              <a:rPr kumimoji="1" lang="en-US" altLang="zh-CN" sz="2800" baseline="-30000" dirty="0">
                <a:solidFill>
                  <a:srgbClr val="FF0000"/>
                </a:solidFill>
                <a:latin typeface="Times New Roman" pitchFamily="18" charset="0"/>
              </a:rPr>
              <a:t>0</a:t>
            </a:r>
            <a:r>
              <a:rPr kumimoji="1" lang="en-US" altLang="zh-CN" sz="2800" dirty="0">
                <a:solidFill>
                  <a:srgbClr val="FF0000"/>
                </a:solidFill>
                <a:latin typeface="Times New Roman"/>
              </a:rPr>
              <a:t>”</a:t>
            </a:r>
            <a:r>
              <a:rPr kumimoji="1" lang="zh-CN" altLang="en-US" sz="2800" dirty="0">
                <a:solidFill>
                  <a:srgbClr val="FF0000"/>
                </a:solidFill>
                <a:latin typeface="楷体_GB2312" pitchFamily="49" charset="-122"/>
                <a:ea typeface="楷体_GB2312" pitchFamily="49" charset="-122"/>
              </a:rPr>
              <a:t>的最小的显著性水平，</a:t>
            </a:r>
            <a:r>
              <a:rPr kumimoji="1" lang="zh-CN" altLang="en-US" sz="2800" dirty="0">
                <a:latin typeface="楷体_GB2312" pitchFamily="49" charset="-122"/>
                <a:ea typeface="楷体_GB2312" pitchFamily="49" charset="-122"/>
              </a:rPr>
              <a:t>这就是</a:t>
            </a:r>
            <a:r>
              <a:rPr kumimoji="1" lang="en-US" altLang="zh-CN" sz="2800" i="1" dirty="0">
                <a:latin typeface="Times New Roman" pitchFamily="18" charset="0"/>
              </a:rPr>
              <a:t>p</a:t>
            </a:r>
            <a:r>
              <a:rPr kumimoji="1" lang="zh-CN" altLang="en-US" sz="2800" dirty="0">
                <a:latin typeface="楷体_GB2312" pitchFamily="49" charset="-122"/>
                <a:ea typeface="楷体_GB2312" pitchFamily="49" charset="-122"/>
              </a:rPr>
              <a:t>值。</a:t>
            </a:r>
          </a:p>
        </p:txBody>
      </p:sp>
      <p:grpSp>
        <p:nvGrpSpPr>
          <p:cNvPr id="3" name="Group 10"/>
          <p:cNvGrpSpPr>
            <a:grpSpLocks/>
          </p:cNvGrpSpPr>
          <p:nvPr/>
        </p:nvGrpSpPr>
        <p:grpSpPr bwMode="auto">
          <a:xfrm>
            <a:off x="3538538" y="3498850"/>
            <a:ext cx="746125" cy="577850"/>
            <a:chOff x="2583" y="3193"/>
            <a:chExt cx="436" cy="364"/>
          </a:xfrm>
        </p:grpSpPr>
        <p:graphicFrame>
          <p:nvGraphicFramePr>
            <p:cNvPr id="388107" name="Object 11"/>
            <p:cNvGraphicFramePr>
              <a:graphicFrameLocks noChangeAspect="1"/>
            </p:cNvGraphicFramePr>
            <p:nvPr/>
          </p:nvGraphicFramePr>
          <p:xfrm>
            <a:off x="2736" y="3216"/>
            <a:ext cx="283" cy="341"/>
          </p:xfrm>
          <a:graphic>
            <a:graphicData uri="http://schemas.openxmlformats.org/presentationml/2006/ole">
              <p:oleObj spid="_x0000_s1898500" name="Equation" r:id="rId7" imgW="190440" imgH="228600" progId="">
                <p:embed/>
              </p:oleObj>
            </a:graphicData>
          </a:graphic>
        </p:graphicFrame>
        <p:sp>
          <p:nvSpPr>
            <p:cNvPr id="388108" name="Rectangle 12"/>
            <p:cNvSpPr>
              <a:spLocks noChangeArrowheads="1"/>
            </p:cNvSpPr>
            <p:nvPr/>
          </p:nvSpPr>
          <p:spPr bwMode="auto">
            <a:xfrm>
              <a:off x="2583" y="3193"/>
              <a:ext cx="212" cy="327"/>
            </a:xfrm>
            <a:prstGeom prst="rect">
              <a:avLst/>
            </a:prstGeom>
            <a:noFill/>
            <a:ln w="9525">
              <a:noFill/>
              <a:miter lim="800000"/>
              <a:headEnd/>
              <a:tailEnd/>
            </a:ln>
            <a:effectLst/>
          </p:spPr>
          <p:txBody>
            <a:bodyPr wrap="none">
              <a:spAutoFit/>
            </a:bodyPr>
            <a:lstStyle/>
            <a:p>
              <a:pPr algn="ctr"/>
              <a:r>
                <a:rPr kumimoji="1" lang="en-US" altLang="zh-CN" sz="2800" i="1" dirty="0">
                  <a:latin typeface="Times New Roman" pitchFamily="18" charset="0"/>
                </a:rPr>
                <a:t>u</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0-#ppt_w/2"/>
                                          </p:val>
                                        </p:tav>
                                        <p:tav tm="100000">
                                          <p:val>
                                            <p:strVal val="#ppt_x"/>
                                          </p:val>
                                        </p:tav>
                                      </p:tavLst>
                                    </p:anim>
                                    <p:anim calcmode="lin" valueType="num">
                                      <p:cBhvr additive="base">
                                        <p:cTn id="8" dur="500" fill="hold"/>
                                        <p:tgtEl>
                                          <p:spTgt spid="388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gtEl>
                                        <p:attrNameLst>
                                          <p:attrName>style.visibility</p:attrName>
                                        </p:attrNameLst>
                                      </p:cBhvr>
                                      <p:to>
                                        <p:strVal val="visible"/>
                                      </p:to>
                                    </p:set>
                                    <p:anim calcmode="lin" valueType="num">
                                      <p:cBhvr additive="base">
                                        <p:cTn id="13" dur="500" fill="hold"/>
                                        <p:tgtEl>
                                          <p:spTgt spid="388099"/>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88103"/>
                                        </p:tgtEl>
                                        <p:attrNameLst>
                                          <p:attrName>style.visibility</p:attrName>
                                        </p:attrNameLst>
                                      </p:cBhvr>
                                      <p:to>
                                        <p:strVal val="visible"/>
                                      </p:to>
                                    </p:set>
                                    <p:anim calcmode="lin" valueType="num">
                                      <p:cBhvr additive="base">
                                        <p:cTn id="18" dur="500" fill="hold"/>
                                        <p:tgtEl>
                                          <p:spTgt spid="388103"/>
                                        </p:tgtEl>
                                        <p:attrNameLst>
                                          <p:attrName>ppt_x</p:attrName>
                                        </p:attrNameLst>
                                      </p:cBhvr>
                                      <p:tavLst>
                                        <p:tav tm="0">
                                          <p:val>
                                            <p:strVal val="0-#ppt_w/2"/>
                                          </p:val>
                                        </p:tav>
                                        <p:tav tm="100000">
                                          <p:val>
                                            <p:strVal val="#ppt_x"/>
                                          </p:val>
                                        </p:tav>
                                      </p:tavLst>
                                    </p:anim>
                                    <p:anim calcmode="lin" valueType="num">
                                      <p:cBhvr additive="base">
                                        <p:cTn id="19" dur="500" fill="hold"/>
                                        <p:tgtEl>
                                          <p:spTgt spid="38810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88104"/>
                                        </p:tgtEl>
                                        <p:attrNameLst>
                                          <p:attrName>style.visibility</p:attrName>
                                        </p:attrNameLst>
                                      </p:cBhvr>
                                      <p:to>
                                        <p:strVal val="visible"/>
                                      </p:to>
                                    </p:set>
                                    <p:anim calcmode="lin" valueType="num">
                                      <p:cBhvr additive="base">
                                        <p:cTn id="23" dur="500" fill="hold"/>
                                        <p:tgtEl>
                                          <p:spTgt spid="388104"/>
                                        </p:tgtEl>
                                        <p:attrNameLst>
                                          <p:attrName>ppt_x</p:attrName>
                                        </p:attrNameLst>
                                      </p:cBhvr>
                                      <p:tavLst>
                                        <p:tav tm="0">
                                          <p:val>
                                            <p:strVal val="0-#ppt_w/2"/>
                                          </p:val>
                                        </p:tav>
                                        <p:tav tm="100000">
                                          <p:val>
                                            <p:strVal val="#ppt_x"/>
                                          </p:val>
                                        </p:tav>
                                      </p:tavLst>
                                    </p:anim>
                                    <p:anim calcmode="lin" valueType="num">
                                      <p:cBhvr additive="base">
                                        <p:cTn id="24" dur="500" fill="hold"/>
                                        <p:tgtEl>
                                          <p:spTgt spid="38810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4"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cTn>
                              </p:par>
                            </p:childTnLst>
                          </p:cTn>
                        </p:par>
                        <p:par>
                          <p:cTn id="29" fill="hold">
                            <p:stCondLst>
                              <p:cond delay="2000"/>
                            </p:stCondLst>
                            <p:childTnLst>
                              <p:par>
                                <p:cTn id="30" presetID="4"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88105"/>
                                        </p:tgtEl>
                                        <p:attrNameLst>
                                          <p:attrName>style.visibility</p:attrName>
                                        </p:attrNameLst>
                                      </p:cBhvr>
                                      <p:to>
                                        <p:strVal val="visible"/>
                                      </p:to>
                                    </p:set>
                                    <p:anim calcmode="lin" valueType="num">
                                      <p:cBhvr additive="base">
                                        <p:cTn id="37" dur="500" fill="hold"/>
                                        <p:tgtEl>
                                          <p:spTgt spid="388105"/>
                                        </p:tgtEl>
                                        <p:attrNameLst>
                                          <p:attrName>ppt_x</p:attrName>
                                        </p:attrNameLst>
                                      </p:cBhvr>
                                      <p:tavLst>
                                        <p:tav tm="0">
                                          <p:val>
                                            <p:strVal val="1+#ppt_w/2"/>
                                          </p:val>
                                        </p:tav>
                                        <p:tav tm="100000">
                                          <p:val>
                                            <p:strVal val="#ppt_x"/>
                                          </p:val>
                                        </p:tav>
                                      </p:tavLst>
                                    </p:anim>
                                    <p:anim calcmode="lin" valueType="num">
                                      <p:cBhvr additive="base">
                                        <p:cTn id="38" dur="500" fill="hold"/>
                                        <p:tgtEl>
                                          <p:spTgt spid="388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utoUpdateAnimBg="0"/>
      <p:bldP spid="388099" grpId="0"/>
      <p:bldP spid="38810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900113" y="1066800"/>
            <a:ext cx="7315200" cy="1501775"/>
          </a:xfrm>
          <a:prstGeom prst="rect">
            <a:avLst/>
          </a:prstGeom>
          <a:noFill/>
          <a:ln w="9525">
            <a:noFill/>
            <a:miter lim="800000"/>
            <a:headEnd/>
            <a:tailEnd/>
          </a:ln>
          <a:effectLst/>
        </p:spPr>
        <p:txBody>
          <a:bodyPr>
            <a:spAutoFit/>
          </a:bodyPr>
          <a:lstStyle/>
          <a:p>
            <a:pPr>
              <a:lnSpc>
                <a:spcPct val="110000"/>
              </a:lnSpc>
            </a:pPr>
            <a:r>
              <a:rPr kumimoji="1" lang="zh-CN" altLang="en-US" sz="2800" dirty="0" smtClean="0">
                <a:solidFill>
                  <a:srgbClr val="FF0000"/>
                </a:solidFill>
                <a:latin typeface="Times New Roman" pitchFamily="18" charset="0"/>
                <a:ea typeface="楷体_GB2312" pitchFamily="49" charset="-122"/>
              </a:rPr>
              <a:t>定义</a:t>
            </a:r>
            <a:r>
              <a:rPr kumimoji="1" lang="en-US" altLang="zh-CN" sz="2800" b="1" dirty="0" smtClean="0">
                <a:latin typeface="Times New Roman" pitchFamily="18" charset="0"/>
                <a:ea typeface="黑体" pitchFamily="2" charset="-122"/>
              </a:rPr>
              <a:t> </a:t>
            </a:r>
            <a:r>
              <a:rPr kumimoji="1" lang="en-US" altLang="zh-CN" sz="2800" dirty="0" smtClean="0">
                <a:latin typeface="Times New Roman" pitchFamily="18" charset="0"/>
              </a:rPr>
              <a:t>  </a:t>
            </a:r>
            <a:r>
              <a:rPr kumimoji="1" lang="zh-CN" altLang="en-US" sz="2800" dirty="0">
                <a:latin typeface="宋体" charset="-122"/>
                <a:ea typeface="楷体_GB2312" pitchFamily="49" charset="-122"/>
              </a:rPr>
              <a:t>在一个假设检验问题中，利用观测</a:t>
            </a:r>
          </a:p>
          <a:p>
            <a:pPr>
              <a:lnSpc>
                <a:spcPct val="110000"/>
              </a:lnSpc>
            </a:pPr>
            <a:r>
              <a:rPr kumimoji="1" lang="zh-CN" altLang="en-US" sz="2800" dirty="0">
                <a:latin typeface="宋体" charset="-122"/>
                <a:ea typeface="楷体_GB2312" pitchFamily="49" charset="-122"/>
              </a:rPr>
              <a:t>  值能够做出拒绝原假设的最小显著性水平称</a:t>
            </a:r>
          </a:p>
          <a:p>
            <a:pPr>
              <a:lnSpc>
                <a:spcPct val="110000"/>
              </a:lnSpc>
            </a:pPr>
            <a:r>
              <a:rPr kumimoji="1" lang="zh-CN" altLang="en-US" sz="2800" dirty="0">
                <a:latin typeface="宋体" charset="-122"/>
                <a:ea typeface="楷体_GB2312" pitchFamily="49" charset="-122"/>
              </a:rPr>
              <a:t>  为</a:t>
            </a:r>
            <a:r>
              <a:rPr kumimoji="1" lang="zh-CN" altLang="en-US" sz="2800" dirty="0">
                <a:solidFill>
                  <a:srgbClr val="FF0000"/>
                </a:solidFill>
                <a:latin typeface="Times New Roman" pitchFamily="18" charset="0"/>
                <a:ea typeface="楷体_GB2312" pitchFamily="49" charset="-122"/>
              </a:rPr>
              <a:t>检验的</a:t>
            </a:r>
            <a:r>
              <a:rPr kumimoji="1" lang="en-US" altLang="zh-CN" sz="2800" i="1" dirty="0">
                <a:solidFill>
                  <a:srgbClr val="FF0000"/>
                </a:solidFill>
                <a:latin typeface="Times New Roman" pitchFamily="18" charset="0"/>
                <a:ea typeface="黑体" pitchFamily="2" charset="-122"/>
              </a:rPr>
              <a:t>p </a:t>
            </a:r>
            <a:r>
              <a:rPr kumimoji="1" lang="zh-CN" altLang="en-US" sz="2800" dirty="0">
                <a:solidFill>
                  <a:srgbClr val="FF0000"/>
                </a:solidFill>
                <a:latin typeface="Times New Roman" pitchFamily="18" charset="0"/>
                <a:ea typeface="楷体_GB2312" pitchFamily="49" charset="-122"/>
              </a:rPr>
              <a:t>值</a:t>
            </a:r>
            <a:r>
              <a:rPr kumimoji="1" lang="zh-CN" altLang="en-US" sz="2800" dirty="0">
                <a:solidFill>
                  <a:srgbClr val="FF0000"/>
                </a:solidFill>
                <a:latin typeface="楷体_GB2312" pitchFamily="49" charset="-122"/>
                <a:ea typeface="楷体_GB2312" pitchFamily="49" charset="-122"/>
              </a:rPr>
              <a:t>。</a:t>
            </a:r>
            <a:r>
              <a:rPr kumimoji="1" lang="zh-CN" altLang="en-US" sz="2800" dirty="0">
                <a:solidFill>
                  <a:srgbClr val="FF0000"/>
                </a:solidFill>
                <a:latin typeface="Times New Roman" pitchFamily="18" charset="0"/>
              </a:rPr>
              <a:t> </a:t>
            </a:r>
          </a:p>
        </p:txBody>
      </p:sp>
      <p:sp>
        <p:nvSpPr>
          <p:cNvPr id="390147" name="Rectangle 3"/>
          <p:cNvSpPr>
            <a:spLocks noChangeArrowheads="1"/>
          </p:cNvSpPr>
          <p:nvPr/>
        </p:nvSpPr>
        <p:spPr bwMode="auto">
          <a:xfrm>
            <a:off x="849313" y="2852738"/>
            <a:ext cx="7467600" cy="2911475"/>
          </a:xfrm>
          <a:prstGeom prst="rect">
            <a:avLst/>
          </a:prstGeom>
          <a:noFill/>
          <a:ln w="9525">
            <a:noFill/>
            <a:miter lim="800000"/>
            <a:headEnd/>
            <a:tailEnd/>
          </a:ln>
          <a:effectLst/>
        </p:spPr>
        <p:txBody>
          <a:bodyPr>
            <a:spAutoFit/>
          </a:bodyPr>
          <a:lstStyle/>
          <a:p>
            <a:pPr>
              <a:lnSpc>
                <a:spcPct val="110000"/>
              </a:lnSpc>
            </a:pPr>
            <a:r>
              <a:rPr kumimoji="1" lang="en-US" altLang="zh-CN" sz="2800" dirty="0">
                <a:latin typeface="楷体_GB2312" pitchFamily="49" charset="-122"/>
                <a:ea typeface="楷体_GB2312" pitchFamily="49" charset="-122"/>
              </a:rPr>
              <a:t>  </a:t>
            </a:r>
            <a:r>
              <a:rPr kumimoji="1" lang="zh-CN" altLang="en-US" sz="2800" dirty="0">
                <a:latin typeface="楷体_GB2312" pitchFamily="49" charset="-122"/>
                <a:ea typeface="楷体_GB2312" pitchFamily="49" charset="-122"/>
              </a:rPr>
              <a:t>引进检验的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值的概念有明显的好处</a:t>
            </a:r>
            <a:r>
              <a:rPr kumimoji="1" lang="en-US" altLang="zh-CN" sz="2800" dirty="0">
                <a:latin typeface="楷体_GB2312" pitchFamily="49" charset="-122"/>
                <a:ea typeface="楷体_GB2312" pitchFamily="49" charset="-122"/>
              </a:rPr>
              <a:t>:</a:t>
            </a:r>
          </a:p>
          <a:p>
            <a:pPr>
              <a:lnSpc>
                <a:spcPct val="110000"/>
              </a:lnSpc>
            </a:pPr>
            <a:r>
              <a:rPr kumimoji="1" lang="en-US" altLang="zh-CN" sz="2800" dirty="0">
                <a:latin typeface="楷体_GB2312" pitchFamily="49" charset="-122"/>
                <a:ea typeface="楷体_GB2312" pitchFamily="49" charset="-122"/>
              </a:rPr>
              <a:t>  </a:t>
            </a:r>
            <a:r>
              <a:rPr kumimoji="1" lang="zh-CN" altLang="en-US" sz="2800" dirty="0">
                <a:latin typeface="楷体_GB2312" pitchFamily="49" charset="-122"/>
                <a:ea typeface="楷体_GB2312" pitchFamily="49" charset="-122"/>
              </a:rPr>
              <a:t>第一，它比较客观，避免了事先确定  </a:t>
            </a:r>
          </a:p>
          <a:p>
            <a:pPr>
              <a:lnSpc>
                <a:spcPct val="110000"/>
              </a:lnSpc>
            </a:pPr>
            <a:r>
              <a:rPr kumimoji="1" lang="zh-CN" altLang="en-US" sz="2800" dirty="0">
                <a:latin typeface="楷体_GB2312" pitchFamily="49" charset="-122"/>
                <a:ea typeface="楷体_GB2312" pitchFamily="49" charset="-122"/>
              </a:rPr>
              <a:t>        显著水平；</a:t>
            </a:r>
          </a:p>
          <a:p>
            <a:pPr>
              <a:lnSpc>
                <a:spcPct val="110000"/>
              </a:lnSpc>
            </a:pPr>
            <a:r>
              <a:rPr kumimoji="1" lang="zh-CN" altLang="en-US" sz="2800" dirty="0">
                <a:latin typeface="楷体_GB2312" pitchFamily="49" charset="-122"/>
                <a:ea typeface="楷体_GB2312" pitchFamily="49" charset="-122"/>
              </a:rPr>
              <a:t>  其次，由检验的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值与人们心目中的显 </a:t>
            </a:r>
          </a:p>
          <a:p>
            <a:pPr>
              <a:lnSpc>
                <a:spcPct val="110000"/>
              </a:lnSpc>
            </a:pPr>
            <a:r>
              <a:rPr kumimoji="1" lang="zh-CN" altLang="en-US" sz="2800" dirty="0">
                <a:latin typeface="楷体_GB2312" pitchFamily="49" charset="-122"/>
                <a:ea typeface="楷体_GB2312" pitchFamily="49" charset="-122"/>
              </a:rPr>
              <a:t>        著性水平</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楷体_GB2312" pitchFamily="49" charset="-122"/>
                <a:ea typeface="楷体_GB2312" pitchFamily="49" charset="-122"/>
              </a:rPr>
              <a:t>进行比较可以很容易</a:t>
            </a:r>
          </a:p>
          <a:p>
            <a:pPr>
              <a:lnSpc>
                <a:spcPct val="110000"/>
              </a:lnSpc>
            </a:pPr>
            <a:r>
              <a:rPr kumimoji="1" lang="zh-CN" altLang="en-US" sz="2800" dirty="0">
                <a:latin typeface="楷体_GB2312" pitchFamily="49" charset="-122"/>
                <a:ea typeface="楷体_GB2312" pitchFamily="49" charset="-122"/>
              </a:rPr>
              <a:t>        作出检验的结论：</a:t>
            </a:r>
            <a:endParaRPr kumimoji="1" lang="zh-CN" altLang="en-US" sz="2800" dirty="0">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0-#ppt_w/2"/>
                                          </p:val>
                                        </p:tav>
                                        <p:tav tm="100000">
                                          <p:val>
                                            <p:strVal val="#ppt_x"/>
                                          </p:val>
                                        </p:tav>
                                      </p:tavLst>
                                    </p:anim>
                                    <p:anim calcmode="lin" valueType="num">
                                      <p:cBhvr additive="base">
                                        <p:cTn id="8" dur="500" fill="hold"/>
                                        <p:tgtEl>
                                          <p:spTgt spid="390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0147"/>
                                        </p:tgtEl>
                                        <p:attrNameLst>
                                          <p:attrName>style.visibility</p:attrName>
                                        </p:attrNameLst>
                                      </p:cBhvr>
                                      <p:to>
                                        <p:strVal val="visible"/>
                                      </p:to>
                                    </p:set>
                                    <p:anim calcmode="lin" valueType="num">
                                      <p:cBhvr additive="base">
                                        <p:cTn id="13" dur="500" fill="hold"/>
                                        <p:tgtEl>
                                          <p:spTgt spid="390147"/>
                                        </p:tgtEl>
                                        <p:attrNameLst>
                                          <p:attrName>ppt_x</p:attrName>
                                        </p:attrNameLst>
                                      </p:cBhvr>
                                      <p:tavLst>
                                        <p:tav tm="0">
                                          <p:val>
                                            <p:strVal val="#ppt_x"/>
                                          </p:val>
                                        </p:tav>
                                        <p:tav tm="100000">
                                          <p:val>
                                            <p:strVal val="#ppt_x"/>
                                          </p:val>
                                        </p:tav>
                                      </p:tavLst>
                                    </p:anim>
                                    <p:anim calcmode="lin" valueType="num">
                                      <p:cBhvr additive="base">
                                        <p:cTn id="14" dur="500" fill="hold"/>
                                        <p:tgtEl>
                                          <p:spTgt spid="390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utoUpdateAnimBg="0"/>
      <p:bldP spid="39014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042988" y="1295400"/>
            <a:ext cx="7532687" cy="1374775"/>
          </a:xfrm>
          <a:prstGeom prst="rect">
            <a:avLst/>
          </a:prstGeom>
          <a:noFill/>
          <a:ln w="9525">
            <a:noFill/>
            <a:miter lim="800000"/>
            <a:headEnd/>
            <a:tailEnd/>
          </a:ln>
          <a:effectLst/>
        </p:spPr>
        <p:txBody>
          <a:bodyPr>
            <a:spAutoFit/>
          </a:bodyPr>
          <a:lstStyle/>
          <a:p>
            <a:pPr>
              <a:lnSpc>
                <a:spcPct val="150000"/>
              </a:lnSpc>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楷体_GB2312" pitchFamily="49" charset="-122"/>
                <a:ea typeface="楷体_GB2312" pitchFamily="49" charset="-122"/>
              </a:rPr>
              <a:t>如果</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Times New Roman" pitchFamily="18" charset="0"/>
                <a:ea typeface="Arial Unicode MS" pitchFamily="34" charset="-122"/>
                <a:cs typeface="Arial Unicode MS" pitchFamily="34" charset="-122"/>
                <a:sym typeface="Symbol" pitchFamily="18" charset="2"/>
              </a:rPr>
              <a:t></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i="1">
                <a:latin typeface="Times New Roman" pitchFamily="18" charset="0"/>
              </a:rPr>
              <a:t>p</a:t>
            </a:r>
            <a:r>
              <a:rPr kumimoji="1" lang="zh-CN" altLang="en-US" sz="2800">
                <a:latin typeface="楷体_GB2312" pitchFamily="49" charset="-122"/>
                <a:ea typeface="楷体_GB2312" pitchFamily="49" charset="-122"/>
              </a:rPr>
              <a:t>，则在显著性水平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下拒绝 </a:t>
            </a:r>
            <a:r>
              <a:rPr kumimoji="1" lang="en-US" altLang="zh-CN" sz="2800" i="1">
                <a:latin typeface="Times New Roman" pitchFamily="18" charset="0"/>
              </a:rPr>
              <a:t>H</a:t>
            </a:r>
            <a:r>
              <a:rPr kumimoji="1" lang="en-US" altLang="zh-CN" sz="2800" baseline="-30000">
                <a:latin typeface="Times New Roman" pitchFamily="18" charset="0"/>
              </a:rPr>
              <a:t>0</a:t>
            </a:r>
            <a:r>
              <a:rPr kumimoji="1" lang="zh-CN" altLang="en-US" sz="2800">
                <a:latin typeface="楷体_GB2312" pitchFamily="49" charset="-122"/>
                <a:ea typeface="楷体_GB2312" pitchFamily="49" charset="-122"/>
              </a:rPr>
              <a:t>；</a:t>
            </a:r>
          </a:p>
          <a:p>
            <a:pPr>
              <a:lnSpc>
                <a:spcPct val="150000"/>
              </a:lnSpc>
              <a:buClr>
                <a:srgbClr val="00FF00"/>
              </a:buClr>
              <a:buFont typeface="Wingdings" pitchFamily="2" charset="2"/>
              <a:buChar char="Ø"/>
            </a:pPr>
            <a:r>
              <a:rPr kumimoji="1" lang="zh-CN" altLang="en-US" sz="2800">
                <a:latin typeface="Times New Roman" pitchFamily="18" charset="0"/>
                <a:ea typeface="楷体_GB2312" pitchFamily="49" charset="-122"/>
              </a:rPr>
              <a:t> </a:t>
            </a:r>
            <a:r>
              <a:rPr kumimoji="1" lang="zh-CN" altLang="en-US" sz="2800">
                <a:latin typeface="楷体_GB2312" pitchFamily="49" charset="-122"/>
                <a:ea typeface="楷体_GB2312" pitchFamily="49" charset="-122"/>
              </a:rPr>
              <a:t>如果</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a:latin typeface="Times New Roman" pitchFamily="18" charset="0"/>
              </a:rPr>
              <a:t>&lt; </a:t>
            </a:r>
            <a:r>
              <a:rPr kumimoji="1" lang="en-US" altLang="zh-CN" sz="2800" i="1">
                <a:latin typeface="Times New Roman" pitchFamily="18" charset="0"/>
              </a:rPr>
              <a:t>p</a:t>
            </a:r>
            <a:r>
              <a:rPr kumimoji="1" lang="zh-CN" altLang="en-US" sz="2800">
                <a:latin typeface="楷体_GB2312" pitchFamily="49" charset="-122"/>
                <a:ea typeface="楷体_GB2312" pitchFamily="49" charset="-122"/>
              </a:rPr>
              <a:t>，则在显著性水平</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下保留 </a:t>
            </a:r>
            <a:r>
              <a:rPr kumimoji="1" lang="en-US" altLang="zh-CN" sz="2800" i="1">
                <a:latin typeface="Times New Roman" pitchFamily="18" charset="0"/>
              </a:rPr>
              <a:t>H</a:t>
            </a:r>
            <a:r>
              <a:rPr kumimoji="1" lang="en-US" altLang="zh-CN" sz="2800" baseline="-30000">
                <a:latin typeface="Times New Roman" pitchFamily="18" charset="0"/>
              </a:rPr>
              <a:t>0</a:t>
            </a:r>
            <a:r>
              <a:rPr kumimoji="1" lang="en-US" altLang="zh-CN" sz="2800">
                <a:latin typeface="宋体" charset="-122"/>
                <a:ea typeface="楷体_GB2312" pitchFamily="49" charset="-122"/>
              </a:rPr>
              <a:t>.</a:t>
            </a:r>
          </a:p>
        </p:txBody>
      </p:sp>
      <p:sp>
        <p:nvSpPr>
          <p:cNvPr id="392195" name="Rectangle 3"/>
          <p:cNvSpPr>
            <a:spLocks noChangeArrowheads="1"/>
          </p:cNvSpPr>
          <p:nvPr/>
        </p:nvSpPr>
        <p:spPr bwMode="auto">
          <a:xfrm>
            <a:off x="1285875" y="3141663"/>
            <a:ext cx="6742113" cy="1117600"/>
          </a:xfrm>
          <a:prstGeom prst="rect">
            <a:avLst/>
          </a:prstGeom>
          <a:noFill/>
          <a:ln w="9525">
            <a:noFill/>
            <a:miter lim="800000"/>
            <a:headEnd/>
            <a:tailEnd/>
          </a:ln>
          <a:effectLst/>
        </p:spPr>
        <p:txBody>
          <a:bodyPr>
            <a:spAutoFit/>
          </a:bodyPr>
          <a:lstStyle/>
          <a:p>
            <a:pPr>
              <a:lnSpc>
                <a:spcPct val="120000"/>
              </a:lnSpc>
            </a:pPr>
            <a:r>
              <a:rPr kumimoji="1" lang="en-US" altLang="zh-CN" sz="2800" i="1">
                <a:latin typeface="Times New Roman" pitchFamily="18" charset="0"/>
              </a:rPr>
              <a:t> p </a:t>
            </a:r>
            <a:r>
              <a:rPr kumimoji="1" lang="zh-CN" altLang="en-US" sz="2800">
                <a:latin typeface="楷体_GB2312" pitchFamily="49" charset="-122"/>
                <a:ea typeface="楷体_GB2312" pitchFamily="49" charset="-122"/>
              </a:rPr>
              <a:t>值在应用中很方便，如今的统计软件中对检验问题一般都会给出检验的</a:t>
            </a:r>
            <a:r>
              <a:rPr kumimoji="1" lang="en-US" altLang="zh-CN" sz="2800" i="1">
                <a:latin typeface="Times New Roman" pitchFamily="18" charset="0"/>
              </a:rPr>
              <a:t>p </a:t>
            </a:r>
            <a:r>
              <a:rPr kumimoji="1" lang="zh-CN" altLang="en-US" sz="2800">
                <a:latin typeface="楷体_GB2312" pitchFamily="49" charset="-122"/>
                <a:ea typeface="楷体_GB2312" pitchFamily="49" charset="-122"/>
              </a:rPr>
              <a:t>值。</a:t>
            </a:r>
            <a:endParaRPr kumimoji="1" lang="zh-CN" altLang="en-US" sz="2800">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0-#ppt_w/2"/>
                                          </p:val>
                                        </p:tav>
                                        <p:tav tm="100000">
                                          <p:val>
                                            <p:strVal val="#ppt_x"/>
                                          </p:val>
                                        </p:tav>
                                      </p:tavLst>
                                    </p:anim>
                                    <p:anim calcmode="lin" valueType="num">
                                      <p:cBhvr additive="base">
                                        <p:cTn id="8" dur="500" fill="hold"/>
                                        <p:tgtEl>
                                          <p:spTgt spid="392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2195"/>
                                        </p:tgtEl>
                                        <p:attrNameLst>
                                          <p:attrName>style.visibility</p:attrName>
                                        </p:attrNameLst>
                                      </p:cBhvr>
                                      <p:to>
                                        <p:strVal val="visible"/>
                                      </p:to>
                                    </p:set>
                                    <p:anim calcmode="lin" valueType="num">
                                      <p:cBhvr additive="base">
                                        <p:cTn id="13" dur="500" fill="hold"/>
                                        <p:tgtEl>
                                          <p:spTgt spid="392195"/>
                                        </p:tgtEl>
                                        <p:attrNameLst>
                                          <p:attrName>ppt_x</p:attrName>
                                        </p:attrNameLst>
                                      </p:cBhvr>
                                      <p:tavLst>
                                        <p:tav tm="0">
                                          <p:val>
                                            <p:strVal val="0-#ppt_w/2"/>
                                          </p:val>
                                        </p:tav>
                                        <p:tav tm="100000">
                                          <p:val>
                                            <p:strVal val="#ppt_x"/>
                                          </p:val>
                                        </p:tav>
                                      </p:tavLst>
                                    </p:anim>
                                    <p:anim calcmode="lin" valueType="num">
                                      <p:cBhvr additive="base">
                                        <p:cTn id="14"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utoUpdateAnimBg="0"/>
      <p:bldP spid="39219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558800" y="908050"/>
            <a:ext cx="7108825" cy="1031875"/>
          </a:xfrm>
          <a:prstGeom prst="rect">
            <a:avLst/>
          </a:prstGeom>
          <a:noFill/>
          <a:ln w="9525">
            <a:noFill/>
            <a:miter lim="800000"/>
            <a:headEnd/>
            <a:tailEnd/>
          </a:ln>
          <a:effectLst/>
        </p:spPr>
        <p:txBody>
          <a:bodyPr>
            <a:spAutoFit/>
          </a:bodyPr>
          <a:lstStyle/>
          <a:p>
            <a:pPr>
              <a:lnSpc>
                <a:spcPct val="110000"/>
              </a:lnSpc>
            </a:pPr>
            <a:r>
              <a:rPr kumimoji="1" lang="zh-CN" altLang="en-US" sz="2800" dirty="0" smtClean="0">
                <a:solidFill>
                  <a:srgbClr val="00FF00"/>
                </a:solidFill>
                <a:latin typeface="Times New Roman" pitchFamily="18" charset="0"/>
                <a:ea typeface="楷体_GB2312" pitchFamily="49" charset="-122"/>
              </a:rPr>
              <a:t>例</a:t>
            </a:r>
            <a:r>
              <a:rPr kumimoji="1" lang="en-US" altLang="zh-CN" sz="2800" dirty="0" smtClean="0">
                <a:solidFill>
                  <a:srgbClr val="00FF00"/>
                </a:solidFill>
                <a:latin typeface="Times New Roman" pitchFamily="18" charset="0"/>
                <a:ea typeface="黑体" pitchFamily="2" charset="-122"/>
              </a:rPr>
              <a:t>      </a:t>
            </a:r>
            <a:r>
              <a:rPr kumimoji="1" lang="en-US" altLang="zh-CN" sz="2800" dirty="0" smtClean="0">
                <a:latin typeface="Times New Roman" pitchFamily="18" charset="0"/>
              </a:rPr>
              <a:t>    </a:t>
            </a:r>
            <a:r>
              <a:rPr kumimoji="1" lang="zh-CN" altLang="en-US" sz="2800" dirty="0" smtClean="0">
                <a:latin typeface="楷体_GB2312" pitchFamily="49" charset="-122"/>
                <a:ea typeface="楷体_GB2312" pitchFamily="49" charset="-122"/>
              </a:rPr>
              <a:t>设</a:t>
            </a:r>
            <a:r>
              <a:rPr kumimoji="1" lang="zh-CN" altLang="en-US" sz="2800" dirty="0" smtClean="0">
                <a:latin typeface="Times New Roman" pitchFamily="18" charset="0"/>
                <a:ea typeface="楷体_GB2312" pitchFamily="49" charset="-122"/>
              </a:rPr>
              <a:t>               </a:t>
            </a:r>
            <a:r>
              <a:rPr kumimoji="1" lang="zh-CN" altLang="en-US" sz="2800" dirty="0" smtClean="0">
                <a:latin typeface="楷体_GB2312" pitchFamily="49" charset="-122"/>
                <a:ea typeface="楷体_GB2312" pitchFamily="49" charset="-122"/>
              </a:rPr>
              <a:t>是</a:t>
            </a:r>
            <a:r>
              <a:rPr kumimoji="1" lang="zh-CN" altLang="en-US" sz="2800" dirty="0">
                <a:latin typeface="楷体_GB2312" pitchFamily="49" charset="-122"/>
                <a:ea typeface="楷体_GB2312" pitchFamily="49" charset="-122"/>
              </a:rPr>
              <a:t>来自</a:t>
            </a:r>
            <a:r>
              <a:rPr kumimoji="1" lang="en-US" altLang="zh-CN" sz="2800" i="1" dirty="0">
                <a:latin typeface="Times New Roman" pitchFamily="18" charset="0"/>
                <a:ea typeface="楷体_GB2312" pitchFamily="49" charset="-122"/>
              </a:rPr>
              <a:t>b</a:t>
            </a:r>
            <a:r>
              <a:rPr kumimoji="1" lang="en-US" altLang="zh-CN" sz="2800" dirty="0">
                <a:latin typeface="Times New Roman" pitchFamily="18" charset="0"/>
                <a:ea typeface="楷体_GB2312" pitchFamily="49" charset="-122"/>
              </a:rPr>
              <a:t>(1,</a:t>
            </a:r>
            <a:r>
              <a:rPr kumimoji="1" lang="en-US" altLang="zh-CN" sz="2800" i="1" dirty="0">
                <a:latin typeface="Times New Roman" pitchFamily="18" charset="0"/>
                <a:ea typeface="楷体_GB2312" pitchFamily="49" charset="-122"/>
                <a:sym typeface="Symbol" pitchFamily="18" charset="2"/>
              </a:rPr>
              <a:t> </a:t>
            </a:r>
            <a:r>
              <a:rPr kumimoji="1" lang="en-US" altLang="zh-CN" sz="2800" dirty="0">
                <a:latin typeface="Times New Roman" pitchFamily="18" charset="0"/>
                <a:ea typeface="楷体_GB2312" pitchFamily="49" charset="-122"/>
                <a:sym typeface="Symbol" pitchFamily="18" charset="2"/>
              </a:rPr>
              <a:t>)</a:t>
            </a:r>
            <a:r>
              <a:rPr kumimoji="1" lang="zh-CN" altLang="en-US" sz="2800" dirty="0">
                <a:latin typeface="楷体_GB2312" pitchFamily="49" charset="-122"/>
                <a:ea typeface="楷体_GB2312" pitchFamily="49" charset="-122"/>
              </a:rPr>
              <a:t>的样本，</a:t>
            </a:r>
          </a:p>
          <a:p>
            <a:pPr>
              <a:lnSpc>
                <a:spcPct val="110000"/>
              </a:lnSpc>
            </a:pPr>
            <a:r>
              <a:rPr kumimoji="1" lang="zh-CN" altLang="en-US" sz="2800" dirty="0">
                <a:latin typeface="楷体_GB2312" pitchFamily="49" charset="-122"/>
                <a:ea typeface="楷体_GB2312" pitchFamily="49" charset="-122"/>
              </a:rPr>
              <a:t>  要检验如下假设：</a:t>
            </a:r>
          </a:p>
        </p:txBody>
      </p:sp>
      <p:graphicFrame>
        <p:nvGraphicFramePr>
          <p:cNvPr id="394243" name="Object 3"/>
          <p:cNvGraphicFramePr>
            <a:graphicFrameLocks noChangeAspect="1"/>
          </p:cNvGraphicFramePr>
          <p:nvPr/>
        </p:nvGraphicFramePr>
        <p:xfrm>
          <a:off x="3708400" y="1454150"/>
          <a:ext cx="4032250" cy="534988"/>
        </p:xfrm>
        <a:graphic>
          <a:graphicData uri="http://schemas.openxmlformats.org/presentationml/2006/ole">
            <p:oleObj spid="_x0000_s1899522" name="Equation" r:id="rId4" imgW="1663560" imgH="228600" progId="">
              <p:embed/>
            </p:oleObj>
          </a:graphicData>
        </a:graphic>
      </p:graphicFrame>
      <p:graphicFrame>
        <p:nvGraphicFramePr>
          <p:cNvPr id="394244" name="Object 4"/>
          <p:cNvGraphicFramePr>
            <a:graphicFrameLocks noChangeAspect="1"/>
          </p:cNvGraphicFramePr>
          <p:nvPr/>
        </p:nvGraphicFramePr>
        <p:xfrm>
          <a:off x="2214546" y="928670"/>
          <a:ext cx="1323975" cy="536575"/>
        </p:xfrm>
        <a:graphic>
          <a:graphicData uri="http://schemas.openxmlformats.org/presentationml/2006/ole">
            <p:oleObj spid="_x0000_s1899523" name="Equation" r:id="rId5" imgW="545760" imgH="228600" progId="">
              <p:embed/>
            </p:oleObj>
          </a:graphicData>
        </a:graphic>
      </p:graphicFrame>
      <p:sp>
        <p:nvSpPr>
          <p:cNvPr id="394245" name="Rectangle 5"/>
          <p:cNvSpPr>
            <a:spLocks noChangeArrowheads="1"/>
          </p:cNvSpPr>
          <p:nvPr/>
        </p:nvSpPr>
        <p:spPr bwMode="auto">
          <a:xfrm>
            <a:off x="900113" y="2133600"/>
            <a:ext cx="6480175" cy="1031875"/>
          </a:xfrm>
          <a:prstGeom prst="rect">
            <a:avLst/>
          </a:prstGeom>
          <a:noFill/>
          <a:ln w="9525">
            <a:noFill/>
            <a:miter lim="800000"/>
            <a:headEnd/>
            <a:tailEnd/>
          </a:ln>
          <a:effectLst/>
        </p:spPr>
        <p:txBody>
          <a:bodyPr>
            <a:spAutoFit/>
          </a:bodyPr>
          <a:lstStyle/>
          <a:p>
            <a:pPr>
              <a:lnSpc>
                <a:spcPct val="110000"/>
              </a:lnSpc>
            </a:pPr>
            <a:r>
              <a:rPr kumimoji="1" lang="zh-CN" altLang="en-US" sz="2800" dirty="0">
                <a:latin typeface="楷体_GB2312" pitchFamily="49" charset="-122"/>
                <a:ea typeface="楷体_GB2312" pitchFamily="49" charset="-122"/>
              </a:rPr>
              <a:t>若取显著性水平为</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dirty="0">
                <a:latin typeface="楷体_GB2312" pitchFamily="49" charset="-122"/>
                <a:ea typeface="楷体_GB2312" pitchFamily="49" charset="-122"/>
              </a:rPr>
              <a:t>，则在得到观测值</a:t>
            </a:r>
          </a:p>
          <a:p>
            <a:pPr>
              <a:lnSpc>
                <a:spcPct val="110000"/>
              </a:lnSpc>
            </a:pPr>
            <a:r>
              <a:rPr kumimoji="1" lang="zh-CN" altLang="en-US" sz="2800" dirty="0">
                <a:latin typeface="楷体_GB2312" pitchFamily="49" charset="-122"/>
                <a:ea typeface="楷体_GB2312" pitchFamily="49" charset="-122"/>
              </a:rPr>
              <a:t>后，我们只需要计算概率</a:t>
            </a:r>
            <a:r>
              <a:rPr kumimoji="1" lang="en-US" altLang="zh-CN" sz="2800" dirty="0">
                <a:latin typeface="楷体_GB2312" pitchFamily="49" charset="-122"/>
                <a:ea typeface="楷体_GB2312" pitchFamily="49" charset="-122"/>
              </a:rPr>
              <a:t>:</a:t>
            </a:r>
            <a:r>
              <a:rPr kumimoji="1" lang="en-US" altLang="zh-CN" sz="2800" dirty="0">
                <a:latin typeface="Times New Roman" pitchFamily="18" charset="0"/>
              </a:rPr>
              <a:t> </a:t>
            </a:r>
          </a:p>
        </p:txBody>
      </p:sp>
      <p:graphicFrame>
        <p:nvGraphicFramePr>
          <p:cNvPr id="394246" name="Object 6"/>
          <p:cNvGraphicFramePr>
            <a:graphicFrameLocks noChangeAspect="1"/>
          </p:cNvGraphicFramePr>
          <p:nvPr/>
        </p:nvGraphicFramePr>
        <p:xfrm>
          <a:off x="7048500" y="2133600"/>
          <a:ext cx="1333500" cy="573088"/>
        </p:xfrm>
        <a:graphic>
          <a:graphicData uri="http://schemas.openxmlformats.org/presentationml/2006/ole">
            <p:oleObj spid="_x0000_s1899524" name="Equation" r:id="rId6" imgW="571320" imgH="253800" progId="">
              <p:embed/>
            </p:oleObj>
          </a:graphicData>
        </a:graphic>
      </p:graphicFrame>
      <p:graphicFrame>
        <p:nvGraphicFramePr>
          <p:cNvPr id="394247" name="Object 7"/>
          <p:cNvGraphicFramePr>
            <a:graphicFrameLocks noChangeAspect="1"/>
          </p:cNvGraphicFramePr>
          <p:nvPr/>
        </p:nvGraphicFramePr>
        <p:xfrm>
          <a:off x="3059113" y="3141663"/>
          <a:ext cx="2449512" cy="573087"/>
        </p:xfrm>
        <a:graphic>
          <a:graphicData uri="http://schemas.openxmlformats.org/presentationml/2006/ole">
            <p:oleObj spid="_x0000_s1899525" name="Equation" r:id="rId7" imgW="1155600" imgH="279360" progId="">
              <p:embed/>
            </p:oleObj>
          </a:graphicData>
        </a:graphic>
      </p:graphicFrame>
      <p:sp>
        <p:nvSpPr>
          <p:cNvPr id="394248" name="Rectangle 8"/>
          <p:cNvSpPr>
            <a:spLocks noChangeArrowheads="1"/>
          </p:cNvSpPr>
          <p:nvPr/>
        </p:nvSpPr>
        <p:spPr bwMode="auto">
          <a:xfrm>
            <a:off x="900113" y="3789363"/>
            <a:ext cx="5673725" cy="519112"/>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这就是检验的</a:t>
            </a:r>
            <a:r>
              <a:rPr kumimoji="1" lang="en-US" altLang="zh-CN" sz="2800" i="1" dirty="0">
                <a:latin typeface="Times New Roman" pitchFamily="18" charset="0"/>
              </a:rPr>
              <a:t>p </a:t>
            </a:r>
            <a:r>
              <a:rPr kumimoji="1" lang="zh-CN" altLang="en-US" sz="2800" dirty="0">
                <a:latin typeface="楷体_GB2312" pitchFamily="49" charset="-122"/>
                <a:ea typeface="楷体_GB2312" pitchFamily="49" charset="-122"/>
              </a:rPr>
              <a:t>值。譬如 </a:t>
            </a:r>
          </a:p>
        </p:txBody>
      </p:sp>
      <p:graphicFrame>
        <p:nvGraphicFramePr>
          <p:cNvPr id="394249" name="Object 9"/>
          <p:cNvGraphicFramePr>
            <a:graphicFrameLocks noChangeAspect="1"/>
          </p:cNvGraphicFramePr>
          <p:nvPr/>
        </p:nvGraphicFramePr>
        <p:xfrm>
          <a:off x="4932363" y="3789363"/>
          <a:ext cx="3109912" cy="536575"/>
        </p:xfrm>
        <a:graphic>
          <a:graphicData uri="http://schemas.openxmlformats.org/presentationml/2006/ole">
            <p:oleObj spid="_x0000_s1899526" name="Equation" r:id="rId8" imgW="1282680" imgH="228600" progId="">
              <p:embed/>
            </p:oleObj>
          </a:graphicData>
        </a:graphic>
      </p:graphicFrame>
      <p:graphicFrame>
        <p:nvGraphicFramePr>
          <p:cNvPr id="394250" name="Object 10"/>
          <p:cNvGraphicFramePr>
            <a:graphicFrameLocks noChangeAspect="1"/>
          </p:cNvGraphicFramePr>
          <p:nvPr/>
        </p:nvGraphicFramePr>
        <p:xfrm>
          <a:off x="1187450" y="4365625"/>
          <a:ext cx="6827838" cy="849313"/>
        </p:xfrm>
        <a:graphic>
          <a:graphicData uri="http://schemas.openxmlformats.org/presentationml/2006/ole">
            <p:oleObj spid="_x0000_s1899527" name="Equation" r:id="rId9" imgW="3352680" imgH="431640" progId="">
              <p:embed/>
            </p:oleObj>
          </a:graphicData>
        </a:graphic>
      </p:graphicFrame>
      <p:sp>
        <p:nvSpPr>
          <p:cNvPr id="394251" name="Rectangle 11"/>
          <p:cNvSpPr>
            <a:spLocks noChangeArrowheads="1"/>
          </p:cNvSpPr>
          <p:nvPr/>
        </p:nvSpPr>
        <p:spPr bwMode="auto">
          <a:xfrm>
            <a:off x="900113" y="5286375"/>
            <a:ext cx="7829550" cy="519113"/>
          </a:xfrm>
          <a:prstGeom prst="rect">
            <a:avLst/>
          </a:prstGeom>
          <a:noFill/>
          <a:ln w="9525">
            <a:noFill/>
            <a:miter lim="800000"/>
            <a:headEnd/>
            <a:tailEnd/>
          </a:ln>
          <a:effectLst/>
        </p:spPr>
        <p:txBody>
          <a:bodyPr>
            <a:spAutoFit/>
          </a:bodyPr>
          <a:lstStyle/>
          <a:p>
            <a:r>
              <a:rPr kumimoji="1" lang="zh-CN" altLang="en-US" sz="2800" dirty="0">
                <a:latin typeface="楷体_GB2312" pitchFamily="49" charset="-122"/>
                <a:ea typeface="楷体_GB2312" pitchFamily="49" charset="-122"/>
              </a:rPr>
              <a:t>若取</a:t>
            </a:r>
            <a:r>
              <a:rPr lang="zh-CN" altLang="en-US" sz="2800" i="1" dirty="0">
                <a:solidFill>
                  <a:schemeClr val="tx2"/>
                </a:solidFill>
                <a:effectLst>
                  <a:outerShdw blurRad="38100" dist="38100" dir="2700000" algn="tl">
                    <a:srgbClr val="000000"/>
                  </a:outerShdw>
                </a:effectLst>
                <a:latin typeface="Times New Roman" pitchFamily="18" charset="0"/>
                <a:sym typeface="Symbol" pitchFamily="18" charset="2"/>
              </a:rPr>
              <a:t> </a:t>
            </a:r>
            <a:r>
              <a:rPr kumimoji="1" lang="en-US" altLang="zh-CN" sz="2800" dirty="0">
                <a:latin typeface="Times New Roman" pitchFamily="18" charset="0"/>
                <a:ea typeface="楷体_GB2312" pitchFamily="49" charset="-122"/>
              </a:rPr>
              <a:t>=0.05</a:t>
            </a:r>
            <a:r>
              <a:rPr kumimoji="1" lang="zh-CN" altLang="en-US" sz="2800" dirty="0">
                <a:latin typeface="楷体_GB2312" pitchFamily="49" charset="-122"/>
                <a:ea typeface="楷体_GB2312" pitchFamily="49" charset="-122"/>
              </a:rPr>
              <a:t>，由于</a:t>
            </a:r>
            <a:r>
              <a:rPr kumimoji="1" lang="en-US" altLang="zh-CN" sz="2800" i="1" dirty="0">
                <a:latin typeface="Times New Roman" pitchFamily="18" charset="0"/>
                <a:ea typeface="楷体_GB2312" pitchFamily="49" charset="-122"/>
              </a:rPr>
              <a:t>p </a:t>
            </a:r>
            <a:r>
              <a:rPr kumimoji="1" lang="en-US" altLang="zh-CN" sz="2800" dirty="0">
                <a:latin typeface="Times New Roman" pitchFamily="18" charset="0"/>
                <a:ea typeface="楷体_GB2312" pitchFamily="49" charset="-122"/>
              </a:rPr>
              <a:t>&lt;</a:t>
            </a:r>
            <a:r>
              <a:rPr lang="en-US" altLang="zh-CN" sz="2800" i="1" dirty="0">
                <a:solidFill>
                  <a:schemeClr val="tx2"/>
                </a:solidFill>
                <a:effectLst>
                  <a:outerShdw blurRad="38100" dist="38100" dir="2700000" algn="tl">
                    <a:srgbClr val="000000"/>
                  </a:outerShdw>
                </a:effectLst>
                <a:latin typeface="Times New Roman" pitchFamily="18" charset="0"/>
                <a:sym typeface="Symbol" pitchFamily="18" charset="2"/>
              </a:rPr>
              <a:t></a:t>
            </a:r>
            <a:r>
              <a:rPr kumimoji="1" lang="en-US" altLang="zh-CN" sz="2800" i="1" dirty="0">
                <a:latin typeface="Times New Roman" pitchFamily="18" charset="0"/>
                <a:ea typeface="楷体_GB2312" pitchFamily="49" charset="-122"/>
              </a:rPr>
              <a:t> </a:t>
            </a:r>
            <a:r>
              <a:rPr kumimoji="1" lang="zh-CN" altLang="en-US" sz="2800" dirty="0">
                <a:latin typeface="楷体_GB2312" pitchFamily="49" charset="-122"/>
                <a:ea typeface="楷体_GB2312" pitchFamily="49" charset="-122"/>
              </a:rPr>
              <a:t>，则应拒绝原假设。</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0-#ppt_w/2"/>
                                          </p:val>
                                        </p:tav>
                                        <p:tav tm="100000">
                                          <p:val>
                                            <p:strVal val="#ppt_x"/>
                                          </p:val>
                                        </p:tav>
                                      </p:tavLst>
                                    </p:anim>
                                    <p:anim calcmode="lin" valueType="num">
                                      <p:cBhvr additive="base">
                                        <p:cTn id="8" dur="500" fill="hold"/>
                                        <p:tgtEl>
                                          <p:spTgt spid="3942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4244"/>
                                        </p:tgtEl>
                                        <p:attrNameLst>
                                          <p:attrName>style.visibility</p:attrName>
                                        </p:attrNameLst>
                                      </p:cBhvr>
                                      <p:to>
                                        <p:strVal val="visible"/>
                                      </p:to>
                                    </p:set>
                                    <p:anim calcmode="lin" valueType="num">
                                      <p:cBhvr additive="base">
                                        <p:cTn id="12" dur="500" fill="hold"/>
                                        <p:tgtEl>
                                          <p:spTgt spid="394244"/>
                                        </p:tgtEl>
                                        <p:attrNameLst>
                                          <p:attrName>ppt_x</p:attrName>
                                        </p:attrNameLst>
                                      </p:cBhvr>
                                      <p:tavLst>
                                        <p:tav tm="0">
                                          <p:val>
                                            <p:strVal val="#ppt_x"/>
                                          </p:val>
                                        </p:tav>
                                        <p:tav tm="100000">
                                          <p:val>
                                            <p:strVal val="#ppt_x"/>
                                          </p:val>
                                        </p:tav>
                                      </p:tavLst>
                                    </p:anim>
                                    <p:anim calcmode="lin" valueType="num">
                                      <p:cBhvr additive="base">
                                        <p:cTn id="13" dur="500" fill="hold"/>
                                        <p:tgtEl>
                                          <p:spTgt spid="3942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94243"/>
                                        </p:tgtEl>
                                        <p:attrNameLst>
                                          <p:attrName>style.visibility</p:attrName>
                                        </p:attrNameLst>
                                      </p:cBhvr>
                                      <p:to>
                                        <p:strVal val="visible"/>
                                      </p:to>
                                    </p:set>
                                    <p:anim calcmode="lin" valueType="num">
                                      <p:cBhvr additive="base">
                                        <p:cTn id="18" dur="500" fill="hold"/>
                                        <p:tgtEl>
                                          <p:spTgt spid="394243"/>
                                        </p:tgtEl>
                                        <p:attrNameLst>
                                          <p:attrName>ppt_x</p:attrName>
                                        </p:attrNameLst>
                                      </p:cBhvr>
                                      <p:tavLst>
                                        <p:tav tm="0">
                                          <p:val>
                                            <p:strVal val="#ppt_x"/>
                                          </p:val>
                                        </p:tav>
                                        <p:tav tm="100000">
                                          <p:val>
                                            <p:strVal val="#ppt_x"/>
                                          </p:val>
                                        </p:tav>
                                      </p:tavLst>
                                    </p:anim>
                                    <p:anim calcmode="lin" valueType="num">
                                      <p:cBhvr additive="base">
                                        <p:cTn id="19" dur="500" fill="hold"/>
                                        <p:tgtEl>
                                          <p:spTgt spid="39424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94245"/>
                                        </p:tgtEl>
                                        <p:attrNameLst>
                                          <p:attrName>style.visibility</p:attrName>
                                        </p:attrNameLst>
                                      </p:cBhvr>
                                      <p:to>
                                        <p:strVal val="visible"/>
                                      </p:to>
                                    </p:set>
                                    <p:anim calcmode="lin" valueType="num">
                                      <p:cBhvr additive="base">
                                        <p:cTn id="24" dur="500" fill="hold"/>
                                        <p:tgtEl>
                                          <p:spTgt spid="394245"/>
                                        </p:tgtEl>
                                        <p:attrNameLst>
                                          <p:attrName>ppt_x</p:attrName>
                                        </p:attrNameLst>
                                      </p:cBhvr>
                                      <p:tavLst>
                                        <p:tav tm="0">
                                          <p:val>
                                            <p:strVal val="0-#ppt_w/2"/>
                                          </p:val>
                                        </p:tav>
                                        <p:tav tm="100000">
                                          <p:val>
                                            <p:strVal val="#ppt_x"/>
                                          </p:val>
                                        </p:tav>
                                      </p:tavLst>
                                    </p:anim>
                                    <p:anim calcmode="lin" valueType="num">
                                      <p:cBhvr additive="base">
                                        <p:cTn id="25" dur="500" fill="hold"/>
                                        <p:tgtEl>
                                          <p:spTgt spid="39424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394246"/>
                                        </p:tgtEl>
                                        <p:attrNameLst>
                                          <p:attrName>style.visibility</p:attrName>
                                        </p:attrNameLst>
                                      </p:cBhvr>
                                      <p:to>
                                        <p:strVal val="visible"/>
                                      </p:to>
                                    </p:set>
                                    <p:anim calcmode="lin" valueType="num">
                                      <p:cBhvr additive="base">
                                        <p:cTn id="29" dur="500" fill="hold"/>
                                        <p:tgtEl>
                                          <p:spTgt spid="394246"/>
                                        </p:tgtEl>
                                        <p:attrNameLst>
                                          <p:attrName>ppt_x</p:attrName>
                                        </p:attrNameLst>
                                      </p:cBhvr>
                                      <p:tavLst>
                                        <p:tav tm="0">
                                          <p:val>
                                            <p:strVal val="1+#ppt_w/2"/>
                                          </p:val>
                                        </p:tav>
                                        <p:tav tm="100000">
                                          <p:val>
                                            <p:strVal val="#ppt_x"/>
                                          </p:val>
                                        </p:tav>
                                      </p:tavLst>
                                    </p:anim>
                                    <p:anim calcmode="lin" valueType="num">
                                      <p:cBhvr additive="base">
                                        <p:cTn id="30" dur="500" fill="hold"/>
                                        <p:tgtEl>
                                          <p:spTgt spid="39424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4247"/>
                                        </p:tgtEl>
                                        <p:attrNameLst>
                                          <p:attrName>style.visibility</p:attrName>
                                        </p:attrNameLst>
                                      </p:cBhvr>
                                      <p:to>
                                        <p:strVal val="visible"/>
                                      </p:to>
                                    </p:set>
                                    <p:anim calcmode="lin" valueType="num">
                                      <p:cBhvr additive="base">
                                        <p:cTn id="35" dur="500" fill="hold"/>
                                        <p:tgtEl>
                                          <p:spTgt spid="394247"/>
                                        </p:tgtEl>
                                        <p:attrNameLst>
                                          <p:attrName>ppt_x</p:attrName>
                                        </p:attrNameLst>
                                      </p:cBhvr>
                                      <p:tavLst>
                                        <p:tav tm="0">
                                          <p:val>
                                            <p:strVal val="#ppt_x"/>
                                          </p:val>
                                        </p:tav>
                                        <p:tav tm="100000">
                                          <p:val>
                                            <p:strVal val="#ppt_x"/>
                                          </p:val>
                                        </p:tav>
                                      </p:tavLst>
                                    </p:anim>
                                    <p:anim calcmode="lin" valueType="num">
                                      <p:cBhvr additive="base">
                                        <p:cTn id="36" dur="500" fill="hold"/>
                                        <p:tgtEl>
                                          <p:spTgt spid="39424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94248"/>
                                        </p:tgtEl>
                                        <p:attrNameLst>
                                          <p:attrName>style.visibility</p:attrName>
                                        </p:attrNameLst>
                                      </p:cBhvr>
                                      <p:to>
                                        <p:strVal val="visible"/>
                                      </p:to>
                                    </p:set>
                                    <p:anim calcmode="lin" valueType="num">
                                      <p:cBhvr additive="base">
                                        <p:cTn id="41" dur="500" fill="hold"/>
                                        <p:tgtEl>
                                          <p:spTgt spid="394248"/>
                                        </p:tgtEl>
                                        <p:attrNameLst>
                                          <p:attrName>ppt_x</p:attrName>
                                        </p:attrNameLst>
                                      </p:cBhvr>
                                      <p:tavLst>
                                        <p:tav tm="0">
                                          <p:val>
                                            <p:strVal val="0-#ppt_w/2"/>
                                          </p:val>
                                        </p:tav>
                                        <p:tav tm="100000">
                                          <p:val>
                                            <p:strVal val="#ppt_x"/>
                                          </p:val>
                                        </p:tav>
                                      </p:tavLst>
                                    </p:anim>
                                    <p:anim calcmode="lin" valueType="num">
                                      <p:cBhvr additive="base">
                                        <p:cTn id="42" dur="500" fill="hold"/>
                                        <p:tgtEl>
                                          <p:spTgt spid="39424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94249"/>
                                        </p:tgtEl>
                                        <p:attrNameLst>
                                          <p:attrName>style.visibility</p:attrName>
                                        </p:attrNameLst>
                                      </p:cBhvr>
                                      <p:to>
                                        <p:strVal val="visible"/>
                                      </p:to>
                                    </p:set>
                                    <p:anim calcmode="lin" valueType="num">
                                      <p:cBhvr additive="base">
                                        <p:cTn id="47" dur="500" fill="hold"/>
                                        <p:tgtEl>
                                          <p:spTgt spid="394249"/>
                                        </p:tgtEl>
                                        <p:attrNameLst>
                                          <p:attrName>ppt_x</p:attrName>
                                        </p:attrNameLst>
                                      </p:cBhvr>
                                      <p:tavLst>
                                        <p:tav tm="0">
                                          <p:val>
                                            <p:strVal val="#ppt_x"/>
                                          </p:val>
                                        </p:tav>
                                        <p:tav tm="100000">
                                          <p:val>
                                            <p:strVal val="#ppt_x"/>
                                          </p:val>
                                        </p:tav>
                                      </p:tavLst>
                                    </p:anim>
                                    <p:anim calcmode="lin" valueType="num">
                                      <p:cBhvr additive="base">
                                        <p:cTn id="48" dur="500" fill="hold"/>
                                        <p:tgtEl>
                                          <p:spTgt spid="3942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4250"/>
                                        </p:tgtEl>
                                        <p:attrNameLst>
                                          <p:attrName>style.visibility</p:attrName>
                                        </p:attrNameLst>
                                      </p:cBhvr>
                                      <p:to>
                                        <p:strVal val="visible"/>
                                      </p:to>
                                    </p:set>
                                    <p:anim calcmode="lin" valueType="num">
                                      <p:cBhvr additive="base">
                                        <p:cTn id="53" dur="500" fill="hold"/>
                                        <p:tgtEl>
                                          <p:spTgt spid="394250"/>
                                        </p:tgtEl>
                                        <p:attrNameLst>
                                          <p:attrName>ppt_x</p:attrName>
                                        </p:attrNameLst>
                                      </p:cBhvr>
                                      <p:tavLst>
                                        <p:tav tm="0">
                                          <p:val>
                                            <p:strVal val="#ppt_x"/>
                                          </p:val>
                                        </p:tav>
                                        <p:tav tm="100000">
                                          <p:val>
                                            <p:strVal val="#ppt_x"/>
                                          </p:val>
                                        </p:tav>
                                      </p:tavLst>
                                    </p:anim>
                                    <p:anim calcmode="lin" valueType="num">
                                      <p:cBhvr additive="base">
                                        <p:cTn id="54" dur="500" fill="hold"/>
                                        <p:tgtEl>
                                          <p:spTgt spid="39425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94251"/>
                                        </p:tgtEl>
                                        <p:attrNameLst>
                                          <p:attrName>style.visibility</p:attrName>
                                        </p:attrNameLst>
                                      </p:cBhvr>
                                      <p:to>
                                        <p:strVal val="visible"/>
                                      </p:to>
                                    </p:set>
                                    <p:anim calcmode="lin" valueType="num">
                                      <p:cBhvr additive="base">
                                        <p:cTn id="59" dur="500" fill="hold"/>
                                        <p:tgtEl>
                                          <p:spTgt spid="394251"/>
                                        </p:tgtEl>
                                        <p:attrNameLst>
                                          <p:attrName>ppt_x</p:attrName>
                                        </p:attrNameLst>
                                      </p:cBhvr>
                                      <p:tavLst>
                                        <p:tav tm="0">
                                          <p:val>
                                            <p:strVal val="0-#ppt_w/2"/>
                                          </p:val>
                                        </p:tav>
                                        <p:tav tm="100000">
                                          <p:val>
                                            <p:strVal val="#ppt_x"/>
                                          </p:val>
                                        </p:tav>
                                      </p:tavLst>
                                    </p:anim>
                                    <p:anim calcmode="lin" valueType="num">
                                      <p:cBhvr additive="base">
                                        <p:cTn id="60"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5" grpId="0"/>
      <p:bldP spid="394248" grpId="0"/>
      <p:bldP spid="39425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1143000" y="2362200"/>
            <a:ext cx="7010400" cy="830997"/>
          </a:xfrm>
          <a:prstGeom prst="rect">
            <a:avLst/>
          </a:prstGeom>
          <a:noFill/>
          <a:ln w="9525">
            <a:noFill/>
            <a:miter lim="800000"/>
            <a:headEnd/>
            <a:tailEnd/>
          </a:ln>
          <a:effectLst/>
        </p:spPr>
        <p:txBody>
          <a:bodyPr>
            <a:spAutoFit/>
          </a:bodyPr>
          <a:lstStyle/>
          <a:p>
            <a:pPr>
              <a:spcBef>
                <a:spcPct val="50000"/>
              </a:spcBef>
            </a:pPr>
            <a:r>
              <a:rPr lang="zh-CN" altLang="en-US" sz="4800" b="1" dirty="0" smtClean="0">
                <a:ea typeface="楷体_GB2312" pitchFamily="49" charset="-122"/>
              </a:rPr>
              <a:t>总体分布</a:t>
            </a:r>
            <a:r>
              <a:rPr lang="zh-CN" altLang="en-US" sz="4800" b="1" dirty="0">
                <a:ea typeface="楷体_GB2312" pitchFamily="49" charset="-122"/>
              </a:rPr>
              <a:t>的假设检验</a:t>
            </a:r>
          </a:p>
        </p:txBody>
      </p:sp>
      <p:graphicFrame>
        <p:nvGraphicFramePr>
          <p:cNvPr id="604163" name="Object 3"/>
          <p:cNvGraphicFramePr>
            <a:graphicFrameLocks noChangeAspect="1"/>
          </p:cNvGraphicFramePr>
          <p:nvPr/>
        </p:nvGraphicFramePr>
        <p:xfrm>
          <a:off x="303213" y="4438650"/>
          <a:ext cx="1754187" cy="2190750"/>
        </p:xfrm>
        <a:graphic>
          <a:graphicData uri="http://schemas.openxmlformats.org/presentationml/2006/ole">
            <p:oleObj spid="_x0000_s1830914" name="剪辑" r:id="rId3" imgW="944280" imgH="1180440" progId="">
              <p:embed/>
            </p:oleObj>
          </a:graphicData>
        </a:graphic>
      </p:graphicFrame>
      <p:sp>
        <p:nvSpPr>
          <p:cNvPr id="604164" name="Rectangle 4"/>
          <p:cNvSpPr>
            <a:spLocks noChangeArrowheads="1"/>
          </p:cNvSpPr>
          <p:nvPr/>
        </p:nvSpPr>
        <p:spPr bwMode="auto">
          <a:xfrm>
            <a:off x="2743200" y="3124200"/>
            <a:ext cx="5092700" cy="823913"/>
          </a:xfrm>
          <a:prstGeom prst="rect">
            <a:avLst/>
          </a:prstGeom>
          <a:noFill/>
          <a:ln w="9525">
            <a:noFill/>
            <a:miter lim="800000"/>
            <a:headEnd/>
            <a:tailEnd/>
          </a:ln>
          <a:effectLst/>
        </p:spPr>
        <p:txBody>
          <a:bodyPr wrap="none">
            <a:spAutoFit/>
          </a:bodyPr>
          <a:lstStyle/>
          <a:p>
            <a:r>
              <a:rPr lang="en-US" altLang="zh-CN" sz="4800" b="1">
                <a:latin typeface="楷体_GB2312" pitchFamily="49" charset="-122"/>
                <a:ea typeface="楷体_GB2312" pitchFamily="49" charset="-122"/>
              </a:rPr>
              <a:t>----</a:t>
            </a:r>
            <a:r>
              <a:rPr lang="zh-CN" altLang="en-US" sz="4800" b="1">
                <a:latin typeface="楷体_GB2312" pitchFamily="49" charset="-122"/>
                <a:ea typeface="楷体_GB2312" pitchFamily="49" charset="-122"/>
              </a:rPr>
              <a:t>拟合优度检验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62"/>
                                        </p:tgtEl>
                                        <p:attrNameLst>
                                          <p:attrName>style.visibility</p:attrName>
                                        </p:attrNameLst>
                                      </p:cBhvr>
                                      <p:to>
                                        <p:strVal val="visible"/>
                                      </p:to>
                                    </p:set>
                                    <p:anim calcmode="lin" valueType="num">
                                      <p:cBhvr additive="base">
                                        <p:cTn id="7" dur="500" fill="hold"/>
                                        <p:tgtEl>
                                          <p:spTgt spid="604162"/>
                                        </p:tgtEl>
                                        <p:attrNameLst>
                                          <p:attrName>ppt_x</p:attrName>
                                        </p:attrNameLst>
                                      </p:cBhvr>
                                      <p:tavLst>
                                        <p:tav tm="0">
                                          <p:val>
                                            <p:strVal val="0-#ppt_w/2"/>
                                          </p:val>
                                        </p:tav>
                                        <p:tav tm="100000">
                                          <p:val>
                                            <p:strVal val="#ppt_x"/>
                                          </p:val>
                                        </p:tav>
                                      </p:tavLst>
                                    </p:anim>
                                    <p:anim calcmode="lin" valueType="num">
                                      <p:cBhvr additive="base">
                                        <p:cTn id="8" dur="500" fill="hold"/>
                                        <p:tgtEl>
                                          <p:spTgt spid="604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63"/>
                                        </p:tgtEl>
                                        <p:attrNameLst>
                                          <p:attrName>style.visibility</p:attrName>
                                        </p:attrNameLst>
                                      </p:cBhvr>
                                      <p:to>
                                        <p:strVal val="visible"/>
                                      </p:to>
                                    </p:set>
                                    <p:anim calcmode="lin" valueType="num">
                                      <p:cBhvr additive="base">
                                        <p:cTn id="13" dur="500" fill="hold"/>
                                        <p:tgtEl>
                                          <p:spTgt spid="604163"/>
                                        </p:tgtEl>
                                        <p:attrNameLst>
                                          <p:attrName>ppt_x</p:attrName>
                                        </p:attrNameLst>
                                      </p:cBhvr>
                                      <p:tavLst>
                                        <p:tav tm="0">
                                          <p:val>
                                            <p:strVal val="0-#ppt_w/2"/>
                                          </p:val>
                                        </p:tav>
                                        <p:tav tm="100000">
                                          <p:val>
                                            <p:strVal val="#ppt_x"/>
                                          </p:val>
                                        </p:tav>
                                      </p:tavLst>
                                    </p:anim>
                                    <p:anim calcmode="lin" valueType="num">
                                      <p:cBhvr additive="base">
                                        <p:cTn id="14" dur="500" fill="hold"/>
                                        <p:tgtEl>
                                          <p:spTgt spid="604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64"/>
                                        </p:tgtEl>
                                        <p:attrNameLst>
                                          <p:attrName>style.visibility</p:attrName>
                                        </p:attrNameLst>
                                      </p:cBhvr>
                                      <p:to>
                                        <p:strVal val="visible"/>
                                      </p:to>
                                    </p:set>
                                    <p:anim calcmode="lin" valueType="num">
                                      <p:cBhvr additive="base">
                                        <p:cTn id="19" dur="500" fill="hold"/>
                                        <p:tgtEl>
                                          <p:spTgt spid="604164"/>
                                        </p:tgtEl>
                                        <p:attrNameLst>
                                          <p:attrName>ppt_x</p:attrName>
                                        </p:attrNameLst>
                                      </p:cBhvr>
                                      <p:tavLst>
                                        <p:tav tm="0">
                                          <p:val>
                                            <p:strVal val="0-#ppt_w/2"/>
                                          </p:val>
                                        </p:tav>
                                        <p:tav tm="100000">
                                          <p:val>
                                            <p:strVal val="#ppt_x"/>
                                          </p:val>
                                        </p:tav>
                                      </p:tavLst>
                                    </p:anim>
                                    <p:anim calcmode="lin" valueType="num">
                                      <p:cBhvr additive="base">
                                        <p:cTn id="20" dur="500" fill="hold"/>
                                        <p:tgtEl>
                                          <p:spTgt spid="604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autoUpdateAnimBg="0"/>
      <p:bldP spid="60416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530225" y="835025"/>
            <a:ext cx="7927975" cy="1844675"/>
          </a:xfrm>
          <a:prstGeom prst="rect">
            <a:avLst/>
          </a:prstGeom>
          <a:noFill/>
          <a:ln w="9525">
            <a:noFill/>
            <a:miter lim="800000"/>
            <a:headEnd/>
            <a:tailEnd/>
          </a:ln>
          <a:effectLst/>
        </p:spPr>
        <p:txBody>
          <a:bodyPr anchor="ctr">
            <a:spAutoFit/>
          </a:bodyPr>
          <a:lstStyle/>
          <a:p>
            <a:pPr>
              <a:lnSpc>
                <a:spcPct val="120000"/>
              </a:lnSpc>
            </a:pPr>
            <a:r>
              <a:rPr lang="en-US" altLang="zh-CN" sz="3200">
                <a:latin typeface="楷体_GB2312" pitchFamily="49" charset="-122"/>
                <a:ea typeface="楷体_GB2312" pitchFamily="49" charset="-122"/>
              </a:rPr>
              <a:t>   </a:t>
            </a:r>
            <a:r>
              <a:rPr lang="zh-CN" altLang="en-US" sz="3200">
                <a:latin typeface="楷体_GB2312" pitchFamily="49" charset="-122"/>
                <a:ea typeface="楷体_GB2312" pitchFamily="49" charset="-122"/>
              </a:rPr>
              <a:t>在前面的课程中，我们已经了解了假设检验的基本思想，并讨论了当总体分布为正态时，关于其中未知参数的假设检验问题 </a:t>
            </a:r>
            <a:r>
              <a:rPr lang="en-US" altLang="zh-CN" sz="3200">
                <a:latin typeface="楷体_GB2312" pitchFamily="49" charset="-122"/>
                <a:ea typeface="楷体_GB2312" pitchFamily="49" charset="-122"/>
              </a:rPr>
              <a:t>. </a:t>
            </a:r>
          </a:p>
        </p:txBody>
      </p:sp>
      <p:sp>
        <p:nvSpPr>
          <p:cNvPr id="607235" name="Rectangle 3"/>
          <p:cNvSpPr>
            <a:spLocks noChangeArrowheads="1"/>
          </p:cNvSpPr>
          <p:nvPr/>
        </p:nvSpPr>
        <p:spPr bwMode="auto">
          <a:xfrm>
            <a:off x="609600" y="3810000"/>
            <a:ext cx="8005763" cy="1844675"/>
          </a:xfrm>
          <a:prstGeom prst="rect">
            <a:avLst/>
          </a:prstGeom>
          <a:noFill/>
          <a:ln w="9525">
            <a:noFill/>
            <a:miter lim="800000"/>
            <a:headEnd/>
            <a:tailEnd/>
          </a:ln>
          <a:effectLst/>
        </p:spPr>
        <p:txBody>
          <a:bodyPr anchor="ctr">
            <a:spAutoFit/>
          </a:bodyPr>
          <a:lstStyle/>
          <a:p>
            <a:pPr>
              <a:lnSpc>
                <a:spcPct val="120000"/>
              </a:lnSpc>
            </a:pPr>
            <a:r>
              <a:rPr lang="en-US" altLang="zh-CN" sz="3200">
                <a:ea typeface="楷体_GB2312" pitchFamily="49" charset="-122"/>
              </a:rPr>
              <a:t>   </a:t>
            </a:r>
            <a:r>
              <a:rPr lang="zh-CN" altLang="en-US" sz="3200">
                <a:ea typeface="楷体_GB2312" pitchFamily="49" charset="-122"/>
              </a:rPr>
              <a:t>然而可能遇到这样的情形，总体服从何种理论分布并不知道，要求我们直接对总体分布提出一个假设 </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barn(outVertical)">
                                      <p:cBhvr>
                                        <p:cTn id="7" dur="500"/>
                                        <p:tgtEl>
                                          <p:spTgt spid="607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7235"/>
                                        </p:tgtEl>
                                        <p:attrNameLst>
                                          <p:attrName>style.visibility</p:attrName>
                                        </p:attrNameLst>
                                      </p:cBhvr>
                                      <p:to>
                                        <p:strVal val="visible"/>
                                      </p:to>
                                    </p:set>
                                    <p:animEffect transition="in" filter="wipe(left)">
                                      <p:cBhvr>
                                        <p:cTn id="12" dur="500"/>
                                        <p:tgtEl>
                                          <p:spTgt spid="6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utoUpdateAnimBg="0"/>
      <p:bldP spid="60723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304800" y="685800"/>
            <a:ext cx="8351838" cy="1554163"/>
          </a:xfrm>
          <a:prstGeom prst="rect">
            <a:avLst/>
          </a:prstGeom>
          <a:noFill/>
          <a:ln w="9525">
            <a:noFill/>
            <a:miter lim="800000"/>
            <a:headEnd/>
            <a:tailEnd/>
          </a:ln>
          <a:effectLst/>
        </p:spPr>
        <p:txBody>
          <a:bodyPr anchor="ctr">
            <a:spAutoFit/>
          </a:bodyPr>
          <a:lstStyle/>
          <a:p>
            <a:r>
              <a:rPr lang="zh-CN" altLang="en-US" sz="3200" b="1">
                <a:latin typeface="楷体_GB2312" pitchFamily="49" charset="-122"/>
                <a:ea typeface="楷体_GB2312" pitchFamily="49" charset="-122"/>
              </a:rPr>
              <a:t>例如，从</a:t>
            </a:r>
            <a:r>
              <a:rPr lang="en-US" altLang="zh-CN" sz="3200" b="1">
                <a:latin typeface="楷体_GB2312" pitchFamily="49" charset="-122"/>
                <a:ea typeface="楷体_GB2312" pitchFamily="49" charset="-122"/>
              </a:rPr>
              <a:t>1500</a:t>
            </a:r>
            <a:r>
              <a:rPr lang="zh-CN" altLang="en-US" sz="3200" b="1">
                <a:latin typeface="楷体_GB2312" pitchFamily="49" charset="-122"/>
                <a:ea typeface="楷体_GB2312" pitchFamily="49" charset="-122"/>
              </a:rPr>
              <a:t>到</a:t>
            </a:r>
            <a:r>
              <a:rPr lang="en-US" altLang="zh-CN" sz="3200" b="1">
                <a:latin typeface="楷体_GB2312" pitchFamily="49" charset="-122"/>
                <a:ea typeface="楷体_GB2312" pitchFamily="49" charset="-122"/>
              </a:rPr>
              <a:t>1931</a:t>
            </a:r>
            <a:r>
              <a:rPr lang="zh-CN" altLang="en-US" sz="3200" b="1">
                <a:latin typeface="楷体_GB2312" pitchFamily="49" charset="-122"/>
                <a:ea typeface="楷体_GB2312" pitchFamily="49" charset="-122"/>
              </a:rPr>
              <a:t>年的</a:t>
            </a:r>
            <a:r>
              <a:rPr lang="en-US" altLang="zh-CN" sz="3200" b="1">
                <a:latin typeface="楷体_GB2312" pitchFamily="49" charset="-122"/>
                <a:ea typeface="楷体_GB2312" pitchFamily="49" charset="-122"/>
              </a:rPr>
              <a:t>432</a:t>
            </a:r>
            <a:r>
              <a:rPr lang="zh-CN" altLang="en-US" sz="3200" b="1">
                <a:latin typeface="楷体_GB2312" pitchFamily="49" charset="-122"/>
                <a:ea typeface="楷体_GB2312" pitchFamily="49" charset="-122"/>
              </a:rPr>
              <a:t>年间，每年爆发战争的次数可以看作一个随机变量，椐统计，这</a:t>
            </a:r>
            <a:r>
              <a:rPr lang="en-US" altLang="zh-CN" sz="3200" b="1">
                <a:latin typeface="楷体_GB2312" pitchFamily="49" charset="-122"/>
                <a:ea typeface="楷体_GB2312" pitchFamily="49" charset="-122"/>
              </a:rPr>
              <a:t>432</a:t>
            </a:r>
            <a:r>
              <a:rPr lang="zh-CN" altLang="en-US" sz="3200" b="1">
                <a:latin typeface="楷体_GB2312" pitchFamily="49" charset="-122"/>
                <a:ea typeface="楷体_GB2312" pitchFamily="49" charset="-122"/>
              </a:rPr>
              <a:t>年间共爆发了</a:t>
            </a:r>
            <a:r>
              <a:rPr lang="en-US" altLang="zh-CN" sz="3200" b="1">
                <a:latin typeface="楷体_GB2312" pitchFamily="49" charset="-122"/>
                <a:ea typeface="楷体_GB2312" pitchFamily="49" charset="-122"/>
              </a:rPr>
              <a:t>299</a:t>
            </a:r>
            <a:r>
              <a:rPr lang="zh-CN" altLang="en-US" sz="3200" b="1">
                <a:latin typeface="楷体_GB2312" pitchFamily="49" charset="-122"/>
                <a:ea typeface="楷体_GB2312" pitchFamily="49" charset="-122"/>
              </a:rPr>
              <a:t>次战争，具体数据如下</a:t>
            </a:r>
            <a:r>
              <a:rPr lang="en-US" altLang="zh-CN" sz="3200" b="1">
                <a:latin typeface="楷体_GB2312" pitchFamily="49" charset="-122"/>
                <a:ea typeface="楷体_GB2312" pitchFamily="49" charset="-122"/>
              </a:rPr>
              <a:t>:</a:t>
            </a:r>
          </a:p>
        </p:txBody>
      </p:sp>
      <p:grpSp>
        <p:nvGrpSpPr>
          <p:cNvPr id="2" name="Group 3"/>
          <p:cNvGrpSpPr>
            <a:grpSpLocks/>
          </p:cNvGrpSpPr>
          <p:nvPr/>
        </p:nvGrpSpPr>
        <p:grpSpPr bwMode="auto">
          <a:xfrm>
            <a:off x="904875" y="2466975"/>
            <a:ext cx="5226050" cy="2744788"/>
            <a:chOff x="486" y="1296"/>
            <a:chExt cx="3292" cy="1729"/>
          </a:xfrm>
        </p:grpSpPr>
        <p:grpSp>
          <p:nvGrpSpPr>
            <p:cNvPr id="3" name="Group 4"/>
            <p:cNvGrpSpPr>
              <a:grpSpLocks/>
            </p:cNvGrpSpPr>
            <p:nvPr/>
          </p:nvGrpSpPr>
          <p:grpSpPr bwMode="auto">
            <a:xfrm>
              <a:off x="486" y="1296"/>
              <a:ext cx="1165" cy="1720"/>
              <a:chOff x="822" y="1507"/>
              <a:chExt cx="1165" cy="1720"/>
            </a:xfrm>
          </p:grpSpPr>
          <p:sp>
            <p:nvSpPr>
              <p:cNvPr id="608261" name="Rectangle 5"/>
              <p:cNvSpPr>
                <a:spLocks noChangeArrowheads="1"/>
              </p:cNvSpPr>
              <p:nvPr/>
            </p:nvSpPr>
            <p:spPr bwMode="auto">
              <a:xfrm>
                <a:off x="822" y="1507"/>
                <a:ext cx="1165"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战争次数</a:t>
                </a:r>
                <a:r>
                  <a:rPr lang="en-US" altLang="zh-CN" sz="2800" b="1" i="1">
                    <a:ea typeface="楷体_GB2312" pitchFamily="49" charset="-122"/>
                  </a:rPr>
                  <a:t>X</a:t>
                </a:r>
                <a:endParaRPr lang="en-US" altLang="zh-CN" sz="3200" b="1">
                  <a:ea typeface="楷体_GB2312" pitchFamily="49" charset="-122"/>
                </a:endParaRPr>
              </a:p>
            </p:txBody>
          </p:sp>
          <p:sp>
            <p:nvSpPr>
              <p:cNvPr id="608262" name="Rectangle 6"/>
              <p:cNvSpPr>
                <a:spLocks noChangeArrowheads="1"/>
              </p:cNvSpPr>
              <p:nvPr/>
            </p:nvSpPr>
            <p:spPr bwMode="auto">
              <a:xfrm flipH="1">
                <a:off x="1152" y="1824"/>
                <a:ext cx="432" cy="1403"/>
              </a:xfrm>
              <a:prstGeom prst="rect">
                <a:avLst/>
              </a:prstGeom>
              <a:noFill/>
              <a:ln w="9525">
                <a:noFill/>
                <a:miter lim="800000"/>
                <a:headEnd/>
                <a:tailEnd/>
              </a:ln>
              <a:effectLst/>
            </p:spPr>
            <p:txBody>
              <a:bodyPr anchor="ctr">
                <a:spAutoFit/>
              </a:bodyPr>
              <a:lstStyle/>
              <a:p>
                <a:pPr algn="ctr"/>
                <a:r>
                  <a:rPr lang="en-US" altLang="zh-CN" sz="2800" b="1">
                    <a:ea typeface="楷体_GB2312" pitchFamily="49" charset="-122"/>
                  </a:rPr>
                  <a:t>0</a:t>
                </a:r>
              </a:p>
              <a:p>
                <a:pPr algn="ctr"/>
                <a:r>
                  <a:rPr lang="en-US" altLang="zh-CN" sz="2800" b="1">
                    <a:ea typeface="楷体_GB2312" pitchFamily="49" charset="-122"/>
                  </a:rPr>
                  <a:t>1</a:t>
                </a:r>
              </a:p>
              <a:p>
                <a:pPr algn="ctr"/>
                <a:r>
                  <a:rPr lang="en-US" altLang="zh-CN" sz="2800" b="1">
                    <a:ea typeface="楷体_GB2312" pitchFamily="49" charset="-122"/>
                  </a:rPr>
                  <a:t>2</a:t>
                </a:r>
              </a:p>
              <a:p>
                <a:pPr algn="ctr"/>
                <a:r>
                  <a:rPr lang="en-US" altLang="zh-CN" sz="2800" b="1">
                    <a:ea typeface="楷体_GB2312" pitchFamily="49" charset="-122"/>
                  </a:rPr>
                  <a:t>3</a:t>
                </a:r>
              </a:p>
              <a:p>
                <a:pPr algn="ctr"/>
                <a:r>
                  <a:rPr lang="en-US" altLang="zh-CN" sz="2800" b="1">
                    <a:ea typeface="楷体_GB2312" pitchFamily="49" charset="-122"/>
                  </a:rPr>
                  <a:t>4</a:t>
                </a:r>
                <a:endParaRPr lang="en-US" altLang="zh-CN" sz="3200" b="1">
                  <a:ea typeface="楷体_GB2312" pitchFamily="49" charset="-122"/>
                </a:endParaRPr>
              </a:p>
            </p:txBody>
          </p:sp>
        </p:grpSp>
        <p:grpSp>
          <p:nvGrpSpPr>
            <p:cNvPr id="4" name="Group 7"/>
            <p:cNvGrpSpPr>
              <a:grpSpLocks/>
            </p:cNvGrpSpPr>
            <p:nvPr/>
          </p:nvGrpSpPr>
          <p:grpSpPr bwMode="auto">
            <a:xfrm>
              <a:off x="1657" y="1296"/>
              <a:ext cx="2121" cy="1729"/>
              <a:chOff x="2701" y="1488"/>
              <a:chExt cx="2121" cy="1729"/>
            </a:xfrm>
          </p:grpSpPr>
          <p:sp>
            <p:nvSpPr>
              <p:cNvPr id="608264" name="Rectangle 8"/>
              <p:cNvSpPr>
                <a:spLocks noChangeArrowheads="1"/>
              </p:cNvSpPr>
              <p:nvPr/>
            </p:nvSpPr>
            <p:spPr bwMode="auto">
              <a:xfrm>
                <a:off x="3396" y="1776"/>
                <a:ext cx="508" cy="1441"/>
              </a:xfrm>
              <a:prstGeom prst="rect">
                <a:avLst/>
              </a:prstGeom>
              <a:noFill/>
              <a:ln w="9525">
                <a:noFill/>
                <a:miter lim="800000"/>
                <a:headEnd/>
                <a:tailEnd/>
              </a:ln>
              <a:effectLst/>
            </p:spPr>
            <p:txBody>
              <a:bodyPr wrap="none" anchor="ctr">
                <a:spAutoFit/>
              </a:bodyPr>
              <a:lstStyle/>
              <a:p>
                <a:pPr algn="ctr"/>
                <a:r>
                  <a:rPr lang="zh-CN" altLang="zh-CN" sz="2800" b="1">
                    <a:ea typeface="楷体_GB2312" pitchFamily="49" charset="-122"/>
                  </a:rPr>
                  <a:t> </a:t>
                </a:r>
                <a:r>
                  <a:rPr lang="en-US" altLang="zh-CN" sz="2800" b="1">
                    <a:ea typeface="楷体_GB2312" pitchFamily="49" charset="-122"/>
                  </a:rPr>
                  <a:t>223</a:t>
                </a:r>
              </a:p>
              <a:p>
                <a:pPr algn="ctr"/>
                <a:r>
                  <a:rPr lang="en-US" altLang="zh-CN" sz="2800" b="1">
                    <a:ea typeface="楷体_GB2312" pitchFamily="49" charset="-122"/>
                  </a:rPr>
                  <a:t>142</a:t>
                </a:r>
              </a:p>
              <a:p>
                <a:pPr algn="ctr"/>
                <a:r>
                  <a:rPr lang="en-US" altLang="zh-CN" sz="2800" b="1">
                    <a:ea typeface="楷体_GB2312" pitchFamily="49" charset="-122"/>
                  </a:rPr>
                  <a:t>48</a:t>
                </a:r>
              </a:p>
              <a:p>
                <a:pPr algn="ctr"/>
                <a:r>
                  <a:rPr lang="en-US" altLang="zh-CN" sz="2800" b="1">
                    <a:ea typeface="楷体_GB2312" pitchFamily="49" charset="-122"/>
                  </a:rPr>
                  <a:t>15</a:t>
                </a:r>
              </a:p>
              <a:p>
                <a:pPr algn="ctr"/>
                <a:r>
                  <a:rPr lang="en-US" altLang="zh-CN" sz="2800" b="1">
                    <a:ea typeface="楷体_GB2312" pitchFamily="49" charset="-122"/>
                  </a:rPr>
                  <a:t>4</a:t>
                </a:r>
                <a:r>
                  <a:rPr lang="en-US" altLang="zh-CN" sz="3200" b="1">
                    <a:ea typeface="楷体_GB2312" pitchFamily="49" charset="-122"/>
                  </a:rPr>
                  <a:t> </a:t>
                </a:r>
              </a:p>
            </p:txBody>
          </p:sp>
          <p:sp>
            <p:nvSpPr>
              <p:cNvPr id="608265" name="Rectangle 9"/>
              <p:cNvSpPr>
                <a:spLocks noChangeArrowheads="1"/>
              </p:cNvSpPr>
              <p:nvPr/>
            </p:nvSpPr>
            <p:spPr bwMode="auto">
              <a:xfrm>
                <a:off x="2701" y="1488"/>
                <a:ext cx="2121" cy="327"/>
              </a:xfrm>
              <a:prstGeom prst="rect">
                <a:avLst/>
              </a:prstGeom>
              <a:noFill/>
              <a:ln w="9525">
                <a:noFill/>
                <a:miter lim="800000"/>
                <a:headEnd/>
                <a:tailEnd/>
              </a:ln>
              <a:effectLst/>
            </p:spPr>
            <p:txBody>
              <a:bodyPr wrap="none" anchor="ctr">
                <a:spAutoFit/>
              </a:bodyPr>
              <a:lstStyle/>
              <a:p>
                <a:pPr algn="ctr"/>
                <a:r>
                  <a:rPr lang="zh-CN" altLang="en-US" sz="2800" b="1">
                    <a:ea typeface="楷体_GB2312" pitchFamily="49" charset="-122"/>
                  </a:rPr>
                  <a:t>发生 </a:t>
                </a:r>
                <a:r>
                  <a:rPr lang="en-US" altLang="zh-CN" sz="2800" b="1" i="1">
                    <a:ea typeface="楷体_GB2312" pitchFamily="49" charset="-122"/>
                  </a:rPr>
                  <a:t>X</a:t>
                </a:r>
                <a:r>
                  <a:rPr lang="zh-CN" altLang="en-US" sz="2800" b="1">
                    <a:ea typeface="楷体_GB2312" pitchFamily="49" charset="-122"/>
                  </a:rPr>
                  <a:t>次战争的年数</a:t>
                </a:r>
              </a:p>
            </p:txBody>
          </p:sp>
        </p:grpSp>
      </p:grpSp>
      <p:pic>
        <p:nvPicPr>
          <p:cNvPr id="608266" name="Picture 10" descr="飞机2"/>
          <p:cNvPicPr>
            <a:picLocks noChangeAspect="1" noChangeArrowheads="1"/>
          </p:cNvPicPr>
          <p:nvPr/>
        </p:nvPicPr>
        <p:blipFill>
          <a:blip r:embed="rId2"/>
          <a:srcRect/>
          <a:stretch>
            <a:fillRect/>
          </a:stretch>
        </p:blipFill>
        <p:spPr bwMode="auto">
          <a:xfrm>
            <a:off x="5670550" y="3076575"/>
            <a:ext cx="3092450" cy="279082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barn(outVertical)">
                                      <p:cBhvr>
                                        <p:cTn id="7" dur="500"/>
                                        <p:tgtEl>
                                          <p:spTgt spid="60825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08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925" y="666750"/>
            <a:ext cx="561975" cy="1096963"/>
            <a:chOff x="3675" y="481"/>
            <a:chExt cx="354" cy="691"/>
          </a:xfrm>
        </p:grpSpPr>
        <p:grpSp>
          <p:nvGrpSpPr>
            <p:cNvPr id="3" name="Group 3"/>
            <p:cNvGrpSpPr>
              <a:grpSpLocks/>
            </p:cNvGrpSpPr>
            <p:nvPr/>
          </p:nvGrpSpPr>
          <p:grpSpPr bwMode="auto">
            <a:xfrm>
              <a:off x="3675" y="1084"/>
              <a:ext cx="354" cy="88"/>
              <a:chOff x="3675" y="1084"/>
              <a:chExt cx="354" cy="88"/>
            </a:xfrm>
          </p:grpSpPr>
          <p:grpSp>
            <p:nvGrpSpPr>
              <p:cNvPr id="4" name="Group 4"/>
              <p:cNvGrpSpPr>
                <a:grpSpLocks/>
              </p:cNvGrpSpPr>
              <p:nvPr/>
            </p:nvGrpSpPr>
            <p:grpSpPr bwMode="auto">
              <a:xfrm>
                <a:off x="3675" y="1084"/>
                <a:ext cx="354" cy="88"/>
                <a:chOff x="3675" y="1084"/>
                <a:chExt cx="354" cy="88"/>
              </a:xfrm>
            </p:grpSpPr>
            <p:sp>
              <p:nvSpPr>
                <p:cNvPr id="28677" name="Oval 5"/>
                <p:cNvSpPr>
                  <a:spLocks noChangeArrowheads="1"/>
                </p:cNvSpPr>
                <p:nvPr/>
              </p:nvSpPr>
              <p:spPr bwMode="auto">
                <a:xfrm>
                  <a:off x="3675" y="1084"/>
                  <a:ext cx="354" cy="88"/>
                </a:xfrm>
                <a:prstGeom prst="ellipse">
                  <a:avLst/>
                </a:prstGeom>
                <a:solidFill>
                  <a:srgbClr val="5F5F7F"/>
                </a:solidFill>
                <a:ln w="9525">
                  <a:noFill/>
                  <a:round/>
                  <a:headEnd/>
                  <a:tailEnd/>
                </a:ln>
              </p:spPr>
              <p:txBody>
                <a:bodyPr/>
                <a:lstStyle/>
                <a:p>
                  <a:endParaRPr lang="zh-CN" altLang="en-US"/>
                </a:p>
              </p:txBody>
            </p:sp>
            <p:sp>
              <p:nvSpPr>
                <p:cNvPr id="28678" name="Oval 6"/>
                <p:cNvSpPr>
                  <a:spLocks noChangeArrowheads="1"/>
                </p:cNvSpPr>
                <p:nvPr/>
              </p:nvSpPr>
              <p:spPr bwMode="auto">
                <a:xfrm>
                  <a:off x="3676" y="1086"/>
                  <a:ext cx="352" cy="73"/>
                </a:xfrm>
                <a:prstGeom prst="ellipse">
                  <a:avLst/>
                </a:prstGeom>
                <a:solidFill>
                  <a:srgbClr val="5F5F7F"/>
                </a:solidFill>
                <a:ln w="9525">
                  <a:noFill/>
                  <a:round/>
                  <a:headEnd/>
                  <a:tailEnd/>
                </a:ln>
              </p:spPr>
              <p:txBody>
                <a:bodyPr/>
                <a:lstStyle/>
                <a:p>
                  <a:endParaRPr lang="zh-CN" altLang="en-US"/>
                </a:p>
              </p:txBody>
            </p:sp>
          </p:grpSp>
          <p:sp>
            <p:nvSpPr>
              <p:cNvPr id="28679" name="Freeform 7"/>
              <p:cNvSpPr>
                <a:spLocks/>
              </p:cNvSpPr>
              <p:nvPr/>
            </p:nvSpPr>
            <p:spPr bwMode="auto">
              <a:xfrm>
                <a:off x="3711" y="1142"/>
                <a:ext cx="39" cy="14"/>
              </a:xfrm>
              <a:custGeom>
                <a:avLst/>
                <a:gdLst/>
                <a:ahLst/>
                <a:cxnLst>
                  <a:cxn ang="0">
                    <a:pos x="0" y="0"/>
                  </a:cxn>
                  <a:cxn ang="0">
                    <a:pos x="22" y="5"/>
                  </a:cxn>
                  <a:cxn ang="0">
                    <a:pos x="48" y="10"/>
                  </a:cxn>
                  <a:cxn ang="0">
                    <a:pos x="77" y="15"/>
                  </a:cxn>
                  <a:cxn ang="0">
                    <a:pos x="79" y="27"/>
                  </a:cxn>
                  <a:cxn ang="0">
                    <a:pos x="58" y="24"/>
                  </a:cxn>
                  <a:cxn ang="0">
                    <a:pos x="32" y="17"/>
                  </a:cxn>
                  <a:cxn ang="0">
                    <a:pos x="2" y="10"/>
                  </a:cxn>
                  <a:cxn ang="0">
                    <a:pos x="0" y="0"/>
                  </a:cxn>
                </a:cxnLst>
                <a:rect l="0" t="0" r="r" b="b"/>
                <a:pathLst>
                  <a:path w="79" h="27">
                    <a:moveTo>
                      <a:pt x="0" y="0"/>
                    </a:moveTo>
                    <a:lnTo>
                      <a:pt x="22" y="5"/>
                    </a:lnTo>
                    <a:lnTo>
                      <a:pt x="48" y="10"/>
                    </a:lnTo>
                    <a:lnTo>
                      <a:pt x="77" y="15"/>
                    </a:lnTo>
                    <a:lnTo>
                      <a:pt x="79" y="27"/>
                    </a:lnTo>
                    <a:lnTo>
                      <a:pt x="58" y="24"/>
                    </a:lnTo>
                    <a:lnTo>
                      <a:pt x="32" y="17"/>
                    </a:lnTo>
                    <a:lnTo>
                      <a:pt x="2" y="10"/>
                    </a:lnTo>
                    <a:lnTo>
                      <a:pt x="0" y="0"/>
                    </a:lnTo>
                    <a:close/>
                  </a:path>
                </a:pathLst>
              </a:custGeom>
              <a:solidFill>
                <a:srgbClr val="BFBFDF"/>
              </a:solidFill>
              <a:ln w="9525">
                <a:noFill/>
                <a:round/>
                <a:headEnd/>
                <a:tailEnd/>
              </a:ln>
            </p:spPr>
            <p:txBody>
              <a:bodyPr/>
              <a:lstStyle/>
              <a:p>
                <a:endParaRPr lang="zh-CN" altLang="en-US"/>
              </a:p>
            </p:txBody>
          </p:sp>
        </p:grpSp>
        <p:sp>
          <p:nvSpPr>
            <p:cNvPr id="28680" name="Oval 8"/>
            <p:cNvSpPr>
              <a:spLocks noChangeArrowheads="1"/>
            </p:cNvSpPr>
            <p:nvPr/>
          </p:nvSpPr>
          <p:spPr bwMode="auto">
            <a:xfrm>
              <a:off x="3676" y="1079"/>
              <a:ext cx="352" cy="73"/>
            </a:xfrm>
            <a:prstGeom prst="ellipse">
              <a:avLst/>
            </a:prstGeom>
            <a:solidFill>
              <a:srgbClr val="FF0000"/>
            </a:solidFill>
            <a:ln w="9525">
              <a:noFill/>
              <a:round/>
              <a:headEnd/>
              <a:tailEnd/>
            </a:ln>
          </p:spPr>
          <p:txBody>
            <a:bodyPr/>
            <a:lstStyle/>
            <a:p>
              <a:endParaRPr lang="zh-CN" altLang="en-US"/>
            </a:p>
          </p:txBody>
        </p:sp>
        <p:sp>
          <p:nvSpPr>
            <p:cNvPr id="28681" name="Rectangle 9"/>
            <p:cNvSpPr>
              <a:spLocks noChangeArrowheads="1"/>
            </p:cNvSpPr>
            <p:nvPr/>
          </p:nvSpPr>
          <p:spPr bwMode="auto">
            <a:xfrm>
              <a:off x="3676" y="558"/>
              <a:ext cx="353" cy="556"/>
            </a:xfrm>
            <a:prstGeom prst="rect">
              <a:avLst/>
            </a:prstGeom>
            <a:solidFill>
              <a:srgbClr val="FF0000"/>
            </a:solidFill>
            <a:ln w="9525">
              <a:noFill/>
              <a:miter lim="800000"/>
              <a:headEnd/>
              <a:tailEnd/>
            </a:ln>
          </p:spPr>
          <p:txBody>
            <a:bodyPr/>
            <a:lstStyle/>
            <a:p>
              <a:endParaRPr lang="zh-CN" altLang="en-US"/>
            </a:p>
          </p:txBody>
        </p:sp>
        <p:sp>
          <p:nvSpPr>
            <p:cNvPr id="28682" name="Freeform 10"/>
            <p:cNvSpPr>
              <a:spLocks/>
            </p:cNvSpPr>
            <p:nvPr/>
          </p:nvSpPr>
          <p:spPr bwMode="auto">
            <a:xfrm>
              <a:off x="3707" y="576"/>
              <a:ext cx="47" cy="566"/>
            </a:xfrm>
            <a:custGeom>
              <a:avLst/>
              <a:gdLst/>
              <a:ahLst/>
              <a:cxnLst>
                <a:cxn ang="0">
                  <a:pos x="0" y="9"/>
                </a:cxn>
                <a:cxn ang="0">
                  <a:pos x="58" y="0"/>
                </a:cxn>
                <a:cxn ang="0">
                  <a:pos x="95" y="12"/>
                </a:cxn>
                <a:cxn ang="0">
                  <a:pos x="95" y="1132"/>
                </a:cxn>
                <a:cxn ang="0">
                  <a:pos x="65" y="1127"/>
                </a:cxn>
                <a:cxn ang="0">
                  <a:pos x="25" y="1120"/>
                </a:cxn>
                <a:cxn ang="0">
                  <a:pos x="0" y="1112"/>
                </a:cxn>
                <a:cxn ang="0">
                  <a:pos x="0" y="9"/>
                </a:cxn>
              </a:cxnLst>
              <a:rect l="0" t="0" r="r" b="b"/>
              <a:pathLst>
                <a:path w="95" h="1132">
                  <a:moveTo>
                    <a:pt x="0" y="9"/>
                  </a:moveTo>
                  <a:lnTo>
                    <a:pt x="58" y="0"/>
                  </a:lnTo>
                  <a:lnTo>
                    <a:pt x="95" y="12"/>
                  </a:lnTo>
                  <a:lnTo>
                    <a:pt x="95" y="1132"/>
                  </a:lnTo>
                  <a:lnTo>
                    <a:pt x="65" y="1127"/>
                  </a:lnTo>
                  <a:lnTo>
                    <a:pt x="25" y="1120"/>
                  </a:lnTo>
                  <a:lnTo>
                    <a:pt x="0" y="1112"/>
                  </a:lnTo>
                  <a:lnTo>
                    <a:pt x="0" y="9"/>
                  </a:lnTo>
                  <a:close/>
                </a:path>
              </a:pathLst>
            </a:custGeom>
            <a:solidFill>
              <a:srgbClr val="FF9FBF"/>
            </a:solidFill>
            <a:ln w="9525">
              <a:noFill/>
              <a:round/>
              <a:headEnd/>
              <a:tailEnd/>
            </a:ln>
          </p:spPr>
          <p:txBody>
            <a:bodyPr/>
            <a:lstStyle/>
            <a:p>
              <a:endParaRPr lang="zh-CN" altLang="en-US"/>
            </a:p>
          </p:txBody>
        </p:sp>
        <p:grpSp>
          <p:nvGrpSpPr>
            <p:cNvPr id="5" name="Group 11"/>
            <p:cNvGrpSpPr>
              <a:grpSpLocks/>
            </p:cNvGrpSpPr>
            <p:nvPr/>
          </p:nvGrpSpPr>
          <p:grpSpPr bwMode="auto">
            <a:xfrm>
              <a:off x="3676" y="521"/>
              <a:ext cx="353" cy="80"/>
              <a:chOff x="3676" y="521"/>
              <a:chExt cx="353" cy="80"/>
            </a:xfrm>
          </p:grpSpPr>
          <p:sp>
            <p:nvSpPr>
              <p:cNvPr id="28684" name="Oval 12"/>
              <p:cNvSpPr>
                <a:spLocks noChangeArrowheads="1"/>
              </p:cNvSpPr>
              <p:nvPr/>
            </p:nvSpPr>
            <p:spPr bwMode="auto">
              <a:xfrm>
                <a:off x="3676" y="527"/>
                <a:ext cx="353" cy="74"/>
              </a:xfrm>
              <a:prstGeom prst="ellipse">
                <a:avLst/>
              </a:prstGeom>
              <a:solidFill>
                <a:srgbClr val="FF1F3F"/>
              </a:solidFill>
              <a:ln w="9525">
                <a:noFill/>
                <a:round/>
                <a:headEnd/>
                <a:tailEnd/>
              </a:ln>
            </p:spPr>
            <p:txBody>
              <a:bodyPr/>
              <a:lstStyle/>
              <a:p>
                <a:endParaRPr lang="zh-CN" altLang="en-US"/>
              </a:p>
            </p:txBody>
          </p:sp>
          <p:sp>
            <p:nvSpPr>
              <p:cNvPr id="28685" name="Oval 13"/>
              <p:cNvSpPr>
                <a:spLocks noChangeArrowheads="1"/>
              </p:cNvSpPr>
              <p:nvPr/>
            </p:nvSpPr>
            <p:spPr bwMode="auto">
              <a:xfrm>
                <a:off x="3676" y="521"/>
                <a:ext cx="353" cy="74"/>
              </a:xfrm>
              <a:prstGeom prst="ellipse">
                <a:avLst/>
              </a:prstGeom>
              <a:solidFill>
                <a:srgbClr val="FF1F3F"/>
              </a:solidFill>
              <a:ln w="9525">
                <a:noFill/>
                <a:round/>
                <a:headEnd/>
                <a:tailEnd/>
              </a:ln>
            </p:spPr>
            <p:txBody>
              <a:bodyPr/>
              <a:lstStyle/>
              <a:p>
                <a:endParaRPr lang="zh-CN" altLang="en-US"/>
              </a:p>
            </p:txBody>
          </p:sp>
        </p:grpSp>
        <p:sp>
          <p:nvSpPr>
            <p:cNvPr id="28686" name="Oval 14"/>
            <p:cNvSpPr>
              <a:spLocks noChangeArrowheads="1"/>
            </p:cNvSpPr>
            <p:nvPr/>
          </p:nvSpPr>
          <p:spPr bwMode="auto">
            <a:xfrm>
              <a:off x="3676" y="514"/>
              <a:ext cx="352" cy="82"/>
            </a:xfrm>
            <a:prstGeom prst="ellipse">
              <a:avLst/>
            </a:prstGeom>
            <a:solidFill>
              <a:srgbClr val="FF1F3F"/>
            </a:solidFill>
            <a:ln w="9525">
              <a:noFill/>
              <a:round/>
              <a:headEnd/>
              <a:tailEnd/>
            </a:ln>
          </p:spPr>
          <p:txBody>
            <a:bodyPr/>
            <a:lstStyle/>
            <a:p>
              <a:endParaRPr lang="zh-CN" altLang="en-US"/>
            </a:p>
          </p:txBody>
        </p:sp>
        <p:grpSp>
          <p:nvGrpSpPr>
            <p:cNvPr id="6" name="Group 15"/>
            <p:cNvGrpSpPr>
              <a:grpSpLocks/>
            </p:cNvGrpSpPr>
            <p:nvPr/>
          </p:nvGrpSpPr>
          <p:grpSpPr bwMode="auto">
            <a:xfrm>
              <a:off x="3675" y="494"/>
              <a:ext cx="353" cy="67"/>
              <a:chOff x="3675" y="494"/>
              <a:chExt cx="353" cy="67"/>
            </a:xfrm>
          </p:grpSpPr>
          <p:sp>
            <p:nvSpPr>
              <p:cNvPr id="28688" name="Oval 16"/>
              <p:cNvSpPr>
                <a:spLocks noChangeArrowheads="1"/>
              </p:cNvSpPr>
              <p:nvPr/>
            </p:nvSpPr>
            <p:spPr bwMode="auto">
              <a:xfrm>
                <a:off x="3675" y="494"/>
                <a:ext cx="353" cy="67"/>
              </a:xfrm>
              <a:prstGeom prst="ellipse">
                <a:avLst/>
              </a:prstGeom>
              <a:solidFill>
                <a:srgbClr val="7F7F9F"/>
              </a:solidFill>
              <a:ln w="9525">
                <a:noFill/>
                <a:round/>
                <a:headEnd/>
                <a:tailEnd/>
              </a:ln>
            </p:spPr>
            <p:txBody>
              <a:bodyPr/>
              <a:lstStyle/>
              <a:p>
                <a:endParaRPr lang="zh-CN" altLang="en-US"/>
              </a:p>
            </p:txBody>
          </p:sp>
          <p:sp>
            <p:nvSpPr>
              <p:cNvPr id="28689" name="Rectangle 17"/>
              <p:cNvSpPr>
                <a:spLocks noChangeArrowheads="1"/>
              </p:cNvSpPr>
              <p:nvPr/>
            </p:nvSpPr>
            <p:spPr bwMode="auto">
              <a:xfrm>
                <a:off x="3675" y="511"/>
                <a:ext cx="353" cy="16"/>
              </a:xfrm>
              <a:prstGeom prst="rect">
                <a:avLst/>
              </a:prstGeom>
              <a:solidFill>
                <a:srgbClr val="7F7F9F"/>
              </a:solidFill>
              <a:ln w="9525">
                <a:noFill/>
                <a:miter lim="800000"/>
                <a:headEnd/>
                <a:tailEnd/>
              </a:ln>
            </p:spPr>
            <p:txBody>
              <a:bodyPr/>
              <a:lstStyle/>
              <a:p>
                <a:endParaRPr lang="zh-CN" altLang="en-US"/>
              </a:p>
            </p:txBody>
          </p:sp>
        </p:grpSp>
        <p:grpSp>
          <p:nvGrpSpPr>
            <p:cNvPr id="7" name="Group 18"/>
            <p:cNvGrpSpPr>
              <a:grpSpLocks/>
            </p:cNvGrpSpPr>
            <p:nvPr/>
          </p:nvGrpSpPr>
          <p:grpSpPr bwMode="auto">
            <a:xfrm>
              <a:off x="3675" y="481"/>
              <a:ext cx="353" cy="66"/>
              <a:chOff x="3675" y="481"/>
              <a:chExt cx="353" cy="66"/>
            </a:xfrm>
          </p:grpSpPr>
          <p:grpSp>
            <p:nvGrpSpPr>
              <p:cNvPr id="8" name="Group 19"/>
              <p:cNvGrpSpPr>
                <a:grpSpLocks/>
              </p:cNvGrpSpPr>
              <p:nvPr/>
            </p:nvGrpSpPr>
            <p:grpSpPr bwMode="auto">
              <a:xfrm>
                <a:off x="3675" y="481"/>
                <a:ext cx="353" cy="66"/>
                <a:chOff x="3675" y="481"/>
                <a:chExt cx="353" cy="66"/>
              </a:xfrm>
            </p:grpSpPr>
            <p:sp>
              <p:nvSpPr>
                <p:cNvPr id="28692" name="Oval 20"/>
                <p:cNvSpPr>
                  <a:spLocks noChangeArrowheads="1"/>
                </p:cNvSpPr>
                <p:nvPr/>
              </p:nvSpPr>
              <p:spPr bwMode="auto">
                <a:xfrm>
                  <a:off x="3675" y="481"/>
                  <a:ext cx="352" cy="66"/>
                </a:xfrm>
                <a:prstGeom prst="ellipse">
                  <a:avLst/>
                </a:prstGeom>
                <a:solidFill>
                  <a:srgbClr val="BFBFDF"/>
                </a:solidFill>
                <a:ln w="6350">
                  <a:solidFill>
                    <a:srgbClr val="DFDFFF"/>
                  </a:solidFill>
                  <a:round/>
                  <a:headEnd/>
                  <a:tailEnd/>
                </a:ln>
              </p:spPr>
              <p:txBody>
                <a:bodyPr/>
                <a:lstStyle/>
                <a:p>
                  <a:endParaRPr lang="zh-CN" altLang="en-US"/>
                </a:p>
              </p:txBody>
            </p:sp>
            <p:sp>
              <p:nvSpPr>
                <p:cNvPr id="28693" name="Oval 21"/>
                <p:cNvSpPr>
                  <a:spLocks noChangeArrowheads="1"/>
                </p:cNvSpPr>
                <p:nvPr/>
              </p:nvSpPr>
              <p:spPr bwMode="auto">
                <a:xfrm>
                  <a:off x="3675" y="487"/>
                  <a:ext cx="353" cy="58"/>
                </a:xfrm>
                <a:prstGeom prst="ellipse">
                  <a:avLst/>
                </a:prstGeom>
                <a:solidFill>
                  <a:srgbClr val="9F9FBF"/>
                </a:solidFill>
                <a:ln w="9525">
                  <a:noFill/>
                  <a:round/>
                  <a:headEnd/>
                  <a:tailEnd/>
                </a:ln>
              </p:spPr>
              <p:txBody>
                <a:bodyPr/>
                <a:lstStyle/>
                <a:p>
                  <a:endParaRPr lang="zh-CN" altLang="en-US"/>
                </a:p>
              </p:txBody>
            </p:sp>
          </p:grpSp>
          <p:sp>
            <p:nvSpPr>
              <p:cNvPr id="28694" name="Oval 22"/>
              <p:cNvSpPr>
                <a:spLocks noChangeArrowheads="1"/>
              </p:cNvSpPr>
              <p:nvPr/>
            </p:nvSpPr>
            <p:spPr bwMode="auto">
              <a:xfrm>
                <a:off x="3675" y="481"/>
                <a:ext cx="352" cy="66"/>
              </a:xfrm>
              <a:prstGeom prst="ellipse">
                <a:avLst/>
              </a:prstGeom>
              <a:noFill/>
              <a:ln w="6350">
                <a:solidFill>
                  <a:srgbClr val="DFDFFF"/>
                </a:solidFill>
                <a:round/>
                <a:headEnd/>
                <a:tailEnd/>
              </a:ln>
            </p:spPr>
            <p:txBody>
              <a:bodyPr/>
              <a:lstStyle/>
              <a:p>
                <a:endParaRPr lang="zh-CN" altLang="en-US"/>
              </a:p>
            </p:txBody>
          </p:sp>
        </p:grpSp>
        <p:sp>
          <p:nvSpPr>
            <p:cNvPr id="28695" name="Freeform 23"/>
            <p:cNvSpPr>
              <a:spLocks/>
            </p:cNvSpPr>
            <p:nvPr/>
          </p:nvSpPr>
          <p:spPr bwMode="auto">
            <a:xfrm>
              <a:off x="3710" y="538"/>
              <a:ext cx="40" cy="12"/>
            </a:xfrm>
            <a:custGeom>
              <a:avLst/>
              <a:gdLst/>
              <a:ahLst/>
              <a:cxnLst>
                <a:cxn ang="0">
                  <a:pos x="0" y="0"/>
                </a:cxn>
                <a:cxn ang="0">
                  <a:pos x="22" y="4"/>
                </a:cxn>
                <a:cxn ang="0">
                  <a:pos x="48" y="10"/>
                </a:cxn>
                <a:cxn ang="0">
                  <a:pos x="77" y="14"/>
                </a:cxn>
                <a:cxn ang="0">
                  <a:pos x="78" y="24"/>
                </a:cxn>
                <a:cxn ang="0">
                  <a:pos x="58" y="22"/>
                </a:cxn>
                <a:cxn ang="0">
                  <a:pos x="30" y="16"/>
                </a:cxn>
                <a:cxn ang="0">
                  <a:pos x="2" y="8"/>
                </a:cxn>
                <a:cxn ang="0">
                  <a:pos x="0" y="0"/>
                </a:cxn>
              </a:cxnLst>
              <a:rect l="0" t="0" r="r" b="b"/>
              <a:pathLst>
                <a:path w="78" h="24">
                  <a:moveTo>
                    <a:pt x="0" y="0"/>
                  </a:moveTo>
                  <a:lnTo>
                    <a:pt x="22" y="4"/>
                  </a:lnTo>
                  <a:lnTo>
                    <a:pt x="48" y="10"/>
                  </a:lnTo>
                  <a:lnTo>
                    <a:pt x="77" y="14"/>
                  </a:lnTo>
                  <a:lnTo>
                    <a:pt x="78" y="24"/>
                  </a:lnTo>
                  <a:lnTo>
                    <a:pt x="58" y="22"/>
                  </a:lnTo>
                  <a:lnTo>
                    <a:pt x="30" y="16"/>
                  </a:lnTo>
                  <a:lnTo>
                    <a:pt x="2" y="8"/>
                  </a:lnTo>
                  <a:lnTo>
                    <a:pt x="0" y="0"/>
                  </a:lnTo>
                  <a:close/>
                </a:path>
              </a:pathLst>
            </a:custGeom>
            <a:solidFill>
              <a:srgbClr val="DFDFFF"/>
            </a:solidFill>
            <a:ln w="9525">
              <a:noFill/>
              <a:round/>
              <a:headEnd/>
              <a:tailEnd/>
            </a:ln>
          </p:spPr>
          <p:txBody>
            <a:bodyPr/>
            <a:lstStyle/>
            <a:p>
              <a:endParaRPr lang="zh-CN" altLang="en-US"/>
            </a:p>
          </p:txBody>
        </p:sp>
        <p:grpSp>
          <p:nvGrpSpPr>
            <p:cNvPr id="9" name="Group 24"/>
            <p:cNvGrpSpPr>
              <a:grpSpLocks/>
            </p:cNvGrpSpPr>
            <p:nvPr/>
          </p:nvGrpSpPr>
          <p:grpSpPr bwMode="auto">
            <a:xfrm>
              <a:off x="3816" y="487"/>
              <a:ext cx="72" cy="59"/>
              <a:chOff x="3816" y="487"/>
              <a:chExt cx="72" cy="59"/>
            </a:xfrm>
          </p:grpSpPr>
          <p:grpSp>
            <p:nvGrpSpPr>
              <p:cNvPr id="10" name="Group 25"/>
              <p:cNvGrpSpPr>
                <a:grpSpLocks/>
              </p:cNvGrpSpPr>
              <p:nvPr/>
            </p:nvGrpSpPr>
            <p:grpSpPr bwMode="auto">
              <a:xfrm>
                <a:off x="3816" y="487"/>
                <a:ext cx="72" cy="59"/>
                <a:chOff x="3816" y="487"/>
                <a:chExt cx="72" cy="59"/>
              </a:xfrm>
            </p:grpSpPr>
            <p:grpSp>
              <p:nvGrpSpPr>
                <p:cNvPr id="11" name="Group 26"/>
                <p:cNvGrpSpPr>
                  <a:grpSpLocks/>
                </p:cNvGrpSpPr>
                <p:nvPr/>
              </p:nvGrpSpPr>
              <p:grpSpPr bwMode="auto">
                <a:xfrm>
                  <a:off x="3816" y="487"/>
                  <a:ext cx="72" cy="29"/>
                  <a:chOff x="3816" y="487"/>
                  <a:chExt cx="72" cy="29"/>
                </a:xfrm>
              </p:grpSpPr>
              <p:sp>
                <p:nvSpPr>
                  <p:cNvPr id="28699" name="Oval 27"/>
                  <p:cNvSpPr>
                    <a:spLocks noChangeArrowheads="1"/>
                  </p:cNvSpPr>
                  <p:nvPr/>
                </p:nvSpPr>
                <p:spPr bwMode="auto">
                  <a:xfrm>
                    <a:off x="3817" y="489"/>
                    <a:ext cx="71" cy="27"/>
                  </a:xfrm>
                  <a:prstGeom prst="ellipse">
                    <a:avLst/>
                  </a:prstGeom>
                  <a:noFill/>
                  <a:ln w="6350">
                    <a:solidFill>
                      <a:srgbClr val="7F7F9F"/>
                    </a:solidFill>
                    <a:round/>
                    <a:headEnd/>
                    <a:tailEnd/>
                  </a:ln>
                </p:spPr>
                <p:txBody>
                  <a:bodyPr/>
                  <a:lstStyle/>
                  <a:p>
                    <a:endParaRPr lang="zh-CN" altLang="en-US"/>
                  </a:p>
                </p:txBody>
              </p:sp>
              <p:sp>
                <p:nvSpPr>
                  <p:cNvPr id="28700" name="Oval 28"/>
                  <p:cNvSpPr>
                    <a:spLocks noChangeArrowheads="1"/>
                  </p:cNvSpPr>
                  <p:nvPr/>
                </p:nvSpPr>
                <p:spPr bwMode="auto">
                  <a:xfrm>
                    <a:off x="3816" y="487"/>
                    <a:ext cx="71" cy="28"/>
                  </a:xfrm>
                  <a:prstGeom prst="ellipse">
                    <a:avLst/>
                  </a:prstGeom>
                  <a:noFill/>
                  <a:ln w="6350">
                    <a:solidFill>
                      <a:srgbClr val="DFDFFF"/>
                    </a:solidFill>
                    <a:round/>
                    <a:headEnd/>
                    <a:tailEnd/>
                  </a:ln>
                </p:spPr>
                <p:txBody>
                  <a:bodyPr/>
                  <a:lstStyle/>
                  <a:p>
                    <a:endParaRPr lang="zh-CN" altLang="en-US"/>
                  </a:p>
                </p:txBody>
              </p:sp>
            </p:grpSp>
            <p:sp>
              <p:nvSpPr>
                <p:cNvPr id="28701" name="Freeform 29"/>
                <p:cNvSpPr>
                  <a:spLocks/>
                </p:cNvSpPr>
                <p:nvPr/>
              </p:nvSpPr>
              <p:spPr bwMode="auto">
                <a:xfrm>
                  <a:off x="3823" y="511"/>
                  <a:ext cx="60" cy="35"/>
                </a:xfrm>
                <a:custGeom>
                  <a:avLst/>
                  <a:gdLst/>
                  <a:ahLst/>
                  <a:cxnLst>
                    <a:cxn ang="0">
                      <a:pos x="14" y="1"/>
                    </a:cxn>
                    <a:cxn ang="0">
                      <a:pos x="0" y="57"/>
                    </a:cxn>
                    <a:cxn ang="0">
                      <a:pos x="32" y="69"/>
                    </a:cxn>
                    <a:cxn ang="0">
                      <a:pos x="91" y="69"/>
                    </a:cxn>
                    <a:cxn ang="0">
                      <a:pos x="119" y="55"/>
                    </a:cxn>
                    <a:cxn ang="0">
                      <a:pos x="103" y="0"/>
                    </a:cxn>
                    <a:cxn ang="0">
                      <a:pos x="14" y="1"/>
                    </a:cxn>
                  </a:cxnLst>
                  <a:rect l="0" t="0" r="r" b="b"/>
                  <a:pathLst>
                    <a:path w="119" h="69">
                      <a:moveTo>
                        <a:pt x="14" y="1"/>
                      </a:moveTo>
                      <a:lnTo>
                        <a:pt x="0" y="57"/>
                      </a:lnTo>
                      <a:lnTo>
                        <a:pt x="32" y="69"/>
                      </a:lnTo>
                      <a:lnTo>
                        <a:pt x="91" y="69"/>
                      </a:lnTo>
                      <a:lnTo>
                        <a:pt x="119" y="55"/>
                      </a:lnTo>
                      <a:lnTo>
                        <a:pt x="103" y="0"/>
                      </a:lnTo>
                      <a:lnTo>
                        <a:pt x="14" y="1"/>
                      </a:lnTo>
                      <a:close/>
                    </a:path>
                  </a:pathLst>
                </a:custGeom>
                <a:solidFill>
                  <a:srgbClr val="7F7F9F"/>
                </a:solidFill>
                <a:ln w="9525">
                  <a:noFill/>
                  <a:round/>
                  <a:headEnd/>
                  <a:tailEnd/>
                </a:ln>
              </p:spPr>
              <p:txBody>
                <a:bodyPr/>
                <a:lstStyle/>
                <a:p>
                  <a:endParaRPr lang="zh-CN" altLang="en-US"/>
                </a:p>
              </p:txBody>
            </p:sp>
            <p:sp>
              <p:nvSpPr>
                <p:cNvPr id="28702" name="Freeform 30"/>
                <p:cNvSpPr>
                  <a:spLocks/>
                </p:cNvSpPr>
                <p:nvPr/>
              </p:nvSpPr>
              <p:spPr bwMode="auto">
                <a:xfrm>
                  <a:off x="3824" y="511"/>
                  <a:ext cx="58" cy="33"/>
                </a:xfrm>
                <a:custGeom>
                  <a:avLst/>
                  <a:gdLst/>
                  <a:ahLst/>
                  <a:cxnLst>
                    <a:cxn ang="0">
                      <a:pos x="12" y="0"/>
                    </a:cxn>
                    <a:cxn ang="0">
                      <a:pos x="0" y="54"/>
                    </a:cxn>
                    <a:cxn ang="0">
                      <a:pos x="33" y="66"/>
                    </a:cxn>
                    <a:cxn ang="0">
                      <a:pos x="88" y="66"/>
                    </a:cxn>
                    <a:cxn ang="0">
                      <a:pos x="117" y="53"/>
                    </a:cxn>
                    <a:cxn ang="0">
                      <a:pos x="100" y="0"/>
                    </a:cxn>
                    <a:cxn ang="0">
                      <a:pos x="12" y="0"/>
                    </a:cxn>
                  </a:cxnLst>
                  <a:rect l="0" t="0" r="r" b="b"/>
                  <a:pathLst>
                    <a:path w="117" h="66">
                      <a:moveTo>
                        <a:pt x="12" y="0"/>
                      </a:moveTo>
                      <a:lnTo>
                        <a:pt x="0" y="54"/>
                      </a:lnTo>
                      <a:lnTo>
                        <a:pt x="33" y="66"/>
                      </a:lnTo>
                      <a:lnTo>
                        <a:pt x="88" y="66"/>
                      </a:lnTo>
                      <a:lnTo>
                        <a:pt x="117" y="53"/>
                      </a:lnTo>
                      <a:lnTo>
                        <a:pt x="100" y="0"/>
                      </a:lnTo>
                      <a:lnTo>
                        <a:pt x="12" y="0"/>
                      </a:lnTo>
                      <a:close/>
                    </a:path>
                  </a:pathLst>
                </a:custGeom>
                <a:solidFill>
                  <a:srgbClr val="BFBFDF"/>
                </a:solidFill>
                <a:ln w="9525">
                  <a:noFill/>
                  <a:round/>
                  <a:headEnd/>
                  <a:tailEnd/>
                </a:ln>
              </p:spPr>
              <p:txBody>
                <a:bodyPr/>
                <a:lstStyle/>
                <a:p>
                  <a:endParaRPr lang="zh-CN" altLang="en-US"/>
                </a:p>
              </p:txBody>
            </p:sp>
            <p:grpSp>
              <p:nvGrpSpPr>
                <p:cNvPr id="12" name="Group 31"/>
                <p:cNvGrpSpPr>
                  <a:grpSpLocks/>
                </p:cNvGrpSpPr>
                <p:nvPr/>
              </p:nvGrpSpPr>
              <p:grpSpPr bwMode="auto">
                <a:xfrm>
                  <a:off x="3830" y="510"/>
                  <a:ext cx="44" cy="16"/>
                  <a:chOff x="3830" y="510"/>
                  <a:chExt cx="44" cy="16"/>
                </a:xfrm>
              </p:grpSpPr>
              <p:sp>
                <p:nvSpPr>
                  <p:cNvPr id="28704" name="Oval 32"/>
                  <p:cNvSpPr>
                    <a:spLocks noChangeArrowheads="1"/>
                  </p:cNvSpPr>
                  <p:nvPr/>
                </p:nvSpPr>
                <p:spPr bwMode="auto">
                  <a:xfrm>
                    <a:off x="3830" y="511"/>
                    <a:ext cx="42" cy="15"/>
                  </a:xfrm>
                  <a:prstGeom prst="ellipse">
                    <a:avLst/>
                  </a:prstGeom>
                  <a:solidFill>
                    <a:srgbClr val="9F9FBF"/>
                  </a:solidFill>
                  <a:ln w="6350">
                    <a:solidFill>
                      <a:srgbClr val="7F7F9F"/>
                    </a:solidFill>
                    <a:round/>
                    <a:headEnd/>
                    <a:tailEnd/>
                  </a:ln>
                </p:spPr>
                <p:txBody>
                  <a:bodyPr/>
                  <a:lstStyle/>
                  <a:p>
                    <a:endParaRPr lang="zh-CN" altLang="en-US"/>
                  </a:p>
                </p:txBody>
              </p:sp>
              <p:sp>
                <p:nvSpPr>
                  <p:cNvPr id="28705" name="Oval 33"/>
                  <p:cNvSpPr>
                    <a:spLocks noChangeArrowheads="1"/>
                  </p:cNvSpPr>
                  <p:nvPr/>
                </p:nvSpPr>
                <p:spPr bwMode="auto">
                  <a:xfrm>
                    <a:off x="3830" y="511"/>
                    <a:ext cx="44" cy="15"/>
                  </a:xfrm>
                  <a:prstGeom prst="ellipse">
                    <a:avLst/>
                  </a:prstGeom>
                  <a:noFill/>
                  <a:ln w="6350">
                    <a:solidFill>
                      <a:srgbClr val="7F7F9F"/>
                    </a:solidFill>
                    <a:round/>
                    <a:headEnd/>
                    <a:tailEnd/>
                  </a:ln>
                </p:spPr>
                <p:txBody>
                  <a:bodyPr/>
                  <a:lstStyle/>
                  <a:p>
                    <a:endParaRPr lang="zh-CN" altLang="en-US"/>
                  </a:p>
                </p:txBody>
              </p:sp>
              <p:sp>
                <p:nvSpPr>
                  <p:cNvPr id="28706" name="Oval 34"/>
                  <p:cNvSpPr>
                    <a:spLocks noChangeArrowheads="1"/>
                  </p:cNvSpPr>
                  <p:nvPr/>
                </p:nvSpPr>
                <p:spPr bwMode="auto">
                  <a:xfrm>
                    <a:off x="3830" y="510"/>
                    <a:ext cx="44" cy="15"/>
                  </a:xfrm>
                  <a:prstGeom prst="ellipse">
                    <a:avLst/>
                  </a:prstGeom>
                  <a:noFill/>
                  <a:ln w="6350">
                    <a:solidFill>
                      <a:srgbClr val="DFDFFF"/>
                    </a:solidFill>
                    <a:round/>
                    <a:headEnd/>
                    <a:tailEnd/>
                  </a:ln>
                </p:spPr>
                <p:txBody>
                  <a:bodyPr/>
                  <a:lstStyle/>
                  <a:p>
                    <a:endParaRPr lang="zh-CN" altLang="en-US"/>
                  </a:p>
                </p:txBody>
              </p:sp>
            </p:grpSp>
            <p:grpSp>
              <p:nvGrpSpPr>
                <p:cNvPr id="13" name="Group 35"/>
                <p:cNvGrpSpPr>
                  <a:grpSpLocks/>
                </p:cNvGrpSpPr>
                <p:nvPr/>
              </p:nvGrpSpPr>
              <p:grpSpPr bwMode="auto">
                <a:xfrm>
                  <a:off x="3824" y="525"/>
                  <a:ext cx="56" cy="20"/>
                  <a:chOff x="3824" y="525"/>
                  <a:chExt cx="56" cy="20"/>
                </a:xfrm>
              </p:grpSpPr>
              <p:sp>
                <p:nvSpPr>
                  <p:cNvPr id="28708" name="Oval 36"/>
                  <p:cNvSpPr>
                    <a:spLocks noChangeArrowheads="1"/>
                  </p:cNvSpPr>
                  <p:nvPr/>
                </p:nvSpPr>
                <p:spPr bwMode="auto">
                  <a:xfrm>
                    <a:off x="3824" y="526"/>
                    <a:ext cx="55" cy="19"/>
                  </a:xfrm>
                  <a:prstGeom prst="ellipse">
                    <a:avLst/>
                  </a:prstGeom>
                  <a:solidFill>
                    <a:srgbClr val="9F9FBF"/>
                  </a:solidFill>
                  <a:ln w="6350">
                    <a:solidFill>
                      <a:srgbClr val="7F7F9F"/>
                    </a:solidFill>
                    <a:round/>
                    <a:headEnd/>
                    <a:tailEnd/>
                  </a:ln>
                </p:spPr>
                <p:txBody>
                  <a:bodyPr/>
                  <a:lstStyle/>
                  <a:p>
                    <a:endParaRPr lang="zh-CN" altLang="en-US"/>
                  </a:p>
                </p:txBody>
              </p:sp>
              <p:sp>
                <p:nvSpPr>
                  <p:cNvPr id="28709" name="Oval 37"/>
                  <p:cNvSpPr>
                    <a:spLocks noChangeArrowheads="1"/>
                  </p:cNvSpPr>
                  <p:nvPr/>
                </p:nvSpPr>
                <p:spPr bwMode="auto">
                  <a:xfrm>
                    <a:off x="3826" y="526"/>
                    <a:ext cx="54" cy="19"/>
                  </a:xfrm>
                  <a:prstGeom prst="ellipse">
                    <a:avLst/>
                  </a:prstGeom>
                  <a:noFill/>
                  <a:ln w="6350">
                    <a:solidFill>
                      <a:srgbClr val="7F7F9F"/>
                    </a:solidFill>
                    <a:round/>
                    <a:headEnd/>
                    <a:tailEnd/>
                  </a:ln>
                </p:spPr>
                <p:txBody>
                  <a:bodyPr/>
                  <a:lstStyle/>
                  <a:p>
                    <a:endParaRPr lang="zh-CN" altLang="en-US"/>
                  </a:p>
                </p:txBody>
              </p:sp>
              <p:sp>
                <p:nvSpPr>
                  <p:cNvPr id="28710" name="Oval 38"/>
                  <p:cNvSpPr>
                    <a:spLocks noChangeArrowheads="1"/>
                  </p:cNvSpPr>
                  <p:nvPr/>
                </p:nvSpPr>
                <p:spPr bwMode="auto">
                  <a:xfrm>
                    <a:off x="3826" y="525"/>
                    <a:ext cx="54" cy="19"/>
                  </a:xfrm>
                  <a:prstGeom prst="ellipse">
                    <a:avLst/>
                  </a:prstGeom>
                  <a:noFill/>
                  <a:ln w="6350">
                    <a:solidFill>
                      <a:srgbClr val="DFDFFF"/>
                    </a:solidFill>
                    <a:round/>
                    <a:headEnd/>
                    <a:tailEnd/>
                  </a:ln>
                </p:spPr>
                <p:txBody>
                  <a:bodyPr/>
                  <a:lstStyle/>
                  <a:p>
                    <a:endParaRPr lang="zh-CN" altLang="en-US"/>
                  </a:p>
                </p:txBody>
              </p:sp>
            </p:grpSp>
          </p:grpSp>
          <p:sp>
            <p:nvSpPr>
              <p:cNvPr id="28711" name="Oval 39"/>
              <p:cNvSpPr>
                <a:spLocks noChangeArrowheads="1"/>
              </p:cNvSpPr>
              <p:nvPr/>
            </p:nvSpPr>
            <p:spPr bwMode="auto">
              <a:xfrm>
                <a:off x="3842" y="514"/>
                <a:ext cx="19" cy="7"/>
              </a:xfrm>
              <a:prstGeom prst="ellipse">
                <a:avLst/>
              </a:prstGeom>
              <a:solidFill>
                <a:srgbClr val="7F7F9F"/>
              </a:solidFill>
              <a:ln w="6350">
                <a:solidFill>
                  <a:srgbClr val="BFBFDF"/>
                </a:solidFill>
                <a:round/>
                <a:headEnd/>
                <a:tailEnd/>
              </a:ln>
            </p:spPr>
            <p:txBody>
              <a:bodyPr/>
              <a:lstStyle/>
              <a:p>
                <a:endParaRPr lang="zh-CN" altLang="en-US"/>
              </a:p>
            </p:txBody>
          </p:sp>
        </p:grpSp>
      </p:grpSp>
      <p:sp>
        <p:nvSpPr>
          <p:cNvPr id="28712" name="Rectangle 40"/>
          <p:cNvSpPr>
            <a:spLocks noChangeArrowheads="1"/>
          </p:cNvSpPr>
          <p:nvPr/>
        </p:nvSpPr>
        <p:spPr bwMode="auto">
          <a:xfrm>
            <a:off x="1143000" y="773113"/>
            <a:ext cx="6384925" cy="519112"/>
          </a:xfrm>
          <a:prstGeom prst="rect">
            <a:avLst/>
          </a:prstGeom>
          <a:noFill/>
          <a:ln w="9525">
            <a:noFill/>
            <a:miter lim="800000"/>
            <a:headEnd/>
            <a:tailEnd/>
          </a:ln>
          <a:effectLst/>
        </p:spPr>
        <p:txBody>
          <a:bodyPr wrap="none" anchor="ctr">
            <a:spAutoFit/>
          </a:bodyPr>
          <a:lstStyle/>
          <a:p>
            <a:pPr algn="ctr" eaLnBrk="1" hangingPunct="1"/>
            <a:r>
              <a:rPr lang="zh-CN" altLang="en-US" sz="2800" b="1"/>
              <a:t>那么，如何判断原假设</a:t>
            </a:r>
            <a:r>
              <a:rPr lang="en-US" altLang="zh-CN" sz="2800" b="1" i="1"/>
              <a:t>H</a:t>
            </a:r>
            <a:r>
              <a:rPr lang="en-US" altLang="zh-CN" sz="2800" b="1" baseline="-25000"/>
              <a:t>0</a:t>
            </a:r>
            <a:r>
              <a:rPr lang="en-US" altLang="zh-CN" sz="2800" b="1"/>
              <a:t> </a:t>
            </a:r>
            <a:r>
              <a:rPr lang="zh-CN" altLang="en-US" sz="2800" b="1"/>
              <a:t>是否成立呢？</a:t>
            </a:r>
          </a:p>
        </p:txBody>
      </p:sp>
      <p:sp>
        <p:nvSpPr>
          <p:cNvPr id="28713" name="Rectangle 41"/>
          <p:cNvSpPr>
            <a:spLocks noChangeArrowheads="1"/>
          </p:cNvSpPr>
          <p:nvPr/>
        </p:nvSpPr>
        <p:spPr bwMode="auto">
          <a:xfrm>
            <a:off x="836613" y="5375275"/>
            <a:ext cx="7696200" cy="946150"/>
          </a:xfrm>
          <a:prstGeom prst="rect">
            <a:avLst/>
          </a:prstGeom>
          <a:noFill/>
          <a:ln w="9525">
            <a:noFill/>
            <a:miter lim="800000"/>
            <a:headEnd/>
            <a:tailEnd/>
          </a:ln>
          <a:effectLst/>
        </p:spPr>
        <p:txBody>
          <a:bodyPr anchor="ctr">
            <a:spAutoFit/>
          </a:bodyPr>
          <a:lstStyle/>
          <a:p>
            <a:pPr eaLnBrk="1" hangingPunct="1"/>
            <a:r>
              <a:rPr lang="zh-CN" altLang="en-US" sz="2800" b="1"/>
              <a:t>较大、较小是一个相对的概念，合理的界限在何处？应由什么原则来确定？</a:t>
            </a:r>
          </a:p>
        </p:txBody>
      </p:sp>
      <p:grpSp>
        <p:nvGrpSpPr>
          <p:cNvPr id="14" name="Group 1032"/>
          <p:cNvGrpSpPr>
            <a:grpSpLocks/>
          </p:cNvGrpSpPr>
          <p:nvPr/>
        </p:nvGrpSpPr>
        <p:grpSpPr bwMode="auto">
          <a:xfrm>
            <a:off x="677863" y="1357313"/>
            <a:ext cx="7905750" cy="1717675"/>
            <a:chOff x="427" y="855"/>
            <a:chExt cx="4980" cy="1082"/>
          </a:xfrm>
        </p:grpSpPr>
        <p:sp>
          <p:nvSpPr>
            <p:cNvPr id="28715" name="Rectangle 43"/>
            <p:cNvSpPr>
              <a:spLocks noChangeArrowheads="1"/>
            </p:cNvSpPr>
            <p:nvPr/>
          </p:nvSpPr>
          <p:spPr bwMode="auto">
            <a:xfrm>
              <a:off x="454" y="855"/>
              <a:ext cx="4953" cy="704"/>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800" b="1"/>
                <a:t>由于</a:t>
              </a:r>
              <a:r>
                <a:rPr lang="zh-CN" altLang="zh-CN" sz="2800" b="1">
                  <a:sym typeface="Math1" pitchFamily="2" charset="2"/>
                </a:rPr>
                <a:t>   </a:t>
              </a:r>
              <a:r>
                <a:rPr lang="zh-CN" altLang="en-US" sz="2800" b="1">
                  <a:sym typeface="Math1" pitchFamily="2" charset="2"/>
                </a:rPr>
                <a:t>是正态分布的期望值，它的估计量是样本均值     ，因此      可以根据     与</a:t>
              </a:r>
              <a:r>
                <a:rPr lang="zh-CN" altLang="zh-CN" sz="2800" b="1">
                  <a:sym typeface="Math1" pitchFamily="2" charset="2"/>
                </a:rPr>
                <a:t>     </a:t>
              </a:r>
              <a:r>
                <a:rPr lang="zh-CN" altLang="en-US" sz="2800" b="1">
                  <a:sym typeface="Math1" pitchFamily="2" charset="2"/>
                </a:rPr>
                <a:t>的差距</a:t>
              </a:r>
              <a:endParaRPr lang="zh-CN" altLang="en-US" sz="2800" b="1"/>
            </a:p>
          </p:txBody>
        </p:sp>
        <p:graphicFrame>
          <p:nvGraphicFramePr>
            <p:cNvPr id="46093" name="Object 1037"/>
            <p:cNvGraphicFramePr>
              <a:graphicFrameLocks noChangeAspect="1"/>
            </p:cNvGraphicFramePr>
            <p:nvPr/>
          </p:nvGraphicFramePr>
          <p:xfrm>
            <a:off x="1973" y="1236"/>
            <a:ext cx="294" cy="317"/>
          </p:xfrm>
          <a:graphic>
            <a:graphicData uri="http://schemas.openxmlformats.org/presentationml/2006/ole">
              <p:oleObj spid="_x0000_s2066438" name="公式" r:id="rId3" imgW="177480" imgH="190440" progId="Equation.3">
                <p:embed/>
              </p:oleObj>
            </a:graphicData>
          </a:graphic>
        </p:graphicFrame>
        <p:graphicFrame>
          <p:nvGraphicFramePr>
            <p:cNvPr id="46094" name="Object 1038"/>
            <p:cNvGraphicFramePr>
              <a:graphicFrameLocks noChangeAspect="1"/>
            </p:cNvGraphicFramePr>
            <p:nvPr/>
          </p:nvGraphicFramePr>
          <p:xfrm>
            <a:off x="3198" y="1207"/>
            <a:ext cx="294" cy="317"/>
          </p:xfrm>
          <a:graphic>
            <a:graphicData uri="http://schemas.openxmlformats.org/presentationml/2006/ole">
              <p:oleObj spid="_x0000_s2066439" name="公式" r:id="rId4" imgW="177480" imgH="190440" progId="Equation.3">
                <p:embed/>
              </p:oleObj>
            </a:graphicData>
          </a:graphic>
        </p:graphicFrame>
        <p:graphicFrame>
          <p:nvGraphicFramePr>
            <p:cNvPr id="46095" name="Object 1039"/>
            <p:cNvGraphicFramePr>
              <a:graphicFrameLocks noChangeAspect="1"/>
            </p:cNvGraphicFramePr>
            <p:nvPr/>
          </p:nvGraphicFramePr>
          <p:xfrm>
            <a:off x="888" y="900"/>
            <a:ext cx="314" cy="340"/>
          </p:xfrm>
          <a:graphic>
            <a:graphicData uri="http://schemas.openxmlformats.org/presentationml/2006/ole">
              <p:oleObj spid="_x0000_s2066440" name="公式" r:id="rId5" imgW="152280" imgH="164880" progId="Equation.3">
                <p:embed/>
              </p:oleObj>
            </a:graphicData>
          </a:graphic>
        </p:graphicFrame>
        <p:graphicFrame>
          <p:nvGraphicFramePr>
            <p:cNvPr id="46096" name="Object 1040"/>
            <p:cNvGraphicFramePr>
              <a:graphicFrameLocks noChangeAspect="1"/>
            </p:cNvGraphicFramePr>
            <p:nvPr/>
          </p:nvGraphicFramePr>
          <p:xfrm>
            <a:off x="3680" y="1215"/>
            <a:ext cx="334" cy="401"/>
          </p:xfrm>
          <a:graphic>
            <a:graphicData uri="http://schemas.openxmlformats.org/presentationml/2006/ole">
              <p:oleObj spid="_x0000_s2066441" name="公式" r:id="rId6" imgW="190440" imgH="228600" progId="Equation.3">
                <p:embed/>
              </p:oleObj>
            </a:graphicData>
          </a:graphic>
        </p:graphicFrame>
        <p:sp>
          <p:nvSpPr>
            <p:cNvPr id="28721" name="Rectangle 49"/>
            <p:cNvSpPr>
              <a:spLocks noChangeArrowheads="1"/>
            </p:cNvSpPr>
            <p:nvPr/>
          </p:nvSpPr>
          <p:spPr bwMode="auto">
            <a:xfrm>
              <a:off x="1462" y="1591"/>
              <a:ext cx="2053" cy="327"/>
            </a:xfrm>
            <a:prstGeom prst="rect">
              <a:avLst/>
            </a:prstGeom>
            <a:noFill/>
            <a:ln w="9525">
              <a:noFill/>
              <a:miter lim="800000"/>
              <a:headEnd/>
              <a:tailEnd/>
            </a:ln>
            <a:effectLst/>
          </p:spPr>
          <p:txBody>
            <a:bodyPr wrap="none" anchor="ctr">
              <a:spAutoFit/>
            </a:bodyPr>
            <a:lstStyle/>
            <a:p>
              <a:pPr algn="ctr" eaLnBrk="1" hangingPunct="1"/>
              <a:r>
                <a:rPr lang="zh-CN" altLang="en-US" sz="2800" b="1"/>
                <a:t>来判断</a:t>
              </a:r>
              <a:r>
                <a:rPr lang="en-US" altLang="zh-CN" sz="2800" b="1" i="1"/>
                <a:t>H</a:t>
              </a:r>
              <a:r>
                <a:rPr lang="en-US" altLang="zh-CN" sz="2800" b="1" baseline="-25000"/>
                <a:t>0</a:t>
              </a:r>
              <a:r>
                <a:rPr lang="en-US" altLang="zh-CN" sz="2800" b="1"/>
                <a:t> </a:t>
              </a:r>
              <a:r>
                <a:rPr lang="zh-CN" altLang="en-US" sz="2800" b="1"/>
                <a:t>是否成立</a:t>
              </a:r>
              <a:r>
                <a:rPr lang="en-US" altLang="zh-CN" sz="2800" b="1"/>
                <a:t>.</a:t>
              </a:r>
            </a:p>
          </p:txBody>
        </p:sp>
        <p:grpSp>
          <p:nvGrpSpPr>
            <p:cNvPr id="15" name="Group 50"/>
            <p:cNvGrpSpPr>
              <a:grpSpLocks/>
            </p:cNvGrpSpPr>
            <p:nvPr/>
          </p:nvGrpSpPr>
          <p:grpSpPr bwMode="auto">
            <a:xfrm>
              <a:off x="427" y="1536"/>
              <a:ext cx="911" cy="401"/>
              <a:chOff x="675" y="1212"/>
              <a:chExt cx="911" cy="401"/>
            </a:xfrm>
          </p:grpSpPr>
          <p:graphicFrame>
            <p:nvGraphicFramePr>
              <p:cNvPr id="46097" name="Object 1041"/>
              <p:cNvGraphicFramePr>
                <a:graphicFrameLocks noChangeAspect="1"/>
              </p:cNvGraphicFramePr>
              <p:nvPr/>
            </p:nvGraphicFramePr>
            <p:xfrm>
              <a:off x="784" y="1248"/>
              <a:ext cx="311" cy="336"/>
            </p:xfrm>
            <a:graphic>
              <a:graphicData uri="http://schemas.openxmlformats.org/presentationml/2006/ole">
                <p:oleObj spid="_x0000_s2066442" name="公式" r:id="rId7" imgW="177480" imgH="190440" progId="Equation.3">
                  <p:embed/>
                </p:oleObj>
              </a:graphicData>
            </a:graphic>
          </p:graphicFrame>
          <p:sp>
            <p:nvSpPr>
              <p:cNvPr id="28724" name="Rectangle 52"/>
              <p:cNvSpPr>
                <a:spLocks noChangeArrowheads="1"/>
              </p:cNvSpPr>
              <p:nvPr/>
            </p:nvSpPr>
            <p:spPr bwMode="auto">
              <a:xfrm>
                <a:off x="1066" y="1219"/>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sp>
            <p:nvSpPr>
              <p:cNvPr id="28725" name="Rectangle 53"/>
              <p:cNvSpPr>
                <a:spLocks noChangeArrowheads="1"/>
              </p:cNvSpPr>
              <p:nvPr/>
            </p:nvSpPr>
            <p:spPr bwMode="auto">
              <a:xfrm>
                <a:off x="675" y="1267"/>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8" name="Object 1042"/>
              <p:cNvGraphicFramePr>
                <a:graphicFrameLocks noChangeAspect="1"/>
              </p:cNvGraphicFramePr>
              <p:nvPr/>
            </p:nvGraphicFramePr>
            <p:xfrm>
              <a:off x="1195" y="1212"/>
              <a:ext cx="334" cy="401"/>
            </p:xfrm>
            <a:graphic>
              <a:graphicData uri="http://schemas.openxmlformats.org/presentationml/2006/ole">
                <p:oleObj spid="_x0000_s2066443" name="公式" r:id="rId8" imgW="190440" imgH="228600" progId="Equation.3">
                  <p:embed/>
                </p:oleObj>
              </a:graphicData>
            </a:graphic>
          </p:graphicFrame>
        </p:grpSp>
      </p:grpSp>
      <p:grpSp>
        <p:nvGrpSpPr>
          <p:cNvPr id="16" name="Group 55"/>
          <p:cNvGrpSpPr>
            <a:grpSpLocks/>
          </p:cNvGrpSpPr>
          <p:nvPr/>
        </p:nvGrpSpPr>
        <p:grpSpPr bwMode="auto">
          <a:xfrm>
            <a:off x="746125" y="3124200"/>
            <a:ext cx="7450138" cy="636588"/>
            <a:chOff x="640" y="1644"/>
            <a:chExt cx="4693" cy="401"/>
          </a:xfrm>
        </p:grpSpPr>
        <p:sp>
          <p:nvSpPr>
            <p:cNvPr id="28728" name="Rectangle 56"/>
            <p:cNvSpPr>
              <a:spLocks noChangeArrowheads="1"/>
            </p:cNvSpPr>
            <p:nvPr/>
          </p:nvSpPr>
          <p:spPr bwMode="auto">
            <a:xfrm>
              <a:off x="2042" y="1718"/>
              <a:ext cx="3291" cy="327"/>
            </a:xfrm>
            <a:prstGeom prst="rect">
              <a:avLst/>
            </a:prstGeom>
            <a:noFill/>
            <a:ln w="9525">
              <a:noFill/>
              <a:miter lim="800000"/>
              <a:headEnd/>
              <a:tailEnd/>
            </a:ln>
            <a:effectLst/>
          </p:spPr>
          <p:txBody>
            <a:bodyPr wrap="none" anchor="ctr">
              <a:spAutoFit/>
            </a:bodyPr>
            <a:lstStyle/>
            <a:p>
              <a:pPr algn="ctr" eaLnBrk="1" hangingPunct="1"/>
              <a:r>
                <a:rPr lang="zh-CN" altLang="en-US" sz="2800" b="1"/>
                <a:t>较小时，可以认为</a:t>
              </a:r>
              <a:r>
                <a:rPr lang="en-US" altLang="zh-CN" sz="2800" b="1" i="1"/>
                <a:t>H</a:t>
              </a:r>
              <a:r>
                <a:rPr lang="en-US" altLang="zh-CN" sz="2800" b="1" baseline="-25000"/>
                <a:t>0</a:t>
              </a:r>
              <a:r>
                <a:rPr lang="zh-CN" altLang="en-US" sz="2800" b="1"/>
                <a:t>是成立的；</a:t>
              </a:r>
              <a:endParaRPr lang="zh-CN" altLang="en-US" sz="2800" b="1" baseline="-25000">
                <a:sym typeface="Math1" pitchFamily="2" charset="2"/>
              </a:endParaRPr>
            </a:p>
          </p:txBody>
        </p:sp>
        <p:sp>
          <p:nvSpPr>
            <p:cNvPr id="28729" name="Rectangle 57"/>
            <p:cNvSpPr>
              <a:spLocks noChangeArrowheads="1"/>
            </p:cNvSpPr>
            <p:nvPr/>
          </p:nvSpPr>
          <p:spPr bwMode="auto">
            <a:xfrm>
              <a:off x="640" y="1699"/>
              <a:ext cx="341" cy="327"/>
            </a:xfrm>
            <a:prstGeom prst="rect">
              <a:avLst/>
            </a:prstGeom>
            <a:noFill/>
            <a:ln w="9525">
              <a:noFill/>
              <a:miter lim="800000"/>
              <a:headEnd/>
              <a:tailEnd/>
            </a:ln>
            <a:effectLst/>
          </p:spPr>
          <p:txBody>
            <a:bodyPr wrap="none" anchor="ctr">
              <a:spAutoFit/>
            </a:bodyPr>
            <a:lstStyle/>
            <a:p>
              <a:pPr algn="ctr" eaLnBrk="1" hangingPunct="1"/>
              <a:r>
                <a:rPr lang="zh-CN" altLang="en-US" sz="2800" b="1"/>
                <a:t>当</a:t>
              </a:r>
            </a:p>
          </p:txBody>
        </p:sp>
        <p:grpSp>
          <p:nvGrpSpPr>
            <p:cNvPr id="17" name="Group 58"/>
            <p:cNvGrpSpPr>
              <a:grpSpLocks/>
            </p:cNvGrpSpPr>
            <p:nvPr/>
          </p:nvGrpSpPr>
          <p:grpSpPr bwMode="auto">
            <a:xfrm>
              <a:off x="915" y="1644"/>
              <a:ext cx="911" cy="401"/>
              <a:chOff x="675" y="1212"/>
              <a:chExt cx="911" cy="401"/>
            </a:xfrm>
          </p:grpSpPr>
          <p:graphicFrame>
            <p:nvGraphicFramePr>
              <p:cNvPr id="46091" name="Object 1035"/>
              <p:cNvGraphicFramePr>
                <a:graphicFrameLocks noChangeAspect="1"/>
              </p:cNvGraphicFramePr>
              <p:nvPr/>
            </p:nvGraphicFramePr>
            <p:xfrm>
              <a:off x="784" y="1248"/>
              <a:ext cx="311" cy="336"/>
            </p:xfrm>
            <a:graphic>
              <a:graphicData uri="http://schemas.openxmlformats.org/presentationml/2006/ole">
                <p:oleObj spid="_x0000_s2066436" name="公式" r:id="rId9" imgW="177480" imgH="190440" progId="Equation.3">
                  <p:embed/>
                </p:oleObj>
              </a:graphicData>
            </a:graphic>
          </p:graphicFrame>
          <p:sp>
            <p:nvSpPr>
              <p:cNvPr id="28732" name="Rectangle 60"/>
              <p:cNvSpPr>
                <a:spLocks noChangeArrowheads="1"/>
              </p:cNvSpPr>
              <p:nvPr/>
            </p:nvSpPr>
            <p:spPr bwMode="auto">
              <a:xfrm>
                <a:off x="1066" y="1219"/>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sp>
            <p:nvSpPr>
              <p:cNvPr id="28733" name="Rectangle 61"/>
              <p:cNvSpPr>
                <a:spLocks noChangeArrowheads="1"/>
              </p:cNvSpPr>
              <p:nvPr/>
            </p:nvSpPr>
            <p:spPr bwMode="auto">
              <a:xfrm>
                <a:off x="675" y="1267"/>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2" name="Object 1036"/>
              <p:cNvGraphicFramePr>
                <a:graphicFrameLocks noChangeAspect="1"/>
              </p:cNvGraphicFramePr>
              <p:nvPr/>
            </p:nvGraphicFramePr>
            <p:xfrm>
              <a:off x="1195" y="1212"/>
              <a:ext cx="334" cy="401"/>
            </p:xfrm>
            <a:graphic>
              <a:graphicData uri="http://schemas.openxmlformats.org/presentationml/2006/ole">
                <p:oleObj spid="_x0000_s2066437" name="公式" r:id="rId10" imgW="190440" imgH="228600" progId="Equation.3">
                  <p:embed/>
                </p:oleObj>
              </a:graphicData>
            </a:graphic>
          </p:graphicFrame>
        </p:grpSp>
      </p:grpSp>
      <p:grpSp>
        <p:nvGrpSpPr>
          <p:cNvPr id="18" name="Group 63"/>
          <p:cNvGrpSpPr>
            <a:grpSpLocks/>
          </p:cNvGrpSpPr>
          <p:nvPr/>
        </p:nvGrpSpPr>
        <p:grpSpPr bwMode="auto">
          <a:xfrm>
            <a:off x="762000" y="3886200"/>
            <a:ext cx="6975475" cy="1216025"/>
            <a:chOff x="650" y="2124"/>
            <a:chExt cx="4394" cy="766"/>
          </a:xfrm>
        </p:grpSpPr>
        <p:sp>
          <p:nvSpPr>
            <p:cNvPr id="28736" name="Rectangle 64"/>
            <p:cNvSpPr>
              <a:spLocks noChangeArrowheads="1"/>
            </p:cNvSpPr>
            <p:nvPr/>
          </p:nvSpPr>
          <p:spPr bwMode="auto">
            <a:xfrm>
              <a:off x="827" y="2563"/>
              <a:ext cx="1522" cy="327"/>
            </a:xfrm>
            <a:prstGeom prst="rect">
              <a:avLst/>
            </a:prstGeom>
            <a:noFill/>
            <a:ln w="9525">
              <a:noFill/>
              <a:miter lim="800000"/>
              <a:headEnd/>
              <a:tailEnd/>
            </a:ln>
            <a:effectLst/>
          </p:spPr>
          <p:txBody>
            <a:bodyPr wrap="none" anchor="ctr">
              <a:spAutoFit/>
            </a:bodyPr>
            <a:lstStyle/>
            <a:p>
              <a:pPr algn="ctr" eaLnBrk="1" hangingPunct="1"/>
              <a:r>
                <a:rPr lang="zh-CN" altLang="en-US" sz="2800" b="1"/>
                <a:t>生产已不正常</a:t>
              </a:r>
              <a:r>
                <a:rPr lang="en-US" altLang="zh-CN" sz="2800" b="1"/>
                <a:t>.</a:t>
              </a:r>
              <a:endParaRPr lang="en-US" altLang="zh-CN" sz="2800" b="1" baseline="-25000">
                <a:sym typeface="Math1" pitchFamily="2" charset="2"/>
              </a:endParaRPr>
            </a:p>
          </p:txBody>
        </p:sp>
        <p:sp>
          <p:nvSpPr>
            <p:cNvPr id="28737" name="Rectangle 65"/>
            <p:cNvSpPr>
              <a:spLocks noChangeArrowheads="1"/>
            </p:cNvSpPr>
            <p:nvPr/>
          </p:nvSpPr>
          <p:spPr bwMode="auto">
            <a:xfrm>
              <a:off x="650" y="2160"/>
              <a:ext cx="341" cy="327"/>
            </a:xfrm>
            <a:prstGeom prst="rect">
              <a:avLst/>
            </a:prstGeom>
            <a:noFill/>
            <a:ln w="9525">
              <a:noFill/>
              <a:miter lim="800000"/>
              <a:headEnd/>
              <a:tailEnd/>
            </a:ln>
            <a:effectLst/>
          </p:spPr>
          <p:txBody>
            <a:bodyPr wrap="none" anchor="ctr">
              <a:spAutoFit/>
            </a:bodyPr>
            <a:lstStyle/>
            <a:p>
              <a:pPr algn="ctr" eaLnBrk="1" hangingPunct="1"/>
              <a:r>
                <a:rPr lang="zh-CN" altLang="en-US" sz="2800" b="1"/>
                <a:t>当</a:t>
              </a:r>
            </a:p>
          </p:txBody>
        </p:sp>
        <p:sp>
          <p:nvSpPr>
            <p:cNvPr id="28738" name="Rectangle 66"/>
            <p:cNvSpPr>
              <a:spLocks noChangeArrowheads="1"/>
            </p:cNvSpPr>
            <p:nvPr/>
          </p:nvSpPr>
          <p:spPr bwMode="auto">
            <a:xfrm>
              <a:off x="1978" y="2179"/>
              <a:ext cx="3066" cy="327"/>
            </a:xfrm>
            <a:prstGeom prst="rect">
              <a:avLst/>
            </a:prstGeom>
            <a:noFill/>
            <a:ln w="9525">
              <a:noFill/>
              <a:miter lim="800000"/>
              <a:headEnd/>
              <a:tailEnd/>
            </a:ln>
            <a:effectLst/>
          </p:spPr>
          <p:txBody>
            <a:bodyPr wrap="none" anchor="ctr">
              <a:spAutoFit/>
            </a:bodyPr>
            <a:lstStyle/>
            <a:p>
              <a:pPr algn="ctr" eaLnBrk="1" hangingPunct="1"/>
              <a:r>
                <a:rPr lang="zh-CN" altLang="en-US" sz="2800" b="1"/>
                <a:t>较大时，应认为</a:t>
              </a:r>
              <a:r>
                <a:rPr lang="en-US" altLang="zh-CN" sz="2800" b="1" i="1"/>
                <a:t>H</a:t>
              </a:r>
              <a:r>
                <a:rPr lang="en-US" altLang="zh-CN" sz="2800" b="1" baseline="-25000"/>
                <a:t>0</a:t>
              </a:r>
              <a:r>
                <a:rPr lang="zh-CN" altLang="en-US" sz="2800" b="1"/>
                <a:t>不成立，即</a:t>
              </a:r>
              <a:endParaRPr lang="zh-CN" altLang="en-US" sz="2800" b="1" baseline="-25000">
                <a:sym typeface="Math1" pitchFamily="2" charset="2"/>
              </a:endParaRPr>
            </a:p>
          </p:txBody>
        </p:sp>
        <p:grpSp>
          <p:nvGrpSpPr>
            <p:cNvPr id="19" name="Group 67"/>
            <p:cNvGrpSpPr>
              <a:grpSpLocks/>
            </p:cNvGrpSpPr>
            <p:nvPr/>
          </p:nvGrpSpPr>
          <p:grpSpPr bwMode="auto">
            <a:xfrm>
              <a:off x="915" y="2124"/>
              <a:ext cx="928" cy="401"/>
              <a:chOff x="2643" y="2671"/>
              <a:chExt cx="928" cy="401"/>
            </a:xfrm>
          </p:grpSpPr>
          <p:sp>
            <p:nvSpPr>
              <p:cNvPr id="28740" name="Rectangle 68"/>
              <p:cNvSpPr>
                <a:spLocks noChangeArrowheads="1"/>
              </p:cNvSpPr>
              <p:nvPr/>
            </p:nvSpPr>
            <p:spPr bwMode="auto">
              <a:xfrm>
                <a:off x="3051" y="2678"/>
                <a:ext cx="520"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r>
                  <a:rPr lang="zh-CN" altLang="zh-CN" sz="2800" b="1">
                    <a:solidFill>
                      <a:schemeClr val="accent1"/>
                    </a:solidFill>
                    <a:sym typeface="Math1" pitchFamily="2" charset="2"/>
                  </a:rPr>
                  <a:t>    </a:t>
                </a:r>
                <a:r>
                  <a:rPr lang="zh-CN" altLang="zh-CN" sz="2800" b="1">
                    <a:sym typeface="Math1" pitchFamily="2" charset="2"/>
                  </a:rPr>
                  <a:t> |</a:t>
                </a:r>
                <a:endParaRPr lang="en-US" altLang="zh-CN" sz="2800" b="1" baseline="-25000">
                  <a:sym typeface="Math1" pitchFamily="2" charset="2"/>
                </a:endParaRPr>
              </a:p>
            </p:txBody>
          </p:sp>
          <p:grpSp>
            <p:nvGrpSpPr>
              <p:cNvPr id="20" name="Group 69"/>
              <p:cNvGrpSpPr>
                <a:grpSpLocks/>
              </p:cNvGrpSpPr>
              <p:nvPr/>
            </p:nvGrpSpPr>
            <p:grpSpPr bwMode="auto">
              <a:xfrm>
                <a:off x="2643" y="2671"/>
                <a:ext cx="854" cy="401"/>
                <a:chOff x="2660" y="2671"/>
                <a:chExt cx="854" cy="401"/>
              </a:xfrm>
            </p:grpSpPr>
            <p:graphicFrame>
              <p:nvGraphicFramePr>
                <p:cNvPr id="46089" name="Object 1033"/>
                <p:cNvGraphicFramePr>
                  <a:graphicFrameLocks noChangeAspect="1"/>
                </p:cNvGraphicFramePr>
                <p:nvPr/>
              </p:nvGraphicFramePr>
              <p:xfrm>
                <a:off x="2769" y="2707"/>
                <a:ext cx="311" cy="336"/>
              </p:xfrm>
              <a:graphic>
                <a:graphicData uri="http://schemas.openxmlformats.org/presentationml/2006/ole">
                  <p:oleObj spid="_x0000_s2066434" name="公式" r:id="rId11" imgW="177480" imgH="190440" progId="Equation.3">
                    <p:embed/>
                  </p:oleObj>
                </a:graphicData>
              </a:graphic>
            </p:graphicFrame>
            <p:sp>
              <p:nvSpPr>
                <p:cNvPr id="28743" name="Rectangle 71"/>
                <p:cNvSpPr>
                  <a:spLocks noChangeArrowheads="1"/>
                </p:cNvSpPr>
                <p:nvPr/>
              </p:nvSpPr>
              <p:spPr bwMode="auto">
                <a:xfrm>
                  <a:off x="2660" y="2726"/>
                  <a:ext cx="165" cy="327"/>
                </a:xfrm>
                <a:prstGeom prst="rect">
                  <a:avLst/>
                </a:prstGeom>
                <a:noFill/>
                <a:ln w="9525">
                  <a:noFill/>
                  <a:miter lim="800000"/>
                  <a:headEnd/>
                  <a:tailEnd/>
                </a:ln>
                <a:effectLst/>
              </p:spPr>
              <p:txBody>
                <a:bodyPr wrap="none" anchor="ctr">
                  <a:spAutoFit/>
                </a:bodyPr>
                <a:lstStyle/>
                <a:p>
                  <a:pPr algn="ctr" eaLnBrk="1" hangingPunct="1"/>
                  <a:r>
                    <a:rPr lang="zh-CN" altLang="zh-CN" sz="2800" b="1">
                      <a:sym typeface="Math1" pitchFamily="2" charset="2"/>
                    </a:rPr>
                    <a:t>|</a:t>
                  </a:r>
                  <a:endParaRPr lang="en-US" altLang="zh-CN" sz="2800" b="1">
                    <a:sym typeface="Math1" pitchFamily="2" charset="2"/>
                  </a:endParaRPr>
                </a:p>
              </p:txBody>
            </p:sp>
            <p:graphicFrame>
              <p:nvGraphicFramePr>
                <p:cNvPr id="46090" name="Object 1034"/>
                <p:cNvGraphicFramePr>
                  <a:graphicFrameLocks noChangeAspect="1"/>
                </p:cNvGraphicFramePr>
                <p:nvPr/>
              </p:nvGraphicFramePr>
              <p:xfrm>
                <a:off x="3180" y="2671"/>
                <a:ext cx="334" cy="401"/>
              </p:xfrm>
              <a:graphic>
                <a:graphicData uri="http://schemas.openxmlformats.org/presentationml/2006/ole">
                  <p:oleObj spid="_x0000_s2066435" name="公式" r:id="rId12" imgW="190440" imgH="228600" progId="Equation.3">
                    <p:embed/>
                  </p:oleObj>
                </a:graphicData>
              </a:graphic>
            </p:graphicFrame>
          </p:gr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713"/>
                                        </p:tgtEl>
                                        <p:attrNameLst>
                                          <p:attrName>style.visibility</p:attrName>
                                        </p:attrNameLst>
                                      </p:cBhvr>
                                      <p:to>
                                        <p:strVal val="visible"/>
                                      </p:to>
                                    </p:set>
                                    <p:anim calcmode="lin" valueType="num">
                                      <p:cBhvr additive="base">
                                        <p:cTn id="22" dur="500" fill="hold"/>
                                        <p:tgtEl>
                                          <p:spTgt spid="28713"/>
                                        </p:tgtEl>
                                        <p:attrNameLst>
                                          <p:attrName>ppt_x</p:attrName>
                                        </p:attrNameLst>
                                      </p:cBhvr>
                                      <p:tavLst>
                                        <p:tav tm="0">
                                          <p:val>
                                            <p:strVal val="#ppt_x"/>
                                          </p:val>
                                        </p:tav>
                                        <p:tav tm="100000">
                                          <p:val>
                                            <p:strVal val="#ppt_x"/>
                                          </p:val>
                                        </p:tav>
                                      </p:tavLst>
                                    </p:anim>
                                    <p:anim calcmode="lin" valueType="num">
                                      <p:cBhvr additive="base">
                                        <p:cTn id="23" dur="500" fill="hold"/>
                                        <p:tgtEl>
                                          <p:spTgt spid="28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ChangeArrowheads="1"/>
          </p:cNvSpPr>
          <p:nvPr/>
        </p:nvSpPr>
        <p:spPr bwMode="auto">
          <a:xfrm>
            <a:off x="533400" y="457200"/>
            <a:ext cx="8001000" cy="2528888"/>
          </a:xfrm>
          <a:prstGeom prst="rect">
            <a:avLst/>
          </a:prstGeom>
          <a:noFill/>
          <a:ln w="9525">
            <a:noFill/>
            <a:miter lim="800000"/>
            <a:headEnd/>
            <a:tailEnd/>
          </a:ln>
          <a:effectLst/>
        </p:spPr>
        <p:txBody>
          <a:bodyPr anchor="ctr">
            <a:spAutoFit/>
          </a:bodyPr>
          <a:lstStyle/>
          <a:p>
            <a:r>
              <a:rPr lang="en-US" altLang="zh-CN" sz="3200">
                <a:ea typeface="楷体_GB2312" pitchFamily="49" charset="-122"/>
              </a:rPr>
              <a:t>   </a:t>
            </a:r>
            <a:r>
              <a:rPr lang="zh-CN" altLang="en-US" sz="3200">
                <a:ea typeface="楷体_GB2312" pitchFamily="49" charset="-122"/>
              </a:rPr>
              <a:t>在概率论中，大家对泊松分布产生的一般条件已有所了解，容易想到，每年爆发战争的次数，可以用一个泊松随机变量来近似描述</a:t>
            </a:r>
            <a:r>
              <a:rPr lang="en-US" altLang="zh-CN" sz="3200">
                <a:ea typeface="楷体_GB2312" pitchFamily="49" charset="-122"/>
              </a:rPr>
              <a:t>.</a:t>
            </a:r>
            <a:r>
              <a:rPr lang="zh-CN" altLang="en-US" sz="3200">
                <a:ea typeface="楷体_GB2312" pitchFamily="49" charset="-122"/>
              </a:rPr>
              <a:t>也就是说，我们可以假设每年爆发战争次数分布</a:t>
            </a:r>
            <a:r>
              <a:rPr lang="en-US" altLang="zh-CN" sz="3200" i="1">
                <a:ea typeface="楷体_GB2312" pitchFamily="49" charset="-122"/>
              </a:rPr>
              <a:t>X</a:t>
            </a:r>
            <a:r>
              <a:rPr lang="zh-CN" altLang="en-US" sz="3200">
                <a:ea typeface="楷体_GB2312" pitchFamily="49" charset="-122"/>
              </a:rPr>
              <a:t>近似泊松分布</a:t>
            </a:r>
            <a:r>
              <a:rPr lang="en-US" altLang="zh-CN" sz="3200">
                <a:ea typeface="楷体_GB2312" pitchFamily="49" charset="-122"/>
              </a:rPr>
              <a:t>.</a:t>
            </a:r>
          </a:p>
        </p:txBody>
      </p:sp>
      <p:sp>
        <p:nvSpPr>
          <p:cNvPr id="609283" name="Rectangle 3"/>
          <p:cNvSpPr>
            <a:spLocks noChangeArrowheads="1"/>
          </p:cNvSpPr>
          <p:nvPr/>
        </p:nvSpPr>
        <p:spPr bwMode="auto">
          <a:xfrm>
            <a:off x="2552700" y="3962400"/>
            <a:ext cx="5080000" cy="1066800"/>
          </a:xfrm>
          <a:prstGeom prst="rect">
            <a:avLst/>
          </a:prstGeom>
          <a:solidFill>
            <a:schemeClr val="bg1"/>
          </a:solidFill>
          <a:ln w="9525">
            <a:noFill/>
            <a:miter lim="800000"/>
            <a:headEnd/>
            <a:tailEnd/>
          </a:ln>
          <a:effectLst/>
        </p:spPr>
        <p:txBody>
          <a:bodyPr wrap="none" anchor="ctr">
            <a:spAutoFit/>
          </a:bodyPr>
          <a:lstStyle/>
          <a:p>
            <a:pPr algn="ctr"/>
            <a:r>
              <a:rPr lang="zh-CN" altLang="en-US" sz="3200" b="1">
                <a:ea typeface="楷体_GB2312" pitchFamily="49" charset="-122"/>
              </a:rPr>
              <a:t>上面的数据能否证实</a:t>
            </a:r>
            <a:r>
              <a:rPr lang="en-US" altLang="zh-CN" sz="3200" b="1" i="1">
                <a:ea typeface="楷体_GB2312" pitchFamily="49" charset="-122"/>
              </a:rPr>
              <a:t>X</a:t>
            </a:r>
            <a:r>
              <a:rPr lang="en-US" altLang="zh-CN" sz="3200" b="1">
                <a:ea typeface="楷体_GB2312" pitchFamily="49" charset="-122"/>
              </a:rPr>
              <a:t> </a:t>
            </a:r>
            <a:r>
              <a:rPr lang="zh-CN" altLang="en-US" sz="3200" b="1">
                <a:ea typeface="楷体_GB2312" pitchFamily="49" charset="-122"/>
              </a:rPr>
              <a:t>具有</a:t>
            </a:r>
          </a:p>
          <a:p>
            <a:pPr algn="ctr"/>
            <a:r>
              <a:rPr lang="zh-CN" altLang="en-US" sz="3200" b="1">
                <a:ea typeface="楷体_GB2312" pitchFamily="49" charset="-122"/>
              </a:rPr>
              <a:t>泊松分布的假设是正确的？</a:t>
            </a:r>
          </a:p>
        </p:txBody>
      </p:sp>
      <p:sp>
        <p:nvSpPr>
          <p:cNvPr id="609284" name="Rectangle 4"/>
          <p:cNvSpPr>
            <a:spLocks noChangeArrowheads="1"/>
          </p:cNvSpPr>
          <p:nvPr/>
        </p:nvSpPr>
        <p:spPr bwMode="auto">
          <a:xfrm>
            <a:off x="1600200" y="3124200"/>
            <a:ext cx="3040063"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现在的问题是：</a:t>
            </a:r>
          </a:p>
        </p:txBody>
      </p:sp>
      <p:grpSp>
        <p:nvGrpSpPr>
          <p:cNvPr id="2" name="Group 5"/>
          <p:cNvGrpSpPr>
            <a:grpSpLocks/>
          </p:cNvGrpSpPr>
          <p:nvPr/>
        </p:nvGrpSpPr>
        <p:grpSpPr bwMode="auto">
          <a:xfrm>
            <a:off x="304800" y="3790950"/>
            <a:ext cx="2362200" cy="2838450"/>
            <a:chOff x="480" y="1824"/>
            <a:chExt cx="1488" cy="1788"/>
          </a:xfrm>
        </p:grpSpPr>
        <p:sp>
          <p:nvSpPr>
            <p:cNvPr id="609286" name="Freeform 6"/>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close/>
                </a:path>
              </a:pathLst>
            </a:custGeom>
            <a:solidFill>
              <a:srgbClr val="70230D"/>
            </a:solidFill>
            <a:ln w="9525">
              <a:noFill/>
              <a:round/>
              <a:headEnd/>
              <a:tailEnd/>
            </a:ln>
          </p:spPr>
          <p:txBody>
            <a:bodyPr/>
            <a:lstStyle/>
            <a:p>
              <a:endParaRPr lang="zh-CN" altLang="en-US"/>
            </a:p>
          </p:txBody>
        </p:sp>
        <p:sp>
          <p:nvSpPr>
            <p:cNvPr id="609287" name="Freeform 7"/>
            <p:cNvSpPr>
              <a:spLocks/>
            </p:cNvSpPr>
            <p:nvPr/>
          </p:nvSpPr>
          <p:spPr bwMode="auto">
            <a:xfrm>
              <a:off x="520" y="3369"/>
              <a:ext cx="753" cy="243"/>
            </a:xfrm>
            <a:custGeom>
              <a:avLst/>
              <a:gdLst/>
              <a:ahLst/>
              <a:cxnLst>
                <a:cxn ang="0">
                  <a:pos x="294" y="102"/>
                </a:cxn>
                <a:cxn ang="0">
                  <a:pos x="258" y="114"/>
                </a:cxn>
                <a:cxn ang="0">
                  <a:pos x="246" y="126"/>
                </a:cxn>
                <a:cxn ang="0">
                  <a:pos x="222" y="138"/>
                </a:cxn>
                <a:cxn ang="0">
                  <a:pos x="186" y="138"/>
                </a:cxn>
                <a:cxn ang="0">
                  <a:pos x="132" y="144"/>
                </a:cxn>
                <a:cxn ang="0">
                  <a:pos x="78" y="162"/>
                </a:cxn>
                <a:cxn ang="0">
                  <a:pos x="48" y="174"/>
                </a:cxn>
                <a:cxn ang="0">
                  <a:pos x="24" y="192"/>
                </a:cxn>
                <a:cxn ang="0">
                  <a:pos x="6" y="222"/>
                </a:cxn>
                <a:cxn ang="0">
                  <a:pos x="0" y="252"/>
                </a:cxn>
                <a:cxn ang="0">
                  <a:pos x="6" y="270"/>
                </a:cxn>
                <a:cxn ang="0">
                  <a:pos x="24" y="276"/>
                </a:cxn>
                <a:cxn ang="0">
                  <a:pos x="54" y="282"/>
                </a:cxn>
                <a:cxn ang="0">
                  <a:pos x="114" y="282"/>
                </a:cxn>
                <a:cxn ang="0">
                  <a:pos x="174" y="270"/>
                </a:cxn>
                <a:cxn ang="0">
                  <a:pos x="216" y="258"/>
                </a:cxn>
                <a:cxn ang="0">
                  <a:pos x="288" y="258"/>
                </a:cxn>
                <a:cxn ang="0">
                  <a:pos x="330" y="252"/>
                </a:cxn>
                <a:cxn ang="0">
                  <a:pos x="378" y="234"/>
                </a:cxn>
                <a:cxn ang="0">
                  <a:pos x="420" y="234"/>
                </a:cxn>
                <a:cxn ang="0">
                  <a:pos x="456" y="228"/>
                </a:cxn>
                <a:cxn ang="0">
                  <a:pos x="486" y="222"/>
                </a:cxn>
                <a:cxn ang="0">
                  <a:pos x="510" y="210"/>
                </a:cxn>
                <a:cxn ang="0">
                  <a:pos x="534" y="168"/>
                </a:cxn>
                <a:cxn ang="0">
                  <a:pos x="540" y="186"/>
                </a:cxn>
                <a:cxn ang="0">
                  <a:pos x="552" y="204"/>
                </a:cxn>
                <a:cxn ang="0">
                  <a:pos x="576" y="222"/>
                </a:cxn>
                <a:cxn ang="0">
                  <a:pos x="612" y="228"/>
                </a:cxn>
                <a:cxn ang="0">
                  <a:pos x="630" y="246"/>
                </a:cxn>
                <a:cxn ang="0">
                  <a:pos x="696" y="264"/>
                </a:cxn>
                <a:cxn ang="0">
                  <a:pos x="774" y="270"/>
                </a:cxn>
                <a:cxn ang="0">
                  <a:pos x="846" y="270"/>
                </a:cxn>
                <a:cxn ang="0">
                  <a:pos x="882" y="270"/>
                </a:cxn>
                <a:cxn ang="0">
                  <a:pos x="936" y="258"/>
                </a:cxn>
                <a:cxn ang="0">
                  <a:pos x="978" y="246"/>
                </a:cxn>
                <a:cxn ang="0">
                  <a:pos x="1008" y="216"/>
                </a:cxn>
                <a:cxn ang="0">
                  <a:pos x="1014" y="192"/>
                </a:cxn>
                <a:cxn ang="0">
                  <a:pos x="1002" y="174"/>
                </a:cxn>
                <a:cxn ang="0">
                  <a:pos x="978" y="156"/>
                </a:cxn>
                <a:cxn ang="0">
                  <a:pos x="948" y="138"/>
                </a:cxn>
                <a:cxn ang="0">
                  <a:pos x="906" y="126"/>
                </a:cxn>
                <a:cxn ang="0">
                  <a:pos x="852" y="120"/>
                </a:cxn>
                <a:cxn ang="0">
                  <a:pos x="798" y="114"/>
                </a:cxn>
                <a:cxn ang="0">
                  <a:pos x="750" y="114"/>
                </a:cxn>
                <a:cxn ang="0">
                  <a:pos x="696" y="120"/>
                </a:cxn>
                <a:cxn ang="0">
                  <a:pos x="708" y="96"/>
                </a:cxn>
                <a:cxn ang="0">
                  <a:pos x="708" y="60"/>
                </a:cxn>
                <a:cxn ang="0">
                  <a:pos x="642" y="24"/>
                </a:cxn>
                <a:cxn ang="0">
                  <a:pos x="564" y="0"/>
                </a:cxn>
                <a:cxn ang="0">
                  <a:pos x="474" y="6"/>
                </a:cxn>
                <a:cxn ang="0">
                  <a:pos x="294" y="102"/>
                </a:cxn>
              </a:cxnLst>
              <a:rect l="0" t="0" r="r" b="b"/>
              <a:pathLst>
                <a:path w="1014" h="282">
                  <a:moveTo>
                    <a:pt x="294" y="102"/>
                  </a:moveTo>
                  <a:lnTo>
                    <a:pt x="258" y="114"/>
                  </a:lnTo>
                  <a:lnTo>
                    <a:pt x="246" y="126"/>
                  </a:lnTo>
                  <a:lnTo>
                    <a:pt x="222" y="138"/>
                  </a:lnTo>
                  <a:lnTo>
                    <a:pt x="186" y="138"/>
                  </a:lnTo>
                  <a:lnTo>
                    <a:pt x="132" y="144"/>
                  </a:lnTo>
                  <a:lnTo>
                    <a:pt x="78" y="162"/>
                  </a:lnTo>
                  <a:lnTo>
                    <a:pt x="48" y="174"/>
                  </a:lnTo>
                  <a:lnTo>
                    <a:pt x="24" y="192"/>
                  </a:lnTo>
                  <a:lnTo>
                    <a:pt x="6" y="222"/>
                  </a:lnTo>
                  <a:lnTo>
                    <a:pt x="0" y="252"/>
                  </a:lnTo>
                  <a:lnTo>
                    <a:pt x="6" y="270"/>
                  </a:lnTo>
                  <a:lnTo>
                    <a:pt x="24" y="276"/>
                  </a:lnTo>
                  <a:lnTo>
                    <a:pt x="54" y="282"/>
                  </a:lnTo>
                  <a:lnTo>
                    <a:pt x="114" y="282"/>
                  </a:lnTo>
                  <a:lnTo>
                    <a:pt x="174" y="270"/>
                  </a:lnTo>
                  <a:lnTo>
                    <a:pt x="216" y="258"/>
                  </a:lnTo>
                  <a:lnTo>
                    <a:pt x="288" y="258"/>
                  </a:lnTo>
                  <a:lnTo>
                    <a:pt x="330" y="252"/>
                  </a:lnTo>
                  <a:lnTo>
                    <a:pt x="378" y="234"/>
                  </a:lnTo>
                  <a:lnTo>
                    <a:pt x="420" y="234"/>
                  </a:lnTo>
                  <a:lnTo>
                    <a:pt x="456" y="228"/>
                  </a:lnTo>
                  <a:lnTo>
                    <a:pt x="486" y="222"/>
                  </a:lnTo>
                  <a:lnTo>
                    <a:pt x="510" y="210"/>
                  </a:lnTo>
                  <a:lnTo>
                    <a:pt x="534" y="168"/>
                  </a:lnTo>
                  <a:lnTo>
                    <a:pt x="540" y="186"/>
                  </a:lnTo>
                  <a:lnTo>
                    <a:pt x="552" y="204"/>
                  </a:lnTo>
                  <a:lnTo>
                    <a:pt x="576" y="222"/>
                  </a:lnTo>
                  <a:lnTo>
                    <a:pt x="612" y="228"/>
                  </a:lnTo>
                  <a:lnTo>
                    <a:pt x="630" y="246"/>
                  </a:lnTo>
                  <a:lnTo>
                    <a:pt x="696" y="264"/>
                  </a:lnTo>
                  <a:lnTo>
                    <a:pt x="774" y="270"/>
                  </a:lnTo>
                  <a:lnTo>
                    <a:pt x="846" y="270"/>
                  </a:lnTo>
                  <a:lnTo>
                    <a:pt x="882" y="270"/>
                  </a:lnTo>
                  <a:lnTo>
                    <a:pt x="936" y="258"/>
                  </a:lnTo>
                  <a:lnTo>
                    <a:pt x="978" y="246"/>
                  </a:lnTo>
                  <a:lnTo>
                    <a:pt x="1008" y="216"/>
                  </a:lnTo>
                  <a:lnTo>
                    <a:pt x="1014" y="192"/>
                  </a:lnTo>
                  <a:lnTo>
                    <a:pt x="1002" y="174"/>
                  </a:lnTo>
                  <a:lnTo>
                    <a:pt x="978" y="156"/>
                  </a:lnTo>
                  <a:lnTo>
                    <a:pt x="948" y="138"/>
                  </a:lnTo>
                  <a:lnTo>
                    <a:pt x="906" y="126"/>
                  </a:lnTo>
                  <a:lnTo>
                    <a:pt x="852" y="120"/>
                  </a:lnTo>
                  <a:lnTo>
                    <a:pt x="798" y="114"/>
                  </a:lnTo>
                  <a:lnTo>
                    <a:pt x="750" y="114"/>
                  </a:lnTo>
                  <a:lnTo>
                    <a:pt x="696" y="120"/>
                  </a:lnTo>
                  <a:lnTo>
                    <a:pt x="708" y="96"/>
                  </a:lnTo>
                  <a:lnTo>
                    <a:pt x="708" y="60"/>
                  </a:lnTo>
                  <a:lnTo>
                    <a:pt x="642" y="24"/>
                  </a:lnTo>
                  <a:lnTo>
                    <a:pt x="564" y="0"/>
                  </a:lnTo>
                  <a:lnTo>
                    <a:pt x="474" y="6"/>
                  </a:lnTo>
                  <a:lnTo>
                    <a:pt x="294" y="102"/>
                  </a:lnTo>
                </a:path>
              </a:pathLst>
            </a:custGeom>
            <a:noFill/>
            <a:ln w="0">
              <a:solidFill>
                <a:srgbClr val="000000"/>
              </a:solidFill>
              <a:prstDash val="solid"/>
              <a:round/>
              <a:headEnd/>
              <a:tailEnd/>
            </a:ln>
          </p:spPr>
          <p:txBody>
            <a:bodyPr/>
            <a:lstStyle/>
            <a:p>
              <a:endParaRPr lang="zh-CN" altLang="en-US"/>
            </a:p>
          </p:txBody>
        </p:sp>
        <p:sp>
          <p:nvSpPr>
            <p:cNvPr id="609288" name="Freeform 8"/>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close/>
                </a:path>
              </a:pathLst>
            </a:custGeom>
            <a:solidFill>
              <a:srgbClr val="963D14"/>
            </a:solidFill>
            <a:ln w="9525">
              <a:noFill/>
              <a:round/>
              <a:headEnd/>
              <a:tailEnd/>
            </a:ln>
          </p:spPr>
          <p:txBody>
            <a:bodyPr/>
            <a:lstStyle/>
            <a:p>
              <a:endParaRPr lang="zh-CN" altLang="en-US"/>
            </a:p>
          </p:txBody>
        </p:sp>
        <p:sp>
          <p:nvSpPr>
            <p:cNvPr id="609289" name="Freeform 9"/>
            <p:cNvSpPr>
              <a:spLocks/>
            </p:cNvSpPr>
            <p:nvPr/>
          </p:nvSpPr>
          <p:spPr bwMode="auto">
            <a:xfrm>
              <a:off x="654" y="2847"/>
              <a:ext cx="450" cy="641"/>
            </a:xfrm>
            <a:custGeom>
              <a:avLst/>
              <a:gdLst/>
              <a:ahLst/>
              <a:cxnLst>
                <a:cxn ang="0">
                  <a:pos x="60" y="168"/>
                </a:cxn>
                <a:cxn ang="0">
                  <a:pos x="36" y="192"/>
                </a:cxn>
                <a:cxn ang="0">
                  <a:pos x="18" y="222"/>
                </a:cxn>
                <a:cxn ang="0">
                  <a:pos x="6" y="252"/>
                </a:cxn>
                <a:cxn ang="0">
                  <a:pos x="6" y="282"/>
                </a:cxn>
                <a:cxn ang="0">
                  <a:pos x="0" y="318"/>
                </a:cxn>
                <a:cxn ang="0">
                  <a:pos x="6" y="348"/>
                </a:cxn>
                <a:cxn ang="0">
                  <a:pos x="12" y="384"/>
                </a:cxn>
                <a:cxn ang="0">
                  <a:pos x="30" y="432"/>
                </a:cxn>
                <a:cxn ang="0">
                  <a:pos x="42" y="456"/>
                </a:cxn>
                <a:cxn ang="0">
                  <a:pos x="54" y="474"/>
                </a:cxn>
                <a:cxn ang="0">
                  <a:pos x="66" y="492"/>
                </a:cxn>
                <a:cxn ang="0">
                  <a:pos x="84" y="516"/>
                </a:cxn>
                <a:cxn ang="0">
                  <a:pos x="108" y="564"/>
                </a:cxn>
                <a:cxn ang="0">
                  <a:pos x="126" y="606"/>
                </a:cxn>
                <a:cxn ang="0">
                  <a:pos x="126" y="618"/>
                </a:cxn>
                <a:cxn ang="0">
                  <a:pos x="126" y="636"/>
                </a:cxn>
                <a:cxn ang="0">
                  <a:pos x="126" y="654"/>
                </a:cxn>
                <a:cxn ang="0">
                  <a:pos x="108" y="702"/>
                </a:cxn>
                <a:cxn ang="0">
                  <a:pos x="108" y="708"/>
                </a:cxn>
                <a:cxn ang="0">
                  <a:pos x="114" y="708"/>
                </a:cxn>
                <a:cxn ang="0">
                  <a:pos x="126" y="702"/>
                </a:cxn>
                <a:cxn ang="0">
                  <a:pos x="150" y="696"/>
                </a:cxn>
                <a:cxn ang="0">
                  <a:pos x="180" y="696"/>
                </a:cxn>
                <a:cxn ang="0">
                  <a:pos x="216" y="702"/>
                </a:cxn>
                <a:cxn ang="0">
                  <a:pos x="246" y="714"/>
                </a:cxn>
                <a:cxn ang="0">
                  <a:pos x="294" y="732"/>
                </a:cxn>
                <a:cxn ang="0">
                  <a:pos x="336" y="738"/>
                </a:cxn>
                <a:cxn ang="0">
                  <a:pos x="360" y="744"/>
                </a:cxn>
                <a:cxn ang="0">
                  <a:pos x="360" y="726"/>
                </a:cxn>
                <a:cxn ang="0">
                  <a:pos x="366" y="684"/>
                </a:cxn>
                <a:cxn ang="0">
                  <a:pos x="360" y="666"/>
                </a:cxn>
                <a:cxn ang="0">
                  <a:pos x="372" y="672"/>
                </a:cxn>
                <a:cxn ang="0">
                  <a:pos x="420" y="666"/>
                </a:cxn>
                <a:cxn ang="0">
                  <a:pos x="450" y="666"/>
                </a:cxn>
                <a:cxn ang="0">
                  <a:pos x="498" y="666"/>
                </a:cxn>
                <a:cxn ang="0">
                  <a:pos x="528" y="672"/>
                </a:cxn>
                <a:cxn ang="0">
                  <a:pos x="540" y="642"/>
                </a:cxn>
                <a:cxn ang="0">
                  <a:pos x="546" y="594"/>
                </a:cxn>
                <a:cxn ang="0">
                  <a:pos x="552" y="528"/>
                </a:cxn>
                <a:cxn ang="0">
                  <a:pos x="552" y="492"/>
                </a:cxn>
                <a:cxn ang="0">
                  <a:pos x="558" y="438"/>
                </a:cxn>
                <a:cxn ang="0">
                  <a:pos x="582" y="384"/>
                </a:cxn>
                <a:cxn ang="0">
                  <a:pos x="594" y="336"/>
                </a:cxn>
                <a:cxn ang="0">
                  <a:pos x="606" y="288"/>
                </a:cxn>
                <a:cxn ang="0">
                  <a:pos x="606" y="240"/>
                </a:cxn>
                <a:cxn ang="0">
                  <a:pos x="606" y="192"/>
                </a:cxn>
                <a:cxn ang="0">
                  <a:pos x="594" y="126"/>
                </a:cxn>
                <a:cxn ang="0">
                  <a:pos x="546" y="66"/>
                </a:cxn>
                <a:cxn ang="0">
                  <a:pos x="534" y="30"/>
                </a:cxn>
                <a:cxn ang="0">
                  <a:pos x="426" y="30"/>
                </a:cxn>
                <a:cxn ang="0">
                  <a:pos x="324" y="0"/>
                </a:cxn>
                <a:cxn ang="0">
                  <a:pos x="120" y="24"/>
                </a:cxn>
                <a:cxn ang="0">
                  <a:pos x="60" y="168"/>
                </a:cxn>
              </a:cxnLst>
              <a:rect l="0" t="0" r="r" b="b"/>
              <a:pathLst>
                <a:path w="606" h="744">
                  <a:moveTo>
                    <a:pt x="60" y="168"/>
                  </a:moveTo>
                  <a:lnTo>
                    <a:pt x="36" y="192"/>
                  </a:lnTo>
                  <a:lnTo>
                    <a:pt x="18" y="222"/>
                  </a:lnTo>
                  <a:lnTo>
                    <a:pt x="6" y="252"/>
                  </a:lnTo>
                  <a:lnTo>
                    <a:pt x="6" y="282"/>
                  </a:lnTo>
                  <a:lnTo>
                    <a:pt x="0" y="318"/>
                  </a:lnTo>
                  <a:lnTo>
                    <a:pt x="6" y="348"/>
                  </a:lnTo>
                  <a:lnTo>
                    <a:pt x="12" y="384"/>
                  </a:lnTo>
                  <a:lnTo>
                    <a:pt x="30" y="432"/>
                  </a:lnTo>
                  <a:lnTo>
                    <a:pt x="42" y="456"/>
                  </a:lnTo>
                  <a:lnTo>
                    <a:pt x="54" y="474"/>
                  </a:lnTo>
                  <a:lnTo>
                    <a:pt x="66" y="492"/>
                  </a:lnTo>
                  <a:lnTo>
                    <a:pt x="84" y="516"/>
                  </a:lnTo>
                  <a:lnTo>
                    <a:pt x="108" y="564"/>
                  </a:lnTo>
                  <a:lnTo>
                    <a:pt x="126" y="606"/>
                  </a:lnTo>
                  <a:lnTo>
                    <a:pt x="126" y="618"/>
                  </a:lnTo>
                  <a:lnTo>
                    <a:pt x="126" y="636"/>
                  </a:lnTo>
                  <a:lnTo>
                    <a:pt x="126" y="654"/>
                  </a:lnTo>
                  <a:lnTo>
                    <a:pt x="108" y="702"/>
                  </a:lnTo>
                  <a:lnTo>
                    <a:pt x="108" y="708"/>
                  </a:lnTo>
                  <a:lnTo>
                    <a:pt x="114" y="708"/>
                  </a:lnTo>
                  <a:lnTo>
                    <a:pt x="126" y="702"/>
                  </a:lnTo>
                  <a:lnTo>
                    <a:pt x="150" y="696"/>
                  </a:lnTo>
                  <a:lnTo>
                    <a:pt x="180" y="696"/>
                  </a:lnTo>
                  <a:lnTo>
                    <a:pt x="216" y="702"/>
                  </a:lnTo>
                  <a:lnTo>
                    <a:pt x="246" y="714"/>
                  </a:lnTo>
                  <a:lnTo>
                    <a:pt x="294" y="732"/>
                  </a:lnTo>
                  <a:lnTo>
                    <a:pt x="336" y="738"/>
                  </a:lnTo>
                  <a:lnTo>
                    <a:pt x="360" y="744"/>
                  </a:lnTo>
                  <a:lnTo>
                    <a:pt x="360" y="726"/>
                  </a:lnTo>
                  <a:lnTo>
                    <a:pt x="366" y="684"/>
                  </a:lnTo>
                  <a:lnTo>
                    <a:pt x="360" y="666"/>
                  </a:lnTo>
                  <a:lnTo>
                    <a:pt x="372" y="672"/>
                  </a:lnTo>
                  <a:lnTo>
                    <a:pt x="420" y="666"/>
                  </a:lnTo>
                  <a:lnTo>
                    <a:pt x="450" y="666"/>
                  </a:lnTo>
                  <a:lnTo>
                    <a:pt x="498" y="666"/>
                  </a:lnTo>
                  <a:lnTo>
                    <a:pt x="528" y="672"/>
                  </a:lnTo>
                  <a:lnTo>
                    <a:pt x="540" y="642"/>
                  </a:lnTo>
                  <a:lnTo>
                    <a:pt x="546" y="594"/>
                  </a:lnTo>
                  <a:lnTo>
                    <a:pt x="552" y="528"/>
                  </a:lnTo>
                  <a:lnTo>
                    <a:pt x="552" y="492"/>
                  </a:lnTo>
                  <a:lnTo>
                    <a:pt x="558" y="438"/>
                  </a:lnTo>
                  <a:lnTo>
                    <a:pt x="582" y="384"/>
                  </a:lnTo>
                  <a:lnTo>
                    <a:pt x="594" y="336"/>
                  </a:lnTo>
                  <a:lnTo>
                    <a:pt x="606" y="288"/>
                  </a:lnTo>
                  <a:lnTo>
                    <a:pt x="606" y="240"/>
                  </a:lnTo>
                  <a:lnTo>
                    <a:pt x="606" y="192"/>
                  </a:lnTo>
                  <a:lnTo>
                    <a:pt x="594" y="126"/>
                  </a:lnTo>
                  <a:lnTo>
                    <a:pt x="546" y="66"/>
                  </a:lnTo>
                  <a:lnTo>
                    <a:pt x="534" y="30"/>
                  </a:lnTo>
                  <a:lnTo>
                    <a:pt x="426" y="30"/>
                  </a:lnTo>
                  <a:lnTo>
                    <a:pt x="324" y="0"/>
                  </a:lnTo>
                  <a:lnTo>
                    <a:pt x="120" y="24"/>
                  </a:lnTo>
                  <a:lnTo>
                    <a:pt x="60" y="168"/>
                  </a:lnTo>
                </a:path>
              </a:pathLst>
            </a:custGeom>
            <a:noFill/>
            <a:ln w="0">
              <a:solidFill>
                <a:srgbClr val="000000"/>
              </a:solidFill>
              <a:prstDash val="solid"/>
              <a:round/>
              <a:headEnd/>
              <a:tailEnd/>
            </a:ln>
          </p:spPr>
          <p:txBody>
            <a:bodyPr/>
            <a:lstStyle/>
            <a:p>
              <a:endParaRPr lang="zh-CN" altLang="en-US"/>
            </a:p>
          </p:txBody>
        </p:sp>
        <p:sp>
          <p:nvSpPr>
            <p:cNvPr id="609290" name="Freeform 10"/>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close/>
                </a:path>
              </a:pathLst>
            </a:custGeom>
            <a:solidFill>
              <a:srgbClr val="FFFFFF"/>
            </a:solidFill>
            <a:ln w="9525">
              <a:noFill/>
              <a:round/>
              <a:headEnd/>
              <a:tailEnd/>
            </a:ln>
          </p:spPr>
          <p:txBody>
            <a:bodyPr/>
            <a:lstStyle/>
            <a:p>
              <a:endParaRPr lang="zh-CN" altLang="en-US"/>
            </a:p>
          </p:txBody>
        </p:sp>
        <p:sp>
          <p:nvSpPr>
            <p:cNvPr id="609291" name="Freeform 11"/>
            <p:cNvSpPr>
              <a:spLocks/>
            </p:cNvSpPr>
            <p:nvPr/>
          </p:nvSpPr>
          <p:spPr bwMode="auto">
            <a:xfrm>
              <a:off x="841" y="2687"/>
              <a:ext cx="223" cy="279"/>
            </a:xfrm>
            <a:custGeom>
              <a:avLst/>
              <a:gdLst/>
              <a:ahLst/>
              <a:cxnLst>
                <a:cxn ang="0">
                  <a:pos x="60" y="324"/>
                </a:cxn>
                <a:cxn ang="0">
                  <a:pos x="132" y="324"/>
                </a:cxn>
                <a:cxn ang="0">
                  <a:pos x="198" y="318"/>
                </a:cxn>
                <a:cxn ang="0">
                  <a:pos x="294" y="300"/>
                </a:cxn>
                <a:cxn ang="0">
                  <a:pos x="300" y="186"/>
                </a:cxn>
                <a:cxn ang="0">
                  <a:pos x="234" y="54"/>
                </a:cxn>
                <a:cxn ang="0">
                  <a:pos x="198" y="30"/>
                </a:cxn>
                <a:cxn ang="0">
                  <a:pos x="126" y="0"/>
                </a:cxn>
                <a:cxn ang="0">
                  <a:pos x="18" y="36"/>
                </a:cxn>
                <a:cxn ang="0">
                  <a:pos x="0" y="144"/>
                </a:cxn>
                <a:cxn ang="0">
                  <a:pos x="12" y="186"/>
                </a:cxn>
                <a:cxn ang="0">
                  <a:pos x="60" y="324"/>
                </a:cxn>
              </a:cxnLst>
              <a:rect l="0" t="0" r="r" b="b"/>
              <a:pathLst>
                <a:path w="300" h="324">
                  <a:moveTo>
                    <a:pt x="60" y="324"/>
                  </a:moveTo>
                  <a:lnTo>
                    <a:pt x="132" y="324"/>
                  </a:lnTo>
                  <a:lnTo>
                    <a:pt x="198" y="318"/>
                  </a:lnTo>
                  <a:lnTo>
                    <a:pt x="294" y="300"/>
                  </a:lnTo>
                  <a:lnTo>
                    <a:pt x="300" y="186"/>
                  </a:lnTo>
                  <a:lnTo>
                    <a:pt x="234" y="54"/>
                  </a:lnTo>
                  <a:lnTo>
                    <a:pt x="198" y="30"/>
                  </a:lnTo>
                  <a:lnTo>
                    <a:pt x="126" y="0"/>
                  </a:lnTo>
                  <a:lnTo>
                    <a:pt x="18" y="36"/>
                  </a:lnTo>
                  <a:lnTo>
                    <a:pt x="0" y="144"/>
                  </a:lnTo>
                  <a:lnTo>
                    <a:pt x="12" y="186"/>
                  </a:lnTo>
                  <a:lnTo>
                    <a:pt x="60" y="324"/>
                  </a:lnTo>
                </a:path>
              </a:pathLst>
            </a:custGeom>
            <a:noFill/>
            <a:ln w="0">
              <a:solidFill>
                <a:srgbClr val="000000"/>
              </a:solidFill>
              <a:prstDash val="solid"/>
              <a:round/>
              <a:headEnd/>
              <a:tailEnd/>
            </a:ln>
          </p:spPr>
          <p:txBody>
            <a:bodyPr/>
            <a:lstStyle/>
            <a:p>
              <a:endParaRPr lang="zh-CN" altLang="en-US"/>
            </a:p>
          </p:txBody>
        </p:sp>
        <p:sp>
          <p:nvSpPr>
            <p:cNvPr id="609292" name="Freeform 12"/>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close/>
                </a:path>
              </a:pathLst>
            </a:custGeom>
            <a:solidFill>
              <a:srgbClr val="875426"/>
            </a:solidFill>
            <a:ln w="9525">
              <a:noFill/>
              <a:round/>
              <a:headEnd/>
              <a:tailEnd/>
            </a:ln>
          </p:spPr>
          <p:txBody>
            <a:bodyPr/>
            <a:lstStyle/>
            <a:p>
              <a:endParaRPr lang="zh-CN" altLang="en-US"/>
            </a:p>
          </p:txBody>
        </p:sp>
        <p:sp>
          <p:nvSpPr>
            <p:cNvPr id="609293" name="Freeform 13"/>
            <p:cNvSpPr>
              <a:spLocks/>
            </p:cNvSpPr>
            <p:nvPr/>
          </p:nvSpPr>
          <p:spPr bwMode="auto">
            <a:xfrm>
              <a:off x="832" y="2491"/>
              <a:ext cx="428" cy="542"/>
            </a:xfrm>
            <a:custGeom>
              <a:avLst/>
              <a:gdLst/>
              <a:ahLst/>
              <a:cxnLst>
                <a:cxn ang="0">
                  <a:pos x="132" y="324"/>
                </a:cxn>
                <a:cxn ang="0">
                  <a:pos x="168" y="360"/>
                </a:cxn>
                <a:cxn ang="0">
                  <a:pos x="204" y="402"/>
                </a:cxn>
                <a:cxn ang="0">
                  <a:pos x="222" y="444"/>
                </a:cxn>
                <a:cxn ang="0">
                  <a:pos x="240" y="492"/>
                </a:cxn>
                <a:cxn ang="0">
                  <a:pos x="246" y="546"/>
                </a:cxn>
                <a:cxn ang="0">
                  <a:pos x="246" y="582"/>
                </a:cxn>
                <a:cxn ang="0">
                  <a:pos x="240" y="630"/>
                </a:cxn>
                <a:cxn ang="0">
                  <a:pos x="270" y="624"/>
                </a:cxn>
                <a:cxn ang="0">
                  <a:pos x="348" y="612"/>
                </a:cxn>
                <a:cxn ang="0">
                  <a:pos x="420" y="606"/>
                </a:cxn>
                <a:cxn ang="0">
                  <a:pos x="468" y="600"/>
                </a:cxn>
                <a:cxn ang="0">
                  <a:pos x="474" y="576"/>
                </a:cxn>
                <a:cxn ang="0">
                  <a:pos x="474" y="546"/>
                </a:cxn>
                <a:cxn ang="0">
                  <a:pos x="474" y="510"/>
                </a:cxn>
                <a:cxn ang="0">
                  <a:pos x="450" y="456"/>
                </a:cxn>
                <a:cxn ang="0">
                  <a:pos x="444" y="426"/>
                </a:cxn>
                <a:cxn ang="0">
                  <a:pos x="444" y="396"/>
                </a:cxn>
                <a:cxn ang="0">
                  <a:pos x="480" y="372"/>
                </a:cxn>
                <a:cxn ang="0">
                  <a:pos x="516" y="342"/>
                </a:cxn>
                <a:cxn ang="0">
                  <a:pos x="552" y="306"/>
                </a:cxn>
                <a:cxn ang="0">
                  <a:pos x="570" y="288"/>
                </a:cxn>
                <a:cxn ang="0">
                  <a:pos x="576" y="270"/>
                </a:cxn>
                <a:cxn ang="0">
                  <a:pos x="576" y="252"/>
                </a:cxn>
                <a:cxn ang="0">
                  <a:pos x="570" y="234"/>
                </a:cxn>
                <a:cxn ang="0">
                  <a:pos x="564" y="222"/>
                </a:cxn>
                <a:cxn ang="0">
                  <a:pos x="540" y="198"/>
                </a:cxn>
                <a:cxn ang="0">
                  <a:pos x="498" y="144"/>
                </a:cxn>
                <a:cxn ang="0">
                  <a:pos x="462" y="102"/>
                </a:cxn>
                <a:cxn ang="0">
                  <a:pos x="390" y="48"/>
                </a:cxn>
                <a:cxn ang="0">
                  <a:pos x="330" y="0"/>
                </a:cxn>
                <a:cxn ang="0">
                  <a:pos x="294" y="0"/>
                </a:cxn>
                <a:cxn ang="0">
                  <a:pos x="198" y="6"/>
                </a:cxn>
                <a:cxn ang="0">
                  <a:pos x="120" y="18"/>
                </a:cxn>
                <a:cxn ang="0">
                  <a:pos x="114" y="30"/>
                </a:cxn>
                <a:cxn ang="0">
                  <a:pos x="6" y="66"/>
                </a:cxn>
                <a:cxn ang="0">
                  <a:pos x="0" y="90"/>
                </a:cxn>
                <a:cxn ang="0">
                  <a:pos x="42" y="156"/>
                </a:cxn>
                <a:cxn ang="0">
                  <a:pos x="78" y="228"/>
                </a:cxn>
                <a:cxn ang="0">
                  <a:pos x="132" y="324"/>
                </a:cxn>
              </a:cxnLst>
              <a:rect l="0" t="0" r="r" b="b"/>
              <a:pathLst>
                <a:path w="576" h="630">
                  <a:moveTo>
                    <a:pt x="132" y="324"/>
                  </a:moveTo>
                  <a:lnTo>
                    <a:pt x="168" y="360"/>
                  </a:lnTo>
                  <a:lnTo>
                    <a:pt x="204" y="402"/>
                  </a:lnTo>
                  <a:lnTo>
                    <a:pt x="222" y="444"/>
                  </a:lnTo>
                  <a:lnTo>
                    <a:pt x="240" y="492"/>
                  </a:lnTo>
                  <a:lnTo>
                    <a:pt x="246" y="546"/>
                  </a:lnTo>
                  <a:lnTo>
                    <a:pt x="246" y="582"/>
                  </a:lnTo>
                  <a:lnTo>
                    <a:pt x="240" y="630"/>
                  </a:lnTo>
                  <a:lnTo>
                    <a:pt x="270" y="624"/>
                  </a:lnTo>
                  <a:lnTo>
                    <a:pt x="348" y="612"/>
                  </a:lnTo>
                  <a:lnTo>
                    <a:pt x="420" y="606"/>
                  </a:lnTo>
                  <a:lnTo>
                    <a:pt x="468" y="600"/>
                  </a:lnTo>
                  <a:lnTo>
                    <a:pt x="474" y="576"/>
                  </a:lnTo>
                  <a:lnTo>
                    <a:pt x="474" y="546"/>
                  </a:lnTo>
                  <a:lnTo>
                    <a:pt x="474" y="510"/>
                  </a:lnTo>
                  <a:lnTo>
                    <a:pt x="450" y="456"/>
                  </a:lnTo>
                  <a:lnTo>
                    <a:pt x="444" y="426"/>
                  </a:lnTo>
                  <a:lnTo>
                    <a:pt x="444" y="396"/>
                  </a:lnTo>
                  <a:lnTo>
                    <a:pt x="480" y="372"/>
                  </a:lnTo>
                  <a:lnTo>
                    <a:pt x="516" y="342"/>
                  </a:lnTo>
                  <a:lnTo>
                    <a:pt x="552" y="306"/>
                  </a:lnTo>
                  <a:lnTo>
                    <a:pt x="570" y="288"/>
                  </a:lnTo>
                  <a:lnTo>
                    <a:pt x="576" y="270"/>
                  </a:lnTo>
                  <a:lnTo>
                    <a:pt x="576" y="252"/>
                  </a:lnTo>
                  <a:lnTo>
                    <a:pt x="570" y="234"/>
                  </a:lnTo>
                  <a:lnTo>
                    <a:pt x="564" y="222"/>
                  </a:lnTo>
                  <a:lnTo>
                    <a:pt x="540" y="198"/>
                  </a:lnTo>
                  <a:lnTo>
                    <a:pt x="498" y="144"/>
                  </a:lnTo>
                  <a:lnTo>
                    <a:pt x="462" y="102"/>
                  </a:lnTo>
                  <a:lnTo>
                    <a:pt x="390" y="48"/>
                  </a:lnTo>
                  <a:lnTo>
                    <a:pt x="330" y="0"/>
                  </a:lnTo>
                  <a:lnTo>
                    <a:pt x="294" y="0"/>
                  </a:lnTo>
                  <a:lnTo>
                    <a:pt x="198" y="6"/>
                  </a:lnTo>
                  <a:lnTo>
                    <a:pt x="120" y="18"/>
                  </a:lnTo>
                  <a:lnTo>
                    <a:pt x="114" y="30"/>
                  </a:lnTo>
                  <a:lnTo>
                    <a:pt x="6" y="66"/>
                  </a:lnTo>
                  <a:lnTo>
                    <a:pt x="0" y="90"/>
                  </a:lnTo>
                  <a:lnTo>
                    <a:pt x="42" y="156"/>
                  </a:lnTo>
                  <a:lnTo>
                    <a:pt x="78" y="228"/>
                  </a:lnTo>
                  <a:lnTo>
                    <a:pt x="132" y="324"/>
                  </a:lnTo>
                </a:path>
              </a:pathLst>
            </a:custGeom>
            <a:noFill/>
            <a:ln w="0">
              <a:solidFill>
                <a:srgbClr val="000000"/>
              </a:solidFill>
              <a:prstDash val="solid"/>
              <a:round/>
              <a:headEnd/>
              <a:tailEnd/>
            </a:ln>
          </p:spPr>
          <p:txBody>
            <a:bodyPr/>
            <a:lstStyle/>
            <a:p>
              <a:endParaRPr lang="zh-CN" altLang="en-US"/>
            </a:p>
          </p:txBody>
        </p:sp>
        <p:sp>
          <p:nvSpPr>
            <p:cNvPr id="609294" name="Freeform 14"/>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close/>
                </a:path>
              </a:pathLst>
            </a:custGeom>
            <a:solidFill>
              <a:srgbClr val="875426"/>
            </a:solidFill>
            <a:ln w="9525">
              <a:noFill/>
              <a:round/>
              <a:headEnd/>
              <a:tailEnd/>
            </a:ln>
          </p:spPr>
          <p:txBody>
            <a:bodyPr/>
            <a:lstStyle/>
            <a:p>
              <a:endParaRPr lang="zh-CN" altLang="en-US"/>
            </a:p>
          </p:txBody>
        </p:sp>
        <p:sp>
          <p:nvSpPr>
            <p:cNvPr id="609295" name="Freeform 15"/>
            <p:cNvSpPr>
              <a:spLocks/>
            </p:cNvSpPr>
            <p:nvPr/>
          </p:nvSpPr>
          <p:spPr bwMode="auto">
            <a:xfrm>
              <a:off x="551" y="2444"/>
              <a:ext cx="388" cy="625"/>
            </a:xfrm>
            <a:custGeom>
              <a:avLst/>
              <a:gdLst/>
              <a:ahLst/>
              <a:cxnLst>
                <a:cxn ang="0">
                  <a:pos x="84" y="0"/>
                </a:cxn>
                <a:cxn ang="0">
                  <a:pos x="36" y="48"/>
                </a:cxn>
                <a:cxn ang="0">
                  <a:pos x="18" y="66"/>
                </a:cxn>
                <a:cxn ang="0">
                  <a:pos x="12" y="84"/>
                </a:cxn>
                <a:cxn ang="0">
                  <a:pos x="6" y="114"/>
                </a:cxn>
                <a:cxn ang="0">
                  <a:pos x="6" y="150"/>
                </a:cxn>
                <a:cxn ang="0">
                  <a:pos x="6" y="168"/>
                </a:cxn>
                <a:cxn ang="0">
                  <a:pos x="0" y="198"/>
                </a:cxn>
                <a:cxn ang="0">
                  <a:pos x="0" y="228"/>
                </a:cxn>
                <a:cxn ang="0">
                  <a:pos x="0" y="258"/>
                </a:cxn>
                <a:cxn ang="0">
                  <a:pos x="18" y="300"/>
                </a:cxn>
                <a:cxn ang="0">
                  <a:pos x="42" y="336"/>
                </a:cxn>
                <a:cxn ang="0">
                  <a:pos x="66" y="372"/>
                </a:cxn>
                <a:cxn ang="0">
                  <a:pos x="78" y="384"/>
                </a:cxn>
                <a:cxn ang="0">
                  <a:pos x="102" y="396"/>
                </a:cxn>
                <a:cxn ang="0">
                  <a:pos x="108" y="468"/>
                </a:cxn>
                <a:cxn ang="0">
                  <a:pos x="102" y="510"/>
                </a:cxn>
                <a:cxn ang="0">
                  <a:pos x="84" y="540"/>
                </a:cxn>
                <a:cxn ang="0">
                  <a:pos x="72" y="564"/>
                </a:cxn>
                <a:cxn ang="0">
                  <a:pos x="60" y="588"/>
                </a:cxn>
                <a:cxn ang="0">
                  <a:pos x="72" y="588"/>
                </a:cxn>
                <a:cxn ang="0">
                  <a:pos x="84" y="588"/>
                </a:cxn>
                <a:cxn ang="0">
                  <a:pos x="72" y="618"/>
                </a:cxn>
                <a:cxn ang="0">
                  <a:pos x="54" y="654"/>
                </a:cxn>
                <a:cxn ang="0">
                  <a:pos x="42" y="702"/>
                </a:cxn>
                <a:cxn ang="0">
                  <a:pos x="66" y="708"/>
                </a:cxn>
                <a:cxn ang="0">
                  <a:pos x="102" y="702"/>
                </a:cxn>
                <a:cxn ang="0">
                  <a:pos x="144" y="696"/>
                </a:cxn>
                <a:cxn ang="0">
                  <a:pos x="186" y="684"/>
                </a:cxn>
                <a:cxn ang="0">
                  <a:pos x="228" y="678"/>
                </a:cxn>
                <a:cxn ang="0">
                  <a:pos x="258" y="672"/>
                </a:cxn>
                <a:cxn ang="0">
                  <a:pos x="282" y="678"/>
                </a:cxn>
                <a:cxn ang="0">
                  <a:pos x="354" y="708"/>
                </a:cxn>
                <a:cxn ang="0">
                  <a:pos x="390" y="726"/>
                </a:cxn>
                <a:cxn ang="0">
                  <a:pos x="408" y="696"/>
                </a:cxn>
                <a:cxn ang="0">
                  <a:pos x="438" y="654"/>
                </a:cxn>
                <a:cxn ang="0">
                  <a:pos x="480" y="624"/>
                </a:cxn>
                <a:cxn ang="0">
                  <a:pos x="510" y="594"/>
                </a:cxn>
                <a:cxn ang="0">
                  <a:pos x="522" y="588"/>
                </a:cxn>
                <a:cxn ang="0">
                  <a:pos x="522" y="576"/>
                </a:cxn>
                <a:cxn ang="0">
                  <a:pos x="504" y="522"/>
                </a:cxn>
                <a:cxn ang="0">
                  <a:pos x="492" y="468"/>
                </a:cxn>
                <a:cxn ang="0">
                  <a:pos x="492" y="438"/>
                </a:cxn>
                <a:cxn ang="0">
                  <a:pos x="462" y="336"/>
                </a:cxn>
                <a:cxn ang="0">
                  <a:pos x="438" y="258"/>
                </a:cxn>
                <a:cxn ang="0">
                  <a:pos x="420" y="162"/>
                </a:cxn>
                <a:cxn ang="0">
                  <a:pos x="414" y="114"/>
                </a:cxn>
                <a:cxn ang="0">
                  <a:pos x="414" y="90"/>
                </a:cxn>
                <a:cxn ang="0">
                  <a:pos x="84" y="0"/>
                </a:cxn>
              </a:cxnLst>
              <a:rect l="0" t="0" r="r" b="b"/>
              <a:pathLst>
                <a:path w="522" h="726">
                  <a:moveTo>
                    <a:pt x="84" y="0"/>
                  </a:moveTo>
                  <a:lnTo>
                    <a:pt x="36" y="48"/>
                  </a:lnTo>
                  <a:lnTo>
                    <a:pt x="18" y="66"/>
                  </a:lnTo>
                  <a:lnTo>
                    <a:pt x="12" y="84"/>
                  </a:lnTo>
                  <a:lnTo>
                    <a:pt x="6" y="114"/>
                  </a:lnTo>
                  <a:lnTo>
                    <a:pt x="6" y="150"/>
                  </a:lnTo>
                  <a:lnTo>
                    <a:pt x="6" y="168"/>
                  </a:lnTo>
                  <a:lnTo>
                    <a:pt x="0" y="198"/>
                  </a:lnTo>
                  <a:lnTo>
                    <a:pt x="0" y="228"/>
                  </a:lnTo>
                  <a:lnTo>
                    <a:pt x="0" y="258"/>
                  </a:lnTo>
                  <a:lnTo>
                    <a:pt x="18" y="300"/>
                  </a:lnTo>
                  <a:lnTo>
                    <a:pt x="42" y="336"/>
                  </a:lnTo>
                  <a:lnTo>
                    <a:pt x="66" y="372"/>
                  </a:lnTo>
                  <a:lnTo>
                    <a:pt x="78" y="384"/>
                  </a:lnTo>
                  <a:lnTo>
                    <a:pt x="102" y="396"/>
                  </a:lnTo>
                  <a:lnTo>
                    <a:pt x="108" y="468"/>
                  </a:lnTo>
                  <a:lnTo>
                    <a:pt x="102" y="510"/>
                  </a:lnTo>
                  <a:lnTo>
                    <a:pt x="84" y="540"/>
                  </a:lnTo>
                  <a:lnTo>
                    <a:pt x="72" y="564"/>
                  </a:lnTo>
                  <a:lnTo>
                    <a:pt x="60" y="588"/>
                  </a:lnTo>
                  <a:lnTo>
                    <a:pt x="72" y="588"/>
                  </a:lnTo>
                  <a:lnTo>
                    <a:pt x="84" y="588"/>
                  </a:lnTo>
                  <a:lnTo>
                    <a:pt x="72" y="618"/>
                  </a:lnTo>
                  <a:lnTo>
                    <a:pt x="54" y="654"/>
                  </a:lnTo>
                  <a:lnTo>
                    <a:pt x="42" y="702"/>
                  </a:lnTo>
                  <a:lnTo>
                    <a:pt x="66" y="708"/>
                  </a:lnTo>
                  <a:lnTo>
                    <a:pt x="102" y="702"/>
                  </a:lnTo>
                  <a:lnTo>
                    <a:pt x="144" y="696"/>
                  </a:lnTo>
                  <a:lnTo>
                    <a:pt x="186" y="684"/>
                  </a:lnTo>
                  <a:lnTo>
                    <a:pt x="228" y="678"/>
                  </a:lnTo>
                  <a:lnTo>
                    <a:pt x="258" y="672"/>
                  </a:lnTo>
                  <a:lnTo>
                    <a:pt x="282" y="678"/>
                  </a:lnTo>
                  <a:lnTo>
                    <a:pt x="354" y="708"/>
                  </a:lnTo>
                  <a:lnTo>
                    <a:pt x="390" y="726"/>
                  </a:lnTo>
                  <a:lnTo>
                    <a:pt x="408" y="696"/>
                  </a:lnTo>
                  <a:lnTo>
                    <a:pt x="438" y="654"/>
                  </a:lnTo>
                  <a:lnTo>
                    <a:pt x="480" y="624"/>
                  </a:lnTo>
                  <a:lnTo>
                    <a:pt x="510" y="594"/>
                  </a:lnTo>
                  <a:lnTo>
                    <a:pt x="522" y="588"/>
                  </a:lnTo>
                  <a:lnTo>
                    <a:pt x="522" y="576"/>
                  </a:lnTo>
                  <a:lnTo>
                    <a:pt x="504" y="522"/>
                  </a:lnTo>
                  <a:lnTo>
                    <a:pt x="492" y="468"/>
                  </a:lnTo>
                  <a:lnTo>
                    <a:pt x="492" y="438"/>
                  </a:lnTo>
                  <a:lnTo>
                    <a:pt x="462" y="336"/>
                  </a:lnTo>
                  <a:lnTo>
                    <a:pt x="438" y="258"/>
                  </a:lnTo>
                  <a:lnTo>
                    <a:pt x="420" y="162"/>
                  </a:lnTo>
                  <a:lnTo>
                    <a:pt x="414" y="114"/>
                  </a:lnTo>
                  <a:lnTo>
                    <a:pt x="414" y="90"/>
                  </a:lnTo>
                  <a:lnTo>
                    <a:pt x="84" y="0"/>
                  </a:lnTo>
                </a:path>
              </a:pathLst>
            </a:custGeom>
            <a:noFill/>
            <a:ln w="0">
              <a:solidFill>
                <a:srgbClr val="000000"/>
              </a:solidFill>
              <a:prstDash val="solid"/>
              <a:round/>
              <a:headEnd/>
              <a:tailEnd/>
            </a:ln>
          </p:spPr>
          <p:txBody>
            <a:bodyPr/>
            <a:lstStyle/>
            <a:p>
              <a:endParaRPr lang="zh-CN" altLang="en-US"/>
            </a:p>
          </p:txBody>
        </p:sp>
        <p:sp>
          <p:nvSpPr>
            <p:cNvPr id="609296" name="Freeform 16"/>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close/>
                </a:path>
              </a:pathLst>
            </a:custGeom>
            <a:solidFill>
              <a:srgbClr val="FF9975"/>
            </a:solidFill>
            <a:ln w="9525">
              <a:noFill/>
              <a:round/>
              <a:headEnd/>
              <a:tailEnd/>
            </a:ln>
          </p:spPr>
          <p:txBody>
            <a:bodyPr/>
            <a:lstStyle/>
            <a:p>
              <a:endParaRPr lang="zh-CN" altLang="en-US"/>
            </a:p>
          </p:txBody>
        </p:sp>
        <p:sp>
          <p:nvSpPr>
            <p:cNvPr id="609297" name="Freeform 17"/>
            <p:cNvSpPr>
              <a:spLocks/>
            </p:cNvSpPr>
            <p:nvPr/>
          </p:nvSpPr>
          <p:spPr bwMode="auto">
            <a:xfrm>
              <a:off x="480" y="1871"/>
              <a:ext cx="784" cy="707"/>
            </a:xfrm>
            <a:custGeom>
              <a:avLst/>
              <a:gdLst/>
              <a:ahLst/>
              <a:cxnLst>
                <a:cxn ang="0">
                  <a:pos x="960" y="762"/>
                </a:cxn>
                <a:cxn ang="0">
                  <a:pos x="1014" y="672"/>
                </a:cxn>
                <a:cxn ang="0">
                  <a:pos x="1032" y="648"/>
                </a:cxn>
                <a:cxn ang="0">
                  <a:pos x="1044" y="624"/>
                </a:cxn>
                <a:cxn ang="0">
                  <a:pos x="1050" y="594"/>
                </a:cxn>
                <a:cxn ang="0">
                  <a:pos x="1056" y="564"/>
                </a:cxn>
                <a:cxn ang="0">
                  <a:pos x="1056" y="540"/>
                </a:cxn>
                <a:cxn ang="0">
                  <a:pos x="1050" y="510"/>
                </a:cxn>
                <a:cxn ang="0">
                  <a:pos x="1038" y="486"/>
                </a:cxn>
                <a:cxn ang="0">
                  <a:pos x="1026" y="462"/>
                </a:cxn>
                <a:cxn ang="0">
                  <a:pos x="1008" y="438"/>
                </a:cxn>
                <a:cxn ang="0">
                  <a:pos x="984" y="420"/>
                </a:cxn>
                <a:cxn ang="0">
                  <a:pos x="960" y="408"/>
                </a:cxn>
                <a:cxn ang="0">
                  <a:pos x="876" y="324"/>
                </a:cxn>
                <a:cxn ang="0">
                  <a:pos x="882" y="138"/>
                </a:cxn>
                <a:cxn ang="0">
                  <a:pos x="858" y="108"/>
                </a:cxn>
                <a:cxn ang="0">
                  <a:pos x="834" y="84"/>
                </a:cxn>
                <a:cxn ang="0">
                  <a:pos x="804" y="60"/>
                </a:cxn>
                <a:cxn ang="0">
                  <a:pos x="774" y="42"/>
                </a:cxn>
                <a:cxn ang="0">
                  <a:pos x="750" y="30"/>
                </a:cxn>
                <a:cxn ang="0">
                  <a:pos x="594" y="0"/>
                </a:cxn>
                <a:cxn ang="0">
                  <a:pos x="354" y="48"/>
                </a:cxn>
                <a:cxn ang="0">
                  <a:pos x="162" y="204"/>
                </a:cxn>
                <a:cxn ang="0">
                  <a:pos x="150" y="204"/>
                </a:cxn>
                <a:cxn ang="0">
                  <a:pos x="132" y="204"/>
                </a:cxn>
                <a:cxn ang="0">
                  <a:pos x="120" y="210"/>
                </a:cxn>
                <a:cxn ang="0">
                  <a:pos x="108" y="216"/>
                </a:cxn>
                <a:cxn ang="0">
                  <a:pos x="102" y="228"/>
                </a:cxn>
                <a:cxn ang="0">
                  <a:pos x="96" y="240"/>
                </a:cxn>
                <a:cxn ang="0">
                  <a:pos x="96" y="258"/>
                </a:cxn>
                <a:cxn ang="0">
                  <a:pos x="102" y="270"/>
                </a:cxn>
                <a:cxn ang="0">
                  <a:pos x="108" y="282"/>
                </a:cxn>
                <a:cxn ang="0">
                  <a:pos x="102" y="294"/>
                </a:cxn>
                <a:cxn ang="0">
                  <a:pos x="78" y="318"/>
                </a:cxn>
                <a:cxn ang="0">
                  <a:pos x="54" y="342"/>
                </a:cxn>
                <a:cxn ang="0">
                  <a:pos x="36" y="372"/>
                </a:cxn>
                <a:cxn ang="0">
                  <a:pos x="18" y="396"/>
                </a:cxn>
                <a:cxn ang="0">
                  <a:pos x="12" y="432"/>
                </a:cxn>
                <a:cxn ang="0">
                  <a:pos x="6" y="462"/>
                </a:cxn>
                <a:cxn ang="0">
                  <a:pos x="0" y="498"/>
                </a:cxn>
                <a:cxn ang="0">
                  <a:pos x="6" y="528"/>
                </a:cxn>
                <a:cxn ang="0">
                  <a:pos x="12" y="564"/>
                </a:cxn>
                <a:cxn ang="0">
                  <a:pos x="24" y="594"/>
                </a:cxn>
                <a:cxn ang="0">
                  <a:pos x="54" y="630"/>
                </a:cxn>
                <a:cxn ang="0">
                  <a:pos x="102" y="672"/>
                </a:cxn>
                <a:cxn ang="0">
                  <a:pos x="150" y="702"/>
                </a:cxn>
                <a:cxn ang="0">
                  <a:pos x="198" y="726"/>
                </a:cxn>
                <a:cxn ang="0">
                  <a:pos x="246" y="750"/>
                </a:cxn>
                <a:cxn ang="0">
                  <a:pos x="294" y="768"/>
                </a:cxn>
                <a:cxn ang="0">
                  <a:pos x="348" y="780"/>
                </a:cxn>
                <a:cxn ang="0">
                  <a:pos x="402" y="792"/>
                </a:cxn>
                <a:cxn ang="0">
                  <a:pos x="456" y="792"/>
                </a:cxn>
                <a:cxn ang="0">
                  <a:pos x="510" y="792"/>
                </a:cxn>
                <a:cxn ang="0">
                  <a:pos x="564" y="786"/>
                </a:cxn>
                <a:cxn ang="0">
                  <a:pos x="684" y="822"/>
                </a:cxn>
              </a:cxnLst>
              <a:rect l="0" t="0" r="r" b="b"/>
              <a:pathLst>
                <a:path w="1056" h="822">
                  <a:moveTo>
                    <a:pt x="684" y="822"/>
                  </a:moveTo>
                  <a:lnTo>
                    <a:pt x="960" y="762"/>
                  </a:lnTo>
                  <a:lnTo>
                    <a:pt x="1002" y="678"/>
                  </a:lnTo>
                  <a:lnTo>
                    <a:pt x="1014" y="672"/>
                  </a:lnTo>
                  <a:lnTo>
                    <a:pt x="1020" y="660"/>
                  </a:lnTo>
                  <a:lnTo>
                    <a:pt x="1032" y="648"/>
                  </a:lnTo>
                  <a:lnTo>
                    <a:pt x="1038" y="636"/>
                  </a:lnTo>
                  <a:lnTo>
                    <a:pt x="1044" y="624"/>
                  </a:lnTo>
                  <a:lnTo>
                    <a:pt x="1050" y="606"/>
                  </a:lnTo>
                  <a:lnTo>
                    <a:pt x="1050" y="594"/>
                  </a:lnTo>
                  <a:lnTo>
                    <a:pt x="1056" y="582"/>
                  </a:lnTo>
                  <a:lnTo>
                    <a:pt x="1056" y="564"/>
                  </a:lnTo>
                  <a:lnTo>
                    <a:pt x="1056" y="552"/>
                  </a:lnTo>
                  <a:lnTo>
                    <a:pt x="1056" y="540"/>
                  </a:lnTo>
                  <a:lnTo>
                    <a:pt x="1050" y="522"/>
                  </a:lnTo>
                  <a:lnTo>
                    <a:pt x="1050" y="510"/>
                  </a:lnTo>
                  <a:lnTo>
                    <a:pt x="1044" y="498"/>
                  </a:lnTo>
                  <a:lnTo>
                    <a:pt x="1038" y="486"/>
                  </a:lnTo>
                  <a:lnTo>
                    <a:pt x="1032" y="474"/>
                  </a:lnTo>
                  <a:lnTo>
                    <a:pt x="1026" y="462"/>
                  </a:lnTo>
                  <a:lnTo>
                    <a:pt x="1014" y="450"/>
                  </a:lnTo>
                  <a:lnTo>
                    <a:pt x="1008" y="438"/>
                  </a:lnTo>
                  <a:lnTo>
                    <a:pt x="996" y="432"/>
                  </a:lnTo>
                  <a:lnTo>
                    <a:pt x="984" y="420"/>
                  </a:lnTo>
                  <a:lnTo>
                    <a:pt x="972" y="414"/>
                  </a:lnTo>
                  <a:lnTo>
                    <a:pt x="960" y="408"/>
                  </a:lnTo>
                  <a:lnTo>
                    <a:pt x="954" y="402"/>
                  </a:lnTo>
                  <a:lnTo>
                    <a:pt x="876" y="324"/>
                  </a:lnTo>
                  <a:lnTo>
                    <a:pt x="876" y="240"/>
                  </a:lnTo>
                  <a:lnTo>
                    <a:pt x="882" y="138"/>
                  </a:lnTo>
                  <a:lnTo>
                    <a:pt x="870" y="126"/>
                  </a:lnTo>
                  <a:lnTo>
                    <a:pt x="858" y="108"/>
                  </a:lnTo>
                  <a:lnTo>
                    <a:pt x="846" y="96"/>
                  </a:lnTo>
                  <a:lnTo>
                    <a:pt x="834" y="84"/>
                  </a:lnTo>
                  <a:lnTo>
                    <a:pt x="822" y="72"/>
                  </a:lnTo>
                  <a:lnTo>
                    <a:pt x="804" y="60"/>
                  </a:lnTo>
                  <a:lnTo>
                    <a:pt x="792" y="48"/>
                  </a:lnTo>
                  <a:lnTo>
                    <a:pt x="774" y="42"/>
                  </a:lnTo>
                  <a:lnTo>
                    <a:pt x="756" y="36"/>
                  </a:lnTo>
                  <a:lnTo>
                    <a:pt x="750" y="30"/>
                  </a:lnTo>
                  <a:lnTo>
                    <a:pt x="762" y="18"/>
                  </a:lnTo>
                  <a:lnTo>
                    <a:pt x="594" y="0"/>
                  </a:lnTo>
                  <a:lnTo>
                    <a:pt x="462" y="12"/>
                  </a:lnTo>
                  <a:lnTo>
                    <a:pt x="354" y="48"/>
                  </a:lnTo>
                  <a:lnTo>
                    <a:pt x="264" y="132"/>
                  </a:lnTo>
                  <a:lnTo>
                    <a:pt x="162" y="204"/>
                  </a:lnTo>
                  <a:lnTo>
                    <a:pt x="156" y="204"/>
                  </a:lnTo>
                  <a:lnTo>
                    <a:pt x="150" y="204"/>
                  </a:lnTo>
                  <a:lnTo>
                    <a:pt x="144" y="204"/>
                  </a:lnTo>
                  <a:lnTo>
                    <a:pt x="132" y="204"/>
                  </a:lnTo>
                  <a:lnTo>
                    <a:pt x="126" y="204"/>
                  </a:lnTo>
                  <a:lnTo>
                    <a:pt x="120" y="210"/>
                  </a:lnTo>
                  <a:lnTo>
                    <a:pt x="114" y="210"/>
                  </a:lnTo>
                  <a:lnTo>
                    <a:pt x="108" y="216"/>
                  </a:lnTo>
                  <a:lnTo>
                    <a:pt x="102" y="222"/>
                  </a:lnTo>
                  <a:lnTo>
                    <a:pt x="102" y="228"/>
                  </a:lnTo>
                  <a:lnTo>
                    <a:pt x="96" y="234"/>
                  </a:lnTo>
                  <a:lnTo>
                    <a:pt x="96" y="240"/>
                  </a:lnTo>
                  <a:lnTo>
                    <a:pt x="96" y="252"/>
                  </a:lnTo>
                  <a:lnTo>
                    <a:pt x="96" y="258"/>
                  </a:lnTo>
                  <a:lnTo>
                    <a:pt x="96" y="264"/>
                  </a:lnTo>
                  <a:lnTo>
                    <a:pt x="102" y="270"/>
                  </a:lnTo>
                  <a:lnTo>
                    <a:pt x="108" y="276"/>
                  </a:lnTo>
                  <a:lnTo>
                    <a:pt x="108" y="282"/>
                  </a:lnTo>
                  <a:lnTo>
                    <a:pt x="114" y="288"/>
                  </a:lnTo>
                  <a:lnTo>
                    <a:pt x="102" y="294"/>
                  </a:lnTo>
                  <a:lnTo>
                    <a:pt x="90" y="306"/>
                  </a:lnTo>
                  <a:lnTo>
                    <a:pt x="78" y="318"/>
                  </a:lnTo>
                  <a:lnTo>
                    <a:pt x="66" y="330"/>
                  </a:lnTo>
                  <a:lnTo>
                    <a:pt x="54" y="342"/>
                  </a:lnTo>
                  <a:lnTo>
                    <a:pt x="42" y="354"/>
                  </a:lnTo>
                  <a:lnTo>
                    <a:pt x="36" y="372"/>
                  </a:lnTo>
                  <a:lnTo>
                    <a:pt x="30" y="384"/>
                  </a:lnTo>
                  <a:lnTo>
                    <a:pt x="18" y="396"/>
                  </a:lnTo>
                  <a:lnTo>
                    <a:pt x="12" y="414"/>
                  </a:lnTo>
                  <a:lnTo>
                    <a:pt x="12" y="432"/>
                  </a:lnTo>
                  <a:lnTo>
                    <a:pt x="6" y="444"/>
                  </a:lnTo>
                  <a:lnTo>
                    <a:pt x="6" y="462"/>
                  </a:lnTo>
                  <a:lnTo>
                    <a:pt x="0" y="480"/>
                  </a:lnTo>
                  <a:lnTo>
                    <a:pt x="0" y="498"/>
                  </a:lnTo>
                  <a:lnTo>
                    <a:pt x="6" y="510"/>
                  </a:lnTo>
                  <a:lnTo>
                    <a:pt x="6" y="528"/>
                  </a:lnTo>
                  <a:lnTo>
                    <a:pt x="6" y="546"/>
                  </a:lnTo>
                  <a:lnTo>
                    <a:pt x="12" y="564"/>
                  </a:lnTo>
                  <a:lnTo>
                    <a:pt x="18" y="576"/>
                  </a:lnTo>
                  <a:lnTo>
                    <a:pt x="24" y="594"/>
                  </a:lnTo>
                  <a:lnTo>
                    <a:pt x="36" y="606"/>
                  </a:lnTo>
                  <a:lnTo>
                    <a:pt x="54" y="630"/>
                  </a:lnTo>
                  <a:lnTo>
                    <a:pt x="84" y="654"/>
                  </a:lnTo>
                  <a:lnTo>
                    <a:pt x="102" y="672"/>
                  </a:lnTo>
                  <a:lnTo>
                    <a:pt x="126" y="690"/>
                  </a:lnTo>
                  <a:lnTo>
                    <a:pt x="150" y="702"/>
                  </a:lnTo>
                  <a:lnTo>
                    <a:pt x="174" y="714"/>
                  </a:lnTo>
                  <a:lnTo>
                    <a:pt x="198" y="726"/>
                  </a:lnTo>
                  <a:lnTo>
                    <a:pt x="222" y="738"/>
                  </a:lnTo>
                  <a:lnTo>
                    <a:pt x="246" y="750"/>
                  </a:lnTo>
                  <a:lnTo>
                    <a:pt x="270" y="762"/>
                  </a:lnTo>
                  <a:lnTo>
                    <a:pt x="294" y="768"/>
                  </a:lnTo>
                  <a:lnTo>
                    <a:pt x="324" y="774"/>
                  </a:lnTo>
                  <a:lnTo>
                    <a:pt x="348" y="780"/>
                  </a:lnTo>
                  <a:lnTo>
                    <a:pt x="378" y="786"/>
                  </a:lnTo>
                  <a:lnTo>
                    <a:pt x="402" y="792"/>
                  </a:lnTo>
                  <a:lnTo>
                    <a:pt x="426" y="792"/>
                  </a:lnTo>
                  <a:lnTo>
                    <a:pt x="456" y="792"/>
                  </a:lnTo>
                  <a:lnTo>
                    <a:pt x="480" y="792"/>
                  </a:lnTo>
                  <a:lnTo>
                    <a:pt x="510" y="792"/>
                  </a:lnTo>
                  <a:lnTo>
                    <a:pt x="534" y="792"/>
                  </a:lnTo>
                  <a:lnTo>
                    <a:pt x="564" y="786"/>
                  </a:lnTo>
                  <a:lnTo>
                    <a:pt x="570" y="786"/>
                  </a:lnTo>
                  <a:lnTo>
                    <a:pt x="684" y="822"/>
                  </a:lnTo>
                </a:path>
              </a:pathLst>
            </a:custGeom>
            <a:noFill/>
            <a:ln w="0">
              <a:solidFill>
                <a:srgbClr val="000000"/>
              </a:solidFill>
              <a:prstDash val="solid"/>
              <a:round/>
              <a:headEnd/>
              <a:tailEnd/>
            </a:ln>
          </p:spPr>
          <p:txBody>
            <a:bodyPr/>
            <a:lstStyle/>
            <a:p>
              <a:endParaRPr lang="zh-CN" altLang="en-US"/>
            </a:p>
          </p:txBody>
        </p:sp>
        <p:sp>
          <p:nvSpPr>
            <p:cNvPr id="609298" name="Freeform 18"/>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close/>
                </a:path>
              </a:pathLst>
            </a:custGeom>
            <a:solidFill>
              <a:srgbClr val="C96623"/>
            </a:solidFill>
            <a:ln w="9525">
              <a:noFill/>
              <a:round/>
              <a:headEnd/>
              <a:tailEnd/>
            </a:ln>
          </p:spPr>
          <p:txBody>
            <a:bodyPr/>
            <a:lstStyle/>
            <a:p>
              <a:endParaRPr lang="zh-CN" altLang="en-US"/>
            </a:p>
          </p:txBody>
        </p:sp>
        <p:sp>
          <p:nvSpPr>
            <p:cNvPr id="609299" name="Freeform 19"/>
            <p:cNvSpPr>
              <a:spLocks/>
            </p:cNvSpPr>
            <p:nvPr/>
          </p:nvSpPr>
          <p:spPr bwMode="auto">
            <a:xfrm>
              <a:off x="600" y="1824"/>
              <a:ext cx="504" cy="212"/>
            </a:xfrm>
            <a:custGeom>
              <a:avLst/>
              <a:gdLst/>
              <a:ahLst/>
              <a:cxnLst>
                <a:cxn ang="0">
                  <a:pos x="132" y="240"/>
                </a:cxn>
                <a:cxn ang="0">
                  <a:pos x="198" y="186"/>
                </a:cxn>
                <a:cxn ang="0">
                  <a:pos x="222" y="138"/>
                </a:cxn>
                <a:cxn ang="0">
                  <a:pos x="240" y="102"/>
                </a:cxn>
                <a:cxn ang="0">
                  <a:pos x="270" y="126"/>
                </a:cxn>
                <a:cxn ang="0">
                  <a:pos x="288" y="120"/>
                </a:cxn>
                <a:cxn ang="0">
                  <a:pos x="324" y="120"/>
                </a:cxn>
                <a:cxn ang="0">
                  <a:pos x="444" y="84"/>
                </a:cxn>
                <a:cxn ang="0">
                  <a:pos x="468" y="84"/>
                </a:cxn>
                <a:cxn ang="0">
                  <a:pos x="534" y="66"/>
                </a:cxn>
                <a:cxn ang="0">
                  <a:pos x="528" y="84"/>
                </a:cxn>
                <a:cxn ang="0">
                  <a:pos x="558" y="96"/>
                </a:cxn>
                <a:cxn ang="0">
                  <a:pos x="672" y="84"/>
                </a:cxn>
                <a:cxn ang="0">
                  <a:pos x="672" y="72"/>
                </a:cxn>
                <a:cxn ang="0">
                  <a:pos x="642" y="54"/>
                </a:cxn>
                <a:cxn ang="0">
                  <a:pos x="666" y="30"/>
                </a:cxn>
                <a:cxn ang="0">
                  <a:pos x="666" y="18"/>
                </a:cxn>
                <a:cxn ang="0">
                  <a:pos x="576" y="12"/>
                </a:cxn>
                <a:cxn ang="0">
                  <a:pos x="504" y="12"/>
                </a:cxn>
                <a:cxn ang="0">
                  <a:pos x="426" y="18"/>
                </a:cxn>
                <a:cxn ang="0">
                  <a:pos x="372" y="6"/>
                </a:cxn>
                <a:cxn ang="0">
                  <a:pos x="330" y="6"/>
                </a:cxn>
                <a:cxn ang="0">
                  <a:pos x="318" y="30"/>
                </a:cxn>
                <a:cxn ang="0">
                  <a:pos x="258" y="24"/>
                </a:cxn>
                <a:cxn ang="0">
                  <a:pos x="222" y="30"/>
                </a:cxn>
                <a:cxn ang="0">
                  <a:pos x="204" y="54"/>
                </a:cxn>
                <a:cxn ang="0">
                  <a:pos x="144" y="78"/>
                </a:cxn>
                <a:cxn ang="0">
                  <a:pos x="90" y="114"/>
                </a:cxn>
                <a:cxn ang="0">
                  <a:pos x="60" y="144"/>
                </a:cxn>
                <a:cxn ang="0">
                  <a:pos x="24" y="162"/>
                </a:cxn>
                <a:cxn ang="0">
                  <a:pos x="24" y="186"/>
                </a:cxn>
                <a:cxn ang="0">
                  <a:pos x="30" y="198"/>
                </a:cxn>
                <a:cxn ang="0">
                  <a:pos x="0" y="240"/>
                </a:cxn>
              </a:cxnLst>
              <a:rect l="0" t="0" r="r" b="b"/>
              <a:pathLst>
                <a:path w="678" h="246">
                  <a:moveTo>
                    <a:pt x="102" y="246"/>
                  </a:moveTo>
                  <a:lnTo>
                    <a:pt x="132" y="240"/>
                  </a:lnTo>
                  <a:lnTo>
                    <a:pt x="180" y="210"/>
                  </a:lnTo>
                  <a:lnTo>
                    <a:pt x="198" y="186"/>
                  </a:lnTo>
                  <a:lnTo>
                    <a:pt x="210" y="168"/>
                  </a:lnTo>
                  <a:lnTo>
                    <a:pt x="222" y="138"/>
                  </a:lnTo>
                  <a:lnTo>
                    <a:pt x="234" y="114"/>
                  </a:lnTo>
                  <a:lnTo>
                    <a:pt x="240" y="102"/>
                  </a:lnTo>
                  <a:lnTo>
                    <a:pt x="252" y="114"/>
                  </a:lnTo>
                  <a:lnTo>
                    <a:pt x="270" y="126"/>
                  </a:lnTo>
                  <a:lnTo>
                    <a:pt x="282" y="108"/>
                  </a:lnTo>
                  <a:lnTo>
                    <a:pt x="288" y="120"/>
                  </a:lnTo>
                  <a:lnTo>
                    <a:pt x="306" y="120"/>
                  </a:lnTo>
                  <a:lnTo>
                    <a:pt x="324" y="120"/>
                  </a:lnTo>
                  <a:lnTo>
                    <a:pt x="378" y="108"/>
                  </a:lnTo>
                  <a:lnTo>
                    <a:pt x="444" y="84"/>
                  </a:lnTo>
                  <a:lnTo>
                    <a:pt x="474" y="72"/>
                  </a:lnTo>
                  <a:lnTo>
                    <a:pt x="468" y="84"/>
                  </a:lnTo>
                  <a:lnTo>
                    <a:pt x="510" y="78"/>
                  </a:lnTo>
                  <a:lnTo>
                    <a:pt x="534" y="66"/>
                  </a:lnTo>
                  <a:lnTo>
                    <a:pt x="540" y="72"/>
                  </a:lnTo>
                  <a:lnTo>
                    <a:pt x="528" y="84"/>
                  </a:lnTo>
                  <a:lnTo>
                    <a:pt x="528" y="102"/>
                  </a:lnTo>
                  <a:lnTo>
                    <a:pt x="558" y="96"/>
                  </a:lnTo>
                  <a:lnTo>
                    <a:pt x="612" y="90"/>
                  </a:lnTo>
                  <a:lnTo>
                    <a:pt x="672" y="84"/>
                  </a:lnTo>
                  <a:lnTo>
                    <a:pt x="678" y="78"/>
                  </a:lnTo>
                  <a:lnTo>
                    <a:pt x="672" y="72"/>
                  </a:lnTo>
                  <a:lnTo>
                    <a:pt x="666" y="60"/>
                  </a:lnTo>
                  <a:lnTo>
                    <a:pt x="642" y="54"/>
                  </a:lnTo>
                  <a:lnTo>
                    <a:pt x="660" y="42"/>
                  </a:lnTo>
                  <a:lnTo>
                    <a:pt x="666" y="30"/>
                  </a:lnTo>
                  <a:lnTo>
                    <a:pt x="672" y="24"/>
                  </a:lnTo>
                  <a:lnTo>
                    <a:pt x="666" y="18"/>
                  </a:lnTo>
                  <a:lnTo>
                    <a:pt x="618" y="12"/>
                  </a:lnTo>
                  <a:lnTo>
                    <a:pt x="576" y="12"/>
                  </a:lnTo>
                  <a:lnTo>
                    <a:pt x="552" y="12"/>
                  </a:lnTo>
                  <a:lnTo>
                    <a:pt x="504" y="12"/>
                  </a:lnTo>
                  <a:lnTo>
                    <a:pt x="480" y="18"/>
                  </a:lnTo>
                  <a:lnTo>
                    <a:pt x="426" y="18"/>
                  </a:lnTo>
                  <a:lnTo>
                    <a:pt x="384" y="12"/>
                  </a:lnTo>
                  <a:lnTo>
                    <a:pt x="372" y="6"/>
                  </a:lnTo>
                  <a:lnTo>
                    <a:pt x="348" y="0"/>
                  </a:lnTo>
                  <a:lnTo>
                    <a:pt x="330" y="6"/>
                  </a:lnTo>
                  <a:lnTo>
                    <a:pt x="318" y="12"/>
                  </a:lnTo>
                  <a:lnTo>
                    <a:pt x="318" y="30"/>
                  </a:lnTo>
                  <a:lnTo>
                    <a:pt x="318" y="30"/>
                  </a:lnTo>
                  <a:lnTo>
                    <a:pt x="258" y="24"/>
                  </a:lnTo>
                  <a:lnTo>
                    <a:pt x="234" y="18"/>
                  </a:lnTo>
                  <a:lnTo>
                    <a:pt x="222" y="30"/>
                  </a:lnTo>
                  <a:lnTo>
                    <a:pt x="210" y="48"/>
                  </a:lnTo>
                  <a:lnTo>
                    <a:pt x="204" y="54"/>
                  </a:lnTo>
                  <a:lnTo>
                    <a:pt x="180" y="66"/>
                  </a:lnTo>
                  <a:lnTo>
                    <a:pt x="144" y="78"/>
                  </a:lnTo>
                  <a:lnTo>
                    <a:pt x="114" y="96"/>
                  </a:lnTo>
                  <a:lnTo>
                    <a:pt x="90" y="114"/>
                  </a:lnTo>
                  <a:lnTo>
                    <a:pt x="72" y="132"/>
                  </a:lnTo>
                  <a:lnTo>
                    <a:pt x="60" y="144"/>
                  </a:lnTo>
                  <a:lnTo>
                    <a:pt x="30" y="150"/>
                  </a:lnTo>
                  <a:lnTo>
                    <a:pt x="24" y="162"/>
                  </a:lnTo>
                  <a:lnTo>
                    <a:pt x="24" y="174"/>
                  </a:lnTo>
                  <a:lnTo>
                    <a:pt x="24" y="186"/>
                  </a:lnTo>
                  <a:lnTo>
                    <a:pt x="36" y="192"/>
                  </a:lnTo>
                  <a:lnTo>
                    <a:pt x="30" y="198"/>
                  </a:lnTo>
                  <a:lnTo>
                    <a:pt x="12" y="222"/>
                  </a:lnTo>
                  <a:lnTo>
                    <a:pt x="0" y="240"/>
                  </a:lnTo>
                  <a:lnTo>
                    <a:pt x="102" y="246"/>
                  </a:lnTo>
                </a:path>
              </a:pathLst>
            </a:custGeom>
            <a:noFill/>
            <a:ln w="0">
              <a:solidFill>
                <a:srgbClr val="000000"/>
              </a:solidFill>
              <a:prstDash val="solid"/>
              <a:round/>
              <a:headEnd/>
              <a:tailEnd/>
            </a:ln>
          </p:spPr>
          <p:txBody>
            <a:bodyPr/>
            <a:lstStyle/>
            <a:p>
              <a:endParaRPr lang="zh-CN" altLang="en-US"/>
            </a:p>
          </p:txBody>
        </p:sp>
        <p:sp>
          <p:nvSpPr>
            <p:cNvPr id="609300" name="Freeform 20"/>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close/>
                </a:path>
              </a:pathLst>
            </a:custGeom>
            <a:solidFill>
              <a:srgbClr val="0023C9"/>
            </a:solidFill>
            <a:ln w="9525">
              <a:noFill/>
              <a:round/>
              <a:headEnd/>
              <a:tailEnd/>
            </a:ln>
          </p:spPr>
          <p:txBody>
            <a:bodyPr/>
            <a:lstStyle/>
            <a:p>
              <a:endParaRPr lang="zh-CN" altLang="en-US"/>
            </a:p>
          </p:txBody>
        </p:sp>
        <p:sp>
          <p:nvSpPr>
            <p:cNvPr id="609301" name="Freeform 21"/>
            <p:cNvSpPr>
              <a:spLocks/>
            </p:cNvSpPr>
            <p:nvPr/>
          </p:nvSpPr>
          <p:spPr bwMode="auto">
            <a:xfrm>
              <a:off x="587" y="2026"/>
              <a:ext cx="240" cy="62"/>
            </a:xfrm>
            <a:custGeom>
              <a:avLst/>
              <a:gdLst/>
              <a:ahLst/>
              <a:cxnLst>
                <a:cxn ang="0">
                  <a:pos x="18" y="24"/>
                </a:cxn>
                <a:cxn ang="0">
                  <a:pos x="0" y="24"/>
                </a:cxn>
                <a:cxn ang="0">
                  <a:pos x="0" y="6"/>
                </a:cxn>
                <a:cxn ang="0">
                  <a:pos x="6" y="6"/>
                </a:cxn>
                <a:cxn ang="0">
                  <a:pos x="36" y="0"/>
                </a:cxn>
                <a:cxn ang="0">
                  <a:pos x="72" y="0"/>
                </a:cxn>
                <a:cxn ang="0">
                  <a:pos x="102" y="0"/>
                </a:cxn>
                <a:cxn ang="0">
                  <a:pos x="132" y="0"/>
                </a:cxn>
                <a:cxn ang="0">
                  <a:pos x="162" y="6"/>
                </a:cxn>
                <a:cxn ang="0">
                  <a:pos x="192" y="6"/>
                </a:cxn>
                <a:cxn ang="0">
                  <a:pos x="222" y="12"/>
                </a:cxn>
                <a:cxn ang="0">
                  <a:pos x="252" y="18"/>
                </a:cxn>
                <a:cxn ang="0">
                  <a:pos x="282" y="24"/>
                </a:cxn>
                <a:cxn ang="0">
                  <a:pos x="312" y="36"/>
                </a:cxn>
                <a:cxn ang="0">
                  <a:pos x="324" y="72"/>
                </a:cxn>
                <a:cxn ang="0">
                  <a:pos x="282" y="60"/>
                </a:cxn>
                <a:cxn ang="0">
                  <a:pos x="234" y="54"/>
                </a:cxn>
                <a:cxn ang="0">
                  <a:pos x="192" y="42"/>
                </a:cxn>
                <a:cxn ang="0">
                  <a:pos x="150" y="36"/>
                </a:cxn>
                <a:cxn ang="0">
                  <a:pos x="102" y="30"/>
                </a:cxn>
                <a:cxn ang="0">
                  <a:pos x="60" y="24"/>
                </a:cxn>
                <a:cxn ang="0">
                  <a:pos x="24" y="24"/>
                </a:cxn>
                <a:cxn ang="0">
                  <a:pos x="18" y="24"/>
                </a:cxn>
              </a:cxnLst>
              <a:rect l="0" t="0" r="r" b="b"/>
              <a:pathLst>
                <a:path w="324" h="72">
                  <a:moveTo>
                    <a:pt x="18" y="24"/>
                  </a:moveTo>
                  <a:lnTo>
                    <a:pt x="0" y="24"/>
                  </a:lnTo>
                  <a:lnTo>
                    <a:pt x="0" y="6"/>
                  </a:lnTo>
                  <a:lnTo>
                    <a:pt x="6" y="6"/>
                  </a:lnTo>
                  <a:lnTo>
                    <a:pt x="36" y="0"/>
                  </a:lnTo>
                  <a:lnTo>
                    <a:pt x="72" y="0"/>
                  </a:lnTo>
                  <a:lnTo>
                    <a:pt x="102" y="0"/>
                  </a:lnTo>
                  <a:lnTo>
                    <a:pt x="132" y="0"/>
                  </a:lnTo>
                  <a:lnTo>
                    <a:pt x="162" y="6"/>
                  </a:lnTo>
                  <a:lnTo>
                    <a:pt x="192" y="6"/>
                  </a:lnTo>
                  <a:lnTo>
                    <a:pt x="222" y="12"/>
                  </a:lnTo>
                  <a:lnTo>
                    <a:pt x="252" y="18"/>
                  </a:lnTo>
                  <a:lnTo>
                    <a:pt x="282" y="24"/>
                  </a:lnTo>
                  <a:lnTo>
                    <a:pt x="312" y="36"/>
                  </a:lnTo>
                  <a:lnTo>
                    <a:pt x="324" y="72"/>
                  </a:lnTo>
                  <a:lnTo>
                    <a:pt x="282" y="60"/>
                  </a:lnTo>
                  <a:lnTo>
                    <a:pt x="234" y="54"/>
                  </a:lnTo>
                  <a:lnTo>
                    <a:pt x="192" y="42"/>
                  </a:lnTo>
                  <a:lnTo>
                    <a:pt x="150" y="36"/>
                  </a:lnTo>
                  <a:lnTo>
                    <a:pt x="102" y="30"/>
                  </a:lnTo>
                  <a:lnTo>
                    <a:pt x="60" y="24"/>
                  </a:lnTo>
                  <a:lnTo>
                    <a:pt x="24" y="24"/>
                  </a:lnTo>
                  <a:lnTo>
                    <a:pt x="18" y="24"/>
                  </a:lnTo>
                </a:path>
              </a:pathLst>
            </a:custGeom>
            <a:noFill/>
            <a:ln w="0">
              <a:solidFill>
                <a:srgbClr val="000000"/>
              </a:solidFill>
              <a:prstDash val="solid"/>
              <a:round/>
              <a:headEnd/>
              <a:tailEnd/>
            </a:ln>
          </p:spPr>
          <p:txBody>
            <a:bodyPr/>
            <a:lstStyle/>
            <a:p>
              <a:endParaRPr lang="zh-CN" altLang="en-US"/>
            </a:p>
          </p:txBody>
        </p:sp>
        <p:sp>
          <p:nvSpPr>
            <p:cNvPr id="609302" name="Freeform 22"/>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close/>
                </a:path>
              </a:pathLst>
            </a:custGeom>
            <a:solidFill>
              <a:srgbClr val="0023C9"/>
            </a:solidFill>
            <a:ln w="9525">
              <a:noFill/>
              <a:round/>
              <a:headEnd/>
              <a:tailEnd/>
            </a:ln>
          </p:spPr>
          <p:txBody>
            <a:bodyPr/>
            <a:lstStyle/>
            <a:p>
              <a:endParaRPr lang="zh-CN" altLang="en-US"/>
            </a:p>
          </p:txBody>
        </p:sp>
        <p:sp>
          <p:nvSpPr>
            <p:cNvPr id="609303" name="Freeform 23"/>
            <p:cNvSpPr>
              <a:spLocks/>
            </p:cNvSpPr>
            <p:nvPr/>
          </p:nvSpPr>
          <p:spPr bwMode="auto">
            <a:xfrm>
              <a:off x="1015" y="2020"/>
              <a:ext cx="62" cy="26"/>
            </a:xfrm>
            <a:custGeom>
              <a:avLst/>
              <a:gdLst/>
              <a:ahLst/>
              <a:cxnLst>
                <a:cxn ang="0">
                  <a:pos x="0" y="0"/>
                </a:cxn>
                <a:cxn ang="0">
                  <a:pos x="84" y="0"/>
                </a:cxn>
                <a:cxn ang="0">
                  <a:pos x="84" y="24"/>
                </a:cxn>
                <a:cxn ang="0">
                  <a:pos x="0" y="30"/>
                </a:cxn>
                <a:cxn ang="0">
                  <a:pos x="0" y="0"/>
                </a:cxn>
              </a:cxnLst>
              <a:rect l="0" t="0" r="r" b="b"/>
              <a:pathLst>
                <a:path w="84" h="30">
                  <a:moveTo>
                    <a:pt x="0" y="0"/>
                  </a:moveTo>
                  <a:lnTo>
                    <a:pt x="84" y="0"/>
                  </a:lnTo>
                  <a:lnTo>
                    <a:pt x="84" y="24"/>
                  </a:lnTo>
                  <a:lnTo>
                    <a:pt x="0" y="30"/>
                  </a:lnTo>
                  <a:lnTo>
                    <a:pt x="0" y="0"/>
                  </a:lnTo>
                </a:path>
              </a:pathLst>
            </a:custGeom>
            <a:noFill/>
            <a:ln w="0">
              <a:solidFill>
                <a:srgbClr val="000000"/>
              </a:solidFill>
              <a:prstDash val="solid"/>
              <a:round/>
              <a:headEnd/>
              <a:tailEnd/>
            </a:ln>
          </p:spPr>
          <p:txBody>
            <a:bodyPr/>
            <a:lstStyle/>
            <a:p>
              <a:endParaRPr lang="zh-CN" altLang="en-US"/>
            </a:p>
          </p:txBody>
        </p:sp>
        <p:sp>
          <p:nvSpPr>
            <p:cNvPr id="609304" name="Freeform 24"/>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close/>
                </a:path>
              </a:pathLst>
            </a:custGeom>
            <a:solidFill>
              <a:srgbClr val="0023C9"/>
            </a:solidFill>
            <a:ln w="9525">
              <a:noFill/>
              <a:round/>
              <a:headEnd/>
              <a:tailEnd/>
            </a:ln>
          </p:spPr>
          <p:txBody>
            <a:bodyPr/>
            <a:lstStyle/>
            <a:p>
              <a:endParaRPr lang="zh-CN" altLang="en-US"/>
            </a:p>
          </p:txBody>
        </p:sp>
        <p:sp>
          <p:nvSpPr>
            <p:cNvPr id="609305" name="Freeform 25"/>
            <p:cNvSpPr>
              <a:spLocks/>
            </p:cNvSpPr>
            <p:nvPr/>
          </p:nvSpPr>
          <p:spPr bwMode="auto">
            <a:xfrm>
              <a:off x="1059" y="1958"/>
              <a:ext cx="147" cy="176"/>
            </a:xfrm>
            <a:custGeom>
              <a:avLst/>
              <a:gdLst/>
              <a:ahLst/>
              <a:cxnLst>
                <a:cxn ang="0">
                  <a:pos x="0" y="186"/>
                </a:cxn>
                <a:cxn ang="0">
                  <a:pos x="6" y="102"/>
                </a:cxn>
                <a:cxn ang="0">
                  <a:pos x="12" y="12"/>
                </a:cxn>
                <a:cxn ang="0">
                  <a:pos x="18" y="12"/>
                </a:cxn>
                <a:cxn ang="0">
                  <a:pos x="30" y="6"/>
                </a:cxn>
                <a:cxn ang="0">
                  <a:pos x="48" y="0"/>
                </a:cxn>
                <a:cxn ang="0">
                  <a:pos x="66" y="0"/>
                </a:cxn>
                <a:cxn ang="0">
                  <a:pos x="84" y="0"/>
                </a:cxn>
                <a:cxn ang="0">
                  <a:pos x="102" y="0"/>
                </a:cxn>
                <a:cxn ang="0">
                  <a:pos x="120" y="0"/>
                </a:cxn>
                <a:cxn ang="0">
                  <a:pos x="138" y="0"/>
                </a:cxn>
                <a:cxn ang="0">
                  <a:pos x="156" y="0"/>
                </a:cxn>
                <a:cxn ang="0">
                  <a:pos x="174" y="6"/>
                </a:cxn>
                <a:cxn ang="0">
                  <a:pos x="192" y="12"/>
                </a:cxn>
                <a:cxn ang="0">
                  <a:pos x="192" y="36"/>
                </a:cxn>
                <a:cxn ang="0">
                  <a:pos x="192" y="60"/>
                </a:cxn>
                <a:cxn ang="0">
                  <a:pos x="198" y="90"/>
                </a:cxn>
                <a:cxn ang="0">
                  <a:pos x="198" y="120"/>
                </a:cxn>
                <a:cxn ang="0">
                  <a:pos x="192" y="150"/>
                </a:cxn>
                <a:cxn ang="0">
                  <a:pos x="192" y="180"/>
                </a:cxn>
                <a:cxn ang="0">
                  <a:pos x="192" y="204"/>
                </a:cxn>
                <a:cxn ang="0">
                  <a:pos x="0" y="186"/>
                </a:cxn>
              </a:cxnLst>
              <a:rect l="0" t="0" r="r" b="b"/>
              <a:pathLst>
                <a:path w="198" h="204">
                  <a:moveTo>
                    <a:pt x="0" y="186"/>
                  </a:moveTo>
                  <a:lnTo>
                    <a:pt x="6" y="102"/>
                  </a:lnTo>
                  <a:lnTo>
                    <a:pt x="12" y="12"/>
                  </a:lnTo>
                  <a:lnTo>
                    <a:pt x="18" y="12"/>
                  </a:lnTo>
                  <a:lnTo>
                    <a:pt x="30" y="6"/>
                  </a:lnTo>
                  <a:lnTo>
                    <a:pt x="48" y="0"/>
                  </a:lnTo>
                  <a:lnTo>
                    <a:pt x="66" y="0"/>
                  </a:lnTo>
                  <a:lnTo>
                    <a:pt x="84" y="0"/>
                  </a:lnTo>
                  <a:lnTo>
                    <a:pt x="102" y="0"/>
                  </a:lnTo>
                  <a:lnTo>
                    <a:pt x="120" y="0"/>
                  </a:lnTo>
                  <a:lnTo>
                    <a:pt x="138" y="0"/>
                  </a:lnTo>
                  <a:lnTo>
                    <a:pt x="156" y="0"/>
                  </a:lnTo>
                  <a:lnTo>
                    <a:pt x="174" y="6"/>
                  </a:lnTo>
                  <a:lnTo>
                    <a:pt x="192" y="12"/>
                  </a:lnTo>
                  <a:lnTo>
                    <a:pt x="192" y="36"/>
                  </a:lnTo>
                  <a:lnTo>
                    <a:pt x="192" y="60"/>
                  </a:lnTo>
                  <a:lnTo>
                    <a:pt x="198" y="90"/>
                  </a:lnTo>
                  <a:lnTo>
                    <a:pt x="198" y="120"/>
                  </a:lnTo>
                  <a:lnTo>
                    <a:pt x="192" y="150"/>
                  </a:lnTo>
                  <a:lnTo>
                    <a:pt x="192" y="180"/>
                  </a:lnTo>
                  <a:lnTo>
                    <a:pt x="192" y="204"/>
                  </a:lnTo>
                  <a:lnTo>
                    <a:pt x="0" y="186"/>
                  </a:lnTo>
                </a:path>
              </a:pathLst>
            </a:custGeom>
            <a:noFill/>
            <a:ln w="0">
              <a:solidFill>
                <a:srgbClr val="000000"/>
              </a:solidFill>
              <a:prstDash val="solid"/>
              <a:round/>
              <a:headEnd/>
              <a:tailEnd/>
            </a:ln>
          </p:spPr>
          <p:txBody>
            <a:bodyPr/>
            <a:lstStyle/>
            <a:p>
              <a:endParaRPr lang="zh-CN" altLang="en-US"/>
            </a:p>
          </p:txBody>
        </p:sp>
        <p:sp>
          <p:nvSpPr>
            <p:cNvPr id="609306" name="Freeform 26"/>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close/>
                </a:path>
              </a:pathLst>
            </a:custGeom>
            <a:solidFill>
              <a:srgbClr val="D1FFFF"/>
            </a:solidFill>
            <a:ln w="9525">
              <a:noFill/>
              <a:round/>
              <a:headEnd/>
              <a:tailEnd/>
            </a:ln>
          </p:spPr>
          <p:txBody>
            <a:bodyPr/>
            <a:lstStyle/>
            <a:p>
              <a:endParaRPr lang="zh-CN" altLang="en-US"/>
            </a:p>
          </p:txBody>
        </p:sp>
        <p:sp>
          <p:nvSpPr>
            <p:cNvPr id="609307" name="Freeform 27"/>
            <p:cNvSpPr>
              <a:spLocks/>
            </p:cNvSpPr>
            <p:nvPr/>
          </p:nvSpPr>
          <p:spPr bwMode="auto">
            <a:xfrm>
              <a:off x="1086" y="1979"/>
              <a:ext cx="102" cy="145"/>
            </a:xfrm>
            <a:custGeom>
              <a:avLst/>
              <a:gdLst/>
              <a:ahLst/>
              <a:cxnLst>
                <a:cxn ang="0">
                  <a:pos x="132" y="168"/>
                </a:cxn>
                <a:cxn ang="0">
                  <a:pos x="138" y="150"/>
                </a:cxn>
                <a:cxn ang="0">
                  <a:pos x="138" y="126"/>
                </a:cxn>
                <a:cxn ang="0">
                  <a:pos x="138" y="102"/>
                </a:cxn>
                <a:cxn ang="0">
                  <a:pos x="138" y="84"/>
                </a:cxn>
                <a:cxn ang="0">
                  <a:pos x="138" y="60"/>
                </a:cxn>
                <a:cxn ang="0">
                  <a:pos x="138" y="36"/>
                </a:cxn>
                <a:cxn ang="0">
                  <a:pos x="132" y="18"/>
                </a:cxn>
                <a:cxn ang="0">
                  <a:pos x="132" y="6"/>
                </a:cxn>
                <a:cxn ang="0">
                  <a:pos x="114" y="6"/>
                </a:cxn>
                <a:cxn ang="0">
                  <a:pos x="96" y="0"/>
                </a:cxn>
                <a:cxn ang="0">
                  <a:pos x="78" y="0"/>
                </a:cxn>
                <a:cxn ang="0">
                  <a:pos x="60" y="0"/>
                </a:cxn>
                <a:cxn ang="0">
                  <a:pos x="42" y="0"/>
                </a:cxn>
                <a:cxn ang="0">
                  <a:pos x="24" y="6"/>
                </a:cxn>
                <a:cxn ang="0">
                  <a:pos x="6" y="6"/>
                </a:cxn>
                <a:cxn ang="0">
                  <a:pos x="0" y="132"/>
                </a:cxn>
                <a:cxn ang="0">
                  <a:pos x="132" y="168"/>
                </a:cxn>
              </a:cxnLst>
              <a:rect l="0" t="0" r="r" b="b"/>
              <a:pathLst>
                <a:path w="138" h="168">
                  <a:moveTo>
                    <a:pt x="132" y="168"/>
                  </a:moveTo>
                  <a:lnTo>
                    <a:pt x="138" y="150"/>
                  </a:lnTo>
                  <a:lnTo>
                    <a:pt x="138" y="126"/>
                  </a:lnTo>
                  <a:lnTo>
                    <a:pt x="138" y="102"/>
                  </a:lnTo>
                  <a:lnTo>
                    <a:pt x="138" y="84"/>
                  </a:lnTo>
                  <a:lnTo>
                    <a:pt x="138" y="60"/>
                  </a:lnTo>
                  <a:lnTo>
                    <a:pt x="138" y="36"/>
                  </a:lnTo>
                  <a:lnTo>
                    <a:pt x="132" y="18"/>
                  </a:lnTo>
                  <a:lnTo>
                    <a:pt x="132" y="6"/>
                  </a:lnTo>
                  <a:lnTo>
                    <a:pt x="114" y="6"/>
                  </a:lnTo>
                  <a:lnTo>
                    <a:pt x="96" y="0"/>
                  </a:lnTo>
                  <a:lnTo>
                    <a:pt x="78" y="0"/>
                  </a:lnTo>
                  <a:lnTo>
                    <a:pt x="60" y="0"/>
                  </a:lnTo>
                  <a:lnTo>
                    <a:pt x="42" y="0"/>
                  </a:lnTo>
                  <a:lnTo>
                    <a:pt x="24" y="6"/>
                  </a:lnTo>
                  <a:lnTo>
                    <a:pt x="6" y="6"/>
                  </a:lnTo>
                  <a:lnTo>
                    <a:pt x="0" y="132"/>
                  </a:lnTo>
                  <a:lnTo>
                    <a:pt x="132" y="168"/>
                  </a:lnTo>
                </a:path>
              </a:pathLst>
            </a:custGeom>
            <a:noFill/>
            <a:ln w="0">
              <a:solidFill>
                <a:srgbClr val="000000"/>
              </a:solidFill>
              <a:prstDash val="solid"/>
              <a:round/>
              <a:headEnd/>
              <a:tailEnd/>
            </a:ln>
          </p:spPr>
          <p:txBody>
            <a:bodyPr/>
            <a:lstStyle/>
            <a:p>
              <a:endParaRPr lang="zh-CN" altLang="en-US"/>
            </a:p>
          </p:txBody>
        </p:sp>
        <p:sp>
          <p:nvSpPr>
            <p:cNvPr id="609308" name="Freeform 28"/>
            <p:cNvSpPr>
              <a:spLocks/>
            </p:cNvSpPr>
            <p:nvPr/>
          </p:nvSpPr>
          <p:spPr bwMode="auto">
            <a:xfrm>
              <a:off x="899" y="2072"/>
              <a:ext cx="321" cy="269"/>
            </a:xfrm>
            <a:custGeom>
              <a:avLst/>
              <a:gdLst/>
              <a:ahLst/>
              <a:cxnLst>
                <a:cxn ang="0">
                  <a:pos x="6" y="210"/>
                </a:cxn>
                <a:cxn ang="0">
                  <a:pos x="30" y="222"/>
                </a:cxn>
                <a:cxn ang="0">
                  <a:pos x="54" y="234"/>
                </a:cxn>
                <a:cxn ang="0">
                  <a:pos x="78" y="240"/>
                </a:cxn>
                <a:cxn ang="0">
                  <a:pos x="102" y="240"/>
                </a:cxn>
                <a:cxn ang="0">
                  <a:pos x="126" y="234"/>
                </a:cxn>
                <a:cxn ang="0">
                  <a:pos x="144" y="228"/>
                </a:cxn>
                <a:cxn ang="0">
                  <a:pos x="156" y="252"/>
                </a:cxn>
                <a:cxn ang="0">
                  <a:pos x="174" y="270"/>
                </a:cxn>
                <a:cxn ang="0">
                  <a:pos x="198" y="288"/>
                </a:cxn>
                <a:cxn ang="0">
                  <a:pos x="222" y="300"/>
                </a:cxn>
                <a:cxn ang="0">
                  <a:pos x="246" y="312"/>
                </a:cxn>
                <a:cxn ang="0">
                  <a:pos x="270" y="312"/>
                </a:cxn>
                <a:cxn ang="0">
                  <a:pos x="300" y="312"/>
                </a:cxn>
                <a:cxn ang="0">
                  <a:pos x="324" y="306"/>
                </a:cxn>
                <a:cxn ang="0">
                  <a:pos x="348" y="294"/>
                </a:cxn>
                <a:cxn ang="0">
                  <a:pos x="372" y="282"/>
                </a:cxn>
                <a:cxn ang="0">
                  <a:pos x="390" y="264"/>
                </a:cxn>
                <a:cxn ang="0">
                  <a:pos x="408" y="240"/>
                </a:cxn>
                <a:cxn ang="0">
                  <a:pos x="420" y="216"/>
                </a:cxn>
                <a:cxn ang="0">
                  <a:pos x="432" y="192"/>
                </a:cxn>
                <a:cxn ang="0">
                  <a:pos x="432" y="168"/>
                </a:cxn>
                <a:cxn ang="0">
                  <a:pos x="432" y="138"/>
                </a:cxn>
                <a:cxn ang="0">
                  <a:pos x="426" y="114"/>
                </a:cxn>
                <a:cxn ang="0">
                  <a:pos x="420" y="90"/>
                </a:cxn>
                <a:cxn ang="0">
                  <a:pos x="402" y="66"/>
                </a:cxn>
                <a:cxn ang="0">
                  <a:pos x="384" y="42"/>
                </a:cxn>
                <a:cxn ang="0">
                  <a:pos x="366" y="30"/>
                </a:cxn>
                <a:cxn ang="0">
                  <a:pos x="342" y="18"/>
                </a:cxn>
                <a:cxn ang="0">
                  <a:pos x="312" y="6"/>
                </a:cxn>
                <a:cxn ang="0">
                  <a:pos x="288" y="0"/>
                </a:cxn>
                <a:cxn ang="0">
                  <a:pos x="258" y="6"/>
                </a:cxn>
                <a:cxn ang="0">
                  <a:pos x="234" y="6"/>
                </a:cxn>
                <a:cxn ang="0">
                  <a:pos x="210" y="18"/>
                </a:cxn>
                <a:cxn ang="0">
                  <a:pos x="198" y="24"/>
                </a:cxn>
              </a:cxnLst>
              <a:rect l="0" t="0" r="r" b="b"/>
              <a:pathLst>
                <a:path w="432" h="312">
                  <a:moveTo>
                    <a:pt x="0" y="204"/>
                  </a:moveTo>
                  <a:lnTo>
                    <a:pt x="6" y="210"/>
                  </a:lnTo>
                  <a:lnTo>
                    <a:pt x="18" y="216"/>
                  </a:lnTo>
                  <a:lnTo>
                    <a:pt x="30" y="222"/>
                  </a:lnTo>
                  <a:lnTo>
                    <a:pt x="42" y="228"/>
                  </a:lnTo>
                  <a:lnTo>
                    <a:pt x="54" y="234"/>
                  </a:lnTo>
                  <a:lnTo>
                    <a:pt x="66" y="240"/>
                  </a:lnTo>
                  <a:lnTo>
                    <a:pt x="78" y="240"/>
                  </a:lnTo>
                  <a:lnTo>
                    <a:pt x="90" y="240"/>
                  </a:lnTo>
                  <a:lnTo>
                    <a:pt x="102" y="240"/>
                  </a:lnTo>
                  <a:lnTo>
                    <a:pt x="114" y="240"/>
                  </a:lnTo>
                  <a:lnTo>
                    <a:pt x="126" y="234"/>
                  </a:lnTo>
                  <a:lnTo>
                    <a:pt x="138" y="234"/>
                  </a:lnTo>
                  <a:lnTo>
                    <a:pt x="144" y="228"/>
                  </a:lnTo>
                  <a:lnTo>
                    <a:pt x="150" y="240"/>
                  </a:lnTo>
                  <a:lnTo>
                    <a:pt x="156" y="252"/>
                  </a:lnTo>
                  <a:lnTo>
                    <a:pt x="162" y="264"/>
                  </a:lnTo>
                  <a:lnTo>
                    <a:pt x="174" y="270"/>
                  </a:lnTo>
                  <a:lnTo>
                    <a:pt x="186" y="282"/>
                  </a:lnTo>
                  <a:lnTo>
                    <a:pt x="198" y="288"/>
                  </a:lnTo>
                  <a:lnTo>
                    <a:pt x="210" y="294"/>
                  </a:lnTo>
                  <a:lnTo>
                    <a:pt x="222" y="300"/>
                  </a:lnTo>
                  <a:lnTo>
                    <a:pt x="234" y="306"/>
                  </a:lnTo>
                  <a:lnTo>
                    <a:pt x="246" y="312"/>
                  </a:lnTo>
                  <a:lnTo>
                    <a:pt x="258" y="312"/>
                  </a:lnTo>
                  <a:lnTo>
                    <a:pt x="270" y="312"/>
                  </a:lnTo>
                  <a:lnTo>
                    <a:pt x="282" y="312"/>
                  </a:lnTo>
                  <a:lnTo>
                    <a:pt x="300" y="312"/>
                  </a:lnTo>
                  <a:lnTo>
                    <a:pt x="312" y="312"/>
                  </a:lnTo>
                  <a:lnTo>
                    <a:pt x="324" y="306"/>
                  </a:lnTo>
                  <a:lnTo>
                    <a:pt x="336" y="300"/>
                  </a:lnTo>
                  <a:lnTo>
                    <a:pt x="348" y="294"/>
                  </a:lnTo>
                  <a:lnTo>
                    <a:pt x="360" y="288"/>
                  </a:lnTo>
                  <a:lnTo>
                    <a:pt x="372" y="282"/>
                  </a:lnTo>
                  <a:lnTo>
                    <a:pt x="384" y="276"/>
                  </a:lnTo>
                  <a:lnTo>
                    <a:pt x="390" y="264"/>
                  </a:lnTo>
                  <a:lnTo>
                    <a:pt x="402" y="252"/>
                  </a:lnTo>
                  <a:lnTo>
                    <a:pt x="408" y="240"/>
                  </a:lnTo>
                  <a:lnTo>
                    <a:pt x="414" y="228"/>
                  </a:lnTo>
                  <a:lnTo>
                    <a:pt x="420" y="216"/>
                  </a:lnTo>
                  <a:lnTo>
                    <a:pt x="426" y="204"/>
                  </a:lnTo>
                  <a:lnTo>
                    <a:pt x="432" y="192"/>
                  </a:lnTo>
                  <a:lnTo>
                    <a:pt x="432" y="180"/>
                  </a:lnTo>
                  <a:lnTo>
                    <a:pt x="432" y="168"/>
                  </a:lnTo>
                  <a:lnTo>
                    <a:pt x="432" y="150"/>
                  </a:lnTo>
                  <a:lnTo>
                    <a:pt x="432" y="138"/>
                  </a:lnTo>
                  <a:lnTo>
                    <a:pt x="432" y="126"/>
                  </a:lnTo>
                  <a:lnTo>
                    <a:pt x="426" y="114"/>
                  </a:lnTo>
                  <a:lnTo>
                    <a:pt x="420" y="102"/>
                  </a:lnTo>
                  <a:lnTo>
                    <a:pt x="420" y="90"/>
                  </a:lnTo>
                  <a:lnTo>
                    <a:pt x="408" y="78"/>
                  </a:lnTo>
                  <a:lnTo>
                    <a:pt x="402" y="66"/>
                  </a:lnTo>
                  <a:lnTo>
                    <a:pt x="396" y="54"/>
                  </a:lnTo>
                  <a:lnTo>
                    <a:pt x="384" y="42"/>
                  </a:lnTo>
                  <a:lnTo>
                    <a:pt x="372" y="36"/>
                  </a:lnTo>
                  <a:lnTo>
                    <a:pt x="366" y="30"/>
                  </a:lnTo>
                  <a:lnTo>
                    <a:pt x="354" y="18"/>
                  </a:lnTo>
                  <a:lnTo>
                    <a:pt x="342" y="18"/>
                  </a:lnTo>
                  <a:lnTo>
                    <a:pt x="330" y="12"/>
                  </a:lnTo>
                  <a:lnTo>
                    <a:pt x="312" y="6"/>
                  </a:lnTo>
                  <a:lnTo>
                    <a:pt x="300" y="6"/>
                  </a:lnTo>
                  <a:lnTo>
                    <a:pt x="288" y="0"/>
                  </a:lnTo>
                  <a:lnTo>
                    <a:pt x="276" y="0"/>
                  </a:lnTo>
                  <a:lnTo>
                    <a:pt x="258" y="6"/>
                  </a:lnTo>
                  <a:lnTo>
                    <a:pt x="246" y="6"/>
                  </a:lnTo>
                  <a:lnTo>
                    <a:pt x="234" y="6"/>
                  </a:lnTo>
                  <a:lnTo>
                    <a:pt x="222" y="12"/>
                  </a:lnTo>
                  <a:lnTo>
                    <a:pt x="210" y="18"/>
                  </a:lnTo>
                  <a:lnTo>
                    <a:pt x="198" y="24"/>
                  </a:lnTo>
                  <a:lnTo>
                    <a:pt x="198" y="24"/>
                  </a:lnTo>
                  <a:lnTo>
                    <a:pt x="0" y="204"/>
                  </a:lnTo>
                  <a:close/>
                </a:path>
              </a:pathLst>
            </a:custGeom>
            <a:solidFill>
              <a:srgbClr val="FF9975"/>
            </a:solidFill>
            <a:ln w="9525">
              <a:noFill/>
              <a:round/>
              <a:headEnd/>
              <a:tailEnd/>
            </a:ln>
          </p:spPr>
          <p:txBody>
            <a:bodyPr/>
            <a:lstStyle/>
            <a:p>
              <a:endParaRPr lang="zh-CN" altLang="en-US"/>
            </a:p>
          </p:txBody>
        </p:sp>
        <p:sp>
          <p:nvSpPr>
            <p:cNvPr id="609309" name="Freeform 29"/>
            <p:cNvSpPr>
              <a:spLocks/>
            </p:cNvSpPr>
            <p:nvPr/>
          </p:nvSpPr>
          <p:spPr bwMode="auto">
            <a:xfrm>
              <a:off x="899" y="2072"/>
              <a:ext cx="321" cy="269"/>
            </a:xfrm>
            <a:custGeom>
              <a:avLst/>
              <a:gdLst/>
              <a:ahLst/>
              <a:cxnLst>
                <a:cxn ang="0">
                  <a:pos x="6" y="210"/>
                </a:cxn>
                <a:cxn ang="0">
                  <a:pos x="30" y="222"/>
                </a:cxn>
                <a:cxn ang="0">
                  <a:pos x="48" y="234"/>
                </a:cxn>
                <a:cxn ang="0">
                  <a:pos x="78" y="234"/>
                </a:cxn>
                <a:cxn ang="0">
                  <a:pos x="102" y="234"/>
                </a:cxn>
                <a:cxn ang="0">
                  <a:pos x="126" y="234"/>
                </a:cxn>
                <a:cxn ang="0">
                  <a:pos x="138" y="228"/>
                </a:cxn>
                <a:cxn ang="0">
                  <a:pos x="156" y="252"/>
                </a:cxn>
                <a:cxn ang="0">
                  <a:pos x="174" y="270"/>
                </a:cxn>
                <a:cxn ang="0">
                  <a:pos x="192" y="288"/>
                </a:cxn>
                <a:cxn ang="0">
                  <a:pos x="216" y="300"/>
                </a:cxn>
                <a:cxn ang="0">
                  <a:pos x="246" y="306"/>
                </a:cxn>
                <a:cxn ang="0">
                  <a:pos x="270" y="312"/>
                </a:cxn>
                <a:cxn ang="0">
                  <a:pos x="300" y="312"/>
                </a:cxn>
                <a:cxn ang="0">
                  <a:pos x="324" y="306"/>
                </a:cxn>
                <a:cxn ang="0">
                  <a:pos x="348" y="294"/>
                </a:cxn>
                <a:cxn ang="0">
                  <a:pos x="372" y="282"/>
                </a:cxn>
                <a:cxn ang="0">
                  <a:pos x="390" y="264"/>
                </a:cxn>
                <a:cxn ang="0">
                  <a:pos x="408" y="240"/>
                </a:cxn>
                <a:cxn ang="0">
                  <a:pos x="420" y="216"/>
                </a:cxn>
                <a:cxn ang="0">
                  <a:pos x="426" y="192"/>
                </a:cxn>
                <a:cxn ang="0">
                  <a:pos x="432" y="162"/>
                </a:cxn>
                <a:cxn ang="0">
                  <a:pos x="432" y="138"/>
                </a:cxn>
                <a:cxn ang="0">
                  <a:pos x="426" y="108"/>
                </a:cxn>
                <a:cxn ang="0">
                  <a:pos x="414" y="84"/>
                </a:cxn>
                <a:cxn ang="0">
                  <a:pos x="402" y="60"/>
                </a:cxn>
                <a:cxn ang="0">
                  <a:pos x="384" y="42"/>
                </a:cxn>
                <a:cxn ang="0">
                  <a:pos x="360" y="24"/>
                </a:cxn>
                <a:cxn ang="0">
                  <a:pos x="336" y="12"/>
                </a:cxn>
                <a:cxn ang="0">
                  <a:pos x="312" y="6"/>
                </a:cxn>
                <a:cxn ang="0">
                  <a:pos x="288" y="0"/>
                </a:cxn>
                <a:cxn ang="0">
                  <a:pos x="258" y="0"/>
                </a:cxn>
                <a:cxn ang="0">
                  <a:pos x="234" y="6"/>
                </a:cxn>
                <a:cxn ang="0">
                  <a:pos x="210" y="18"/>
                </a:cxn>
                <a:cxn ang="0">
                  <a:pos x="192" y="24"/>
                </a:cxn>
              </a:cxnLst>
              <a:rect l="0" t="0" r="r" b="b"/>
              <a:pathLst>
                <a:path w="432" h="312">
                  <a:moveTo>
                    <a:pt x="0" y="198"/>
                  </a:moveTo>
                  <a:lnTo>
                    <a:pt x="6" y="210"/>
                  </a:lnTo>
                  <a:lnTo>
                    <a:pt x="18" y="216"/>
                  </a:lnTo>
                  <a:lnTo>
                    <a:pt x="30" y="222"/>
                  </a:lnTo>
                  <a:lnTo>
                    <a:pt x="36" y="228"/>
                  </a:lnTo>
                  <a:lnTo>
                    <a:pt x="48" y="234"/>
                  </a:lnTo>
                  <a:lnTo>
                    <a:pt x="60" y="234"/>
                  </a:lnTo>
                  <a:lnTo>
                    <a:pt x="78" y="234"/>
                  </a:lnTo>
                  <a:lnTo>
                    <a:pt x="90" y="240"/>
                  </a:lnTo>
                  <a:lnTo>
                    <a:pt x="102" y="234"/>
                  </a:lnTo>
                  <a:lnTo>
                    <a:pt x="114" y="234"/>
                  </a:lnTo>
                  <a:lnTo>
                    <a:pt x="126" y="234"/>
                  </a:lnTo>
                  <a:lnTo>
                    <a:pt x="138" y="228"/>
                  </a:lnTo>
                  <a:lnTo>
                    <a:pt x="138" y="228"/>
                  </a:lnTo>
                  <a:lnTo>
                    <a:pt x="150" y="240"/>
                  </a:lnTo>
                  <a:lnTo>
                    <a:pt x="156" y="252"/>
                  </a:lnTo>
                  <a:lnTo>
                    <a:pt x="162" y="258"/>
                  </a:lnTo>
                  <a:lnTo>
                    <a:pt x="174" y="270"/>
                  </a:lnTo>
                  <a:lnTo>
                    <a:pt x="186" y="276"/>
                  </a:lnTo>
                  <a:lnTo>
                    <a:pt x="192" y="288"/>
                  </a:lnTo>
                  <a:lnTo>
                    <a:pt x="204" y="294"/>
                  </a:lnTo>
                  <a:lnTo>
                    <a:pt x="216" y="300"/>
                  </a:lnTo>
                  <a:lnTo>
                    <a:pt x="228" y="306"/>
                  </a:lnTo>
                  <a:lnTo>
                    <a:pt x="246" y="306"/>
                  </a:lnTo>
                  <a:lnTo>
                    <a:pt x="258" y="312"/>
                  </a:lnTo>
                  <a:lnTo>
                    <a:pt x="270" y="312"/>
                  </a:lnTo>
                  <a:lnTo>
                    <a:pt x="282" y="312"/>
                  </a:lnTo>
                  <a:lnTo>
                    <a:pt x="300" y="312"/>
                  </a:lnTo>
                  <a:lnTo>
                    <a:pt x="312" y="306"/>
                  </a:lnTo>
                  <a:lnTo>
                    <a:pt x="324" y="306"/>
                  </a:lnTo>
                  <a:lnTo>
                    <a:pt x="336" y="300"/>
                  </a:lnTo>
                  <a:lnTo>
                    <a:pt x="348" y="294"/>
                  </a:lnTo>
                  <a:lnTo>
                    <a:pt x="360" y="288"/>
                  </a:lnTo>
                  <a:lnTo>
                    <a:pt x="372" y="282"/>
                  </a:lnTo>
                  <a:lnTo>
                    <a:pt x="384" y="270"/>
                  </a:lnTo>
                  <a:lnTo>
                    <a:pt x="390" y="264"/>
                  </a:lnTo>
                  <a:lnTo>
                    <a:pt x="402" y="252"/>
                  </a:lnTo>
                  <a:lnTo>
                    <a:pt x="408" y="240"/>
                  </a:lnTo>
                  <a:lnTo>
                    <a:pt x="414" y="228"/>
                  </a:lnTo>
                  <a:lnTo>
                    <a:pt x="420" y="216"/>
                  </a:lnTo>
                  <a:lnTo>
                    <a:pt x="426" y="204"/>
                  </a:lnTo>
                  <a:lnTo>
                    <a:pt x="426" y="192"/>
                  </a:lnTo>
                  <a:lnTo>
                    <a:pt x="432" y="180"/>
                  </a:lnTo>
                  <a:lnTo>
                    <a:pt x="432" y="162"/>
                  </a:lnTo>
                  <a:lnTo>
                    <a:pt x="432" y="150"/>
                  </a:lnTo>
                  <a:lnTo>
                    <a:pt x="432" y="138"/>
                  </a:lnTo>
                  <a:lnTo>
                    <a:pt x="432" y="126"/>
                  </a:lnTo>
                  <a:lnTo>
                    <a:pt x="426" y="108"/>
                  </a:lnTo>
                  <a:lnTo>
                    <a:pt x="420" y="96"/>
                  </a:lnTo>
                  <a:lnTo>
                    <a:pt x="414" y="84"/>
                  </a:lnTo>
                  <a:lnTo>
                    <a:pt x="408" y="72"/>
                  </a:lnTo>
                  <a:lnTo>
                    <a:pt x="402" y="60"/>
                  </a:lnTo>
                  <a:lnTo>
                    <a:pt x="390" y="54"/>
                  </a:lnTo>
                  <a:lnTo>
                    <a:pt x="384" y="42"/>
                  </a:lnTo>
                  <a:lnTo>
                    <a:pt x="372" y="36"/>
                  </a:lnTo>
                  <a:lnTo>
                    <a:pt x="360" y="24"/>
                  </a:lnTo>
                  <a:lnTo>
                    <a:pt x="354" y="18"/>
                  </a:lnTo>
                  <a:lnTo>
                    <a:pt x="336" y="12"/>
                  </a:lnTo>
                  <a:lnTo>
                    <a:pt x="324" y="6"/>
                  </a:lnTo>
                  <a:lnTo>
                    <a:pt x="312" y="6"/>
                  </a:lnTo>
                  <a:lnTo>
                    <a:pt x="300" y="0"/>
                  </a:lnTo>
                  <a:lnTo>
                    <a:pt x="288" y="0"/>
                  </a:lnTo>
                  <a:lnTo>
                    <a:pt x="276" y="0"/>
                  </a:lnTo>
                  <a:lnTo>
                    <a:pt x="258" y="0"/>
                  </a:lnTo>
                  <a:lnTo>
                    <a:pt x="246" y="6"/>
                  </a:lnTo>
                  <a:lnTo>
                    <a:pt x="234" y="6"/>
                  </a:lnTo>
                  <a:lnTo>
                    <a:pt x="222" y="12"/>
                  </a:lnTo>
                  <a:lnTo>
                    <a:pt x="210" y="18"/>
                  </a:lnTo>
                  <a:lnTo>
                    <a:pt x="198" y="24"/>
                  </a:lnTo>
                  <a:lnTo>
                    <a:pt x="192" y="24"/>
                  </a:lnTo>
                </a:path>
              </a:pathLst>
            </a:custGeom>
            <a:noFill/>
            <a:ln w="0">
              <a:solidFill>
                <a:srgbClr val="000000"/>
              </a:solidFill>
              <a:prstDash val="solid"/>
              <a:round/>
              <a:headEnd/>
              <a:tailEnd/>
            </a:ln>
          </p:spPr>
          <p:txBody>
            <a:bodyPr/>
            <a:lstStyle/>
            <a:p>
              <a:endParaRPr lang="zh-CN" altLang="en-US"/>
            </a:p>
          </p:txBody>
        </p:sp>
        <p:sp>
          <p:nvSpPr>
            <p:cNvPr id="609310" name="Freeform 30"/>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close/>
                </a:path>
              </a:pathLst>
            </a:custGeom>
            <a:solidFill>
              <a:srgbClr val="0023C9"/>
            </a:solidFill>
            <a:ln w="9525">
              <a:noFill/>
              <a:round/>
              <a:headEnd/>
              <a:tailEnd/>
            </a:ln>
          </p:spPr>
          <p:txBody>
            <a:bodyPr/>
            <a:lstStyle/>
            <a:p>
              <a:endParaRPr lang="zh-CN" altLang="en-US"/>
            </a:p>
          </p:txBody>
        </p:sp>
        <p:sp>
          <p:nvSpPr>
            <p:cNvPr id="609311" name="Freeform 31"/>
            <p:cNvSpPr>
              <a:spLocks/>
            </p:cNvSpPr>
            <p:nvPr/>
          </p:nvSpPr>
          <p:spPr bwMode="auto">
            <a:xfrm>
              <a:off x="796" y="1969"/>
              <a:ext cx="223" cy="274"/>
            </a:xfrm>
            <a:custGeom>
              <a:avLst/>
              <a:gdLst/>
              <a:ahLst/>
              <a:cxnLst>
                <a:cxn ang="0">
                  <a:pos x="294" y="6"/>
                </a:cxn>
                <a:cxn ang="0">
                  <a:pos x="294" y="18"/>
                </a:cxn>
                <a:cxn ang="0">
                  <a:pos x="300" y="42"/>
                </a:cxn>
                <a:cxn ang="0">
                  <a:pos x="300" y="66"/>
                </a:cxn>
                <a:cxn ang="0">
                  <a:pos x="300" y="96"/>
                </a:cxn>
                <a:cxn ang="0">
                  <a:pos x="300" y="120"/>
                </a:cxn>
                <a:cxn ang="0">
                  <a:pos x="300" y="144"/>
                </a:cxn>
                <a:cxn ang="0">
                  <a:pos x="294" y="168"/>
                </a:cxn>
                <a:cxn ang="0">
                  <a:pos x="294" y="192"/>
                </a:cxn>
                <a:cxn ang="0">
                  <a:pos x="288" y="216"/>
                </a:cxn>
                <a:cxn ang="0">
                  <a:pos x="282" y="240"/>
                </a:cxn>
                <a:cxn ang="0">
                  <a:pos x="252" y="252"/>
                </a:cxn>
                <a:cxn ang="0">
                  <a:pos x="222" y="264"/>
                </a:cxn>
                <a:cxn ang="0">
                  <a:pos x="186" y="276"/>
                </a:cxn>
                <a:cxn ang="0">
                  <a:pos x="156" y="288"/>
                </a:cxn>
                <a:cxn ang="0">
                  <a:pos x="120" y="294"/>
                </a:cxn>
                <a:cxn ang="0">
                  <a:pos x="90" y="306"/>
                </a:cxn>
                <a:cxn ang="0">
                  <a:pos x="54" y="312"/>
                </a:cxn>
                <a:cxn ang="0">
                  <a:pos x="24" y="318"/>
                </a:cxn>
                <a:cxn ang="0">
                  <a:pos x="24" y="318"/>
                </a:cxn>
                <a:cxn ang="0">
                  <a:pos x="12"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96" y="0"/>
                </a:cxn>
                <a:cxn ang="0">
                  <a:pos x="132" y="0"/>
                </a:cxn>
                <a:cxn ang="0">
                  <a:pos x="162" y="0"/>
                </a:cxn>
                <a:cxn ang="0">
                  <a:pos x="198" y="0"/>
                </a:cxn>
                <a:cxn ang="0">
                  <a:pos x="228" y="0"/>
                </a:cxn>
                <a:cxn ang="0">
                  <a:pos x="258" y="0"/>
                </a:cxn>
                <a:cxn ang="0">
                  <a:pos x="294" y="6"/>
                </a:cxn>
              </a:cxnLst>
              <a:rect l="0" t="0" r="r" b="b"/>
              <a:pathLst>
                <a:path w="300" h="318">
                  <a:moveTo>
                    <a:pt x="294" y="6"/>
                  </a:moveTo>
                  <a:lnTo>
                    <a:pt x="294" y="18"/>
                  </a:lnTo>
                  <a:lnTo>
                    <a:pt x="300" y="42"/>
                  </a:lnTo>
                  <a:lnTo>
                    <a:pt x="300" y="66"/>
                  </a:lnTo>
                  <a:lnTo>
                    <a:pt x="300" y="96"/>
                  </a:lnTo>
                  <a:lnTo>
                    <a:pt x="300" y="120"/>
                  </a:lnTo>
                  <a:lnTo>
                    <a:pt x="300" y="144"/>
                  </a:lnTo>
                  <a:lnTo>
                    <a:pt x="294" y="168"/>
                  </a:lnTo>
                  <a:lnTo>
                    <a:pt x="294" y="192"/>
                  </a:lnTo>
                  <a:lnTo>
                    <a:pt x="288" y="216"/>
                  </a:lnTo>
                  <a:lnTo>
                    <a:pt x="282" y="240"/>
                  </a:lnTo>
                  <a:lnTo>
                    <a:pt x="252" y="252"/>
                  </a:lnTo>
                  <a:lnTo>
                    <a:pt x="222" y="264"/>
                  </a:lnTo>
                  <a:lnTo>
                    <a:pt x="186" y="276"/>
                  </a:lnTo>
                  <a:lnTo>
                    <a:pt x="156" y="288"/>
                  </a:lnTo>
                  <a:lnTo>
                    <a:pt x="120" y="294"/>
                  </a:lnTo>
                  <a:lnTo>
                    <a:pt x="90" y="306"/>
                  </a:lnTo>
                  <a:lnTo>
                    <a:pt x="54" y="312"/>
                  </a:lnTo>
                  <a:lnTo>
                    <a:pt x="24" y="318"/>
                  </a:lnTo>
                  <a:lnTo>
                    <a:pt x="24" y="318"/>
                  </a:lnTo>
                  <a:lnTo>
                    <a:pt x="12"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96" y="0"/>
                  </a:lnTo>
                  <a:lnTo>
                    <a:pt x="132" y="0"/>
                  </a:lnTo>
                  <a:lnTo>
                    <a:pt x="162" y="0"/>
                  </a:lnTo>
                  <a:lnTo>
                    <a:pt x="198" y="0"/>
                  </a:lnTo>
                  <a:lnTo>
                    <a:pt x="228" y="0"/>
                  </a:lnTo>
                  <a:lnTo>
                    <a:pt x="258" y="0"/>
                  </a:lnTo>
                  <a:lnTo>
                    <a:pt x="294" y="6"/>
                  </a:lnTo>
                </a:path>
              </a:pathLst>
            </a:custGeom>
            <a:noFill/>
            <a:ln w="0">
              <a:solidFill>
                <a:srgbClr val="000000"/>
              </a:solidFill>
              <a:prstDash val="solid"/>
              <a:round/>
              <a:headEnd/>
              <a:tailEnd/>
            </a:ln>
          </p:spPr>
          <p:txBody>
            <a:bodyPr/>
            <a:lstStyle/>
            <a:p>
              <a:endParaRPr lang="zh-CN" altLang="en-US"/>
            </a:p>
          </p:txBody>
        </p:sp>
        <p:sp>
          <p:nvSpPr>
            <p:cNvPr id="609312" name="Freeform 32"/>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close/>
                </a:path>
              </a:pathLst>
            </a:custGeom>
            <a:solidFill>
              <a:srgbClr val="D1FFFF"/>
            </a:solidFill>
            <a:ln w="9525">
              <a:noFill/>
              <a:round/>
              <a:headEnd/>
              <a:tailEnd/>
            </a:ln>
          </p:spPr>
          <p:txBody>
            <a:bodyPr/>
            <a:lstStyle/>
            <a:p>
              <a:endParaRPr lang="zh-CN" altLang="en-US"/>
            </a:p>
          </p:txBody>
        </p:sp>
        <p:sp>
          <p:nvSpPr>
            <p:cNvPr id="609313" name="Freeform 33"/>
            <p:cNvSpPr>
              <a:spLocks/>
            </p:cNvSpPr>
            <p:nvPr/>
          </p:nvSpPr>
          <p:spPr bwMode="auto">
            <a:xfrm>
              <a:off x="827" y="1995"/>
              <a:ext cx="170" cy="211"/>
            </a:xfrm>
            <a:custGeom>
              <a:avLst/>
              <a:gdLst/>
              <a:ahLst/>
              <a:cxnLst>
                <a:cxn ang="0">
                  <a:pos x="12" y="12"/>
                </a:cxn>
                <a:cxn ang="0">
                  <a:pos x="6" y="36"/>
                </a:cxn>
                <a:cxn ang="0">
                  <a:pos x="6" y="60"/>
                </a:cxn>
                <a:cxn ang="0">
                  <a:pos x="0" y="84"/>
                </a:cxn>
                <a:cxn ang="0">
                  <a:pos x="0" y="108"/>
                </a:cxn>
                <a:cxn ang="0">
                  <a:pos x="0" y="138"/>
                </a:cxn>
                <a:cxn ang="0">
                  <a:pos x="0" y="162"/>
                </a:cxn>
                <a:cxn ang="0">
                  <a:pos x="0" y="186"/>
                </a:cxn>
                <a:cxn ang="0">
                  <a:pos x="0" y="210"/>
                </a:cxn>
                <a:cxn ang="0">
                  <a:pos x="6" y="234"/>
                </a:cxn>
                <a:cxn ang="0">
                  <a:pos x="12" y="246"/>
                </a:cxn>
                <a:cxn ang="0">
                  <a:pos x="42" y="240"/>
                </a:cxn>
                <a:cxn ang="0">
                  <a:pos x="72" y="234"/>
                </a:cxn>
                <a:cxn ang="0">
                  <a:pos x="102" y="228"/>
                </a:cxn>
                <a:cxn ang="0">
                  <a:pos x="132" y="216"/>
                </a:cxn>
                <a:cxn ang="0">
                  <a:pos x="168" y="204"/>
                </a:cxn>
                <a:cxn ang="0">
                  <a:pos x="198" y="198"/>
                </a:cxn>
                <a:cxn ang="0">
                  <a:pos x="210" y="186"/>
                </a:cxn>
                <a:cxn ang="0">
                  <a:pos x="216" y="162"/>
                </a:cxn>
                <a:cxn ang="0">
                  <a:pos x="222" y="138"/>
                </a:cxn>
                <a:cxn ang="0">
                  <a:pos x="222" y="114"/>
                </a:cxn>
                <a:cxn ang="0">
                  <a:pos x="228" y="84"/>
                </a:cxn>
                <a:cxn ang="0">
                  <a:pos x="228" y="60"/>
                </a:cxn>
                <a:cxn ang="0">
                  <a:pos x="228" y="36"/>
                </a:cxn>
                <a:cxn ang="0">
                  <a:pos x="222" y="6"/>
                </a:cxn>
                <a:cxn ang="0">
                  <a:pos x="222" y="6"/>
                </a:cxn>
                <a:cxn ang="0">
                  <a:pos x="198" y="6"/>
                </a:cxn>
                <a:cxn ang="0">
                  <a:pos x="174" y="0"/>
                </a:cxn>
                <a:cxn ang="0">
                  <a:pos x="150" y="0"/>
                </a:cxn>
                <a:cxn ang="0">
                  <a:pos x="126" y="0"/>
                </a:cxn>
                <a:cxn ang="0">
                  <a:pos x="96" y="0"/>
                </a:cxn>
                <a:cxn ang="0">
                  <a:pos x="72" y="0"/>
                </a:cxn>
                <a:cxn ang="0">
                  <a:pos x="48" y="6"/>
                </a:cxn>
                <a:cxn ang="0">
                  <a:pos x="24" y="12"/>
                </a:cxn>
                <a:cxn ang="0">
                  <a:pos x="18" y="12"/>
                </a:cxn>
                <a:cxn ang="0">
                  <a:pos x="12" y="12"/>
                </a:cxn>
              </a:cxnLst>
              <a:rect l="0" t="0" r="r" b="b"/>
              <a:pathLst>
                <a:path w="228" h="246">
                  <a:moveTo>
                    <a:pt x="12" y="12"/>
                  </a:moveTo>
                  <a:lnTo>
                    <a:pt x="6" y="36"/>
                  </a:lnTo>
                  <a:lnTo>
                    <a:pt x="6" y="60"/>
                  </a:lnTo>
                  <a:lnTo>
                    <a:pt x="0" y="84"/>
                  </a:lnTo>
                  <a:lnTo>
                    <a:pt x="0" y="108"/>
                  </a:lnTo>
                  <a:lnTo>
                    <a:pt x="0" y="138"/>
                  </a:lnTo>
                  <a:lnTo>
                    <a:pt x="0" y="162"/>
                  </a:lnTo>
                  <a:lnTo>
                    <a:pt x="0" y="186"/>
                  </a:lnTo>
                  <a:lnTo>
                    <a:pt x="0" y="210"/>
                  </a:lnTo>
                  <a:lnTo>
                    <a:pt x="6" y="234"/>
                  </a:lnTo>
                  <a:lnTo>
                    <a:pt x="12" y="246"/>
                  </a:lnTo>
                  <a:lnTo>
                    <a:pt x="42" y="240"/>
                  </a:lnTo>
                  <a:lnTo>
                    <a:pt x="72" y="234"/>
                  </a:lnTo>
                  <a:lnTo>
                    <a:pt x="102" y="228"/>
                  </a:lnTo>
                  <a:lnTo>
                    <a:pt x="132" y="216"/>
                  </a:lnTo>
                  <a:lnTo>
                    <a:pt x="168" y="204"/>
                  </a:lnTo>
                  <a:lnTo>
                    <a:pt x="198" y="198"/>
                  </a:lnTo>
                  <a:lnTo>
                    <a:pt x="210" y="186"/>
                  </a:lnTo>
                  <a:lnTo>
                    <a:pt x="216" y="162"/>
                  </a:lnTo>
                  <a:lnTo>
                    <a:pt x="222" y="138"/>
                  </a:lnTo>
                  <a:lnTo>
                    <a:pt x="222" y="114"/>
                  </a:lnTo>
                  <a:lnTo>
                    <a:pt x="228" y="84"/>
                  </a:lnTo>
                  <a:lnTo>
                    <a:pt x="228" y="60"/>
                  </a:lnTo>
                  <a:lnTo>
                    <a:pt x="228" y="36"/>
                  </a:lnTo>
                  <a:lnTo>
                    <a:pt x="222" y="6"/>
                  </a:lnTo>
                  <a:lnTo>
                    <a:pt x="222" y="6"/>
                  </a:lnTo>
                  <a:lnTo>
                    <a:pt x="198" y="6"/>
                  </a:lnTo>
                  <a:lnTo>
                    <a:pt x="174" y="0"/>
                  </a:lnTo>
                  <a:lnTo>
                    <a:pt x="150" y="0"/>
                  </a:lnTo>
                  <a:lnTo>
                    <a:pt x="126" y="0"/>
                  </a:lnTo>
                  <a:lnTo>
                    <a:pt x="96" y="0"/>
                  </a:lnTo>
                  <a:lnTo>
                    <a:pt x="72" y="0"/>
                  </a:lnTo>
                  <a:lnTo>
                    <a:pt x="48" y="6"/>
                  </a:lnTo>
                  <a:lnTo>
                    <a:pt x="24" y="12"/>
                  </a:lnTo>
                  <a:lnTo>
                    <a:pt x="18" y="12"/>
                  </a:lnTo>
                  <a:lnTo>
                    <a:pt x="12" y="12"/>
                  </a:lnTo>
                </a:path>
              </a:pathLst>
            </a:custGeom>
            <a:noFill/>
            <a:ln w="0">
              <a:solidFill>
                <a:srgbClr val="000000"/>
              </a:solidFill>
              <a:prstDash val="solid"/>
              <a:round/>
              <a:headEnd/>
              <a:tailEnd/>
            </a:ln>
          </p:spPr>
          <p:txBody>
            <a:bodyPr/>
            <a:lstStyle/>
            <a:p>
              <a:endParaRPr lang="zh-CN" altLang="en-US"/>
            </a:p>
          </p:txBody>
        </p:sp>
        <p:sp>
          <p:nvSpPr>
            <p:cNvPr id="609314" name="Freeform 34"/>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close/>
                </a:path>
              </a:pathLst>
            </a:custGeom>
            <a:solidFill>
              <a:srgbClr val="000000"/>
            </a:solidFill>
            <a:ln w="9525">
              <a:noFill/>
              <a:round/>
              <a:headEnd/>
              <a:tailEnd/>
            </a:ln>
          </p:spPr>
          <p:txBody>
            <a:bodyPr/>
            <a:lstStyle/>
            <a:p>
              <a:endParaRPr lang="zh-CN" altLang="en-US"/>
            </a:p>
          </p:txBody>
        </p:sp>
        <p:sp>
          <p:nvSpPr>
            <p:cNvPr id="609315" name="Freeform 35"/>
            <p:cNvSpPr>
              <a:spLocks/>
            </p:cNvSpPr>
            <p:nvPr/>
          </p:nvSpPr>
          <p:spPr bwMode="auto">
            <a:xfrm>
              <a:off x="890" y="2010"/>
              <a:ext cx="44" cy="52"/>
            </a:xfrm>
            <a:custGeom>
              <a:avLst/>
              <a:gdLst/>
              <a:ahLst/>
              <a:cxnLst>
                <a:cxn ang="0">
                  <a:pos x="60" y="30"/>
                </a:cxn>
                <a:cxn ang="0">
                  <a:pos x="60" y="24"/>
                </a:cxn>
                <a:cxn ang="0">
                  <a:pos x="60" y="18"/>
                </a:cxn>
                <a:cxn ang="0">
                  <a:pos x="54" y="12"/>
                </a:cxn>
                <a:cxn ang="0">
                  <a:pos x="54" y="6"/>
                </a:cxn>
                <a:cxn ang="0">
                  <a:pos x="48" y="6"/>
                </a:cxn>
                <a:cxn ang="0">
                  <a:pos x="42" y="0"/>
                </a:cxn>
                <a:cxn ang="0">
                  <a:pos x="36" y="0"/>
                </a:cxn>
                <a:cxn ang="0">
                  <a:pos x="30" y="0"/>
                </a:cxn>
                <a:cxn ang="0">
                  <a:pos x="24" y="0"/>
                </a:cxn>
                <a:cxn ang="0">
                  <a:pos x="18" y="0"/>
                </a:cxn>
                <a:cxn ang="0">
                  <a:pos x="12" y="6"/>
                </a:cxn>
                <a:cxn ang="0">
                  <a:pos x="6" y="6"/>
                </a:cxn>
                <a:cxn ang="0">
                  <a:pos x="6" y="12"/>
                </a:cxn>
                <a:cxn ang="0">
                  <a:pos x="0" y="18"/>
                </a:cxn>
                <a:cxn ang="0">
                  <a:pos x="0" y="24"/>
                </a:cxn>
                <a:cxn ang="0">
                  <a:pos x="0" y="30"/>
                </a:cxn>
                <a:cxn ang="0">
                  <a:pos x="0" y="36"/>
                </a:cxn>
                <a:cxn ang="0">
                  <a:pos x="6" y="42"/>
                </a:cxn>
                <a:cxn ang="0">
                  <a:pos x="6" y="48"/>
                </a:cxn>
                <a:cxn ang="0">
                  <a:pos x="12" y="48"/>
                </a:cxn>
                <a:cxn ang="0">
                  <a:pos x="12" y="54"/>
                </a:cxn>
                <a:cxn ang="0">
                  <a:pos x="18" y="54"/>
                </a:cxn>
                <a:cxn ang="0">
                  <a:pos x="24" y="60"/>
                </a:cxn>
                <a:cxn ang="0">
                  <a:pos x="30" y="60"/>
                </a:cxn>
                <a:cxn ang="0">
                  <a:pos x="36" y="60"/>
                </a:cxn>
                <a:cxn ang="0">
                  <a:pos x="42" y="54"/>
                </a:cxn>
                <a:cxn ang="0">
                  <a:pos x="48" y="54"/>
                </a:cxn>
                <a:cxn ang="0">
                  <a:pos x="54" y="48"/>
                </a:cxn>
                <a:cxn ang="0">
                  <a:pos x="54" y="42"/>
                </a:cxn>
                <a:cxn ang="0">
                  <a:pos x="60" y="42"/>
                </a:cxn>
                <a:cxn ang="0">
                  <a:pos x="60" y="36"/>
                </a:cxn>
                <a:cxn ang="0">
                  <a:pos x="60" y="30"/>
                </a:cxn>
              </a:cxnLst>
              <a:rect l="0" t="0" r="r" b="b"/>
              <a:pathLst>
                <a:path w="60" h="60">
                  <a:moveTo>
                    <a:pt x="60" y="30"/>
                  </a:moveTo>
                  <a:lnTo>
                    <a:pt x="60" y="24"/>
                  </a:lnTo>
                  <a:lnTo>
                    <a:pt x="60" y="18"/>
                  </a:lnTo>
                  <a:lnTo>
                    <a:pt x="54" y="12"/>
                  </a:lnTo>
                  <a:lnTo>
                    <a:pt x="54" y="6"/>
                  </a:lnTo>
                  <a:lnTo>
                    <a:pt x="48" y="6"/>
                  </a:lnTo>
                  <a:lnTo>
                    <a:pt x="42" y="0"/>
                  </a:lnTo>
                  <a:lnTo>
                    <a:pt x="36" y="0"/>
                  </a:lnTo>
                  <a:lnTo>
                    <a:pt x="30" y="0"/>
                  </a:lnTo>
                  <a:lnTo>
                    <a:pt x="24" y="0"/>
                  </a:lnTo>
                  <a:lnTo>
                    <a:pt x="18" y="0"/>
                  </a:lnTo>
                  <a:lnTo>
                    <a:pt x="12" y="6"/>
                  </a:lnTo>
                  <a:lnTo>
                    <a:pt x="6" y="6"/>
                  </a:lnTo>
                  <a:lnTo>
                    <a:pt x="6" y="12"/>
                  </a:lnTo>
                  <a:lnTo>
                    <a:pt x="0" y="18"/>
                  </a:lnTo>
                  <a:lnTo>
                    <a:pt x="0" y="24"/>
                  </a:lnTo>
                  <a:lnTo>
                    <a:pt x="0" y="30"/>
                  </a:lnTo>
                  <a:lnTo>
                    <a:pt x="0" y="36"/>
                  </a:lnTo>
                  <a:lnTo>
                    <a:pt x="6" y="42"/>
                  </a:lnTo>
                  <a:lnTo>
                    <a:pt x="6" y="48"/>
                  </a:lnTo>
                  <a:lnTo>
                    <a:pt x="12" y="48"/>
                  </a:lnTo>
                  <a:lnTo>
                    <a:pt x="12" y="54"/>
                  </a:lnTo>
                  <a:lnTo>
                    <a:pt x="18" y="54"/>
                  </a:lnTo>
                  <a:lnTo>
                    <a:pt x="24" y="60"/>
                  </a:lnTo>
                  <a:lnTo>
                    <a:pt x="30" y="60"/>
                  </a:lnTo>
                  <a:lnTo>
                    <a:pt x="36" y="60"/>
                  </a:lnTo>
                  <a:lnTo>
                    <a:pt x="42" y="54"/>
                  </a:lnTo>
                  <a:lnTo>
                    <a:pt x="48" y="54"/>
                  </a:lnTo>
                  <a:lnTo>
                    <a:pt x="54" y="48"/>
                  </a:lnTo>
                  <a:lnTo>
                    <a:pt x="54" y="42"/>
                  </a:lnTo>
                  <a:lnTo>
                    <a:pt x="60" y="42"/>
                  </a:lnTo>
                  <a:lnTo>
                    <a:pt x="60" y="36"/>
                  </a:lnTo>
                  <a:lnTo>
                    <a:pt x="60" y="30"/>
                  </a:lnTo>
                </a:path>
              </a:pathLst>
            </a:custGeom>
            <a:noFill/>
            <a:ln w="0">
              <a:solidFill>
                <a:srgbClr val="000000"/>
              </a:solidFill>
              <a:prstDash val="solid"/>
              <a:round/>
              <a:headEnd/>
              <a:tailEnd/>
            </a:ln>
          </p:spPr>
          <p:txBody>
            <a:bodyPr/>
            <a:lstStyle/>
            <a:p>
              <a:endParaRPr lang="zh-CN" altLang="en-US"/>
            </a:p>
          </p:txBody>
        </p:sp>
        <p:sp>
          <p:nvSpPr>
            <p:cNvPr id="609316" name="Freeform 36"/>
            <p:cNvSpPr>
              <a:spLocks/>
            </p:cNvSpPr>
            <p:nvPr/>
          </p:nvSpPr>
          <p:spPr bwMode="auto">
            <a:xfrm>
              <a:off x="917" y="2010"/>
              <a:ext cx="26" cy="21"/>
            </a:xfrm>
            <a:custGeom>
              <a:avLst/>
              <a:gdLst/>
              <a:ahLst/>
              <a:cxnLst>
                <a:cxn ang="0">
                  <a:pos x="0" y="24"/>
                </a:cxn>
                <a:cxn ang="0">
                  <a:pos x="24" y="0"/>
                </a:cxn>
                <a:cxn ang="0">
                  <a:pos x="36" y="18"/>
                </a:cxn>
                <a:cxn ang="0">
                  <a:pos x="0" y="24"/>
                </a:cxn>
              </a:cxnLst>
              <a:rect l="0" t="0" r="r" b="b"/>
              <a:pathLst>
                <a:path w="36" h="24">
                  <a:moveTo>
                    <a:pt x="0" y="24"/>
                  </a:moveTo>
                  <a:lnTo>
                    <a:pt x="24" y="0"/>
                  </a:lnTo>
                  <a:lnTo>
                    <a:pt x="36" y="18"/>
                  </a:lnTo>
                  <a:lnTo>
                    <a:pt x="0" y="24"/>
                  </a:lnTo>
                  <a:close/>
                </a:path>
              </a:pathLst>
            </a:custGeom>
            <a:solidFill>
              <a:srgbClr val="D1FFFF"/>
            </a:solidFill>
            <a:ln w="9525">
              <a:noFill/>
              <a:round/>
              <a:headEnd/>
              <a:tailEnd/>
            </a:ln>
          </p:spPr>
          <p:txBody>
            <a:bodyPr/>
            <a:lstStyle/>
            <a:p>
              <a:endParaRPr lang="zh-CN" altLang="en-US"/>
            </a:p>
          </p:txBody>
        </p:sp>
        <p:sp>
          <p:nvSpPr>
            <p:cNvPr id="609317" name="Freeform 37"/>
            <p:cNvSpPr>
              <a:spLocks/>
            </p:cNvSpPr>
            <p:nvPr/>
          </p:nvSpPr>
          <p:spPr bwMode="auto">
            <a:xfrm>
              <a:off x="872" y="2026"/>
              <a:ext cx="22" cy="41"/>
            </a:xfrm>
            <a:custGeom>
              <a:avLst/>
              <a:gdLst/>
              <a:ahLst/>
              <a:cxnLst>
                <a:cxn ang="0">
                  <a:pos x="6" y="0"/>
                </a:cxn>
                <a:cxn ang="0">
                  <a:pos x="0" y="6"/>
                </a:cxn>
                <a:cxn ang="0">
                  <a:pos x="0" y="6"/>
                </a:cxn>
                <a:cxn ang="0">
                  <a:pos x="0" y="18"/>
                </a:cxn>
                <a:cxn ang="0">
                  <a:pos x="0" y="24"/>
                </a:cxn>
                <a:cxn ang="0">
                  <a:pos x="0" y="30"/>
                </a:cxn>
                <a:cxn ang="0">
                  <a:pos x="6" y="36"/>
                </a:cxn>
                <a:cxn ang="0">
                  <a:pos x="6" y="36"/>
                </a:cxn>
                <a:cxn ang="0">
                  <a:pos x="12" y="42"/>
                </a:cxn>
                <a:cxn ang="0">
                  <a:pos x="18" y="48"/>
                </a:cxn>
                <a:cxn ang="0">
                  <a:pos x="24" y="48"/>
                </a:cxn>
                <a:cxn ang="0">
                  <a:pos x="30" y="48"/>
                </a:cxn>
                <a:cxn ang="0">
                  <a:pos x="30" y="48"/>
                </a:cxn>
              </a:cxnLst>
              <a:rect l="0" t="0" r="r" b="b"/>
              <a:pathLst>
                <a:path w="30" h="48">
                  <a:moveTo>
                    <a:pt x="6" y="0"/>
                  </a:moveTo>
                  <a:lnTo>
                    <a:pt x="0" y="6"/>
                  </a:lnTo>
                  <a:lnTo>
                    <a:pt x="0" y="6"/>
                  </a:lnTo>
                  <a:lnTo>
                    <a:pt x="0" y="18"/>
                  </a:lnTo>
                  <a:lnTo>
                    <a:pt x="0" y="24"/>
                  </a:lnTo>
                  <a:lnTo>
                    <a:pt x="0" y="30"/>
                  </a:lnTo>
                  <a:lnTo>
                    <a:pt x="6" y="36"/>
                  </a:lnTo>
                  <a:lnTo>
                    <a:pt x="6" y="36"/>
                  </a:lnTo>
                  <a:lnTo>
                    <a:pt x="12" y="42"/>
                  </a:lnTo>
                  <a:lnTo>
                    <a:pt x="18" y="48"/>
                  </a:lnTo>
                  <a:lnTo>
                    <a:pt x="24" y="48"/>
                  </a:lnTo>
                  <a:lnTo>
                    <a:pt x="30" y="48"/>
                  </a:lnTo>
                  <a:lnTo>
                    <a:pt x="30" y="48"/>
                  </a:lnTo>
                </a:path>
              </a:pathLst>
            </a:custGeom>
            <a:noFill/>
            <a:ln w="0">
              <a:solidFill>
                <a:srgbClr val="000000"/>
              </a:solidFill>
              <a:prstDash val="solid"/>
              <a:round/>
              <a:headEnd/>
              <a:tailEnd/>
            </a:ln>
          </p:spPr>
          <p:txBody>
            <a:bodyPr/>
            <a:lstStyle/>
            <a:p>
              <a:endParaRPr lang="zh-CN" altLang="en-US"/>
            </a:p>
          </p:txBody>
        </p:sp>
        <p:sp>
          <p:nvSpPr>
            <p:cNvPr id="609318" name="Freeform 38"/>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close/>
                </a:path>
              </a:pathLst>
            </a:custGeom>
            <a:solidFill>
              <a:srgbClr val="000000"/>
            </a:solidFill>
            <a:ln w="9525">
              <a:noFill/>
              <a:round/>
              <a:headEnd/>
              <a:tailEnd/>
            </a:ln>
          </p:spPr>
          <p:txBody>
            <a:bodyPr/>
            <a:lstStyle/>
            <a:p>
              <a:endParaRPr lang="zh-CN" altLang="en-US"/>
            </a:p>
          </p:txBody>
        </p:sp>
        <p:sp>
          <p:nvSpPr>
            <p:cNvPr id="609319" name="Freeform 39"/>
            <p:cNvSpPr>
              <a:spLocks/>
            </p:cNvSpPr>
            <p:nvPr/>
          </p:nvSpPr>
          <p:spPr bwMode="auto">
            <a:xfrm>
              <a:off x="1099" y="1995"/>
              <a:ext cx="31" cy="51"/>
            </a:xfrm>
            <a:custGeom>
              <a:avLst/>
              <a:gdLst/>
              <a:ahLst/>
              <a:cxnLst>
                <a:cxn ang="0">
                  <a:pos x="0" y="30"/>
                </a:cxn>
                <a:cxn ang="0">
                  <a:pos x="0" y="24"/>
                </a:cxn>
                <a:cxn ang="0">
                  <a:pos x="0" y="18"/>
                </a:cxn>
                <a:cxn ang="0">
                  <a:pos x="6" y="12"/>
                </a:cxn>
                <a:cxn ang="0">
                  <a:pos x="6" y="6"/>
                </a:cxn>
                <a:cxn ang="0">
                  <a:pos x="12" y="0"/>
                </a:cxn>
                <a:cxn ang="0">
                  <a:pos x="12" y="0"/>
                </a:cxn>
                <a:cxn ang="0">
                  <a:pos x="18" y="0"/>
                </a:cxn>
                <a:cxn ang="0">
                  <a:pos x="18" y="0"/>
                </a:cxn>
                <a:cxn ang="0">
                  <a:pos x="24" y="0"/>
                </a:cxn>
                <a:cxn ang="0">
                  <a:pos x="30" y="0"/>
                </a:cxn>
                <a:cxn ang="0">
                  <a:pos x="30" y="6"/>
                </a:cxn>
                <a:cxn ang="0">
                  <a:pos x="36" y="6"/>
                </a:cxn>
                <a:cxn ang="0">
                  <a:pos x="36" y="12"/>
                </a:cxn>
                <a:cxn ang="0">
                  <a:pos x="36" y="18"/>
                </a:cxn>
                <a:cxn ang="0">
                  <a:pos x="42" y="24"/>
                </a:cxn>
                <a:cxn ang="0">
                  <a:pos x="42" y="30"/>
                </a:cxn>
                <a:cxn ang="0">
                  <a:pos x="42" y="36"/>
                </a:cxn>
                <a:cxn ang="0">
                  <a:pos x="36" y="42"/>
                </a:cxn>
                <a:cxn ang="0">
                  <a:pos x="36" y="42"/>
                </a:cxn>
                <a:cxn ang="0">
                  <a:pos x="36" y="48"/>
                </a:cxn>
                <a:cxn ang="0">
                  <a:pos x="30" y="54"/>
                </a:cxn>
                <a:cxn ang="0">
                  <a:pos x="30" y="54"/>
                </a:cxn>
                <a:cxn ang="0">
                  <a:pos x="24" y="60"/>
                </a:cxn>
                <a:cxn ang="0">
                  <a:pos x="18" y="60"/>
                </a:cxn>
                <a:cxn ang="0">
                  <a:pos x="18" y="60"/>
                </a:cxn>
                <a:cxn ang="0">
                  <a:pos x="12" y="54"/>
                </a:cxn>
                <a:cxn ang="0">
                  <a:pos x="6" y="54"/>
                </a:cxn>
                <a:cxn ang="0">
                  <a:pos x="6" y="48"/>
                </a:cxn>
                <a:cxn ang="0">
                  <a:pos x="6" y="42"/>
                </a:cxn>
                <a:cxn ang="0">
                  <a:pos x="0" y="36"/>
                </a:cxn>
                <a:cxn ang="0">
                  <a:pos x="0" y="36"/>
                </a:cxn>
                <a:cxn ang="0">
                  <a:pos x="0" y="30"/>
                </a:cxn>
              </a:cxnLst>
              <a:rect l="0" t="0" r="r" b="b"/>
              <a:pathLst>
                <a:path w="42" h="60">
                  <a:moveTo>
                    <a:pt x="0" y="30"/>
                  </a:moveTo>
                  <a:lnTo>
                    <a:pt x="0" y="24"/>
                  </a:lnTo>
                  <a:lnTo>
                    <a:pt x="0" y="18"/>
                  </a:lnTo>
                  <a:lnTo>
                    <a:pt x="6" y="12"/>
                  </a:lnTo>
                  <a:lnTo>
                    <a:pt x="6" y="6"/>
                  </a:lnTo>
                  <a:lnTo>
                    <a:pt x="12" y="0"/>
                  </a:lnTo>
                  <a:lnTo>
                    <a:pt x="12" y="0"/>
                  </a:lnTo>
                  <a:lnTo>
                    <a:pt x="18" y="0"/>
                  </a:lnTo>
                  <a:lnTo>
                    <a:pt x="18" y="0"/>
                  </a:lnTo>
                  <a:lnTo>
                    <a:pt x="24" y="0"/>
                  </a:lnTo>
                  <a:lnTo>
                    <a:pt x="30" y="0"/>
                  </a:lnTo>
                  <a:lnTo>
                    <a:pt x="30" y="6"/>
                  </a:lnTo>
                  <a:lnTo>
                    <a:pt x="36" y="6"/>
                  </a:lnTo>
                  <a:lnTo>
                    <a:pt x="36" y="12"/>
                  </a:lnTo>
                  <a:lnTo>
                    <a:pt x="36" y="18"/>
                  </a:lnTo>
                  <a:lnTo>
                    <a:pt x="42" y="24"/>
                  </a:lnTo>
                  <a:lnTo>
                    <a:pt x="42" y="30"/>
                  </a:lnTo>
                  <a:lnTo>
                    <a:pt x="42" y="36"/>
                  </a:lnTo>
                  <a:lnTo>
                    <a:pt x="36" y="42"/>
                  </a:lnTo>
                  <a:lnTo>
                    <a:pt x="36" y="42"/>
                  </a:lnTo>
                  <a:lnTo>
                    <a:pt x="36" y="48"/>
                  </a:lnTo>
                  <a:lnTo>
                    <a:pt x="30" y="54"/>
                  </a:lnTo>
                  <a:lnTo>
                    <a:pt x="30" y="54"/>
                  </a:lnTo>
                  <a:lnTo>
                    <a:pt x="24" y="60"/>
                  </a:lnTo>
                  <a:lnTo>
                    <a:pt x="18" y="60"/>
                  </a:lnTo>
                  <a:lnTo>
                    <a:pt x="18" y="60"/>
                  </a:lnTo>
                  <a:lnTo>
                    <a:pt x="12" y="54"/>
                  </a:lnTo>
                  <a:lnTo>
                    <a:pt x="6" y="54"/>
                  </a:lnTo>
                  <a:lnTo>
                    <a:pt x="6" y="48"/>
                  </a:lnTo>
                  <a:lnTo>
                    <a:pt x="6" y="42"/>
                  </a:lnTo>
                  <a:lnTo>
                    <a:pt x="0" y="36"/>
                  </a:lnTo>
                  <a:lnTo>
                    <a:pt x="0" y="36"/>
                  </a:lnTo>
                  <a:lnTo>
                    <a:pt x="0" y="30"/>
                  </a:lnTo>
                </a:path>
              </a:pathLst>
            </a:custGeom>
            <a:noFill/>
            <a:ln w="0">
              <a:solidFill>
                <a:srgbClr val="000000"/>
              </a:solidFill>
              <a:prstDash val="solid"/>
              <a:round/>
              <a:headEnd/>
              <a:tailEnd/>
            </a:ln>
          </p:spPr>
          <p:txBody>
            <a:bodyPr/>
            <a:lstStyle/>
            <a:p>
              <a:endParaRPr lang="zh-CN" altLang="en-US"/>
            </a:p>
          </p:txBody>
        </p:sp>
        <p:sp>
          <p:nvSpPr>
            <p:cNvPr id="609320" name="Freeform 40"/>
            <p:cNvSpPr>
              <a:spLocks/>
            </p:cNvSpPr>
            <p:nvPr/>
          </p:nvSpPr>
          <p:spPr bwMode="auto">
            <a:xfrm>
              <a:off x="1095" y="1995"/>
              <a:ext cx="18" cy="20"/>
            </a:xfrm>
            <a:custGeom>
              <a:avLst/>
              <a:gdLst/>
              <a:ahLst/>
              <a:cxnLst>
                <a:cxn ang="0">
                  <a:pos x="24" y="24"/>
                </a:cxn>
                <a:cxn ang="0">
                  <a:pos x="6" y="0"/>
                </a:cxn>
                <a:cxn ang="0">
                  <a:pos x="0" y="18"/>
                </a:cxn>
                <a:cxn ang="0">
                  <a:pos x="24" y="24"/>
                </a:cxn>
              </a:cxnLst>
              <a:rect l="0" t="0" r="r" b="b"/>
              <a:pathLst>
                <a:path w="24" h="24">
                  <a:moveTo>
                    <a:pt x="24" y="24"/>
                  </a:moveTo>
                  <a:lnTo>
                    <a:pt x="6" y="0"/>
                  </a:lnTo>
                  <a:lnTo>
                    <a:pt x="0" y="18"/>
                  </a:lnTo>
                  <a:lnTo>
                    <a:pt x="24" y="24"/>
                  </a:lnTo>
                  <a:close/>
                </a:path>
              </a:pathLst>
            </a:custGeom>
            <a:solidFill>
              <a:srgbClr val="D1FFFF"/>
            </a:solidFill>
            <a:ln w="9525">
              <a:noFill/>
              <a:round/>
              <a:headEnd/>
              <a:tailEnd/>
            </a:ln>
          </p:spPr>
          <p:txBody>
            <a:bodyPr/>
            <a:lstStyle/>
            <a:p>
              <a:endParaRPr lang="zh-CN" altLang="en-US"/>
            </a:p>
          </p:txBody>
        </p:sp>
        <p:sp>
          <p:nvSpPr>
            <p:cNvPr id="609321" name="Freeform 41"/>
            <p:cNvSpPr>
              <a:spLocks/>
            </p:cNvSpPr>
            <p:nvPr/>
          </p:nvSpPr>
          <p:spPr bwMode="auto">
            <a:xfrm>
              <a:off x="1126" y="2010"/>
              <a:ext cx="18" cy="41"/>
            </a:xfrm>
            <a:custGeom>
              <a:avLst/>
              <a:gdLst/>
              <a:ahLst/>
              <a:cxnLst>
                <a:cxn ang="0">
                  <a:pos x="18" y="0"/>
                </a:cxn>
                <a:cxn ang="0">
                  <a:pos x="18" y="0"/>
                </a:cxn>
                <a:cxn ang="0">
                  <a:pos x="18" y="6"/>
                </a:cxn>
                <a:cxn ang="0">
                  <a:pos x="24" y="18"/>
                </a:cxn>
                <a:cxn ang="0">
                  <a:pos x="18" y="24"/>
                </a:cxn>
                <a:cxn ang="0">
                  <a:pos x="18" y="30"/>
                </a:cxn>
                <a:cxn ang="0">
                  <a:pos x="18" y="36"/>
                </a:cxn>
                <a:cxn ang="0">
                  <a:pos x="12" y="36"/>
                </a:cxn>
                <a:cxn ang="0">
                  <a:pos x="12" y="42"/>
                </a:cxn>
                <a:cxn ang="0">
                  <a:pos x="6" y="48"/>
                </a:cxn>
                <a:cxn ang="0">
                  <a:pos x="6" y="48"/>
                </a:cxn>
                <a:cxn ang="0">
                  <a:pos x="0" y="48"/>
                </a:cxn>
                <a:cxn ang="0">
                  <a:pos x="0" y="48"/>
                </a:cxn>
              </a:cxnLst>
              <a:rect l="0" t="0" r="r" b="b"/>
              <a:pathLst>
                <a:path w="24" h="48">
                  <a:moveTo>
                    <a:pt x="18" y="0"/>
                  </a:moveTo>
                  <a:lnTo>
                    <a:pt x="18" y="0"/>
                  </a:lnTo>
                  <a:lnTo>
                    <a:pt x="18" y="6"/>
                  </a:lnTo>
                  <a:lnTo>
                    <a:pt x="24" y="18"/>
                  </a:lnTo>
                  <a:lnTo>
                    <a:pt x="18" y="24"/>
                  </a:lnTo>
                  <a:lnTo>
                    <a:pt x="18" y="30"/>
                  </a:lnTo>
                  <a:lnTo>
                    <a:pt x="18" y="36"/>
                  </a:lnTo>
                  <a:lnTo>
                    <a:pt x="12" y="36"/>
                  </a:lnTo>
                  <a:lnTo>
                    <a:pt x="12" y="42"/>
                  </a:lnTo>
                  <a:lnTo>
                    <a:pt x="6" y="48"/>
                  </a:lnTo>
                  <a:lnTo>
                    <a:pt x="6" y="48"/>
                  </a:lnTo>
                  <a:lnTo>
                    <a:pt x="0" y="48"/>
                  </a:lnTo>
                  <a:lnTo>
                    <a:pt x="0" y="48"/>
                  </a:lnTo>
                </a:path>
              </a:pathLst>
            </a:custGeom>
            <a:noFill/>
            <a:ln w="0">
              <a:solidFill>
                <a:srgbClr val="000000"/>
              </a:solidFill>
              <a:prstDash val="solid"/>
              <a:round/>
              <a:headEnd/>
              <a:tailEnd/>
            </a:ln>
          </p:spPr>
          <p:txBody>
            <a:bodyPr/>
            <a:lstStyle/>
            <a:p>
              <a:endParaRPr lang="zh-CN" altLang="en-US"/>
            </a:p>
          </p:txBody>
        </p:sp>
        <p:sp>
          <p:nvSpPr>
            <p:cNvPr id="609322" name="Freeform 42"/>
            <p:cNvSpPr>
              <a:spLocks/>
            </p:cNvSpPr>
            <p:nvPr/>
          </p:nvSpPr>
          <p:spPr bwMode="auto">
            <a:xfrm>
              <a:off x="1015" y="1974"/>
              <a:ext cx="4" cy="31"/>
            </a:xfrm>
            <a:custGeom>
              <a:avLst/>
              <a:gdLst/>
              <a:ahLst/>
              <a:cxnLst>
                <a:cxn ang="0">
                  <a:pos x="0" y="0"/>
                </a:cxn>
                <a:cxn ang="0">
                  <a:pos x="0" y="12"/>
                </a:cxn>
                <a:cxn ang="0">
                  <a:pos x="6" y="36"/>
                </a:cxn>
              </a:cxnLst>
              <a:rect l="0" t="0" r="r" b="b"/>
              <a:pathLst>
                <a:path w="6" h="36">
                  <a:moveTo>
                    <a:pt x="0" y="0"/>
                  </a:moveTo>
                  <a:lnTo>
                    <a:pt x="0" y="12"/>
                  </a:lnTo>
                  <a:lnTo>
                    <a:pt x="6" y="36"/>
                  </a:lnTo>
                </a:path>
              </a:pathLst>
            </a:custGeom>
            <a:noFill/>
            <a:ln w="0">
              <a:solidFill>
                <a:srgbClr val="000000"/>
              </a:solidFill>
              <a:prstDash val="solid"/>
              <a:round/>
              <a:headEnd/>
              <a:tailEnd/>
            </a:ln>
          </p:spPr>
          <p:txBody>
            <a:bodyPr/>
            <a:lstStyle/>
            <a:p>
              <a:endParaRPr lang="zh-CN" altLang="en-US"/>
            </a:p>
          </p:txBody>
        </p:sp>
        <p:sp>
          <p:nvSpPr>
            <p:cNvPr id="609323" name="Freeform 43"/>
            <p:cNvSpPr>
              <a:spLocks/>
            </p:cNvSpPr>
            <p:nvPr/>
          </p:nvSpPr>
          <p:spPr bwMode="auto">
            <a:xfrm>
              <a:off x="814" y="2051"/>
              <a:ext cx="205" cy="192"/>
            </a:xfrm>
            <a:custGeom>
              <a:avLst/>
              <a:gdLst/>
              <a:ahLst/>
              <a:cxnLst>
                <a:cxn ang="0">
                  <a:pos x="276" y="0"/>
                </a:cxn>
                <a:cxn ang="0">
                  <a:pos x="276" y="24"/>
                </a:cxn>
                <a:cxn ang="0">
                  <a:pos x="276" y="48"/>
                </a:cxn>
                <a:cxn ang="0">
                  <a:pos x="270" y="72"/>
                </a:cxn>
                <a:cxn ang="0">
                  <a:pos x="270" y="96"/>
                </a:cxn>
                <a:cxn ang="0">
                  <a:pos x="264" y="120"/>
                </a:cxn>
                <a:cxn ang="0">
                  <a:pos x="258" y="144"/>
                </a:cxn>
                <a:cxn ang="0">
                  <a:pos x="228" y="156"/>
                </a:cxn>
                <a:cxn ang="0">
                  <a:pos x="198" y="168"/>
                </a:cxn>
                <a:cxn ang="0">
                  <a:pos x="162" y="180"/>
                </a:cxn>
                <a:cxn ang="0">
                  <a:pos x="132" y="192"/>
                </a:cxn>
                <a:cxn ang="0">
                  <a:pos x="96" y="198"/>
                </a:cxn>
                <a:cxn ang="0">
                  <a:pos x="66" y="210"/>
                </a:cxn>
                <a:cxn ang="0">
                  <a:pos x="30" y="216"/>
                </a:cxn>
                <a:cxn ang="0">
                  <a:pos x="0" y="222"/>
                </a:cxn>
                <a:cxn ang="0">
                  <a:pos x="0" y="222"/>
                </a:cxn>
              </a:cxnLst>
              <a:rect l="0" t="0" r="r" b="b"/>
              <a:pathLst>
                <a:path w="276" h="222">
                  <a:moveTo>
                    <a:pt x="276" y="0"/>
                  </a:moveTo>
                  <a:lnTo>
                    <a:pt x="276" y="24"/>
                  </a:lnTo>
                  <a:lnTo>
                    <a:pt x="276" y="48"/>
                  </a:lnTo>
                  <a:lnTo>
                    <a:pt x="270" y="72"/>
                  </a:lnTo>
                  <a:lnTo>
                    <a:pt x="270" y="96"/>
                  </a:lnTo>
                  <a:lnTo>
                    <a:pt x="264" y="120"/>
                  </a:lnTo>
                  <a:lnTo>
                    <a:pt x="258" y="144"/>
                  </a:lnTo>
                  <a:lnTo>
                    <a:pt x="228" y="156"/>
                  </a:lnTo>
                  <a:lnTo>
                    <a:pt x="198" y="168"/>
                  </a:lnTo>
                  <a:lnTo>
                    <a:pt x="162" y="180"/>
                  </a:lnTo>
                  <a:lnTo>
                    <a:pt x="132" y="192"/>
                  </a:lnTo>
                  <a:lnTo>
                    <a:pt x="96" y="198"/>
                  </a:lnTo>
                  <a:lnTo>
                    <a:pt x="66" y="210"/>
                  </a:lnTo>
                  <a:lnTo>
                    <a:pt x="30" y="216"/>
                  </a:lnTo>
                  <a:lnTo>
                    <a:pt x="0" y="222"/>
                  </a:lnTo>
                  <a:lnTo>
                    <a:pt x="0" y="222"/>
                  </a:lnTo>
                </a:path>
              </a:pathLst>
            </a:custGeom>
            <a:noFill/>
            <a:ln w="0">
              <a:solidFill>
                <a:srgbClr val="000000"/>
              </a:solidFill>
              <a:prstDash val="solid"/>
              <a:round/>
              <a:headEnd/>
              <a:tailEnd/>
            </a:ln>
          </p:spPr>
          <p:txBody>
            <a:bodyPr/>
            <a:lstStyle/>
            <a:p>
              <a:endParaRPr lang="zh-CN" altLang="en-US"/>
            </a:p>
          </p:txBody>
        </p:sp>
        <p:sp>
          <p:nvSpPr>
            <p:cNvPr id="609324" name="Freeform 44"/>
            <p:cNvSpPr>
              <a:spLocks/>
            </p:cNvSpPr>
            <p:nvPr/>
          </p:nvSpPr>
          <p:spPr bwMode="auto">
            <a:xfrm>
              <a:off x="796" y="1969"/>
              <a:ext cx="192" cy="274"/>
            </a:xfrm>
            <a:custGeom>
              <a:avLst/>
              <a:gdLst/>
              <a:ahLst/>
              <a:cxnLst>
                <a:cxn ang="0">
                  <a:pos x="24" y="318"/>
                </a:cxn>
                <a:cxn ang="0">
                  <a:pos x="24" y="318"/>
                </a:cxn>
                <a:cxn ang="0">
                  <a:pos x="18" y="294"/>
                </a:cxn>
                <a:cxn ang="0">
                  <a:pos x="12" y="270"/>
                </a:cxn>
                <a:cxn ang="0">
                  <a:pos x="6" y="246"/>
                </a:cxn>
                <a:cxn ang="0">
                  <a:pos x="6" y="222"/>
                </a:cxn>
                <a:cxn ang="0">
                  <a:pos x="0" y="198"/>
                </a:cxn>
                <a:cxn ang="0">
                  <a:pos x="0" y="174"/>
                </a:cxn>
                <a:cxn ang="0">
                  <a:pos x="0" y="150"/>
                </a:cxn>
                <a:cxn ang="0">
                  <a:pos x="6" y="126"/>
                </a:cxn>
                <a:cxn ang="0">
                  <a:pos x="6" y="102"/>
                </a:cxn>
                <a:cxn ang="0">
                  <a:pos x="12" y="84"/>
                </a:cxn>
                <a:cxn ang="0">
                  <a:pos x="12" y="60"/>
                </a:cxn>
                <a:cxn ang="0">
                  <a:pos x="24" y="36"/>
                </a:cxn>
                <a:cxn ang="0">
                  <a:pos x="30" y="12"/>
                </a:cxn>
                <a:cxn ang="0">
                  <a:pos x="36" y="12"/>
                </a:cxn>
                <a:cxn ang="0">
                  <a:pos x="66" y="6"/>
                </a:cxn>
                <a:cxn ang="0">
                  <a:pos x="102" y="0"/>
                </a:cxn>
                <a:cxn ang="0">
                  <a:pos x="132" y="0"/>
                </a:cxn>
                <a:cxn ang="0">
                  <a:pos x="162" y="0"/>
                </a:cxn>
                <a:cxn ang="0">
                  <a:pos x="198" y="0"/>
                </a:cxn>
                <a:cxn ang="0">
                  <a:pos x="228" y="0"/>
                </a:cxn>
                <a:cxn ang="0">
                  <a:pos x="258" y="0"/>
                </a:cxn>
              </a:cxnLst>
              <a:rect l="0" t="0" r="r" b="b"/>
              <a:pathLst>
                <a:path w="258" h="318">
                  <a:moveTo>
                    <a:pt x="24" y="318"/>
                  </a:moveTo>
                  <a:lnTo>
                    <a:pt x="24" y="318"/>
                  </a:lnTo>
                  <a:lnTo>
                    <a:pt x="18" y="294"/>
                  </a:lnTo>
                  <a:lnTo>
                    <a:pt x="12" y="270"/>
                  </a:lnTo>
                  <a:lnTo>
                    <a:pt x="6" y="246"/>
                  </a:lnTo>
                  <a:lnTo>
                    <a:pt x="6" y="222"/>
                  </a:lnTo>
                  <a:lnTo>
                    <a:pt x="0" y="198"/>
                  </a:lnTo>
                  <a:lnTo>
                    <a:pt x="0" y="174"/>
                  </a:lnTo>
                  <a:lnTo>
                    <a:pt x="0" y="150"/>
                  </a:lnTo>
                  <a:lnTo>
                    <a:pt x="6" y="126"/>
                  </a:lnTo>
                  <a:lnTo>
                    <a:pt x="6" y="102"/>
                  </a:lnTo>
                  <a:lnTo>
                    <a:pt x="12" y="84"/>
                  </a:lnTo>
                  <a:lnTo>
                    <a:pt x="12" y="60"/>
                  </a:lnTo>
                  <a:lnTo>
                    <a:pt x="24" y="36"/>
                  </a:lnTo>
                  <a:lnTo>
                    <a:pt x="30" y="12"/>
                  </a:lnTo>
                  <a:lnTo>
                    <a:pt x="36" y="12"/>
                  </a:lnTo>
                  <a:lnTo>
                    <a:pt x="66" y="6"/>
                  </a:lnTo>
                  <a:lnTo>
                    <a:pt x="102" y="0"/>
                  </a:lnTo>
                  <a:lnTo>
                    <a:pt x="132" y="0"/>
                  </a:lnTo>
                  <a:lnTo>
                    <a:pt x="162" y="0"/>
                  </a:lnTo>
                  <a:lnTo>
                    <a:pt x="198" y="0"/>
                  </a:lnTo>
                  <a:lnTo>
                    <a:pt x="228" y="0"/>
                  </a:lnTo>
                  <a:lnTo>
                    <a:pt x="258" y="0"/>
                  </a:lnTo>
                </a:path>
              </a:pathLst>
            </a:custGeom>
            <a:noFill/>
            <a:ln w="0">
              <a:solidFill>
                <a:srgbClr val="000000"/>
              </a:solidFill>
              <a:prstDash val="solid"/>
              <a:round/>
              <a:headEnd/>
              <a:tailEnd/>
            </a:ln>
          </p:spPr>
          <p:txBody>
            <a:bodyPr/>
            <a:lstStyle/>
            <a:p>
              <a:endParaRPr lang="zh-CN" altLang="en-US"/>
            </a:p>
          </p:txBody>
        </p:sp>
        <p:sp>
          <p:nvSpPr>
            <p:cNvPr id="609325" name="Line 45"/>
            <p:cNvSpPr>
              <a:spLocks noChangeShapeType="1"/>
            </p:cNvSpPr>
            <p:nvPr/>
          </p:nvSpPr>
          <p:spPr bwMode="auto">
            <a:xfrm>
              <a:off x="1019" y="2046"/>
              <a:ext cx="45" cy="1"/>
            </a:xfrm>
            <a:prstGeom prst="line">
              <a:avLst/>
            </a:prstGeom>
            <a:noFill/>
            <a:ln w="0">
              <a:solidFill>
                <a:srgbClr val="000000"/>
              </a:solidFill>
              <a:round/>
              <a:headEnd/>
              <a:tailEnd/>
            </a:ln>
          </p:spPr>
          <p:txBody>
            <a:bodyPr/>
            <a:lstStyle/>
            <a:p>
              <a:endParaRPr lang="zh-CN" altLang="en-US"/>
            </a:p>
          </p:txBody>
        </p:sp>
        <p:sp>
          <p:nvSpPr>
            <p:cNvPr id="609326" name="Freeform 46"/>
            <p:cNvSpPr>
              <a:spLocks/>
            </p:cNvSpPr>
            <p:nvPr/>
          </p:nvSpPr>
          <p:spPr bwMode="auto">
            <a:xfrm>
              <a:off x="1024" y="1953"/>
              <a:ext cx="182" cy="160"/>
            </a:xfrm>
            <a:custGeom>
              <a:avLst/>
              <a:gdLst/>
              <a:ahLst/>
              <a:cxnLst>
                <a:cxn ang="0">
                  <a:pos x="0" y="78"/>
                </a:cxn>
                <a:cxn ang="0">
                  <a:pos x="54" y="78"/>
                </a:cxn>
                <a:cxn ang="0">
                  <a:pos x="60" y="18"/>
                </a:cxn>
                <a:cxn ang="0">
                  <a:pos x="66" y="18"/>
                </a:cxn>
                <a:cxn ang="0">
                  <a:pos x="78" y="12"/>
                </a:cxn>
                <a:cxn ang="0">
                  <a:pos x="96" y="6"/>
                </a:cxn>
                <a:cxn ang="0">
                  <a:pos x="114" y="6"/>
                </a:cxn>
                <a:cxn ang="0">
                  <a:pos x="132" y="6"/>
                </a:cxn>
                <a:cxn ang="0">
                  <a:pos x="150" y="0"/>
                </a:cxn>
                <a:cxn ang="0">
                  <a:pos x="168" y="6"/>
                </a:cxn>
                <a:cxn ang="0">
                  <a:pos x="186" y="6"/>
                </a:cxn>
                <a:cxn ang="0">
                  <a:pos x="204" y="6"/>
                </a:cxn>
                <a:cxn ang="0">
                  <a:pos x="222" y="12"/>
                </a:cxn>
                <a:cxn ang="0">
                  <a:pos x="240" y="18"/>
                </a:cxn>
                <a:cxn ang="0">
                  <a:pos x="240" y="42"/>
                </a:cxn>
                <a:cxn ang="0">
                  <a:pos x="240" y="66"/>
                </a:cxn>
                <a:cxn ang="0">
                  <a:pos x="246" y="96"/>
                </a:cxn>
                <a:cxn ang="0">
                  <a:pos x="246" y="126"/>
                </a:cxn>
                <a:cxn ang="0">
                  <a:pos x="246" y="156"/>
                </a:cxn>
                <a:cxn ang="0">
                  <a:pos x="240" y="186"/>
                </a:cxn>
              </a:cxnLst>
              <a:rect l="0" t="0" r="r" b="b"/>
              <a:pathLst>
                <a:path w="246" h="186">
                  <a:moveTo>
                    <a:pt x="0" y="78"/>
                  </a:moveTo>
                  <a:lnTo>
                    <a:pt x="54" y="78"/>
                  </a:lnTo>
                  <a:lnTo>
                    <a:pt x="60" y="18"/>
                  </a:lnTo>
                  <a:lnTo>
                    <a:pt x="66" y="18"/>
                  </a:lnTo>
                  <a:lnTo>
                    <a:pt x="78" y="12"/>
                  </a:lnTo>
                  <a:lnTo>
                    <a:pt x="96" y="6"/>
                  </a:lnTo>
                  <a:lnTo>
                    <a:pt x="114" y="6"/>
                  </a:lnTo>
                  <a:lnTo>
                    <a:pt x="132" y="6"/>
                  </a:lnTo>
                  <a:lnTo>
                    <a:pt x="150" y="0"/>
                  </a:lnTo>
                  <a:lnTo>
                    <a:pt x="168" y="6"/>
                  </a:lnTo>
                  <a:lnTo>
                    <a:pt x="186" y="6"/>
                  </a:lnTo>
                  <a:lnTo>
                    <a:pt x="204" y="6"/>
                  </a:lnTo>
                  <a:lnTo>
                    <a:pt x="222" y="12"/>
                  </a:lnTo>
                  <a:lnTo>
                    <a:pt x="240" y="18"/>
                  </a:lnTo>
                  <a:lnTo>
                    <a:pt x="240" y="42"/>
                  </a:lnTo>
                  <a:lnTo>
                    <a:pt x="240" y="66"/>
                  </a:lnTo>
                  <a:lnTo>
                    <a:pt x="246" y="96"/>
                  </a:lnTo>
                  <a:lnTo>
                    <a:pt x="246" y="126"/>
                  </a:lnTo>
                  <a:lnTo>
                    <a:pt x="246" y="156"/>
                  </a:lnTo>
                  <a:lnTo>
                    <a:pt x="240" y="186"/>
                  </a:lnTo>
                </a:path>
              </a:pathLst>
            </a:custGeom>
            <a:noFill/>
            <a:ln w="0">
              <a:solidFill>
                <a:srgbClr val="000000"/>
              </a:solidFill>
              <a:prstDash val="solid"/>
              <a:round/>
              <a:headEnd/>
              <a:tailEnd/>
            </a:ln>
          </p:spPr>
          <p:txBody>
            <a:bodyPr/>
            <a:lstStyle/>
            <a:p>
              <a:endParaRPr lang="zh-CN" altLang="en-US"/>
            </a:p>
          </p:txBody>
        </p:sp>
        <p:sp>
          <p:nvSpPr>
            <p:cNvPr id="609327" name="Freeform 47"/>
            <p:cNvSpPr>
              <a:spLocks/>
            </p:cNvSpPr>
            <p:nvPr/>
          </p:nvSpPr>
          <p:spPr bwMode="auto">
            <a:xfrm>
              <a:off x="605" y="2046"/>
              <a:ext cx="191" cy="31"/>
            </a:xfrm>
            <a:custGeom>
              <a:avLst/>
              <a:gdLst/>
              <a:ahLst/>
              <a:cxnLst>
                <a:cxn ang="0">
                  <a:pos x="258" y="36"/>
                </a:cxn>
                <a:cxn ang="0">
                  <a:pos x="210" y="30"/>
                </a:cxn>
                <a:cxn ang="0">
                  <a:pos x="168" y="18"/>
                </a:cxn>
                <a:cxn ang="0">
                  <a:pos x="126" y="12"/>
                </a:cxn>
                <a:cxn ang="0">
                  <a:pos x="78" y="6"/>
                </a:cxn>
                <a:cxn ang="0">
                  <a:pos x="36" y="0"/>
                </a:cxn>
                <a:cxn ang="0">
                  <a:pos x="0" y="0"/>
                </a:cxn>
              </a:cxnLst>
              <a:rect l="0" t="0" r="r" b="b"/>
              <a:pathLst>
                <a:path w="258" h="36">
                  <a:moveTo>
                    <a:pt x="258" y="36"/>
                  </a:moveTo>
                  <a:lnTo>
                    <a:pt x="210" y="30"/>
                  </a:lnTo>
                  <a:lnTo>
                    <a:pt x="168" y="18"/>
                  </a:lnTo>
                  <a:lnTo>
                    <a:pt x="126" y="12"/>
                  </a:lnTo>
                  <a:lnTo>
                    <a:pt x="78" y="6"/>
                  </a:lnTo>
                  <a:lnTo>
                    <a:pt x="36" y="0"/>
                  </a:lnTo>
                  <a:lnTo>
                    <a:pt x="0" y="0"/>
                  </a:lnTo>
                </a:path>
              </a:pathLst>
            </a:custGeom>
            <a:noFill/>
            <a:ln w="0">
              <a:solidFill>
                <a:srgbClr val="000000"/>
              </a:solidFill>
              <a:prstDash val="solid"/>
              <a:round/>
              <a:headEnd/>
              <a:tailEnd/>
            </a:ln>
          </p:spPr>
          <p:txBody>
            <a:bodyPr/>
            <a:lstStyle/>
            <a:p>
              <a:endParaRPr lang="zh-CN" altLang="en-US"/>
            </a:p>
          </p:txBody>
        </p:sp>
        <p:sp>
          <p:nvSpPr>
            <p:cNvPr id="609328" name="Freeform 48"/>
            <p:cNvSpPr>
              <a:spLocks/>
            </p:cNvSpPr>
            <p:nvPr/>
          </p:nvSpPr>
          <p:spPr bwMode="auto">
            <a:xfrm>
              <a:off x="952" y="2351"/>
              <a:ext cx="152" cy="52"/>
            </a:xfrm>
            <a:custGeom>
              <a:avLst/>
              <a:gdLst/>
              <a:ahLst/>
              <a:cxnLst>
                <a:cxn ang="0">
                  <a:pos x="0" y="0"/>
                </a:cxn>
                <a:cxn ang="0">
                  <a:pos x="12" y="12"/>
                </a:cxn>
                <a:cxn ang="0">
                  <a:pos x="24" y="24"/>
                </a:cxn>
                <a:cxn ang="0">
                  <a:pos x="36" y="30"/>
                </a:cxn>
                <a:cxn ang="0">
                  <a:pos x="54" y="36"/>
                </a:cxn>
                <a:cxn ang="0">
                  <a:pos x="66" y="42"/>
                </a:cxn>
                <a:cxn ang="0">
                  <a:pos x="78" y="48"/>
                </a:cxn>
                <a:cxn ang="0">
                  <a:pos x="96" y="54"/>
                </a:cxn>
                <a:cxn ang="0">
                  <a:pos x="108" y="60"/>
                </a:cxn>
                <a:cxn ang="0">
                  <a:pos x="126" y="60"/>
                </a:cxn>
                <a:cxn ang="0">
                  <a:pos x="144" y="60"/>
                </a:cxn>
                <a:cxn ang="0">
                  <a:pos x="156" y="60"/>
                </a:cxn>
                <a:cxn ang="0">
                  <a:pos x="174" y="60"/>
                </a:cxn>
                <a:cxn ang="0">
                  <a:pos x="186" y="60"/>
                </a:cxn>
                <a:cxn ang="0">
                  <a:pos x="204" y="54"/>
                </a:cxn>
              </a:cxnLst>
              <a:rect l="0" t="0" r="r" b="b"/>
              <a:pathLst>
                <a:path w="204" h="60">
                  <a:moveTo>
                    <a:pt x="0" y="0"/>
                  </a:moveTo>
                  <a:lnTo>
                    <a:pt x="12" y="12"/>
                  </a:lnTo>
                  <a:lnTo>
                    <a:pt x="24" y="24"/>
                  </a:lnTo>
                  <a:lnTo>
                    <a:pt x="36" y="30"/>
                  </a:lnTo>
                  <a:lnTo>
                    <a:pt x="54" y="36"/>
                  </a:lnTo>
                  <a:lnTo>
                    <a:pt x="66" y="42"/>
                  </a:lnTo>
                  <a:lnTo>
                    <a:pt x="78" y="48"/>
                  </a:lnTo>
                  <a:lnTo>
                    <a:pt x="96" y="54"/>
                  </a:lnTo>
                  <a:lnTo>
                    <a:pt x="108" y="60"/>
                  </a:lnTo>
                  <a:lnTo>
                    <a:pt x="126" y="60"/>
                  </a:lnTo>
                  <a:lnTo>
                    <a:pt x="144" y="60"/>
                  </a:lnTo>
                  <a:lnTo>
                    <a:pt x="156" y="60"/>
                  </a:lnTo>
                  <a:lnTo>
                    <a:pt x="174" y="60"/>
                  </a:lnTo>
                  <a:lnTo>
                    <a:pt x="186" y="60"/>
                  </a:lnTo>
                  <a:lnTo>
                    <a:pt x="204" y="54"/>
                  </a:lnTo>
                </a:path>
              </a:pathLst>
            </a:custGeom>
            <a:noFill/>
            <a:ln w="0">
              <a:solidFill>
                <a:srgbClr val="000000"/>
              </a:solidFill>
              <a:prstDash val="solid"/>
              <a:round/>
              <a:headEnd/>
              <a:tailEnd/>
            </a:ln>
          </p:spPr>
          <p:txBody>
            <a:bodyPr/>
            <a:lstStyle/>
            <a:p>
              <a:endParaRPr lang="zh-CN" altLang="en-US"/>
            </a:p>
          </p:txBody>
        </p:sp>
        <p:sp>
          <p:nvSpPr>
            <p:cNvPr id="609329" name="Freeform 49"/>
            <p:cNvSpPr>
              <a:spLocks/>
            </p:cNvSpPr>
            <p:nvPr/>
          </p:nvSpPr>
          <p:spPr bwMode="auto">
            <a:xfrm>
              <a:off x="480" y="2046"/>
              <a:ext cx="423" cy="507"/>
            </a:xfrm>
            <a:custGeom>
              <a:avLst/>
              <a:gdLst/>
              <a:ahLst/>
              <a:cxnLst>
                <a:cxn ang="0">
                  <a:pos x="156" y="0"/>
                </a:cxn>
                <a:cxn ang="0">
                  <a:pos x="144" y="0"/>
                </a:cxn>
                <a:cxn ang="0">
                  <a:pos x="126" y="0"/>
                </a:cxn>
                <a:cxn ang="0">
                  <a:pos x="114" y="6"/>
                </a:cxn>
                <a:cxn ang="0">
                  <a:pos x="102" y="18"/>
                </a:cxn>
                <a:cxn ang="0">
                  <a:pos x="96" y="30"/>
                </a:cxn>
                <a:cxn ang="0">
                  <a:pos x="96" y="48"/>
                </a:cxn>
                <a:cxn ang="0">
                  <a:pos x="96" y="60"/>
                </a:cxn>
                <a:cxn ang="0">
                  <a:pos x="108" y="72"/>
                </a:cxn>
                <a:cxn ang="0">
                  <a:pos x="114" y="84"/>
                </a:cxn>
                <a:cxn ang="0">
                  <a:pos x="90" y="102"/>
                </a:cxn>
                <a:cxn ang="0">
                  <a:pos x="66" y="126"/>
                </a:cxn>
                <a:cxn ang="0">
                  <a:pos x="42" y="150"/>
                </a:cxn>
                <a:cxn ang="0">
                  <a:pos x="30" y="180"/>
                </a:cxn>
                <a:cxn ang="0">
                  <a:pos x="12" y="210"/>
                </a:cxn>
                <a:cxn ang="0">
                  <a:pos x="6" y="240"/>
                </a:cxn>
                <a:cxn ang="0">
                  <a:pos x="0" y="276"/>
                </a:cxn>
                <a:cxn ang="0">
                  <a:pos x="6" y="306"/>
                </a:cxn>
                <a:cxn ang="0">
                  <a:pos x="12" y="342"/>
                </a:cxn>
                <a:cxn ang="0">
                  <a:pos x="18" y="372"/>
                </a:cxn>
                <a:cxn ang="0">
                  <a:pos x="36" y="402"/>
                </a:cxn>
                <a:cxn ang="0">
                  <a:pos x="84" y="450"/>
                </a:cxn>
                <a:cxn ang="0">
                  <a:pos x="126" y="486"/>
                </a:cxn>
                <a:cxn ang="0">
                  <a:pos x="174" y="510"/>
                </a:cxn>
                <a:cxn ang="0">
                  <a:pos x="222" y="534"/>
                </a:cxn>
                <a:cxn ang="0">
                  <a:pos x="270" y="558"/>
                </a:cxn>
                <a:cxn ang="0">
                  <a:pos x="324" y="570"/>
                </a:cxn>
                <a:cxn ang="0">
                  <a:pos x="378" y="582"/>
                </a:cxn>
                <a:cxn ang="0">
                  <a:pos x="432" y="588"/>
                </a:cxn>
                <a:cxn ang="0">
                  <a:pos x="486" y="588"/>
                </a:cxn>
                <a:cxn ang="0">
                  <a:pos x="534" y="588"/>
                </a:cxn>
                <a:cxn ang="0">
                  <a:pos x="570" y="582"/>
                </a:cxn>
              </a:cxnLst>
              <a:rect l="0" t="0" r="r" b="b"/>
              <a:pathLst>
                <a:path w="570" h="588">
                  <a:moveTo>
                    <a:pt x="162" y="0"/>
                  </a:moveTo>
                  <a:lnTo>
                    <a:pt x="156" y="0"/>
                  </a:lnTo>
                  <a:lnTo>
                    <a:pt x="150" y="0"/>
                  </a:lnTo>
                  <a:lnTo>
                    <a:pt x="144" y="0"/>
                  </a:lnTo>
                  <a:lnTo>
                    <a:pt x="138" y="0"/>
                  </a:lnTo>
                  <a:lnTo>
                    <a:pt x="126" y="0"/>
                  </a:lnTo>
                  <a:lnTo>
                    <a:pt x="120" y="6"/>
                  </a:lnTo>
                  <a:lnTo>
                    <a:pt x="114" y="6"/>
                  </a:lnTo>
                  <a:lnTo>
                    <a:pt x="108" y="12"/>
                  </a:lnTo>
                  <a:lnTo>
                    <a:pt x="102" y="18"/>
                  </a:lnTo>
                  <a:lnTo>
                    <a:pt x="102" y="24"/>
                  </a:lnTo>
                  <a:lnTo>
                    <a:pt x="96" y="30"/>
                  </a:lnTo>
                  <a:lnTo>
                    <a:pt x="96" y="36"/>
                  </a:lnTo>
                  <a:lnTo>
                    <a:pt x="96" y="48"/>
                  </a:lnTo>
                  <a:lnTo>
                    <a:pt x="96" y="54"/>
                  </a:lnTo>
                  <a:lnTo>
                    <a:pt x="96" y="60"/>
                  </a:lnTo>
                  <a:lnTo>
                    <a:pt x="102" y="66"/>
                  </a:lnTo>
                  <a:lnTo>
                    <a:pt x="108" y="72"/>
                  </a:lnTo>
                  <a:lnTo>
                    <a:pt x="108" y="78"/>
                  </a:lnTo>
                  <a:lnTo>
                    <a:pt x="114" y="84"/>
                  </a:lnTo>
                  <a:lnTo>
                    <a:pt x="102" y="90"/>
                  </a:lnTo>
                  <a:lnTo>
                    <a:pt x="90" y="102"/>
                  </a:lnTo>
                  <a:lnTo>
                    <a:pt x="78" y="114"/>
                  </a:lnTo>
                  <a:lnTo>
                    <a:pt x="66" y="126"/>
                  </a:lnTo>
                  <a:lnTo>
                    <a:pt x="54" y="138"/>
                  </a:lnTo>
                  <a:lnTo>
                    <a:pt x="42" y="150"/>
                  </a:lnTo>
                  <a:lnTo>
                    <a:pt x="36" y="168"/>
                  </a:lnTo>
                  <a:lnTo>
                    <a:pt x="30" y="180"/>
                  </a:lnTo>
                  <a:lnTo>
                    <a:pt x="18" y="192"/>
                  </a:lnTo>
                  <a:lnTo>
                    <a:pt x="12" y="210"/>
                  </a:lnTo>
                  <a:lnTo>
                    <a:pt x="12" y="228"/>
                  </a:lnTo>
                  <a:lnTo>
                    <a:pt x="6" y="240"/>
                  </a:lnTo>
                  <a:lnTo>
                    <a:pt x="6" y="258"/>
                  </a:lnTo>
                  <a:lnTo>
                    <a:pt x="0" y="276"/>
                  </a:lnTo>
                  <a:lnTo>
                    <a:pt x="0" y="294"/>
                  </a:lnTo>
                  <a:lnTo>
                    <a:pt x="6" y="306"/>
                  </a:lnTo>
                  <a:lnTo>
                    <a:pt x="6" y="324"/>
                  </a:lnTo>
                  <a:lnTo>
                    <a:pt x="12" y="342"/>
                  </a:lnTo>
                  <a:lnTo>
                    <a:pt x="12" y="360"/>
                  </a:lnTo>
                  <a:lnTo>
                    <a:pt x="18" y="372"/>
                  </a:lnTo>
                  <a:lnTo>
                    <a:pt x="24" y="390"/>
                  </a:lnTo>
                  <a:lnTo>
                    <a:pt x="36" y="402"/>
                  </a:lnTo>
                  <a:lnTo>
                    <a:pt x="54" y="426"/>
                  </a:lnTo>
                  <a:lnTo>
                    <a:pt x="84" y="450"/>
                  </a:lnTo>
                  <a:lnTo>
                    <a:pt x="102" y="468"/>
                  </a:lnTo>
                  <a:lnTo>
                    <a:pt x="126" y="486"/>
                  </a:lnTo>
                  <a:lnTo>
                    <a:pt x="150" y="498"/>
                  </a:lnTo>
                  <a:lnTo>
                    <a:pt x="174" y="510"/>
                  </a:lnTo>
                  <a:lnTo>
                    <a:pt x="198" y="522"/>
                  </a:lnTo>
                  <a:lnTo>
                    <a:pt x="222" y="534"/>
                  </a:lnTo>
                  <a:lnTo>
                    <a:pt x="246" y="546"/>
                  </a:lnTo>
                  <a:lnTo>
                    <a:pt x="270" y="558"/>
                  </a:lnTo>
                  <a:lnTo>
                    <a:pt x="294" y="564"/>
                  </a:lnTo>
                  <a:lnTo>
                    <a:pt x="324" y="570"/>
                  </a:lnTo>
                  <a:lnTo>
                    <a:pt x="348" y="576"/>
                  </a:lnTo>
                  <a:lnTo>
                    <a:pt x="378" y="582"/>
                  </a:lnTo>
                  <a:lnTo>
                    <a:pt x="402" y="588"/>
                  </a:lnTo>
                  <a:lnTo>
                    <a:pt x="432" y="588"/>
                  </a:lnTo>
                  <a:lnTo>
                    <a:pt x="456" y="588"/>
                  </a:lnTo>
                  <a:lnTo>
                    <a:pt x="486" y="588"/>
                  </a:lnTo>
                  <a:lnTo>
                    <a:pt x="510" y="588"/>
                  </a:lnTo>
                  <a:lnTo>
                    <a:pt x="534" y="588"/>
                  </a:lnTo>
                  <a:lnTo>
                    <a:pt x="564" y="582"/>
                  </a:lnTo>
                  <a:lnTo>
                    <a:pt x="570" y="582"/>
                  </a:lnTo>
                </a:path>
              </a:pathLst>
            </a:custGeom>
            <a:noFill/>
            <a:ln w="0">
              <a:solidFill>
                <a:srgbClr val="000000"/>
              </a:solidFill>
              <a:prstDash val="solid"/>
              <a:round/>
              <a:headEnd/>
              <a:tailEnd/>
            </a:ln>
          </p:spPr>
          <p:txBody>
            <a:bodyPr/>
            <a:lstStyle/>
            <a:p>
              <a:endParaRPr lang="zh-CN" altLang="en-US"/>
            </a:p>
          </p:txBody>
        </p:sp>
        <p:sp>
          <p:nvSpPr>
            <p:cNvPr id="609330" name="Freeform 50"/>
            <p:cNvSpPr>
              <a:spLocks/>
            </p:cNvSpPr>
            <p:nvPr/>
          </p:nvSpPr>
          <p:spPr bwMode="auto">
            <a:xfrm>
              <a:off x="1055" y="1907"/>
              <a:ext cx="53" cy="46"/>
            </a:xfrm>
            <a:custGeom>
              <a:avLst/>
              <a:gdLst/>
              <a:ahLst/>
              <a:cxnLst>
                <a:cxn ang="0">
                  <a:pos x="72" y="54"/>
                </a:cxn>
                <a:cxn ang="0">
                  <a:pos x="60" y="42"/>
                </a:cxn>
                <a:cxn ang="0">
                  <a:pos x="48" y="30"/>
                </a:cxn>
                <a:cxn ang="0">
                  <a:pos x="30" y="18"/>
                </a:cxn>
                <a:cxn ang="0">
                  <a:pos x="18" y="6"/>
                </a:cxn>
                <a:cxn ang="0">
                  <a:pos x="0" y="0"/>
                </a:cxn>
              </a:cxnLst>
              <a:rect l="0" t="0" r="r" b="b"/>
              <a:pathLst>
                <a:path w="72" h="54">
                  <a:moveTo>
                    <a:pt x="72" y="54"/>
                  </a:moveTo>
                  <a:lnTo>
                    <a:pt x="60" y="42"/>
                  </a:lnTo>
                  <a:lnTo>
                    <a:pt x="48" y="30"/>
                  </a:lnTo>
                  <a:lnTo>
                    <a:pt x="30" y="18"/>
                  </a:lnTo>
                  <a:lnTo>
                    <a:pt x="18" y="6"/>
                  </a:lnTo>
                  <a:lnTo>
                    <a:pt x="0" y="0"/>
                  </a:lnTo>
                </a:path>
              </a:pathLst>
            </a:custGeom>
            <a:noFill/>
            <a:ln w="0">
              <a:solidFill>
                <a:srgbClr val="000000"/>
              </a:solidFill>
              <a:prstDash val="solid"/>
              <a:round/>
              <a:headEnd/>
              <a:tailEnd/>
            </a:ln>
          </p:spPr>
          <p:txBody>
            <a:bodyPr/>
            <a:lstStyle/>
            <a:p>
              <a:endParaRPr lang="zh-CN" altLang="en-US"/>
            </a:p>
          </p:txBody>
        </p:sp>
        <p:sp>
          <p:nvSpPr>
            <p:cNvPr id="609331" name="Freeform 51"/>
            <p:cNvSpPr>
              <a:spLocks/>
            </p:cNvSpPr>
            <p:nvPr/>
          </p:nvSpPr>
          <p:spPr bwMode="auto">
            <a:xfrm>
              <a:off x="1228" y="2248"/>
              <a:ext cx="36" cy="191"/>
            </a:xfrm>
            <a:custGeom>
              <a:avLst/>
              <a:gdLst/>
              <a:ahLst/>
              <a:cxnLst>
                <a:cxn ang="0">
                  <a:pos x="12" y="222"/>
                </a:cxn>
                <a:cxn ang="0">
                  <a:pos x="24" y="210"/>
                </a:cxn>
                <a:cxn ang="0">
                  <a:pos x="30" y="198"/>
                </a:cxn>
                <a:cxn ang="0">
                  <a:pos x="36" y="186"/>
                </a:cxn>
                <a:cxn ang="0">
                  <a:pos x="42" y="168"/>
                </a:cxn>
                <a:cxn ang="0">
                  <a:pos x="42" y="156"/>
                </a:cxn>
                <a:cxn ang="0">
                  <a:pos x="48" y="144"/>
                </a:cxn>
                <a:cxn ang="0">
                  <a:pos x="48" y="126"/>
                </a:cxn>
                <a:cxn ang="0">
                  <a:pos x="48" y="114"/>
                </a:cxn>
                <a:cxn ang="0">
                  <a:pos x="48" y="102"/>
                </a:cxn>
                <a:cxn ang="0">
                  <a:pos x="42" y="84"/>
                </a:cxn>
                <a:cxn ang="0">
                  <a:pos x="42" y="72"/>
                </a:cxn>
                <a:cxn ang="0">
                  <a:pos x="36" y="60"/>
                </a:cxn>
                <a:cxn ang="0">
                  <a:pos x="30" y="48"/>
                </a:cxn>
                <a:cxn ang="0">
                  <a:pos x="24" y="36"/>
                </a:cxn>
                <a:cxn ang="0">
                  <a:pos x="18" y="24"/>
                </a:cxn>
                <a:cxn ang="0">
                  <a:pos x="6" y="12"/>
                </a:cxn>
                <a:cxn ang="0">
                  <a:pos x="0" y="0"/>
                </a:cxn>
              </a:cxnLst>
              <a:rect l="0" t="0" r="r" b="b"/>
              <a:pathLst>
                <a:path w="48" h="222">
                  <a:moveTo>
                    <a:pt x="12" y="222"/>
                  </a:moveTo>
                  <a:lnTo>
                    <a:pt x="24" y="210"/>
                  </a:lnTo>
                  <a:lnTo>
                    <a:pt x="30" y="198"/>
                  </a:lnTo>
                  <a:lnTo>
                    <a:pt x="36" y="186"/>
                  </a:lnTo>
                  <a:lnTo>
                    <a:pt x="42" y="168"/>
                  </a:lnTo>
                  <a:lnTo>
                    <a:pt x="42" y="156"/>
                  </a:lnTo>
                  <a:lnTo>
                    <a:pt x="48" y="144"/>
                  </a:lnTo>
                  <a:lnTo>
                    <a:pt x="48" y="126"/>
                  </a:lnTo>
                  <a:lnTo>
                    <a:pt x="48" y="114"/>
                  </a:lnTo>
                  <a:lnTo>
                    <a:pt x="48" y="102"/>
                  </a:lnTo>
                  <a:lnTo>
                    <a:pt x="42" y="84"/>
                  </a:lnTo>
                  <a:lnTo>
                    <a:pt x="42" y="72"/>
                  </a:lnTo>
                  <a:lnTo>
                    <a:pt x="36" y="60"/>
                  </a:lnTo>
                  <a:lnTo>
                    <a:pt x="30" y="48"/>
                  </a:lnTo>
                  <a:lnTo>
                    <a:pt x="24" y="36"/>
                  </a:lnTo>
                  <a:lnTo>
                    <a:pt x="18" y="24"/>
                  </a:lnTo>
                  <a:lnTo>
                    <a:pt x="6" y="12"/>
                  </a:lnTo>
                  <a:lnTo>
                    <a:pt x="0" y="0"/>
                  </a:lnTo>
                </a:path>
              </a:pathLst>
            </a:custGeom>
            <a:noFill/>
            <a:ln w="0">
              <a:solidFill>
                <a:srgbClr val="000000"/>
              </a:solidFill>
              <a:prstDash val="solid"/>
              <a:round/>
              <a:headEnd/>
              <a:tailEnd/>
            </a:ln>
          </p:spPr>
          <p:txBody>
            <a:bodyPr/>
            <a:lstStyle/>
            <a:p>
              <a:endParaRPr lang="zh-CN" altLang="en-US"/>
            </a:p>
          </p:txBody>
        </p:sp>
        <p:sp>
          <p:nvSpPr>
            <p:cNvPr id="609332" name="Freeform 52"/>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close/>
                </a:path>
              </a:pathLst>
            </a:custGeom>
            <a:solidFill>
              <a:srgbClr val="FF9975"/>
            </a:solidFill>
            <a:ln w="9525">
              <a:noFill/>
              <a:round/>
              <a:headEnd/>
              <a:tailEnd/>
            </a:ln>
          </p:spPr>
          <p:txBody>
            <a:bodyPr/>
            <a:lstStyle/>
            <a:p>
              <a:endParaRPr lang="zh-CN" altLang="en-US"/>
            </a:p>
          </p:txBody>
        </p:sp>
        <p:sp>
          <p:nvSpPr>
            <p:cNvPr id="609333" name="Freeform 53"/>
            <p:cNvSpPr>
              <a:spLocks/>
            </p:cNvSpPr>
            <p:nvPr/>
          </p:nvSpPr>
          <p:spPr bwMode="auto">
            <a:xfrm>
              <a:off x="1099" y="2418"/>
              <a:ext cx="250" cy="202"/>
            </a:xfrm>
            <a:custGeom>
              <a:avLst/>
              <a:gdLst/>
              <a:ahLst/>
              <a:cxnLst>
                <a:cxn ang="0">
                  <a:pos x="0" y="156"/>
                </a:cxn>
                <a:cxn ang="0">
                  <a:pos x="30" y="144"/>
                </a:cxn>
                <a:cxn ang="0">
                  <a:pos x="60" y="138"/>
                </a:cxn>
                <a:cxn ang="0">
                  <a:pos x="90" y="120"/>
                </a:cxn>
                <a:cxn ang="0">
                  <a:pos x="102" y="102"/>
                </a:cxn>
                <a:cxn ang="0">
                  <a:pos x="108" y="78"/>
                </a:cxn>
                <a:cxn ang="0">
                  <a:pos x="132" y="42"/>
                </a:cxn>
                <a:cxn ang="0">
                  <a:pos x="156" y="18"/>
                </a:cxn>
                <a:cxn ang="0">
                  <a:pos x="174" y="6"/>
                </a:cxn>
                <a:cxn ang="0">
                  <a:pos x="198" y="0"/>
                </a:cxn>
                <a:cxn ang="0">
                  <a:pos x="216" y="0"/>
                </a:cxn>
                <a:cxn ang="0">
                  <a:pos x="240" y="6"/>
                </a:cxn>
                <a:cxn ang="0">
                  <a:pos x="258" y="18"/>
                </a:cxn>
                <a:cxn ang="0">
                  <a:pos x="276" y="30"/>
                </a:cxn>
                <a:cxn ang="0">
                  <a:pos x="294" y="42"/>
                </a:cxn>
                <a:cxn ang="0">
                  <a:pos x="306" y="66"/>
                </a:cxn>
                <a:cxn ang="0">
                  <a:pos x="300" y="84"/>
                </a:cxn>
                <a:cxn ang="0">
                  <a:pos x="318" y="90"/>
                </a:cxn>
                <a:cxn ang="0">
                  <a:pos x="336" y="102"/>
                </a:cxn>
                <a:cxn ang="0">
                  <a:pos x="336" y="114"/>
                </a:cxn>
                <a:cxn ang="0">
                  <a:pos x="336" y="132"/>
                </a:cxn>
                <a:cxn ang="0">
                  <a:pos x="330" y="138"/>
                </a:cxn>
                <a:cxn ang="0">
                  <a:pos x="318" y="144"/>
                </a:cxn>
                <a:cxn ang="0">
                  <a:pos x="282" y="150"/>
                </a:cxn>
                <a:cxn ang="0">
                  <a:pos x="288" y="156"/>
                </a:cxn>
                <a:cxn ang="0">
                  <a:pos x="288" y="168"/>
                </a:cxn>
                <a:cxn ang="0">
                  <a:pos x="282" y="180"/>
                </a:cxn>
                <a:cxn ang="0">
                  <a:pos x="264" y="192"/>
                </a:cxn>
                <a:cxn ang="0">
                  <a:pos x="246" y="192"/>
                </a:cxn>
                <a:cxn ang="0">
                  <a:pos x="240" y="192"/>
                </a:cxn>
                <a:cxn ang="0">
                  <a:pos x="240" y="204"/>
                </a:cxn>
                <a:cxn ang="0">
                  <a:pos x="234" y="210"/>
                </a:cxn>
                <a:cxn ang="0">
                  <a:pos x="222" y="216"/>
                </a:cxn>
                <a:cxn ang="0">
                  <a:pos x="204" y="216"/>
                </a:cxn>
                <a:cxn ang="0">
                  <a:pos x="168" y="210"/>
                </a:cxn>
                <a:cxn ang="0">
                  <a:pos x="138" y="210"/>
                </a:cxn>
                <a:cxn ang="0">
                  <a:pos x="108" y="216"/>
                </a:cxn>
                <a:cxn ang="0">
                  <a:pos x="84" y="228"/>
                </a:cxn>
                <a:cxn ang="0">
                  <a:pos x="60" y="234"/>
                </a:cxn>
                <a:cxn ang="0">
                  <a:pos x="0" y="156"/>
                </a:cxn>
              </a:cxnLst>
              <a:rect l="0" t="0" r="r" b="b"/>
              <a:pathLst>
                <a:path w="336" h="234">
                  <a:moveTo>
                    <a:pt x="0" y="156"/>
                  </a:moveTo>
                  <a:lnTo>
                    <a:pt x="30" y="144"/>
                  </a:lnTo>
                  <a:lnTo>
                    <a:pt x="60" y="138"/>
                  </a:lnTo>
                  <a:lnTo>
                    <a:pt x="90" y="120"/>
                  </a:lnTo>
                  <a:lnTo>
                    <a:pt x="102" y="102"/>
                  </a:lnTo>
                  <a:lnTo>
                    <a:pt x="108" y="78"/>
                  </a:lnTo>
                  <a:lnTo>
                    <a:pt x="132" y="42"/>
                  </a:lnTo>
                  <a:lnTo>
                    <a:pt x="156" y="18"/>
                  </a:lnTo>
                  <a:lnTo>
                    <a:pt x="174" y="6"/>
                  </a:lnTo>
                  <a:lnTo>
                    <a:pt x="198" y="0"/>
                  </a:lnTo>
                  <a:lnTo>
                    <a:pt x="216" y="0"/>
                  </a:lnTo>
                  <a:lnTo>
                    <a:pt x="240" y="6"/>
                  </a:lnTo>
                  <a:lnTo>
                    <a:pt x="258" y="18"/>
                  </a:lnTo>
                  <a:lnTo>
                    <a:pt x="276" y="30"/>
                  </a:lnTo>
                  <a:lnTo>
                    <a:pt x="294" y="42"/>
                  </a:lnTo>
                  <a:lnTo>
                    <a:pt x="306" y="66"/>
                  </a:lnTo>
                  <a:lnTo>
                    <a:pt x="300" y="84"/>
                  </a:lnTo>
                  <a:lnTo>
                    <a:pt x="318" y="90"/>
                  </a:lnTo>
                  <a:lnTo>
                    <a:pt x="336" y="102"/>
                  </a:lnTo>
                  <a:lnTo>
                    <a:pt x="336" y="114"/>
                  </a:lnTo>
                  <a:lnTo>
                    <a:pt x="336" y="132"/>
                  </a:lnTo>
                  <a:lnTo>
                    <a:pt x="330" y="138"/>
                  </a:lnTo>
                  <a:lnTo>
                    <a:pt x="318" y="144"/>
                  </a:lnTo>
                  <a:lnTo>
                    <a:pt x="282" y="150"/>
                  </a:lnTo>
                  <a:lnTo>
                    <a:pt x="288" y="156"/>
                  </a:lnTo>
                  <a:lnTo>
                    <a:pt x="288" y="168"/>
                  </a:lnTo>
                  <a:lnTo>
                    <a:pt x="282" y="180"/>
                  </a:lnTo>
                  <a:lnTo>
                    <a:pt x="264" y="192"/>
                  </a:lnTo>
                  <a:lnTo>
                    <a:pt x="246" y="192"/>
                  </a:lnTo>
                  <a:lnTo>
                    <a:pt x="240" y="192"/>
                  </a:lnTo>
                  <a:lnTo>
                    <a:pt x="240" y="204"/>
                  </a:lnTo>
                  <a:lnTo>
                    <a:pt x="234" y="210"/>
                  </a:lnTo>
                  <a:lnTo>
                    <a:pt x="222" y="216"/>
                  </a:lnTo>
                  <a:lnTo>
                    <a:pt x="204" y="216"/>
                  </a:lnTo>
                  <a:lnTo>
                    <a:pt x="168" y="210"/>
                  </a:lnTo>
                  <a:lnTo>
                    <a:pt x="138" y="210"/>
                  </a:lnTo>
                  <a:lnTo>
                    <a:pt x="108" y="216"/>
                  </a:lnTo>
                  <a:lnTo>
                    <a:pt x="84" y="228"/>
                  </a:lnTo>
                  <a:lnTo>
                    <a:pt x="60" y="234"/>
                  </a:lnTo>
                  <a:lnTo>
                    <a:pt x="0" y="156"/>
                  </a:lnTo>
                </a:path>
              </a:pathLst>
            </a:custGeom>
            <a:noFill/>
            <a:ln w="0">
              <a:solidFill>
                <a:srgbClr val="000000"/>
              </a:solidFill>
              <a:prstDash val="solid"/>
              <a:round/>
              <a:headEnd/>
              <a:tailEnd/>
            </a:ln>
          </p:spPr>
          <p:txBody>
            <a:bodyPr/>
            <a:lstStyle/>
            <a:p>
              <a:endParaRPr lang="zh-CN" altLang="en-US"/>
            </a:p>
          </p:txBody>
        </p:sp>
        <p:sp>
          <p:nvSpPr>
            <p:cNvPr id="609334" name="Freeform 54"/>
            <p:cNvSpPr>
              <a:spLocks/>
            </p:cNvSpPr>
            <p:nvPr/>
          </p:nvSpPr>
          <p:spPr bwMode="auto">
            <a:xfrm>
              <a:off x="649" y="2491"/>
              <a:ext cx="566" cy="367"/>
            </a:xfrm>
            <a:custGeom>
              <a:avLst/>
              <a:gdLst/>
              <a:ahLst/>
              <a:cxnLst>
                <a:cxn ang="0">
                  <a:pos x="156" y="96"/>
                </a:cxn>
                <a:cxn ang="0">
                  <a:pos x="186" y="90"/>
                </a:cxn>
                <a:cxn ang="0">
                  <a:pos x="222" y="84"/>
                </a:cxn>
                <a:cxn ang="0">
                  <a:pos x="234" y="90"/>
                </a:cxn>
                <a:cxn ang="0">
                  <a:pos x="246" y="108"/>
                </a:cxn>
                <a:cxn ang="0">
                  <a:pos x="252" y="114"/>
                </a:cxn>
                <a:cxn ang="0">
                  <a:pos x="270" y="108"/>
                </a:cxn>
                <a:cxn ang="0">
                  <a:pos x="306" y="96"/>
                </a:cxn>
                <a:cxn ang="0">
                  <a:pos x="354" y="78"/>
                </a:cxn>
                <a:cxn ang="0">
                  <a:pos x="402" y="60"/>
                </a:cxn>
                <a:cxn ang="0">
                  <a:pos x="450" y="42"/>
                </a:cxn>
                <a:cxn ang="0">
                  <a:pos x="492" y="18"/>
                </a:cxn>
                <a:cxn ang="0">
                  <a:pos x="534" y="6"/>
                </a:cxn>
                <a:cxn ang="0">
                  <a:pos x="558" y="0"/>
                </a:cxn>
                <a:cxn ang="0">
                  <a:pos x="570" y="0"/>
                </a:cxn>
                <a:cxn ang="0">
                  <a:pos x="612" y="12"/>
                </a:cxn>
                <a:cxn ang="0">
                  <a:pos x="636" y="30"/>
                </a:cxn>
                <a:cxn ang="0">
                  <a:pos x="666" y="42"/>
                </a:cxn>
                <a:cxn ang="0">
                  <a:pos x="696" y="66"/>
                </a:cxn>
                <a:cxn ang="0">
                  <a:pos x="726" y="96"/>
                </a:cxn>
                <a:cxn ang="0">
                  <a:pos x="750" y="132"/>
                </a:cxn>
                <a:cxn ang="0">
                  <a:pos x="756" y="156"/>
                </a:cxn>
                <a:cxn ang="0">
                  <a:pos x="762" y="186"/>
                </a:cxn>
                <a:cxn ang="0">
                  <a:pos x="756" y="198"/>
                </a:cxn>
                <a:cxn ang="0">
                  <a:pos x="708" y="240"/>
                </a:cxn>
                <a:cxn ang="0">
                  <a:pos x="660" y="270"/>
                </a:cxn>
                <a:cxn ang="0">
                  <a:pos x="606" y="294"/>
                </a:cxn>
                <a:cxn ang="0">
                  <a:pos x="558" y="312"/>
                </a:cxn>
                <a:cxn ang="0">
                  <a:pos x="516" y="324"/>
                </a:cxn>
                <a:cxn ang="0">
                  <a:pos x="438" y="354"/>
                </a:cxn>
                <a:cxn ang="0">
                  <a:pos x="384" y="372"/>
                </a:cxn>
                <a:cxn ang="0">
                  <a:pos x="312" y="396"/>
                </a:cxn>
                <a:cxn ang="0">
                  <a:pos x="276" y="414"/>
                </a:cxn>
                <a:cxn ang="0">
                  <a:pos x="240" y="420"/>
                </a:cxn>
                <a:cxn ang="0">
                  <a:pos x="204" y="426"/>
                </a:cxn>
                <a:cxn ang="0">
                  <a:pos x="156" y="426"/>
                </a:cxn>
                <a:cxn ang="0">
                  <a:pos x="102" y="420"/>
                </a:cxn>
                <a:cxn ang="0">
                  <a:pos x="72" y="402"/>
                </a:cxn>
                <a:cxn ang="0">
                  <a:pos x="42" y="384"/>
                </a:cxn>
                <a:cxn ang="0">
                  <a:pos x="24" y="360"/>
                </a:cxn>
                <a:cxn ang="0">
                  <a:pos x="6" y="324"/>
                </a:cxn>
                <a:cxn ang="0">
                  <a:pos x="0" y="294"/>
                </a:cxn>
                <a:cxn ang="0">
                  <a:pos x="12" y="252"/>
                </a:cxn>
                <a:cxn ang="0">
                  <a:pos x="42" y="198"/>
                </a:cxn>
                <a:cxn ang="0">
                  <a:pos x="84" y="138"/>
                </a:cxn>
                <a:cxn ang="0">
                  <a:pos x="156" y="96"/>
                </a:cxn>
              </a:cxnLst>
              <a:rect l="0" t="0" r="r" b="b"/>
              <a:pathLst>
                <a:path w="762" h="426">
                  <a:moveTo>
                    <a:pt x="156" y="96"/>
                  </a:moveTo>
                  <a:lnTo>
                    <a:pt x="186" y="90"/>
                  </a:lnTo>
                  <a:lnTo>
                    <a:pt x="222" y="84"/>
                  </a:lnTo>
                  <a:lnTo>
                    <a:pt x="234" y="90"/>
                  </a:lnTo>
                  <a:lnTo>
                    <a:pt x="246" y="108"/>
                  </a:lnTo>
                  <a:lnTo>
                    <a:pt x="252" y="114"/>
                  </a:lnTo>
                  <a:lnTo>
                    <a:pt x="270" y="108"/>
                  </a:lnTo>
                  <a:lnTo>
                    <a:pt x="306" y="96"/>
                  </a:lnTo>
                  <a:lnTo>
                    <a:pt x="354" y="78"/>
                  </a:lnTo>
                  <a:lnTo>
                    <a:pt x="402" y="60"/>
                  </a:lnTo>
                  <a:lnTo>
                    <a:pt x="450" y="42"/>
                  </a:lnTo>
                  <a:lnTo>
                    <a:pt x="492" y="18"/>
                  </a:lnTo>
                  <a:lnTo>
                    <a:pt x="534" y="6"/>
                  </a:lnTo>
                  <a:lnTo>
                    <a:pt x="558" y="0"/>
                  </a:lnTo>
                  <a:lnTo>
                    <a:pt x="570" y="0"/>
                  </a:lnTo>
                  <a:lnTo>
                    <a:pt x="612" y="12"/>
                  </a:lnTo>
                  <a:lnTo>
                    <a:pt x="636" y="30"/>
                  </a:lnTo>
                  <a:lnTo>
                    <a:pt x="666" y="42"/>
                  </a:lnTo>
                  <a:lnTo>
                    <a:pt x="696" y="66"/>
                  </a:lnTo>
                  <a:lnTo>
                    <a:pt x="726" y="96"/>
                  </a:lnTo>
                  <a:lnTo>
                    <a:pt x="750" y="132"/>
                  </a:lnTo>
                  <a:lnTo>
                    <a:pt x="756" y="156"/>
                  </a:lnTo>
                  <a:lnTo>
                    <a:pt x="762" y="186"/>
                  </a:lnTo>
                  <a:lnTo>
                    <a:pt x="756" y="198"/>
                  </a:lnTo>
                  <a:lnTo>
                    <a:pt x="708" y="240"/>
                  </a:lnTo>
                  <a:lnTo>
                    <a:pt x="660" y="270"/>
                  </a:lnTo>
                  <a:lnTo>
                    <a:pt x="606" y="294"/>
                  </a:lnTo>
                  <a:lnTo>
                    <a:pt x="558" y="312"/>
                  </a:lnTo>
                  <a:lnTo>
                    <a:pt x="516" y="324"/>
                  </a:lnTo>
                  <a:lnTo>
                    <a:pt x="438" y="354"/>
                  </a:lnTo>
                  <a:lnTo>
                    <a:pt x="384" y="372"/>
                  </a:lnTo>
                  <a:lnTo>
                    <a:pt x="312" y="396"/>
                  </a:lnTo>
                  <a:lnTo>
                    <a:pt x="276" y="414"/>
                  </a:lnTo>
                  <a:lnTo>
                    <a:pt x="240" y="420"/>
                  </a:lnTo>
                  <a:lnTo>
                    <a:pt x="204" y="426"/>
                  </a:lnTo>
                  <a:lnTo>
                    <a:pt x="156" y="426"/>
                  </a:lnTo>
                  <a:lnTo>
                    <a:pt x="102" y="420"/>
                  </a:lnTo>
                  <a:lnTo>
                    <a:pt x="72" y="402"/>
                  </a:lnTo>
                  <a:lnTo>
                    <a:pt x="42" y="384"/>
                  </a:lnTo>
                  <a:lnTo>
                    <a:pt x="24" y="360"/>
                  </a:lnTo>
                  <a:lnTo>
                    <a:pt x="6" y="324"/>
                  </a:lnTo>
                  <a:lnTo>
                    <a:pt x="0" y="294"/>
                  </a:lnTo>
                  <a:lnTo>
                    <a:pt x="12" y="252"/>
                  </a:lnTo>
                  <a:lnTo>
                    <a:pt x="42" y="198"/>
                  </a:lnTo>
                  <a:lnTo>
                    <a:pt x="84" y="138"/>
                  </a:lnTo>
                  <a:lnTo>
                    <a:pt x="156" y="96"/>
                  </a:lnTo>
                  <a:close/>
                </a:path>
              </a:pathLst>
            </a:custGeom>
            <a:solidFill>
              <a:srgbClr val="875426"/>
            </a:solidFill>
            <a:ln w="9525">
              <a:noFill/>
              <a:round/>
              <a:headEnd/>
              <a:tailEnd/>
            </a:ln>
          </p:spPr>
          <p:txBody>
            <a:bodyPr/>
            <a:lstStyle/>
            <a:p>
              <a:endParaRPr lang="zh-CN" altLang="en-US"/>
            </a:p>
          </p:txBody>
        </p:sp>
        <p:sp>
          <p:nvSpPr>
            <p:cNvPr id="609335" name="Freeform 55"/>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close/>
                </a:path>
              </a:pathLst>
            </a:custGeom>
            <a:solidFill>
              <a:srgbClr val="999999"/>
            </a:solidFill>
            <a:ln w="9525">
              <a:noFill/>
              <a:round/>
              <a:headEnd/>
              <a:tailEnd/>
            </a:ln>
          </p:spPr>
          <p:txBody>
            <a:bodyPr/>
            <a:lstStyle/>
            <a:p>
              <a:endParaRPr lang="zh-CN" altLang="en-US"/>
            </a:p>
          </p:txBody>
        </p:sp>
        <p:sp>
          <p:nvSpPr>
            <p:cNvPr id="609336" name="Freeform 56"/>
            <p:cNvSpPr>
              <a:spLocks/>
            </p:cNvSpPr>
            <p:nvPr/>
          </p:nvSpPr>
          <p:spPr bwMode="auto">
            <a:xfrm>
              <a:off x="1282" y="2129"/>
              <a:ext cx="686" cy="362"/>
            </a:xfrm>
            <a:custGeom>
              <a:avLst/>
              <a:gdLst/>
              <a:ahLst/>
              <a:cxnLst>
                <a:cxn ang="0">
                  <a:pos x="0" y="402"/>
                </a:cxn>
                <a:cxn ang="0">
                  <a:pos x="912" y="0"/>
                </a:cxn>
                <a:cxn ang="0">
                  <a:pos x="924" y="12"/>
                </a:cxn>
                <a:cxn ang="0">
                  <a:pos x="54" y="420"/>
                </a:cxn>
                <a:cxn ang="0">
                  <a:pos x="0" y="402"/>
                </a:cxn>
              </a:cxnLst>
              <a:rect l="0" t="0" r="r" b="b"/>
              <a:pathLst>
                <a:path w="924" h="420">
                  <a:moveTo>
                    <a:pt x="0" y="402"/>
                  </a:moveTo>
                  <a:lnTo>
                    <a:pt x="912" y="0"/>
                  </a:lnTo>
                  <a:lnTo>
                    <a:pt x="924" y="12"/>
                  </a:lnTo>
                  <a:lnTo>
                    <a:pt x="54" y="420"/>
                  </a:lnTo>
                  <a:lnTo>
                    <a:pt x="0" y="402"/>
                  </a:lnTo>
                </a:path>
              </a:pathLst>
            </a:custGeom>
            <a:noFill/>
            <a:ln w="0">
              <a:solidFill>
                <a:schemeClr val="tx1"/>
              </a:solidFill>
              <a:prstDash val="solid"/>
              <a:round/>
              <a:headEnd/>
              <a:tailEnd/>
            </a:ln>
          </p:spPr>
          <p:txBody>
            <a:bodyPr/>
            <a:lstStyle/>
            <a:p>
              <a:endParaRPr lang="zh-CN" altLang="en-US"/>
            </a:p>
          </p:txBody>
        </p:sp>
        <p:sp>
          <p:nvSpPr>
            <p:cNvPr id="609337" name="Freeform 57"/>
            <p:cNvSpPr>
              <a:spLocks/>
            </p:cNvSpPr>
            <p:nvPr/>
          </p:nvSpPr>
          <p:spPr bwMode="auto">
            <a:xfrm>
              <a:off x="627" y="2491"/>
              <a:ext cx="588" cy="367"/>
            </a:xfrm>
            <a:custGeom>
              <a:avLst/>
              <a:gdLst/>
              <a:ahLst/>
              <a:cxnLst>
                <a:cxn ang="0">
                  <a:pos x="282" y="114"/>
                </a:cxn>
                <a:cxn ang="0">
                  <a:pos x="300" y="108"/>
                </a:cxn>
                <a:cxn ang="0">
                  <a:pos x="336" y="96"/>
                </a:cxn>
                <a:cxn ang="0">
                  <a:pos x="384" y="78"/>
                </a:cxn>
                <a:cxn ang="0">
                  <a:pos x="432" y="60"/>
                </a:cxn>
                <a:cxn ang="0">
                  <a:pos x="480" y="42"/>
                </a:cxn>
                <a:cxn ang="0">
                  <a:pos x="522" y="18"/>
                </a:cxn>
                <a:cxn ang="0">
                  <a:pos x="564" y="6"/>
                </a:cxn>
                <a:cxn ang="0">
                  <a:pos x="588" y="0"/>
                </a:cxn>
                <a:cxn ang="0">
                  <a:pos x="600" y="0"/>
                </a:cxn>
                <a:cxn ang="0">
                  <a:pos x="642" y="12"/>
                </a:cxn>
                <a:cxn ang="0">
                  <a:pos x="666" y="24"/>
                </a:cxn>
                <a:cxn ang="0">
                  <a:pos x="696" y="42"/>
                </a:cxn>
                <a:cxn ang="0">
                  <a:pos x="726" y="66"/>
                </a:cxn>
                <a:cxn ang="0">
                  <a:pos x="756" y="96"/>
                </a:cxn>
                <a:cxn ang="0">
                  <a:pos x="780" y="132"/>
                </a:cxn>
                <a:cxn ang="0">
                  <a:pos x="786" y="156"/>
                </a:cxn>
                <a:cxn ang="0">
                  <a:pos x="792" y="180"/>
                </a:cxn>
                <a:cxn ang="0">
                  <a:pos x="786" y="198"/>
                </a:cxn>
                <a:cxn ang="0">
                  <a:pos x="738" y="240"/>
                </a:cxn>
                <a:cxn ang="0">
                  <a:pos x="690" y="270"/>
                </a:cxn>
                <a:cxn ang="0">
                  <a:pos x="636" y="294"/>
                </a:cxn>
                <a:cxn ang="0">
                  <a:pos x="588" y="312"/>
                </a:cxn>
                <a:cxn ang="0">
                  <a:pos x="546" y="324"/>
                </a:cxn>
                <a:cxn ang="0">
                  <a:pos x="468" y="354"/>
                </a:cxn>
                <a:cxn ang="0">
                  <a:pos x="414" y="372"/>
                </a:cxn>
                <a:cxn ang="0">
                  <a:pos x="342" y="396"/>
                </a:cxn>
                <a:cxn ang="0">
                  <a:pos x="306" y="414"/>
                </a:cxn>
                <a:cxn ang="0">
                  <a:pos x="270" y="420"/>
                </a:cxn>
                <a:cxn ang="0">
                  <a:pos x="234" y="426"/>
                </a:cxn>
                <a:cxn ang="0">
                  <a:pos x="186" y="426"/>
                </a:cxn>
                <a:cxn ang="0">
                  <a:pos x="132" y="420"/>
                </a:cxn>
                <a:cxn ang="0">
                  <a:pos x="96" y="402"/>
                </a:cxn>
                <a:cxn ang="0">
                  <a:pos x="42" y="378"/>
                </a:cxn>
                <a:cxn ang="0">
                  <a:pos x="0" y="342"/>
                </a:cxn>
              </a:cxnLst>
              <a:rect l="0" t="0" r="r" b="b"/>
              <a:pathLst>
                <a:path w="792" h="426">
                  <a:moveTo>
                    <a:pt x="282" y="114"/>
                  </a:moveTo>
                  <a:lnTo>
                    <a:pt x="300" y="108"/>
                  </a:lnTo>
                  <a:lnTo>
                    <a:pt x="336" y="96"/>
                  </a:lnTo>
                  <a:lnTo>
                    <a:pt x="384" y="78"/>
                  </a:lnTo>
                  <a:lnTo>
                    <a:pt x="432" y="60"/>
                  </a:lnTo>
                  <a:lnTo>
                    <a:pt x="480" y="42"/>
                  </a:lnTo>
                  <a:lnTo>
                    <a:pt x="522" y="18"/>
                  </a:lnTo>
                  <a:lnTo>
                    <a:pt x="564" y="6"/>
                  </a:lnTo>
                  <a:lnTo>
                    <a:pt x="588" y="0"/>
                  </a:lnTo>
                  <a:lnTo>
                    <a:pt x="600" y="0"/>
                  </a:lnTo>
                  <a:lnTo>
                    <a:pt x="642" y="12"/>
                  </a:lnTo>
                  <a:lnTo>
                    <a:pt x="666" y="24"/>
                  </a:lnTo>
                  <a:lnTo>
                    <a:pt x="696" y="42"/>
                  </a:lnTo>
                  <a:lnTo>
                    <a:pt x="726" y="66"/>
                  </a:lnTo>
                  <a:lnTo>
                    <a:pt x="756" y="96"/>
                  </a:lnTo>
                  <a:lnTo>
                    <a:pt x="780" y="132"/>
                  </a:lnTo>
                  <a:lnTo>
                    <a:pt x="786" y="156"/>
                  </a:lnTo>
                  <a:lnTo>
                    <a:pt x="792" y="180"/>
                  </a:lnTo>
                  <a:lnTo>
                    <a:pt x="786" y="198"/>
                  </a:lnTo>
                  <a:lnTo>
                    <a:pt x="738" y="240"/>
                  </a:lnTo>
                  <a:lnTo>
                    <a:pt x="690" y="270"/>
                  </a:lnTo>
                  <a:lnTo>
                    <a:pt x="636" y="294"/>
                  </a:lnTo>
                  <a:lnTo>
                    <a:pt x="588" y="312"/>
                  </a:lnTo>
                  <a:lnTo>
                    <a:pt x="546" y="324"/>
                  </a:lnTo>
                  <a:lnTo>
                    <a:pt x="468" y="354"/>
                  </a:lnTo>
                  <a:lnTo>
                    <a:pt x="414" y="372"/>
                  </a:lnTo>
                  <a:lnTo>
                    <a:pt x="342" y="396"/>
                  </a:lnTo>
                  <a:lnTo>
                    <a:pt x="306" y="414"/>
                  </a:lnTo>
                  <a:lnTo>
                    <a:pt x="270" y="420"/>
                  </a:lnTo>
                  <a:lnTo>
                    <a:pt x="234" y="426"/>
                  </a:lnTo>
                  <a:lnTo>
                    <a:pt x="186" y="426"/>
                  </a:lnTo>
                  <a:lnTo>
                    <a:pt x="132" y="420"/>
                  </a:lnTo>
                  <a:lnTo>
                    <a:pt x="96" y="402"/>
                  </a:lnTo>
                  <a:lnTo>
                    <a:pt x="42" y="378"/>
                  </a:lnTo>
                  <a:lnTo>
                    <a:pt x="0" y="342"/>
                  </a:lnTo>
                </a:path>
              </a:pathLst>
            </a:custGeom>
            <a:noFill/>
            <a:ln w="0">
              <a:solidFill>
                <a:srgbClr val="000000"/>
              </a:solidFill>
              <a:prstDash val="solid"/>
              <a:round/>
              <a:headEnd/>
              <a:tailEnd/>
            </a:ln>
          </p:spPr>
          <p:txBody>
            <a:bodyPr/>
            <a:lstStyle/>
            <a:p>
              <a:endParaRPr lang="zh-CN" altLang="en-US"/>
            </a:p>
          </p:txBody>
        </p:sp>
        <p:sp>
          <p:nvSpPr>
            <p:cNvPr id="609338" name="Freeform 58"/>
            <p:cNvSpPr>
              <a:spLocks/>
            </p:cNvSpPr>
            <p:nvPr/>
          </p:nvSpPr>
          <p:spPr bwMode="auto">
            <a:xfrm>
              <a:off x="1144" y="2728"/>
              <a:ext cx="18" cy="99"/>
            </a:xfrm>
            <a:custGeom>
              <a:avLst/>
              <a:gdLst/>
              <a:ahLst/>
              <a:cxnLst>
                <a:cxn ang="0">
                  <a:pos x="24" y="114"/>
                </a:cxn>
                <a:cxn ang="0">
                  <a:pos x="24" y="84"/>
                </a:cxn>
                <a:cxn ang="0">
                  <a:pos x="18" y="54"/>
                </a:cxn>
                <a:cxn ang="0">
                  <a:pos x="12" y="18"/>
                </a:cxn>
                <a:cxn ang="0">
                  <a:pos x="0" y="0"/>
                </a:cxn>
              </a:cxnLst>
              <a:rect l="0" t="0" r="r" b="b"/>
              <a:pathLst>
                <a:path w="24" h="114">
                  <a:moveTo>
                    <a:pt x="24" y="114"/>
                  </a:moveTo>
                  <a:lnTo>
                    <a:pt x="24" y="84"/>
                  </a:lnTo>
                  <a:lnTo>
                    <a:pt x="18" y="54"/>
                  </a:lnTo>
                  <a:lnTo>
                    <a:pt x="12" y="18"/>
                  </a:lnTo>
                  <a:lnTo>
                    <a:pt x="0" y="0"/>
                  </a:lnTo>
                </a:path>
              </a:pathLst>
            </a:custGeom>
            <a:noFill/>
            <a:ln w="0">
              <a:solidFill>
                <a:srgbClr val="000000"/>
              </a:solidFill>
              <a:prstDash val="solid"/>
              <a:round/>
              <a:headEnd/>
              <a:tailEnd/>
            </a:ln>
          </p:spPr>
          <p:txBody>
            <a:bodyPr/>
            <a:lstStyle/>
            <a:p>
              <a:endParaRPr lang="zh-CN" altLang="en-US"/>
            </a:p>
          </p:txBody>
        </p:sp>
        <p:sp>
          <p:nvSpPr>
            <p:cNvPr id="609339" name="Freeform 59"/>
            <p:cNvSpPr>
              <a:spLocks/>
            </p:cNvSpPr>
            <p:nvPr/>
          </p:nvSpPr>
          <p:spPr bwMode="auto">
            <a:xfrm>
              <a:off x="778" y="2584"/>
              <a:ext cx="54" cy="41"/>
            </a:xfrm>
            <a:custGeom>
              <a:avLst/>
              <a:gdLst/>
              <a:ahLst/>
              <a:cxnLst>
                <a:cxn ang="0">
                  <a:pos x="6" y="0"/>
                </a:cxn>
                <a:cxn ang="0">
                  <a:pos x="18" y="0"/>
                </a:cxn>
                <a:cxn ang="0">
                  <a:pos x="30" y="0"/>
                </a:cxn>
                <a:cxn ang="0">
                  <a:pos x="42" y="0"/>
                </a:cxn>
                <a:cxn ang="0">
                  <a:pos x="48" y="0"/>
                </a:cxn>
                <a:cxn ang="0">
                  <a:pos x="60" y="6"/>
                </a:cxn>
                <a:cxn ang="0">
                  <a:pos x="72" y="6"/>
                </a:cxn>
                <a:cxn ang="0">
                  <a:pos x="48" y="12"/>
                </a:cxn>
                <a:cxn ang="0">
                  <a:pos x="36" y="18"/>
                </a:cxn>
                <a:cxn ang="0">
                  <a:pos x="24" y="24"/>
                </a:cxn>
                <a:cxn ang="0">
                  <a:pos x="18" y="30"/>
                </a:cxn>
                <a:cxn ang="0">
                  <a:pos x="12" y="42"/>
                </a:cxn>
                <a:cxn ang="0">
                  <a:pos x="0" y="48"/>
                </a:cxn>
              </a:cxnLst>
              <a:rect l="0" t="0" r="r" b="b"/>
              <a:pathLst>
                <a:path w="72" h="48">
                  <a:moveTo>
                    <a:pt x="6" y="0"/>
                  </a:moveTo>
                  <a:lnTo>
                    <a:pt x="18" y="0"/>
                  </a:lnTo>
                  <a:lnTo>
                    <a:pt x="30" y="0"/>
                  </a:lnTo>
                  <a:lnTo>
                    <a:pt x="42" y="0"/>
                  </a:lnTo>
                  <a:lnTo>
                    <a:pt x="48" y="0"/>
                  </a:lnTo>
                  <a:lnTo>
                    <a:pt x="60" y="6"/>
                  </a:lnTo>
                  <a:lnTo>
                    <a:pt x="72" y="6"/>
                  </a:lnTo>
                  <a:lnTo>
                    <a:pt x="48" y="12"/>
                  </a:lnTo>
                  <a:lnTo>
                    <a:pt x="36" y="18"/>
                  </a:lnTo>
                  <a:lnTo>
                    <a:pt x="24" y="24"/>
                  </a:lnTo>
                  <a:lnTo>
                    <a:pt x="18" y="30"/>
                  </a:lnTo>
                  <a:lnTo>
                    <a:pt x="12" y="42"/>
                  </a:lnTo>
                  <a:lnTo>
                    <a:pt x="0" y="48"/>
                  </a:lnTo>
                </a:path>
              </a:pathLst>
            </a:custGeom>
            <a:noFill/>
            <a:ln w="0">
              <a:solidFill>
                <a:srgbClr val="000000"/>
              </a:solidFill>
              <a:prstDash val="solid"/>
              <a:round/>
              <a:headEnd/>
              <a:tailEnd/>
            </a:ln>
          </p:spPr>
          <p:txBody>
            <a:bodyPr/>
            <a:lstStyle/>
            <a:p>
              <a:endParaRPr lang="zh-CN" altLang="en-US"/>
            </a:p>
          </p:txBody>
        </p:sp>
        <p:sp>
          <p:nvSpPr>
            <p:cNvPr id="609340" name="Freeform 60"/>
            <p:cNvSpPr>
              <a:spLocks/>
            </p:cNvSpPr>
            <p:nvPr/>
          </p:nvSpPr>
          <p:spPr bwMode="auto">
            <a:xfrm>
              <a:off x="823" y="2594"/>
              <a:ext cx="9" cy="26"/>
            </a:xfrm>
            <a:custGeom>
              <a:avLst/>
              <a:gdLst/>
              <a:ahLst/>
              <a:cxnLst>
                <a:cxn ang="0">
                  <a:pos x="12" y="0"/>
                </a:cxn>
                <a:cxn ang="0">
                  <a:pos x="6" y="0"/>
                </a:cxn>
                <a:cxn ang="0">
                  <a:pos x="0" y="12"/>
                </a:cxn>
                <a:cxn ang="0">
                  <a:pos x="0" y="24"/>
                </a:cxn>
                <a:cxn ang="0">
                  <a:pos x="0" y="30"/>
                </a:cxn>
              </a:cxnLst>
              <a:rect l="0" t="0" r="r" b="b"/>
              <a:pathLst>
                <a:path w="12" h="30">
                  <a:moveTo>
                    <a:pt x="12" y="0"/>
                  </a:moveTo>
                  <a:lnTo>
                    <a:pt x="6" y="0"/>
                  </a:lnTo>
                  <a:lnTo>
                    <a:pt x="0" y="12"/>
                  </a:lnTo>
                  <a:lnTo>
                    <a:pt x="0" y="24"/>
                  </a:lnTo>
                  <a:lnTo>
                    <a:pt x="0" y="30"/>
                  </a:lnTo>
                </a:path>
              </a:pathLst>
            </a:custGeom>
            <a:noFill/>
            <a:ln w="0">
              <a:solidFill>
                <a:srgbClr val="000000"/>
              </a:solidFill>
              <a:prstDash val="solid"/>
              <a:round/>
              <a:headEnd/>
              <a:tailEnd/>
            </a:ln>
          </p:spPr>
          <p:txBody>
            <a:bodyPr/>
            <a:lstStyle/>
            <a:p>
              <a:endParaRPr lang="zh-CN" altLang="en-US"/>
            </a:p>
          </p:txBody>
        </p:sp>
        <p:sp>
          <p:nvSpPr>
            <p:cNvPr id="609341" name="Freeform 61"/>
            <p:cNvSpPr>
              <a:spLocks/>
            </p:cNvSpPr>
            <p:nvPr/>
          </p:nvSpPr>
          <p:spPr bwMode="auto">
            <a:xfrm>
              <a:off x="551" y="2485"/>
              <a:ext cx="388" cy="579"/>
            </a:xfrm>
            <a:custGeom>
              <a:avLst/>
              <a:gdLst/>
              <a:ahLst/>
              <a:cxnLst>
                <a:cxn ang="0">
                  <a:pos x="36" y="0"/>
                </a:cxn>
                <a:cxn ang="0">
                  <a:pos x="18" y="18"/>
                </a:cxn>
                <a:cxn ang="0">
                  <a:pos x="12" y="36"/>
                </a:cxn>
                <a:cxn ang="0">
                  <a:pos x="6" y="66"/>
                </a:cxn>
                <a:cxn ang="0">
                  <a:pos x="6" y="102"/>
                </a:cxn>
                <a:cxn ang="0">
                  <a:pos x="6" y="120"/>
                </a:cxn>
                <a:cxn ang="0">
                  <a:pos x="6" y="150"/>
                </a:cxn>
                <a:cxn ang="0">
                  <a:pos x="0" y="180"/>
                </a:cxn>
                <a:cxn ang="0">
                  <a:pos x="6" y="210"/>
                </a:cxn>
                <a:cxn ang="0">
                  <a:pos x="18" y="252"/>
                </a:cxn>
                <a:cxn ang="0">
                  <a:pos x="42" y="288"/>
                </a:cxn>
                <a:cxn ang="0">
                  <a:pos x="66" y="324"/>
                </a:cxn>
                <a:cxn ang="0">
                  <a:pos x="78" y="336"/>
                </a:cxn>
                <a:cxn ang="0">
                  <a:pos x="102" y="348"/>
                </a:cxn>
                <a:cxn ang="0">
                  <a:pos x="108" y="420"/>
                </a:cxn>
                <a:cxn ang="0">
                  <a:pos x="102" y="462"/>
                </a:cxn>
                <a:cxn ang="0">
                  <a:pos x="84" y="492"/>
                </a:cxn>
                <a:cxn ang="0">
                  <a:pos x="72" y="516"/>
                </a:cxn>
                <a:cxn ang="0">
                  <a:pos x="60" y="540"/>
                </a:cxn>
                <a:cxn ang="0">
                  <a:pos x="72" y="540"/>
                </a:cxn>
                <a:cxn ang="0">
                  <a:pos x="84" y="540"/>
                </a:cxn>
                <a:cxn ang="0">
                  <a:pos x="72" y="570"/>
                </a:cxn>
                <a:cxn ang="0">
                  <a:pos x="54" y="606"/>
                </a:cxn>
                <a:cxn ang="0">
                  <a:pos x="42" y="654"/>
                </a:cxn>
                <a:cxn ang="0">
                  <a:pos x="66" y="654"/>
                </a:cxn>
                <a:cxn ang="0">
                  <a:pos x="108" y="654"/>
                </a:cxn>
                <a:cxn ang="0">
                  <a:pos x="144" y="648"/>
                </a:cxn>
                <a:cxn ang="0">
                  <a:pos x="186" y="636"/>
                </a:cxn>
                <a:cxn ang="0">
                  <a:pos x="228" y="624"/>
                </a:cxn>
                <a:cxn ang="0">
                  <a:pos x="258" y="624"/>
                </a:cxn>
                <a:cxn ang="0">
                  <a:pos x="282" y="624"/>
                </a:cxn>
                <a:cxn ang="0">
                  <a:pos x="354" y="660"/>
                </a:cxn>
                <a:cxn ang="0">
                  <a:pos x="396" y="672"/>
                </a:cxn>
                <a:cxn ang="0">
                  <a:pos x="408" y="648"/>
                </a:cxn>
                <a:cxn ang="0">
                  <a:pos x="438" y="606"/>
                </a:cxn>
                <a:cxn ang="0">
                  <a:pos x="480" y="570"/>
                </a:cxn>
                <a:cxn ang="0">
                  <a:pos x="510" y="546"/>
                </a:cxn>
                <a:cxn ang="0">
                  <a:pos x="522" y="540"/>
                </a:cxn>
                <a:cxn ang="0">
                  <a:pos x="522" y="528"/>
                </a:cxn>
                <a:cxn ang="0">
                  <a:pos x="504" y="474"/>
                </a:cxn>
                <a:cxn ang="0">
                  <a:pos x="498" y="420"/>
                </a:cxn>
              </a:cxnLst>
              <a:rect l="0" t="0" r="r" b="b"/>
              <a:pathLst>
                <a:path w="522" h="672">
                  <a:moveTo>
                    <a:pt x="36" y="0"/>
                  </a:moveTo>
                  <a:lnTo>
                    <a:pt x="18" y="18"/>
                  </a:lnTo>
                  <a:lnTo>
                    <a:pt x="12" y="36"/>
                  </a:lnTo>
                  <a:lnTo>
                    <a:pt x="6" y="66"/>
                  </a:lnTo>
                  <a:lnTo>
                    <a:pt x="6" y="102"/>
                  </a:lnTo>
                  <a:lnTo>
                    <a:pt x="6" y="120"/>
                  </a:lnTo>
                  <a:lnTo>
                    <a:pt x="6" y="150"/>
                  </a:lnTo>
                  <a:lnTo>
                    <a:pt x="0" y="180"/>
                  </a:lnTo>
                  <a:lnTo>
                    <a:pt x="6" y="210"/>
                  </a:lnTo>
                  <a:lnTo>
                    <a:pt x="18" y="252"/>
                  </a:lnTo>
                  <a:lnTo>
                    <a:pt x="42" y="288"/>
                  </a:lnTo>
                  <a:lnTo>
                    <a:pt x="66" y="324"/>
                  </a:lnTo>
                  <a:lnTo>
                    <a:pt x="78" y="336"/>
                  </a:lnTo>
                  <a:lnTo>
                    <a:pt x="102" y="348"/>
                  </a:lnTo>
                  <a:lnTo>
                    <a:pt x="108" y="420"/>
                  </a:lnTo>
                  <a:lnTo>
                    <a:pt x="102" y="462"/>
                  </a:lnTo>
                  <a:lnTo>
                    <a:pt x="84" y="492"/>
                  </a:lnTo>
                  <a:lnTo>
                    <a:pt x="72" y="516"/>
                  </a:lnTo>
                  <a:lnTo>
                    <a:pt x="60" y="540"/>
                  </a:lnTo>
                  <a:lnTo>
                    <a:pt x="72" y="540"/>
                  </a:lnTo>
                  <a:lnTo>
                    <a:pt x="84" y="540"/>
                  </a:lnTo>
                  <a:lnTo>
                    <a:pt x="72" y="570"/>
                  </a:lnTo>
                  <a:lnTo>
                    <a:pt x="54" y="606"/>
                  </a:lnTo>
                  <a:lnTo>
                    <a:pt x="42" y="654"/>
                  </a:lnTo>
                  <a:lnTo>
                    <a:pt x="66" y="654"/>
                  </a:lnTo>
                  <a:lnTo>
                    <a:pt x="108" y="654"/>
                  </a:lnTo>
                  <a:lnTo>
                    <a:pt x="144" y="648"/>
                  </a:lnTo>
                  <a:lnTo>
                    <a:pt x="186" y="636"/>
                  </a:lnTo>
                  <a:lnTo>
                    <a:pt x="228" y="624"/>
                  </a:lnTo>
                  <a:lnTo>
                    <a:pt x="258" y="624"/>
                  </a:lnTo>
                  <a:lnTo>
                    <a:pt x="282" y="624"/>
                  </a:lnTo>
                  <a:lnTo>
                    <a:pt x="354" y="660"/>
                  </a:lnTo>
                  <a:lnTo>
                    <a:pt x="396" y="672"/>
                  </a:lnTo>
                  <a:lnTo>
                    <a:pt x="408" y="648"/>
                  </a:lnTo>
                  <a:lnTo>
                    <a:pt x="438" y="606"/>
                  </a:lnTo>
                  <a:lnTo>
                    <a:pt x="480" y="570"/>
                  </a:lnTo>
                  <a:lnTo>
                    <a:pt x="510" y="546"/>
                  </a:lnTo>
                  <a:lnTo>
                    <a:pt x="522" y="540"/>
                  </a:lnTo>
                  <a:lnTo>
                    <a:pt x="522" y="528"/>
                  </a:lnTo>
                  <a:lnTo>
                    <a:pt x="504" y="474"/>
                  </a:lnTo>
                  <a:lnTo>
                    <a:pt x="498" y="420"/>
                  </a:lnTo>
                </a:path>
              </a:pathLst>
            </a:custGeom>
            <a:noFill/>
            <a:ln w="0">
              <a:solidFill>
                <a:srgbClr val="000000"/>
              </a:solidFill>
              <a:prstDash val="solid"/>
              <a:round/>
              <a:headEnd/>
              <a:tailEnd/>
            </a:ln>
          </p:spPr>
          <p:txBody>
            <a:bodyPr/>
            <a:lstStyle/>
            <a:p>
              <a:endParaRPr lang="zh-CN" altLang="en-US"/>
            </a:p>
          </p:txBody>
        </p:sp>
        <p:sp>
          <p:nvSpPr>
            <p:cNvPr id="609342" name="Freeform 62"/>
            <p:cNvSpPr>
              <a:spLocks/>
            </p:cNvSpPr>
            <p:nvPr/>
          </p:nvSpPr>
          <p:spPr bwMode="auto">
            <a:xfrm>
              <a:off x="614" y="2909"/>
              <a:ext cx="169" cy="42"/>
            </a:xfrm>
            <a:custGeom>
              <a:avLst/>
              <a:gdLst/>
              <a:ahLst/>
              <a:cxnLst>
                <a:cxn ang="0">
                  <a:pos x="0" y="48"/>
                </a:cxn>
                <a:cxn ang="0">
                  <a:pos x="36" y="42"/>
                </a:cxn>
                <a:cxn ang="0">
                  <a:pos x="66" y="36"/>
                </a:cxn>
                <a:cxn ang="0">
                  <a:pos x="96" y="36"/>
                </a:cxn>
                <a:cxn ang="0">
                  <a:pos x="126" y="36"/>
                </a:cxn>
                <a:cxn ang="0">
                  <a:pos x="156" y="36"/>
                </a:cxn>
                <a:cxn ang="0">
                  <a:pos x="180" y="36"/>
                </a:cxn>
                <a:cxn ang="0">
                  <a:pos x="204" y="42"/>
                </a:cxn>
                <a:cxn ang="0">
                  <a:pos x="216" y="42"/>
                </a:cxn>
                <a:cxn ang="0">
                  <a:pos x="216" y="42"/>
                </a:cxn>
                <a:cxn ang="0">
                  <a:pos x="216" y="30"/>
                </a:cxn>
                <a:cxn ang="0">
                  <a:pos x="222" y="18"/>
                </a:cxn>
                <a:cxn ang="0">
                  <a:pos x="228" y="0"/>
                </a:cxn>
              </a:cxnLst>
              <a:rect l="0" t="0" r="r" b="b"/>
              <a:pathLst>
                <a:path w="228" h="48">
                  <a:moveTo>
                    <a:pt x="0" y="48"/>
                  </a:moveTo>
                  <a:lnTo>
                    <a:pt x="36" y="42"/>
                  </a:lnTo>
                  <a:lnTo>
                    <a:pt x="66" y="36"/>
                  </a:lnTo>
                  <a:lnTo>
                    <a:pt x="96" y="36"/>
                  </a:lnTo>
                  <a:lnTo>
                    <a:pt x="126" y="36"/>
                  </a:lnTo>
                  <a:lnTo>
                    <a:pt x="156" y="36"/>
                  </a:lnTo>
                  <a:lnTo>
                    <a:pt x="180" y="36"/>
                  </a:lnTo>
                  <a:lnTo>
                    <a:pt x="204" y="42"/>
                  </a:lnTo>
                  <a:lnTo>
                    <a:pt x="216" y="42"/>
                  </a:lnTo>
                  <a:lnTo>
                    <a:pt x="216" y="42"/>
                  </a:lnTo>
                  <a:lnTo>
                    <a:pt x="216" y="30"/>
                  </a:lnTo>
                  <a:lnTo>
                    <a:pt x="222" y="18"/>
                  </a:lnTo>
                  <a:lnTo>
                    <a:pt x="228" y="0"/>
                  </a:lnTo>
                </a:path>
              </a:pathLst>
            </a:custGeom>
            <a:noFill/>
            <a:ln w="0">
              <a:solidFill>
                <a:srgbClr val="000000"/>
              </a:solidFill>
              <a:prstDash val="solid"/>
              <a:round/>
              <a:headEnd/>
              <a:tailEnd/>
            </a:ln>
          </p:spPr>
          <p:txBody>
            <a:bodyPr/>
            <a:lstStyle/>
            <a:p>
              <a:endParaRPr lang="zh-CN" altLang="en-US"/>
            </a:p>
          </p:txBody>
        </p:sp>
        <p:sp>
          <p:nvSpPr>
            <p:cNvPr id="609343" name="Freeform 63"/>
            <p:cNvSpPr>
              <a:spLocks/>
            </p:cNvSpPr>
            <p:nvPr/>
          </p:nvSpPr>
          <p:spPr bwMode="auto">
            <a:xfrm>
              <a:off x="1246" y="2465"/>
              <a:ext cx="31" cy="10"/>
            </a:xfrm>
            <a:custGeom>
              <a:avLst/>
              <a:gdLst/>
              <a:ahLst/>
              <a:cxnLst>
                <a:cxn ang="0">
                  <a:pos x="42" y="12"/>
                </a:cxn>
                <a:cxn ang="0">
                  <a:pos x="36" y="6"/>
                </a:cxn>
                <a:cxn ang="0">
                  <a:pos x="30" y="0"/>
                </a:cxn>
                <a:cxn ang="0">
                  <a:pos x="18" y="0"/>
                </a:cxn>
                <a:cxn ang="0">
                  <a:pos x="0" y="0"/>
                </a:cxn>
              </a:cxnLst>
              <a:rect l="0" t="0" r="r" b="b"/>
              <a:pathLst>
                <a:path w="42" h="12">
                  <a:moveTo>
                    <a:pt x="42" y="12"/>
                  </a:moveTo>
                  <a:lnTo>
                    <a:pt x="36" y="6"/>
                  </a:lnTo>
                  <a:lnTo>
                    <a:pt x="30" y="0"/>
                  </a:lnTo>
                  <a:lnTo>
                    <a:pt x="18" y="0"/>
                  </a:lnTo>
                  <a:lnTo>
                    <a:pt x="0" y="0"/>
                  </a:lnTo>
                </a:path>
              </a:pathLst>
            </a:custGeom>
            <a:noFill/>
            <a:ln w="0">
              <a:solidFill>
                <a:srgbClr val="000000"/>
              </a:solidFill>
              <a:prstDash val="solid"/>
              <a:round/>
              <a:headEnd/>
              <a:tailEnd/>
            </a:ln>
          </p:spPr>
          <p:txBody>
            <a:bodyPr/>
            <a:lstStyle/>
            <a:p>
              <a:endParaRPr lang="zh-CN" altLang="en-US"/>
            </a:p>
          </p:txBody>
        </p:sp>
        <p:sp>
          <p:nvSpPr>
            <p:cNvPr id="609344" name="Freeform 64"/>
            <p:cNvSpPr>
              <a:spLocks/>
            </p:cNvSpPr>
            <p:nvPr/>
          </p:nvSpPr>
          <p:spPr bwMode="auto">
            <a:xfrm>
              <a:off x="1260" y="2527"/>
              <a:ext cx="49" cy="20"/>
            </a:xfrm>
            <a:custGeom>
              <a:avLst/>
              <a:gdLst/>
              <a:ahLst/>
              <a:cxnLst>
                <a:cxn ang="0">
                  <a:pos x="66" y="24"/>
                </a:cxn>
                <a:cxn ang="0">
                  <a:pos x="48" y="24"/>
                </a:cxn>
                <a:cxn ang="0">
                  <a:pos x="30" y="18"/>
                </a:cxn>
                <a:cxn ang="0">
                  <a:pos x="18" y="12"/>
                </a:cxn>
                <a:cxn ang="0">
                  <a:pos x="0" y="6"/>
                </a:cxn>
                <a:cxn ang="0">
                  <a:pos x="0" y="0"/>
                </a:cxn>
              </a:cxnLst>
              <a:rect l="0" t="0" r="r" b="b"/>
              <a:pathLst>
                <a:path w="66" h="24">
                  <a:moveTo>
                    <a:pt x="66" y="24"/>
                  </a:moveTo>
                  <a:lnTo>
                    <a:pt x="48" y="24"/>
                  </a:lnTo>
                  <a:lnTo>
                    <a:pt x="30" y="18"/>
                  </a:lnTo>
                  <a:lnTo>
                    <a:pt x="18" y="12"/>
                  </a:lnTo>
                  <a:lnTo>
                    <a:pt x="0" y="6"/>
                  </a:lnTo>
                  <a:lnTo>
                    <a:pt x="0" y="0"/>
                  </a:lnTo>
                </a:path>
              </a:pathLst>
            </a:custGeom>
            <a:noFill/>
            <a:ln w="0">
              <a:solidFill>
                <a:srgbClr val="000000"/>
              </a:solidFill>
              <a:prstDash val="solid"/>
              <a:round/>
              <a:headEnd/>
              <a:tailEnd/>
            </a:ln>
          </p:spPr>
          <p:txBody>
            <a:bodyPr/>
            <a:lstStyle/>
            <a:p>
              <a:endParaRPr lang="zh-CN" altLang="en-US"/>
            </a:p>
          </p:txBody>
        </p:sp>
        <p:sp>
          <p:nvSpPr>
            <p:cNvPr id="609345" name="Freeform 65"/>
            <p:cNvSpPr>
              <a:spLocks/>
            </p:cNvSpPr>
            <p:nvPr/>
          </p:nvSpPr>
          <p:spPr bwMode="auto">
            <a:xfrm>
              <a:off x="1237" y="2568"/>
              <a:ext cx="40" cy="16"/>
            </a:xfrm>
            <a:custGeom>
              <a:avLst/>
              <a:gdLst/>
              <a:ahLst/>
              <a:cxnLst>
                <a:cxn ang="0">
                  <a:pos x="54" y="18"/>
                </a:cxn>
                <a:cxn ang="0">
                  <a:pos x="42" y="18"/>
                </a:cxn>
                <a:cxn ang="0">
                  <a:pos x="24" y="12"/>
                </a:cxn>
                <a:cxn ang="0">
                  <a:pos x="6" y="6"/>
                </a:cxn>
                <a:cxn ang="0">
                  <a:pos x="0" y="0"/>
                </a:cxn>
              </a:cxnLst>
              <a:rect l="0" t="0" r="r" b="b"/>
              <a:pathLst>
                <a:path w="54" h="18">
                  <a:moveTo>
                    <a:pt x="54" y="18"/>
                  </a:moveTo>
                  <a:lnTo>
                    <a:pt x="42" y="18"/>
                  </a:lnTo>
                  <a:lnTo>
                    <a:pt x="24" y="12"/>
                  </a:lnTo>
                  <a:lnTo>
                    <a:pt x="6" y="6"/>
                  </a:lnTo>
                  <a:lnTo>
                    <a:pt x="0" y="0"/>
                  </a:lnTo>
                </a:path>
              </a:pathLst>
            </a:custGeom>
            <a:noFill/>
            <a:ln w="0">
              <a:solidFill>
                <a:srgbClr val="000000"/>
              </a:solidFill>
              <a:prstDash val="solid"/>
              <a:round/>
              <a:headEnd/>
              <a:tailEnd/>
            </a:ln>
          </p:spPr>
          <p:txBody>
            <a:bodyPr/>
            <a:lstStyle/>
            <a:p>
              <a:endParaRPr lang="zh-CN" altLang="en-US"/>
            </a:p>
          </p:txBody>
        </p:sp>
        <p:sp>
          <p:nvSpPr>
            <p:cNvPr id="609346" name="Freeform 66"/>
            <p:cNvSpPr>
              <a:spLocks/>
            </p:cNvSpPr>
            <p:nvPr/>
          </p:nvSpPr>
          <p:spPr bwMode="auto">
            <a:xfrm>
              <a:off x="917" y="3033"/>
              <a:ext cx="44" cy="388"/>
            </a:xfrm>
            <a:custGeom>
              <a:avLst/>
              <a:gdLst/>
              <a:ahLst/>
              <a:cxnLst>
                <a:cxn ang="0">
                  <a:pos x="60" y="0"/>
                </a:cxn>
                <a:cxn ang="0">
                  <a:pos x="54" y="12"/>
                </a:cxn>
                <a:cxn ang="0">
                  <a:pos x="42" y="18"/>
                </a:cxn>
                <a:cxn ang="0">
                  <a:pos x="42" y="24"/>
                </a:cxn>
                <a:cxn ang="0">
                  <a:pos x="30" y="30"/>
                </a:cxn>
                <a:cxn ang="0">
                  <a:pos x="18" y="36"/>
                </a:cxn>
                <a:cxn ang="0">
                  <a:pos x="30" y="42"/>
                </a:cxn>
                <a:cxn ang="0">
                  <a:pos x="42" y="66"/>
                </a:cxn>
                <a:cxn ang="0">
                  <a:pos x="48" y="84"/>
                </a:cxn>
                <a:cxn ang="0">
                  <a:pos x="54" y="114"/>
                </a:cxn>
                <a:cxn ang="0">
                  <a:pos x="54" y="132"/>
                </a:cxn>
                <a:cxn ang="0">
                  <a:pos x="48" y="156"/>
                </a:cxn>
                <a:cxn ang="0">
                  <a:pos x="42" y="180"/>
                </a:cxn>
                <a:cxn ang="0">
                  <a:pos x="30" y="198"/>
                </a:cxn>
                <a:cxn ang="0">
                  <a:pos x="18" y="216"/>
                </a:cxn>
                <a:cxn ang="0">
                  <a:pos x="12" y="240"/>
                </a:cxn>
                <a:cxn ang="0">
                  <a:pos x="6" y="258"/>
                </a:cxn>
                <a:cxn ang="0">
                  <a:pos x="0" y="282"/>
                </a:cxn>
                <a:cxn ang="0">
                  <a:pos x="6" y="312"/>
                </a:cxn>
                <a:cxn ang="0">
                  <a:pos x="6" y="336"/>
                </a:cxn>
                <a:cxn ang="0">
                  <a:pos x="6" y="348"/>
                </a:cxn>
                <a:cxn ang="0">
                  <a:pos x="6" y="372"/>
                </a:cxn>
                <a:cxn ang="0">
                  <a:pos x="6" y="408"/>
                </a:cxn>
                <a:cxn ang="0">
                  <a:pos x="6" y="450"/>
                </a:cxn>
              </a:cxnLst>
              <a:rect l="0" t="0" r="r" b="b"/>
              <a:pathLst>
                <a:path w="60" h="450">
                  <a:moveTo>
                    <a:pt x="60" y="0"/>
                  </a:moveTo>
                  <a:lnTo>
                    <a:pt x="54" y="12"/>
                  </a:lnTo>
                  <a:lnTo>
                    <a:pt x="42" y="18"/>
                  </a:lnTo>
                  <a:lnTo>
                    <a:pt x="42" y="24"/>
                  </a:lnTo>
                  <a:lnTo>
                    <a:pt x="30" y="30"/>
                  </a:lnTo>
                  <a:lnTo>
                    <a:pt x="18" y="36"/>
                  </a:lnTo>
                  <a:lnTo>
                    <a:pt x="30" y="42"/>
                  </a:lnTo>
                  <a:lnTo>
                    <a:pt x="42" y="66"/>
                  </a:lnTo>
                  <a:lnTo>
                    <a:pt x="48" y="84"/>
                  </a:lnTo>
                  <a:lnTo>
                    <a:pt x="54" y="114"/>
                  </a:lnTo>
                  <a:lnTo>
                    <a:pt x="54" y="132"/>
                  </a:lnTo>
                  <a:lnTo>
                    <a:pt x="48" y="156"/>
                  </a:lnTo>
                  <a:lnTo>
                    <a:pt x="42" y="180"/>
                  </a:lnTo>
                  <a:lnTo>
                    <a:pt x="30" y="198"/>
                  </a:lnTo>
                  <a:lnTo>
                    <a:pt x="18" y="216"/>
                  </a:lnTo>
                  <a:lnTo>
                    <a:pt x="12" y="240"/>
                  </a:lnTo>
                  <a:lnTo>
                    <a:pt x="6" y="258"/>
                  </a:lnTo>
                  <a:lnTo>
                    <a:pt x="0" y="282"/>
                  </a:lnTo>
                  <a:lnTo>
                    <a:pt x="6" y="312"/>
                  </a:lnTo>
                  <a:lnTo>
                    <a:pt x="6" y="336"/>
                  </a:lnTo>
                  <a:lnTo>
                    <a:pt x="6" y="348"/>
                  </a:lnTo>
                  <a:lnTo>
                    <a:pt x="6" y="372"/>
                  </a:lnTo>
                  <a:lnTo>
                    <a:pt x="6" y="408"/>
                  </a:lnTo>
                  <a:lnTo>
                    <a:pt x="6" y="450"/>
                  </a:lnTo>
                </a:path>
              </a:pathLst>
            </a:custGeom>
            <a:noFill/>
            <a:ln w="0">
              <a:solidFill>
                <a:srgbClr val="000000"/>
              </a:solidFill>
              <a:prstDash val="solid"/>
              <a:round/>
              <a:headEnd/>
              <a:tailEnd/>
            </a:ln>
          </p:spPr>
          <p:txBody>
            <a:bodyPr/>
            <a:lstStyle/>
            <a:p>
              <a:endParaRPr lang="zh-CN" altLang="en-US"/>
            </a:p>
          </p:txBody>
        </p:sp>
        <p:sp>
          <p:nvSpPr>
            <p:cNvPr id="609347" name="Freeform 67"/>
            <p:cNvSpPr>
              <a:spLocks/>
            </p:cNvSpPr>
            <p:nvPr/>
          </p:nvSpPr>
          <p:spPr bwMode="auto">
            <a:xfrm>
              <a:off x="520" y="3467"/>
              <a:ext cx="753" cy="145"/>
            </a:xfrm>
            <a:custGeom>
              <a:avLst/>
              <a:gdLst/>
              <a:ahLst/>
              <a:cxnLst>
                <a:cxn ang="0">
                  <a:pos x="222" y="24"/>
                </a:cxn>
                <a:cxn ang="0">
                  <a:pos x="186" y="24"/>
                </a:cxn>
                <a:cxn ang="0">
                  <a:pos x="132" y="30"/>
                </a:cxn>
                <a:cxn ang="0">
                  <a:pos x="78" y="48"/>
                </a:cxn>
                <a:cxn ang="0">
                  <a:pos x="48" y="60"/>
                </a:cxn>
                <a:cxn ang="0">
                  <a:pos x="24" y="78"/>
                </a:cxn>
                <a:cxn ang="0">
                  <a:pos x="6" y="108"/>
                </a:cxn>
                <a:cxn ang="0">
                  <a:pos x="0" y="138"/>
                </a:cxn>
                <a:cxn ang="0">
                  <a:pos x="6" y="156"/>
                </a:cxn>
                <a:cxn ang="0">
                  <a:pos x="24" y="162"/>
                </a:cxn>
                <a:cxn ang="0">
                  <a:pos x="54" y="168"/>
                </a:cxn>
                <a:cxn ang="0">
                  <a:pos x="114" y="168"/>
                </a:cxn>
                <a:cxn ang="0">
                  <a:pos x="174" y="156"/>
                </a:cxn>
                <a:cxn ang="0">
                  <a:pos x="216" y="144"/>
                </a:cxn>
                <a:cxn ang="0">
                  <a:pos x="288" y="144"/>
                </a:cxn>
                <a:cxn ang="0">
                  <a:pos x="330" y="138"/>
                </a:cxn>
                <a:cxn ang="0">
                  <a:pos x="378" y="120"/>
                </a:cxn>
                <a:cxn ang="0">
                  <a:pos x="420" y="120"/>
                </a:cxn>
                <a:cxn ang="0">
                  <a:pos x="456" y="114"/>
                </a:cxn>
                <a:cxn ang="0">
                  <a:pos x="486" y="108"/>
                </a:cxn>
                <a:cxn ang="0">
                  <a:pos x="510" y="96"/>
                </a:cxn>
                <a:cxn ang="0">
                  <a:pos x="534" y="54"/>
                </a:cxn>
                <a:cxn ang="0">
                  <a:pos x="540" y="72"/>
                </a:cxn>
                <a:cxn ang="0">
                  <a:pos x="552" y="90"/>
                </a:cxn>
                <a:cxn ang="0">
                  <a:pos x="576" y="108"/>
                </a:cxn>
                <a:cxn ang="0">
                  <a:pos x="612" y="114"/>
                </a:cxn>
                <a:cxn ang="0">
                  <a:pos x="630" y="132"/>
                </a:cxn>
                <a:cxn ang="0">
                  <a:pos x="696" y="150"/>
                </a:cxn>
                <a:cxn ang="0">
                  <a:pos x="774" y="156"/>
                </a:cxn>
                <a:cxn ang="0">
                  <a:pos x="846" y="156"/>
                </a:cxn>
                <a:cxn ang="0">
                  <a:pos x="882" y="156"/>
                </a:cxn>
                <a:cxn ang="0">
                  <a:pos x="936" y="144"/>
                </a:cxn>
                <a:cxn ang="0">
                  <a:pos x="978" y="132"/>
                </a:cxn>
                <a:cxn ang="0">
                  <a:pos x="1008" y="102"/>
                </a:cxn>
                <a:cxn ang="0">
                  <a:pos x="1014" y="78"/>
                </a:cxn>
                <a:cxn ang="0">
                  <a:pos x="1002" y="60"/>
                </a:cxn>
                <a:cxn ang="0">
                  <a:pos x="978" y="42"/>
                </a:cxn>
                <a:cxn ang="0">
                  <a:pos x="948" y="24"/>
                </a:cxn>
                <a:cxn ang="0">
                  <a:pos x="906" y="12"/>
                </a:cxn>
                <a:cxn ang="0">
                  <a:pos x="852" y="6"/>
                </a:cxn>
                <a:cxn ang="0">
                  <a:pos x="798" y="0"/>
                </a:cxn>
                <a:cxn ang="0">
                  <a:pos x="750" y="0"/>
                </a:cxn>
                <a:cxn ang="0">
                  <a:pos x="696" y="6"/>
                </a:cxn>
              </a:cxnLst>
              <a:rect l="0" t="0" r="r" b="b"/>
              <a:pathLst>
                <a:path w="1014" h="168">
                  <a:moveTo>
                    <a:pt x="222" y="24"/>
                  </a:moveTo>
                  <a:lnTo>
                    <a:pt x="186" y="24"/>
                  </a:lnTo>
                  <a:lnTo>
                    <a:pt x="132" y="30"/>
                  </a:lnTo>
                  <a:lnTo>
                    <a:pt x="78" y="48"/>
                  </a:lnTo>
                  <a:lnTo>
                    <a:pt x="48" y="60"/>
                  </a:lnTo>
                  <a:lnTo>
                    <a:pt x="24" y="78"/>
                  </a:lnTo>
                  <a:lnTo>
                    <a:pt x="6" y="108"/>
                  </a:lnTo>
                  <a:lnTo>
                    <a:pt x="0" y="138"/>
                  </a:lnTo>
                  <a:lnTo>
                    <a:pt x="6" y="156"/>
                  </a:lnTo>
                  <a:lnTo>
                    <a:pt x="24" y="162"/>
                  </a:lnTo>
                  <a:lnTo>
                    <a:pt x="54" y="168"/>
                  </a:lnTo>
                  <a:lnTo>
                    <a:pt x="114" y="168"/>
                  </a:lnTo>
                  <a:lnTo>
                    <a:pt x="174" y="156"/>
                  </a:lnTo>
                  <a:lnTo>
                    <a:pt x="216" y="144"/>
                  </a:lnTo>
                  <a:lnTo>
                    <a:pt x="288" y="144"/>
                  </a:lnTo>
                  <a:lnTo>
                    <a:pt x="330" y="138"/>
                  </a:lnTo>
                  <a:lnTo>
                    <a:pt x="378" y="120"/>
                  </a:lnTo>
                  <a:lnTo>
                    <a:pt x="420" y="120"/>
                  </a:lnTo>
                  <a:lnTo>
                    <a:pt x="456" y="114"/>
                  </a:lnTo>
                  <a:lnTo>
                    <a:pt x="486" y="108"/>
                  </a:lnTo>
                  <a:lnTo>
                    <a:pt x="510" y="96"/>
                  </a:lnTo>
                  <a:lnTo>
                    <a:pt x="534" y="54"/>
                  </a:lnTo>
                  <a:lnTo>
                    <a:pt x="540" y="72"/>
                  </a:lnTo>
                  <a:lnTo>
                    <a:pt x="552" y="90"/>
                  </a:lnTo>
                  <a:lnTo>
                    <a:pt x="576" y="108"/>
                  </a:lnTo>
                  <a:lnTo>
                    <a:pt x="612" y="114"/>
                  </a:lnTo>
                  <a:lnTo>
                    <a:pt x="630" y="132"/>
                  </a:lnTo>
                  <a:lnTo>
                    <a:pt x="696" y="150"/>
                  </a:lnTo>
                  <a:lnTo>
                    <a:pt x="774" y="156"/>
                  </a:lnTo>
                  <a:lnTo>
                    <a:pt x="846" y="156"/>
                  </a:lnTo>
                  <a:lnTo>
                    <a:pt x="882" y="156"/>
                  </a:lnTo>
                  <a:lnTo>
                    <a:pt x="936" y="144"/>
                  </a:lnTo>
                  <a:lnTo>
                    <a:pt x="978" y="132"/>
                  </a:lnTo>
                  <a:lnTo>
                    <a:pt x="1008" y="102"/>
                  </a:lnTo>
                  <a:lnTo>
                    <a:pt x="1014" y="78"/>
                  </a:lnTo>
                  <a:lnTo>
                    <a:pt x="1002" y="60"/>
                  </a:lnTo>
                  <a:lnTo>
                    <a:pt x="978" y="42"/>
                  </a:lnTo>
                  <a:lnTo>
                    <a:pt x="948" y="24"/>
                  </a:lnTo>
                  <a:lnTo>
                    <a:pt x="906" y="12"/>
                  </a:lnTo>
                  <a:lnTo>
                    <a:pt x="852" y="6"/>
                  </a:lnTo>
                  <a:lnTo>
                    <a:pt x="798" y="0"/>
                  </a:lnTo>
                  <a:lnTo>
                    <a:pt x="750" y="0"/>
                  </a:lnTo>
                  <a:lnTo>
                    <a:pt x="696" y="6"/>
                  </a:lnTo>
                </a:path>
              </a:pathLst>
            </a:custGeom>
            <a:noFill/>
            <a:ln w="0">
              <a:solidFill>
                <a:srgbClr val="000000"/>
              </a:solidFill>
              <a:prstDash val="solid"/>
              <a:round/>
              <a:headEnd/>
              <a:tailEnd/>
            </a:ln>
          </p:spPr>
          <p:txBody>
            <a:bodyPr/>
            <a:lstStyle/>
            <a:p>
              <a:endParaRPr lang="zh-CN" altLang="en-US"/>
            </a:p>
          </p:txBody>
        </p:sp>
        <p:sp>
          <p:nvSpPr>
            <p:cNvPr id="609348" name="Freeform 68"/>
            <p:cNvSpPr>
              <a:spLocks/>
            </p:cNvSpPr>
            <p:nvPr/>
          </p:nvSpPr>
          <p:spPr bwMode="auto">
            <a:xfrm>
              <a:off x="966" y="3436"/>
              <a:ext cx="80" cy="11"/>
            </a:xfrm>
            <a:custGeom>
              <a:avLst/>
              <a:gdLst/>
              <a:ahLst/>
              <a:cxnLst>
                <a:cxn ang="0">
                  <a:pos x="108" y="12"/>
                </a:cxn>
                <a:cxn ang="0">
                  <a:pos x="96" y="6"/>
                </a:cxn>
                <a:cxn ang="0">
                  <a:pos x="78" y="0"/>
                </a:cxn>
                <a:cxn ang="0">
                  <a:pos x="66" y="0"/>
                </a:cxn>
                <a:cxn ang="0">
                  <a:pos x="54" y="0"/>
                </a:cxn>
                <a:cxn ang="0">
                  <a:pos x="36" y="0"/>
                </a:cxn>
                <a:cxn ang="0">
                  <a:pos x="24" y="6"/>
                </a:cxn>
                <a:cxn ang="0">
                  <a:pos x="12" y="6"/>
                </a:cxn>
                <a:cxn ang="0">
                  <a:pos x="0" y="12"/>
                </a:cxn>
              </a:cxnLst>
              <a:rect l="0" t="0" r="r" b="b"/>
              <a:pathLst>
                <a:path w="108" h="12">
                  <a:moveTo>
                    <a:pt x="108" y="12"/>
                  </a:moveTo>
                  <a:lnTo>
                    <a:pt x="96" y="6"/>
                  </a:lnTo>
                  <a:lnTo>
                    <a:pt x="78" y="0"/>
                  </a:lnTo>
                  <a:lnTo>
                    <a:pt x="66" y="0"/>
                  </a:lnTo>
                  <a:lnTo>
                    <a:pt x="54" y="0"/>
                  </a:lnTo>
                  <a:lnTo>
                    <a:pt x="36" y="0"/>
                  </a:lnTo>
                  <a:lnTo>
                    <a:pt x="24" y="6"/>
                  </a:lnTo>
                  <a:lnTo>
                    <a:pt x="12" y="6"/>
                  </a:lnTo>
                  <a:lnTo>
                    <a:pt x="0" y="12"/>
                  </a:lnTo>
                </a:path>
              </a:pathLst>
            </a:custGeom>
            <a:noFill/>
            <a:ln w="0">
              <a:solidFill>
                <a:srgbClr val="000000"/>
              </a:solidFill>
              <a:prstDash val="solid"/>
              <a:round/>
              <a:headEnd/>
              <a:tailEnd/>
            </a:ln>
          </p:spPr>
          <p:txBody>
            <a:bodyPr/>
            <a:lstStyle/>
            <a:p>
              <a:endParaRPr lang="zh-CN" altLang="en-US"/>
            </a:p>
          </p:txBody>
        </p:sp>
        <p:sp>
          <p:nvSpPr>
            <p:cNvPr id="609349" name="Freeform 69"/>
            <p:cNvSpPr>
              <a:spLocks/>
            </p:cNvSpPr>
            <p:nvPr/>
          </p:nvSpPr>
          <p:spPr bwMode="auto">
            <a:xfrm>
              <a:off x="983" y="3457"/>
              <a:ext cx="63" cy="26"/>
            </a:xfrm>
            <a:custGeom>
              <a:avLst/>
              <a:gdLst/>
              <a:ahLst/>
              <a:cxnLst>
                <a:cxn ang="0">
                  <a:pos x="84" y="6"/>
                </a:cxn>
                <a:cxn ang="0">
                  <a:pos x="78" y="0"/>
                </a:cxn>
                <a:cxn ang="0">
                  <a:pos x="66" y="0"/>
                </a:cxn>
                <a:cxn ang="0">
                  <a:pos x="54" y="0"/>
                </a:cxn>
                <a:cxn ang="0">
                  <a:pos x="48" y="6"/>
                </a:cxn>
                <a:cxn ang="0">
                  <a:pos x="36" y="6"/>
                </a:cxn>
                <a:cxn ang="0">
                  <a:pos x="24" y="12"/>
                </a:cxn>
                <a:cxn ang="0">
                  <a:pos x="18" y="12"/>
                </a:cxn>
                <a:cxn ang="0">
                  <a:pos x="12" y="18"/>
                </a:cxn>
                <a:cxn ang="0">
                  <a:pos x="0" y="30"/>
                </a:cxn>
                <a:cxn ang="0">
                  <a:pos x="0" y="30"/>
                </a:cxn>
              </a:cxnLst>
              <a:rect l="0" t="0" r="r" b="b"/>
              <a:pathLst>
                <a:path w="84" h="30">
                  <a:moveTo>
                    <a:pt x="84" y="6"/>
                  </a:moveTo>
                  <a:lnTo>
                    <a:pt x="78" y="0"/>
                  </a:lnTo>
                  <a:lnTo>
                    <a:pt x="66" y="0"/>
                  </a:lnTo>
                  <a:lnTo>
                    <a:pt x="54" y="0"/>
                  </a:lnTo>
                  <a:lnTo>
                    <a:pt x="48" y="6"/>
                  </a:lnTo>
                  <a:lnTo>
                    <a:pt x="36" y="6"/>
                  </a:lnTo>
                  <a:lnTo>
                    <a:pt x="24" y="12"/>
                  </a:lnTo>
                  <a:lnTo>
                    <a:pt x="18" y="12"/>
                  </a:lnTo>
                  <a:lnTo>
                    <a:pt x="12" y="18"/>
                  </a:lnTo>
                  <a:lnTo>
                    <a:pt x="0" y="30"/>
                  </a:lnTo>
                  <a:lnTo>
                    <a:pt x="0" y="30"/>
                  </a:lnTo>
                </a:path>
              </a:pathLst>
            </a:custGeom>
            <a:noFill/>
            <a:ln w="0">
              <a:solidFill>
                <a:srgbClr val="000000"/>
              </a:solidFill>
              <a:prstDash val="solid"/>
              <a:round/>
              <a:headEnd/>
              <a:tailEnd/>
            </a:ln>
          </p:spPr>
          <p:txBody>
            <a:bodyPr/>
            <a:lstStyle/>
            <a:p>
              <a:endParaRPr lang="zh-CN" altLang="en-US"/>
            </a:p>
          </p:txBody>
        </p:sp>
        <p:sp>
          <p:nvSpPr>
            <p:cNvPr id="609350" name="Freeform 70"/>
            <p:cNvSpPr>
              <a:spLocks/>
            </p:cNvSpPr>
            <p:nvPr/>
          </p:nvSpPr>
          <p:spPr bwMode="auto">
            <a:xfrm>
              <a:off x="698" y="3478"/>
              <a:ext cx="54" cy="25"/>
            </a:xfrm>
            <a:custGeom>
              <a:avLst/>
              <a:gdLst/>
              <a:ahLst/>
              <a:cxnLst>
                <a:cxn ang="0">
                  <a:pos x="72" y="30"/>
                </a:cxn>
                <a:cxn ang="0">
                  <a:pos x="66" y="24"/>
                </a:cxn>
                <a:cxn ang="0">
                  <a:pos x="54" y="18"/>
                </a:cxn>
                <a:cxn ang="0">
                  <a:pos x="48" y="12"/>
                </a:cxn>
                <a:cxn ang="0">
                  <a:pos x="36" y="6"/>
                </a:cxn>
                <a:cxn ang="0">
                  <a:pos x="24" y="6"/>
                </a:cxn>
                <a:cxn ang="0">
                  <a:pos x="12" y="6"/>
                </a:cxn>
                <a:cxn ang="0">
                  <a:pos x="0" y="0"/>
                </a:cxn>
                <a:cxn ang="0">
                  <a:pos x="0" y="0"/>
                </a:cxn>
              </a:cxnLst>
              <a:rect l="0" t="0" r="r" b="b"/>
              <a:pathLst>
                <a:path w="72" h="30">
                  <a:moveTo>
                    <a:pt x="72" y="30"/>
                  </a:moveTo>
                  <a:lnTo>
                    <a:pt x="66" y="24"/>
                  </a:lnTo>
                  <a:lnTo>
                    <a:pt x="54" y="18"/>
                  </a:lnTo>
                  <a:lnTo>
                    <a:pt x="48" y="12"/>
                  </a:lnTo>
                  <a:lnTo>
                    <a:pt x="36" y="6"/>
                  </a:lnTo>
                  <a:lnTo>
                    <a:pt x="24" y="6"/>
                  </a:lnTo>
                  <a:lnTo>
                    <a:pt x="12" y="6"/>
                  </a:lnTo>
                  <a:lnTo>
                    <a:pt x="0" y="0"/>
                  </a:lnTo>
                  <a:lnTo>
                    <a:pt x="0" y="0"/>
                  </a:lnTo>
                </a:path>
              </a:pathLst>
            </a:custGeom>
            <a:noFill/>
            <a:ln w="0">
              <a:solidFill>
                <a:srgbClr val="000000"/>
              </a:solidFill>
              <a:prstDash val="solid"/>
              <a:round/>
              <a:headEnd/>
              <a:tailEnd/>
            </a:ln>
          </p:spPr>
          <p:txBody>
            <a:bodyPr/>
            <a:lstStyle/>
            <a:p>
              <a:endParaRPr lang="zh-CN" altLang="en-US"/>
            </a:p>
          </p:txBody>
        </p:sp>
        <p:sp>
          <p:nvSpPr>
            <p:cNvPr id="609351" name="Freeform 71"/>
            <p:cNvSpPr>
              <a:spLocks/>
            </p:cNvSpPr>
            <p:nvPr/>
          </p:nvSpPr>
          <p:spPr bwMode="auto">
            <a:xfrm>
              <a:off x="716" y="3467"/>
              <a:ext cx="67" cy="16"/>
            </a:xfrm>
            <a:custGeom>
              <a:avLst/>
              <a:gdLst/>
              <a:ahLst/>
              <a:cxnLst>
                <a:cxn ang="0">
                  <a:pos x="90" y="18"/>
                </a:cxn>
                <a:cxn ang="0">
                  <a:pos x="78" y="12"/>
                </a:cxn>
                <a:cxn ang="0">
                  <a:pos x="60" y="6"/>
                </a:cxn>
                <a:cxn ang="0">
                  <a:pos x="48" y="0"/>
                </a:cxn>
                <a:cxn ang="0">
                  <a:pos x="36" y="0"/>
                </a:cxn>
                <a:cxn ang="0">
                  <a:pos x="18" y="0"/>
                </a:cxn>
                <a:cxn ang="0">
                  <a:pos x="6" y="0"/>
                </a:cxn>
                <a:cxn ang="0">
                  <a:pos x="0" y="0"/>
                </a:cxn>
              </a:cxnLst>
              <a:rect l="0" t="0" r="r" b="b"/>
              <a:pathLst>
                <a:path w="90" h="18">
                  <a:moveTo>
                    <a:pt x="90" y="18"/>
                  </a:moveTo>
                  <a:lnTo>
                    <a:pt x="78" y="12"/>
                  </a:lnTo>
                  <a:lnTo>
                    <a:pt x="60" y="6"/>
                  </a:lnTo>
                  <a:lnTo>
                    <a:pt x="48" y="0"/>
                  </a:lnTo>
                  <a:lnTo>
                    <a:pt x="36" y="0"/>
                  </a:lnTo>
                  <a:lnTo>
                    <a:pt x="18" y="0"/>
                  </a:lnTo>
                  <a:lnTo>
                    <a:pt x="6" y="0"/>
                  </a:lnTo>
                  <a:lnTo>
                    <a:pt x="0" y="0"/>
                  </a:lnTo>
                </a:path>
              </a:pathLst>
            </a:custGeom>
            <a:noFill/>
            <a:ln w="0">
              <a:solidFill>
                <a:srgbClr val="000000"/>
              </a:solidFill>
              <a:prstDash val="solid"/>
              <a:round/>
              <a:headEnd/>
              <a:tailEnd/>
            </a:ln>
          </p:spPr>
          <p:txBody>
            <a:bodyPr/>
            <a:lstStyle/>
            <a:p>
              <a:endParaRPr lang="zh-CN" altLang="en-US"/>
            </a:p>
          </p:txBody>
        </p:sp>
        <p:sp>
          <p:nvSpPr>
            <p:cNvPr id="609352" name="Freeform 72"/>
            <p:cNvSpPr>
              <a:spLocks/>
            </p:cNvSpPr>
            <p:nvPr/>
          </p:nvSpPr>
          <p:spPr bwMode="auto">
            <a:xfrm>
              <a:off x="921" y="3488"/>
              <a:ext cx="1" cy="26"/>
            </a:xfrm>
            <a:custGeom>
              <a:avLst/>
              <a:gdLst/>
              <a:ahLst/>
              <a:cxnLst>
                <a:cxn ang="0">
                  <a:pos x="0" y="30"/>
                </a:cxn>
                <a:cxn ang="0">
                  <a:pos x="0" y="18"/>
                </a:cxn>
                <a:cxn ang="0">
                  <a:pos x="0" y="12"/>
                </a:cxn>
                <a:cxn ang="0">
                  <a:pos x="0" y="0"/>
                </a:cxn>
              </a:cxnLst>
              <a:rect l="0" t="0" r="r" b="b"/>
              <a:pathLst>
                <a:path h="30">
                  <a:moveTo>
                    <a:pt x="0" y="30"/>
                  </a:moveTo>
                  <a:lnTo>
                    <a:pt x="0" y="18"/>
                  </a:lnTo>
                  <a:lnTo>
                    <a:pt x="0" y="12"/>
                  </a:lnTo>
                  <a:lnTo>
                    <a:pt x="0" y="0"/>
                  </a:lnTo>
                </a:path>
              </a:pathLst>
            </a:custGeom>
            <a:noFill/>
            <a:ln w="0">
              <a:solidFill>
                <a:srgbClr val="000000"/>
              </a:solidFill>
              <a:prstDash val="solid"/>
              <a:round/>
              <a:headEnd/>
              <a:tailEnd/>
            </a:ln>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9282"/>
                                        </p:tgtEl>
                                        <p:attrNameLst>
                                          <p:attrName>style.visibility</p:attrName>
                                        </p:attrNameLst>
                                      </p:cBhvr>
                                      <p:to>
                                        <p:strVal val="visible"/>
                                      </p:to>
                                    </p:set>
                                    <p:anim calcmode="lin" valueType="num">
                                      <p:cBhvr additive="base">
                                        <p:cTn id="7" dur="500" fill="hold"/>
                                        <p:tgtEl>
                                          <p:spTgt spid="609282"/>
                                        </p:tgtEl>
                                        <p:attrNameLst>
                                          <p:attrName>ppt_x</p:attrName>
                                        </p:attrNameLst>
                                      </p:cBhvr>
                                      <p:tavLst>
                                        <p:tav tm="0">
                                          <p:val>
                                            <p:strVal val="#ppt_x"/>
                                          </p:val>
                                        </p:tav>
                                        <p:tav tm="100000">
                                          <p:val>
                                            <p:strVal val="#ppt_x"/>
                                          </p:val>
                                        </p:tav>
                                      </p:tavLst>
                                    </p:anim>
                                    <p:anim calcmode="lin" valueType="num">
                                      <p:cBhvr additive="base">
                                        <p:cTn id="8" dur="500" fill="hold"/>
                                        <p:tgtEl>
                                          <p:spTgt spid="60928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09284"/>
                                        </p:tgtEl>
                                        <p:attrNameLst>
                                          <p:attrName>style.visibility</p:attrName>
                                        </p:attrNameLst>
                                      </p:cBhvr>
                                      <p:to>
                                        <p:strVal val="visible"/>
                                      </p:to>
                                    </p:set>
                                    <p:animEffect transition="in" filter="wipe(left)">
                                      <p:cBhvr>
                                        <p:cTn id="13" dur="500"/>
                                        <p:tgtEl>
                                          <p:spTgt spid="609284"/>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609283"/>
                                        </p:tgtEl>
                                        <p:attrNameLst>
                                          <p:attrName>style.visibility</p:attrName>
                                        </p:attrNameLst>
                                      </p:cBhvr>
                                      <p:to>
                                        <p:strVal val="visible"/>
                                      </p:to>
                                    </p:set>
                                    <p:anim calcmode="lin" valueType="num">
                                      <p:cBhvr additive="base">
                                        <p:cTn id="22" dur="500" fill="hold"/>
                                        <p:tgtEl>
                                          <p:spTgt spid="609283"/>
                                        </p:tgtEl>
                                        <p:attrNameLst>
                                          <p:attrName>ppt_x</p:attrName>
                                        </p:attrNameLst>
                                      </p:cBhvr>
                                      <p:tavLst>
                                        <p:tav tm="0">
                                          <p:val>
                                            <p:strVal val="#ppt_x"/>
                                          </p:val>
                                        </p:tav>
                                        <p:tav tm="100000">
                                          <p:val>
                                            <p:strVal val="#ppt_x"/>
                                          </p:val>
                                        </p:tav>
                                      </p:tavLst>
                                    </p:anim>
                                    <p:anim calcmode="lin" valueType="num">
                                      <p:cBhvr additive="base">
                                        <p:cTn id="23" dur="500" fill="hold"/>
                                        <p:tgtEl>
                                          <p:spTgt spid="609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autoUpdateAnimBg="0"/>
      <p:bldP spid="609283" grpId="0" animBg="1" autoUpdateAnimBg="0"/>
      <p:bldP spid="60928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381000" y="533400"/>
            <a:ext cx="8763000" cy="1844675"/>
          </a:xfrm>
          <a:prstGeom prst="rect">
            <a:avLst/>
          </a:prstGeom>
          <a:noFill/>
          <a:ln w="9525">
            <a:noFill/>
            <a:miter lim="800000"/>
            <a:headEnd/>
            <a:tailEnd/>
          </a:ln>
          <a:effectLst/>
        </p:spPr>
        <p:txBody>
          <a:bodyPr anchor="ctr">
            <a:spAutoFit/>
          </a:bodyPr>
          <a:lstStyle/>
          <a:p>
            <a:pPr>
              <a:lnSpc>
                <a:spcPct val="120000"/>
              </a:lnSpc>
            </a:pPr>
            <a:r>
              <a:rPr lang="zh-CN" altLang="en-US" sz="3200">
                <a:latin typeface="楷体_GB2312" pitchFamily="49" charset="-122"/>
                <a:ea typeface="楷体_GB2312" pitchFamily="49" charset="-122"/>
              </a:rPr>
              <a:t>又如，某钟表厂对生产的钟进行精确性检查，抽取</a:t>
            </a:r>
            <a:r>
              <a:rPr lang="en-US" altLang="zh-CN" sz="3200">
                <a:latin typeface="楷体_GB2312" pitchFamily="49" charset="-122"/>
                <a:ea typeface="楷体_GB2312" pitchFamily="49" charset="-122"/>
              </a:rPr>
              <a:t>100</a:t>
            </a:r>
            <a:r>
              <a:rPr lang="zh-CN" altLang="en-US" sz="3200">
                <a:latin typeface="楷体_GB2312" pitchFamily="49" charset="-122"/>
                <a:ea typeface="楷体_GB2312" pitchFamily="49" charset="-122"/>
              </a:rPr>
              <a:t>个钟作试验，拨准后隔</a:t>
            </a:r>
            <a:r>
              <a:rPr lang="en-US" altLang="zh-CN" sz="3200">
                <a:latin typeface="楷体_GB2312" pitchFamily="49" charset="-122"/>
                <a:ea typeface="楷体_GB2312" pitchFamily="49" charset="-122"/>
              </a:rPr>
              <a:t>24</a:t>
            </a:r>
            <a:r>
              <a:rPr lang="zh-CN" altLang="en-US" sz="3200">
                <a:latin typeface="楷体_GB2312" pitchFamily="49" charset="-122"/>
                <a:ea typeface="楷体_GB2312" pitchFamily="49" charset="-122"/>
              </a:rPr>
              <a:t>小时以后进行检查，将每个钟的误差（快或慢）按秒记录下来</a:t>
            </a:r>
            <a:r>
              <a:rPr lang="en-US" altLang="zh-CN" sz="3200">
                <a:latin typeface="楷体_GB2312" pitchFamily="49" charset="-122"/>
                <a:ea typeface="楷体_GB2312" pitchFamily="49" charset="-122"/>
              </a:rPr>
              <a:t>.</a:t>
            </a:r>
          </a:p>
        </p:txBody>
      </p:sp>
      <p:sp>
        <p:nvSpPr>
          <p:cNvPr id="610307" name="Rectangle 3"/>
          <p:cNvSpPr>
            <a:spLocks noChangeArrowheads="1"/>
          </p:cNvSpPr>
          <p:nvPr/>
        </p:nvSpPr>
        <p:spPr bwMode="auto">
          <a:xfrm>
            <a:off x="1219200" y="4143375"/>
            <a:ext cx="6858000" cy="1163638"/>
          </a:xfrm>
          <a:prstGeom prst="rect">
            <a:avLst/>
          </a:prstGeom>
          <a:solidFill>
            <a:srgbClr val="FFDBFF"/>
          </a:solidFill>
          <a:ln w="9525">
            <a:noFill/>
            <a:miter lim="800000"/>
            <a:headEnd/>
            <a:tailEnd/>
          </a:ln>
          <a:effectLst/>
        </p:spPr>
        <p:txBody>
          <a:bodyPr anchor="ctr">
            <a:spAutoFit/>
          </a:bodyPr>
          <a:lstStyle/>
          <a:p>
            <a:pPr>
              <a:lnSpc>
                <a:spcPct val="120000"/>
              </a:lnSpc>
            </a:pPr>
            <a:r>
              <a:rPr lang="zh-CN" altLang="en-US" sz="3200" b="1">
                <a:ea typeface="楷体_GB2312" pitchFamily="49" charset="-122"/>
              </a:rPr>
              <a:t>问该厂生产的钟的误差是否服从正态</a:t>
            </a:r>
          </a:p>
          <a:p>
            <a:r>
              <a:rPr lang="zh-CN" altLang="en-US" sz="3200" b="1">
                <a:ea typeface="楷体_GB2312" pitchFamily="49" charset="-122"/>
              </a:rPr>
              <a:t>分布？</a:t>
            </a:r>
          </a:p>
        </p:txBody>
      </p:sp>
      <p:pic>
        <p:nvPicPr>
          <p:cNvPr id="610308" name="Picture 4" descr="CLOCK"/>
          <p:cNvPicPr>
            <a:picLocks noChangeAspect="1" noChangeArrowheads="1"/>
          </p:cNvPicPr>
          <p:nvPr/>
        </p:nvPicPr>
        <p:blipFill>
          <a:blip r:embed="rId2"/>
          <a:srcRect/>
          <a:stretch>
            <a:fillRect/>
          </a:stretch>
        </p:blipFill>
        <p:spPr bwMode="auto">
          <a:xfrm>
            <a:off x="3962400" y="2286000"/>
            <a:ext cx="1681163" cy="172720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10306"/>
                                        </p:tgtEl>
                                        <p:attrNameLst>
                                          <p:attrName>style.visibility</p:attrName>
                                        </p:attrNameLst>
                                      </p:cBhvr>
                                      <p:to>
                                        <p:strVal val="visible"/>
                                      </p:to>
                                    </p:set>
                                    <p:anim calcmode="lin" valueType="num">
                                      <p:cBhvr additive="base">
                                        <p:cTn id="7" dur="500" fill="hold"/>
                                        <p:tgtEl>
                                          <p:spTgt spid="610306"/>
                                        </p:tgtEl>
                                        <p:attrNameLst>
                                          <p:attrName>ppt_x</p:attrName>
                                        </p:attrNameLst>
                                      </p:cBhvr>
                                      <p:tavLst>
                                        <p:tav tm="0">
                                          <p:val>
                                            <p:strVal val="#ppt_x"/>
                                          </p:val>
                                        </p:tav>
                                        <p:tav tm="100000">
                                          <p:val>
                                            <p:strVal val="#ppt_x"/>
                                          </p:val>
                                        </p:tav>
                                      </p:tavLst>
                                    </p:anim>
                                    <p:anim calcmode="lin" valueType="num">
                                      <p:cBhvr additive="base">
                                        <p:cTn id="8" dur="500" fill="hold"/>
                                        <p:tgtEl>
                                          <p:spTgt spid="6103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0307"/>
                                        </p:tgtEl>
                                        <p:attrNameLst>
                                          <p:attrName>style.visibility</p:attrName>
                                        </p:attrNameLst>
                                      </p:cBhvr>
                                      <p:to>
                                        <p:strVal val="visible"/>
                                      </p:to>
                                    </p:set>
                                    <p:anim calcmode="lin" valueType="num">
                                      <p:cBhvr additive="base">
                                        <p:cTn id="13" dur="500" fill="hold"/>
                                        <p:tgtEl>
                                          <p:spTgt spid="610307"/>
                                        </p:tgtEl>
                                        <p:attrNameLst>
                                          <p:attrName>ppt_x</p:attrName>
                                        </p:attrNameLst>
                                      </p:cBhvr>
                                      <p:tavLst>
                                        <p:tav tm="0">
                                          <p:val>
                                            <p:strVal val="#ppt_x"/>
                                          </p:val>
                                        </p:tav>
                                        <p:tav tm="100000">
                                          <p:val>
                                            <p:strVal val="#ppt_x"/>
                                          </p:val>
                                        </p:tav>
                                      </p:tavLst>
                                    </p:anim>
                                    <p:anim calcmode="lin" valueType="num">
                                      <p:cBhvr additive="base">
                                        <p:cTn id="14" dur="500" fill="hold"/>
                                        <p:tgtEl>
                                          <p:spTgt spid="610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381000" y="457200"/>
            <a:ext cx="5334000" cy="1066800"/>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再如，某工厂制造一批骰子，声称它是均匀的</a:t>
            </a:r>
            <a:r>
              <a:rPr lang="en-US" altLang="zh-CN" sz="3200" b="1">
                <a:ea typeface="楷体_GB2312" pitchFamily="49" charset="-122"/>
              </a:rPr>
              <a:t>.</a:t>
            </a:r>
          </a:p>
        </p:txBody>
      </p:sp>
      <p:sp>
        <p:nvSpPr>
          <p:cNvPr id="611331" name="Rectangle 3"/>
          <p:cNvSpPr>
            <a:spLocks noChangeArrowheads="1"/>
          </p:cNvSpPr>
          <p:nvPr/>
        </p:nvSpPr>
        <p:spPr bwMode="auto">
          <a:xfrm>
            <a:off x="533400" y="3200400"/>
            <a:ext cx="7924800" cy="1165225"/>
          </a:xfrm>
          <a:prstGeom prst="rect">
            <a:avLst/>
          </a:prstGeom>
          <a:noFill/>
          <a:ln w="9525">
            <a:noFill/>
            <a:miter lim="800000"/>
            <a:headEnd/>
            <a:tailEnd/>
          </a:ln>
          <a:effectLst/>
        </p:spPr>
        <p:txBody>
          <a:bodyPr anchor="ctr">
            <a:spAutoFit/>
          </a:bodyPr>
          <a:lstStyle/>
          <a:p>
            <a:pPr algn="ctr">
              <a:lnSpc>
                <a:spcPct val="110000"/>
              </a:lnSpc>
            </a:pPr>
            <a:r>
              <a:rPr lang="zh-CN" altLang="en-US" sz="3200" b="1">
                <a:ea typeface="楷体_GB2312" pitchFamily="49" charset="-122"/>
              </a:rPr>
              <a:t>为检验骰子是否均匀，要把骰子实地投掷若干次，统计各点出现的频率与</a:t>
            </a:r>
            <a:r>
              <a:rPr lang="en-US" altLang="zh-CN" sz="3200" b="1">
                <a:ea typeface="楷体_GB2312" pitchFamily="49" charset="-122"/>
              </a:rPr>
              <a:t>1/6</a:t>
            </a:r>
            <a:r>
              <a:rPr lang="zh-CN" altLang="en-US" sz="3200" b="1">
                <a:ea typeface="楷体_GB2312" pitchFamily="49" charset="-122"/>
              </a:rPr>
              <a:t>的差距</a:t>
            </a:r>
            <a:r>
              <a:rPr lang="en-US" altLang="zh-CN" sz="3200" b="1">
                <a:ea typeface="楷体_GB2312" pitchFamily="49" charset="-122"/>
              </a:rPr>
              <a:t>.</a:t>
            </a:r>
          </a:p>
        </p:txBody>
      </p:sp>
      <p:pic>
        <p:nvPicPr>
          <p:cNvPr id="611332" name="Picture 4" descr="689076"/>
          <p:cNvPicPr>
            <a:picLocks noChangeAspect="1" noChangeArrowheads="1"/>
          </p:cNvPicPr>
          <p:nvPr/>
        </p:nvPicPr>
        <p:blipFill>
          <a:blip r:embed="rId2"/>
          <a:srcRect/>
          <a:stretch>
            <a:fillRect/>
          </a:stretch>
        </p:blipFill>
        <p:spPr bwMode="auto">
          <a:xfrm>
            <a:off x="6248400" y="560388"/>
            <a:ext cx="2362200" cy="1573212"/>
          </a:xfrm>
          <a:prstGeom prst="rect">
            <a:avLst/>
          </a:prstGeom>
          <a:noFill/>
        </p:spPr>
      </p:pic>
      <p:sp>
        <p:nvSpPr>
          <p:cNvPr id="611333" name="Rectangle 5"/>
          <p:cNvSpPr>
            <a:spLocks noChangeArrowheads="1"/>
          </p:cNvSpPr>
          <p:nvPr/>
        </p:nvSpPr>
        <p:spPr bwMode="auto">
          <a:xfrm>
            <a:off x="685800" y="1600200"/>
            <a:ext cx="5033963" cy="1554163"/>
          </a:xfrm>
          <a:prstGeom prst="rect">
            <a:avLst/>
          </a:prstGeom>
          <a:noFill/>
          <a:ln w="9525">
            <a:noFill/>
            <a:miter lim="800000"/>
            <a:headEnd/>
            <a:tailEnd/>
          </a:ln>
          <a:effectLst/>
        </p:spPr>
        <p:txBody>
          <a:bodyPr anchor="ctr">
            <a:spAutoFit/>
          </a:bodyPr>
          <a:lstStyle/>
          <a:p>
            <a:r>
              <a:rPr lang="zh-CN" altLang="en-US" sz="3200" b="1">
                <a:ea typeface="楷体_GB2312" pitchFamily="49" charset="-122"/>
              </a:rPr>
              <a:t>也就是说，在投掷中，出现</a:t>
            </a:r>
            <a:r>
              <a:rPr lang="en-US" altLang="zh-CN" sz="3200" b="1">
                <a:ea typeface="楷体_GB2312" pitchFamily="49" charset="-122"/>
              </a:rPr>
              <a:t>1</a:t>
            </a:r>
            <a:r>
              <a:rPr lang="zh-CN" altLang="en-US" sz="3200" b="1">
                <a:ea typeface="楷体_GB2312" pitchFamily="49" charset="-122"/>
              </a:rPr>
              <a:t>点，</a:t>
            </a:r>
            <a:r>
              <a:rPr lang="en-US" altLang="zh-CN" sz="3200" b="1">
                <a:ea typeface="楷体_GB2312" pitchFamily="49" charset="-122"/>
              </a:rPr>
              <a:t>2</a:t>
            </a:r>
            <a:r>
              <a:rPr lang="zh-CN" altLang="en-US" sz="3200" b="1">
                <a:ea typeface="楷体_GB2312" pitchFamily="49" charset="-122"/>
              </a:rPr>
              <a:t>点，</a:t>
            </a:r>
            <a:r>
              <a:rPr lang="en-US" altLang="zh-CN" sz="3200" b="1">
                <a:ea typeface="楷体_GB2312" pitchFamily="49" charset="-122"/>
              </a:rPr>
              <a:t>…</a:t>
            </a:r>
            <a:r>
              <a:rPr lang="zh-CN" altLang="en-US" sz="3200" b="1">
                <a:ea typeface="楷体_GB2312" pitchFamily="49" charset="-122"/>
              </a:rPr>
              <a:t>，</a:t>
            </a:r>
            <a:r>
              <a:rPr lang="en-US" altLang="zh-CN" sz="3200" b="1">
                <a:ea typeface="楷体_GB2312" pitchFamily="49" charset="-122"/>
              </a:rPr>
              <a:t>6</a:t>
            </a:r>
            <a:r>
              <a:rPr lang="zh-CN" altLang="en-US" sz="3200" b="1">
                <a:ea typeface="楷体_GB2312" pitchFamily="49" charset="-122"/>
              </a:rPr>
              <a:t>点的概率都应是</a:t>
            </a:r>
            <a:r>
              <a:rPr lang="en-US" altLang="zh-CN" sz="3200" b="1">
                <a:ea typeface="楷体_GB2312" pitchFamily="49" charset="-122"/>
              </a:rPr>
              <a:t>1/6.</a:t>
            </a:r>
          </a:p>
        </p:txBody>
      </p:sp>
      <p:sp>
        <p:nvSpPr>
          <p:cNvPr id="611334" name="Rectangle 6"/>
          <p:cNvSpPr>
            <a:spLocks noChangeArrowheads="1"/>
          </p:cNvSpPr>
          <p:nvPr/>
        </p:nvSpPr>
        <p:spPr bwMode="auto">
          <a:xfrm>
            <a:off x="2209800" y="4572000"/>
            <a:ext cx="6664325" cy="1066800"/>
          </a:xfrm>
          <a:prstGeom prst="rect">
            <a:avLst/>
          </a:prstGeom>
          <a:solidFill>
            <a:schemeClr val="bg1"/>
          </a:solidFill>
          <a:ln w="9525">
            <a:noFill/>
            <a:miter lim="800000"/>
            <a:headEnd/>
            <a:tailEnd/>
          </a:ln>
          <a:effectLst/>
        </p:spPr>
        <p:txBody>
          <a:bodyPr anchor="ctr">
            <a:spAutoFit/>
          </a:bodyPr>
          <a:lstStyle/>
          <a:p>
            <a:pPr algn="ctr"/>
            <a:r>
              <a:rPr lang="zh-CN" altLang="en-US" sz="3200" b="1">
                <a:ea typeface="楷体_GB2312" pitchFamily="49" charset="-122"/>
              </a:rPr>
              <a:t>得到的数据能否说明“骰子均匀”的假设是可信的？</a:t>
            </a:r>
          </a:p>
        </p:txBody>
      </p:sp>
      <p:sp>
        <p:nvSpPr>
          <p:cNvPr id="611335" name="Rectangle 7"/>
          <p:cNvSpPr>
            <a:spLocks noChangeArrowheads="1"/>
          </p:cNvSpPr>
          <p:nvPr/>
        </p:nvSpPr>
        <p:spPr bwMode="auto">
          <a:xfrm>
            <a:off x="757238" y="4572000"/>
            <a:ext cx="1816100" cy="579438"/>
          </a:xfrm>
          <a:prstGeom prst="rect">
            <a:avLst/>
          </a:prstGeom>
          <a:noFill/>
          <a:ln w="9525">
            <a:noFill/>
            <a:miter lim="800000"/>
            <a:headEnd/>
            <a:tailEnd/>
          </a:ln>
          <a:effectLst/>
        </p:spPr>
        <p:txBody>
          <a:bodyPr wrap="none" anchor="ctr">
            <a:spAutoFit/>
          </a:bodyPr>
          <a:lstStyle/>
          <a:p>
            <a:pPr algn="ctr"/>
            <a:r>
              <a:rPr lang="zh-CN" altLang="en-US" sz="3200" b="1">
                <a:ea typeface="楷体_GB2312" pitchFamily="49" charset="-122"/>
              </a:rPr>
              <a:t>问题是：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1330"/>
                                        </p:tgtEl>
                                        <p:attrNameLst>
                                          <p:attrName>style.visibility</p:attrName>
                                        </p:attrNameLst>
                                      </p:cBhvr>
                                      <p:to>
                                        <p:strVal val="visible"/>
                                      </p:to>
                                    </p:set>
                                    <p:animEffect transition="in" filter="wipe(left)">
                                      <p:cBhvr>
                                        <p:cTn id="7" dur="500"/>
                                        <p:tgtEl>
                                          <p:spTgt spid="611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11333"/>
                                        </p:tgtEl>
                                        <p:attrNameLst>
                                          <p:attrName>style.visibility</p:attrName>
                                        </p:attrNameLst>
                                      </p:cBhvr>
                                      <p:to>
                                        <p:strVal val="visible"/>
                                      </p:to>
                                    </p:set>
                                    <p:animEffect transition="in" filter="wipe(right)">
                                      <p:cBhvr>
                                        <p:cTn id="12" dur="500"/>
                                        <p:tgtEl>
                                          <p:spTgt spid="61133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1331"/>
                                        </p:tgtEl>
                                        <p:attrNameLst>
                                          <p:attrName>style.visibility</p:attrName>
                                        </p:attrNameLst>
                                      </p:cBhvr>
                                      <p:to>
                                        <p:strVal val="visible"/>
                                      </p:to>
                                    </p:set>
                                    <p:anim calcmode="lin" valueType="num">
                                      <p:cBhvr additive="base">
                                        <p:cTn id="17" dur="500" fill="hold"/>
                                        <p:tgtEl>
                                          <p:spTgt spid="611331"/>
                                        </p:tgtEl>
                                        <p:attrNameLst>
                                          <p:attrName>ppt_x</p:attrName>
                                        </p:attrNameLst>
                                      </p:cBhvr>
                                      <p:tavLst>
                                        <p:tav tm="0">
                                          <p:val>
                                            <p:strVal val="#ppt_x"/>
                                          </p:val>
                                        </p:tav>
                                        <p:tav tm="100000">
                                          <p:val>
                                            <p:strVal val="#ppt_x"/>
                                          </p:val>
                                        </p:tav>
                                      </p:tavLst>
                                    </p:anim>
                                    <p:anim calcmode="lin" valueType="num">
                                      <p:cBhvr additive="base">
                                        <p:cTn id="18" dur="500" fill="hold"/>
                                        <p:tgtEl>
                                          <p:spTgt spid="6113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1335"/>
                                        </p:tgtEl>
                                        <p:attrNameLst>
                                          <p:attrName>style.visibility</p:attrName>
                                        </p:attrNameLst>
                                      </p:cBhvr>
                                      <p:to>
                                        <p:strVal val="visible"/>
                                      </p:to>
                                    </p:set>
                                    <p:anim calcmode="lin" valueType="num">
                                      <p:cBhvr additive="base">
                                        <p:cTn id="23" dur="500" fill="hold"/>
                                        <p:tgtEl>
                                          <p:spTgt spid="611335"/>
                                        </p:tgtEl>
                                        <p:attrNameLst>
                                          <p:attrName>ppt_x</p:attrName>
                                        </p:attrNameLst>
                                      </p:cBhvr>
                                      <p:tavLst>
                                        <p:tav tm="0">
                                          <p:val>
                                            <p:strVal val="0-#ppt_w/2"/>
                                          </p:val>
                                        </p:tav>
                                        <p:tav tm="100000">
                                          <p:val>
                                            <p:strVal val="#ppt_x"/>
                                          </p:val>
                                        </p:tav>
                                      </p:tavLst>
                                    </p:anim>
                                    <p:anim calcmode="lin" valueType="num">
                                      <p:cBhvr additive="base">
                                        <p:cTn id="24" dur="500" fill="hold"/>
                                        <p:tgtEl>
                                          <p:spTgt spid="61133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611334"/>
                                        </p:tgtEl>
                                        <p:attrNameLst>
                                          <p:attrName>style.visibility</p:attrName>
                                        </p:attrNameLst>
                                      </p:cBhvr>
                                      <p:to>
                                        <p:strVal val="visible"/>
                                      </p:to>
                                    </p:set>
                                    <p:anim calcmode="lin" valueType="num">
                                      <p:cBhvr additive="base">
                                        <p:cTn id="28" dur="500" fill="hold"/>
                                        <p:tgtEl>
                                          <p:spTgt spid="611334"/>
                                        </p:tgtEl>
                                        <p:attrNameLst>
                                          <p:attrName>ppt_x</p:attrName>
                                        </p:attrNameLst>
                                      </p:cBhvr>
                                      <p:tavLst>
                                        <p:tav tm="0">
                                          <p:val>
                                            <p:strVal val="1+#ppt_w/2"/>
                                          </p:val>
                                        </p:tav>
                                        <p:tav tm="100000">
                                          <p:val>
                                            <p:strVal val="#ppt_x"/>
                                          </p:val>
                                        </p:tav>
                                      </p:tavLst>
                                    </p:anim>
                                    <p:anim calcmode="lin" valueType="num">
                                      <p:cBhvr additive="base">
                                        <p:cTn id="29" dur="500" fill="hold"/>
                                        <p:tgtEl>
                                          <p:spTgt spid="611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utoUpdateAnimBg="0"/>
      <p:bldP spid="611331" grpId="0" autoUpdateAnimBg="0"/>
      <p:bldP spid="611333" grpId="0" autoUpdateAnimBg="0"/>
      <p:bldP spid="611334" grpId="0" animBg="1" autoUpdateAnimBg="0"/>
      <p:bldP spid="61133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34200" y="1600200"/>
            <a:ext cx="1774825" cy="2652713"/>
            <a:chOff x="4354" y="1104"/>
            <a:chExt cx="1118" cy="1671"/>
          </a:xfrm>
        </p:grpSpPr>
        <p:pic>
          <p:nvPicPr>
            <p:cNvPr id="612355" name="Picture 3" descr="Person"/>
            <p:cNvPicPr>
              <a:picLocks noChangeAspect="1" noChangeArrowheads="1"/>
            </p:cNvPicPr>
            <p:nvPr/>
          </p:nvPicPr>
          <p:blipFill>
            <a:blip r:embed="rId2"/>
            <a:srcRect/>
            <a:stretch>
              <a:fillRect/>
            </a:stretch>
          </p:blipFill>
          <p:spPr bwMode="auto">
            <a:xfrm>
              <a:off x="4354" y="1104"/>
              <a:ext cx="1118" cy="1260"/>
            </a:xfrm>
            <a:prstGeom prst="rect">
              <a:avLst/>
            </a:prstGeom>
            <a:noFill/>
          </p:spPr>
        </p:pic>
        <p:sp>
          <p:nvSpPr>
            <p:cNvPr id="612356" name="Rectangle 4"/>
            <p:cNvSpPr>
              <a:spLocks noChangeArrowheads="1"/>
            </p:cNvSpPr>
            <p:nvPr/>
          </p:nvSpPr>
          <p:spPr bwMode="auto">
            <a:xfrm>
              <a:off x="4401" y="2448"/>
              <a:ext cx="1053" cy="327"/>
            </a:xfrm>
            <a:prstGeom prst="rect">
              <a:avLst/>
            </a:prstGeom>
            <a:noFill/>
            <a:ln w="9525">
              <a:noFill/>
              <a:miter lim="800000"/>
              <a:headEnd/>
              <a:tailEnd/>
            </a:ln>
            <a:effectLst/>
          </p:spPr>
          <p:txBody>
            <a:bodyPr wrap="none" anchor="ctr">
              <a:spAutoFit/>
            </a:bodyPr>
            <a:lstStyle/>
            <a:p>
              <a:pPr algn="ctr"/>
              <a:r>
                <a:rPr lang="en-US" altLang="zh-CN" sz="2800" b="1" i="1"/>
                <a:t>K</a:t>
              </a:r>
              <a:r>
                <a:rPr lang="en-US" altLang="zh-CN" sz="2800" b="1">
                  <a:latin typeface="楷体_GB2312" pitchFamily="49" charset="-122"/>
                  <a:ea typeface="楷体_GB2312" pitchFamily="49" charset="-122"/>
                </a:rPr>
                <a:t>.</a:t>
              </a:r>
              <a:r>
                <a:rPr lang="zh-CN" altLang="zh-CN" sz="2800" b="1">
                  <a:latin typeface="楷体_GB2312" pitchFamily="49" charset="-122"/>
                  <a:ea typeface="楷体_GB2312" pitchFamily="49" charset="-122"/>
                </a:rPr>
                <a:t>皮尔逊</a:t>
              </a:r>
              <a:endParaRPr lang="zh-CN" altLang="en-US" sz="3200" b="1">
                <a:latin typeface="楷体_GB2312" pitchFamily="49" charset="-122"/>
                <a:ea typeface="楷体_GB2312" pitchFamily="49" charset="-122"/>
              </a:endParaRPr>
            </a:p>
          </p:txBody>
        </p:sp>
      </p:grpSp>
      <p:sp>
        <p:nvSpPr>
          <p:cNvPr id="612357" name="Rectangle 5"/>
          <p:cNvSpPr>
            <a:spLocks noChangeArrowheads="1"/>
          </p:cNvSpPr>
          <p:nvPr/>
        </p:nvSpPr>
        <p:spPr bwMode="auto">
          <a:xfrm>
            <a:off x="228600" y="3048000"/>
            <a:ext cx="6019800" cy="1260475"/>
          </a:xfrm>
          <a:prstGeom prst="rect">
            <a:avLst/>
          </a:prstGeom>
          <a:noFill/>
          <a:ln w="9525">
            <a:noFill/>
            <a:miter lim="800000"/>
            <a:headEnd/>
            <a:tailEnd/>
          </a:ln>
          <a:effectLst/>
        </p:spPr>
        <p:txBody>
          <a:bodyPr anchor="ctr">
            <a:spAutoFit/>
          </a:bodyPr>
          <a:lstStyle/>
          <a:p>
            <a:pPr>
              <a:lnSpc>
                <a:spcPct val="120000"/>
              </a:lnSpc>
            </a:pPr>
            <a:r>
              <a:rPr lang="zh-CN" altLang="en-US" sz="3200">
                <a:ea typeface="楷体_GB2312" pitchFamily="49" charset="-122"/>
              </a:rPr>
              <a:t>这是一项很重要的工作，不少人把它视为近代统计学的开端</a:t>
            </a:r>
            <a:r>
              <a:rPr lang="en-US" altLang="zh-CN" sz="3200">
                <a:ea typeface="楷体_GB2312" pitchFamily="49" charset="-122"/>
              </a:rPr>
              <a:t>.</a:t>
            </a:r>
          </a:p>
        </p:txBody>
      </p:sp>
      <p:sp>
        <p:nvSpPr>
          <p:cNvPr id="612361" name="Rectangle 9"/>
          <p:cNvSpPr>
            <a:spLocks noChangeArrowheads="1"/>
          </p:cNvSpPr>
          <p:nvPr/>
        </p:nvSpPr>
        <p:spPr bwMode="auto">
          <a:xfrm>
            <a:off x="609600" y="2286000"/>
            <a:ext cx="1997075" cy="579438"/>
          </a:xfrm>
          <a:prstGeom prst="rect">
            <a:avLst/>
          </a:prstGeom>
          <a:noFill/>
          <a:ln w="9525">
            <a:noFill/>
            <a:miter lim="800000"/>
            <a:headEnd/>
            <a:tailEnd/>
          </a:ln>
          <a:effectLst/>
        </p:spPr>
        <p:txBody>
          <a:bodyPr wrap="none">
            <a:spAutoFit/>
          </a:bodyPr>
          <a:lstStyle/>
          <a:p>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检验法</a:t>
            </a:r>
            <a:r>
              <a:rPr lang="en-US" altLang="zh-CN" sz="3200">
                <a:solidFill>
                  <a:schemeClr val="tx2"/>
                </a:solidFill>
                <a:ea typeface="楷体_GB2312" pitchFamily="49" charset="-122"/>
              </a:rPr>
              <a:t>.</a:t>
            </a:r>
          </a:p>
        </p:txBody>
      </p:sp>
      <p:sp>
        <p:nvSpPr>
          <p:cNvPr id="612362" name="Rectangle 10"/>
          <p:cNvSpPr>
            <a:spLocks noChangeArrowheads="1"/>
          </p:cNvSpPr>
          <p:nvPr/>
        </p:nvSpPr>
        <p:spPr bwMode="auto">
          <a:xfrm>
            <a:off x="304800" y="762000"/>
            <a:ext cx="8278813"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解决这类问题的工具是英国统计学家</a:t>
            </a:r>
            <a:r>
              <a:rPr lang="en-US" altLang="zh-CN" sz="3200" i="1">
                <a:ea typeface="楷体_GB2312" pitchFamily="49" charset="-122"/>
              </a:rPr>
              <a:t>K</a:t>
            </a:r>
            <a:r>
              <a:rPr lang="en-US" altLang="zh-CN" sz="3200">
                <a:ea typeface="楷体_GB2312" pitchFamily="49" charset="-122"/>
              </a:rPr>
              <a:t>.</a:t>
            </a:r>
            <a:r>
              <a:rPr lang="zh-CN" altLang="zh-CN" sz="3200">
                <a:ea typeface="楷体_GB2312" pitchFamily="49" charset="-122"/>
              </a:rPr>
              <a:t>皮尔逊</a:t>
            </a:r>
            <a:endParaRPr lang="zh-CN" altLang="en-US" sz="3200">
              <a:ea typeface="楷体_GB2312" pitchFamily="49" charset="-122"/>
            </a:endParaRPr>
          </a:p>
        </p:txBody>
      </p:sp>
      <p:sp>
        <p:nvSpPr>
          <p:cNvPr id="612363" name="Rectangle 11"/>
          <p:cNvSpPr>
            <a:spLocks noChangeArrowheads="1"/>
          </p:cNvSpPr>
          <p:nvPr/>
        </p:nvSpPr>
        <p:spPr bwMode="auto">
          <a:xfrm>
            <a:off x="0" y="1447800"/>
            <a:ext cx="7092950" cy="579438"/>
          </a:xfrm>
          <a:prstGeom prst="rect">
            <a:avLst/>
          </a:prstGeom>
          <a:noFill/>
          <a:ln w="9525">
            <a:noFill/>
            <a:miter lim="800000"/>
            <a:headEnd/>
            <a:tailEnd/>
          </a:ln>
          <a:effectLst/>
        </p:spPr>
        <p:txBody>
          <a:bodyPr wrap="none">
            <a:spAutoFit/>
          </a:bodyPr>
          <a:lstStyle/>
          <a:p>
            <a:r>
              <a:rPr lang="zh-CN" altLang="zh-CN" sz="3200">
                <a:ea typeface="楷体_GB2312" pitchFamily="49" charset="-122"/>
              </a:rPr>
              <a:t>在1900年发表的一篇文章中引进的所谓</a:t>
            </a:r>
            <a:endParaRPr lang="zh-CN" altLang="en-US" sz="3200">
              <a:ea typeface="楷体_GB2312" pitchFamily="49" charset="-122"/>
            </a:endParaRPr>
          </a:p>
        </p:txBody>
      </p:sp>
      <p:sp>
        <p:nvSpPr>
          <p:cNvPr id="612364" name="Rectangle 12"/>
          <p:cNvSpPr>
            <a:spLocks noChangeArrowheads="1"/>
          </p:cNvSpPr>
          <p:nvPr/>
        </p:nvSpPr>
        <p:spPr bwMode="auto">
          <a:xfrm>
            <a:off x="381000" y="4572000"/>
            <a:ext cx="7924800" cy="1844675"/>
          </a:xfrm>
          <a:prstGeom prst="rect">
            <a:avLst/>
          </a:prstGeom>
          <a:noFill/>
          <a:ln w="9525">
            <a:noFill/>
            <a:miter lim="800000"/>
            <a:headEnd/>
            <a:tailEnd/>
          </a:ln>
          <a:effectLst/>
        </p:spPr>
        <p:txBody>
          <a:bodyPr>
            <a:spAutoFit/>
          </a:bodyPr>
          <a:lstStyle/>
          <a:p>
            <a:pPr>
              <a:lnSpc>
                <a:spcPct val="120000"/>
              </a:lnSpc>
              <a:spcBef>
                <a:spcPct val="50000"/>
              </a:spcBef>
            </a:pP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zh-CN" altLang="en-US" sz="3200" b="1">
                <a:solidFill>
                  <a:schemeClr val="tx2"/>
                </a:solidFill>
                <a:ea typeface="楷体_GB2312" pitchFamily="49" charset="-122"/>
                <a:sym typeface="Math1" pitchFamily="2" charset="2"/>
              </a:rPr>
              <a:t>检验法</a:t>
            </a:r>
            <a:r>
              <a:rPr lang="zh-CN" altLang="en-US" sz="3200" b="1">
                <a:ea typeface="楷体_GB2312" pitchFamily="49" charset="-122"/>
              </a:rPr>
              <a:t>是在总体</a:t>
            </a:r>
            <a:r>
              <a:rPr lang="en-US" altLang="zh-CN" sz="3200" b="1" i="1">
                <a:ea typeface="楷体_GB2312" pitchFamily="49" charset="-122"/>
              </a:rPr>
              <a:t>X </a:t>
            </a:r>
            <a:r>
              <a:rPr lang="zh-CN" altLang="en-US" sz="3200" b="1">
                <a:ea typeface="楷体_GB2312" pitchFamily="49" charset="-122"/>
              </a:rPr>
              <a:t>的分布未知时，根据来自总体的样本，检验关于总体分布的假设的一种检验方法</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2362"/>
                                        </p:tgtEl>
                                        <p:attrNameLst>
                                          <p:attrName>style.visibility</p:attrName>
                                        </p:attrNameLst>
                                      </p:cBhvr>
                                      <p:to>
                                        <p:strVal val="visible"/>
                                      </p:to>
                                    </p:set>
                                    <p:anim calcmode="lin" valueType="num">
                                      <p:cBhvr additive="base">
                                        <p:cTn id="7" dur="500" fill="hold"/>
                                        <p:tgtEl>
                                          <p:spTgt spid="612362"/>
                                        </p:tgtEl>
                                        <p:attrNameLst>
                                          <p:attrName>ppt_x</p:attrName>
                                        </p:attrNameLst>
                                      </p:cBhvr>
                                      <p:tavLst>
                                        <p:tav tm="0">
                                          <p:val>
                                            <p:strVal val="0-#ppt_w/2"/>
                                          </p:val>
                                        </p:tav>
                                        <p:tav tm="100000">
                                          <p:val>
                                            <p:strVal val="#ppt_x"/>
                                          </p:val>
                                        </p:tav>
                                      </p:tavLst>
                                    </p:anim>
                                    <p:anim calcmode="lin" valueType="num">
                                      <p:cBhvr additive="base">
                                        <p:cTn id="8" dur="500" fill="hold"/>
                                        <p:tgtEl>
                                          <p:spTgt spid="612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2363"/>
                                        </p:tgtEl>
                                        <p:attrNameLst>
                                          <p:attrName>style.visibility</p:attrName>
                                        </p:attrNameLst>
                                      </p:cBhvr>
                                      <p:to>
                                        <p:strVal val="visible"/>
                                      </p:to>
                                    </p:set>
                                    <p:anim calcmode="lin" valueType="num">
                                      <p:cBhvr additive="base">
                                        <p:cTn id="13" dur="500" fill="hold"/>
                                        <p:tgtEl>
                                          <p:spTgt spid="612363"/>
                                        </p:tgtEl>
                                        <p:attrNameLst>
                                          <p:attrName>ppt_x</p:attrName>
                                        </p:attrNameLst>
                                      </p:cBhvr>
                                      <p:tavLst>
                                        <p:tav tm="0">
                                          <p:val>
                                            <p:strVal val="0-#ppt_w/2"/>
                                          </p:val>
                                        </p:tav>
                                        <p:tav tm="100000">
                                          <p:val>
                                            <p:strVal val="#ppt_x"/>
                                          </p:val>
                                        </p:tav>
                                      </p:tavLst>
                                    </p:anim>
                                    <p:anim calcmode="lin" valueType="num">
                                      <p:cBhvr additive="base">
                                        <p:cTn id="14" dur="500" fill="hold"/>
                                        <p:tgtEl>
                                          <p:spTgt spid="6123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2361"/>
                                        </p:tgtEl>
                                        <p:attrNameLst>
                                          <p:attrName>style.visibility</p:attrName>
                                        </p:attrNameLst>
                                      </p:cBhvr>
                                      <p:to>
                                        <p:strVal val="visible"/>
                                      </p:to>
                                    </p:set>
                                    <p:anim calcmode="lin" valueType="num">
                                      <p:cBhvr additive="base">
                                        <p:cTn id="19" dur="500" fill="hold"/>
                                        <p:tgtEl>
                                          <p:spTgt spid="612361"/>
                                        </p:tgtEl>
                                        <p:attrNameLst>
                                          <p:attrName>ppt_x</p:attrName>
                                        </p:attrNameLst>
                                      </p:cBhvr>
                                      <p:tavLst>
                                        <p:tav tm="0">
                                          <p:val>
                                            <p:strVal val="0-#ppt_w/2"/>
                                          </p:val>
                                        </p:tav>
                                        <p:tav tm="100000">
                                          <p:val>
                                            <p:strVal val="#ppt_x"/>
                                          </p:val>
                                        </p:tav>
                                      </p:tavLst>
                                    </p:anim>
                                    <p:anim calcmode="lin" valueType="num">
                                      <p:cBhvr additive="base">
                                        <p:cTn id="20" dur="500" fill="hold"/>
                                        <p:tgtEl>
                                          <p:spTgt spid="6123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2357"/>
                                        </p:tgtEl>
                                        <p:attrNameLst>
                                          <p:attrName>style.visibility</p:attrName>
                                        </p:attrNameLst>
                                      </p:cBhvr>
                                      <p:to>
                                        <p:strVal val="visible"/>
                                      </p:to>
                                    </p:set>
                                    <p:anim calcmode="lin" valueType="num">
                                      <p:cBhvr additive="base">
                                        <p:cTn id="31" dur="500" fill="hold"/>
                                        <p:tgtEl>
                                          <p:spTgt spid="612357"/>
                                        </p:tgtEl>
                                        <p:attrNameLst>
                                          <p:attrName>ppt_x</p:attrName>
                                        </p:attrNameLst>
                                      </p:cBhvr>
                                      <p:tavLst>
                                        <p:tav tm="0">
                                          <p:val>
                                            <p:strVal val="0-#ppt_w/2"/>
                                          </p:val>
                                        </p:tav>
                                        <p:tav tm="100000">
                                          <p:val>
                                            <p:strVal val="#ppt_x"/>
                                          </p:val>
                                        </p:tav>
                                      </p:tavLst>
                                    </p:anim>
                                    <p:anim calcmode="lin" valueType="num">
                                      <p:cBhvr additive="base">
                                        <p:cTn id="32" dur="500" fill="hold"/>
                                        <p:tgtEl>
                                          <p:spTgt spid="6123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2364"/>
                                        </p:tgtEl>
                                        <p:attrNameLst>
                                          <p:attrName>style.visibility</p:attrName>
                                        </p:attrNameLst>
                                      </p:cBhvr>
                                      <p:to>
                                        <p:strVal val="visible"/>
                                      </p:to>
                                    </p:set>
                                    <p:anim calcmode="lin" valueType="num">
                                      <p:cBhvr additive="base">
                                        <p:cTn id="37" dur="500" fill="hold"/>
                                        <p:tgtEl>
                                          <p:spTgt spid="612364"/>
                                        </p:tgtEl>
                                        <p:attrNameLst>
                                          <p:attrName>ppt_x</p:attrName>
                                        </p:attrNameLst>
                                      </p:cBhvr>
                                      <p:tavLst>
                                        <p:tav tm="0">
                                          <p:val>
                                            <p:strVal val="0-#ppt_w/2"/>
                                          </p:val>
                                        </p:tav>
                                        <p:tav tm="100000">
                                          <p:val>
                                            <p:strVal val="#ppt_x"/>
                                          </p:val>
                                        </p:tav>
                                      </p:tavLst>
                                    </p:anim>
                                    <p:anim calcmode="lin" valueType="num">
                                      <p:cBhvr additive="base">
                                        <p:cTn id="38" dur="500" fill="hold"/>
                                        <p:tgtEl>
                                          <p:spTgt spid="612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utoUpdateAnimBg="0"/>
      <p:bldP spid="612361" grpId="0" autoUpdateAnimBg="0"/>
      <p:bldP spid="612362" grpId="0" autoUpdateAnimBg="0"/>
      <p:bldP spid="612363" grpId="0" autoUpdateAnimBg="0"/>
      <p:bldP spid="61236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1143000" y="1905000"/>
            <a:ext cx="6877050" cy="641350"/>
          </a:xfrm>
          <a:prstGeom prst="rect">
            <a:avLst/>
          </a:prstGeom>
          <a:noFill/>
          <a:ln w="9525">
            <a:noFill/>
            <a:miter lim="800000"/>
            <a:headEnd/>
            <a:tailEnd/>
          </a:ln>
          <a:effectLst/>
        </p:spPr>
        <p:txBody>
          <a:bodyPr wrap="none" anchor="ctr">
            <a:spAutoFit/>
          </a:bodyPr>
          <a:lstStyle/>
          <a:p>
            <a:pPr eaLnBrk="0" hangingPunct="0"/>
            <a:r>
              <a:rPr lang="en-US" altLang="zh-CN" sz="3600">
                <a:ea typeface="楷体_GB2312" pitchFamily="49" charset="-122"/>
              </a:rPr>
              <a:t>  </a:t>
            </a:r>
            <a:r>
              <a:rPr lang="en-US" altLang="zh-CN" sz="3600" i="1">
                <a:ea typeface="楷体_GB2312" pitchFamily="49" charset="-122"/>
              </a:rPr>
              <a:t>H</a:t>
            </a:r>
            <a:r>
              <a:rPr lang="en-US" altLang="zh-CN" sz="3600" baseline="-25000">
                <a:ea typeface="楷体_GB2312" pitchFamily="49" charset="-122"/>
              </a:rPr>
              <a:t>0</a:t>
            </a:r>
            <a:r>
              <a:rPr lang="zh-CN" altLang="en-US" sz="3600">
                <a:ea typeface="楷体_GB2312" pitchFamily="49" charset="-122"/>
              </a:rPr>
              <a:t>：总体</a:t>
            </a:r>
            <a:r>
              <a:rPr lang="en-US" altLang="zh-CN" sz="3600" i="1">
                <a:ea typeface="楷体_GB2312" pitchFamily="49" charset="-122"/>
              </a:rPr>
              <a:t>X</a:t>
            </a:r>
            <a:r>
              <a:rPr lang="zh-CN" altLang="en-US" sz="3600">
                <a:ea typeface="楷体_GB2312" pitchFamily="49" charset="-122"/>
              </a:rPr>
              <a:t>的分布函数为</a:t>
            </a:r>
            <a:r>
              <a:rPr lang="en-US" altLang="zh-CN" sz="3600" i="1">
                <a:ea typeface="楷体_GB2312" pitchFamily="49" charset="-122"/>
              </a:rPr>
              <a:t>F</a:t>
            </a:r>
            <a:r>
              <a:rPr lang="en-US" altLang="zh-CN" sz="3600">
                <a:ea typeface="楷体_GB2312" pitchFamily="49" charset="-122"/>
              </a:rPr>
              <a:t>(</a:t>
            </a:r>
            <a:r>
              <a:rPr lang="en-US" altLang="zh-CN" sz="3600" i="1">
                <a:ea typeface="楷体_GB2312" pitchFamily="49" charset="-122"/>
              </a:rPr>
              <a:t>x</a:t>
            </a:r>
            <a:r>
              <a:rPr lang="en-US" altLang="zh-CN" sz="3600">
                <a:ea typeface="楷体_GB2312" pitchFamily="49" charset="-122"/>
              </a:rPr>
              <a:t>)       </a:t>
            </a:r>
          </a:p>
        </p:txBody>
      </p:sp>
      <p:sp>
        <p:nvSpPr>
          <p:cNvPr id="614403" name="Rectangle 3"/>
          <p:cNvSpPr>
            <a:spLocks noChangeArrowheads="1"/>
          </p:cNvSpPr>
          <p:nvPr/>
        </p:nvSpPr>
        <p:spPr bwMode="auto">
          <a:xfrm>
            <a:off x="533400" y="2743200"/>
            <a:ext cx="8077200" cy="2068513"/>
          </a:xfrm>
          <a:prstGeom prst="rect">
            <a:avLst/>
          </a:prstGeom>
          <a:noFill/>
          <a:ln w="9525">
            <a:noFill/>
            <a:miter lim="800000"/>
            <a:headEnd/>
            <a:tailEnd/>
          </a:ln>
          <a:effectLst/>
        </p:spPr>
        <p:txBody>
          <a:bodyPr anchor="ctr">
            <a:spAutoFit/>
          </a:bodyPr>
          <a:lstStyle/>
          <a:p>
            <a:pPr>
              <a:lnSpc>
                <a:spcPct val="120000"/>
              </a:lnSpc>
            </a:pPr>
            <a:r>
              <a:rPr lang="zh-CN" altLang="en-US" sz="3600">
                <a:ea typeface="楷体_GB2312" pitchFamily="49" charset="-122"/>
              </a:rPr>
              <a:t>然后根据样本的经验分布和所假设的理论分布之间的吻合程度来决定是否接受原假设</a:t>
            </a:r>
            <a:r>
              <a:rPr lang="en-US" altLang="zh-CN" sz="3600">
                <a:ea typeface="楷体_GB2312" pitchFamily="49" charset="-122"/>
              </a:rPr>
              <a:t>.  </a:t>
            </a:r>
          </a:p>
        </p:txBody>
      </p:sp>
      <p:sp>
        <p:nvSpPr>
          <p:cNvPr id="614410" name="Rectangle 10"/>
          <p:cNvSpPr>
            <a:spLocks noChangeArrowheads="1"/>
          </p:cNvSpPr>
          <p:nvPr/>
        </p:nvSpPr>
        <p:spPr bwMode="auto">
          <a:xfrm>
            <a:off x="685800" y="5029200"/>
            <a:ext cx="7543800" cy="1409700"/>
          </a:xfrm>
          <a:prstGeom prst="rect">
            <a:avLst/>
          </a:prstGeom>
          <a:noFill/>
          <a:ln w="9525">
            <a:noFill/>
            <a:miter lim="800000"/>
            <a:headEnd/>
            <a:tailEnd/>
          </a:ln>
          <a:effectLst/>
        </p:spPr>
        <p:txBody>
          <a:bodyPr>
            <a:spAutoFit/>
          </a:bodyPr>
          <a:lstStyle/>
          <a:p>
            <a:pPr>
              <a:lnSpc>
                <a:spcPct val="120000"/>
              </a:lnSpc>
            </a:pPr>
            <a:r>
              <a:rPr lang="zh-CN" altLang="en-US" sz="3600">
                <a:ea typeface="楷体_GB2312" pitchFamily="49" charset="-122"/>
              </a:rPr>
              <a:t>这种检验通常称作</a:t>
            </a:r>
            <a:r>
              <a:rPr lang="zh-CN" altLang="en-US" sz="3600">
                <a:solidFill>
                  <a:srgbClr val="FF0000"/>
                </a:solidFill>
                <a:ea typeface="楷体_GB2312" pitchFamily="49" charset="-122"/>
              </a:rPr>
              <a:t>拟合优度检验</a:t>
            </a:r>
            <a:r>
              <a:rPr lang="zh-CN" altLang="en-US" sz="3600">
                <a:ea typeface="楷体_GB2312" pitchFamily="49" charset="-122"/>
              </a:rPr>
              <a:t>，它是一种非参数检验</a:t>
            </a:r>
            <a:r>
              <a:rPr lang="en-US" altLang="zh-CN" sz="3600">
                <a:ea typeface="楷体_GB2312" pitchFamily="49" charset="-122"/>
              </a:rPr>
              <a:t>.</a:t>
            </a:r>
          </a:p>
        </p:txBody>
      </p:sp>
      <p:sp>
        <p:nvSpPr>
          <p:cNvPr id="614413" name="Rectangle 13"/>
          <p:cNvSpPr>
            <a:spLocks noChangeArrowheads="1"/>
          </p:cNvSpPr>
          <p:nvPr/>
        </p:nvSpPr>
        <p:spPr bwMode="auto">
          <a:xfrm>
            <a:off x="381000" y="685800"/>
            <a:ext cx="7991475" cy="1066800"/>
          </a:xfrm>
          <a:prstGeom prst="rect">
            <a:avLst/>
          </a:prstGeom>
          <a:noFill/>
          <a:ln w="9525">
            <a:noFill/>
            <a:miter lim="800000"/>
            <a:headEnd/>
            <a:tailEnd/>
          </a:ln>
          <a:effectLst/>
        </p:spPr>
        <p:txBody>
          <a:bodyPr wrap="none">
            <a:spAutoFit/>
          </a:bodyPr>
          <a:lstStyle/>
          <a:p>
            <a:r>
              <a:rPr lang="zh-CN" altLang="en-US" sz="3200">
                <a:ea typeface="楷体_GB2312" pitchFamily="49" charset="-122"/>
              </a:rPr>
              <a:t>使用</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a:ea typeface="楷体_GB2312" pitchFamily="49" charset="-122"/>
              </a:rPr>
              <a:t>对总体分布进行检验时，我们先</a:t>
            </a:r>
          </a:p>
          <a:p>
            <a:r>
              <a:rPr lang="zh-CN" altLang="en-US" sz="3200">
                <a:ea typeface="楷体_GB2312" pitchFamily="49" charset="-122"/>
              </a:rPr>
              <a:t>提出原假设</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13"/>
                                        </p:tgtEl>
                                        <p:attrNameLst>
                                          <p:attrName>style.visibility</p:attrName>
                                        </p:attrNameLst>
                                      </p:cBhvr>
                                      <p:to>
                                        <p:strVal val="visible"/>
                                      </p:to>
                                    </p:set>
                                    <p:anim calcmode="lin" valueType="num">
                                      <p:cBhvr additive="base">
                                        <p:cTn id="7" dur="500" fill="hold"/>
                                        <p:tgtEl>
                                          <p:spTgt spid="614413"/>
                                        </p:tgtEl>
                                        <p:attrNameLst>
                                          <p:attrName>ppt_x</p:attrName>
                                        </p:attrNameLst>
                                      </p:cBhvr>
                                      <p:tavLst>
                                        <p:tav tm="0">
                                          <p:val>
                                            <p:strVal val="0-#ppt_w/2"/>
                                          </p:val>
                                        </p:tav>
                                        <p:tav tm="100000">
                                          <p:val>
                                            <p:strVal val="#ppt_x"/>
                                          </p:val>
                                        </p:tav>
                                      </p:tavLst>
                                    </p:anim>
                                    <p:anim calcmode="lin" valueType="num">
                                      <p:cBhvr additive="base">
                                        <p:cTn id="8" dur="500" fill="hold"/>
                                        <p:tgtEl>
                                          <p:spTgt spid="614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02"/>
                                        </p:tgtEl>
                                        <p:attrNameLst>
                                          <p:attrName>style.visibility</p:attrName>
                                        </p:attrNameLst>
                                      </p:cBhvr>
                                      <p:to>
                                        <p:strVal val="visible"/>
                                      </p:to>
                                    </p:set>
                                    <p:anim calcmode="lin" valueType="num">
                                      <p:cBhvr additive="base">
                                        <p:cTn id="13" dur="500" fill="hold"/>
                                        <p:tgtEl>
                                          <p:spTgt spid="614402"/>
                                        </p:tgtEl>
                                        <p:attrNameLst>
                                          <p:attrName>ppt_x</p:attrName>
                                        </p:attrNameLst>
                                      </p:cBhvr>
                                      <p:tavLst>
                                        <p:tav tm="0">
                                          <p:val>
                                            <p:strVal val="0-#ppt_w/2"/>
                                          </p:val>
                                        </p:tav>
                                        <p:tav tm="100000">
                                          <p:val>
                                            <p:strVal val="#ppt_x"/>
                                          </p:val>
                                        </p:tav>
                                      </p:tavLst>
                                    </p:anim>
                                    <p:anim calcmode="lin" valueType="num">
                                      <p:cBhvr additive="base">
                                        <p:cTn id="14" dur="500" fill="hold"/>
                                        <p:tgtEl>
                                          <p:spTgt spid="6144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03"/>
                                        </p:tgtEl>
                                        <p:attrNameLst>
                                          <p:attrName>style.visibility</p:attrName>
                                        </p:attrNameLst>
                                      </p:cBhvr>
                                      <p:to>
                                        <p:strVal val="visible"/>
                                      </p:to>
                                    </p:set>
                                    <p:anim calcmode="lin" valueType="num">
                                      <p:cBhvr additive="base">
                                        <p:cTn id="19" dur="500" fill="hold"/>
                                        <p:tgtEl>
                                          <p:spTgt spid="614403"/>
                                        </p:tgtEl>
                                        <p:attrNameLst>
                                          <p:attrName>ppt_x</p:attrName>
                                        </p:attrNameLst>
                                      </p:cBhvr>
                                      <p:tavLst>
                                        <p:tav tm="0">
                                          <p:val>
                                            <p:strVal val="0-#ppt_w/2"/>
                                          </p:val>
                                        </p:tav>
                                        <p:tav tm="100000">
                                          <p:val>
                                            <p:strVal val="#ppt_x"/>
                                          </p:val>
                                        </p:tav>
                                      </p:tavLst>
                                    </p:anim>
                                    <p:anim calcmode="lin" valueType="num">
                                      <p:cBhvr additive="base">
                                        <p:cTn id="20" dur="500" fill="hold"/>
                                        <p:tgtEl>
                                          <p:spTgt spid="6144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10"/>
                                        </p:tgtEl>
                                        <p:attrNameLst>
                                          <p:attrName>style.visibility</p:attrName>
                                        </p:attrNameLst>
                                      </p:cBhvr>
                                      <p:to>
                                        <p:strVal val="visible"/>
                                      </p:to>
                                    </p:set>
                                    <p:anim calcmode="lin" valueType="num">
                                      <p:cBhvr additive="base">
                                        <p:cTn id="25" dur="500" fill="hold"/>
                                        <p:tgtEl>
                                          <p:spTgt spid="614410"/>
                                        </p:tgtEl>
                                        <p:attrNameLst>
                                          <p:attrName>ppt_x</p:attrName>
                                        </p:attrNameLst>
                                      </p:cBhvr>
                                      <p:tavLst>
                                        <p:tav tm="0">
                                          <p:val>
                                            <p:strVal val="0-#ppt_w/2"/>
                                          </p:val>
                                        </p:tav>
                                        <p:tav tm="100000">
                                          <p:val>
                                            <p:strVal val="#ppt_x"/>
                                          </p:val>
                                        </p:tav>
                                      </p:tavLst>
                                    </p:anim>
                                    <p:anim calcmode="lin" valueType="num">
                                      <p:cBhvr additive="base">
                                        <p:cTn id="26" dur="500" fill="hold"/>
                                        <p:tgtEl>
                                          <p:spTgt spid="614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utoUpdateAnimBg="0"/>
      <p:bldP spid="614403" grpId="0" autoUpdateAnimBg="0"/>
      <p:bldP spid="614410" grpId="0" autoUpdateAnimBg="0"/>
      <p:bldP spid="61441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Text Box 3"/>
          <p:cNvSpPr txBox="1">
            <a:spLocks noChangeArrowheads="1"/>
          </p:cNvSpPr>
          <p:nvPr/>
        </p:nvSpPr>
        <p:spPr bwMode="auto">
          <a:xfrm>
            <a:off x="228600" y="2590800"/>
            <a:ext cx="8458200" cy="676275"/>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latin typeface="楷体_GB2312" pitchFamily="49" charset="-122"/>
                <a:ea typeface="楷体_GB2312" pitchFamily="49" charset="-122"/>
              </a:rPr>
              <a:t>似然估计法估计参数，然后作检验</a:t>
            </a:r>
            <a:r>
              <a:rPr lang="en-US" altLang="zh-CN" sz="3200" b="1">
                <a:latin typeface="楷体_GB2312" pitchFamily="49" charset="-122"/>
                <a:ea typeface="楷体_GB2312" pitchFamily="49" charset="-122"/>
              </a:rPr>
              <a:t>. </a:t>
            </a:r>
          </a:p>
        </p:txBody>
      </p:sp>
      <p:sp>
        <p:nvSpPr>
          <p:cNvPr id="615437" name="Rectangle 13"/>
          <p:cNvSpPr>
            <a:spLocks noChangeArrowheads="1"/>
          </p:cNvSpPr>
          <p:nvPr/>
        </p:nvSpPr>
        <p:spPr bwMode="auto">
          <a:xfrm>
            <a:off x="228600" y="1752600"/>
            <a:ext cx="8343900" cy="579438"/>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类型已知，但其参数未知，这时需要先用极大</a:t>
            </a:r>
          </a:p>
        </p:txBody>
      </p:sp>
      <p:sp>
        <p:nvSpPr>
          <p:cNvPr id="615439" name="Rectangle 15"/>
          <p:cNvSpPr>
            <a:spLocks noChangeArrowheads="1"/>
          </p:cNvSpPr>
          <p:nvPr/>
        </p:nvSpPr>
        <p:spPr bwMode="auto">
          <a:xfrm>
            <a:off x="838200" y="3886200"/>
            <a:ext cx="781367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分布拟合的</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b="1">
                <a:latin typeface="楷体_GB2312" pitchFamily="49" charset="-122"/>
                <a:ea typeface="楷体_GB2312" pitchFamily="49" charset="-122"/>
              </a:rPr>
              <a:t>的基本原理和步骤如下</a:t>
            </a:r>
            <a:r>
              <a:rPr lang="en-US" altLang="zh-CN" sz="3200" b="1">
                <a:latin typeface="楷体_GB2312" pitchFamily="49" charset="-122"/>
                <a:ea typeface="楷体_GB2312" pitchFamily="49" charset="-122"/>
              </a:rPr>
              <a:t>:</a:t>
            </a:r>
          </a:p>
        </p:txBody>
      </p:sp>
      <p:sp>
        <p:nvSpPr>
          <p:cNvPr id="615445" name="Rectangle 21"/>
          <p:cNvSpPr>
            <a:spLocks noChangeArrowheads="1"/>
          </p:cNvSpPr>
          <p:nvPr/>
        </p:nvSpPr>
        <p:spPr bwMode="auto">
          <a:xfrm>
            <a:off x="762000" y="838200"/>
            <a:ext cx="80994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在用</a:t>
            </a:r>
            <a:r>
              <a:rPr lang="zh-CN" altLang="zh-CN" sz="3200">
                <a:solidFill>
                  <a:schemeClr val="tx2"/>
                </a:solidFill>
                <a:ea typeface="楷体_GB2312" pitchFamily="49" charset="-122"/>
                <a:sym typeface="Symbol" pitchFamily="18" charset="2"/>
              </a:rPr>
              <a:t></a:t>
            </a:r>
            <a:r>
              <a:rPr lang="en-US" altLang="zh-CN" sz="3200" baseline="30000">
                <a:solidFill>
                  <a:schemeClr val="tx2"/>
                </a:solidFill>
                <a:ea typeface="楷体_GB2312" pitchFamily="49" charset="-122"/>
                <a:sym typeface="Symbol" pitchFamily="18" charset="2"/>
              </a:rPr>
              <a:t>2</a:t>
            </a:r>
            <a:r>
              <a:rPr lang="en-US" altLang="zh-CN" sz="3200">
                <a:solidFill>
                  <a:schemeClr val="tx2"/>
                </a:solidFill>
                <a:ea typeface="楷体_GB2312" pitchFamily="49" charset="-122"/>
                <a:sym typeface="Symbol" pitchFamily="18" charset="2"/>
              </a:rPr>
              <a:t>-</a:t>
            </a:r>
            <a:r>
              <a:rPr lang="zh-CN" altLang="en-US" sz="3200">
                <a:solidFill>
                  <a:schemeClr val="tx2"/>
                </a:solidFill>
                <a:ea typeface="楷体_GB2312" pitchFamily="49" charset="-122"/>
                <a:sym typeface="Math1" pitchFamily="2" charset="2"/>
              </a:rPr>
              <a:t>检验</a:t>
            </a:r>
            <a:r>
              <a:rPr lang="zh-CN" altLang="en-US" sz="3200" b="1">
                <a:solidFill>
                  <a:schemeClr val="accent2"/>
                </a:solidFill>
                <a:ea typeface="楷体_GB2312" pitchFamily="49" charset="-122"/>
                <a:sym typeface="Math1" pitchFamily="2" charset="2"/>
              </a:rPr>
              <a:t>法</a:t>
            </a:r>
            <a:r>
              <a:rPr lang="zh-CN" altLang="en-US" sz="3200" b="1">
                <a:ea typeface="楷体_GB2312" pitchFamily="49" charset="-122"/>
              </a:rPr>
              <a:t>检验假设</a:t>
            </a:r>
            <a:r>
              <a:rPr lang="en-US" altLang="zh-CN" sz="3200" b="1" i="1">
                <a:ea typeface="楷体_GB2312" pitchFamily="49" charset="-122"/>
              </a:rPr>
              <a:t>H</a:t>
            </a:r>
            <a:r>
              <a:rPr lang="en-US" altLang="zh-CN" sz="3200" b="1" baseline="-25000">
                <a:ea typeface="楷体_GB2312" pitchFamily="49" charset="-122"/>
              </a:rPr>
              <a:t>0</a:t>
            </a:r>
            <a:r>
              <a:rPr lang="zh-CN" altLang="en-US" sz="3200" b="1">
                <a:ea typeface="楷体_GB2312" pitchFamily="49" charset="-122"/>
              </a:rPr>
              <a:t>时，若在</a:t>
            </a:r>
            <a:r>
              <a:rPr lang="en-US" altLang="zh-CN" sz="3200" b="1" i="1">
                <a:ea typeface="楷体_GB2312" pitchFamily="49" charset="-122"/>
              </a:rPr>
              <a:t>H</a:t>
            </a:r>
            <a:r>
              <a:rPr lang="en-US" altLang="zh-CN" sz="3200" b="1" baseline="-25000">
                <a:ea typeface="楷体_GB2312" pitchFamily="49" charset="-122"/>
              </a:rPr>
              <a:t>0</a:t>
            </a:r>
            <a:r>
              <a:rPr lang="zh-CN" altLang="en-US" sz="3200" b="1">
                <a:ea typeface="楷体_GB2312" pitchFamily="49" charset="-122"/>
              </a:rPr>
              <a:t>下分布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5445">
                                            <p:txEl>
                                              <p:pRg st="0" end="0"/>
                                            </p:txEl>
                                          </p:spTgt>
                                        </p:tgtEl>
                                        <p:attrNameLst>
                                          <p:attrName>style.visibility</p:attrName>
                                        </p:attrNameLst>
                                      </p:cBhvr>
                                      <p:to>
                                        <p:strVal val="visible"/>
                                      </p:to>
                                    </p:set>
                                    <p:anim calcmode="lin" valueType="num">
                                      <p:cBhvr additive="base">
                                        <p:cTn id="7" dur="500" fill="hold"/>
                                        <p:tgtEl>
                                          <p:spTgt spid="6154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4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437"/>
                                        </p:tgtEl>
                                        <p:attrNameLst>
                                          <p:attrName>style.visibility</p:attrName>
                                        </p:attrNameLst>
                                      </p:cBhvr>
                                      <p:to>
                                        <p:strVal val="visible"/>
                                      </p:to>
                                    </p:set>
                                    <p:anim calcmode="lin" valueType="num">
                                      <p:cBhvr additive="base">
                                        <p:cTn id="13" dur="500" fill="hold"/>
                                        <p:tgtEl>
                                          <p:spTgt spid="615437"/>
                                        </p:tgtEl>
                                        <p:attrNameLst>
                                          <p:attrName>ppt_x</p:attrName>
                                        </p:attrNameLst>
                                      </p:cBhvr>
                                      <p:tavLst>
                                        <p:tav tm="0">
                                          <p:val>
                                            <p:strVal val="0-#ppt_w/2"/>
                                          </p:val>
                                        </p:tav>
                                        <p:tav tm="100000">
                                          <p:val>
                                            <p:strVal val="#ppt_x"/>
                                          </p:val>
                                        </p:tav>
                                      </p:tavLst>
                                    </p:anim>
                                    <p:anim calcmode="lin" valueType="num">
                                      <p:cBhvr additive="base">
                                        <p:cTn id="14" dur="500" fill="hold"/>
                                        <p:tgtEl>
                                          <p:spTgt spid="615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427"/>
                                        </p:tgtEl>
                                        <p:attrNameLst>
                                          <p:attrName>style.visibility</p:attrName>
                                        </p:attrNameLst>
                                      </p:cBhvr>
                                      <p:to>
                                        <p:strVal val="visible"/>
                                      </p:to>
                                    </p:set>
                                    <p:anim calcmode="lin" valueType="num">
                                      <p:cBhvr additive="base">
                                        <p:cTn id="19" dur="500" fill="hold"/>
                                        <p:tgtEl>
                                          <p:spTgt spid="615427"/>
                                        </p:tgtEl>
                                        <p:attrNameLst>
                                          <p:attrName>ppt_x</p:attrName>
                                        </p:attrNameLst>
                                      </p:cBhvr>
                                      <p:tavLst>
                                        <p:tav tm="0">
                                          <p:val>
                                            <p:strVal val="0-#ppt_w/2"/>
                                          </p:val>
                                        </p:tav>
                                        <p:tav tm="100000">
                                          <p:val>
                                            <p:strVal val="#ppt_x"/>
                                          </p:val>
                                        </p:tav>
                                      </p:tavLst>
                                    </p:anim>
                                    <p:anim calcmode="lin" valueType="num">
                                      <p:cBhvr additive="base">
                                        <p:cTn id="20" dur="500" fill="hold"/>
                                        <p:tgtEl>
                                          <p:spTgt spid="6154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5439"/>
                                        </p:tgtEl>
                                        <p:attrNameLst>
                                          <p:attrName>style.visibility</p:attrName>
                                        </p:attrNameLst>
                                      </p:cBhvr>
                                      <p:to>
                                        <p:strVal val="visible"/>
                                      </p:to>
                                    </p:set>
                                    <p:anim calcmode="lin" valueType="num">
                                      <p:cBhvr additive="base">
                                        <p:cTn id="25" dur="500" fill="hold"/>
                                        <p:tgtEl>
                                          <p:spTgt spid="615439"/>
                                        </p:tgtEl>
                                        <p:attrNameLst>
                                          <p:attrName>ppt_x</p:attrName>
                                        </p:attrNameLst>
                                      </p:cBhvr>
                                      <p:tavLst>
                                        <p:tav tm="0">
                                          <p:val>
                                            <p:strVal val="0-#ppt_w/2"/>
                                          </p:val>
                                        </p:tav>
                                        <p:tav tm="100000">
                                          <p:val>
                                            <p:strVal val="#ppt_x"/>
                                          </p:val>
                                        </p:tav>
                                      </p:tavLst>
                                    </p:anim>
                                    <p:anim calcmode="lin" valueType="num">
                                      <p:cBhvr additive="base">
                                        <p:cTn id="26" dur="500" fill="hold"/>
                                        <p:tgtEl>
                                          <p:spTgt spid="615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P spid="615437" grpId="0" autoUpdateAnimBg="0"/>
      <p:bldP spid="6154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685800" y="4114800"/>
            <a:ext cx="8001000" cy="1554163"/>
          </a:xfrm>
          <a:prstGeom prst="rect">
            <a:avLst/>
          </a:prstGeom>
          <a:noFill/>
          <a:ln w="9525">
            <a:noFill/>
            <a:miter lim="800000"/>
            <a:headEnd/>
            <a:tailEnd/>
          </a:ln>
          <a:effectLst/>
        </p:spPr>
        <p:txBody>
          <a:bodyPr anchor="ctr">
            <a:spAutoFit/>
          </a:bodyPr>
          <a:lstStyle/>
          <a:p>
            <a:pPr eaLnBrk="0" hangingPunct="0"/>
            <a:r>
              <a:rPr lang="zh-CN" altLang="zh-CN" sz="3200">
                <a:ea typeface="楷体_GB2312" pitchFamily="49" charset="-122"/>
              </a:rPr>
              <a:t>3.</a:t>
            </a:r>
            <a:r>
              <a:rPr lang="zh-CN" altLang="en-US" sz="3200">
                <a:ea typeface="楷体_GB2312" pitchFamily="49" charset="-122"/>
              </a:rPr>
              <a:t>根据所假设的理论分布</a:t>
            </a:r>
            <a:r>
              <a:rPr lang="en-US" altLang="zh-CN" sz="3200">
                <a:ea typeface="楷体_GB2312" pitchFamily="49" charset="-122"/>
              </a:rPr>
              <a:t>,</a:t>
            </a:r>
            <a:r>
              <a:rPr lang="zh-CN" altLang="en-US" sz="3200">
                <a:ea typeface="楷体_GB2312" pitchFamily="49" charset="-122"/>
              </a:rPr>
              <a:t>可以算出总体</a:t>
            </a:r>
            <a:r>
              <a:rPr lang="en-US" altLang="zh-CN" sz="3200" i="1">
                <a:ea typeface="楷体_GB2312" pitchFamily="49" charset="-122"/>
              </a:rPr>
              <a:t>X</a:t>
            </a:r>
            <a:r>
              <a:rPr lang="zh-CN" altLang="en-US" sz="3200">
                <a:ea typeface="楷体_GB2312" pitchFamily="49" charset="-122"/>
              </a:rPr>
              <a:t>的值落入每个</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的概率</a:t>
            </a:r>
            <a:r>
              <a:rPr lang="en-US" altLang="zh-CN" sz="3200" i="1">
                <a:ea typeface="楷体_GB2312" pitchFamily="49" charset="-122"/>
              </a:rPr>
              <a:t>p</a:t>
            </a:r>
            <a:r>
              <a:rPr lang="en-US" altLang="zh-CN" sz="3200" i="1" baseline="-25000">
                <a:ea typeface="楷体_GB2312" pitchFamily="49" charset="-122"/>
              </a:rPr>
              <a:t>i</a:t>
            </a:r>
            <a:r>
              <a:rPr lang="en-US" altLang="zh-CN" sz="3200">
                <a:ea typeface="楷体_GB2312" pitchFamily="49" charset="-122"/>
              </a:rPr>
              <a:t>,</a:t>
            </a:r>
            <a:r>
              <a:rPr lang="zh-CN" altLang="en-US" sz="3200">
                <a:ea typeface="楷体_GB2312" pitchFamily="49" charset="-122"/>
              </a:rPr>
              <a:t>于是</a:t>
            </a:r>
            <a:r>
              <a:rPr lang="en-US" altLang="zh-CN" sz="3200" i="1">
                <a:solidFill>
                  <a:schemeClr val="tx2"/>
                </a:solidFill>
                <a:ea typeface="楷体_GB2312" pitchFamily="49" charset="-122"/>
              </a:rPr>
              <a:t>np</a:t>
            </a:r>
            <a:r>
              <a:rPr lang="en-US" altLang="zh-CN" sz="3200" i="1" baseline="-25000">
                <a:solidFill>
                  <a:schemeClr val="tx2"/>
                </a:solidFill>
                <a:ea typeface="楷体_GB2312" pitchFamily="49" charset="-122"/>
              </a:rPr>
              <a:t>i</a:t>
            </a:r>
            <a:r>
              <a:rPr lang="zh-CN" altLang="en-US" sz="3200">
                <a:ea typeface="楷体_GB2312" pitchFamily="49" charset="-122"/>
              </a:rPr>
              <a:t>就是落入</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的样本值的</a:t>
            </a:r>
            <a:r>
              <a:rPr lang="zh-CN" altLang="en-US" sz="3200">
                <a:solidFill>
                  <a:schemeClr val="tx2"/>
                </a:solidFill>
                <a:ea typeface="楷体_GB2312" pitchFamily="49" charset="-122"/>
              </a:rPr>
              <a:t>理论频数</a:t>
            </a:r>
            <a:r>
              <a:rPr lang="en-US" altLang="zh-CN" sz="3200">
                <a:ea typeface="楷体_GB2312" pitchFamily="49" charset="-122"/>
              </a:rPr>
              <a:t>.</a:t>
            </a:r>
            <a:endParaRPr lang="en-US" altLang="zh-CN">
              <a:ea typeface="楷体_GB2312" pitchFamily="49" charset="-122"/>
            </a:endParaRPr>
          </a:p>
        </p:txBody>
      </p:sp>
      <p:sp>
        <p:nvSpPr>
          <p:cNvPr id="616451" name="Rectangle 3"/>
          <p:cNvSpPr>
            <a:spLocks noChangeArrowheads="1"/>
          </p:cNvSpPr>
          <p:nvPr/>
        </p:nvSpPr>
        <p:spPr bwMode="auto">
          <a:xfrm>
            <a:off x="768350" y="685800"/>
            <a:ext cx="8147050" cy="1066800"/>
          </a:xfrm>
          <a:prstGeom prst="rect">
            <a:avLst/>
          </a:prstGeom>
          <a:noFill/>
          <a:ln w="9525">
            <a:noFill/>
            <a:miter lim="800000"/>
            <a:headEnd/>
            <a:tailEnd/>
          </a:ln>
          <a:effectLst/>
        </p:spPr>
        <p:txBody>
          <a:bodyPr anchor="ctr">
            <a:spAutoFit/>
          </a:bodyPr>
          <a:lstStyle/>
          <a:p>
            <a:pPr eaLnBrk="0" hangingPunct="0"/>
            <a:r>
              <a:rPr lang="en-US" altLang="zh-CN" sz="3200">
                <a:ea typeface="楷体_GB2312" pitchFamily="49" charset="-122"/>
              </a:rPr>
              <a:t>1. </a:t>
            </a:r>
            <a:r>
              <a:rPr lang="zh-CN" altLang="en-US" sz="3200">
                <a:ea typeface="楷体_GB2312" pitchFamily="49" charset="-122"/>
              </a:rPr>
              <a:t>将总体</a:t>
            </a:r>
            <a:r>
              <a:rPr lang="en-US" altLang="zh-CN" sz="3200">
                <a:ea typeface="楷体_GB2312" pitchFamily="49" charset="-122"/>
              </a:rPr>
              <a:t>X</a:t>
            </a:r>
            <a:r>
              <a:rPr lang="zh-CN" altLang="en-US" sz="3200">
                <a:ea typeface="楷体_GB2312" pitchFamily="49" charset="-122"/>
              </a:rPr>
              <a:t>的取值范围分成</a:t>
            </a:r>
            <a:r>
              <a:rPr lang="en-US" altLang="zh-CN" sz="3200" i="1">
                <a:ea typeface="楷体_GB2312" pitchFamily="49" charset="-122"/>
              </a:rPr>
              <a:t>k</a:t>
            </a:r>
            <a:r>
              <a:rPr lang="zh-CN" altLang="en-US" sz="3200">
                <a:ea typeface="楷体_GB2312" pitchFamily="49" charset="-122"/>
              </a:rPr>
              <a:t>个互不重迭的小区间</a:t>
            </a:r>
            <a:r>
              <a:rPr lang="en-US" altLang="zh-CN" sz="3200">
                <a:ea typeface="楷体_GB2312" pitchFamily="49" charset="-122"/>
              </a:rPr>
              <a:t>,</a:t>
            </a:r>
            <a:r>
              <a:rPr lang="zh-CN" altLang="en-US" sz="3200">
                <a:ea typeface="楷体_GB2312" pitchFamily="49" charset="-122"/>
              </a:rPr>
              <a:t>记作</a:t>
            </a:r>
            <a:r>
              <a:rPr lang="en-US" altLang="zh-CN" sz="3200" i="1">
                <a:ea typeface="楷体_GB2312" pitchFamily="49" charset="-122"/>
              </a:rPr>
              <a:t>A</a:t>
            </a:r>
            <a:r>
              <a:rPr lang="en-US" altLang="zh-CN" sz="3200" baseline="-25000">
                <a:ea typeface="楷体_GB2312" pitchFamily="49" charset="-122"/>
              </a:rPr>
              <a:t>1</a:t>
            </a:r>
            <a:r>
              <a:rPr lang="en-US" altLang="zh-CN" sz="3200">
                <a:ea typeface="楷体_GB2312" pitchFamily="49" charset="-122"/>
              </a:rPr>
              <a:t>, </a:t>
            </a:r>
            <a:r>
              <a:rPr lang="en-US" altLang="zh-CN" sz="3200" i="1">
                <a:ea typeface="楷体_GB2312" pitchFamily="49" charset="-122"/>
              </a:rPr>
              <a:t>A</a:t>
            </a:r>
            <a:r>
              <a:rPr lang="en-US" altLang="zh-CN" sz="3200" baseline="-25000">
                <a:ea typeface="楷体_GB2312" pitchFamily="49" charset="-122"/>
              </a:rPr>
              <a:t>2</a:t>
            </a:r>
            <a:r>
              <a:rPr lang="en-US" altLang="zh-CN" sz="3200">
                <a:ea typeface="楷体_GB2312" pitchFamily="49" charset="-122"/>
              </a:rPr>
              <a:t>, …, </a:t>
            </a:r>
            <a:r>
              <a:rPr lang="en-US" altLang="zh-CN" sz="3200" i="1">
                <a:ea typeface="楷体_GB2312" pitchFamily="49" charset="-122"/>
              </a:rPr>
              <a:t>A</a:t>
            </a:r>
            <a:r>
              <a:rPr lang="en-US" altLang="zh-CN" sz="3200" i="1" baseline="-25000">
                <a:ea typeface="楷体_GB2312" pitchFamily="49" charset="-122"/>
              </a:rPr>
              <a:t>k </a:t>
            </a:r>
            <a:r>
              <a:rPr lang="en-US" altLang="zh-CN" sz="3200">
                <a:ea typeface="楷体_GB2312" pitchFamily="49" charset="-122"/>
              </a:rPr>
              <a:t>.</a:t>
            </a:r>
          </a:p>
        </p:txBody>
      </p:sp>
      <p:sp>
        <p:nvSpPr>
          <p:cNvPr id="616452" name="Rectangle 4"/>
          <p:cNvSpPr>
            <a:spLocks noChangeArrowheads="1"/>
          </p:cNvSpPr>
          <p:nvPr/>
        </p:nvSpPr>
        <p:spPr bwMode="auto">
          <a:xfrm>
            <a:off x="762000" y="2209800"/>
            <a:ext cx="7670800" cy="1554163"/>
          </a:xfrm>
          <a:prstGeom prst="rect">
            <a:avLst/>
          </a:prstGeom>
          <a:noFill/>
          <a:ln w="9525">
            <a:noFill/>
            <a:miter lim="800000"/>
            <a:headEnd/>
            <a:tailEnd/>
          </a:ln>
          <a:effectLst/>
        </p:spPr>
        <p:txBody>
          <a:bodyPr anchor="ctr">
            <a:spAutoFit/>
          </a:bodyPr>
          <a:lstStyle/>
          <a:p>
            <a:pPr eaLnBrk="0" hangingPunct="0"/>
            <a:r>
              <a:rPr lang="zh-CN" altLang="zh-CN" sz="3200">
                <a:ea typeface="楷体_GB2312" pitchFamily="49" charset="-122"/>
              </a:rPr>
              <a:t>2.</a:t>
            </a:r>
            <a:r>
              <a:rPr lang="zh-CN" altLang="en-US" sz="3200">
                <a:ea typeface="楷体_GB2312" pitchFamily="49" charset="-122"/>
              </a:rPr>
              <a:t>把落入第</a:t>
            </a:r>
            <a:r>
              <a:rPr lang="en-US" altLang="zh-CN" sz="3200" i="1">
                <a:ea typeface="楷体_GB2312" pitchFamily="49" charset="-122"/>
              </a:rPr>
              <a:t>i</a:t>
            </a:r>
            <a:r>
              <a:rPr lang="zh-CN" altLang="en-US" sz="3200">
                <a:ea typeface="楷体_GB2312" pitchFamily="49" charset="-122"/>
              </a:rPr>
              <a:t>个小区间</a:t>
            </a:r>
            <a:r>
              <a:rPr lang="en-US" altLang="zh-CN" sz="3200" i="1">
                <a:ea typeface="楷体_GB2312" pitchFamily="49" charset="-122"/>
              </a:rPr>
              <a:t>A</a:t>
            </a:r>
            <a:r>
              <a:rPr lang="en-US" altLang="zh-CN" sz="3200" i="1" baseline="-25000">
                <a:ea typeface="楷体_GB2312" pitchFamily="49" charset="-122"/>
              </a:rPr>
              <a:t>i</a:t>
            </a:r>
            <a:r>
              <a:rPr lang="zh-CN" altLang="en-US" sz="3200">
                <a:ea typeface="楷体_GB2312" pitchFamily="49" charset="-122"/>
              </a:rPr>
              <a:t>的样本值的个数记作</a:t>
            </a:r>
            <a:r>
              <a:rPr lang="en-US" altLang="zh-CN" sz="3200" i="1">
                <a:solidFill>
                  <a:schemeClr val="tx2"/>
                </a:solidFill>
                <a:ea typeface="楷体_GB2312" pitchFamily="49" charset="-122"/>
              </a:rPr>
              <a:t>n</a:t>
            </a:r>
            <a:r>
              <a:rPr lang="en-US" altLang="zh-CN" sz="3200" i="1" baseline="-25000">
                <a:solidFill>
                  <a:schemeClr val="tx2"/>
                </a:solidFill>
                <a:ea typeface="楷体_GB2312" pitchFamily="49" charset="-122"/>
              </a:rPr>
              <a:t>i</a:t>
            </a:r>
            <a:r>
              <a:rPr lang="en-US" altLang="zh-CN" sz="3200">
                <a:ea typeface="楷体_GB2312" pitchFamily="49" charset="-122"/>
              </a:rPr>
              <a:t> </a:t>
            </a:r>
            <a:r>
              <a:rPr lang="zh-CN" altLang="en-US" sz="3200">
                <a:ea typeface="楷体_GB2312" pitchFamily="49" charset="-122"/>
              </a:rPr>
              <a:t>， 称为</a:t>
            </a:r>
            <a:r>
              <a:rPr lang="zh-CN" altLang="en-US" sz="3200">
                <a:solidFill>
                  <a:schemeClr val="tx2"/>
                </a:solidFill>
                <a:ea typeface="楷体_GB2312" pitchFamily="49" charset="-122"/>
              </a:rPr>
              <a:t>实测频数</a:t>
            </a:r>
            <a:r>
              <a:rPr lang="en-US" altLang="zh-CN" sz="3200">
                <a:ea typeface="楷体_GB2312" pitchFamily="49" charset="-122"/>
              </a:rPr>
              <a:t>.  </a:t>
            </a:r>
            <a:r>
              <a:rPr lang="zh-CN" altLang="en-US" sz="3200">
                <a:ea typeface="楷体_GB2312" pitchFamily="49" charset="-122"/>
              </a:rPr>
              <a:t>所有实测频数之和</a:t>
            </a:r>
          </a:p>
          <a:p>
            <a:pPr eaLnBrk="0" hangingPunct="0"/>
            <a:r>
              <a:rPr lang="en-US" altLang="zh-CN" sz="3200" i="1">
                <a:ea typeface="楷体_GB2312" pitchFamily="49" charset="-122"/>
              </a:rPr>
              <a:t>n</a:t>
            </a:r>
            <a:r>
              <a:rPr lang="en-US" altLang="zh-CN" sz="3200" baseline="-25000">
                <a:ea typeface="楷体_GB2312" pitchFamily="49" charset="-122"/>
              </a:rPr>
              <a:t>1</a:t>
            </a:r>
            <a:r>
              <a:rPr lang="en-US" altLang="zh-CN" sz="3200">
                <a:ea typeface="楷体_GB2312" pitchFamily="49" charset="-122"/>
              </a:rPr>
              <a:t>+ </a:t>
            </a:r>
            <a:r>
              <a:rPr lang="en-US" altLang="zh-CN" sz="3200" i="1">
                <a:ea typeface="楷体_GB2312" pitchFamily="49" charset="-122"/>
              </a:rPr>
              <a:t>n</a:t>
            </a:r>
            <a:r>
              <a:rPr lang="en-US" altLang="zh-CN" sz="3200" baseline="-25000">
                <a:ea typeface="楷体_GB2312" pitchFamily="49" charset="-122"/>
              </a:rPr>
              <a:t>2</a:t>
            </a:r>
            <a:r>
              <a:rPr lang="en-US" altLang="zh-CN" sz="3200">
                <a:ea typeface="楷体_GB2312" pitchFamily="49" charset="-122"/>
              </a:rPr>
              <a:t>+ …+ </a:t>
            </a:r>
            <a:r>
              <a:rPr lang="en-US" altLang="zh-CN" sz="3200" i="1">
                <a:ea typeface="楷体_GB2312" pitchFamily="49" charset="-122"/>
              </a:rPr>
              <a:t>n</a:t>
            </a:r>
            <a:r>
              <a:rPr lang="en-US" altLang="zh-CN" sz="3200" i="1" baseline="-25000">
                <a:ea typeface="楷体_GB2312" pitchFamily="49" charset="-122"/>
              </a:rPr>
              <a:t>k</a:t>
            </a:r>
            <a:r>
              <a:rPr lang="zh-CN" altLang="en-US" sz="3200">
                <a:ea typeface="楷体_GB2312" pitchFamily="49" charset="-122"/>
              </a:rPr>
              <a:t>等于样本容量</a:t>
            </a:r>
            <a:r>
              <a:rPr lang="en-US" altLang="zh-CN" sz="3200" i="1">
                <a:ea typeface="楷体_GB2312" pitchFamily="49" charset="-122"/>
              </a:rPr>
              <a:t>n</a:t>
            </a:r>
            <a:r>
              <a:rPr lang="en-US" altLang="zh-CN" sz="320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wipe(left)">
                                      <p:cBhvr>
                                        <p:cTn id="7" dur="500"/>
                                        <p:tgtEl>
                                          <p:spTgt spid="6164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6452"/>
                                        </p:tgtEl>
                                        <p:attrNameLst>
                                          <p:attrName>style.visibility</p:attrName>
                                        </p:attrNameLst>
                                      </p:cBhvr>
                                      <p:to>
                                        <p:strVal val="visible"/>
                                      </p:to>
                                    </p:set>
                                    <p:anim calcmode="lin" valueType="num">
                                      <p:cBhvr additive="base">
                                        <p:cTn id="12" dur="500" fill="hold"/>
                                        <p:tgtEl>
                                          <p:spTgt spid="616452"/>
                                        </p:tgtEl>
                                        <p:attrNameLst>
                                          <p:attrName>ppt_x</p:attrName>
                                        </p:attrNameLst>
                                      </p:cBhvr>
                                      <p:tavLst>
                                        <p:tav tm="0">
                                          <p:val>
                                            <p:strVal val="#ppt_x"/>
                                          </p:val>
                                        </p:tav>
                                        <p:tav tm="100000">
                                          <p:val>
                                            <p:strVal val="#ppt_x"/>
                                          </p:val>
                                        </p:tav>
                                      </p:tavLst>
                                    </p:anim>
                                    <p:anim calcmode="lin" valueType="num">
                                      <p:cBhvr additive="base">
                                        <p:cTn id="13" dur="500" fill="hold"/>
                                        <p:tgtEl>
                                          <p:spTgt spid="6164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16450"/>
                                        </p:tgtEl>
                                        <p:attrNameLst>
                                          <p:attrName>style.visibility</p:attrName>
                                        </p:attrNameLst>
                                      </p:cBhvr>
                                      <p:to>
                                        <p:strVal val="visible"/>
                                      </p:to>
                                    </p:set>
                                    <p:anim calcmode="lin" valueType="num">
                                      <p:cBhvr additive="base">
                                        <p:cTn id="18" dur="500" fill="hold"/>
                                        <p:tgtEl>
                                          <p:spTgt spid="616450"/>
                                        </p:tgtEl>
                                        <p:attrNameLst>
                                          <p:attrName>ppt_x</p:attrName>
                                        </p:attrNameLst>
                                      </p:cBhvr>
                                      <p:tavLst>
                                        <p:tav tm="0">
                                          <p:val>
                                            <p:strVal val="#ppt_x"/>
                                          </p:val>
                                        </p:tav>
                                        <p:tav tm="100000">
                                          <p:val>
                                            <p:strVal val="#ppt_x"/>
                                          </p:val>
                                        </p:tav>
                                      </p:tavLst>
                                    </p:anim>
                                    <p:anim calcmode="lin" valueType="num">
                                      <p:cBhvr additive="base">
                                        <p:cTn id="19" dur="500" fill="hold"/>
                                        <p:tgtEl>
                                          <p:spTgt spid="616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474" name="Object 2"/>
          <p:cNvGraphicFramePr>
            <a:graphicFrameLocks noChangeAspect="1"/>
          </p:cNvGraphicFramePr>
          <p:nvPr/>
        </p:nvGraphicFramePr>
        <p:xfrm>
          <a:off x="1958975" y="3595688"/>
          <a:ext cx="3340100" cy="1281112"/>
        </p:xfrm>
        <a:graphic>
          <a:graphicData uri="http://schemas.openxmlformats.org/presentationml/2006/ole">
            <p:oleObj spid="_x0000_s1831938" name="Equation" r:id="rId3" imgW="1180800" imgH="457200" progId="">
              <p:embed/>
            </p:oleObj>
          </a:graphicData>
        </a:graphic>
      </p:graphicFrame>
      <p:graphicFrame>
        <p:nvGraphicFramePr>
          <p:cNvPr id="617475" name="Object 3"/>
          <p:cNvGraphicFramePr>
            <a:graphicFrameLocks noChangeAspect="1"/>
          </p:cNvGraphicFramePr>
          <p:nvPr/>
        </p:nvGraphicFramePr>
        <p:xfrm>
          <a:off x="3352800" y="847725"/>
          <a:ext cx="1423988" cy="685800"/>
        </p:xfrm>
        <a:graphic>
          <a:graphicData uri="http://schemas.openxmlformats.org/presentationml/2006/ole">
            <p:oleObj spid="_x0000_s1831939" name="Equation" r:id="rId4" imgW="469800" imgH="228600" progId="">
              <p:embed/>
            </p:oleObj>
          </a:graphicData>
        </a:graphic>
      </p:graphicFrame>
      <p:sp>
        <p:nvSpPr>
          <p:cNvPr id="617476" name="Rectangle 4"/>
          <p:cNvSpPr>
            <a:spLocks noChangeArrowheads="1"/>
          </p:cNvSpPr>
          <p:nvPr/>
        </p:nvSpPr>
        <p:spPr bwMode="auto">
          <a:xfrm>
            <a:off x="684213" y="1477963"/>
            <a:ext cx="7507287" cy="519112"/>
          </a:xfrm>
          <a:prstGeom prst="rect">
            <a:avLst/>
          </a:prstGeom>
          <a:noFill/>
          <a:ln w="9525">
            <a:noFill/>
            <a:miter lim="800000"/>
            <a:headEnd/>
            <a:tailEnd/>
          </a:ln>
          <a:effectLst/>
        </p:spPr>
        <p:txBody>
          <a:bodyPr wrap="none" anchor="ctr">
            <a:spAutoFit/>
          </a:bodyPr>
          <a:lstStyle/>
          <a:p>
            <a:pPr algn="ctr"/>
            <a:r>
              <a:rPr lang="zh-CN" altLang="en-US" sz="2800" b="1">
                <a:latin typeface="楷体_GB2312" pitchFamily="49" charset="-122"/>
                <a:ea typeface="楷体_GB2312" pitchFamily="49" charset="-122"/>
              </a:rPr>
              <a:t>标志着经验分布与理论分布之间的差异的大小</a:t>
            </a:r>
            <a:r>
              <a:rPr lang="en-US" altLang="zh-CN" sz="2800" b="1">
                <a:latin typeface="楷体_GB2312" pitchFamily="49" charset="-122"/>
                <a:ea typeface="楷体_GB2312" pitchFamily="49" charset="-122"/>
              </a:rPr>
              <a:t>.</a:t>
            </a:r>
            <a:endParaRPr lang="en-US" altLang="zh-CN" sz="3200" b="1">
              <a:latin typeface="楷体_GB2312" pitchFamily="49" charset="-122"/>
              <a:ea typeface="楷体_GB2312" pitchFamily="49" charset="-122"/>
            </a:endParaRPr>
          </a:p>
        </p:txBody>
      </p:sp>
      <p:sp>
        <p:nvSpPr>
          <p:cNvPr id="617477" name="Rectangle 5"/>
          <p:cNvSpPr>
            <a:spLocks noChangeArrowheads="1"/>
          </p:cNvSpPr>
          <p:nvPr/>
        </p:nvSpPr>
        <p:spPr bwMode="auto">
          <a:xfrm>
            <a:off x="609600" y="2133600"/>
            <a:ext cx="7620000" cy="1187450"/>
          </a:xfrm>
          <a:prstGeom prst="rect">
            <a:avLst/>
          </a:prstGeom>
          <a:noFill/>
          <a:ln w="9525">
            <a:noFill/>
            <a:miter lim="800000"/>
            <a:headEnd/>
            <a:tailEnd/>
          </a:ln>
          <a:effectLst/>
        </p:spPr>
        <p:txBody>
          <a:bodyPr anchor="ctr">
            <a:spAutoFit/>
          </a:bodyPr>
          <a:lstStyle/>
          <a:p>
            <a:pPr eaLnBrk="0" hangingPunct="0">
              <a:lnSpc>
                <a:spcPct val="120000"/>
              </a:lnSpc>
              <a:spcAft>
                <a:spcPct val="5000"/>
              </a:spcAft>
            </a:pPr>
            <a:r>
              <a:rPr lang="zh-CN" altLang="en-US" sz="3200" b="1">
                <a:ea typeface="楷体_GB2312" pitchFamily="49" charset="-122"/>
              </a:rPr>
              <a:t>皮尔逊引进如下统计量表示经验分布</a:t>
            </a:r>
          </a:p>
          <a:p>
            <a:pPr eaLnBrk="0" hangingPunct="0"/>
            <a:r>
              <a:rPr lang="zh-CN" altLang="en-US" sz="3200" b="1">
                <a:ea typeface="楷体_GB2312" pitchFamily="49" charset="-122"/>
              </a:rPr>
              <a:t>与理论分布之间的差异</a:t>
            </a:r>
            <a:r>
              <a:rPr lang="en-US" altLang="zh-CN" sz="3200" b="1">
                <a:ea typeface="楷体_GB2312" pitchFamily="49" charset="-122"/>
              </a:rPr>
              <a:t>:</a:t>
            </a:r>
            <a:endParaRPr lang="en-US" altLang="zh-CN">
              <a:ea typeface="楷体_GB2312" pitchFamily="49" charset="-122"/>
            </a:endParaRPr>
          </a:p>
        </p:txBody>
      </p:sp>
      <p:sp>
        <p:nvSpPr>
          <p:cNvPr id="617479" name="Rectangle 7"/>
          <p:cNvSpPr>
            <a:spLocks noChangeArrowheads="1"/>
          </p:cNvSpPr>
          <p:nvPr/>
        </p:nvSpPr>
        <p:spPr bwMode="auto">
          <a:xfrm>
            <a:off x="1524000" y="5334000"/>
            <a:ext cx="4418013" cy="579438"/>
          </a:xfrm>
          <a:prstGeom prst="rect">
            <a:avLst/>
          </a:prstGeom>
          <a:noFill/>
          <a:ln w="9525">
            <a:noFill/>
            <a:miter lim="800000"/>
            <a:headEnd/>
            <a:tailEnd/>
          </a:ln>
          <a:effectLst/>
        </p:spPr>
        <p:txBody>
          <a:bodyPr wrap="none" anchor="ctr">
            <a:spAutoFit/>
          </a:bodyPr>
          <a:lstStyle/>
          <a:p>
            <a:pPr algn="ctr"/>
            <a:r>
              <a:rPr lang="zh-CN" altLang="en-US" sz="3200" b="1">
                <a:latin typeface="楷体_GB2312" pitchFamily="49" charset="-122"/>
                <a:ea typeface="楷体_GB2312" pitchFamily="49" charset="-122"/>
              </a:rPr>
              <a:t>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latin typeface="楷体_GB2312" pitchFamily="49" charset="-122"/>
                <a:ea typeface="楷体_GB2312" pitchFamily="49" charset="-122"/>
              </a:rPr>
              <a:t>的分布是什么</a:t>
            </a:r>
            <a:r>
              <a:rPr lang="en-US" altLang="zh-CN" sz="3200" b="1">
                <a:latin typeface="楷体_GB2312" pitchFamily="49" charset="-122"/>
                <a:ea typeface="楷体_GB2312" pitchFamily="49" charset="-122"/>
              </a:rPr>
              <a:t>?</a:t>
            </a:r>
          </a:p>
        </p:txBody>
      </p:sp>
      <p:sp>
        <p:nvSpPr>
          <p:cNvPr id="617481" name="AutoShape 9"/>
          <p:cNvSpPr>
            <a:spLocks noChangeArrowheads="1"/>
          </p:cNvSpPr>
          <p:nvPr/>
        </p:nvSpPr>
        <p:spPr bwMode="auto">
          <a:xfrm>
            <a:off x="6400800" y="2971800"/>
            <a:ext cx="2438400" cy="1600200"/>
          </a:xfrm>
          <a:prstGeom prst="wedgeRoundRectCallout">
            <a:avLst>
              <a:gd name="adj1" fmla="val -100454"/>
              <a:gd name="adj2" fmla="val -3176"/>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在理论分布</a:t>
            </a:r>
          </a:p>
          <a:p>
            <a:pPr algn="ctr"/>
            <a:r>
              <a:rPr lang="zh-CN" altLang="en-US" sz="2800" b="1">
                <a:ea typeface="楷体_GB2312" pitchFamily="49" charset="-122"/>
              </a:rPr>
              <a:t>已知的条件下</a:t>
            </a:r>
            <a:r>
              <a:rPr lang="en-US" altLang="zh-CN" sz="2800" b="1">
                <a:ea typeface="楷体_GB2312" pitchFamily="49" charset="-122"/>
              </a:rPr>
              <a:t>,</a:t>
            </a:r>
          </a:p>
          <a:p>
            <a:pPr algn="ctr"/>
            <a:r>
              <a:rPr lang="en-US" altLang="zh-CN" sz="2800" b="1" i="1">
                <a:ea typeface="楷体_GB2312" pitchFamily="49" charset="-122"/>
              </a:rPr>
              <a:t>np</a:t>
            </a:r>
            <a:r>
              <a:rPr lang="en-US" altLang="zh-CN" sz="2800" b="1" i="1" baseline="-25000">
                <a:ea typeface="楷体_GB2312" pitchFamily="49" charset="-122"/>
              </a:rPr>
              <a:t>i</a:t>
            </a:r>
            <a:r>
              <a:rPr lang="zh-CN" altLang="en-US" sz="2800" b="1">
                <a:ea typeface="楷体_GB2312" pitchFamily="49" charset="-122"/>
              </a:rPr>
              <a:t>是常量</a:t>
            </a:r>
          </a:p>
          <a:p>
            <a:pPr algn="ctr"/>
            <a:endParaRPr lang="en-US" altLang="zh-CN" b="1"/>
          </a:p>
        </p:txBody>
      </p:sp>
      <p:sp>
        <p:nvSpPr>
          <p:cNvPr id="617482" name="AutoShape 10"/>
          <p:cNvSpPr>
            <a:spLocks noChangeArrowheads="1"/>
          </p:cNvSpPr>
          <p:nvPr/>
        </p:nvSpPr>
        <p:spPr bwMode="auto">
          <a:xfrm>
            <a:off x="1066800" y="334963"/>
            <a:ext cx="1600200" cy="762000"/>
          </a:xfrm>
          <a:prstGeom prst="wedgeRoundRectCallout">
            <a:avLst>
              <a:gd name="adj1" fmla="val 97319"/>
              <a:gd name="adj2" fmla="val 48750"/>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实测频数</a:t>
            </a:r>
          </a:p>
        </p:txBody>
      </p:sp>
      <p:sp>
        <p:nvSpPr>
          <p:cNvPr id="617483" name="AutoShape 11"/>
          <p:cNvSpPr>
            <a:spLocks noChangeArrowheads="1"/>
          </p:cNvSpPr>
          <p:nvPr/>
        </p:nvSpPr>
        <p:spPr bwMode="auto">
          <a:xfrm>
            <a:off x="5257800" y="304800"/>
            <a:ext cx="1600200" cy="762000"/>
          </a:xfrm>
          <a:prstGeom prst="wedgeRoundRectCallout">
            <a:avLst>
              <a:gd name="adj1" fmla="val -79366"/>
              <a:gd name="adj2" fmla="val 59167"/>
              <a:gd name="adj3" fmla="val 16667"/>
            </a:avLst>
          </a:prstGeom>
          <a:solidFill>
            <a:schemeClr val="bg1"/>
          </a:solidFill>
          <a:ln w="9525">
            <a:solidFill>
              <a:schemeClr val="tx1"/>
            </a:solidFill>
            <a:miter lim="800000"/>
            <a:headEnd/>
            <a:tailEnd/>
          </a:ln>
          <a:effectLst/>
        </p:spPr>
        <p:txBody>
          <a:bodyPr wrap="none" anchor="ctr"/>
          <a:lstStyle/>
          <a:p>
            <a:pPr algn="ctr"/>
            <a:r>
              <a:rPr lang="zh-CN" altLang="en-US" sz="2800" b="1">
                <a:ea typeface="楷体_GB2312" pitchFamily="49" charset="-122"/>
              </a:rPr>
              <a:t>理论频数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7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7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7476"/>
                                        </p:tgtEl>
                                        <p:attrNameLst>
                                          <p:attrName>style.visibility</p:attrName>
                                        </p:attrNameLst>
                                      </p:cBhvr>
                                      <p:to>
                                        <p:strVal val="visible"/>
                                      </p:to>
                                    </p:set>
                                    <p:animEffect transition="in" filter="wipe(left)">
                                      <p:cBhvr>
                                        <p:cTn id="15" dur="500"/>
                                        <p:tgtEl>
                                          <p:spTgt spid="61747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7477"/>
                                        </p:tgtEl>
                                        <p:attrNameLst>
                                          <p:attrName>style.visibility</p:attrName>
                                        </p:attrNameLst>
                                      </p:cBhvr>
                                      <p:to>
                                        <p:strVal val="visible"/>
                                      </p:to>
                                    </p:set>
                                    <p:anim calcmode="lin" valueType="num">
                                      <p:cBhvr additive="base">
                                        <p:cTn id="20" dur="500" fill="hold"/>
                                        <p:tgtEl>
                                          <p:spTgt spid="617477"/>
                                        </p:tgtEl>
                                        <p:attrNameLst>
                                          <p:attrName>ppt_x</p:attrName>
                                        </p:attrNameLst>
                                      </p:cBhvr>
                                      <p:tavLst>
                                        <p:tav tm="0">
                                          <p:val>
                                            <p:strVal val="#ppt_x"/>
                                          </p:val>
                                        </p:tav>
                                        <p:tav tm="100000">
                                          <p:val>
                                            <p:strVal val="#ppt_x"/>
                                          </p:val>
                                        </p:tav>
                                      </p:tavLst>
                                    </p:anim>
                                    <p:anim calcmode="lin" valueType="num">
                                      <p:cBhvr additive="base">
                                        <p:cTn id="21" dur="500" fill="hold"/>
                                        <p:tgtEl>
                                          <p:spTgt spid="617477"/>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nodeType="afterEffect">
                                  <p:stCondLst>
                                    <p:cond delay="0"/>
                                  </p:stCondLst>
                                  <p:childTnLst>
                                    <p:set>
                                      <p:cBhvr>
                                        <p:cTn id="24" dur="1" fill="hold">
                                          <p:stCondLst>
                                            <p:cond delay="0"/>
                                          </p:stCondLst>
                                        </p:cTn>
                                        <p:tgtEl>
                                          <p:spTgt spid="617474"/>
                                        </p:tgtEl>
                                        <p:attrNameLst>
                                          <p:attrName>style.visibility</p:attrName>
                                        </p:attrNameLst>
                                      </p:cBhvr>
                                      <p:to>
                                        <p:strVal val="visible"/>
                                      </p:to>
                                    </p:set>
                                    <p:anim calcmode="lin" valueType="num">
                                      <p:cBhvr additive="base">
                                        <p:cTn id="25" dur="500" fill="hold"/>
                                        <p:tgtEl>
                                          <p:spTgt spid="617474"/>
                                        </p:tgtEl>
                                        <p:attrNameLst>
                                          <p:attrName>ppt_x</p:attrName>
                                        </p:attrNameLst>
                                      </p:cBhvr>
                                      <p:tavLst>
                                        <p:tav tm="0">
                                          <p:val>
                                            <p:strVal val="#ppt_x"/>
                                          </p:val>
                                        </p:tav>
                                        <p:tav tm="100000">
                                          <p:val>
                                            <p:strVal val="#ppt_x"/>
                                          </p:val>
                                        </p:tav>
                                      </p:tavLst>
                                    </p:anim>
                                    <p:anim calcmode="lin" valueType="num">
                                      <p:cBhvr additive="base">
                                        <p:cTn id="26" dur="500" fill="hold"/>
                                        <p:tgtEl>
                                          <p:spTgt spid="6174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7481"/>
                                        </p:tgtEl>
                                        <p:attrNameLst>
                                          <p:attrName>style.visibility</p:attrName>
                                        </p:attrNameLst>
                                      </p:cBhvr>
                                      <p:to>
                                        <p:strVal val="visible"/>
                                      </p:to>
                                    </p:set>
                                    <p:anim calcmode="lin" valueType="num">
                                      <p:cBhvr additive="base">
                                        <p:cTn id="31" dur="500" fill="hold"/>
                                        <p:tgtEl>
                                          <p:spTgt spid="617481"/>
                                        </p:tgtEl>
                                        <p:attrNameLst>
                                          <p:attrName>ppt_x</p:attrName>
                                        </p:attrNameLst>
                                      </p:cBhvr>
                                      <p:tavLst>
                                        <p:tav tm="0">
                                          <p:val>
                                            <p:strVal val="1+#ppt_w/2"/>
                                          </p:val>
                                        </p:tav>
                                        <p:tav tm="100000">
                                          <p:val>
                                            <p:strVal val="#ppt_x"/>
                                          </p:val>
                                        </p:tav>
                                      </p:tavLst>
                                    </p:anim>
                                    <p:anim calcmode="lin" valueType="num">
                                      <p:cBhvr additive="base">
                                        <p:cTn id="32" dur="500" fill="hold"/>
                                        <p:tgtEl>
                                          <p:spTgt spid="6174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7479"/>
                                        </p:tgtEl>
                                        <p:attrNameLst>
                                          <p:attrName>style.visibility</p:attrName>
                                        </p:attrNameLst>
                                      </p:cBhvr>
                                      <p:to>
                                        <p:strVal val="visible"/>
                                      </p:to>
                                    </p:set>
                                    <p:anim calcmode="lin" valueType="num">
                                      <p:cBhvr additive="base">
                                        <p:cTn id="37" dur="500" fill="hold"/>
                                        <p:tgtEl>
                                          <p:spTgt spid="617479"/>
                                        </p:tgtEl>
                                        <p:attrNameLst>
                                          <p:attrName>ppt_x</p:attrName>
                                        </p:attrNameLst>
                                      </p:cBhvr>
                                      <p:tavLst>
                                        <p:tav tm="0">
                                          <p:val>
                                            <p:strVal val="0-#ppt_w/2"/>
                                          </p:val>
                                        </p:tav>
                                        <p:tav tm="100000">
                                          <p:val>
                                            <p:strVal val="#ppt_x"/>
                                          </p:val>
                                        </p:tav>
                                      </p:tavLst>
                                    </p:anim>
                                    <p:anim calcmode="lin" valueType="num">
                                      <p:cBhvr additive="base">
                                        <p:cTn id="38" dur="500" fill="hold"/>
                                        <p:tgtEl>
                                          <p:spTgt spid="617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autoUpdateAnimBg="0"/>
      <p:bldP spid="617477" grpId="0" autoUpdateAnimBg="0"/>
      <p:bldP spid="617479" grpId="0" autoUpdateAnimBg="0"/>
      <p:bldP spid="617481" grpId="0" animBg="1" autoUpdateAnimBg="0"/>
      <p:bldP spid="617482" grpId="0" animBg="1" autoUpdateAnimBg="0"/>
      <p:bldP spid="61748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auto">
          <a:xfrm>
            <a:off x="2022475" y="381000"/>
            <a:ext cx="4468813" cy="579438"/>
          </a:xfrm>
          <a:prstGeom prst="rect">
            <a:avLst/>
          </a:prstGeom>
          <a:noFill/>
          <a:ln w="9525">
            <a:noFill/>
            <a:miter lim="800000"/>
            <a:headEnd/>
            <a:tailEnd/>
          </a:ln>
          <a:effectLst/>
        </p:spPr>
        <p:txBody>
          <a:bodyPr wrap="none" anchor="ctr">
            <a:spAutoFit/>
          </a:bodyPr>
          <a:lstStyle/>
          <a:p>
            <a:pPr algn="ctr" eaLnBrk="0" hangingPunct="0"/>
            <a:r>
              <a:rPr lang="zh-CN" altLang="en-US" sz="3200" b="1">
                <a:latin typeface="楷体_GB2312" pitchFamily="49" charset="-122"/>
                <a:ea typeface="楷体_GB2312" pitchFamily="49" charset="-122"/>
              </a:rPr>
              <a:t>皮尔逊证明了如下定理</a:t>
            </a:r>
            <a:r>
              <a:rPr lang="en-US" altLang="zh-CN" sz="3200" b="1">
                <a:latin typeface="楷体_GB2312" pitchFamily="49" charset="-122"/>
                <a:ea typeface="楷体_GB2312" pitchFamily="49" charset="-122"/>
              </a:rPr>
              <a:t>:</a:t>
            </a:r>
          </a:p>
        </p:txBody>
      </p:sp>
      <p:graphicFrame>
        <p:nvGraphicFramePr>
          <p:cNvPr id="618499" name="Object 3"/>
          <p:cNvGraphicFramePr>
            <a:graphicFrameLocks noChangeAspect="1"/>
          </p:cNvGraphicFramePr>
          <p:nvPr/>
        </p:nvGraphicFramePr>
        <p:xfrm>
          <a:off x="2320925" y="2057400"/>
          <a:ext cx="3414713" cy="1309688"/>
        </p:xfrm>
        <a:graphic>
          <a:graphicData uri="http://schemas.openxmlformats.org/presentationml/2006/ole">
            <p:oleObj spid="_x0000_s1832962" name="Equation" r:id="rId3" imgW="1180800" imgH="457200" progId="">
              <p:embed/>
            </p:oleObj>
          </a:graphicData>
        </a:graphic>
      </p:graphicFrame>
      <p:sp>
        <p:nvSpPr>
          <p:cNvPr id="618501" name="Text Box 5"/>
          <p:cNvSpPr txBox="1">
            <a:spLocks noChangeArrowheads="1"/>
          </p:cNvSpPr>
          <p:nvPr/>
        </p:nvSpPr>
        <p:spPr bwMode="auto">
          <a:xfrm>
            <a:off x="609600" y="969963"/>
            <a:ext cx="8229600" cy="1260475"/>
          </a:xfrm>
          <a:prstGeom prst="rect">
            <a:avLst/>
          </a:prstGeom>
          <a:noFill/>
          <a:ln w="9525">
            <a:noFill/>
            <a:miter lim="800000"/>
            <a:headEnd/>
            <a:tailEnd/>
          </a:ln>
          <a:effectLst/>
        </p:spPr>
        <p:txBody>
          <a:bodyPr anchor="ctr">
            <a:spAutoFit/>
          </a:bodyPr>
          <a:lstStyle/>
          <a:p>
            <a:pPr eaLnBrk="0" hangingPunct="0">
              <a:lnSpc>
                <a:spcPct val="120000"/>
              </a:lnSpc>
            </a:pPr>
            <a:r>
              <a:rPr lang="en-US" altLang="zh-CN" sz="3200" b="1">
                <a:ea typeface="楷体_GB2312" pitchFamily="49" charset="-122"/>
              </a:rPr>
              <a:t>   </a:t>
            </a:r>
            <a:r>
              <a:rPr lang="zh-CN" altLang="en-US" sz="3200" b="1">
                <a:ea typeface="楷体_GB2312" pitchFamily="49" charset="-122"/>
              </a:rPr>
              <a:t>若原假设中的理论分布</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已经完全给定，那么当</a:t>
            </a:r>
            <a:r>
              <a:rPr lang="en-US" altLang="zh-CN" sz="3200" b="1" i="1">
                <a:ea typeface="楷体_GB2312" pitchFamily="49" charset="-122"/>
              </a:rPr>
              <a:t>n </a:t>
            </a:r>
            <a:r>
              <a:rPr lang="en-US" altLang="zh-CN" sz="3200" b="1" i="1">
                <a:ea typeface="楷体_GB2312" pitchFamily="49" charset="-122"/>
                <a:sym typeface="Symbol" pitchFamily="18" charset="2"/>
              </a:rPr>
              <a:t></a:t>
            </a:r>
            <a:r>
              <a:rPr lang="en-US" altLang="zh-CN" sz="3200" b="1">
                <a:ea typeface="楷体_GB2312" pitchFamily="49" charset="-122"/>
                <a:sym typeface="Symbol" pitchFamily="18" charset="2"/>
              </a:rPr>
              <a:t></a:t>
            </a:r>
            <a:r>
              <a:rPr lang="zh-CN" altLang="en-US" sz="3200" b="1">
                <a:ea typeface="楷体_GB2312" pitchFamily="49" charset="-122"/>
              </a:rPr>
              <a:t>时，统计量 </a:t>
            </a:r>
          </a:p>
        </p:txBody>
      </p:sp>
      <p:sp>
        <p:nvSpPr>
          <p:cNvPr id="618508" name="Rectangle 12"/>
          <p:cNvSpPr>
            <a:spLocks noChangeArrowheads="1"/>
          </p:cNvSpPr>
          <p:nvPr/>
        </p:nvSpPr>
        <p:spPr bwMode="auto">
          <a:xfrm>
            <a:off x="609600" y="4051300"/>
            <a:ext cx="8229600" cy="24288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a:ea typeface="楷体_GB2312" pitchFamily="49" charset="-122"/>
              </a:rPr>
              <a:t>如果理论分布</a:t>
            </a:r>
            <a:r>
              <a:rPr lang="en-US" altLang="zh-CN" sz="3200" b="1" i="1">
                <a:ea typeface="楷体_GB2312" pitchFamily="49" charset="-122"/>
              </a:rPr>
              <a:t>F</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a:t>
            </a:r>
            <a:r>
              <a:rPr lang="zh-CN" altLang="en-US" sz="3200" b="1">
                <a:ea typeface="楷体_GB2312" pitchFamily="49" charset="-122"/>
              </a:rPr>
              <a:t>中有</a:t>
            </a:r>
            <a:r>
              <a:rPr lang="en-US" altLang="zh-CN" sz="3200" b="1" i="1">
                <a:ea typeface="楷体_GB2312" pitchFamily="49" charset="-122"/>
              </a:rPr>
              <a:t>r</a:t>
            </a:r>
            <a:r>
              <a:rPr lang="zh-CN" altLang="en-US" sz="3200" b="1">
                <a:ea typeface="楷体_GB2312" pitchFamily="49" charset="-122"/>
              </a:rPr>
              <a:t>个未知参数需用相应的估计量来代替，那么当</a:t>
            </a:r>
            <a:r>
              <a:rPr lang="en-US" altLang="zh-CN" sz="3200" b="1" i="1">
                <a:ea typeface="楷体_GB2312" pitchFamily="49" charset="-122"/>
              </a:rPr>
              <a:t>n </a:t>
            </a:r>
            <a:r>
              <a:rPr lang="en-US" altLang="zh-CN" sz="3200" b="1" i="1">
                <a:ea typeface="楷体_GB2312" pitchFamily="49" charset="-122"/>
                <a:sym typeface="Symbol" pitchFamily="18" charset="2"/>
              </a:rPr>
              <a:t></a:t>
            </a:r>
            <a:r>
              <a:rPr lang="en-US" altLang="zh-CN" sz="3200" b="1">
                <a:ea typeface="楷体_GB2312" pitchFamily="49" charset="-122"/>
                <a:sym typeface="Symbol" pitchFamily="18" charset="2"/>
              </a:rPr>
              <a:t></a:t>
            </a:r>
            <a:r>
              <a:rPr lang="en-US" altLang="zh-CN" sz="3200" b="1">
                <a:ea typeface="楷体_GB2312" pitchFamily="49" charset="-122"/>
              </a:rPr>
              <a:t> </a:t>
            </a:r>
            <a:r>
              <a:rPr lang="zh-CN" altLang="en-US" sz="3200" b="1">
                <a:ea typeface="楷体_GB2312" pitchFamily="49" charset="-122"/>
              </a:rPr>
              <a:t>时，统计量</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的分布渐近服从 </a:t>
            </a:r>
            <a:r>
              <a:rPr lang="en-US" altLang="zh-CN" sz="3200" b="1">
                <a:ea typeface="楷体_GB2312" pitchFamily="49" charset="-122"/>
              </a:rPr>
              <a:t>(</a:t>
            </a:r>
            <a:r>
              <a:rPr lang="en-US" altLang="zh-CN" sz="3200" b="1" i="1">
                <a:ea typeface="楷体_GB2312" pitchFamily="49" charset="-122"/>
              </a:rPr>
              <a:t>k</a:t>
            </a:r>
            <a:r>
              <a:rPr lang="en-US" altLang="zh-CN" sz="3200" b="1">
                <a:ea typeface="楷体_GB2312" pitchFamily="49" charset="-122"/>
              </a:rPr>
              <a:t>-</a:t>
            </a:r>
            <a:r>
              <a:rPr lang="en-US" altLang="zh-CN" sz="3200" b="1" i="1">
                <a:ea typeface="楷体_GB2312" pitchFamily="49" charset="-122"/>
              </a:rPr>
              <a:t>r</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zh-CN" altLang="en-US" sz="3200" b="1">
                <a:ea typeface="楷体_GB2312" pitchFamily="49" charset="-122"/>
              </a:rPr>
              <a:t>分布</a:t>
            </a:r>
            <a:r>
              <a:rPr lang="en-US" altLang="zh-CN" sz="3200" b="1">
                <a:ea typeface="楷体_GB2312" pitchFamily="49" charset="-122"/>
              </a:rPr>
              <a:t>.</a:t>
            </a:r>
          </a:p>
        </p:txBody>
      </p:sp>
      <p:sp>
        <p:nvSpPr>
          <p:cNvPr id="618511" name="Rectangle 15"/>
          <p:cNvSpPr>
            <a:spLocks noChangeArrowheads="1"/>
          </p:cNvSpPr>
          <p:nvPr/>
        </p:nvSpPr>
        <p:spPr bwMode="auto">
          <a:xfrm>
            <a:off x="1295400" y="3276600"/>
            <a:ext cx="618172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的分布渐近</a:t>
            </a:r>
            <a:r>
              <a:rPr lang="en-US" altLang="zh-CN" sz="3200" b="1" i="1">
                <a:ea typeface="楷体_GB2312" pitchFamily="49" charset="-122"/>
              </a:rPr>
              <a:t>k</a:t>
            </a:r>
            <a:r>
              <a:rPr lang="en-US" altLang="zh-CN" sz="3200" b="1">
                <a:ea typeface="楷体_GB2312" pitchFamily="49" charset="-122"/>
              </a:rPr>
              <a:t>-1</a:t>
            </a:r>
            <a:r>
              <a:rPr lang="zh-CN" altLang="en-US" sz="3200" b="1">
                <a:ea typeface="楷体_GB2312" pitchFamily="49" charset="-122"/>
              </a:rPr>
              <a:t>个自由度的</a:t>
            </a:r>
            <a:r>
              <a:rPr lang="zh-CN" altLang="zh-CN" sz="3200">
                <a:ea typeface="楷体_GB2312" pitchFamily="49" charset="-122"/>
                <a:sym typeface="Symbol" pitchFamily="18" charset="2"/>
              </a:rPr>
              <a:t></a:t>
            </a:r>
            <a:r>
              <a:rPr lang="en-US" altLang="zh-CN" sz="3200" baseline="30000">
                <a:ea typeface="楷体_GB2312" pitchFamily="49" charset="-122"/>
                <a:sym typeface="Symbol" pitchFamily="18" charset="2"/>
              </a:rPr>
              <a:t>2</a:t>
            </a:r>
            <a:r>
              <a:rPr lang="en-US" altLang="zh-CN" sz="3200" b="1">
                <a:ea typeface="楷体_GB2312" pitchFamily="49" charset="-122"/>
              </a:rPr>
              <a:t> </a:t>
            </a:r>
            <a:r>
              <a:rPr lang="zh-CN" altLang="en-US" sz="3200" b="1">
                <a:ea typeface="楷体_GB2312" pitchFamily="49" charset="-122"/>
              </a:rPr>
              <a:t>分布</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barn(outVertical)">
                                      <p:cBhvr>
                                        <p:cTn id="7" dur="500"/>
                                        <p:tgtEl>
                                          <p:spTgt spid="6184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8501"/>
                                        </p:tgtEl>
                                        <p:attrNameLst>
                                          <p:attrName>style.visibility</p:attrName>
                                        </p:attrNameLst>
                                      </p:cBhvr>
                                      <p:to>
                                        <p:strVal val="visible"/>
                                      </p:to>
                                    </p:set>
                                    <p:anim calcmode="lin" valueType="num">
                                      <p:cBhvr additive="base">
                                        <p:cTn id="12" dur="500" fill="hold"/>
                                        <p:tgtEl>
                                          <p:spTgt spid="618501"/>
                                        </p:tgtEl>
                                        <p:attrNameLst>
                                          <p:attrName>ppt_x</p:attrName>
                                        </p:attrNameLst>
                                      </p:cBhvr>
                                      <p:tavLst>
                                        <p:tav tm="0">
                                          <p:val>
                                            <p:strVal val="0-#ppt_w/2"/>
                                          </p:val>
                                        </p:tav>
                                        <p:tav tm="100000">
                                          <p:val>
                                            <p:strVal val="#ppt_x"/>
                                          </p:val>
                                        </p:tav>
                                      </p:tavLst>
                                    </p:anim>
                                    <p:anim calcmode="lin" valueType="num">
                                      <p:cBhvr additive="base">
                                        <p:cTn id="13" dur="500" fill="hold"/>
                                        <p:tgtEl>
                                          <p:spTgt spid="61850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18499"/>
                                        </p:tgtEl>
                                        <p:attrNameLst>
                                          <p:attrName>style.visibility</p:attrName>
                                        </p:attrNameLst>
                                      </p:cBhvr>
                                      <p:to>
                                        <p:strVal val="visible"/>
                                      </p:to>
                                    </p:set>
                                    <p:anim calcmode="lin" valueType="num">
                                      <p:cBhvr additive="base">
                                        <p:cTn id="18" dur="500" fill="hold"/>
                                        <p:tgtEl>
                                          <p:spTgt spid="618499"/>
                                        </p:tgtEl>
                                        <p:attrNameLst>
                                          <p:attrName>ppt_x</p:attrName>
                                        </p:attrNameLst>
                                      </p:cBhvr>
                                      <p:tavLst>
                                        <p:tav tm="0">
                                          <p:val>
                                            <p:strVal val="0-#ppt_w/2"/>
                                          </p:val>
                                        </p:tav>
                                        <p:tav tm="100000">
                                          <p:val>
                                            <p:strVal val="#ppt_x"/>
                                          </p:val>
                                        </p:tav>
                                      </p:tavLst>
                                    </p:anim>
                                    <p:anim calcmode="lin" valueType="num">
                                      <p:cBhvr additive="base">
                                        <p:cTn id="19" dur="500" fill="hold"/>
                                        <p:tgtEl>
                                          <p:spTgt spid="61849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18511"/>
                                        </p:tgtEl>
                                        <p:attrNameLst>
                                          <p:attrName>style.visibility</p:attrName>
                                        </p:attrNameLst>
                                      </p:cBhvr>
                                      <p:to>
                                        <p:strVal val="visible"/>
                                      </p:to>
                                    </p:set>
                                    <p:anim calcmode="lin" valueType="num">
                                      <p:cBhvr additive="base">
                                        <p:cTn id="24" dur="500" fill="hold"/>
                                        <p:tgtEl>
                                          <p:spTgt spid="618511"/>
                                        </p:tgtEl>
                                        <p:attrNameLst>
                                          <p:attrName>ppt_x</p:attrName>
                                        </p:attrNameLst>
                                      </p:cBhvr>
                                      <p:tavLst>
                                        <p:tav tm="0">
                                          <p:val>
                                            <p:strVal val="0-#ppt_w/2"/>
                                          </p:val>
                                        </p:tav>
                                        <p:tav tm="100000">
                                          <p:val>
                                            <p:strVal val="#ppt_x"/>
                                          </p:val>
                                        </p:tav>
                                      </p:tavLst>
                                    </p:anim>
                                    <p:anim calcmode="lin" valueType="num">
                                      <p:cBhvr additive="base">
                                        <p:cTn id="25" dur="500" fill="hold"/>
                                        <p:tgtEl>
                                          <p:spTgt spid="6185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18508"/>
                                        </p:tgtEl>
                                        <p:attrNameLst>
                                          <p:attrName>style.visibility</p:attrName>
                                        </p:attrNameLst>
                                      </p:cBhvr>
                                      <p:to>
                                        <p:strVal val="visible"/>
                                      </p:to>
                                    </p:set>
                                    <p:anim calcmode="lin" valueType="num">
                                      <p:cBhvr additive="base">
                                        <p:cTn id="30" dur="500" fill="hold"/>
                                        <p:tgtEl>
                                          <p:spTgt spid="618508"/>
                                        </p:tgtEl>
                                        <p:attrNameLst>
                                          <p:attrName>ppt_x</p:attrName>
                                        </p:attrNameLst>
                                      </p:cBhvr>
                                      <p:tavLst>
                                        <p:tav tm="0">
                                          <p:val>
                                            <p:strVal val="0-#ppt_w/2"/>
                                          </p:val>
                                        </p:tav>
                                        <p:tav tm="100000">
                                          <p:val>
                                            <p:strVal val="#ppt_x"/>
                                          </p:val>
                                        </p:tav>
                                      </p:tavLst>
                                    </p:anim>
                                    <p:anim calcmode="lin" valueType="num">
                                      <p:cBhvr additive="base">
                                        <p:cTn id="31" dur="500" fill="hold"/>
                                        <p:tgtEl>
                                          <p:spTgt spid="618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autoUpdateAnimBg="0"/>
      <p:bldP spid="618501" grpId="0" autoUpdateAnimBg="0"/>
      <p:bldP spid="618508" grpId="0" autoUpdateAnimBg="0"/>
      <p:bldP spid="61851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990600" y="533400"/>
            <a:ext cx="6891338" cy="1260475"/>
          </a:xfrm>
          <a:prstGeom prst="rect">
            <a:avLst/>
          </a:prstGeom>
          <a:noFill/>
          <a:ln w="9525">
            <a:noFill/>
            <a:miter lim="800000"/>
            <a:headEnd/>
            <a:tailEnd/>
          </a:ln>
          <a:effectLst/>
        </p:spPr>
        <p:txBody>
          <a:bodyPr anchor="ctr">
            <a:spAutoFit/>
          </a:bodyPr>
          <a:lstStyle/>
          <a:p>
            <a:pPr>
              <a:lnSpc>
                <a:spcPct val="120000"/>
              </a:lnSpc>
            </a:pPr>
            <a:r>
              <a:rPr lang="en-US" altLang="zh-CN" sz="3200" b="1">
                <a:ea typeface="楷体_GB2312" pitchFamily="49" charset="-122"/>
              </a:rPr>
              <a:t>        </a:t>
            </a:r>
            <a:r>
              <a:rPr lang="zh-CN" altLang="en-US" sz="3200" b="1" dirty="0">
                <a:ea typeface="楷体_GB2312" pitchFamily="49" charset="-122"/>
              </a:rPr>
              <a:t>为了便于理解，我们对定理作一点直观的说明</a:t>
            </a:r>
            <a:r>
              <a:rPr lang="en-US" altLang="zh-CN" sz="3200" b="1" dirty="0">
                <a:ea typeface="楷体_GB2312" pitchFamily="49" charset="-122"/>
              </a:rPr>
              <a:t>.</a:t>
            </a:r>
          </a:p>
        </p:txBody>
      </p:sp>
      <p:sp>
        <p:nvSpPr>
          <p:cNvPr id="619523" name="Rectangle 3"/>
          <p:cNvSpPr>
            <a:spLocks noChangeArrowheads="1"/>
          </p:cNvSpPr>
          <p:nvPr/>
        </p:nvSpPr>
        <p:spPr bwMode="auto">
          <a:xfrm>
            <a:off x="228600" y="2133600"/>
            <a:ext cx="8428038" cy="1773238"/>
          </a:xfrm>
          <a:prstGeom prst="rect">
            <a:avLst/>
          </a:prstGeom>
          <a:noFill/>
          <a:ln w="9525">
            <a:noFill/>
            <a:miter lim="800000"/>
            <a:headEnd/>
            <a:tailEnd/>
          </a:ln>
          <a:effectLst/>
        </p:spPr>
        <p:txBody>
          <a:bodyPr anchor="ctr">
            <a:spAutoFit/>
          </a:bodyPr>
          <a:lstStyle/>
          <a:p>
            <a:pPr>
              <a:lnSpc>
                <a:spcPct val="115000"/>
              </a:lnSpc>
            </a:pPr>
            <a:r>
              <a:rPr lang="en-US" altLang="zh-CN" sz="3200" b="1" dirty="0">
                <a:ea typeface="楷体_GB2312" pitchFamily="49" charset="-122"/>
              </a:rPr>
              <a:t>    </a:t>
            </a:r>
            <a:r>
              <a:rPr lang="zh-CN" altLang="en-US" sz="3200" b="1" dirty="0">
                <a:ea typeface="楷体_GB2312" pitchFamily="49" charset="-122"/>
              </a:rPr>
              <a:t>在理论分布</a:t>
            </a:r>
            <a:r>
              <a:rPr lang="en-US" altLang="zh-CN" sz="3200" b="1" i="1" dirty="0">
                <a:ea typeface="楷体_GB2312" pitchFamily="49" charset="-122"/>
              </a:rPr>
              <a:t>F</a:t>
            </a:r>
            <a:r>
              <a:rPr lang="en-US" altLang="zh-CN" sz="3200" b="1" dirty="0">
                <a:ea typeface="楷体_GB2312" pitchFamily="49" charset="-122"/>
              </a:rPr>
              <a:t>(</a:t>
            </a:r>
            <a:r>
              <a:rPr lang="en-US" altLang="zh-CN" sz="3200" b="1" i="1" dirty="0">
                <a:ea typeface="楷体_GB2312" pitchFamily="49" charset="-122"/>
              </a:rPr>
              <a:t>x</a:t>
            </a:r>
            <a:r>
              <a:rPr lang="en-US" altLang="zh-CN" sz="3200" b="1" dirty="0">
                <a:ea typeface="楷体_GB2312" pitchFamily="49" charset="-122"/>
              </a:rPr>
              <a:t>)</a:t>
            </a:r>
            <a:r>
              <a:rPr lang="zh-CN" altLang="en-US" sz="3200" b="1" dirty="0">
                <a:ea typeface="楷体_GB2312" pitchFamily="49" charset="-122"/>
              </a:rPr>
              <a:t>完全给定的情况下，每个</a:t>
            </a:r>
            <a:r>
              <a:rPr lang="en-US" altLang="zh-CN" sz="3200" b="1" i="1" dirty="0">
                <a:ea typeface="楷体_GB2312" pitchFamily="49" charset="-122"/>
              </a:rPr>
              <a:t>p</a:t>
            </a:r>
            <a:r>
              <a:rPr lang="en-US" altLang="zh-CN" sz="3200" b="1" i="1" baseline="-25000" dirty="0">
                <a:ea typeface="楷体_GB2312" pitchFamily="49" charset="-122"/>
              </a:rPr>
              <a:t>i</a:t>
            </a:r>
            <a:r>
              <a:rPr lang="en-US" altLang="zh-CN" sz="3200" b="1" i="1" dirty="0">
                <a:ea typeface="楷体_GB2312" pitchFamily="49" charset="-122"/>
              </a:rPr>
              <a:t> </a:t>
            </a:r>
            <a:r>
              <a:rPr lang="zh-CN" altLang="en-US" sz="3200" b="1" dirty="0">
                <a:ea typeface="楷体_GB2312" pitchFamily="49" charset="-122"/>
              </a:rPr>
              <a:t>都是确定的常数</a:t>
            </a:r>
            <a:r>
              <a:rPr lang="en-US" altLang="zh-CN" sz="3200" b="1" dirty="0">
                <a:ea typeface="楷体_GB2312" pitchFamily="49" charset="-122"/>
              </a:rPr>
              <a:t>.   </a:t>
            </a:r>
            <a:r>
              <a:rPr lang="zh-CN" altLang="en-US" sz="3200" b="1" dirty="0">
                <a:ea typeface="楷体_GB2312" pitchFamily="49" charset="-122"/>
              </a:rPr>
              <a:t>由棣莫佛－拉普拉斯中心极限定理，当</a:t>
            </a:r>
            <a:r>
              <a:rPr lang="en-US" altLang="zh-CN" sz="3200" b="1" i="1" dirty="0">
                <a:ea typeface="楷体_GB2312" pitchFamily="49" charset="-122"/>
              </a:rPr>
              <a:t>n</a:t>
            </a:r>
            <a:r>
              <a:rPr lang="zh-CN" altLang="zh-CN" sz="3200" b="1" dirty="0">
                <a:ea typeface="楷体_GB2312" pitchFamily="49" charset="-122"/>
                <a:sym typeface="Math1" pitchFamily="2" charset="2"/>
              </a:rPr>
              <a:t>充分</a:t>
            </a:r>
            <a:r>
              <a:rPr lang="zh-CN" altLang="en-US" sz="3200" b="1" dirty="0">
                <a:ea typeface="楷体_GB2312" pitchFamily="49" charset="-122"/>
                <a:sym typeface="Math1" pitchFamily="2" charset="2"/>
              </a:rPr>
              <a:t>大时，实测频数 </a:t>
            </a:r>
            <a:r>
              <a:rPr lang="en-US" altLang="zh-CN" sz="3200" b="1" i="1" dirty="0" err="1" smtClean="0">
                <a:ea typeface="楷体_GB2312" pitchFamily="49" charset="-122"/>
                <a:sym typeface="Math1" pitchFamily="2" charset="2"/>
              </a:rPr>
              <a:t>n</a:t>
            </a:r>
            <a:r>
              <a:rPr lang="en-US" altLang="zh-CN" sz="3200" b="1" i="1" baseline="-25000" dirty="0" err="1" smtClean="0">
                <a:ea typeface="楷体_GB2312" pitchFamily="49" charset="-122"/>
                <a:sym typeface="Math1" pitchFamily="2" charset="2"/>
              </a:rPr>
              <a:t>i</a:t>
            </a:r>
            <a:r>
              <a:rPr lang="en-US" altLang="zh-CN" sz="3200" b="1" baseline="-25000" dirty="0" smtClean="0">
                <a:ea typeface="楷体_GB2312" pitchFamily="49" charset="-122"/>
                <a:sym typeface="Math1" pitchFamily="2" charset="2"/>
              </a:rPr>
              <a:t> </a:t>
            </a:r>
            <a:r>
              <a:rPr lang="zh-CN" altLang="en-US" sz="3200" b="1" dirty="0">
                <a:ea typeface="楷体_GB2312" pitchFamily="49" charset="-122"/>
                <a:sym typeface="Math1" pitchFamily="2" charset="2"/>
              </a:rPr>
              <a:t>渐近正态，</a:t>
            </a:r>
          </a:p>
        </p:txBody>
      </p:sp>
      <p:graphicFrame>
        <p:nvGraphicFramePr>
          <p:cNvPr id="619524" name="Object 4"/>
          <p:cNvGraphicFramePr>
            <a:graphicFrameLocks noChangeAspect="1"/>
          </p:cNvGraphicFramePr>
          <p:nvPr/>
        </p:nvGraphicFramePr>
        <p:xfrm>
          <a:off x="3036888" y="4513263"/>
          <a:ext cx="3322637" cy="1273175"/>
        </p:xfrm>
        <a:graphic>
          <a:graphicData uri="http://schemas.openxmlformats.org/presentationml/2006/ole">
            <p:oleObj spid="_x0000_s1833986" name="Equation" r:id="rId3" imgW="1180800" imgH="457200" progId="">
              <p:embed/>
            </p:oleObj>
          </a:graphicData>
        </a:graphic>
      </p:graphicFrame>
      <p:sp>
        <p:nvSpPr>
          <p:cNvPr id="619525" name="Rectangle 5"/>
          <p:cNvSpPr>
            <a:spLocks noChangeArrowheads="1"/>
          </p:cNvSpPr>
          <p:nvPr/>
        </p:nvSpPr>
        <p:spPr bwMode="auto">
          <a:xfrm>
            <a:off x="1371600" y="4800600"/>
            <a:ext cx="1000125" cy="579438"/>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sym typeface="Math1" pitchFamily="2" charset="2"/>
              </a:rPr>
              <a:t>因此</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19522"/>
                                        </p:tgtEl>
                                        <p:attrNameLst>
                                          <p:attrName>style.visibility</p:attrName>
                                        </p:attrNameLst>
                                      </p:cBhvr>
                                      <p:to>
                                        <p:strVal val="visible"/>
                                      </p:to>
                                    </p:set>
                                    <p:animEffect transition="in" filter="barn(outVertical)">
                                      <p:cBhvr>
                                        <p:cTn id="7" dur="500"/>
                                        <p:tgtEl>
                                          <p:spTgt spid="619522"/>
                                        </p:tgtEl>
                                      </p:cBhvr>
                                    </p:animEffect>
                                  </p:childTnLst>
                                  <p:subTnLst>
                                    <p:set>
                                      <p:cBhvr override="childStyle">
                                        <p:cTn dur="1" fill="hold" display="0" masterRel="nextClick" afterEffect="1"/>
                                        <p:tgtEl>
                                          <p:spTgt spid="619522"/>
                                        </p:tgtEl>
                                        <p:attrNameLst>
                                          <p:attrName>style.visibility</p:attrName>
                                        </p:attrNameLst>
                                      </p:cBhvr>
                                      <p:to>
                                        <p:strVal val="hidden"/>
                                      </p:to>
                                    </p:set>
                                  </p:sub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19523"/>
                                        </p:tgtEl>
                                        <p:attrNameLst>
                                          <p:attrName>style.visibility</p:attrName>
                                        </p:attrNameLst>
                                      </p:cBhvr>
                                      <p:to>
                                        <p:strVal val="visible"/>
                                      </p:to>
                                    </p:set>
                                    <p:animEffect transition="in" filter="barn(outVertical)">
                                      <p:cBhvr>
                                        <p:cTn id="11" dur="500"/>
                                        <p:tgtEl>
                                          <p:spTgt spid="6195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1952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619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autoUpdateAnimBg="0"/>
      <p:bldP spid="619523" grpId="0" autoUpdateAnimBg="0"/>
      <p:bldP spid="619525"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CCE8C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15155</TotalTime>
  <Words>6097</Words>
  <Application>Microsoft PowerPoint</Application>
  <PresentationFormat>全屏显示(4:3)</PresentationFormat>
  <Paragraphs>760</Paragraphs>
  <Slides>121</Slides>
  <Notes>19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121</vt:i4>
      </vt:variant>
    </vt:vector>
  </HeadingPairs>
  <TitlesOfParts>
    <vt:vector size="126" baseType="lpstr">
      <vt:lpstr>暗香扑面</vt:lpstr>
      <vt:lpstr>公式</vt:lpstr>
      <vt:lpstr>Equation</vt:lpstr>
      <vt:lpstr>Microsoft 公式 3.0</vt:lpstr>
      <vt:lpstr>剪辑</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假设检验的一般步骤</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2012</cp:lastModifiedBy>
  <cp:revision>1089</cp:revision>
  <dcterms:created xsi:type="dcterms:W3CDTF">2000-11-07T09:00:01Z</dcterms:created>
  <dcterms:modified xsi:type="dcterms:W3CDTF">2018-01-02T04:02:17Z</dcterms:modified>
</cp:coreProperties>
</file>