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91" r:id="rId15"/>
    <p:sldId id="792" r:id="rId16"/>
    <p:sldId id="793" r:id="rId17"/>
    <p:sldId id="794" r:id="rId18"/>
    <p:sldId id="795" r:id="rId19"/>
    <p:sldId id="796" r:id="rId20"/>
    <p:sldId id="797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4" r:id="rId36"/>
    <p:sldId id="815" r:id="rId37"/>
    <p:sldId id="816" r:id="rId38"/>
    <p:sldId id="817" r:id="rId39"/>
    <p:sldId id="818" r:id="rId40"/>
    <p:sldId id="819" r:id="rId41"/>
    <p:sldId id="820" r:id="rId42"/>
    <p:sldId id="821" r:id="rId43"/>
    <p:sldId id="830" r:id="rId44"/>
    <p:sldId id="831" r:id="rId45"/>
    <p:sldId id="832" r:id="rId46"/>
    <p:sldId id="833" r:id="rId47"/>
    <p:sldId id="834" r:id="rId48"/>
    <p:sldId id="835" r:id="rId49"/>
    <p:sldId id="836" r:id="rId50"/>
    <p:sldId id="837" r:id="rId51"/>
    <p:sldId id="838" r:id="rId52"/>
    <p:sldId id="839" r:id="rId53"/>
    <p:sldId id="840" r:id="rId54"/>
    <p:sldId id="841" r:id="rId55"/>
    <p:sldId id="842" r:id="rId56"/>
    <p:sldId id="843" r:id="rId57"/>
    <p:sldId id="844" r:id="rId58"/>
    <p:sldId id="845" r:id="rId59"/>
    <p:sldId id="846" r:id="rId60"/>
    <p:sldId id="848" r:id="rId61"/>
    <p:sldId id="849" r:id="rId62"/>
    <p:sldId id="850" r:id="rId63"/>
    <p:sldId id="851" r:id="rId64"/>
    <p:sldId id="852" r:id="rId65"/>
    <p:sldId id="860" r:id="rId66"/>
    <p:sldId id="861" r:id="rId67"/>
    <p:sldId id="862" r:id="rId68"/>
    <p:sldId id="863" r:id="rId69"/>
    <p:sldId id="873" r:id="rId70"/>
    <p:sldId id="874" r:id="rId71"/>
    <p:sldId id="875" r:id="rId7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000099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0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91292653-6D28-1A4E-9097-8CD0CA4FA9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1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ACCD5E27-021E-054B-84DE-C100B224E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115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3C97A68-011F-3241-A5A6-6EAD0C86B7D6}" type="slidenum">
              <a:rPr lang="en-US" i="0" smtClean="0">
                <a:latin typeface="Times New Roman" charset="0"/>
              </a:rPr>
              <a:pPr>
                <a:defRPr/>
              </a:pPr>
              <a:t>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E5461FAE-6E72-474B-9891-F4008A428872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17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F9E464-6231-2A46-B6B9-94540F70FC6D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30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31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32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33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34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35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38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5D8AFE1-5C1D-B844-AF97-3AD4EA9342E3}" type="slidenum">
              <a:rPr lang="en-US" i="0" smtClean="0">
                <a:latin typeface="Times New Roman" charset="0"/>
              </a:rPr>
              <a:pPr>
                <a:defRPr/>
              </a:pPr>
              <a:t>39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DC36F2B-1838-7D43-A1F0-2700684F567E}" type="slidenum">
              <a:rPr lang="en-US" i="0" smtClean="0">
                <a:latin typeface="Times New Roman" charset="0"/>
              </a:rPr>
              <a:pPr>
                <a:defRPr/>
              </a:pPr>
              <a:t>40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93F18A6-DDE2-554F-A5B0-9BC3DAAE2CDF}" type="slidenum">
              <a:rPr lang="en-US" i="0" smtClean="0">
                <a:latin typeface="Times New Roman" charset="0"/>
              </a:rPr>
              <a:pPr>
                <a:defRPr/>
              </a:pPr>
              <a:t>41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10934A6-469E-5846-AA37-F91A0F6B127C}" type="slidenum">
              <a:rPr lang="en-US" i="0" smtClean="0">
                <a:latin typeface="Times New Roman" charset="0"/>
              </a:rPr>
              <a:pPr>
                <a:defRPr/>
              </a:pPr>
              <a:t>42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6368E5B-3379-0245-93F9-05C5621CBCC5}" type="slidenum">
              <a:rPr lang="en-US" i="0" smtClean="0">
                <a:latin typeface="Times New Roman" charset="0"/>
              </a:rPr>
              <a:pPr>
                <a:defRPr/>
              </a:pPr>
              <a:t>43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4BF121E-9906-AC41-BFFB-85364A968541}" type="slidenum">
              <a:rPr lang="en-US" i="0" smtClean="0">
                <a:latin typeface="Times New Roman" charset="0"/>
              </a:rPr>
              <a:pPr>
                <a:defRPr/>
              </a:pPr>
              <a:t>44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altLang="zh-CN" sz="1200" b="0" i="0" u="none" strike="noStrike" kern="1200" dirty="0" smtClean="0">
                <a:solidFill>
                  <a:schemeClr val="tx1"/>
                </a:solidFill>
                <a:effectLst/>
                <a:latin typeface="Times New Roman" pitchFamily="-109" charset="0"/>
                <a:ea typeface="ＭＳ Ｐゴシック" charset="0"/>
                <a:cs typeface="ＭＳ Ｐゴシック" charset="0"/>
              </a:rPr>
              <a:t>an early sketch of Ethernet drawn by Bob Metcalfe presumably in the mid 1970s while he was at Xerox PARC.</a:t>
            </a: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C4DF883-D50D-014F-AA3F-58F969D03B5E}" type="slidenum">
              <a:rPr lang="en-US" i="0" smtClean="0">
                <a:latin typeface="Times New Roman" charset="0"/>
              </a:rPr>
              <a:pPr>
                <a:defRPr/>
              </a:pPr>
              <a:t>45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ED44080-A1C1-6D48-9090-593E79365BAF}" type="slidenum">
              <a:rPr lang="en-US" i="0" smtClean="0">
                <a:latin typeface="Times New Roman" charset="0"/>
              </a:rPr>
              <a:pPr>
                <a:defRPr/>
              </a:pPr>
              <a:t>46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EFE8A98-A037-0E46-97CD-719E6DC48C9A}" type="slidenum">
              <a:rPr lang="en-US" i="0" smtClean="0">
                <a:latin typeface="Times New Roman" charset="0"/>
              </a:rPr>
              <a:pPr>
                <a:defRPr/>
              </a:pPr>
              <a:t>47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43D48F-8711-C346-AC55-69781208CC1B}" type="slidenum">
              <a:rPr lang="en-US" i="0" smtClean="0">
                <a:latin typeface="Times New Roman" charset="0"/>
              </a:rPr>
              <a:pPr>
                <a:defRPr/>
              </a:pPr>
              <a:t>48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795F41B-3CEF-8149-ABBA-878664839912}" type="slidenum">
              <a:rPr lang="en-US" i="0" smtClean="0">
                <a:latin typeface="Times New Roman" charset="0"/>
              </a:rPr>
              <a:pPr>
                <a:defRPr/>
              </a:pPr>
              <a:t>49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6954268-D528-7442-800B-9664DDD7601B}" type="slidenum">
              <a:rPr lang="en-US" i="0" smtClean="0">
                <a:latin typeface="Times New Roman" charset="0"/>
              </a:rPr>
              <a:pPr>
                <a:defRPr/>
              </a:pPr>
              <a:t>50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4433DD6-D70A-8E47-B310-554B6E789C8D}" type="slidenum">
              <a:rPr lang="en-US" i="0" smtClean="0">
                <a:latin typeface="Times New Roman" charset="0"/>
              </a:rPr>
              <a:pPr>
                <a:defRPr/>
              </a:pPr>
              <a:t>51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33626DD-24C9-E94F-AE99-A71BBB1A5D74}" type="slidenum">
              <a:rPr lang="en-US" i="0" smtClean="0">
                <a:latin typeface="Times New Roman" charset="0"/>
              </a:rPr>
              <a:pPr>
                <a:defRPr/>
              </a:pPr>
              <a:t>52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CC6F2D1-A888-7345-8BF4-5577B25D9EB8}" type="slidenum">
              <a:rPr lang="en-US" i="0" smtClean="0">
                <a:latin typeface="Times New Roman" charset="0"/>
              </a:rPr>
              <a:pPr>
                <a:defRPr/>
              </a:pPr>
              <a:t>53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899F814-C6BF-1141-85EA-78252609599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54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6E67162-D420-CA40-8110-1AA35398323B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55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4905453-E051-BC4D-8DD5-BD2AF7AD00B3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61E5BF8-A926-074D-815E-F2F393FDB4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57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65E8E46-FAA0-DA4A-9B36-C2794ABD15BF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58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7CA331A-DC94-1B42-A2A9-C17C57FED14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59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36EC43F-D216-5A49-9D19-ED7984D96B3C}" type="slidenum">
              <a:rPr lang="en-US" i="0" smtClean="0">
                <a:latin typeface="Times New Roman" charset="0"/>
              </a:rPr>
              <a:pPr>
                <a:defRPr/>
              </a:pPr>
              <a:t>65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52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4C815FD5-B57F-A44A-87F2-BF696E2DEF6E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66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DB61159-EE09-2745-B91D-BC465D8E6509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69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DB44EAB-FE29-FA45-963B-6DA8F6A2E717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BCB891A-1F10-6C4C-8EDC-2A2224A69238}" type="slidenum">
              <a:rPr lang="en-US" i="0" smtClean="0">
                <a:solidFill>
                  <a:srgbClr val="000000"/>
                </a:solidFill>
                <a:latin typeface="Times New Roman" charset="0"/>
              </a:rPr>
              <a:pPr>
                <a:defRPr/>
              </a:pPr>
              <a:t>70</a:t>
            </a:fld>
            <a:endParaRPr lang="en-US" i="0" dirty="0" smtClean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40C7D90-CF53-894C-BF5D-C9831E50B051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 smtClean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24850" y="6462713"/>
            <a:ext cx="676275" cy="2762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4-</a:t>
            </a:r>
            <a:fld id="{7EFC9773-7379-5049-A6C9-0C8EEEC5C5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9AB7E571-4613-BD47-B8AF-E4769FE4BB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D0626857-DD43-9D46-91D4-DEBFBA1258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572125" y="6486525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Data Link 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81975" y="6486525"/>
            <a:ext cx="676275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5-</a:t>
            </a:r>
            <a:fld id="{B3616EB6-F471-2047-976B-63D7811A01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charset="2"/>
        <a:buChar char="§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/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mic Sans MS" pitchFamily="66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10" Type="http://schemas.openxmlformats.org/officeDocument/2006/relationships/image" Target="../media/image15.png"/><Relationship Id="rId4" Type="http://schemas.openxmlformats.org/officeDocument/2006/relationships/image" Target="../media/image43.gif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e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4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9.png"/><Relationship Id="rId5" Type="http://schemas.openxmlformats.org/officeDocument/2006/relationships/image" Target="../media/image75.png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4"/>
          <p:cNvSpPr>
            <a:spLocks noChangeArrowheads="1"/>
          </p:cNvSpPr>
          <p:nvPr/>
        </p:nvSpPr>
        <p:spPr bwMode="auto">
          <a:xfrm>
            <a:off x="5608638" y="3489325"/>
            <a:ext cx="326072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3063"/>
              </a:lnSpc>
            </a:pPr>
            <a:r>
              <a:rPr lang="en-US" sz="2800" i="1" dirty="0">
                <a:solidFill>
                  <a:srgbClr val="008000"/>
                </a:solidFill>
                <a:cs typeface="Arial" charset="0"/>
              </a:rPr>
              <a:t>Computer Networking: A Top Down </a:t>
            </a:r>
            <a:r>
              <a:rPr lang="en-US" sz="2800" i="1" dirty="0" smtClean="0">
                <a:solidFill>
                  <a:srgbClr val="008000"/>
                </a:solidFill>
                <a:cs typeface="Arial" charset="0"/>
              </a:rPr>
              <a:t>Approach </a:t>
            </a:r>
            <a:r>
              <a:rPr lang="en-US" sz="2800" dirty="0">
                <a:solidFill>
                  <a:srgbClr val="008000"/>
                </a:solidFill>
                <a:cs typeface="Arial" charset="0"/>
              </a:rPr>
              <a:t/>
            </a:r>
            <a:br>
              <a:rPr lang="en-US" sz="2800" dirty="0">
                <a:solidFill>
                  <a:srgbClr val="008000"/>
                </a:solidFill>
                <a:cs typeface="Arial" charset="0"/>
              </a:rPr>
            </a:br>
            <a:endParaRPr lang="en-US" sz="2000" dirty="0">
              <a:solidFill>
                <a:srgbClr val="008000"/>
              </a:solidFill>
              <a:cs typeface="Arial" charset="0"/>
            </a:endParaRPr>
          </a:p>
        </p:txBody>
      </p:sp>
      <p:pic>
        <p:nvPicPr>
          <p:cNvPr id="40965" name="Picture 1" descr="kurose7e_cover_small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238" y="325438"/>
            <a:ext cx="3087687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5634038" y="4833363"/>
            <a:ext cx="3260725" cy="201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dirty="0">
                <a:solidFill>
                  <a:srgbClr val="008000"/>
                </a:solidFill>
                <a:cs typeface="Arial" charset="0"/>
              </a:rPr>
              <a:t>7</a:t>
            </a:r>
            <a:r>
              <a:rPr lang="en-US" baseline="30000" dirty="0">
                <a:solidFill>
                  <a:srgbClr val="008000"/>
                </a:solidFill>
                <a:cs typeface="Arial" charset="0"/>
              </a:rPr>
              <a:t>th</a:t>
            </a:r>
            <a:r>
              <a:rPr lang="en-US" dirty="0">
                <a:solidFill>
                  <a:srgbClr val="008000"/>
                </a:solidFill>
                <a:cs typeface="Arial" charset="0"/>
              </a:rPr>
              <a:t> edition 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dirty="0">
                <a:solidFill>
                  <a:srgbClr val="008000"/>
                </a:solidFill>
                <a:cs typeface="Arial" charset="0"/>
              </a:rPr>
              <a:t>Jim Kurose, Keith Ross</a:t>
            </a:r>
            <a:br>
              <a:rPr lang="en-US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Pearson/Addison Wesley</a:t>
            </a:r>
            <a:br>
              <a:rPr lang="en-US" sz="1400" dirty="0">
                <a:solidFill>
                  <a:srgbClr val="008000"/>
                </a:solidFill>
                <a:cs typeface="Arial" charset="0"/>
              </a:rPr>
            </a:br>
            <a:r>
              <a:rPr lang="en-US" sz="1400" dirty="0">
                <a:solidFill>
                  <a:srgbClr val="008000"/>
                </a:solidFill>
                <a:cs typeface="Arial" charset="0"/>
              </a:rPr>
              <a:t>April 2016</a:t>
            </a:r>
          </a:p>
        </p:txBody>
      </p:sp>
      <p:sp>
        <p:nvSpPr>
          <p:cNvPr id="40967" name="Rectangle 3"/>
          <p:cNvSpPr>
            <a:spLocks noChangeArrowheads="1"/>
          </p:cNvSpPr>
          <p:nvPr/>
        </p:nvSpPr>
        <p:spPr bwMode="auto">
          <a:xfrm>
            <a:off x="371475" y="715963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solidFill>
                  <a:srgbClr val="000099"/>
                </a:solidFill>
                <a:latin typeface="Gill Sans MT" charset="0"/>
                <a:cs typeface="Arial" charset="0"/>
              </a:rPr>
              <a:t>Chapter </a:t>
            </a: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6</a:t>
            </a:r>
            <a: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  <a:t/>
            </a:r>
            <a:br>
              <a:rPr lang="en-US" sz="4800" dirty="0">
                <a:solidFill>
                  <a:srgbClr val="000099"/>
                </a:solidFill>
                <a:latin typeface="Gill Sans MT" charset="0"/>
                <a:cs typeface="Arial" charset="0"/>
              </a:rPr>
            </a:b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The Link Layer </a:t>
            </a:r>
          </a:p>
          <a:p>
            <a:pPr eaLnBrk="1" hangingPunct="1">
              <a:lnSpc>
                <a:spcPct val="85000"/>
              </a:lnSpc>
            </a:pPr>
            <a:r>
              <a:rPr lang="en-US" sz="4400" dirty="0" smtClean="0">
                <a:solidFill>
                  <a:srgbClr val="000099"/>
                </a:solidFill>
                <a:latin typeface="Gill Sans MT" charset="0"/>
                <a:cs typeface="Arial" charset="0"/>
              </a:rPr>
              <a:t>and LANs</a:t>
            </a:r>
            <a:endParaRPr lang="en-US" sz="4400" dirty="0">
              <a:solidFill>
                <a:srgbClr val="000099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40968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89188"/>
            <a:ext cx="389096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01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6.2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2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32263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533400" y="1312863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EDC= Error Detection and Correction bits (redundancy)</a:t>
            </a:r>
          </a:p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D    = Data protected by error checking, may include header fields </a:t>
            </a:r>
            <a:br>
              <a:rPr lang="en-US" sz="2000" i="0" dirty="0" smtClean="0">
                <a:latin typeface="Arial" charset="0"/>
                <a:cs typeface="+mn-cs"/>
              </a:rPr>
            </a:br>
            <a:endParaRPr lang="en-US" sz="2000" i="0" dirty="0" smtClean="0">
              <a:latin typeface="Arial" charset="0"/>
              <a:cs typeface="+mn-cs"/>
            </a:endParaRPr>
          </a:p>
          <a:p>
            <a:pPr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5384800" y="391636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4773613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otherwise</a:t>
            </a:r>
          </a:p>
        </p:txBody>
      </p:sp>
      <p:pic>
        <p:nvPicPr>
          <p:cNvPr id="60424" name="Picture 7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971165"/>
            <a:ext cx="3737081" cy="1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7" name="Picture 1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936625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661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single bit parity:</a:t>
            </a:r>
            <a:r>
              <a:rPr lang="en-US" sz="2400" b="1" dirty="0" smtClean="0">
                <a:solidFill>
                  <a:srgbClr val="CC0000"/>
                </a:solidFill>
                <a:latin typeface="Arial" charset="0"/>
                <a:cs typeface="+mn-cs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 smtClean="0">
                <a:latin typeface="Arial" charset="0"/>
                <a:cs typeface="+mn-cs"/>
              </a:rPr>
              <a:t>d</a:t>
            </a:r>
            <a:r>
              <a:rPr lang="en-US" sz="2000" i="0" dirty="0" smtClean="0">
                <a:latin typeface="Arial" charset="0"/>
                <a:cs typeface="+mn-cs"/>
              </a:rPr>
              <a:t>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3825875" y="1409700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+mn-cs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4572000" y="5338763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6248400" y="5334000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4503738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6162675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72042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Internet </a:t>
            </a:r>
            <a:r>
              <a:rPr lang="en-US" dirty="0" smtClean="0">
                <a:latin typeface="Gill Sans MT" charset="0"/>
                <a:cs typeface="+mj-cs"/>
              </a:rPr>
              <a:t>checksum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2625" y="2519363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checksum: addition (1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complement sum) of segment contents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lnSpc>
                <a:spcPct val="75000"/>
              </a:lnSpc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YES - no error detected. </a:t>
            </a:r>
            <a:r>
              <a:rPr lang="en-US" i="1" dirty="0">
                <a:latin typeface="Gill Sans MT" charset="0"/>
              </a:rPr>
              <a:t>But maybe errors nonetheless?</a:t>
            </a:r>
            <a:r>
              <a:rPr lang="en-US" dirty="0">
                <a:latin typeface="Gill Sans MT" charset="0"/>
              </a:rPr>
              <a:t> 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goal:</a:t>
            </a:r>
            <a:r>
              <a:rPr lang="en-US" sz="2400" i="0" dirty="0">
                <a:latin typeface="Gill Sans MT" charset="0"/>
                <a:cs typeface="+mn-cs"/>
              </a:rPr>
              <a:t> detect </a:t>
            </a:r>
            <a:r>
              <a:rPr lang="ja-JP" altLang="en-US" sz="2400" i="0">
                <a:latin typeface="Gill Sans MT" charset="0"/>
                <a:cs typeface="+mn-cs"/>
              </a:rPr>
              <a:t>“</a:t>
            </a:r>
            <a:r>
              <a:rPr lang="en-US" sz="2400" i="0" dirty="0">
                <a:latin typeface="Gill Sans MT" charset="0"/>
                <a:cs typeface="+mn-cs"/>
              </a:rPr>
              <a:t>errors</a:t>
            </a:r>
            <a:r>
              <a:rPr lang="ja-JP" altLang="en-US" sz="2400" i="0">
                <a:latin typeface="Gill Sans MT" charset="0"/>
                <a:cs typeface="+mn-cs"/>
              </a:rPr>
              <a:t>”</a:t>
            </a:r>
            <a:r>
              <a:rPr lang="en-US" sz="2400" i="0" dirty="0">
                <a:latin typeface="Gill Sans MT" charset="0"/>
                <a:cs typeface="+mn-cs"/>
              </a:rPr>
              <a:t> (e.g., flipped bits) in transmitted packet (note: used at transport layer</a:t>
            </a:r>
            <a:r>
              <a:rPr lang="en-US" sz="2400" dirty="0">
                <a:latin typeface="Gill Sans MT" charset="0"/>
                <a:cs typeface="+mn-cs"/>
              </a:rPr>
              <a:t> only</a:t>
            </a:r>
            <a:r>
              <a:rPr lang="en-US" sz="2400" i="0" dirty="0">
                <a:latin typeface="Gill Sans MT" charset="0"/>
                <a:cs typeface="+mn-cs"/>
              </a:rPr>
              <a:t>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i="0" dirty="0">
              <a:latin typeface="Gill Sans MT" charset="0"/>
              <a:cs typeface="+mn-cs"/>
            </a:endParaRPr>
          </a:p>
        </p:txBody>
      </p:sp>
      <p:pic>
        <p:nvPicPr>
          <p:cNvPr id="64519" name="Picture 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9620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6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922338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11138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Cyclic redundancy check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19213"/>
            <a:ext cx="7772400" cy="3360737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more powerful error-detection coding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view data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</a:t>
            </a:r>
            <a:r>
              <a:rPr lang="en-US" sz="2400" dirty="0">
                <a:latin typeface="Gill Sans MT" charset="0"/>
                <a:cs typeface="+mn-cs"/>
              </a:rPr>
              <a:t>, as a binary number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choose r+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 bit pattern (generator),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G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goal: choose r CRC bits,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R</a:t>
            </a:r>
            <a:r>
              <a:rPr lang="en-US" sz="2400" dirty="0">
                <a:latin typeface="Gill Sans MT" charset="0"/>
                <a:cs typeface="+mn-cs"/>
              </a:rPr>
              <a:t>, such that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 &lt;D,R&gt; exactly divisible by G (modulo 2)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can detect all burst errors less than r+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Gill Sans MT" charset="0"/>
              </a:rPr>
              <a:t> bits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widely used in practice (Ethernet,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</a:t>
            </a:r>
            <a:r>
              <a:rPr lang="en-US" sz="2400" dirty="0">
                <a:latin typeface="Gill Sans MT" charset="0"/>
                <a:cs typeface="+mn-cs"/>
              </a:rPr>
              <a:t>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4743450"/>
            <a:ext cx="5738813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8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CRC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81025" y="1447800"/>
            <a:ext cx="3711575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want: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endParaRPr lang="en-US" sz="3200" dirty="0">
              <a:solidFill>
                <a:srgbClr val="000099"/>
              </a:solidFill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baseline="26000" dirty="0">
                <a:latin typeface="Gill Sans MT" charset="0"/>
              </a:rPr>
              <a:t>.</a:t>
            </a:r>
            <a:r>
              <a:rPr lang="en-US" sz="2800" dirty="0">
                <a:latin typeface="Gill Sans MT" charset="0"/>
              </a:rPr>
              <a:t>2</a:t>
            </a:r>
            <a:r>
              <a:rPr lang="en-US" sz="2800" baseline="30000" dirty="0">
                <a:latin typeface="Gill Sans MT" charset="0"/>
              </a:rPr>
              <a:t>r</a:t>
            </a:r>
            <a:r>
              <a:rPr lang="en-US" sz="2800" dirty="0">
                <a:latin typeface="Gill Sans MT" charset="0"/>
              </a:rPr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  <a:latin typeface="Gill Sans MT" charset="0"/>
                <a:cs typeface="+mn-cs"/>
              </a:rPr>
              <a:t>equivalently:</a:t>
            </a:r>
            <a:r>
              <a:rPr lang="en-US" dirty="0">
                <a:latin typeface="Gill Sans MT" charset="0"/>
                <a:cs typeface="+mn-cs"/>
              </a:rPr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    if we divide D</a:t>
            </a:r>
            <a:r>
              <a:rPr lang="en-US" baseline="26000" dirty="0">
                <a:latin typeface="Gill Sans MT" charset="0"/>
                <a:cs typeface="+mn-cs"/>
              </a:rPr>
              <a:t>.</a:t>
            </a:r>
            <a:r>
              <a:rPr lang="en-US" dirty="0">
                <a:latin typeface="Gill Sans MT" charset="0"/>
                <a:cs typeface="+mn-cs"/>
              </a:rPr>
              <a:t>2</a:t>
            </a:r>
            <a:r>
              <a:rPr lang="en-US" baseline="30000" dirty="0">
                <a:latin typeface="Gill Sans MT" charset="0"/>
                <a:cs typeface="+mn-cs"/>
              </a:rPr>
              <a:t>r</a:t>
            </a:r>
            <a:r>
              <a:rPr lang="en-US" dirty="0">
                <a:latin typeface="Gill Sans MT" charset="0"/>
                <a:cs typeface="+mn-cs"/>
              </a:rPr>
              <a:t> by G, want remainder R to satisfy:</a:t>
            </a: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1227138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latin typeface="Arial" charset="0"/>
                <a:cs typeface="+mn-cs"/>
              </a:rPr>
              <a:t>R</a:t>
            </a:r>
            <a:r>
              <a:rPr lang="en-US" dirty="0" smtClean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2641600" y="47974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 smtClean="0">
                <a:latin typeface="Arial" charset="0"/>
                <a:cs typeface="+mn-cs"/>
              </a:rPr>
              <a:t>D</a:t>
            </a:r>
            <a:r>
              <a:rPr lang="en-US" sz="2400" baseline="26000" dirty="0" smtClean="0">
                <a:latin typeface="Arial" charset="0"/>
                <a:cs typeface="+mn-cs"/>
              </a:rPr>
              <a:t>.</a:t>
            </a:r>
            <a:r>
              <a:rPr lang="en-US" sz="2400" dirty="0" smtClean="0">
                <a:latin typeface="Arial" charset="0"/>
                <a:cs typeface="+mn-cs"/>
              </a:rPr>
              <a:t>2</a:t>
            </a:r>
            <a:r>
              <a:rPr lang="en-US" sz="2400" baseline="30000" dirty="0" smtClean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 smtClean="0">
                <a:latin typeface="Arial" charset="0"/>
                <a:cs typeface="+mn-cs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84500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1055688" y="46228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8617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914400"/>
            <a:ext cx="2970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39826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 smtClean="0"/>
              <a:t>* Check </a:t>
            </a:r>
            <a:r>
              <a:rPr lang="en-US" sz="1400" dirty="0"/>
              <a:t>out the online interactive exercises for more </a:t>
            </a:r>
            <a:r>
              <a:rPr lang="en-US" sz="1400" dirty="0" smtClean="0"/>
              <a:t>examples: h</a:t>
            </a:r>
            <a:r>
              <a:rPr lang="en-US" sz="1200" dirty="0" smtClean="0"/>
              <a:t>ttp</a:t>
            </a:r>
            <a:r>
              <a:rPr lang="en-US" sz="1200" dirty="0"/>
              <a:t>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299479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9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6.3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9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7" name="Picture 7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83661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15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Multiple access links, protocols</a:t>
            </a:r>
            <a:endParaRPr lang="en-US" sz="4800" dirty="0">
              <a:latin typeface="Gill Sans MT" charset="0"/>
              <a:cs typeface="+mj-cs"/>
            </a:endParaRP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625" y="1109663"/>
            <a:ext cx="7772400" cy="32924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latin typeface="Gill Sans MT" charset="0"/>
                <a:cs typeface="+mn-cs"/>
              </a:rPr>
              <a:t>two types of </a:t>
            </a:r>
            <a:r>
              <a:rPr lang="ja-JP" altLang="en-US" dirty="0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links</a:t>
            </a:r>
            <a:r>
              <a:rPr lang="ja-JP" altLang="en-US" dirty="0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: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PPP for dial-up 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old-fashioned Ethernet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upstream HFC</a:t>
            </a:r>
          </a:p>
          <a:p>
            <a:pPr lvl="1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802.11</a:t>
            </a:r>
            <a:r>
              <a:rPr lang="en-US" sz="2000" dirty="0">
                <a:latin typeface="Gill Sans MT" charset="0"/>
              </a:rPr>
              <a:t> wireless LAN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933450" y="5694363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2781300" y="5683250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5070475" y="5691188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6543675" y="5700713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1544638" y="4522788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1527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1392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1836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4808538" y="5362575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5314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5694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4649788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1708150" y="4627563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1639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977900" y="5140325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3038475" y="4186238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3925888" y="4354513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3308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3009900" y="5040313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3492500" y="5095875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1131888" y="4695825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1282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1955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1757363" y="5095875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2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4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0414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95413"/>
            <a:ext cx="8396287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shared broadcast channel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collision</a:t>
            </a:r>
            <a:r>
              <a:rPr lang="en-US" dirty="0">
                <a:latin typeface="Gill Sans MT" charset="0"/>
              </a:rPr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multiple access protocol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 out-of-band channel for </a:t>
            </a:r>
            <a:r>
              <a:rPr lang="en-US" sz="2000" dirty="0" smtClean="0">
                <a:latin typeface="Gill Sans MT" charset="0"/>
              </a:rPr>
              <a:t>coordination</a:t>
            </a:r>
            <a:endParaRPr lang="en-US" sz="2000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03981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96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given: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3. fully decentralized: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special node to coordinate transmissions</a:t>
            </a:r>
          </a:p>
          <a:p>
            <a:pPr lvl="2">
              <a:defRPr/>
            </a:pPr>
            <a:r>
              <a:rPr lang="en-US" sz="2400" dirty="0">
                <a:latin typeface="Gill Sans MT" charset="0"/>
              </a:rPr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1039813"/>
            <a:ext cx="7187487" cy="18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Link </a:t>
            </a:r>
            <a:r>
              <a:rPr lang="en-US" dirty="0" smtClean="0">
                <a:latin typeface="Gill Sans MT" charset="0"/>
                <a:cs typeface="+mj-cs"/>
              </a:rPr>
              <a:t>layer and LANs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3056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990033"/>
                </a:solidFill>
                <a:latin typeface="Gill Sans MT" charset="0"/>
                <a:cs typeface="+mn-cs"/>
              </a:rPr>
              <a:t>our goals:</a:t>
            </a:r>
            <a:r>
              <a:rPr lang="en-US" sz="3200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understand principles behind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local area networks: Ethernet, VLANs</a:t>
            </a:r>
            <a:endParaRPr lang="en-US" dirty="0">
              <a:solidFill>
                <a:srgbClr val="000099"/>
              </a:solidFill>
              <a:latin typeface="Gill Sans MT" charset="0"/>
            </a:endParaRP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instantiation, implementation of various link layer technologies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0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1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94456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1925"/>
            <a:ext cx="810101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2713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broad </a:t>
            </a:r>
            <a:r>
              <a:rPr lang="en-US" dirty="0">
                <a:latin typeface="Gill Sans MT" charset="0"/>
                <a:cs typeface="+mn-cs"/>
              </a:rPr>
              <a:t>classes:</a:t>
            </a:r>
          </a:p>
          <a:p>
            <a:pPr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random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access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channel not divided, allow collisions</a:t>
            </a:r>
          </a:p>
          <a:p>
            <a:pPr lvl="1">
              <a:defRPr/>
            </a:pPr>
            <a:r>
              <a:rPr lang="ja-JP" altLang="en-US" sz="2000" dirty="0">
                <a:latin typeface="Gill Sans MT" charset="0"/>
              </a:rPr>
              <a:t>“</a:t>
            </a:r>
            <a:r>
              <a:rPr lang="en-US" sz="2000" dirty="0">
                <a:latin typeface="Gill Sans MT" charset="0"/>
              </a:rPr>
              <a:t>recover</a:t>
            </a:r>
            <a:r>
              <a:rPr lang="ja-JP" altLang="en-US" sz="2000" dirty="0">
                <a:latin typeface="Gill Sans MT" charset="0"/>
              </a:rPr>
              <a:t>”</a:t>
            </a:r>
            <a:r>
              <a:rPr lang="en-US" sz="2000" dirty="0">
                <a:latin typeface="Gill Sans MT" charset="0"/>
              </a:rPr>
              <a:t> from collisions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“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  <a:r>
              <a:rPr lang="ja-JP" alt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”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nodes take turns, but nodes with more to send can take longer turns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44638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no </a:t>
            </a:r>
            <a:r>
              <a:rPr lang="en-US" i="1" dirty="0">
                <a:latin typeface="Gill Sans MT" charset="0"/>
              </a:rPr>
              <a:t>a priori</a:t>
            </a:r>
            <a:r>
              <a:rPr lang="en-US" dirty="0">
                <a:latin typeface="Gill Sans MT" charset="0"/>
              </a:rPr>
              <a:t> coordination among nodes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two or more transmitting nodes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</a:t>
            </a:r>
            <a:r>
              <a:rPr lang="ja-JP" altLang="en-US">
                <a:latin typeface="Gill Sans MT" charset="0"/>
                <a:cs typeface="+mn-cs"/>
              </a:rPr>
              <a:t>“</a:t>
            </a:r>
            <a:r>
              <a:rPr lang="en-US" dirty="0">
                <a:latin typeface="Gill Sans MT" charset="0"/>
                <a:cs typeface="+mn-cs"/>
              </a:rPr>
              <a:t>collision</a:t>
            </a:r>
            <a:r>
              <a:rPr lang="ja-JP" altLang="en-US">
                <a:latin typeface="Gill Sans MT" charset="0"/>
                <a:cs typeface="+mn-cs"/>
              </a:rPr>
              <a:t>”</a:t>
            </a:r>
            <a:r>
              <a:rPr lang="en-US" dirty="0">
                <a:latin typeface="Gill Sans MT" charset="0"/>
                <a:cs typeface="+mn-cs"/>
              </a:rPr>
              <a:t>,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random access MAC protocol</a:t>
            </a:r>
            <a:r>
              <a:rPr lang="en-US" dirty="0">
                <a:latin typeface="Gill Sans MT" charset="0"/>
                <a:cs typeface="+mn-cs"/>
              </a:rPr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how to recover from collisions (e.g., via delayed retransmissions)</a:t>
            </a:r>
          </a:p>
          <a:p>
            <a:pPr>
              <a:lnSpc>
                <a:spcPct val="75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CSMA, CSMA/CD, CSMA/CA</a:t>
            </a:r>
          </a:p>
        </p:txBody>
      </p:sp>
      <p:pic>
        <p:nvPicPr>
          <p:cNvPr id="84997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0398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43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4038" y="1522413"/>
            <a:ext cx="3989387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assumptions: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all frames same size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time divided into equal size slots (time to transmit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 frame)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start to transmit only slot beginning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nodes are synchronized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500188"/>
            <a:ext cx="433228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no collision:</a:t>
            </a:r>
            <a:r>
              <a:rPr lang="en-US" dirty="0">
                <a:latin typeface="Gill Sans MT" charset="0"/>
              </a:rPr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>
                <a:latin typeface="Gill Sans MT" charset="0"/>
              </a:rPr>
              <a:t>if collision:</a:t>
            </a:r>
            <a:r>
              <a:rPr lang="en-US" dirty="0">
                <a:latin typeface="Gill Sans MT" charset="0"/>
              </a:rPr>
              <a:t> node retransmits frame in each subsequent slot with </a:t>
            </a:r>
            <a:r>
              <a:rPr lang="en-US" dirty="0">
                <a:solidFill>
                  <a:srgbClr val="FF0000"/>
                </a:solidFill>
                <a:latin typeface="Gill Sans MT" charset="0"/>
              </a:rPr>
              <a:t>prob. p </a:t>
            </a:r>
            <a:r>
              <a:rPr lang="en-US" dirty="0">
                <a:latin typeface="Gill Sans MT" charset="0"/>
              </a:rPr>
              <a:t>until success</a:t>
            </a:r>
          </a:p>
        </p:txBody>
      </p:sp>
      <p:pic>
        <p:nvPicPr>
          <p:cNvPr id="87046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3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3335338"/>
            <a:ext cx="3810000" cy="320357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Pros: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highly </a:t>
            </a:r>
            <a:r>
              <a:rPr lang="en-US" sz="2400" dirty="0" smtClean="0">
                <a:latin typeface="Gill Sans MT" charset="0"/>
                <a:cs typeface="+mn-cs"/>
              </a:rPr>
              <a:t>decentralized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3313113"/>
            <a:ext cx="3810000" cy="3200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idle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nodes may be able to detect collision in less than time to transmit packet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clock synchronization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pic>
        <p:nvPicPr>
          <p:cNvPr id="89094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1028700" y="1350963"/>
            <a:ext cx="6053138" cy="1938337"/>
            <a:chOff x="648" y="899"/>
            <a:chExt cx="3813" cy="1221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 smtClean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 smtClean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 smtClean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754188" y="1249363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矩形 63"/>
          <p:cNvSpPr/>
          <p:nvPr/>
        </p:nvSpPr>
        <p:spPr bwMode="auto">
          <a:xfrm>
            <a:off x="2630271" y="1249363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矩形 64"/>
          <p:cNvSpPr/>
          <p:nvPr/>
        </p:nvSpPr>
        <p:spPr bwMode="auto">
          <a:xfrm>
            <a:off x="3361312" y="1210830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4181043" y="1162844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 66"/>
          <p:cNvSpPr/>
          <p:nvPr/>
        </p:nvSpPr>
        <p:spPr bwMode="auto">
          <a:xfrm>
            <a:off x="5114637" y="1100138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矩形 67"/>
          <p:cNvSpPr/>
          <p:nvPr/>
        </p:nvSpPr>
        <p:spPr bwMode="auto">
          <a:xfrm>
            <a:off x="5932056" y="1129795"/>
            <a:ext cx="776576" cy="1558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12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4188" y="3297238"/>
            <a:ext cx="3810000" cy="3128962"/>
          </a:xfrm>
        </p:spPr>
        <p:txBody>
          <a:bodyPr/>
          <a:lstStyle/>
          <a:p>
            <a:pPr>
              <a:defRPr/>
            </a:pPr>
            <a:r>
              <a:rPr lang="en-US" sz="2400" i="1" dirty="0">
                <a:latin typeface="Gill Sans MT" charset="0"/>
                <a:cs typeface="+mn-cs"/>
              </a:rPr>
              <a:t>suppose: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nodes with many frames to send, each transmits in slot with probability </a:t>
            </a:r>
            <a:r>
              <a:rPr lang="en-US" sz="2400" i="1" dirty="0">
                <a:latin typeface="Gill Sans MT" charset="0"/>
                <a:cs typeface="+mn-cs"/>
              </a:rPr>
              <a:t>p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given node has success in a slot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prob that </a:t>
            </a:r>
            <a:r>
              <a:rPr lang="en-US" sz="2400" i="1" dirty="0">
                <a:latin typeface="Gill Sans MT" charset="0"/>
                <a:cs typeface="+mn-cs"/>
              </a:rPr>
              <a:t>any</a:t>
            </a:r>
            <a:r>
              <a:rPr lang="en-US" sz="2400" dirty="0">
                <a:latin typeface="Gill Sans MT" charset="0"/>
                <a:cs typeface="+mn-cs"/>
              </a:rPr>
              <a:t> node has a success =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4978400" y="1647825"/>
            <a:ext cx="3810000" cy="32385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max efficiency: find </a:t>
            </a:r>
            <a:r>
              <a:rPr lang="en-US" sz="2400" i="1" dirty="0">
                <a:latin typeface="Gill Sans MT" charset="0"/>
                <a:cs typeface="+mn-cs"/>
              </a:rPr>
              <a:t>p</a:t>
            </a:r>
            <a:r>
              <a:rPr lang="en-US" sz="2400" i="1" dirty="0" smtClean="0">
                <a:latin typeface="Gill Sans MT" charset="0"/>
                <a:cs typeface="+mn-cs"/>
              </a:rPr>
              <a:t>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latin typeface="Gill Sans MT" charset="0"/>
                <a:cs typeface="+mn-cs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i="1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that maximizes </a:t>
            </a:r>
            <a:br>
              <a:rPr lang="en-US" sz="2400" dirty="0">
                <a:latin typeface="Gill Sans MT" charset="0"/>
                <a:cs typeface="+mn-cs"/>
              </a:rPr>
            </a:b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for </a:t>
            </a:r>
            <a:r>
              <a:rPr lang="en-US" sz="2400" dirty="0">
                <a:latin typeface="Gill Sans MT" charset="0"/>
                <a:cs typeface="+mn-cs"/>
              </a:rPr>
              <a:t>many nodes, take limit of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Gill Sans MT" charset="0"/>
                <a:cs typeface="+mn-cs"/>
              </a:rPr>
              <a:t>as </a:t>
            </a:r>
            <a:r>
              <a:rPr lang="en-US" sz="2400" i="1" dirty="0">
                <a:latin typeface="Gill Sans MT" charset="0"/>
                <a:cs typeface="+mn-cs"/>
              </a:rPr>
              <a:t>N</a:t>
            </a:r>
            <a:r>
              <a:rPr lang="en-US" sz="2400" dirty="0">
                <a:latin typeface="Gill Sans MT" charset="0"/>
                <a:cs typeface="+mn-cs"/>
              </a:rPr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max efficiency = </a:t>
            </a:r>
            <a:r>
              <a:rPr 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=0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.37</a:t>
            </a:r>
            <a:endParaRPr lang="en-US" sz="2400" b="1" i="1" baseline="300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595313" y="1687513"/>
            <a:ext cx="3554412" cy="1414462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efficiency</a:t>
            </a:r>
            <a:r>
              <a:rPr lang="en-US" sz="2400" i="0" dirty="0" smtClean="0">
                <a:latin typeface="Gill Sans MT" charset="0"/>
                <a:cs typeface="+mn-cs"/>
              </a:rPr>
              <a:t>: long-run </a:t>
            </a:r>
            <a:br>
              <a:rPr lang="en-US" sz="2400" i="0" dirty="0" smtClean="0">
                <a:latin typeface="Gill Sans MT" charset="0"/>
                <a:cs typeface="+mn-cs"/>
              </a:rPr>
            </a:br>
            <a:r>
              <a:rPr lang="en-US" sz="2400" i="0" dirty="0" smtClean="0">
                <a:latin typeface="Gill Sans MT" charset="0"/>
                <a:cs typeface="+mn-cs"/>
              </a:rPr>
              <a:t>fraction of successful slots </a:t>
            </a:r>
            <a:br>
              <a:rPr lang="en-US" sz="2400" i="0" dirty="0" smtClean="0">
                <a:latin typeface="Gill Sans MT" charset="0"/>
                <a:cs typeface="+mn-cs"/>
              </a:rPr>
            </a:br>
            <a:r>
              <a:rPr lang="en-US" sz="2400" i="0" dirty="0" smtClean="0">
                <a:latin typeface="Gill Sans MT" charset="0"/>
                <a:cs typeface="+mn-cs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407025" y="4529138"/>
            <a:ext cx="2568575" cy="141446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at best:</a:t>
            </a:r>
            <a:r>
              <a:rPr lang="en-US" sz="2400" i="0" dirty="0" smtClean="0">
                <a:latin typeface="Gill Sans MT" charset="0"/>
                <a:cs typeface="+mn-cs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8048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Slotted </a:t>
            </a:r>
            <a:r>
              <a:rPr lang="en-US" sz="4000" dirty="0">
                <a:latin typeface="Gill Sans MT" charset="0"/>
                <a:cs typeface="+mj-cs"/>
              </a:rPr>
              <a:t>ALOHA: efficiency</a:t>
            </a:r>
          </a:p>
        </p:txBody>
      </p:sp>
      <p:pic>
        <p:nvPicPr>
          <p:cNvPr id="91145" name="Picture 18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920750"/>
            <a:ext cx="577056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9509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(unslotted)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22400"/>
            <a:ext cx="8343900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unslotted Aloha: simpler, no synchronization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when frame first arrives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transmit immediately 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collision probability increases: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frame sent at 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 collides with other frames sent in [t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Gill Sans MT" charset="0"/>
              </a:rPr>
              <a:t>,t</a:t>
            </a:r>
            <a:r>
              <a:rPr lang="en-US" baseline="-25000" dirty="0">
                <a:latin typeface="Gill Sans MT" charset="0"/>
              </a:rPr>
              <a:t>0</a:t>
            </a:r>
            <a:r>
              <a:rPr lang="en-US" dirty="0">
                <a:latin typeface="Gill Sans MT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Gill Sans MT" charset="0"/>
              </a:rPr>
              <a:t>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12"/>
          <a:stretch/>
        </p:blipFill>
        <p:spPr bwMode="auto">
          <a:xfrm>
            <a:off x="947738" y="4525818"/>
            <a:ext cx="6280150" cy="188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/>
          <a:srcRect l="35963" r="37950" b="72980"/>
          <a:stretch/>
        </p:blipFill>
        <p:spPr>
          <a:xfrm>
            <a:off x="3343564" y="3774599"/>
            <a:ext cx="1491961" cy="686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6"/>
          <a:srcRect r="49425"/>
          <a:stretch/>
        </p:blipFill>
        <p:spPr>
          <a:xfrm>
            <a:off x="1828800" y="3772617"/>
            <a:ext cx="1422399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0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6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857250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53988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Pure </a:t>
            </a:r>
            <a:r>
              <a:rPr lang="en-US" sz="4000" dirty="0">
                <a:latin typeface="Gill Sans MT" charset="0"/>
                <a:cs typeface="+mj-cs"/>
              </a:rPr>
              <a:t>ALOHA</a:t>
            </a:r>
            <a:r>
              <a:rPr lang="en-US" dirty="0">
                <a:latin typeface="Gill Sans MT" charset="0"/>
                <a:cs typeface="+mj-cs"/>
              </a:rPr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28738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P(success by given node) = P(node transmits)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Gill Sans MT" charset="0"/>
                <a:cs typeface="+mn-cs"/>
              </a:rPr>
              <a:t>,t</a:t>
            </a:r>
            <a:r>
              <a:rPr lang="en-US" sz="2000" baseline="-25000" dirty="0">
                <a:latin typeface="Gill Sans MT" charset="0"/>
                <a:cs typeface="+mn-cs"/>
              </a:rPr>
              <a:t>0</a:t>
            </a:r>
            <a:r>
              <a:rPr lang="en-US" sz="2000" dirty="0">
                <a:latin typeface="Gill Sans MT" charset="0"/>
                <a:cs typeface="+mn-cs"/>
              </a:rPr>
              <a:t>] </a:t>
            </a:r>
            <a:r>
              <a:rPr lang="en-US" sz="2000" baseline="16000" dirty="0">
                <a:latin typeface="Gill Sans MT" charset="0"/>
                <a:cs typeface="+mn-cs"/>
              </a:rPr>
              <a:t>.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        P(no other node transmits in [</a:t>
            </a:r>
            <a:r>
              <a:rPr lang="en-US" sz="2000" dirty="0" smtClean="0">
                <a:latin typeface="Gill Sans MT" charset="0"/>
                <a:cs typeface="+mn-cs"/>
              </a:rPr>
              <a:t>t</a:t>
            </a:r>
            <a:r>
              <a:rPr lang="en-US" sz="2000" baseline="-25000" dirty="0" smtClean="0">
                <a:latin typeface="Gill Sans MT" charset="0"/>
                <a:cs typeface="+mn-cs"/>
              </a:rPr>
              <a:t>0</a:t>
            </a:r>
            <a:r>
              <a:rPr lang="en-US" sz="2000" dirty="0" smtClean="0">
                <a:latin typeface="Gill Sans MT" charset="0"/>
                <a:cs typeface="+mn-cs"/>
              </a:rPr>
              <a:t>,t</a:t>
            </a:r>
            <a:r>
              <a:rPr lang="en-US" sz="2000" baseline="-25000" dirty="0" smtClean="0">
                <a:latin typeface="Gill Sans MT" charset="0"/>
                <a:cs typeface="+mn-cs"/>
              </a:rPr>
              <a:t>0</a:t>
            </a:r>
            <a:r>
              <a:rPr lang="en-US" altLang="zh-CN" sz="2000" dirty="0" smtClean="0">
                <a:latin typeface="Gill Sans MT" charset="0"/>
                <a:cs typeface="+mn-cs"/>
              </a:rPr>
              <a:t>+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 smtClean="0">
                <a:latin typeface="Gill Sans MT" charset="0"/>
                <a:cs typeface="+mn-cs"/>
              </a:rPr>
              <a:t>] </a:t>
            </a:r>
            <a:endParaRPr lang="en-US" sz="2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000" dirty="0">
                <a:latin typeface="Gill Sans MT" charset="0"/>
                <a:cs typeface="+mn-cs"/>
              </a:rPr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                                    </a:t>
            </a:r>
            <a:r>
              <a:rPr lang="en-US" sz="2400" i="1" dirty="0">
                <a:latin typeface="Gill Sans MT" charset="0"/>
                <a:cs typeface="+mn-cs"/>
              </a:rPr>
              <a:t>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 </a:t>
            </a:r>
            <a:r>
              <a:rPr lang="en-US" sz="2400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(1-p)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400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(1-p)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sz="2400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(1-p)</a:t>
            </a:r>
            <a:r>
              <a:rPr lang="en-US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2(N-1)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charset="0"/>
              <a:buNone/>
              <a:defRPr/>
            </a:pPr>
            <a:endParaRPr lang="en-US" baseline="160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Gill Sans MT" charset="0"/>
                <a:cs typeface="+mn-cs"/>
              </a:rPr>
              <a:t>                              … choosing optimum p and then letting 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i="1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e)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.18</a:t>
            </a:r>
            <a:r>
              <a:rPr lang="en-US" baseline="1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2222500" y="5175250"/>
            <a:ext cx="4586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 smtClean="0">
                <a:solidFill>
                  <a:srgbClr val="CC0000"/>
                </a:solidFill>
                <a:latin typeface="Gill Sans MT" charset="0"/>
                <a:cs typeface="+mn-cs"/>
              </a:rPr>
              <a:t>even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worse</a:t>
            </a:r>
            <a:r>
              <a:rPr lang="en-US" sz="2800" i="0" dirty="0" smtClean="0">
                <a:solidFill>
                  <a:srgbClr val="CC0000"/>
                </a:solidFill>
                <a:latin typeface="Gill Sans MT" charset="0"/>
                <a:cs typeface="+mn-cs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6608894" y="3822489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3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38" y="100488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228600"/>
            <a:ext cx="846455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CSMA (carrier sense multiple access)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6525" y="1662113"/>
            <a:ext cx="6467475" cy="32464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  <a:cs typeface="+mn-cs"/>
              </a:rPr>
              <a:t>CSMA</a:t>
            </a:r>
            <a:r>
              <a:rPr lang="en-US" sz="3600" dirty="0">
                <a:solidFill>
                  <a:srgbClr val="FF0000"/>
                </a:solidFill>
                <a:cs typeface="+mn-cs"/>
              </a:rPr>
              <a:t>:</a:t>
            </a:r>
            <a:r>
              <a:rPr lang="en-US" sz="3200" dirty="0">
                <a:cs typeface="+mn-cs"/>
              </a:rPr>
              <a:t> listen before transmit: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idle:</a:t>
            </a:r>
            <a:r>
              <a:rPr lang="en-US" dirty="0">
                <a:cs typeface="+mn-cs"/>
              </a:rPr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cs typeface="+mn-cs"/>
              </a:rPr>
              <a:t>if channel sensed busy</a:t>
            </a:r>
            <a:r>
              <a:rPr lang="en-US" dirty="0">
                <a:cs typeface="+mn-cs"/>
              </a:rPr>
              <a:t>, defer transmission </a:t>
            </a:r>
            <a:br>
              <a:rPr lang="en-US" dirty="0">
                <a:cs typeface="+mn-cs"/>
              </a:rPr>
            </a:br>
            <a:r>
              <a:rPr lang="en-US" dirty="0">
                <a:cs typeface="+mn-cs"/>
              </a:rPr>
              <a:t/>
            </a:r>
            <a:br>
              <a:rPr lang="en-US" dirty="0">
                <a:cs typeface="+mn-cs"/>
              </a:rPr>
            </a:br>
            <a:endParaRPr lang="en-US" dirty="0"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11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597275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collisions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still occur: </a:t>
            </a:r>
            <a:r>
              <a:rPr lang="en-US" sz="2400" dirty="0">
                <a:latin typeface="Gill Sans MT" charset="0"/>
                <a:cs typeface="+mn-cs"/>
              </a:rPr>
              <a:t>propagation delay means  two nodes may not hear each other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s transmission</a:t>
            </a: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collision: </a:t>
            </a:r>
            <a:r>
              <a:rPr lang="en-US" sz="2400" dirty="0">
                <a:latin typeface="Gill Sans MT" charset="0"/>
                <a:cs typeface="+mn-cs"/>
              </a:rPr>
              <a:t>entire packet transmission time wasted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distance &amp; propagation delay play role in </a:t>
            </a:r>
            <a:r>
              <a:rPr lang="en-US" dirty="0" smtClean="0">
                <a:latin typeface="Gill Sans MT" charset="0"/>
              </a:rPr>
              <a:t>determining </a:t>
            </a:r>
            <a:r>
              <a:rPr lang="en-US" dirty="0">
                <a:latin typeface="Gill Sans MT" charset="0"/>
              </a:rPr>
              <a:t>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322388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5521325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pic>
        <p:nvPicPr>
          <p:cNvPr id="99336" name="Picture 8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012825"/>
            <a:ext cx="3943350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4827588" y="2552700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835525" y="2809875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4797425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4770438" y="4670425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4764088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4948238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3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9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433513"/>
            <a:ext cx="826452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CSMA/CD: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carrier sensing, deferral as in CSMA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collisions </a:t>
            </a:r>
            <a:r>
              <a:rPr lang="en-US" i="1" dirty="0">
                <a:latin typeface="Gill Sans MT" charset="0"/>
              </a:rPr>
              <a:t>detected</a:t>
            </a:r>
            <a:r>
              <a:rPr lang="en-US" dirty="0">
                <a:latin typeface="Gill Sans MT" charset="0"/>
              </a:rPr>
              <a:t> within short time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colliding transmissions aborted, reducing channel wastage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collision detection: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measure </a:t>
            </a:r>
            <a:r>
              <a:rPr lang="en-US" dirty="0">
                <a:latin typeface="Gill Sans MT" charset="0"/>
              </a:rPr>
              <a:t>signal strengths, compare transmitted, received </a:t>
            </a:r>
            <a:r>
              <a:rPr lang="en-US" dirty="0" smtClean="0">
                <a:latin typeface="Gill Sans MT" charset="0"/>
              </a:rPr>
              <a:t>signals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99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6.1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latin typeface="Gill Sans MT" charset="0"/>
                <a:cs typeface="+mn-cs"/>
              </a:rPr>
              <a:t> LANs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9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531938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28" name="Picture 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1600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</a:t>
            </a:r>
            <a:r>
              <a:rPr lang="en-US" sz="4000" dirty="0">
                <a:latin typeface="Gill Sans MT" charset="0"/>
                <a:cs typeface="+mj-cs"/>
              </a:rPr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2041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2778125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i="0" dirty="0">
                <a:latin typeface="Arial" charset="0"/>
                <a:cs typeface="+mn-cs"/>
              </a:rPr>
              <a:t>spatial layout of nodes </a:t>
            </a:r>
            <a:endParaRPr lang="en-US" sz="2000" i="0" dirty="0">
              <a:latin typeface="Arial" charset="0"/>
              <a:cs typeface="+mn-cs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2541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2187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3279775" y="2101850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4278313" y="2092325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5397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30</a:t>
            </a:fld>
            <a:endParaRPr lang="en-US" sz="1200" dirty="0">
              <a:latin typeface="Tahoma" charset="0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3075" y="1500188"/>
            <a:ext cx="404177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1. </a:t>
            </a:r>
            <a:r>
              <a:rPr lang="en-US" sz="2600" dirty="0">
                <a:latin typeface="Gill Sans MT" charset="0"/>
                <a:cs typeface="+mn-cs"/>
              </a:rPr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2. </a:t>
            </a:r>
            <a:r>
              <a:rPr lang="en-US" sz="2600" dirty="0">
                <a:latin typeface="Gill Sans MT" charset="0"/>
                <a:cs typeface="+mn-cs"/>
              </a:rPr>
              <a:t>If NIC senses channel idle, starts frame </a:t>
            </a:r>
            <a:r>
              <a:rPr lang="en-US" sz="2600" dirty="0" smtClean="0">
                <a:latin typeface="Gill Sans MT" charset="0"/>
                <a:cs typeface="+mn-cs"/>
              </a:rPr>
              <a:t>transmission. 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	</a:t>
            </a:r>
            <a:r>
              <a:rPr lang="en-US" sz="2600" dirty="0" smtClean="0">
                <a:latin typeface="Gill Sans MT" charset="0"/>
                <a:cs typeface="+mn-cs"/>
              </a:rPr>
              <a:t>If </a:t>
            </a:r>
            <a:r>
              <a:rPr lang="en-US" sz="2600" dirty="0">
                <a:latin typeface="Gill Sans MT" charset="0"/>
                <a:cs typeface="+mn-cs"/>
              </a:rPr>
              <a:t>NIC senses channel busy, waits until channel idle, then </a:t>
            </a:r>
            <a:r>
              <a:rPr lang="en-US" sz="2600" dirty="0" smtClean="0">
                <a:latin typeface="Gill Sans MT" charset="0"/>
                <a:cs typeface="+mn-cs"/>
              </a:rPr>
              <a:t>transmits.</a:t>
            </a:r>
            <a:endParaRPr lang="en-US" sz="2600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3. </a:t>
            </a:r>
            <a:r>
              <a:rPr lang="en-US" sz="2600" dirty="0">
                <a:latin typeface="Gill Sans MT" charset="0"/>
                <a:cs typeface="+mn-cs"/>
              </a:rPr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27563" y="1543049"/>
            <a:ext cx="3965575" cy="497850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4. </a:t>
            </a:r>
            <a:r>
              <a:rPr lang="en-US" sz="2600" dirty="0">
                <a:latin typeface="Gill Sans MT" charset="0"/>
                <a:cs typeface="+mn-cs"/>
              </a:rPr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  <a:latin typeface="Gill Sans MT" charset="0"/>
                <a:cs typeface="+mn-cs"/>
              </a:rPr>
              <a:t>5. </a:t>
            </a:r>
            <a:r>
              <a:rPr lang="en-US" sz="2600" dirty="0">
                <a:latin typeface="Gill Sans MT" charset="0"/>
                <a:cs typeface="+mn-cs"/>
              </a:rPr>
              <a:t>After aborting, NIC enters </a:t>
            </a:r>
            <a:r>
              <a:rPr lang="en-US" sz="26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binary (exponential) </a:t>
            </a:r>
            <a:r>
              <a:rPr lang="en-US" sz="2600" i="1" dirty="0">
                <a:solidFill>
                  <a:srgbClr val="CC0000"/>
                </a:solidFill>
                <a:latin typeface="Gill Sans MT" charset="0"/>
                <a:cs typeface="+mn-cs"/>
              </a:rPr>
              <a:t>backoff: </a:t>
            </a:r>
            <a:endParaRPr lang="en-US" sz="2600" i="1" dirty="0" smtClean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after </a:t>
            </a:r>
            <a:r>
              <a:rPr lang="en-US" i="1" dirty="0">
                <a:latin typeface="Gill Sans MT" charset="0"/>
              </a:rPr>
              <a:t>m</a:t>
            </a:r>
            <a:r>
              <a:rPr lang="en-US" dirty="0">
                <a:latin typeface="Gill Sans MT" charset="0"/>
              </a:rPr>
              <a:t>th collision, NIC chooses </a:t>
            </a:r>
            <a:r>
              <a:rPr lang="en-US" i="1" dirty="0">
                <a:latin typeface="Gill Sans MT" charset="0"/>
              </a:rPr>
              <a:t>K </a:t>
            </a:r>
            <a:r>
              <a:rPr lang="en-US" dirty="0">
                <a:latin typeface="Gill Sans MT" charset="0"/>
              </a:rPr>
              <a:t>at random from </a:t>
            </a:r>
            <a:r>
              <a:rPr lang="en-US" i="1" dirty="0" smtClean="0">
                <a:latin typeface="Gill Sans MT" charset="0"/>
              </a:rPr>
              <a:t>{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…, 2</a:t>
            </a:r>
            <a:r>
              <a:rPr lang="en-US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i="1" dirty="0">
                <a:latin typeface="Gill Sans MT" charset="0"/>
              </a:rPr>
              <a:t>}</a:t>
            </a:r>
            <a:r>
              <a:rPr lang="en-US" dirty="0">
                <a:latin typeface="Gill Sans MT" charset="0"/>
              </a:rPr>
              <a:t>. </a:t>
            </a:r>
            <a:endParaRPr lang="en-US" dirty="0" smtClean="0">
              <a:latin typeface="Gill Sans MT" charset="0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NIC </a:t>
            </a:r>
            <a:r>
              <a:rPr lang="en-US" dirty="0">
                <a:latin typeface="Gill Sans MT" charset="0"/>
              </a:rPr>
              <a:t>waits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 </a:t>
            </a:r>
            <a:r>
              <a:rPr lang="en-US" dirty="0" smtClean="0">
                <a:latin typeface="Gill Sans MT" charset="0"/>
              </a:rPr>
              <a:t>bit times</a:t>
            </a:r>
            <a:r>
              <a:rPr lang="en-US" dirty="0">
                <a:latin typeface="Gill Sans MT" charset="0"/>
              </a:rPr>
              <a:t>, returns to Step </a:t>
            </a:r>
            <a:r>
              <a:rPr lang="en-US" dirty="0" smtClean="0">
                <a:latin typeface="Gill Sans MT" charset="0"/>
              </a:rPr>
              <a:t>2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longer backoff interval with more collisions</a:t>
            </a:r>
            <a:endParaRPr lang="en-US" dirty="0">
              <a:latin typeface="Gill Sans MT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latin typeface="Gill Sans MT" charset="0"/>
                <a:cs typeface="+mn-cs"/>
              </a:rPr>
              <a:t>  </a:t>
            </a:r>
          </a:p>
        </p:txBody>
      </p:sp>
      <p:pic>
        <p:nvPicPr>
          <p:cNvPr id="105478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064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31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build="p"/>
      <p:bldP spid="5735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1684338"/>
          </a:xfrm>
        </p:spPr>
        <p:txBody>
          <a:bodyPr/>
          <a:lstStyle/>
          <a:p>
            <a:pPr marL="238125" indent="-238125">
              <a:defRPr/>
            </a:pPr>
            <a:r>
              <a:rPr lang="en-US" sz="2400" dirty="0" err="1" smtClean="0">
                <a:latin typeface="Gill Sans MT" charset="0"/>
                <a:cs typeface="+mn-cs"/>
              </a:rPr>
              <a:t>t</a:t>
            </a:r>
            <a:r>
              <a:rPr lang="en-US" sz="2400" baseline="-25000" dirty="0" err="1" smtClean="0">
                <a:latin typeface="Gill Sans MT" charset="0"/>
                <a:cs typeface="+mn-cs"/>
              </a:rPr>
              <a:t>prop</a:t>
            </a:r>
            <a:r>
              <a:rPr lang="en-US" sz="2400" dirty="0" smtClean="0"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= max prop delay </a:t>
            </a:r>
            <a:r>
              <a:rPr lang="en-US" sz="2400" dirty="0" smtClean="0">
                <a:latin typeface="Gill Sans MT" charset="0"/>
                <a:cs typeface="+mn-cs"/>
              </a:rPr>
              <a:t>between any </a:t>
            </a:r>
            <a:r>
              <a:rPr lang="en-US" sz="2400" dirty="0">
                <a:latin typeface="Gill Sans MT" charset="0"/>
                <a:cs typeface="+mn-cs"/>
              </a:rPr>
              <a:t>2 nodes in LAN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</a:t>
            </a:r>
            <a:r>
              <a:rPr lang="en-US" sz="2400" baseline="-25000" dirty="0">
                <a:latin typeface="Gill Sans MT" charset="0"/>
                <a:cs typeface="+mn-cs"/>
              </a:rPr>
              <a:t>trans</a:t>
            </a:r>
            <a:r>
              <a:rPr lang="en-US" sz="2400" dirty="0">
                <a:latin typeface="Gill Sans MT" charset="0"/>
                <a:cs typeface="+mn-cs"/>
              </a:rPr>
              <a:t> = time to transmit max-size </a:t>
            </a:r>
            <a:r>
              <a:rPr lang="en-US" sz="2400" dirty="0" smtClean="0">
                <a:latin typeface="Gill Sans MT" charset="0"/>
                <a:cs typeface="+mn-cs"/>
              </a:rPr>
              <a:t>frame</a:t>
            </a:r>
          </a:p>
          <a:p>
            <a:pPr marL="238125" indent="-238125"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when </a:t>
            </a:r>
            <a:r>
              <a:rPr lang="en-US" altLang="zh-CN" sz="2400" i="1" dirty="0">
                <a:latin typeface="Gill Sans MT" charset="0"/>
              </a:rPr>
              <a:t>p</a:t>
            </a:r>
            <a:r>
              <a:rPr lang="en-US" altLang="zh-CN" sz="2400" i="1" dirty="0" smtClean="0">
                <a:latin typeface="Gill Sans MT" charset="0"/>
              </a:rPr>
              <a:t>*=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efficiency goes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prop</a:t>
            </a:r>
            <a:r>
              <a:rPr lang="en-US" dirty="0">
                <a:latin typeface="Gill Sans MT" charset="0"/>
              </a:rPr>
              <a:t> goes to 0</a:t>
            </a:r>
          </a:p>
          <a:p>
            <a:pPr marL="695325" lvl="1" indent="-238125">
              <a:defRPr/>
            </a:pPr>
            <a:r>
              <a:rPr lang="en-US" dirty="0">
                <a:latin typeface="Gill Sans MT" charset="0"/>
              </a:rPr>
              <a:t>as </a:t>
            </a:r>
            <a:r>
              <a:rPr lang="en-US" i="1" dirty="0">
                <a:latin typeface="Gill Sans MT" charset="0"/>
              </a:rPr>
              <a:t>t</a:t>
            </a:r>
            <a:r>
              <a:rPr lang="en-US" i="1" baseline="-25000" dirty="0">
                <a:latin typeface="Gill Sans MT" charset="0"/>
              </a:rPr>
              <a:t>trans</a:t>
            </a:r>
            <a:r>
              <a:rPr lang="en-US" dirty="0">
                <a:latin typeface="Gill Sans MT" charset="0"/>
              </a:rPr>
              <a:t> goes to infinity</a:t>
            </a:r>
          </a:p>
          <a:p>
            <a:pPr marL="277813" indent="-277813">
              <a:defRPr/>
            </a:pPr>
            <a:r>
              <a:rPr lang="en-US" sz="2400" dirty="0">
                <a:latin typeface="Gill Sans MT" charset="0"/>
                <a:cs typeface="+mn-cs"/>
              </a:rPr>
              <a:t>better performance than ALOHA: and simple, cheap, decentralized</a:t>
            </a:r>
            <a:r>
              <a:rPr lang="en-US" dirty="0">
                <a:latin typeface="Gill Sans MT" charset="0"/>
                <a:cs typeface="+mn-cs"/>
              </a:rPr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24193"/>
              </p:ext>
            </p:extLst>
          </p:nvPr>
        </p:nvGraphicFramePr>
        <p:xfrm>
          <a:off x="2333625" y="2795588"/>
          <a:ext cx="449421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4" imgW="1790640" imgH="444240" progId="Equation.DSMT4">
                  <p:embed/>
                </p:oleObj>
              </mc:Choice>
              <mc:Fallback>
                <p:oleObj name="Equation" r:id="rId4" imgW="1790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795588"/>
                        <a:ext cx="449421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26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03346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32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4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1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random </a:t>
            </a:r>
            <a:r>
              <a:rPr lang="en-US" dirty="0">
                <a:solidFill>
                  <a:srgbClr val="000099"/>
                </a:solidFill>
                <a:latin typeface="Gill Sans MT" charset="0"/>
                <a:cs typeface="+mn-cs"/>
              </a:rPr>
              <a:t>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>
                <a:latin typeface="Gill Sans MT" charset="0"/>
              </a:rPr>
              <a:t>high load: collision </a:t>
            </a:r>
            <a:r>
              <a:rPr lang="en-US" dirty="0" smtClean="0">
                <a:latin typeface="Gill Sans MT" charset="0"/>
              </a:rPr>
              <a:t>overhead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33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9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4398963" y="4154488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4691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4972050" y="2935288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5273675" y="2354263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6810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485900"/>
            <a:ext cx="3460750" cy="506253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latin typeface="Gill Sans MT" charset="0"/>
                <a:cs typeface="+mn-cs"/>
              </a:rPr>
              <a:t>polling:</a:t>
            </a:r>
            <a:r>
              <a:rPr lang="en-US" sz="3200" b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endParaRPr lang="en-US" sz="3200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master node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invites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nodes to transmit in turn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typically used with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dumb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slave devices</a:t>
            </a:r>
          </a:p>
          <a:p>
            <a:pPr marL="238125" indent="-238125">
              <a:defRPr/>
            </a:pPr>
            <a:r>
              <a:rPr lang="en-US" sz="2400" dirty="0">
                <a:latin typeface="Gill Sans MT" charset="0"/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polling overhead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latency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single point of failure (master)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5286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5927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6076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5656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5384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5113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6638925" y="32226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4464050" y="48085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 smtClean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6823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4872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5378450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pic>
        <p:nvPicPr>
          <p:cNvPr id="111636" name="Picture 53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34</a:t>
            </a:fld>
            <a:endParaRPr lang="en-US" sz="1200" dirty="0">
              <a:latin typeface="Tahoma" charset="0"/>
            </a:endParaRPr>
          </a:p>
        </p:txBody>
      </p:sp>
      <p:sp>
        <p:nvSpPr>
          <p:cNvPr id="4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7229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4514850" y="3624263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5832475" y="1960563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5886450" y="5408613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600075" y="1376363"/>
            <a:ext cx="375443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Gill Sans MT" charset="0"/>
                <a:cs typeface="+mn-cs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token</a:t>
            </a:r>
            <a:r>
              <a:rPr lang="en-US" sz="2400" b="1" i="0" dirty="0">
                <a:latin typeface="Gill Sans MT" charset="0"/>
                <a:cs typeface="+mn-cs"/>
              </a:rPr>
              <a:t> </a:t>
            </a:r>
            <a:r>
              <a:rPr lang="en-US" sz="2400" i="0" dirty="0">
                <a:latin typeface="Gill Sans MT" charset="0"/>
                <a:cs typeface="+mn-cs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</a:t>
            </a:r>
            <a:r>
              <a:rPr lang="en-US" sz="2400" i="0" dirty="0" smtClean="0">
                <a:latin typeface="Gill Sans MT" charset="0"/>
                <a:cs typeface="+mn-cs"/>
              </a:rPr>
              <a:t>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altLang="zh-CN" sz="2400" dirty="0">
                <a:latin typeface="Gill Sans MT" charset="0"/>
              </a:rPr>
              <a:t>efficient at </a:t>
            </a:r>
            <a:r>
              <a:rPr lang="en-US" altLang="zh-CN" sz="2400" dirty="0" smtClean="0">
                <a:latin typeface="Gill Sans MT" charset="0"/>
              </a:rPr>
              <a:t>high </a:t>
            </a:r>
            <a:r>
              <a:rPr lang="en-US" altLang="zh-CN" sz="2400" dirty="0">
                <a:latin typeface="Gill Sans MT" charset="0"/>
              </a:rPr>
              <a:t>load</a:t>
            </a:r>
            <a:endParaRPr lang="en-US" sz="2400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concerns: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token overhead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single point of failure (token)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>
                <a:latin typeface="Gill Sans MT" charset="0"/>
                <a:cs typeface="+mn-cs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5360988" y="2617788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6205538" y="1725613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5949950" y="6008688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4341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4838700" y="3743325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pic>
        <p:nvPicPr>
          <p:cNvPr id="113677" name="Picture 19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995363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422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>
                <a:latin typeface="Gill Sans MT" charset="0"/>
                <a:cs typeface="+mj-cs"/>
              </a:rPr>
              <a:t>“</a:t>
            </a:r>
            <a:r>
              <a:rPr lang="en-US" dirty="0">
                <a:latin typeface="Gill Sans MT" charset="0"/>
                <a:cs typeface="+mj-cs"/>
              </a:rPr>
              <a:t>Taking turns</a:t>
            </a:r>
            <a:r>
              <a:rPr lang="ja-JP" altLang="en-US">
                <a:latin typeface="Gill Sans MT" charset="0"/>
                <a:cs typeface="+mj-cs"/>
              </a:rPr>
              <a:t>”</a:t>
            </a:r>
            <a:r>
              <a:rPr lang="en-US" dirty="0">
                <a:latin typeface="Gill Sans MT" charset="0"/>
                <a:cs typeface="+mj-cs"/>
              </a:rPr>
              <a:t>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35</a:t>
            </a:fld>
            <a:endParaRPr lang="en-US" sz="1200" dirty="0">
              <a:latin typeface="Tahoma" charset="0"/>
            </a:endParaRPr>
          </a:p>
        </p:txBody>
      </p:sp>
      <p:sp>
        <p:nvSpPr>
          <p:cNvPr id="2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1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44"/>
          <p:cNvSpPr>
            <a:spLocks noChangeArrowheads="1"/>
          </p:cNvSpPr>
          <p:nvPr/>
        </p:nvSpPr>
        <p:spPr bwMode="auto">
          <a:xfrm>
            <a:off x="1184275" y="2614613"/>
            <a:ext cx="955675" cy="7000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5714" name="Text Box 45"/>
          <p:cNvSpPr txBox="1">
            <a:spLocks noChangeArrowheads="1"/>
          </p:cNvSpPr>
          <p:nvPr/>
        </p:nvSpPr>
        <p:spPr bwMode="auto">
          <a:xfrm>
            <a:off x="623888" y="2073275"/>
            <a:ext cx="19256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cable headend</a:t>
            </a:r>
          </a:p>
        </p:txBody>
      </p:sp>
      <p:sp>
        <p:nvSpPr>
          <p:cNvPr id="22562" name="Text Box 126"/>
          <p:cNvSpPr txBox="1">
            <a:spLocks noChangeArrowheads="1"/>
          </p:cNvSpPr>
          <p:nvPr/>
        </p:nvSpPr>
        <p:spPr bwMode="auto">
          <a:xfrm>
            <a:off x="1049338" y="2584450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i="0" dirty="0" smtClean="0">
                <a:solidFill>
                  <a:srgbClr val="000000"/>
                </a:solidFill>
              </a:rPr>
              <a:t>CMTS</a:t>
            </a:r>
          </a:p>
        </p:txBody>
      </p:sp>
      <p:sp>
        <p:nvSpPr>
          <p:cNvPr id="22563" name="AutoShape 127"/>
          <p:cNvSpPr>
            <a:spLocks noChangeArrowheads="1"/>
          </p:cNvSpPr>
          <p:nvPr/>
        </p:nvSpPr>
        <p:spPr bwMode="auto">
          <a:xfrm>
            <a:off x="1089025" y="2351088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15717" name="Group 128"/>
          <p:cNvGrpSpPr>
            <a:grpSpLocks/>
          </p:cNvGrpSpPr>
          <p:nvPr/>
        </p:nvGrpSpPr>
        <p:grpSpPr bwMode="auto">
          <a:xfrm>
            <a:off x="481013" y="3727450"/>
            <a:ext cx="2000250" cy="811213"/>
            <a:chOff x="3240" y="1830"/>
            <a:chExt cx="1372" cy="723"/>
          </a:xfrm>
        </p:grpSpPr>
        <p:sp>
          <p:nvSpPr>
            <p:cNvPr id="115848" name="Freeform 129"/>
            <p:cNvSpPr>
              <a:spLocks/>
            </p:cNvSpPr>
            <p:nvPr/>
          </p:nvSpPr>
          <p:spPr bwMode="auto">
            <a:xfrm>
              <a:off x="3240" y="1830"/>
              <a:ext cx="1372" cy="723"/>
            </a:xfrm>
            <a:custGeom>
              <a:avLst/>
              <a:gdLst>
                <a:gd name="T0" fmla="*/ 145855 w 765"/>
                <a:gd name="T1" fmla="*/ 931 h 459"/>
                <a:gd name="T2" fmla="*/ 99268 w 765"/>
                <a:gd name="T3" fmla="*/ 6562 h 459"/>
                <a:gd name="T4" fmla="*/ 32950 w 765"/>
                <a:gd name="T5" fmla="*/ 9426 h 459"/>
                <a:gd name="T6" fmla="*/ 4821 w 765"/>
                <a:gd name="T7" fmla="*/ 31576 h 459"/>
                <a:gd name="T8" fmla="*/ 61950 w 765"/>
                <a:gd name="T9" fmla="*/ 41713 h 459"/>
                <a:gd name="T10" fmla="*/ 119240 w 765"/>
                <a:gd name="T11" fmla="*/ 40071 h 459"/>
                <a:gd name="T12" fmla="*/ 201010 w 765"/>
                <a:gd name="T13" fmla="*/ 41713 h 459"/>
                <a:gd name="T14" fmla="*/ 240274 w 765"/>
                <a:gd name="T15" fmla="*/ 40797 h 459"/>
                <a:gd name="T16" fmla="*/ 258901 w 765"/>
                <a:gd name="T17" fmla="*/ 34980 h 459"/>
                <a:gd name="T18" fmla="*/ 258196 w 765"/>
                <a:gd name="T19" fmla="*/ 14847 h 459"/>
                <a:gd name="T20" fmla="*/ 227858 w 765"/>
                <a:gd name="T21" fmla="*/ 3221 h 459"/>
                <a:gd name="T22" fmla="*/ 145855 w 765"/>
                <a:gd name="T23" fmla="*/ 931 h 45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77" name="Line 130"/>
            <p:cNvSpPr>
              <a:spLocks noChangeShapeType="1"/>
            </p:cNvSpPr>
            <p:nvPr/>
          </p:nvSpPr>
          <p:spPr bwMode="auto">
            <a:xfrm flipV="1">
              <a:off x="3763" y="2054"/>
              <a:ext cx="108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8" name="Line 131"/>
            <p:cNvSpPr>
              <a:spLocks noChangeShapeType="1"/>
            </p:cNvSpPr>
            <p:nvPr/>
          </p:nvSpPr>
          <p:spPr bwMode="auto">
            <a:xfrm>
              <a:off x="3616" y="2204"/>
              <a:ext cx="0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79" name="Line 132"/>
            <p:cNvSpPr>
              <a:spLocks noChangeShapeType="1"/>
            </p:cNvSpPr>
            <p:nvPr/>
          </p:nvSpPr>
          <p:spPr bwMode="auto">
            <a:xfrm flipV="1">
              <a:off x="3763" y="2114"/>
              <a:ext cx="226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0" name="Line 133"/>
            <p:cNvSpPr>
              <a:spLocks noChangeShapeType="1"/>
            </p:cNvSpPr>
            <p:nvPr/>
          </p:nvSpPr>
          <p:spPr bwMode="auto">
            <a:xfrm>
              <a:off x="4076" y="2113"/>
              <a:ext cx="0" cy="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1" name="Line 134"/>
            <p:cNvSpPr>
              <a:spLocks noChangeShapeType="1"/>
            </p:cNvSpPr>
            <p:nvPr/>
          </p:nvSpPr>
          <p:spPr bwMode="auto">
            <a:xfrm>
              <a:off x="3779" y="2380"/>
              <a:ext cx="1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82" name="Line 135"/>
            <p:cNvSpPr>
              <a:spLocks noChangeShapeType="1"/>
            </p:cNvSpPr>
            <p:nvPr/>
          </p:nvSpPr>
          <p:spPr bwMode="auto">
            <a:xfrm>
              <a:off x="4255" y="2372"/>
              <a:ext cx="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855" name="Group 136"/>
            <p:cNvGrpSpPr>
              <a:grpSpLocks/>
            </p:cNvGrpSpPr>
            <p:nvPr/>
          </p:nvGrpSpPr>
          <p:grpSpPr bwMode="auto">
            <a:xfrm>
              <a:off x="3860" y="1969"/>
              <a:ext cx="335" cy="148"/>
              <a:chOff x="4650" y="1129"/>
              <a:chExt cx="246" cy="95"/>
            </a:xfrm>
          </p:grpSpPr>
          <p:sp>
            <p:nvSpPr>
              <p:cNvPr id="115885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6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87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8" name="Group 140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91" name="Freeform 14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92" name="Freeform 14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17" name="Line 143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8" name="Line 144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6" name="Group 145"/>
            <p:cNvGrpSpPr>
              <a:grpSpLocks/>
            </p:cNvGrpSpPr>
            <p:nvPr/>
          </p:nvGrpSpPr>
          <p:grpSpPr bwMode="auto">
            <a:xfrm>
              <a:off x="3922" y="2284"/>
              <a:ext cx="336" cy="154"/>
              <a:chOff x="4650" y="1129"/>
              <a:chExt cx="246" cy="95"/>
            </a:xfrm>
          </p:grpSpPr>
          <p:sp>
            <p:nvSpPr>
              <p:cNvPr id="115877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8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9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80" name="Group 149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83" name="Freeform 1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84" name="Freeform 1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9" name="Line 152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10" name="Line 153"/>
              <p:cNvSpPr>
                <a:spLocks noChangeShapeType="1"/>
              </p:cNvSpPr>
              <p:nvPr/>
            </p:nvSpPr>
            <p:spPr bwMode="auto">
              <a:xfrm>
                <a:off x="4894" y="1161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7" name="Group 154"/>
            <p:cNvGrpSpPr>
              <a:grpSpLocks/>
            </p:cNvGrpSpPr>
            <p:nvPr/>
          </p:nvGrpSpPr>
          <p:grpSpPr bwMode="auto">
            <a:xfrm>
              <a:off x="3443" y="2054"/>
              <a:ext cx="335" cy="149"/>
              <a:chOff x="4650" y="1129"/>
              <a:chExt cx="246" cy="95"/>
            </a:xfrm>
          </p:grpSpPr>
          <p:sp>
            <p:nvSpPr>
              <p:cNvPr id="115869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0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71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72" name="Group 158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75" name="Freeform 15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76" name="Freeform 16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601" name="Line 161"/>
              <p:cNvSpPr>
                <a:spLocks noChangeShapeType="1"/>
              </p:cNvSpPr>
              <p:nvPr/>
            </p:nvSpPr>
            <p:spPr bwMode="auto">
              <a:xfrm>
                <a:off x="4650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602" name="Line 162"/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858" name="Group 163"/>
            <p:cNvGrpSpPr>
              <a:grpSpLocks/>
            </p:cNvGrpSpPr>
            <p:nvPr/>
          </p:nvGrpSpPr>
          <p:grpSpPr bwMode="auto">
            <a:xfrm>
              <a:off x="3452" y="2284"/>
              <a:ext cx="336" cy="148"/>
              <a:chOff x="4650" y="1129"/>
              <a:chExt cx="246" cy="95"/>
            </a:xfrm>
          </p:grpSpPr>
          <p:sp>
            <p:nvSpPr>
              <p:cNvPr id="115861" name="Oval 407"/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2" name="Rectangle 410"/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15863" name="Oval 411"/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15864" name="Group 167"/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15867" name="Freeform 1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5868" name="Freeform 1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22593" name="Line 170"/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94" name="Line 171"/>
              <p:cNvSpPr>
                <a:spLocks noChangeShapeType="1"/>
              </p:cNvSpPr>
              <p:nvPr/>
            </p:nvSpPr>
            <p:spPr bwMode="auto">
              <a:xfrm>
                <a:off x="4893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2587" name="Line 172"/>
            <p:cNvSpPr>
              <a:spLocks noChangeShapeType="1"/>
            </p:cNvSpPr>
            <p:nvPr/>
          </p:nvSpPr>
          <p:spPr bwMode="auto">
            <a:xfrm>
              <a:off x="4423" y="2370"/>
              <a:ext cx="15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60" name="Text Box 580"/>
            <p:cNvSpPr txBox="1">
              <a:spLocks noChangeArrowheads="1"/>
            </p:cNvSpPr>
            <p:nvPr/>
          </p:nvSpPr>
          <p:spPr bwMode="auto">
            <a:xfrm>
              <a:off x="4231" y="1988"/>
              <a:ext cx="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ISP</a:t>
              </a:r>
            </a:p>
          </p:txBody>
        </p:sp>
      </p:grpSp>
      <p:sp>
        <p:nvSpPr>
          <p:cNvPr id="115718" name="Freeform 174"/>
          <p:cNvSpPr>
            <a:spLocks/>
          </p:cNvSpPr>
          <p:nvPr/>
        </p:nvSpPr>
        <p:spPr bwMode="auto">
          <a:xfrm flipH="1">
            <a:off x="1563688" y="3040063"/>
            <a:ext cx="163512" cy="927100"/>
          </a:xfrm>
          <a:custGeom>
            <a:avLst/>
            <a:gdLst>
              <a:gd name="T0" fmla="*/ 0 w 130"/>
              <a:gd name="T1" fmla="*/ 0 h 584"/>
              <a:gd name="T2" fmla="*/ 2147483647 w 130"/>
              <a:gd name="T3" fmla="*/ 0 h 584"/>
              <a:gd name="T4" fmla="*/ 2147483647 w 130"/>
              <a:gd name="T5" fmla="*/ 2147483647 h 5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0" h="584">
                <a:moveTo>
                  <a:pt x="0" y="0"/>
                </a:moveTo>
                <a:lnTo>
                  <a:pt x="130" y="0"/>
                </a:lnTo>
                <a:lnTo>
                  <a:pt x="130" y="5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74" name="Line 176"/>
          <p:cNvSpPr>
            <a:spLocks noChangeShapeType="1"/>
          </p:cNvSpPr>
          <p:nvPr/>
        </p:nvSpPr>
        <p:spPr bwMode="auto">
          <a:xfrm flipH="1" flipV="1">
            <a:off x="1903413" y="3163888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2400" i="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22575" name="Text Box 177"/>
          <p:cNvSpPr txBox="1">
            <a:spLocks noChangeArrowheads="1"/>
          </p:cNvSpPr>
          <p:nvPr/>
        </p:nvSpPr>
        <p:spPr bwMode="auto">
          <a:xfrm>
            <a:off x="1885950" y="3370263"/>
            <a:ext cx="174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>
              <a:lnSpc>
                <a:spcPct val="85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cable modem</a:t>
            </a:r>
          </a:p>
          <a:p>
            <a:pPr algn="r">
              <a:lnSpc>
                <a:spcPct val="85000"/>
              </a:lnSpc>
              <a:defRPr/>
            </a:pPr>
            <a:r>
              <a:rPr lang="en-US" sz="1400" dirty="0" smtClean="0">
                <a:solidFill>
                  <a:srgbClr val="000000"/>
                </a:solidFill>
              </a:rPr>
              <a:t>termination system</a:t>
            </a:r>
          </a:p>
        </p:txBody>
      </p:sp>
      <p:sp>
        <p:nvSpPr>
          <p:cNvPr id="57382" name="Rectangle 3"/>
          <p:cNvSpPr>
            <a:spLocks noChangeArrowheads="1"/>
          </p:cNvSpPr>
          <p:nvPr/>
        </p:nvSpPr>
        <p:spPr bwMode="auto">
          <a:xfrm>
            <a:off x="569913" y="4814888"/>
            <a:ext cx="8401050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40Mbps downstream (broadcast) channels</a:t>
            </a: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</a:t>
            </a:r>
            <a:r>
              <a:rPr lang="en-US" sz="2400" dirty="0">
                <a:solidFill>
                  <a:srgbClr val="000099"/>
                </a:solidFill>
                <a:latin typeface="Gill Sans MT" charset="0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30 Mbps upstream channels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multiple access: </a:t>
            </a:r>
            <a:r>
              <a:rPr lang="en-US" sz="2400" dirty="0">
                <a:solidFill>
                  <a:srgbClr val="000000"/>
                </a:solidFill>
                <a:latin typeface="Gill Sans MT" charset="0"/>
              </a:rPr>
              <a:t>all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</a:rPr>
              <a:t>users contend for certain upstream channel time slots (others assigned)</a:t>
            </a:r>
            <a:endParaRPr lang="en-US" sz="2000" i="0" dirty="0">
              <a:solidFill>
                <a:srgbClr val="000000"/>
              </a:solidFill>
              <a:latin typeface="Gill Sans MT" charset="0"/>
            </a:endParaRPr>
          </a:p>
        </p:txBody>
      </p:sp>
      <p:sp>
        <p:nvSpPr>
          <p:cNvPr id="115722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5723" name="Picture 18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24" name="Group 2"/>
          <p:cNvGrpSpPr>
            <a:grpSpLocks/>
          </p:cNvGrpSpPr>
          <p:nvPr/>
        </p:nvGrpSpPr>
        <p:grpSpPr bwMode="auto">
          <a:xfrm>
            <a:off x="6440488" y="2089150"/>
            <a:ext cx="2268537" cy="1457325"/>
            <a:chOff x="419100" y="1239838"/>
            <a:chExt cx="2268538" cy="1456437"/>
          </a:xfrm>
        </p:grpSpPr>
        <p:sp>
          <p:nvSpPr>
            <p:cNvPr id="22532" name="Rectangle 9"/>
            <p:cNvSpPr>
              <a:spLocks noChangeArrowheads="1"/>
            </p:cNvSpPr>
            <p:nvPr/>
          </p:nvSpPr>
          <p:spPr bwMode="auto">
            <a:xfrm>
              <a:off x="657225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0" name="Line 7"/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5831" name="Text Box 39"/>
            <p:cNvSpPr txBox="1">
              <a:spLocks noChangeArrowheads="1"/>
            </p:cNvSpPr>
            <p:nvPr/>
          </p:nvSpPr>
          <p:spPr bwMode="auto">
            <a:xfrm>
              <a:off x="1237199" y="2264475"/>
              <a:ext cx="774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cable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modem</a:t>
              </a:r>
            </a:p>
          </p:txBody>
        </p:sp>
        <p:sp>
          <p:nvSpPr>
            <p:cNvPr id="115832" name="Text Box 41"/>
            <p:cNvSpPr txBox="1">
              <a:spLocks noChangeArrowheads="1"/>
            </p:cNvSpPr>
            <p:nvPr/>
          </p:nvSpPr>
          <p:spPr bwMode="auto">
            <a:xfrm>
              <a:off x="608202" y="2331583"/>
              <a:ext cx="706438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splitter</a:t>
              </a:r>
            </a:p>
          </p:txBody>
        </p:sp>
        <p:grpSp>
          <p:nvGrpSpPr>
            <p:cNvPr id="115833" name="Group 13"/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2701" name="Rectangle 14"/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2" name="Rectangle 15"/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3" name="Rectangle 16"/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4" name="Rectangle 17"/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05" name="Rectangle 18"/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847" name="AutoShape 19"/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2537" name="AutoShape 21"/>
            <p:cNvSpPr>
              <a:spLocks noChangeArrowheads="1"/>
            </p:cNvSpPr>
            <p:nvPr/>
          </p:nvSpPr>
          <p:spPr bwMode="auto">
            <a:xfrm>
              <a:off x="419100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538" name="Rectangle 22"/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5836" name="Freeform 23"/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40" name="Line 24"/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15838" name="Picture 25" descr="tv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5839" name="Group 181"/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115840" name="Picture 1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5841" name="Freeform 1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5725" name="Group 8"/>
          <p:cNvGrpSpPr>
            <a:grpSpLocks/>
          </p:cNvGrpSpPr>
          <p:nvPr/>
        </p:nvGrpSpPr>
        <p:grpSpPr bwMode="auto">
          <a:xfrm>
            <a:off x="1998663" y="2298700"/>
            <a:ext cx="4938712" cy="1389063"/>
            <a:chOff x="4327270" y="1745934"/>
            <a:chExt cx="4938730" cy="1388847"/>
          </a:xfrm>
        </p:grpSpPr>
        <p:sp>
          <p:nvSpPr>
            <p:cNvPr id="22546" name="Line 94"/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5734" name="Group 7"/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475"/>
              <a:chOff x="5534163" y="1745934"/>
              <a:chExt cx="2894013" cy="752475"/>
            </a:xfrm>
          </p:grpSpPr>
          <p:grpSp>
            <p:nvGrpSpPr>
              <p:cNvPr id="115774" name="Group 26"/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22685" name="AutoShape 27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814" name="Group 28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87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16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17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95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6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7" name="Rectangle 3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8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99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28" name="AutoShape 37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18" name="Picture 38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9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20" name="Freeform 40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93" name="Line 4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22" name="Picture 42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5" name="Group 43"/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22669" name="AutoShape 44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98" name="Group 45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71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0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801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79" name="Rectangle 4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0" name="Rectangle 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1" name="Rectangle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2" name="Rectangl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83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812" name="AutoShape 54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802" name="Picture 55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804" name="Freeform 57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77" name="Line 5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806" name="Picture 59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115776" name="Group 95"/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22621" name="AutoShape 96"/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82" name="Group 97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23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4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85" name="Group 100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31" name="Rectangle 10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2" name="Rectangle 10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3" name="Rectangle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4" name="Rectangle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35" name="Rectangle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96" name="AutoShape 106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86" name="Picture 107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27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88" name="Freeform 109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29" name="Line 11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90" name="Picture 111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2548" name="Text Box 112"/>
              <p:cNvSpPr txBox="1">
                <a:spLocks noChangeArrowheads="1"/>
              </p:cNvSpPr>
              <p:nvPr/>
            </p:nvSpPr>
            <p:spPr bwMode="auto">
              <a:xfrm>
                <a:off x="7188723" y="1823710"/>
                <a:ext cx="488952" cy="4571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969696"/>
                    </a:solidFill>
                    <a:latin typeface="Times New Roman" charset="0"/>
                  </a:rPr>
                  <a:t>…</a:t>
                </a:r>
              </a:p>
            </p:txBody>
          </p:sp>
          <p:sp>
            <p:nvSpPr>
              <p:cNvPr id="22549" name="Line 113"/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0" name="Line 114"/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51" name="Line 115"/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15735" name="Group 5"/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115756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2637" name="AutoShape 78"/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59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2639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1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62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2647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8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49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0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2651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73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63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2643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65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22645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67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57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5736" name="Group 186"/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115738" name="Group 77"/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190" name="AutoShape 78"/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grpSp>
              <p:nvGrpSpPr>
                <p:cNvPr id="115741" name="Group 79"/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92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grpSp>
                <p:nvGrpSpPr>
                  <p:cNvPr id="115744" name="Group 82"/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00" name="Rectangle 8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1" name="Rectangle 8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2" name="Rectangle 8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3" name="Rectangle 8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04" name="Rectangle 8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2400" i="0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15755" name="AutoShape 88"/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 dirty="0"/>
                    </a:p>
                  </p:txBody>
                </p:sp>
              </p:grpSp>
              <p:pic>
                <p:nvPicPr>
                  <p:cNvPr id="115745" name="Picture 89" descr="desktop_computer_stylized_small"/>
                  <p:cNvPicPr>
                    <a:picLocks noChangeAspect="1" noChangeArrowheads="1"/>
                  </p:cNvPicPr>
                  <p:nvPr/>
                </p:nvPicPr>
                <p:blipFill>
                  <a:blip r:embed="rId5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96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5747" name="Freeform 91"/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98" name="Line 9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pic>
                <p:nvPicPr>
                  <p:cNvPr id="115749" name="Picture 93" descr="tv"/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115739" name="Freeform 116"/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488952" cy="457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969696"/>
                  </a:solidFill>
                  <a:latin typeface="Times New Roman" charset="0"/>
                </a:rPr>
                <a:t>…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563688" y="1239838"/>
            <a:ext cx="6373812" cy="938212"/>
            <a:chOff x="1987247" y="1333114"/>
            <a:chExt cx="5338532" cy="938762"/>
          </a:xfrm>
        </p:grpSpPr>
        <p:sp>
          <p:nvSpPr>
            <p:cNvPr id="22707" name="Text Box 6"/>
            <p:cNvSpPr txBox="1">
              <a:spLocks noChangeArrowheads="1"/>
            </p:cNvSpPr>
            <p:nvPr/>
          </p:nvSpPr>
          <p:spPr bwMode="auto">
            <a:xfrm>
              <a:off x="1987247" y="1333114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Internet frames, TV channels, control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downstream at </a:t>
              </a:r>
              <a:r>
                <a:rPr lang="en-US" sz="1600" dirty="0" smtClean="0">
                  <a:solidFill>
                    <a:srgbClr val="FF0000"/>
                  </a:solidFill>
                </a:rPr>
                <a:t>different frequencies</a:t>
              </a:r>
            </a:p>
          </p:txBody>
        </p:sp>
        <p:sp>
          <p:nvSpPr>
            <p:cNvPr id="115732" name="Right Arrow 9"/>
            <p:cNvSpPr>
              <a:spLocks noChangeArrowheads="1"/>
            </p:cNvSpPr>
            <p:nvPr/>
          </p:nvSpPr>
          <p:spPr bwMode="auto">
            <a:xfrm>
              <a:off x="3457110" y="1787244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8788" y="3644900"/>
            <a:ext cx="5995987" cy="944563"/>
            <a:chOff x="2810374" y="3867998"/>
            <a:chExt cx="5997028" cy="944803"/>
          </a:xfrm>
        </p:grpSpPr>
        <p:sp>
          <p:nvSpPr>
            <p:cNvPr id="213" name="Text Box 6"/>
            <p:cNvSpPr txBox="1">
              <a:spLocks noChangeArrowheads="1"/>
            </p:cNvSpPr>
            <p:nvPr/>
          </p:nvSpPr>
          <p:spPr bwMode="auto">
            <a:xfrm>
              <a:off x="2810374" y="4295145"/>
              <a:ext cx="5997028" cy="517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upstream Internet frames, TV control,  transmitted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sz="1600" dirty="0" smtClean="0">
                  <a:solidFill>
                    <a:srgbClr val="000000"/>
                  </a:solidFill>
                </a:rPr>
                <a:t>upstream at different frequencies in </a:t>
              </a:r>
              <a:r>
                <a:rPr lang="en-US" sz="1600" dirty="0" smtClean="0">
                  <a:solidFill>
                    <a:srgbClr val="FF0000"/>
                  </a:solidFill>
                </a:rPr>
                <a:t>time slots</a:t>
              </a:r>
            </a:p>
          </p:txBody>
        </p:sp>
        <p:sp>
          <p:nvSpPr>
            <p:cNvPr id="115730" name="Right Arrow 213"/>
            <p:cNvSpPr>
              <a:spLocks noChangeArrowheads="1"/>
            </p:cNvSpPr>
            <p:nvPr/>
          </p:nvSpPr>
          <p:spPr bwMode="auto">
            <a:xfrm rot="10800000">
              <a:off x="4197454" y="3867998"/>
              <a:ext cx="2387053" cy="484632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 i="0" dirty="0">
                <a:latin typeface="Arial" charset="0"/>
                <a:cs typeface="Arial" charset="0"/>
              </a:endParaRPr>
            </a:p>
          </p:txBody>
        </p:sp>
      </p:grpSp>
      <p:pic>
        <p:nvPicPr>
          <p:cNvPr id="217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2740025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18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24" name="Rectangle 4"/>
          <p:cNvSpPr>
            <a:spLocks noChangeArrowheads="1"/>
          </p:cNvSpPr>
          <p:nvPr/>
        </p:nvSpPr>
        <p:spPr bwMode="auto">
          <a:xfrm>
            <a:off x="915988" y="4119563"/>
            <a:ext cx="78327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0" dirty="0">
                <a:solidFill>
                  <a:srgbClr val="CC0000"/>
                </a:solidFill>
                <a:latin typeface="Gill Sans MT" charset="0"/>
                <a:cs typeface="+mn-cs"/>
              </a:rPr>
              <a:t>DOCSIS: </a:t>
            </a:r>
            <a:r>
              <a:rPr lang="en-US" sz="2800" i="0" dirty="0">
                <a:latin typeface="Gill Sans MT" charset="0"/>
                <a:cs typeface="+mn-cs"/>
              </a:rPr>
              <a:t>data over cable service interface spec </a:t>
            </a:r>
            <a:endParaRPr lang="en-US" sz="2800" b="1" i="0" dirty="0">
              <a:latin typeface="Gill Sans MT" charset="0"/>
              <a:cs typeface="+mn-cs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FDM over upstream, downstream frequency channels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Gill Sans MT" charset="0"/>
                <a:cs typeface="+mn-cs"/>
              </a:rPr>
              <a:t>TDM upstream: some slots assigned, some have contention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request for upstream slots (and data) transmitted random access (binary </a:t>
            </a:r>
            <a:r>
              <a:rPr lang="en-US" sz="2400" i="0" dirty="0" err="1" smtClean="0">
                <a:latin typeface="Gill Sans MT" charset="0"/>
                <a:cs typeface="+mn-cs"/>
              </a:rPr>
              <a:t>backoff</a:t>
            </a:r>
            <a:r>
              <a:rPr lang="en-US" sz="2400" i="0" dirty="0" smtClean="0">
                <a:latin typeface="Gill Sans MT" charset="0"/>
                <a:cs typeface="+mn-cs"/>
              </a:rPr>
              <a:t>) in selected slots</a:t>
            </a:r>
          </a:p>
          <a:p>
            <a:pPr marL="681038" lvl="1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downstream </a:t>
            </a:r>
            <a:r>
              <a:rPr lang="en-US" sz="2400" i="0" dirty="0">
                <a:latin typeface="Gill Sans MT" charset="0"/>
                <a:cs typeface="+mn-cs"/>
              </a:rPr>
              <a:t>MAP frame: assigns upstream slots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0" dirty="0" smtClean="0">
                <a:latin typeface="Gill Sans MT" charset="0"/>
                <a:cs typeface="+mn-cs"/>
              </a:rPr>
              <a:t> </a:t>
            </a:r>
            <a:endParaRPr lang="en-US" sz="2800" i="0" dirty="0">
              <a:latin typeface="Gill Sans MT" charset="0"/>
              <a:cs typeface="+mn-cs"/>
            </a:endParaRPr>
          </a:p>
        </p:txBody>
      </p:sp>
      <p:grpSp>
        <p:nvGrpSpPr>
          <p:cNvPr id="116740" name="Group 3"/>
          <p:cNvGrpSpPr>
            <a:grpSpLocks/>
          </p:cNvGrpSpPr>
          <p:nvPr/>
        </p:nvGrpSpPr>
        <p:grpSpPr bwMode="auto">
          <a:xfrm>
            <a:off x="636588" y="1304925"/>
            <a:ext cx="8008937" cy="2705100"/>
            <a:chOff x="871157" y="3598021"/>
            <a:chExt cx="8009425" cy="2705644"/>
          </a:xfrm>
        </p:grpSpPr>
        <p:sp>
          <p:nvSpPr>
            <p:cNvPr id="6" name="Rectangle 5"/>
            <p:cNvSpPr/>
            <p:nvPr/>
          </p:nvSpPr>
          <p:spPr>
            <a:xfrm>
              <a:off x="4227336" y="3679000"/>
              <a:ext cx="970021" cy="425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4" name="TextBox 6"/>
            <p:cNvSpPr txBox="1">
              <a:spLocks noChangeArrowheads="1"/>
            </p:cNvSpPr>
            <p:nvPr/>
          </p:nvSpPr>
          <p:spPr bwMode="auto">
            <a:xfrm>
              <a:off x="4154488" y="3716338"/>
              <a:ext cx="103649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MAP frame for</a:t>
              </a:r>
            </a:p>
            <a:p>
              <a:pPr>
                <a:lnSpc>
                  <a:spcPts val="1200"/>
                </a:lnSpc>
              </a:pPr>
              <a:r>
                <a:rPr lang="en-US" sz="1000" dirty="0">
                  <a:latin typeface="Arial" charset="0"/>
                  <a:cs typeface="Arial" charset="0"/>
                </a:rPr>
                <a:t>Interval [t1, t2]</a:t>
              </a:r>
            </a:p>
          </p:txBody>
        </p:sp>
        <p:sp>
          <p:nvSpPr>
            <p:cNvPr id="116745" name="TextBox 28"/>
            <p:cNvSpPr txBox="1">
              <a:spLocks noChangeArrowheads="1"/>
            </p:cNvSpPr>
            <p:nvPr/>
          </p:nvSpPr>
          <p:spPr bwMode="auto">
            <a:xfrm>
              <a:off x="6127750" y="5278438"/>
              <a:ext cx="275283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latin typeface="Arial" charset="0"/>
                  <a:cs typeface="Arial" charset="0"/>
                </a:rPr>
                <a:t>Residences with cable modems</a:t>
              </a:r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4257473" y="2472510"/>
              <a:ext cx="390604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1" name="Down Arrow 30"/>
            <p:cNvSpPr/>
            <p:nvPr/>
          </p:nvSpPr>
          <p:spPr>
            <a:xfrm rot="5400000">
              <a:off x="4198733" y="2898046"/>
              <a:ext cx="374725" cy="3607020"/>
            </a:xfrm>
            <a:prstGeom prst="downArrow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16748" name="TextBox 31"/>
            <p:cNvSpPr txBox="1">
              <a:spLocks noChangeArrowheads="1"/>
            </p:cNvSpPr>
            <p:nvPr/>
          </p:nvSpPr>
          <p:spPr bwMode="auto">
            <a:xfrm>
              <a:off x="3505200" y="4124325"/>
              <a:ext cx="174525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Downstream channel i</a:t>
              </a:r>
            </a:p>
          </p:txBody>
        </p:sp>
        <p:sp>
          <p:nvSpPr>
            <p:cNvPr id="116749" name="TextBox 32"/>
            <p:cNvSpPr txBox="1">
              <a:spLocks noChangeArrowheads="1"/>
            </p:cNvSpPr>
            <p:nvPr/>
          </p:nvSpPr>
          <p:spPr bwMode="auto">
            <a:xfrm>
              <a:off x="3648075" y="4546600"/>
              <a:ext cx="15485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Upstream channel j</a:t>
              </a:r>
            </a:p>
          </p:txBody>
        </p:sp>
        <p:pic>
          <p:nvPicPr>
            <p:cNvPr id="36884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0223" y="3796499"/>
              <a:ext cx="817612" cy="242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cxnSp>
          <p:nvCxnSpPr>
            <p:cNvPr id="35" name="Straight Connector 34"/>
            <p:cNvCxnSpPr/>
            <p:nvPr/>
          </p:nvCxnSpPr>
          <p:spPr>
            <a:xfrm>
              <a:off x="3060452" y="5238239"/>
              <a:ext cx="2756068" cy="47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119194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204924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285891" y="5130267"/>
              <a:ext cx="3175" cy="1079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336685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344782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52879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360817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368914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77010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85107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393998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401936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10032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418129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6226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434323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4424198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4505165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584545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467821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4767119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848086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492905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5008434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089401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>
              <a:off x="5170369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251336" y="5133443"/>
              <a:ext cx="3175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5332304" y="5133443"/>
              <a:ext cx="1587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5413271" y="5133443"/>
              <a:ext cx="1588" cy="1063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8527" y="5044525"/>
              <a:ext cx="0" cy="1905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2" name="TextBox 65"/>
            <p:cNvSpPr txBox="1">
              <a:spLocks noChangeArrowheads="1"/>
            </p:cNvSpPr>
            <p:nvPr/>
          </p:nvSpPr>
          <p:spPr bwMode="auto">
            <a:xfrm>
              <a:off x="2998788" y="5230813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16783" name="TextBox 66"/>
            <p:cNvSpPr txBox="1">
              <a:spLocks noChangeArrowheads="1"/>
            </p:cNvSpPr>
            <p:nvPr/>
          </p:nvSpPr>
          <p:spPr bwMode="auto">
            <a:xfrm>
              <a:off x="5389563" y="5246688"/>
              <a:ext cx="3558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latin typeface="Arial" charset="0"/>
                  <a:cs typeface="Arial" charset="0"/>
                </a:rPr>
                <a:t>t</a:t>
              </a:r>
              <a:r>
                <a:rPr lang="en-US" sz="1600" baseline="-25000" dirty="0">
                  <a:latin typeface="Arial" charset="0"/>
                  <a:cs typeface="Arial" charset="0"/>
                </a:rPr>
                <a:t>2</a:t>
              </a:r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3111255" y="5322393"/>
              <a:ext cx="577885" cy="3176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9615" y="5328744"/>
              <a:ext cx="1870189" cy="1588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400198" y="5376379"/>
              <a:ext cx="4763" cy="5128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573433" y="5384318"/>
              <a:ext cx="6350" cy="5144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788" name="TextBox 71"/>
            <p:cNvSpPr txBox="1">
              <a:spLocks noChangeArrowheads="1"/>
            </p:cNvSpPr>
            <p:nvPr/>
          </p:nvSpPr>
          <p:spPr bwMode="auto">
            <a:xfrm>
              <a:off x="4476750" y="5842000"/>
              <a:ext cx="32080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Assigned minislots containing cable modem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116789" name="TextBox 72"/>
            <p:cNvSpPr txBox="1">
              <a:spLocks noChangeArrowheads="1"/>
            </p:cNvSpPr>
            <p:nvPr/>
          </p:nvSpPr>
          <p:spPr bwMode="auto">
            <a:xfrm>
              <a:off x="2579688" y="5840413"/>
              <a:ext cx="189042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dirty="0">
                  <a:latin typeface="Arial" charset="0"/>
                  <a:cs typeface="Arial" charset="0"/>
                </a:rPr>
                <a:t>Minislots containing </a:t>
              </a:r>
            </a:p>
            <a:p>
              <a:r>
                <a:rPr lang="en-US" sz="1200" dirty="0">
                  <a:latin typeface="Arial" charset="0"/>
                  <a:cs typeface="Arial" charset="0"/>
                </a:rPr>
                <a:t>minislots request frames</a:t>
              </a:r>
            </a:p>
          </p:txBody>
        </p:sp>
        <p:sp>
          <p:nvSpPr>
            <p:cNvPr id="116790" name="Rectangle 44"/>
            <p:cNvSpPr>
              <a:spLocks noChangeArrowheads="1"/>
            </p:cNvSpPr>
            <p:nvPr/>
          </p:nvSpPr>
          <p:spPr bwMode="auto">
            <a:xfrm>
              <a:off x="1431405" y="4202429"/>
              <a:ext cx="955675" cy="7000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16791" name="Text Box 45"/>
            <p:cNvSpPr txBox="1">
              <a:spLocks noChangeArrowheads="1"/>
            </p:cNvSpPr>
            <p:nvPr/>
          </p:nvSpPr>
          <p:spPr bwMode="auto">
            <a:xfrm>
              <a:off x="871157" y="3661398"/>
              <a:ext cx="1925637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</a:rPr>
                <a:t>cable headend</a:t>
              </a:r>
            </a:p>
          </p:txBody>
        </p:sp>
        <p:sp>
          <p:nvSpPr>
            <p:cNvPr id="77" name="Text Box 126"/>
            <p:cNvSpPr txBox="1">
              <a:spLocks noChangeArrowheads="1"/>
            </p:cNvSpPr>
            <p:nvPr/>
          </p:nvSpPr>
          <p:spPr bwMode="auto">
            <a:xfrm>
              <a:off x="1296633" y="4171224"/>
              <a:ext cx="950970" cy="336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sz="1600" i="0" dirty="0" smtClean="0">
                  <a:solidFill>
                    <a:srgbClr val="000000"/>
                  </a:solidFill>
                </a:rPr>
                <a:t>CMTS</a:t>
              </a:r>
            </a:p>
          </p:txBody>
        </p:sp>
        <p:sp>
          <p:nvSpPr>
            <p:cNvPr id="78" name="AutoShape 127"/>
            <p:cNvSpPr>
              <a:spLocks noChangeArrowheads="1"/>
            </p:cNvSpPr>
            <p:nvPr/>
          </p:nvSpPr>
          <p:spPr bwMode="auto">
            <a:xfrm>
              <a:off x="1336322" y="3939403"/>
              <a:ext cx="1206574" cy="26199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2400" i="0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79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949" y="4326831"/>
              <a:ext cx="258778" cy="520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16795" name="Group 77"/>
            <p:cNvGrpSpPr>
              <a:grpSpLocks/>
            </p:cNvGrpSpPr>
            <p:nvPr/>
          </p:nvGrpSpPr>
          <p:grpSpPr bwMode="auto">
            <a:xfrm flipH="1">
              <a:off x="6302761" y="3598021"/>
              <a:ext cx="1034814" cy="625180"/>
              <a:chOff x="-490" y="1664"/>
              <a:chExt cx="1429" cy="842"/>
            </a:xfrm>
          </p:grpSpPr>
          <p:sp>
            <p:nvSpPr>
              <p:cNvPr id="106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48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08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6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0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51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16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40" y="1000"/>
                    <a:ext cx="850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409" y="1073"/>
                    <a:ext cx="40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8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7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62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52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12" name="Rectangle 90"/>
                <p:cNvSpPr>
                  <a:spLocks noChangeArrowheads="1"/>
                </p:cNvSpPr>
                <p:nvPr/>
              </p:nvSpPr>
              <p:spPr bwMode="auto">
                <a:xfrm>
                  <a:off x="530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54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56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6" name="Group 77"/>
            <p:cNvGrpSpPr>
              <a:grpSpLocks/>
            </p:cNvGrpSpPr>
            <p:nvPr/>
          </p:nvGrpSpPr>
          <p:grpSpPr bwMode="auto">
            <a:xfrm flipH="1">
              <a:off x="7513460" y="3950311"/>
              <a:ext cx="1034814" cy="625180"/>
              <a:chOff x="-490" y="1664"/>
              <a:chExt cx="1429" cy="842"/>
            </a:xfrm>
          </p:grpSpPr>
          <p:sp>
            <p:nvSpPr>
              <p:cNvPr id="178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32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180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4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35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18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1001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8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4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4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1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5" y="1069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92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1069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46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36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4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38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2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40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7" name="Group 77"/>
            <p:cNvGrpSpPr>
              <a:grpSpLocks/>
            </p:cNvGrpSpPr>
            <p:nvPr/>
          </p:nvGrpSpPr>
          <p:grpSpPr bwMode="auto">
            <a:xfrm flipH="1">
              <a:off x="7313560" y="4655807"/>
              <a:ext cx="1034814" cy="625180"/>
              <a:chOff x="-490" y="1664"/>
              <a:chExt cx="1429" cy="842"/>
            </a:xfrm>
          </p:grpSpPr>
          <p:sp>
            <p:nvSpPr>
              <p:cNvPr id="213" name="AutoShape 78"/>
              <p:cNvSpPr>
                <a:spLocks noChangeArrowheads="1"/>
              </p:cNvSpPr>
              <p:nvPr/>
            </p:nvSpPr>
            <p:spPr bwMode="auto">
              <a:xfrm>
                <a:off x="-491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16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15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2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18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19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23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3" y="999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2" y="1072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6" y="1072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6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7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27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7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30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20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2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22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21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24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116798" name="Group 77"/>
            <p:cNvGrpSpPr>
              <a:grpSpLocks/>
            </p:cNvGrpSpPr>
            <p:nvPr/>
          </p:nvGrpSpPr>
          <p:grpSpPr bwMode="auto">
            <a:xfrm flipH="1">
              <a:off x="6254794" y="4337877"/>
              <a:ext cx="1034814" cy="625180"/>
              <a:chOff x="-490" y="1664"/>
              <a:chExt cx="1429" cy="842"/>
            </a:xfrm>
          </p:grpSpPr>
          <p:sp>
            <p:nvSpPr>
              <p:cNvPr id="230" name="AutoShape 78"/>
              <p:cNvSpPr>
                <a:spLocks noChangeArrowheads="1"/>
              </p:cNvSpPr>
              <p:nvPr/>
            </p:nvSpPr>
            <p:spPr bwMode="auto">
              <a:xfrm>
                <a:off x="-490" y="1664"/>
                <a:ext cx="1429" cy="295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i="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16800" name="Group 79"/>
              <p:cNvGrpSpPr>
                <a:grpSpLocks/>
              </p:cNvGrpSpPr>
              <p:nvPr/>
            </p:nvGrpSpPr>
            <p:grpSpPr bwMode="auto">
              <a:xfrm>
                <a:off x="-427" y="1737"/>
                <a:ext cx="1217" cy="769"/>
                <a:chOff x="-427" y="1737"/>
                <a:chExt cx="1217" cy="769"/>
              </a:xfrm>
            </p:grpSpPr>
            <p:sp>
              <p:nvSpPr>
                <p:cNvPr id="232" name="Rectangle 80"/>
                <p:cNvSpPr>
                  <a:spLocks noChangeArrowheads="1"/>
                </p:cNvSpPr>
                <p:nvPr/>
              </p:nvSpPr>
              <p:spPr bwMode="auto">
                <a:xfrm>
                  <a:off x="-337" y="1923"/>
                  <a:ext cx="1127" cy="584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2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-150" y="2270"/>
                  <a:ext cx="230" cy="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116803" name="Group 82"/>
                <p:cNvGrpSpPr>
                  <a:grpSpLocks/>
                </p:cNvGrpSpPr>
                <p:nvPr/>
              </p:nvGrpSpPr>
              <p:grpSpPr bwMode="auto">
                <a:xfrm>
                  <a:off x="68" y="2192"/>
                  <a:ext cx="387" cy="139"/>
                  <a:chOff x="322" y="890"/>
                  <a:chExt cx="872" cy="339"/>
                </a:xfrm>
              </p:grpSpPr>
              <p:sp>
                <p:nvSpPr>
                  <p:cNvPr id="240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324" y="1000"/>
                    <a:ext cx="864" cy="229"/>
                  </a:xfrm>
                  <a:prstGeom prst="rect">
                    <a:avLst/>
                  </a:pr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1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393" y="1073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2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467" y="1073"/>
                    <a:ext cx="54" cy="57"/>
                  </a:xfrm>
                  <a:prstGeom prst="rect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3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536" y="1068"/>
                    <a:ext cx="59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244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1068"/>
                    <a:ext cx="54" cy="5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6814" name="AutoShape 88"/>
                  <p:cNvSpPr>
                    <a:spLocks noChangeArrowheads="1"/>
                  </p:cNvSpPr>
                  <p:nvPr/>
                </p:nvSpPr>
                <p:spPr bwMode="auto">
                  <a:xfrm rot="10800000" flipH="1">
                    <a:off x="322" y="890"/>
                    <a:ext cx="859" cy="110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4501 w 21600"/>
                      <a:gd name="T13" fmla="*/ 4516 h 21600"/>
                      <a:gd name="T14" fmla="*/ 17099 w 21600"/>
                      <a:gd name="T15" fmla="*/ 17084 h 2160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600" h="21600">
                        <a:moveTo>
                          <a:pt x="0" y="0"/>
                        </a:moveTo>
                        <a:lnTo>
                          <a:pt x="5400" y="21600"/>
                        </a:lnTo>
                        <a:lnTo>
                          <a:pt x="16200" y="21600"/>
                        </a:lnTo>
                        <a:lnTo>
                          <a:pt x="2160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9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116804" name="Picture 89" descr="desktop_computer_stylized_small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-427" y="2049"/>
                  <a:ext cx="447" cy="4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36" name="Rectangle 90"/>
                <p:cNvSpPr>
                  <a:spLocks noChangeArrowheads="1"/>
                </p:cNvSpPr>
                <p:nvPr/>
              </p:nvSpPr>
              <p:spPr bwMode="auto">
                <a:xfrm>
                  <a:off x="529" y="2233"/>
                  <a:ext cx="103" cy="90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6806" name="Freeform 91"/>
                <p:cNvSpPr>
                  <a:spLocks/>
                </p:cNvSpPr>
                <p:nvPr/>
              </p:nvSpPr>
              <p:spPr bwMode="auto">
                <a:xfrm>
                  <a:off x="282" y="1951"/>
                  <a:ext cx="302" cy="274"/>
                </a:xfrm>
                <a:custGeom>
                  <a:avLst/>
                  <a:gdLst>
                    <a:gd name="T0" fmla="*/ 37 w 381"/>
                    <a:gd name="T1" fmla="*/ 274 h 274"/>
                    <a:gd name="T2" fmla="*/ 37 w 381"/>
                    <a:gd name="T3" fmla="*/ 130 h 274"/>
                    <a:gd name="T4" fmla="*/ 0 w 381"/>
                    <a:gd name="T5" fmla="*/ 0 h 27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81" h="274">
                      <a:moveTo>
                        <a:pt x="381" y="274"/>
                      </a:moveTo>
                      <a:lnTo>
                        <a:pt x="381" y="13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238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70" y="2271"/>
                  <a:ext cx="15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sz="2400" i="0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pic>
              <p:nvPicPr>
                <p:cNvPr id="116808" name="Picture 93" descr="tv"/>
                <p:cNvPicPr>
                  <a:picLocks noChangeAspect="1" noChangeArrowheads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" y="1737"/>
                  <a:ext cx="476" cy="4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</p:grpSp>
      <p:sp>
        <p:nvSpPr>
          <p:cNvPr id="116741" name="Title 41"/>
          <p:cNvSpPr>
            <a:spLocks/>
          </p:cNvSpPr>
          <p:nvPr/>
        </p:nvSpPr>
        <p:spPr bwMode="auto">
          <a:xfrm>
            <a:off x="381000" y="239713"/>
            <a:ext cx="5622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en-US" sz="4000" i="0" dirty="0">
                <a:solidFill>
                  <a:srgbClr val="000099"/>
                </a:solidFill>
                <a:latin typeface="Gill Sans MT" charset="0"/>
              </a:rPr>
              <a:t>Cable access network</a:t>
            </a:r>
          </a:p>
        </p:txBody>
      </p:sp>
      <p:pic>
        <p:nvPicPr>
          <p:cNvPr id="116742" name="Picture 18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868363"/>
            <a:ext cx="461645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2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3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3" name="Picture 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02711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 Summary of </a:t>
            </a: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7772400" cy="4906963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random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access </a:t>
            </a:r>
            <a:r>
              <a:rPr lang="en-US" sz="2400" dirty="0">
                <a:latin typeface="Gill Sans MT" charset="0"/>
                <a:cs typeface="+mn-cs"/>
              </a:rPr>
              <a:t>(dynamic), 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ALOHA, S-ALOHA, CSMA, CSMA/CD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CSMA/CD used in Ethernet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>
                <a:latin typeface="Gill Sans MT" charset="0"/>
              </a:rPr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 smtClean="0">
                <a:latin typeface="Gill Sans MT" charset="0"/>
              </a:rPr>
              <a:t>Bluetooth</a:t>
            </a:r>
            <a:r>
              <a:rPr lang="en-US" dirty="0">
                <a:latin typeface="Gill Sans MT" charset="0"/>
              </a:rPr>
              <a:t>, FDDI, </a:t>
            </a:r>
            <a:r>
              <a:rPr lang="en-US" dirty="0" smtClean="0"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1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39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9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66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8683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00025"/>
            <a:ext cx="6308725" cy="8763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330325"/>
            <a:ext cx="4267200" cy="3802063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396875" y="5299075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 smtClean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 smtClean="0">
                <a:latin typeface="Gill Sans MT" charset="0"/>
                <a:cs typeface="+mn-cs"/>
              </a:rPr>
              <a:t>to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 smtClean="0">
                <a:latin typeface="Gill Sans MT" charset="0"/>
                <a:cs typeface="+mn-cs"/>
              </a:rPr>
              <a:t> node over a link</a:t>
            </a:r>
            <a:endParaRPr lang="en-US" i="0" dirty="0" smtClean="0">
              <a:latin typeface="Gill Sans MT" charset="0"/>
              <a:cs typeface="+mn-cs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</a:t>
            </a:fld>
            <a:endParaRPr lang="en-US" sz="1200" dirty="0">
              <a:latin typeface="Tahoma" charset="0"/>
            </a:endParaRPr>
          </a:p>
        </p:txBody>
      </p:sp>
      <p:sp>
        <p:nvSpPr>
          <p:cNvPr id="4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7004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7023100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5202238" y="1709738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5278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7396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7493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7729538" y="3819525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6427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6723063" y="2587625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5497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7845425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7991475" y="5440363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8207749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7358063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6737350" y="4684713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6780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6100763" y="4773613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5841999" y="4952398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6278768" y="5070474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6595002" y="5008500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6691914" y="5003401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6281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7577138" y="2492375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7405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7577138" y="2562225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7942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7596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5891213" y="3733800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8150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7296150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7888288" y="2933700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7272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5775325" y="4533900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5457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5935663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6550025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15" y="1803458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5613400" y="1546225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8345488" y="2855912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5611813" y="3500438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7132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5890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8240713" y="5002213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7924800" y="5303838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327957" y="2291590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5472854" y="2136804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0187" y="2142158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5536928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5469738" y="2130348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5743755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5468764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5753688" y="2160738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5469153" y="2291748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5464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5633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5328152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5328347" y="2356465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5328542" y="2295527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5338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5627877" y="2354576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6872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021" y="310564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513878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5608891" y="3175799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257" y="3179808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5650906" y="3171201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5606848" y="3170965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5786529" y="3192543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5606209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5793042" y="3193722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5606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5603272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5714120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5514006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5514134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5514261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5520519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5710545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5995499" y="3253643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7307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20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21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4843" y="2078789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02" y="3071517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938" y="3011924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5607471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5276468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6495173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6558106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5756886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5458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5616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7154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7299376" y="5413893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6881891" y="5484200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5865009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6326174" y="2477052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7177349" y="2476441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7686788" y="2399327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7752480" y="2760839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7201005" y="2760229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7083692" y="3627282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7424812" y="3896990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7740429" y="3636266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6056633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6970247" y="4493117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6260655" y="4818927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7693291" y="4813217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80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MAC</a:t>
            </a:r>
            <a:r>
              <a:rPr lang="en-US" dirty="0">
                <a:latin typeface="Gill Sans MT" charset="0"/>
                <a:cs typeface="+mj-cs"/>
              </a:rPr>
              <a:t> </a:t>
            </a:r>
            <a:r>
              <a:rPr lang="en-US" dirty="0" smtClean="0">
                <a:latin typeface="Gill Sans MT" charset="0"/>
                <a:cs typeface="+mj-cs"/>
              </a:rPr>
              <a:t>addresses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47063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MAC </a:t>
            </a:r>
            <a:r>
              <a:rPr lang="en-US" dirty="0">
                <a:latin typeface="Gill Sans MT" charset="0"/>
                <a:cs typeface="+mn-cs"/>
              </a:rPr>
              <a:t>(or LAN or physical or Ethernet) address:</a:t>
            </a:r>
            <a:r>
              <a:rPr lang="en-US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function:</a:t>
            </a:r>
            <a:r>
              <a:rPr lang="en-US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used ‘locally” to get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frame from one interface to another physically-connected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interface</a:t>
            </a:r>
            <a:endParaRPr lang="en-US" i="1" dirty="0">
              <a:solidFill>
                <a:srgbClr val="CC0000"/>
              </a:solidFill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48 bit MAC address (for most LANs) burned in NIC ROM, also sometimes software settable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e.g.: 1A-2F-BB-76-09-AD</a:t>
            </a: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Gill Sans MT" charset="0"/>
            </a:endParaRPr>
          </a:p>
        </p:txBody>
      </p:sp>
      <p:pic>
        <p:nvPicPr>
          <p:cNvPr id="121861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0287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1006105" y="4104121"/>
            <a:ext cx="37446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hexadecimal (base 16) notation</a:t>
            </a:r>
          </a:p>
          <a:p>
            <a:pPr algn="ctr">
              <a:defRPr/>
            </a:pP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(each </a:t>
            </a:r>
            <a:r>
              <a:rPr lang="ja-JP" alt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“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numeral</a:t>
            </a:r>
            <a:r>
              <a:rPr lang="ja-JP" alt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”</a:t>
            </a:r>
            <a:r>
              <a:rPr lang="en-US" i="0" dirty="0" smtClean="0">
                <a:solidFill>
                  <a:srgbClr val="000099"/>
                </a:solidFill>
                <a:latin typeface="Arial" charset="0"/>
                <a:cs typeface="+mn-cs"/>
              </a:rPr>
              <a:t> represents 4 bits)</a:t>
            </a:r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 flipV="1">
            <a:off x="2310102" y="3839009"/>
            <a:ext cx="188912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40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7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</a:t>
            </a:r>
            <a:r>
              <a:rPr lang="en-US" dirty="0" smtClean="0">
                <a:latin typeface="Gill Sans MT" charset="0"/>
                <a:cs typeface="+mj-cs"/>
              </a:rPr>
              <a:t>addresses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585788" y="1309688"/>
            <a:ext cx="689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 smtClean="0">
                <a:latin typeface="Gill Sans MT" charset="0"/>
                <a:cs typeface="+mn-cs"/>
              </a:rPr>
              <a:t>each adapter on LAN has unique 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LAN</a:t>
            </a:r>
            <a:r>
              <a:rPr lang="en-US" sz="2800" i="0" dirty="0" smtClean="0">
                <a:latin typeface="Gill Sans MT" charset="0"/>
                <a:cs typeface="+mn-cs"/>
              </a:rPr>
              <a:t> address</a:t>
            </a:r>
          </a:p>
        </p:txBody>
      </p:sp>
      <p:sp>
        <p:nvSpPr>
          <p:cNvPr id="40966" name="Text Box 18"/>
          <p:cNvSpPr txBox="1">
            <a:spLocks noChangeArrowheads="1"/>
          </p:cNvSpPr>
          <p:nvPr/>
        </p:nvSpPr>
        <p:spPr bwMode="auto">
          <a:xfrm>
            <a:off x="6918325" y="389096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123910" name="Freeform 8"/>
          <p:cNvSpPr>
            <a:spLocks/>
          </p:cNvSpPr>
          <p:nvPr/>
        </p:nvSpPr>
        <p:spPr bwMode="auto">
          <a:xfrm>
            <a:off x="2152650" y="326231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968" name="Line 19"/>
          <p:cNvSpPr>
            <a:spLocks noChangeShapeType="1"/>
          </p:cNvSpPr>
          <p:nvPr/>
        </p:nvSpPr>
        <p:spPr bwMode="auto">
          <a:xfrm>
            <a:off x="1300163" y="394017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69" name="Line 20"/>
          <p:cNvSpPr>
            <a:spLocks noChangeShapeType="1"/>
          </p:cNvSpPr>
          <p:nvPr/>
        </p:nvSpPr>
        <p:spPr bwMode="auto">
          <a:xfrm>
            <a:off x="3309938" y="280828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0" name="Line 21"/>
          <p:cNvSpPr>
            <a:spLocks noChangeShapeType="1"/>
          </p:cNvSpPr>
          <p:nvPr/>
        </p:nvSpPr>
        <p:spPr bwMode="auto">
          <a:xfrm flipH="1">
            <a:off x="4173538" y="410845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1" name="Line 22"/>
          <p:cNvSpPr>
            <a:spLocks noChangeShapeType="1"/>
          </p:cNvSpPr>
          <p:nvPr/>
        </p:nvSpPr>
        <p:spPr bwMode="auto">
          <a:xfrm flipV="1">
            <a:off x="3271838" y="511333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2" name="Text Box 24"/>
          <p:cNvSpPr txBox="1">
            <a:spLocks noChangeArrowheads="1"/>
          </p:cNvSpPr>
          <p:nvPr/>
        </p:nvSpPr>
        <p:spPr bwMode="auto">
          <a:xfrm>
            <a:off x="3630613" y="251301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40973" name="Line 25"/>
          <p:cNvSpPr>
            <a:spLocks noChangeShapeType="1"/>
          </p:cNvSpPr>
          <p:nvPr/>
        </p:nvSpPr>
        <p:spPr bwMode="auto">
          <a:xfrm flipH="1" flipV="1">
            <a:off x="3449638" y="265271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4" name="Line 26"/>
          <p:cNvSpPr>
            <a:spLocks noChangeShapeType="1"/>
          </p:cNvSpPr>
          <p:nvPr/>
        </p:nvSpPr>
        <p:spPr bwMode="auto">
          <a:xfrm flipV="1">
            <a:off x="4999038" y="428942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5" name="Text Box 27"/>
          <p:cNvSpPr txBox="1">
            <a:spLocks noChangeArrowheads="1"/>
          </p:cNvSpPr>
          <p:nvPr/>
        </p:nvSpPr>
        <p:spPr bwMode="auto">
          <a:xfrm>
            <a:off x="4479925" y="466248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40976" name="Line 28"/>
          <p:cNvSpPr>
            <a:spLocks noChangeShapeType="1"/>
          </p:cNvSpPr>
          <p:nvPr/>
        </p:nvSpPr>
        <p:spPr bwMode="auto">
          <a:xfrm flipH="1">
            <a:off x="3375025" y="56673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7" name="Text Box 29"/>
          <p:cNvSpPr txBox="1">
            <a:spLocks noChangeArrowheads="1"/>
          </p:cNvSpPr>
          <p:nvPr/>
        </p:nvSpPr>
        <p:spPr bwMode="auto">
          <a:xfrm>
            <a:off x="3797300" y="555148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40978" name="Line 30"/>
          <p:cNvSpPr>
            <a:spLocks noChangeShapeType="1"/>
          </p:cNvSpPr>
          <p:nvPr/>
        </p:nvSpPr>
        <p:spPr bwMode="auto">
          <a:xfrm flipV="1">
            <a:off x="1236663" y="409575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979" name="Text Box 31"/>
          <p:cNvSpPr txBox="1">
            <a:spLocks noChangeArrowheads="1"/>
          </p:cNvSpPr>
          <p:nvPr/>
        </p:nvSpPr>
        <p:spPr bwMode="auto">
          <a:xfrm>
            <a:off x="319088" y="447040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40980" name="Text Box 32"/>
          <p:cNvSpPr txBox="1">
            <a:spLocks noChangeArrowheads="1"/>
          </p:cNvSpPr>
          <p:nvPr/>
        </p:nvSpPr>
        <p:spPr bwMode="auto">
          <a:xfrm>
            <a:off x="2636838" y="362108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 smtClean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526373" name="Rectangle 37"/>
          <p:cNvSpPr>
            <a:spLocks noChangeArrowheads="1"/>
          </p:cNvSpPr>
          <p:nvPr/>
        </p:nvSpPr>
        <p:spPr bwMode="auto">
          <a:xfrm>
            <a:off x="6727825" y="394176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23925" name="Group 51"/>
          <p:cNvGrpSpPr>
            <a:grpSpLocks/>
          </p:cNvGrpSpPr>
          <p:nvPr/>
        </p:nvGrpSpPr>
        <p:grpSpPr bwMode="auto">
          <a:xfrm>
            <a:off x="423863" y="3562350"/>
            <a:ext cx="922337" cy="658813"/>
            <a:chOff x="267" y="2244"/>
            <a:chExt cx="581" cy="415"/>
          </a:xfrm>
        </p:grpSpPr>
        <p:sp>
          <p:nvSpPr>
            <p:cNvPr id="526372" name="Rectangle 36"/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43" name="Group 38"/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23944" name="Picture 3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5" name="Freeform 4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6" name="Group 50"/>
          <p:cNvGrpSpPr>
            <a:grpSpLocks/>
          </p:cNvGrpSpPr>
          <p:nvPr/>
        </p:nvGrpSpPr>
        <p:grpSpPr bwMode="auto">
          <a:xfrm>
            <a:off x="2744788" y="5559425"/>
            <a:ext cx="812800" cy="833438"/>
            <a:chOff x="1729" y="3502"/>
            <a:chExt cx="512" cy="525"/>
          </a:xfrm>
        </p:grpSpPr>
        <p:sp>
          <p:nvSpPr>
            <p:cNvPr id="526370" name="Rectangle 34"/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9" name="Group 41"/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23940" name="Picture 4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41" name="Freeform 4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7" name="Group 52"/>
          <p:cNvGrpSpPr>
            <a:grpSpLocks/>
          </p:cNvGrpSpPr>
          <p:nvPr/>
        </p:nvGrpSpPr>
        <p:grpSpPr bwMode="auto">
          <a:xfrm>
            <a:off x="2770188" y="2025650"/>
            <a:ext cx="812800" cy="776288"/>
            <a:chOff x="1745" y="1276"/>
            <a:chExt cx="512" cy="489"/>
          </a:xfrm>
        </p:grpSpPr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5" name="Group 44"/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12393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23928" name="Group 53"/>
          <p:cNvGrpSpPr>
            <a:grpSpLocks/>
          </p:cNvGrpSpPr>
          <p:nvPr/>
        </p:nvGrpSpPr>
        <p:grpSpPr bwMode="auto">
          <a:xfrm>
            <a:off x="4868863" y="3836988"/>
            <a:ext cx="812800" cy="658812"/>
            <a:chOff x="3067" y="2417"/>
            <a:chExt cx="512" cy="415"/>
          </a:xfrm>
        </p:grpSpPr>
        <p:sp>
          <p:nvSpPr>
            <p:cNvPr id="526371" name="Rectangle 35"/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3931" name="Group 47"/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23932" name="Picture 4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933" name="Freeform 4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23929" name="Picture 20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5322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41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9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46873"/>
            <a:ext cx="54848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3566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LAN </a:t>
            </a:r>
            <a:r>
              <a:rPr lang="en-US" dirty="0" smtClean="0">
                <a:latin typeface="Gill Sans MT" charset="0"/>
                <a:cs typeface="+mj-cs"/>
              </a:rPr>
              <a:t>addresses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MAC address allocation administered by IEEE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manufacturer buys portion of MAC address space (to assure uniqueness)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MAC </a:t>
            </a:r>
            <a:r>
              <a:rPr lang="en-US" dirty="0">
                <a:latin typeface="Gill Sans MT" charset="0"/>
                <a:cs typeface="+mn-cs"/>
              </a:rPr>
              <a:t>flat address  </a:t>
            </a:r>
            <a:r>
              <a:rPr lang="en-US" dirty="0">
                <a:latin typeface="MS Mincho" charset="0"/>
                <a:ea typeface="MS Mincho" charset="0"/>
                <a:cs typeface="MS Mincho" charset="0"/>
              </a:rPr>
              <a:t>➜</a:t>
            </a:r>
            <a:r>
              <a:rPr lang="en-US" dirty="0">
                <a:latin typeface="Gill Sans MT" charset="0"/>
                <a:cs typeface="+mn-cs"/>
              </a:rPr>
              <a:t> portability 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can move LAN card from one LAN to another</a:t>
            </a:r>
          </a:p>
          <a:p>
            <a:pPr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42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3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43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276350"/>
            <a:ext cx="7519987" cy="2133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dominant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wired LAN technology: </a:t>
            </a:r>
          </a:p>
          <a:p>
            <a:pPr>
              <a:defRPr/>
            </a:pPr>
            <a:r>
              <a:rPr lang="en-US" sz="2400" dirty="0" smtClean="0">
                <a:latin typeface="Gill Sans MT" charset="0"/>
                <a:cs typeface="+mn-cs"/>
              </a:rPr>
              <a:t>single chip, multiple speeds (e.g., Broadcom  BCM5761)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first widely used LAN technology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simpler, </a:t>
            </a:r>
            <a:r>
              <a:rPr lang="en-US" sz="2400" dirty="0" smtClean="0">
                <a:latin typeface="Gill Sans MT" charset="0"/>
                <a:cs typeface="+mn-cs"/>
              </a:rPr>
              <a:t>cheap</a:t>
            </a: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kept up with speed race: 10 Mbps – 10 Gbps </a:t>
            </a: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146437" name="Picture 4" descr="551 metcalfe-e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3635375"/>
            <a:ext cx="4752975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4289425" y="6086475"/>
            <a:ext cx="31305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smtClean="0">
                <a:latin typeface="Arial"/>
                <a:cs typeface="Arial"/>
              </a:rPr>
              <a:t>Metcalfe</a:t>
            </a:r>
            <a:r>
              <a:rPr lang="ja-JP" altLang="en-US" dirty="0" smtClean="0">
                <a:latin typeface="Arial"/>
                <a:cs typeface="Arial"/>
              </a:rPr>
              <a:t>’</a:t>
            </a:r>
            <a:r>
              <a:rPr lang="en-US" dirty="0" smtClean="0">
                <a:latin typeface="Arial"/>
                <a:cs typeface="Arial"/>
              </a:rPr>
              <a:t>s Ethernet sketch</a:t>
            </a:r>
          </a:p>
        </p:txBody>
      </p:sp>
      <p:pic>
        <p:nvPicPr>
          <p:cNvPr id="146439" name="Picture 24" descr="underline_base"/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877888"/>
            <a:ext cx="1970087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44</a:t>
            </a:fld>
            <a:endParaRPr lang="en-US" sz="1200" dirty="0">
              <a:latin typeface="Tahoma" charset="0"/>
            </a:endParaRP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8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796925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Ethernet: physical topology</a:t>
            </a:r>
            <a:endParaRPr lang="en-US" sz="4000" dirty="0">
              <a:latin typeface="Gill Sans MT" charset="0"/>
              <a:cs typeface="+mj-cs"/>
            </a:endParaRPr>
          </a:p>
        </p:txBody>
      </p:sp>
      <p:sp>
        <p:nvSpPr>
          <p:cNvPr id="5325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08000" y="1103313"/>
            <a:ext cx="8297863" cy="2449512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b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us: </a:t>
            </a:r>
            <a:r>
              <a:rPr lang="en-US" dirty="0" smtClean="0">
                <a:latin typeface="Gill Sans MT" charset="0"/>
                <a:cs typeface="+mn-cs"/>
              </a:rPr>
              <a:t>popular </a:t>
            </a:r>
            <a:r>
              <a:rPr lang="en-US" dirty="0">
                <a:latin typeface="Gill Sans MT" charset="0"/>
                <a:cs typeface="+mn-cs"/>
              </a:rPr>
              <a:t>through mid 90s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all nodes in same collision domain (can collide with each other)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s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tar: </a:t>
            </a:r>
            <a:r>
              <a:rPr lang="en-US" dirty="0" smtClean="0">
                <a:latin typeface="Gill Sans MT" charset="0"/>
                <a:cs typeface="+mn-cs"/>
              </a:rPr>
              <a:t>prevails today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active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switch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in center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latin typeface="Gill Sans MT" charset="0"/>
              </a:rPr>
              <a:t>each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spoke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runs a (separate) Ethernet protocol (nodes do not collide with each other)</a:t>
            </a:r>
          </a:p>
        </p:txBody>
      </p:sp>
      <p:sp>
        <p:nvSpPr>
          <p:cNvPr id="53254" name="Line 17"/>
          <p:cNvSpPr>
            <a:spLocks noChangeShapeType="1"/>
          </p:cNvSpPr>
          <p:nvPr/>
        </p:nvSpPr>
        <p:spPr bwMode="auto">
          <a:xfrm>
            <a:off x="5316538" y="511016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5" name="Line 18"/>
          <p:cNvSpPr>
            <a:spLocks noChangeShapeType="1"/>
          </p:cNvSpPr>
          <p:nvPr/>
        </p:nvSpPr>
        <p:spPr bwMode="auto">
          <a:xfrm>
            <a:off x="6556375" y="451802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6" name="Line 19"/>
          <p:cNvSpPr>
            <a:spLocks noChangeShapeType="1"/>
          </p:cNvSpPr>
          <p:nvPr/>
        </p:nvSpPr>
        <p:spPr bwMode="auto">
          <a:xfrm flipH="1">
            <a:off x="6746875" y="512603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7" name="Line 20"/>
          <p:cNvSpPr>
            <a:spLocks noChangeShapeType="1"/>
          </p:cNvSpPr>
          <p:nvPr/>
        </p:nvSpPr>
        <p:spPr bwMode="auto">
          <a:xfrm flipV="1">
            <a:off x="6556375" y="525145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58" name="Text Box 23"/>
          <p:cNvSpPr txBox="1">
            <a:spLocks noChangeArrowheads="1"/>
          </p:cNvSpPr>
          <p:nvPr/>
        </p:nvSpPr>
        <p:spPr bwMode="auto">
          <a:xfrm>
            <a:off x="5464175" y="548640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 smtClean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 flipV="1">
            <a:off x="5834063" y="527526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0" name="Line 32"/>
          <p:cNvSpPr>
            <a:spLocks noChangeShapeType="1"/>
          </p:cNvSpPr>
          <p:nvPr/>
        </p:nvSpPr>
        <p:spPr bwMode="auto">
          <a:xfrm flipH="1">
            <a:off x="2160588" y="4102100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1" name="Line 33"/>
          <p:cNvSpPr>
            <a:spLocks noChangeShapeType="1"/>
          </p:cNvSpPr>
          <p:nvPr/>
        </p:nvSpPr>
        <p:spPr bwMode="auto">
          <a:xfrm>
            <a:off x="2132013" y="4879975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2" name="Line 34"/>
          <p:cNvSpPr>
            <a:spLocks noChangeShapeType="1"/>
          </p:cNvSpPr>
          <p:nvPr/>
        </p:nvSpPr>
        <p:spPr bwMode="auto">
          <a:xfrm>
            <a:off x="1914525" y="5434013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3" name="Line 35"/>
          <p:cNvSpPr>
            <a:spLocks noChangeShapeType="1"/>
          </p:cNvSpPr>
          <p:nvPr/>
        </p:nvSpPr>
        <p:spPr bwMode="auto">
          <a:xfrm flipV="1">
            <a:off x="2632075" y="4648200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4" name="Line 37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5" name="Line 38"/>
          <p:cNvSpPr>
            <a:spLocks noChangeShapeType="1"/>
          </p:cNvSpPr>
          <p:nvPr/>
        </p:nvSpPr>
        <p:spPr bwMode="auto">
          <a:xfrm>
            <a:off x="2424113" y="4275138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6" name="Line 39"/>
          <p:cNvSpPr>
            <a:spLocks noChangeShapeType="1"/>
          </p:cNvSpPr>
          <p:nvPr/>
        </p:nvSpPr>
        <p:spPr bwMode="auto">
          <a:xfrm>
            <a:off x="2314575" y="5324475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267" name="Text Box 41"/>
          <p:cNvSpPr txBox="1">
            <a:spLocks noChangeArrowheads="1"/>
          </p:cNvSpPr>
          <p:nvPr/>
        </p:nvSpPr>
        <p:spPr bwMode="auto">
          <a:xfrm>
            <a:off x="1430338" y="5908675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 smtClean="0">
                <a:latin typeface="Arial" charset="0"/>
                <a:cs typeface="Arial" charset="0"/>
              </a:rPr>
              <a:t>coaxial cable</a:t>
            </a:r>
          </a:p>
        </p:txBody>
      </p:sp>
      <p:sp>
        <p:nvSpPr>
          <p:cNvPr id="53268" name="Text Box 42"/>
          <p:cNvSpPr txBox="1">
            <a:spLocks noChangeArrowheads="1"/>
          </p:cNvSpPr>
          <p:nvPr/>
        </p:nvSpPr>
        <p:spPr bwMode="auto">
          <a:xfrm>
            <a:off x="4989513" y="569118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148501" name="Group 37"/>
          <p:cNvGrpSpPr>
            <a:grpSpLocks/>
          </p:cNvGrpSpPr>
          <p:nvPr/>
        </p:nvGrpSpPr>
        <p:grpSpPr bwMode="auto">
          <a:xfrm>
            <a:off x="2733675" y="4398963"/>
            <a:ext cx="711200" cy="601662"/>
            <a:chOff x="7179310" y="4033520"/>
            <a:chExt cx="1009650" cy="855028"/>
          </a:xfrm>
        </p:grpSpPr>
        <p:grpSp>
          <p:nvGrpSpPr>
            <p:cNvPr id="148542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2" name="Group 42"/>
          <p:cNvGrpSpPr>
            <a:grpSpLocks/>
          </p:cNvGrpSpPr>
          <p:nvPr/>
        </p:nvGrpSpPr>
        <p:grpSpPr bwMode="auto">
          <a:xfrm>
            <a:off x="1757363" y="3962400"/>
            <a:ext cx="701675" cy="517525"/>
            <a:chOff x="1046480" y="3962400"/>
            <a:chExt cx="1026163" cy="761428"/>
          </a:xfrm>
        </p:grpSpPr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9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40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41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3" name="Group 47"/>
          <p:cNvGrpSpPr>
            <a:grpSpLocks/>
          </p:cNvGrpSpPr>
          <p:nvPr/>
        </p:nvGrpSpPr>
        <p:grpSpPr bwMode="auto">
          <a:xfrm>
            <a:off x="1473200" y="4551363"/>
            <a:ext cx="701675" cy="517525"/>
            <a:chOff x="1046480" y="3962400"/>
            <a:chExt cx="1026163" cy="761428"/>
          </a:xfrm>
        </p:grpSpPr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5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6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7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4" name="Group 52"/>
          <p:cNvGrpSpPr>
            <a:grpSpLocks/>
          </p:cNvGrpSpPr>
          <p:nvPr/>
        </p:nvGrpSpPr>
        <p:grpSpPr bwMode="auto">
          <a:xfrm>
            <a:off x="1279525" y="5110163"/>
            <a:ext cx="701675" cy="517525"/>
            <a:chOff x="1046480" y="3962400"/>
            <a:chExt cx="1026163" cy="761428"/>
          </a:xfrm>
        </p:grpSpPr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31" name="Group 54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32" name="Picture 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33" name="Freeform 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5" name="Group 57"/>
          <p:cNvGrpSpPr>
            <a:grpSpLocks/>
          </p:cNvGrpSpPr>
          <p:nvPr/>
        </p:nvGrpSpPr>
        <p:grpSpPr bwMode="auto">
          <a:xfrm>
            <a:off x="2447925" y="5070475"/>
            <a:ext cx="711200" cy="600075"/>
            <a:chOff x="7179310" y="4033520"/>
            <a:chExt cx="1009650" cy="855028"/>
          </a:xfrm>
        </p:grpSpPr>
        <p:grpSp>
          <p:nvGrpSpPr>
            <p:cNvPr id="148526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60" name="Rectangle 43"/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48506" name="Group 62"/>
          <p:cNvGrpSpPr>
            <a:grpSpLocks/>
          </p:cNvGrpSpPr>
          <p:nvPr/>
        </p:nvGrpSpPr>
        <p:grpSpPr bwMode="auto">
          <a:xfrm>
            <a:off x="4419600" y="4687888"/>
            <a:ext cx="914400" cy="690562"/>
            <a:chOff x="1046480" y="3962400"/>
            <a:chExt cx="1026163" cy="761428"/>
          </a:xfrm>
        </p:grpSpPr>
        <p:sp>
          <p:nvSpPr>
            <p:cNvPr id="64" name="Rectangle 48"/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23" name="Group 49"/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148524" name="Picture 5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5" name="Freeform 5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48507" name="Group 67"/>
          <p:cNvGrpSpPr>
            <a:grpSpLocks/>
          </p:cNvGrpSpPr>
          <p:nvPr/>
        </p:nvGrpSpPr>
        <p:grpSpPr bwMode="auto">
          <a:xfrm>
            <a:off x="7548563" y="4779963"/>
            <a:ext cx="854075" cy="741362"/>
            <a:chOff x="7179310" y="4033520"/>
            <a:chExt cx="1009650" cy="855028"/>
          </a:xfrm>
        </p:grpSpPr>
        <p:grpSp>
          <p:nvGrpSpPr>
            <p:cNvPr id="148518" name="Group 44"/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4852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2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75" name="Rectangle 43"/>
          <p:cNvSpPr>
            <a:spLocks noChangeArrowheads="1"/>
          </p:cNvSpPr>
          <p:nvPr/>
        </p:nvSpPr>
        <p:spPr bwMode="auto">
          <a:xfrm>
            <a:off x="6497638" y="435133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148509" name="Group 44"/>
          <p:cNvGrpSpPr>
            <a:grpSpLocks/>
          </p:cNvGrpSpPr>
          <p:nvPr/>
        </p:nvGrpSpPr>
        <p:grpSpPr bwMode="auto">
          <a:xfrm>
            <a:off x="6116638" y="3784600"/>
            <a:ext cx="852487" cy="741363"/>
            <a:chOff x="-44" y="1473"/>
            <a:chExt cx="981" cy="1105"/>
          </a:xfrm>
        </p:grpSpPr>
        <p:pic>
          <p:nvPicPr>
            <p:cNvPr id="14851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51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8510" name="Group 1"/>
          <p:cNvGrpSpPr>
            <a:grpSpLocks/>
          </p:cNvGrpSpPr>
          <p:nvPr/>
        </p:nvGrpSpPr>
        <p:grpSpPr bwMode="auto">
          <a:xfrm>
            <a:off x="5943600" y="5926138"/>
            <a:ext cx="854075" cy="835025"/>
            <a:chOff x="8077200" y="3320111"/>
            <a:chExt cx="853440" cy="835329"/>
          </a:xfrm>
        </p:grpSpPr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48513" name="Group 44"/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14851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51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5327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38" y="496252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45</a:t>
            </a:fld>
            <a:endParaRPr lang="en-US" sz="1200" dirty="0">
              <a:latin typeface="Tahoma" charset="0"/>
            </a:endParaRPr>
          </a:p>
        </p:txBody>
      </p:sp>
      <p:sp>
        <p:nvSpPr>
          <p:cNvPr id="6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9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6075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frame structure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2463" y="1609725"/>
            <a:ext cx="7772400" cy="43434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sending </a:t>
            </a:r>
            <a:r>
              <a:rPr lang="en-US" dirty="0">
                <a:latin typeface="Gill Sans MT" charset="0"/>
                <a:cs typeface="+mn-cs"/>
              </a:rPr>
              <a:t>adapter encapsulates IP datagram (or other network layer protocol packet) in 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Ethernet frame</a:t>
            </a: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b="1" dirty="0"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sz="2400" dirty="0">
              <a:solidFill>
                <a:srgbClr val="FF0000"/>
              </a:solidFill>
              <a:latin typeface="Gill Sans MT" charset="0"/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preamble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7 bytes with pattern 10101010 followed by one byte with pattern 10101011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 used to synchronize receiver, sender clock rates</a:t>
            </a:r>
          </a:p>
        </p:txBody>
      </p:sp>
      <p:pic>
        <p:nvPicPr>
          <p:cNvPr id="150533" name="Picture 1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88106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534" name="Group 51"/>
          <p:cNvGrpSpPr>
            <a:grpSpLocks/>
          </p:cNvGrpSpPr>
          <p:nvPr/>
        </p:nvGrpSpPr>
        <p:grpSpPr bwMode="auto">
          <a:xfrm>
            <a:off x="1516063" y="2373313"/>
            <a:ext cx="6291262" cy="993775"/>
            <a:chOff x="940711" y="4902593"/>
            <a:chExt cx="6291001" cy="992895"/>
          </a:xfrm>
        </p:grpSpPr>
        <p:sp>
          <p:nvSpPr>
            <p:cNvPr id="150535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536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6" name="Straight Connector 3"/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Straight Connector 32"/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33"/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0542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3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0544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0545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0546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0547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46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4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 frame structure (more)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1314450"/>
            <a:ext cx="8272463" cy="3789363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addresses: </a:t>
            </a:r>
            <a:r>
              <a:rPr lang="en-US" dirty="0">
                <a:latin typeface="Gill Sans MT" charset="0"/>
                <a:cs typeface="+mn-cs"/>
              </a:rPr>
              <a:t>6 </a:t>
            </a:r>
            <a:r>
              <a:rPr lang="en-US" dirty="0" smtClean="0">
                <a:latin typeface="Gill Sans MT" charset="0"/>
                <a:cs typeface="+mn-cs"/>
              </a:rPr>
              <a:t>byte source, destination MAC addresses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if adapter receives frame with matching destination address, or with broadcast </a:t>
            </a:r>
            <a:r>
              <a:rPr lang="en-US" dirty="0" smtClean="0">
                <a:latin typeface="Gill Sans MT" charset="0"/>
              </a:rPr>
              <a:t>address, it </a:t>
            </a:r>
            <a:r>
              <a:rPr lang="en-US" dirty="0">
                <a:latin typeface="Gill Sans MT" charset="0"/>
              </a:rPr>
              <a:t>passes data in frame to network layer protocol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otherwise, adapter discards frame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type: </a:t>
            </a:r>
            <a:r>
              <a:rPr lang="en-US" dirty="0">
                <a:latin typeface="Gill Sans MT" charset="0"/>
                <a:cs typeface="+mn-cs"/>
              </a:rPr>
              <a:t>indicates higher layer protocol (mostly IP but others possible, e.g., Novell IPX, AppleTalk)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CRC: </a:t>
            </a:r>
            <a:r>
              <a:rPr lang="en-US" dirty="0" smtClean="0">
                <a:latin typeface="Gill Sans MT" charset="0"/>
                <a:cs typeface="+mn-cs"/>
              </a:rPr>
              <a:t>cyclic redundancy check </a:t>
            </a:r>
            <a:r>
              <a:rPr lang="en-US" dirty="0">
                <a:latin typeface="Gill Sans MT" charset="0"/>
                <a:cs typeface="+mn-cs"/>
              </a:rPr>
              <a:t>at </a:t>
            </a:r>
            <a:r>
              <a:rPr lang="en-US" dirty="0" smtClean="0">
                <a:latin typeface="Gill Sans MT" charset="0"/>
                <a:cs typeface="+mn-cs"/>
              </a:rPr>
              <a:t>receiver</a:t>
            </a:r>
            <a:endParaRPr lang="en-US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error detected: frame </a:t>
            </a:r>
            <a:r>
              <a:rPr lang="en-US" dirty="0">
                <a:latin typeface="Gill Sans MT" charset="0"/>
              </a:rPr>
              <a:t>is </a:t>
            </a:r>
            <a:r>
              <a:rPr lang="en-US" dirty="0" smtClean="0">
                <a:latin typeface="Gill Sans MT" charset="0"/>
              </a:rPr>
              <a:t>dropped</a:t>
            </a:r>
            <a:endParaRPr lang="en-US" dirty="0">
              <a:latin typeface="Gill Sans MT" charset="0"/>
            </a:endParaRPr>
          </a:p>
        </p:txBody>
      </p:sp>
      <p:pic>
        <p:nvPicPr>
          <p:cNvPr id="152581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019175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2582" name="Group 8"/>
          <p:cNvGrpSpPr>
            <a:grpSpLocks/>
          </p:cNvGrpSpPr>
          <p:nvPr/>
        </p:nvGrpSpPr>
        <p:grpSpPr bwMode="auto">
          <a:xfrm>
            <a:off x="1412875" y="5040313"/>
            <a:ext cx="6291263" cy="993775"/>
            <a:chOff x="940711" y="4902593"/>
            <a:chExt cx="6291001" cy="992895"/>
          </a:xfrm>
        </p:grpSpPr>
        <p:sp>
          <p:nvSpPr>
            <p:cNvPr id="152583" name="Line 10"/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584" name="Rectangle 1"/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970956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2"/>
            <p:cNvCxnSpPr>
              <a:cxnSpLocks noChangeShapeType="1"/>
            </p:cNvCxnSpPr>
            <p:nvPr/>
          </p:nvCxnSpPr>
          <p:spPr bwMode="auto">
            <a:xfrm>
              <a:off x="2701176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3"/>
            <p:cNvCxnSpPr>
              <a:cxnSpLocks noChangeShapeType="1"/>
            </p:cNvCxnSpPr>
            <p:nvPr/>
          </p:nvCxnSpPr>
          <p:spPr bwMode="auto">
            <a:xfrm>
              <a:off x="3429807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4"/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Connector 35"/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2590" name="TextBox 5"/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1" name="TextBox 37"/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52592" name="TextBox 38"/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2593" name="TextBox 39"/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52594" name="TextBox 40"/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52595" name="Text Box 9"/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47</a:t>
            </a:fld>
            <a:endParaRPr lang="en-US" sz="1200" dirty="0">
              <a:latin typeface="Tahoma" charset="0"/>
            </a:endParaRPr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73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47063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Ethernet: unreliable, connectionless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6135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connectionless: </a:t>
            </a:r>
            <a:r>
              <a:rPr lang="en-US" dirty="0" smtClean="0">
                <a:latin typeface="Gill Sans MT" charset="0"/>
                <a:cs typeface="+mn-cs"/>
              </a:rPr>
              <a:t>no </a:t>
            </a:r>
            <a:r>
              <a:rPr lang="en-US" dirty="0">
                <a:latin typeface="Gill Sans MT" charset="0"/>
                <a:cs typeface="+mn-cs"/>
              </a:rPr>
              <a:t>handshaking between sending and receiving NICs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unreliable: </a:t>
            </a:r>
            <a:r>
              <a:rPr lang="en-US" dirty="0">
                <a:latin typeface="Gill Sans MT" charset="0"/>
                <a:cs typeface="+mn-cs"/>
              </a:rPr>
              <a:t>receiving NIC </a:t>
            </a:r>
            <a:r>
              <a:rPr lang="en-US" dirty="0" smtClean="0">
                <a:latin typeface="Gill Sans MT" charset="0"/>
                <a:cs typeface="+mn-cs"/>
              </a:rPr>
              <a:t>doesn't </a:t>
            </a:r>
            <a:r>
              <a:rPr lang="en-US" dirty="0">
                <a:latin typeface="Gill Sans MT" charset="0"/>
                <a:cs typeface="+mn-cs"/>
              </a:rPr>
              <a:t>send acks or nacks to sending NIC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d</a:t>
            </a:r>
            <a:r>
              <a:rPr lang="en-US" sz="2800" dirty="0" smtClean="0">
                <a:latin typeface="Gill Sans MT" charset="0"/>
              </a:rPr>
              <a:t>ata in dropped frames recovered only if initial sender uses higher layer rdt (e.g., TCP), otherwise dropped data lost</a:t>
            </a:r>
          </a:p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Ethernet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s MAC protocol: unslotted 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CSMA/CD with binary backoff</a:t>
            </a:r>
            <a:endParaRPr lang="en-US" i="1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pic>
        <p:nvPicPr>
          <p:cNvPr id="154629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019175"/>
            <a:ext cx="7313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5250"/>
            <a:ext cx="8715375" cy="114300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802.3 Ethernet standards: link &amp; physical layers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292225"/>
            <a:ext cx="7772400" cy="21002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many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different Ethernet standards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common MAC protocol and frame format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speeds: 2 Mbps, 10 Mbps, 100 Mbps, 1Gbps, </a:t>
            </a:r>
            <a:r>
              <a:rPr lang="en-US" dirty="0" smtClean="0">
                <a:latin typeface="Gill Sans MT" charset="0"/>
              </a:rPr>
              <a:t>10 Gbps, 40 Gbps</a:t>
            </a:r>
            <a:endParaRPr lang="en-US" dirty="0">
              <a:latin typeface="Gill Sans MT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>
                <a:latin typeface="Gill Sans MT" charset="0"/>
              </a:rPr>
              <a:t>different physical layer media: fiber, cable</a:t>
            </a:r>
          </a:p>
          <a:p>
            <a:pPr>
              <a:lnSpc>
                <a:spcPct val="90000"/>
              </a:lnSpc>
              <a:defRPr/>
            </a:pPr>
            <a:endParaRPr lang="en-US" sz="3200" dirty="0">
              <a:latin typeface="Gill Sans MT" charset="0"/>
              <a:cs typeface="+mn-cs"/>
            </a:endParaRPr>
          </a:p>
        </p:txBody>
      </p:sp>
      <p:sp>
        <p:nvSpPr>
          <p:cNvPr id="156677" name="Freeform 39"/>
          <p:cNvSpPr>
            <a:spLocks/>
          </p:cNvSpPr>
          <p:nvPr/>
        </p:nvSpPr>
        <p:spPr bwMode="auto">
          <a:xfrm>
            <a:off x="2873375" y="4075113"/>
            <a:ext cx="1393825" cy="1527175"/>
          </a:xfrm>
          <a:custGeom>
            <a:avLst/>
            <a:gdLst>
              <a:gd name="T0" fmla="*/ 2147483647 w 878"/>
              <a:gd name="T1" fmla="*/ 0 h 962"/>
              <a:gd name="T2" fmla="*/ 0 w 878"/>
              <a:gd name="T3" fmla="*/ 2147483647 h 962"/>
              <a:gd name="T4" fmla="*/ 2147483647 w 878"/>
              <a:gd name="T5" fmla="*/ 2147483647 h 962"/>
              <a:gd name="T6" fmla="*/ 2147483647 w 878"/>
              <a:gd name="T7" fmla="*/ 2147483647 h 962"/>
              <a:gd name="T8" fmla="*/ 2147483647 w 878"/>
              <a:gd name="T9" fmla="*/ 0 h 9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78" h="962">
                <a:moveTo>
                  <a:pt x="851" y="0"/>
                </a:moveTo>
                <a:lnTo>
                  <a:pt x="0" y="622"/>
                </a:lnTo>
                <a:lnTo>
                  <a:pt x="7" y="962"/>
                </a:lnTo>
                <a:lnTo>
                  <a:pt x="878" y="960"/>
                </a:lnTo>
                <a:lnTo>
                  <a:pt x="851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 w="9525" cap="flat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56678" name="Group 40"/>
          <p:cNvGrpSpPr>
            <a:grpSpLocks/>
          </p:cNvGrpSpPr>
          <p:nvPr/>
        </p:nvGrpSpPr>
        <p:grpSpPr bwMode="auto">
          <a:xfrm>
            <a:off x="1577975" y="4189413"/>
            <a:ext cx="1300163" cy="1465262"/>
            <a:chOff x="921" y="785"/>
            <a:chExt cx="819" cy="923"/>
          </a:xfrm>
        </p:grpSpPr>
        <p:sp>
          <p:nvSpPr>
            <p:cNvPr id="59419" name="Rectangle 41"/>
            <p:cNvSpPr>
              <a:spLocks noChangeArrowheads="1"/>
            </p:cNvSpPr>
            <p:nvPr/>
          </p:nvSpPr>
          <p:spPr bwMode="auto">
            <a:xfrm>
              <a:off x="924" y="810"/>
              <a:ext cx="816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0" name="Text Box 42"/>
            <p:cNvSpPr txBox="1">
              <a:spLocks noChangeArrowheads="1"/>
            </p:cNvSpPr>
            <p:nvPr/>
          </p:nvSpPr>
          <p:spPr bwMode="auto">
            <a:xfrm>
              <a:off x="922" y="785"/>
              <a:ext cx="804" cy="9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59421" name="Line 43"/>
            <p:cNvSpPr>
              <a:spLocks noChangeShapeType="1"/>
            </p:cNvSpPr>
            <p:nvPr/>
          </p:nvSpPr>
          <p:spPr bwMode="auto">
            <a:xfrm>
              <a:off x="924" y="993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2" name="Line 44"/>
            <p:cNvSpPr>
              <a:spLocks noChangeShapeType="1"/>
            </p:cNvSpPr>
            <p:nvPr/>
          </p:nvSpPr>
          <p:spPr bwMode="auto">
            <a:xfrm>
              <a:off x="924" y="1167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3" name="Line 45"/>
            <p:cNvSpPr>
              <a:spLocks noChangeShapeType="1"/>
            </p:cNvSpPr>
            <p:nvPr/>
          </p:nvSpPr>
          <p:spPr bwMode="auto">
            <a:xfrm>
              <a:off x="921" y="134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4" name="Line 46"/>
            <p:cNvSpPr>
              <a:spLocks noChangeShapeType="1"/>
            </p:cNvSpPr>
            <p:nvPr/>
          </p:nvSpPr>
          <p:spPr bwMode="auto">
            <a:xfrm>
              <a:off x="926" y="1501"/>
              <a:ext cx="808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5" name="Line 47"/>
            <p:cNvSpPr>
              <a:spLocks noChangeShapeType="1"/>
            </p:cNvSpPr>
            <p:nvPr/>
          </p:nvSpPr>
          <p:spPr bwMode="auto">
            <a:xfrm>
              <a:off x="926" y="1552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26" name="Line 48"/>
            <p:cNvSpPr>
              <a:spLocks noChangeShapeType="1"/>
            </p:cNvSpPr>
            <p:nvPr/>
          </p:nvSpPr>
          <p:spPr bwMode="auto">
            <a:xfrm>
              <a:off x="1739" y="1541"/>
              <a:ext cx="0" cy="1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59400" name="Rectangle 49"/>
          <p:cNvSpPr>
            <a:spLocks noChangeArrowheads="1"/>
          </p:cNvSpPr>
          <p:nvPr/>
        </p:nvSpPr>
        <p:spPr bwMode="auto">
          <a:xfrm>
            <a:off x="4230688" y="4038600"/>
            <a:ext cx="4195762" cy="15684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1" name="Line 50"/>
          <p:cNvSpPr>
            <a:spLocks noChangeShapeType="1"/>
          </p:cNvSpPr>
          <p:nvPr/>
        </p:nvSpPr>
        <p:spPr bwMode="auto">
          <a:xfrm flipV="1">
            <a:off x="4244975" y="4703763"/>
            <a:ext cx="417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402" name="Text Box 51"/>
          <p:cNvSpPr txBox="1">
            <a:spLocks noChangeArrowheads="1"/>
          </p:cNvSpPr>
          <p:nvPr/>
        </p:nvSpPr>
        <p:spPr bwMode="auto">
          <a:xfrm>
            <a:off x="5413375" y="4079875"/>
            <a:ext cx="1735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MAC protocol</a:t>
            </a:r>
          </a:p>
          <a:p>
            <a:pPr algn="ctr" eaLnBrk="1" hangingPunct="1">
              <a:defRPr/>
            </a:pPr>
            <a:r>
              <a:rPr lang="en-US" sz="1600" i="0" dirty="0" smtClean="0">
                <a:latin typeface="Arial" charset="0"/>
                <a:cs typeface="+mn-cs"/>
              </a:rPr>
              <a:t>and frame format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398963" y="4794250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100BASE-TX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4410075" y="5154613"/>
            <a:ext cx="123031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100BASE-T4</a:t>
            </a:r>
          </a:p>
        </p:txBody>
      </p:sp>
      <p:sp>
        <p:nvSpPr>
          <p:cNvPr id="59405" name="Text Box 54"/>
          <p:cNvSpPr txBox="1">
            <a:spLocks noChangeArrowheads="1"/>
          </p:cNvSpPr>
          <p:nvPr/>
        </p:nvSpPr>
        <p:spPr bwMode="auto">
          <a:xfrm>
            <a:off x="7081838" y="4789488"/>
            <a:ext cx="12509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100BASE-FX</a:t>
            </a:r>
          </a:p>
        </p:txBody>
      </p:sp>
      <p:sp>
        <p:nvSpPr>
          <p:cNvPr id="156685" name="Freeform 55"/>
          <p:cNvSpPr>
            <a:spLocks/>
          </p:cNvSpPr>
          <p:nvPr/>
        </p:nvSpPr>
        <p:spPr bwMode="auto">
          <a:xfrm>
            <a:off x="2887663" y="4684713"/>
            <a:ext cx="1393825" cy="611187"/>
          </a:xfrm>
          <a:custGeom>
            <a:avLst/>
            <a:gdLst>
              <a:gd name="T0" fmla="*/ 0 w 878"/>
              <a:gd name="T1" fmla="*/ 2147483647 h 385"/>
              <a:gd name="T2" fmla="*/ 2147483647 w 878"/>
              <a:gd name="T3" fmla="*/ 0 h 38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878" h="385">
                <a:moveTo>
                  <a:pt x="0" y="385"/>
                </a:moveTo>
                <a:lnTo>
                  <a:pt x="87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5741988" y="4787900"/>
            <a:ext cx="123031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100BASE-T2</a:t>
            </a:r>
          </a:p>
        </p:txBody>
      </p:sp>
      <p:sp>
        <p:nvSpPr>
          <p:cNvPr id="59408" name="Text Box 57"/>
          <p:cNvSpPr txBox="1">
            <a:spLocks noChangeArrowheads="1"/>
          </p:cNvSpPr>
          <p:nvPr/>
        </p:nvSpPr>
        <p:spPr bwMode="auto">
          <a:xfrm>
            <a:off x="5724525" y="5148263"/>
            <a:ext cx="1262063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100BASE-SX</a:t>
            </a:r>
          </a:p>
        </p:txBody>
      </p:sp>
      <p:sp>
        <p:nvSpPr>
          <p:cNvPr id="59409" name="Text Box 58"/>
          <p:cNvSpPr txBox="1">
            <a:spLocks noChangeArrowheads="1"/>
          </p:cNvSpPr>
          <p:nvPr/>
        </p:nvSpPr>
        <p:spPr bwMode="auto">
          <a:xfrm>
            <a:off x="7088188" y="5143500"/>
            <a:ext cx="1262062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400" i="0" dirty="0" smtClean="0">
                <a:latin typeface="Arial" charset="0"/>
                <a:cs typeface="+mn-cs"/>
              </a:rPr>
              <a:t>100BASE-BX</a:t>
            </a:r>
          </a:p>
        </p:txBody>
      </p:sp>
      <p:grpSp>
        <p:nvGrpSpPr>
          <p:cNvPr id="412739" name="Group 67"/>
          <p:cNvGrpSpPr>
            <a:grpSpLocks/>
          </p:cNvGrpSpPr>
          <p:nvPr/>
        </p:nvGrpSpPr>
        <p:grpSpPr bwMode="auto">
          <a:xfrm>
            <a:off x="5681663" y="4743450"/>
            <a:ext cx="2768600" cy="1565275"/>
            <a:chOff x="3579" y="2988"/>
            <a:chExt cx="1744" cy="986"/>
          </a:xfrm>
        </p:grpSpPr>
        <p:sp>
          <p:nvSpPr>
            <p:cNvPr id="156695" name="Freeform 59"/>
            <p:cNvSpPr>
              <a:spLocks/>
            </p:cNvSpPr>
            <p:nvPr/>
          </p:nvSpPr>
          <p:spPr bwMode="auto">
            <a:xfrm>
              <a:off x="3579" y="2988"/>
              <a:ext cx="1709" cy="489"/>
            </a:xfrm>
            <a:custGeom>
              <a:avLst/>
              <a:gdLst>
                <a:gd name="T0" fmla="*/ 842 w 1709"/>
                <a:gd name="T1" fmla="*/ 0 h 489"/>
                <a:gd name="T2" fmla="*/ 843 w 1709"/>
                <a:gd name="T3" fmla="*/ 239 h 489"/>
                <a:gd name="T4" fmla="*/ 5 w 1709"/>
                <a:gd name="T5" fmla="*/ 239 h 489"/>
                <a:gd name="T6" fmla="*/ 0 w 1709"/>
                <a:gd name="T7" fmla="*/ 489 h 489"/>
                <a:gd name="T8" fmla="*/ 1709 w 1709"/>
                <a:gd name="T9" fmla="*/ 489 h 489"/>
                <a:gd name="T10" fmla="*/ 1704 w 1709"/>
                <a:gd name="T11" fmla="*/ 0 h 489"/>
                <a:gd name="T12" fmla="*/ 842 w 1709"/>
                <a:gd name="T13" fmla="*/ 0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09" h="489">
                  <a:moveTo>
                    <a:pt x="842" y="0"/>
                  </a:moveTo>
                  <a:lnTo>
                    <a:pt x="843" y="239"/>
                  </a:lnTo>
                  <a:lnTo>
                    <a:pt x="5" y="239"/>
                  </a:lnTo>
                  <a:lnTo>
                    <a:pt x="0" y="489"/>
                  </a:lnTo>
                  <a:lnTo>
                    <a:pt x="1709" y="489"/>
                  </a:lnTo>
                  <a:cubicBezTo>
                    <a:pt x="1707" y="330"/>
                    <a:pt x="1706" y="159"/>
                    <a:pt x="1704" y="0"/>
                  </a:cubicBezTo>
                  <a:lnTo>
                    <a:pt x="842" y="0"/>
                  </a:lnTo>
                  <a:close/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7" name="Line 60"/>
            <p:cNvSpPr>
              <a:spLocks noChangeShapeType="1"/>
            </p:cNvSpPr>
            <p:nvPr/>
          </p:nvSpPr>
          <p:spPr bwMode="auto">
            <a:xfrm>
              <a:off x="4410" y="3494"/>
              <a:ext cx="227" cy="29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8" name="Text Box 61"/>
            <p:cNvSpPr txBox="1">
              <a:spLocks noChangeArrowheads="1"/>
            </p:cNvSpPr>
            <p:nvPr/>
          </p:nvSpPr>
          <p:spPr bwMode="auto">
            <a:xfrm>
              <a:off x="4003" y="3741"/>
              <a:ext cx="1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CC0000"/>
                  </a:solidFill>
                  <a:latin typeface="Arial" charset="0"/>
                  <a:cs typeface="Arial" charset="0"/>
                </a:rPr>
                <a:t>fiber physical layer</a:t>
              </a:r>
            </a:p>
          </p:txBody>
        </p:sp>
      </p:grpSp>
      <p:grpSp>
        <p:nvGrpSpPr>
          <p:cNvPr id="412738" name="Group 66"/>
          <p:cNvGrpSpPr>
            <a:grpSpLocks/>
          </p:cNvGrpSpPr>
          <p:nvPr/>
        </p:nvGrpSpPr>
        <p:grpSpPr bwMode="auto">
          <a:xfrm>
            <a:off x="3689350" y="4733925"/>
            <a:ext cx="3303588" cy="1874838"/>
            <a:chOff x="2324" y="2982"/>
            <a:chExt cx="2081" cy="1181"/>
          </a:xfrm>
        </p:grpSpPr>
        <p:sp>
          <p:nvSpPr>
            <p:cNvPr id="156692" name="Freeform 62"/>
            <p:cNvSpPr>
              <a:spLocks/>
            </p:cNvSpPr>
            <p:nvPr/>
          </p:nvSpPr>
          <p:spPr bwMode="auto">
            <a:xfrm>
              <a:off x="2741" y="2982"/>
              <a:ext cx="1664" cy="495"/>
            </a:xfrm>
            <a:custGeom>
              <a:avLst/>
              <a:gdLst>
                <a:gd name="T0" fmla="*/ 1664 w 1664"/>
                <a:gd name="T1" fmla="*/ 0 h 495"/>
                <a:gd name="T2" fmla="*/ 1652 w 1664"/>
                <a:gd name="T3" fmla="*/ 233 h 495"/>
                <a:gd name="T4" fmla="*/ 820 w 1664"/>
                <a:gd name="T5" fmla="*/ 233 h 495"/>
                <a:gd name="T6" fmla="*/ 814 w 1664"/>
                <a:gd name="T7" fmla="*/ 495 h 495"/>
                <a:gd name="T8" fmla="*/ 0 w 1664"/>
                <a:gd name="T9" fmla="*/ 495 h 495"/>
                <a:gd name="T10" fmla="*/ 0 w 1664"/>
                <a:gd name="T11" fmla="*/ 0 h 495"/>
                <a:gd name="T12" fmla="*/ 1664 w 1664"/>
                <a:gd name="T13" fmla="*/ 0 h 4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64" h="495">
                  <a:moveTo>
                    <a:pt x="1664" y="0"/>
                  </a:moveTo>
                  <a:lnTo>
                    <a:pt x="1652" y="233"/>
                  </a:lnTo>
                  <a:lnTo>
                    <a:pt x="820" y="233"/>
                  </a:lnTo>
                  <a:lnTo>
                    <a:pt x="814" y="495"/>
                  </a:lnTo>
                  <a:lnTo>
                    <a:pt x="0" y="495"/>
                  </a:lnTo>
                  <a:lnTo>
                    <a:pt x="0" y="0"/>
                  </a:lnTo>
                  <a:lnTo>
                    <a:pt x="1664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9414" name="Line 63"/>
            <p:cNvSpPr>
              <a:spLocks noChangeShapeType="1"/>
            </p:cNvSpPr>
            <p:nvPr/>
          </p:nvSpPr>
          <p:spPr bwMode="auto">
            <a:xfrm flipH="1">
              <a:off x="2929" y="3503"/>
              <a:ext cx="227" cy="29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415" name="Text Box 65"/>
            <p:cNvSpPr txBox="1">
              <a:spLocks noChangeArrowheads="1"/>
            </p:cNvSpPr>
            <p:nvPr/>
          </p:nvSpPr>
          <p:spPr bwMode="auto">
            <a:xfrm>
              <a:off x="2324" y="3756"/>
              <a:ext cx="132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copper (twister</a:t>
              </a:r>
            </a:p>
            <a:p>
              <a:pPr>
                <a:defRPr/>
              </a:pPr>
              <a:r>
                <a:rPr lang="en-US" i="0" dirty="0" smtClean="0">
                  <a:solidFill>
                    <a:srgbClr val="000099"/>
                  </a:solidFill>
                  <a:latin typeface="Arial" charset="0"/>
                  <a:cs typeface="Arial" charset="0"/>
                </a:rPr>
                <a:t>pair) physical layer</a:t>
              </a:r>
            </a:p>
          </p:txBody>
        </p:sp>
      </p:grpSp>
      <p:pic>
        <p:nvPicPr>
          <p:cNvPr id="156691" name="Picture 1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620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49</a:t>
            </a:fld>
            <a:endParaRPr lang="en-US" sz="1200" dirty="0">
              <a:latin typeface="Tahoma" charset="0"/>
            </a:endParaRPr>
          </a:p>
        </p:txBody>
      </p:sp>
      <p:sp>
        <p:nvSpPr>
          <p:cNvPr id="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9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925513"/>
            <a:ext cx="4570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244475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2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each  link protocol provides different </a:t>
            </a:r>
            <a:r>
              <a:rPr lang="en-US" sz="2400" dirty="0" smtClean="0">
                <a:latin typeface="Gill Sans MT" charset="0"/>
                <a:cs typeface="+mn-cs"/>
              </a:rPr>
              <a:t>services</a:t>
            </a: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18038" y="1479550"/>
            <a:ext cx="4187825" cy="4648200"/>
          </a:xfrm>
          <a:solidFill>
            <a:schemeClr val="bg1"/>
          </a:solidFill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transportation analogy:</a:t>
            </a:r>
          </a:p>
          <a:p>
            <a:pPr>
              <a:defRPr/>
            </a:pPr>
            <a:r>
              <a:rPr lang="en-US" sz="2000" dirty="0">
                <a:latin typeface="Gill Sans MT" charset="0"/>
                <a:cs typeface="+mn-cs"/>
              </a:rPr>
              <a:t>trip from Princeton to Lausanne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limo: Princeton to JFK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plane: JFK to Geneva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train: Geneva to Lausanne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tourist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datagram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 segment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communication link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transportation mode =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link layer </a:t>
            </a: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protocol</a:t>
            </a:r>
            <a:endParaRPr lang="en-US" sz="2400" dirty="0">
              <a:solidFill>
                <a:srgbClr val="CC0000"/>
              </a:solidFill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74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723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6.4 LANs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s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VLANS</a:t>
            </a:r>
            <a:endParaRPr lang="en-US" dirty="0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6.6</a:t>
            </a:r>
            <a:r>
              <a:rPr lang="en-US" dirty="0" smtClean="0">
                <a:latin typeface="Gill Sans MT" charset="0"/>
                <a:cs typeface="+mn-cs"/>
              </a:rPr>
              <a:t> data center networking</a:t>
            </a:r>
            <a:endParaRPr lang="en-US" dirty="0"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Ethernet switch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6425" y="1071563"/>
            <a:ext cx="8001000" cy="504291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link-layer device: takes an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active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role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store, forward Ethernet frames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examine incoming frame</a:t>
            </a:r>
            <a:r>
              <a:rPr lang="ja-JP" altLang="en-US" sz="2800" dirty="0">
                <a:latin typeface="Gill Sans MT" charset="0"/>
              </a:rPr>
              <a:t>’</a:t>
            </a:r>
            <a:r>
              <a:rPr lang="en-US" sz="2800" dirty="0">
                <a:latin typeface="Gill Sans MT" charset="0"/>
              </a:rPr>
              <a:t>s MAC </a:t>
            </a:r>
            <a:r>
              <a:rPr lang="en-US" sz="2800" dirty="0" smtClean="0">
                <a:latin typeface="Gill Sans MT" charset="0"/>
              </a:rPr>
              <a:t>address</a:t>
            </a:r>
          </a:p>
          <a:p>
            <a:pPr lvl="1">
              <a:defRPr/>
            </a:pPr>
            <a:r>
              <a:rPr lang="en-US" sz="2800" dirty="0" smtClean="0">
                <a:latin typeface="Gill Sans MT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Gill Sans MT" charset="0"/>
              </a:rPr>
              <a:t>selectively</a:t>
            </a:r>
            <a:r>
              <a:rPr lang="en-US" sz="2800" dirty="0">
                <a:latin typeface="Gill Sans MT" charset="0"/>
              </a:rPr>
              <a:t> forward  frame to one-or-more outgoing links when frame is to be forwarded on </a:t>
            </a:r>
            <a:r>
              <a:rPr lang="en-US" sz="2800" dirty="0" smtClean="0">
                <a:latin typeface="Gill Sans MT" charset="0"/>
              </a:rPr>
              <a:t>segment</a:t>
            </a:r>
          </a:p>
          <a:p>
            <a:pPr lvl="1">
              <a:defRPr/>
            </a:pPr>
            <a:r>
              <a:rPr lang="en-US" sz="2800" dirty="0" smtClean="0">
                <a:latin typeface="Gill Sans MT" charset="0"/>
              </a:rPr>
              <a:t>uses </a:t>
            </a:r>
            <a:r>
              <a:rPr lang="en-US" sz="2800" dirty="0">
                <a:latin typeface="Gill Sans MT" charset="0"/>
              </a:rPr>
              <a:t>CSMA/CD to access segment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transparent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hosts are unaware of presence of switches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plug-and-play, self-learning</a:t>
            </a:r>
          </a:p>
          <a:p>
            <a:pPr lvl="1">
              <a:defRPr/>
            </a:pPr>
            <a:r>
              <a:rPr lang="en-US" sz="2800" dirty="0">
                <a:latin typeface="Gill Sans MT" charset="0"/>
              </a:rPr>
              <a:t>switches do not need to be configured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160773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937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51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63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6525"/>
            <a:ext cx="8469313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Switch: </a:t>
            </a:r>
            <a:r>
              <a:rPr lang="en-US" sz="3600" i="1" dirty="0">
                <a:latin typeface="Gill Sans MT" charset="0"/>
                <a:cs typeface="+mj-cs"/>
              </a:rPr>
              <a:t>multiple</a:t>
            </a:r>
            <a:r>
              <a:rPr lang="en-US" sz="3600" dirty="0">
                <a:latin typeface="Gill Sans MT" charset="0"/>
                <a:cs typeface="+mj-cs"/>
              </a:rPr>
              <a:t> simultaneous transmissions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113" y="1393825"/>
            <a:ext cx="4503737" cy="4576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hosts have dedicated, direct connection to switch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switches buffer packets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Gill Sans MT" charset="0"/>
                <a:cs typeface="+mn-cs"/>
              </a:rPr>
              <a:t>Ethernet protocol used on </a:t>
            </a:r>
            <a:r>
              <a:rPr lang="en-US" sz="2400" i="1" dirty="0">
                <a:latin typeface="Gill Sans MT" charset="0"/>
                <a:cs typeface="+mn-cs"/>
              </a:rPr>
              <a:t>each</a:t>
            </a:r>
            <a:r>
              <a:rPr lang="en-US" sz="2400" dirty="0">
                <a:latin typeface="Gill Sans MT" charset="0"/>
                <a:cs typeface="+mn-cs"/>
              </a:rPr>
              <a:t> incoming link, but no collisions; full duplex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each link is its own collision domain</a:t>
            </a:r>
          </a:p>
          <a:p>
            <a:pPr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switching: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A-to-A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and B-to-B</a:t>
            </a:r>
            <a:r>
              <a:rPr lang="ja-JP" altLang="en-US" sz="2400" dirty="0">
                <a:latin typeface="Gill Sans MT" charset="0"/>
                <a:cs typeface="+mn-cs"/>
              </a:rPr>
              <a:t>’</a:t>
            </a:r>
            <a:r>
              <a:rPr lang="en-US" sz="2400" dirty="0">
                <a:latin typeface="Gill Sans MT" charset="0"/>
                <a:cs typeface="+mn-cs"/>
              </a:rPr>
              <a:t> </a:t>
            </a:r>
            <a:r>
              <a:rPr lang="en-US" sz="2400" dirty="0" smtClean="0">
                <a:latin typeface="Gill Sans MT" charset="0"/>
                <a:cs typeface="+mn-cs"/>
              </a:rPr>
              <a:t>can transmit simultaneously</a:t>
            </a:r>
            <a:r>
              <a:rPr lang="en-US" sz="2400" dirty="0">
                <a:latin typeface="Gill Sans MT" charset="0"/>
                <a:cs typeface="+mn-cs"/>
              </a:rPr>
              <a:t>, without collisions </a:t>
            </a:r>
          </a:p>
        </p:txBody>
      </p:sp>
      <p:grpSp>
        <p:nvGrpSpPr>
          <p:cNvPr id="162821" name="Group 1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2472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 smtClean="0">
                  <a:latin typeface="Arial" charset="0"/>
                  <a:cs typeface="Arial" charset="0"/>
                </a:rPr>
                <a:t>)</a:t>
              </a:r>
              <a:r>
                <a:rPr lang="en-US" i="0" dirty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2824" name="Group 34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2474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2475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6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2477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78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2479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2480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1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2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83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2835" name="Group 45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7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7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7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36" name="Group 46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6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6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7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48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283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286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286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2839" name="Group 49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0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6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286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6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2489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2841" name="Group 51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6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285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285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2842" name="Group 52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285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285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85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3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2492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3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2494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495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2496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2497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2498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2499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pic>
        <p:nvPicPr>
          <p:cNvPr id="162822" name="Picture 6" descr="underline_bas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9620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52</a:t>
            </a:fld>
            <a:endParaRPr lang="en-US" sz="1200" dirty="0">
              <a:latin typeface="Tahoma" charset="0"/>
            </a:endParaRPr>
          </a:p>
        </p:txBody>
      </p:sp>
      <p:sp>
        <p:nvSpPr>
          <p:cNvPr id="5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904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Switch </a:t>
            </a:r>
            <a:r>
              <a:rPr lang="en-US" sz="3600" dirty="0" smtClean="0">
                <a:latin typeface="Gill Sans MT" charset="0"/>
                <a:cs typeface="+mj-cs"/>
              </a:rPr>
              <a:t>forwarding table</a:t>
            </a:r>
            <a:endParaRPr lang="en-US" sz="3600" dirty="0">
              <a:latin typeface="Gill Sans MT" charset="0"/>
              <a:cs typeface="+mj-cs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1398588"/>
            <a:ext cx="4878387" cy="4805362"/>
          </a:xfrm>
        </p:spPr>
        <p:txBody>
          <a:bodyPr/>
          <a:lstStyle/>
          <a:p>
            <a:pPr marL="0" indent="0">
              <a:lnSpc>
                <a:spcPts val="3000"/>
              </a:lnSpc>
              <a:buFont typeface="Wingdings" charset="0"/>
              <a:buNone/>
              <a:defRPr/>
            </a:pPr>
            <a:r>
              <a:rPr lang="en-US" i="1" u="sng" dirty="0" smtClean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latin typeface="Gill Sans MT" charset="0"/>
                <a:cs typeface="+mn-cs"/>
              </a:rPr>
              <a:t>how does switch know A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 reachable via interface 4, B</a:t>
            </a:r>
            <a:r>
              <a:rPr lang="ja-JP" altLang="en-US" dirty="0" smtClean="0">
                <a:latin typeface="Gill Sans MT" charset="0"/>
                <a:cs typeface="+mn-cs"/>
              </a:rPr>
              <a:t>’</a:t>
            </a:r>
            <a:r>
              <a:rPr lang="en-US" dirty="0" smtClean="0">
                <a:latin typeface="Gill Sans MT" charset="0"/>
                <a:cs typeface="+mn-cs"/>
              </a:rPr>
              <a:t> reachable via interface 5?</a:t>
            </a:r>
            <a:endParaRPr lang="en-US" dirty="0">
              <a:latin typeface="Gill Sans MT" charset="0"/>
              <a:cs typeface="+mn-cs"/>
            </a:endParaRPr>
          </a:p>
        </p:txBody>
      </p:sp>
      <p:grpSp>
        <p:nvGrpSpPr>
          <p:cNvPr id="164869" name="Group 34"/>
          <p:cNvGrpSpPr>
            <a:grpSpLocks/>
          </p:cNvGrpSpPr>
          <p:nvPr/>
        </p:nvGrpSpPr>
        <p:grpSpPr bwMode="auto">
          <a:xfrm>
            <a:off x="5106988" y="1425575"/>
            <a:ext cx="3660775" cy="4283075"/>
            <a:chOff x="5106576" y="1425893"/>
            <a:chExt cx="3661504" cy="4282976"/>
          </a:xfrm>
        </p:grpSpPr>
        <p:sp>
          <p:nvSpPr>
            <p:cNvPr id="63496" name="Text Box 34"/>
            <p:cNvSpPr txBox="1">
              <a:spLocks noChangeArrowheads="1"/>
            </p:cNvSpPr>
            <p:nvPr/>
          </p:nvSpPr>
          <p:spPr bwMode="auto"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switch with six interfaces</a:t>
              </a:r>
            </a:p>
            <a:p>
              <a:pPr algn="ctr">
                <a:defRPr/>
              </a:pPr>
              <a:r>
                <a:rPr lang="en-US" dirty="0" smtClean="0">
                  <a:latin typeface="Arial" charset="0"/>
                  <a:cs typeface="Arial" charset="0"/>
                </a:rPr>
                <a:t>(</a:t>
              </a:r>
              <a:r>
                <a:rPr lang="en-US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 smtClean="0">
                  <a:latin typeface="Arial" charset="0"/>
                  <a:cs typeface="Arial" charset="0"/>
                </a:rPr>
                <a:t>)</a:t>
              </a:r>
              <a:r>
                <a:rPr lang="en-US" i="0" dirty="0" smtClean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164874" name="Group 36"/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63498" name="Text Box 23"/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63499" name="Text Box 24"/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0" name="Text Box 25"/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3501" name="Text Box 26"/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2" name="Text Box 27"/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63503" name="Text Box 28"/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 smtClean="0">
                    <a:latin typeface="Arial" charset="0"/>
                    <a:cs typeface="Arial" charset="0"/>
                  </a:rPr>
                  <a:t>’</a:t>
                </a:r>
                <a:endParaRPr lang="en-US" i="0" dirty="0" smtClean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63504" name="Line 17"/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5" name="Line 18"/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6" name="Line 19"/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07" name="Line 20"/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64885" name="Group 47"/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82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20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21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22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86" name="Group 48"/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15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17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8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79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50" name="Rectangle 43"/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4888" name="Group 44"/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164913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914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164889" name="Group 51"/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72" name="Rectangle 43"/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10" name="Group 44"/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164911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12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63513" name="Picture 3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64891" name="Group 53"/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68" name="Rectangle 48"/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164906" name="Group 49"/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164907" name="Picture 50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8" name="Freeform 51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64892" name="Group 54"/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64901" name="Group 44"/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164903" name="Picture 4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4904" name="Freeform 4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65" name="Rectangle 43"/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63516" name="Line 17"/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7" name="Line 19"/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63518" name="Text Box 35"/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3519" name="Text Box 36"/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63520" name="Text Box 37"/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63521" name="Text Box 38"/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63522" name="Text Box 39"/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63523" name="Text Box 40"/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 smtClean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7838" y="2566988"/>
            <a:ext cx="4878387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ts val="3000"/>
              </a:lnSpc>
              <a:buSzPct val="100000"/>
              <a:buFont typeface="Wingdings" charset="2"/>
              <a:buChar char="§"/>
              <a:defRPr/>
            </a:pPr>
            <a:r>
              <a:rPr lang="en-US" i="1" u="sng" dirty="0" smtClean="0">
                <a:solidFill>
                  <a:srgbClr val="CC0000"/>
                </a:solidFill>
                <a:latin typeface="Gill Sans MT" charset="0"/>
              </a:rPr>
              <a:t>A:</a:t>
            </a:r>
            <a:r>
              <a:rPr lang="en-US" i="1" dirty="0" smtClean="0">
                <a:solidFill>
                  <a:srgbClr val="CC0000"/>
                </a:solidFill>
                <a:latin typeface="Gill Sans MT" charset="0"/>
              </a:rPr>
              <a:t>  </a:t>
            </a:r>
            <a:r>
              <a:rPr lang="en-US" dirty="0" smtClean="0">
                <a:latin typeface="Gill Sans MT" charset="0"/>
              </a:rPr>
              <a:t>each switch has a 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switch table,</a:t>
            </a:r>
            <a:r>
              <a:rPr lang="en-US" dirty="0" smtClean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each entry: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latin typeface="Gill Sans MT" charset="0"/>
                <a:cs typeface="+mn-cs"/>
              </a:rPr>
              <a:t>(MAC address of host, interface to reach host, time stamp</a:t>
            </a:r>
            <a:r>
              <a:rPr lang="en-US" dirty="0" smtClean="0">
                <a:latin typeface="Gill Sans MT" charset="0"/>
                <a:cs typeface="+mn-cs"/>
              </a:rPr>
              <a:t>)</a:t>
            </a:r>
            <a:endParaRPr lang="en-US" dirty="0" smtClean="0">
              <a:latin typeface="Gill Sans MT" charset="0"/>
              <a:cs typeface="+mn-cs"/>
            </a:endParaRPr>
          </a:p>
        </p:txBody>
      </p:sp>
      <p:pic>
        <p:nvPicPr>
          <p:cNvPr id="164871" name="Picture 22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898525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36575" y="5043488"/>
            <a:ext cx="5040313" cy="147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75000"/>
              </a:lnSpc>
              <a:buFont typeface="Wingdings" charset="0"/>
              <a:buNone/>
              <a:defRPr/>
            </a:pPr>
            <a:r>
              <a:rPr lang="en-US" u="sng" dirty="0" smtClean="0">
                <a:solidFill>
                  <a:srgbClr val="CC0000"/>
                </a:solidFill>
                <a:latin typeface="Gill Sans MT" charset="0"/>
              </a:rPr>
              <a:t>Q: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how are entries created, maintained in switch table? </a:t>
            </a:r>
          </a:p>
        </p:txBody>
      </p:sp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53</a:t>
            </a:fld>
            <a:endParaRPr lang="en-US" sz="1200" dirty="0">
              <a:latin typeface="Tahoma" charset="0"/>
            </a:endParaRPr>
          </a:p>
        </p:txBody>
      </p:sp>
      <p:sp>
        <p:nvSpPr>
          <p:cNvPr id="6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09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913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5565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66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7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5568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9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5570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71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2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3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74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6950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00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85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86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7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1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66980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82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83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97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8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66953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6697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697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66954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5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66976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7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558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66956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66971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66972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73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66957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6966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66968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969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5583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4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85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86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5587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5588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5589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5590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73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Switch: self-learning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1339850"/>
            <a:ext cx="3935412" cy="4114800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switch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learns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which hosts can be reached through which interfaces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when frame received, switch </a:t>
            </a: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learns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 location of sender: incoming LAN segment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records sender/location pair in switch table</a:t>
            </a:r>
          </a:p>
        </p:txBody>
      </p:sp>
      <p:grpSp>
        <p:nvGrpSpPr>
          <p:cNvPr id="420900" name="Group 36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5561" name="Rectangle 32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2" name="Text Box 33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63" name="Line 34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64" name="Line 35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20905" name="Group 41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5557" name="Line 37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8" name="Line 38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9" name="Text Box 39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5560" name="Text Box 40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420911" name="Group 47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5552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5553" name="Text Box 42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5554" name="Line 44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5" name="Line 45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5556" name="Line 46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420912" name="Text Box 48"/>
          <p:cNvSpPr txBox="1">
            <a:spLocks noChangeArrowheads="1"/>
          </p:cNvSpPr>
          <p:nvPr/>
        </p:nvSpPr>
        <p:spPr bwMode="auto">
          <a:xfrm>
            <a:off x="6464300" y="5326063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420917" name="Group 53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5549" name="Text Box 49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5550" name="Text Box 50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5551" name="Text Box 51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pic>
        <p:nvPicPr>
          <p:cNvPr id="166923" name="Picture 21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898525"/>
            <a:ext cx="5027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54</a:t>
            </a:fld>
            <a:endParaRPr lang="en-US" sz="1200" dirty="0">
              <a:latin typeface="Tahoma" charset="0"/>
            </a:endParaRPr>
          </a:p>
        </p:txBody>
      </p:sp>
      <p:sp>
        <p:nvSpPr>
          <p:cNvPr id="7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Switch: frame filtering/forwarding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370013"/>
            <a:ext cx="8201025" cy="5095875"/>
          </a:xfrm>
        </p:spPr>
        <p:txBody>
          <a:bodyPr>
            <a:no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when  </a:t>
            </a:r>
            <a:r>
              <a:rPr lang="en-US" dirty="0">
                <a:latin typeface="Gill Sans MT" charset="0"/>
                <a:cs typeface="+mn-cs"/>
              </a:rPr>
              <a:t>frame </a:t>
            </a:r>
            <a:r>
              <a:rPr lang="en-US" dirty="0" smtClean="0">
                <a:latin typeface="Gill Sans MT" charset="0"/>
                <a:cs typeface="+mn-cs"/>
              </a:rPr>
              <a:t>received at switch:</a:t>
            </a:r>
            <a:r>
              <a:rPr lang="en-US" dirty="0">
                <a:latin typeface="Gill Sans MT" charset="0"/>
                <a:cs typeface="+mn-cs"/>
              </a:rPr>
              <a:t/>
            </a:r>
            <a:br>
              <a:rPr lang="en-US" dirty="0">
                <a:latin typeface="Gill Sans MT" charset="0"/>
                <a:cs typeface="+mn-cs"/>
              </a:rPr>
            </a:br>
            <a:endParaRPr lang="en-US" dirty="0">
              <a:latin typeface="Gill Sans MT" charset="0"/>
              <a:cs typeface="+mn-cs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1. record </a:t>
            </a:r>
            <a:r>
              <a:rPr lang="en-US" dirty="0" smtClean="0">
                <a:latin typeface="Gill Sans MT" charset="0"/>
              </a:rPr>
              <a:t>incoming link, MAC address of sending </a:t>
            </a:r>
            <a:r>
              <a:rPr lang="en-US" dirty="0">
                <a:latin typeface="Gill Sans MT" charset="0"/>
              </a:rPr>
              <a:t>host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2. index switch table using MAC </a:t>
            </a:r>
            <a:r>
              <a:rPr lang="en-US" dirty="0" smtClean="0">
                <a:latin typeface="Gill Sans MT" charset="0"/>
              </a:rPr>
              <a:t>destination </a:t>
            </a:r>
            <a:r>
              <a:rPr lang="en-US" dirty="0">
                <a:latin typeface="Gill Sans MT" charset="0"/>
              </a:rPr>
              <a:t>address</a:t>
            </a:r>
            <a:endParaRPr lang="en-US" b="1" dirty="0">
              <a:solidFill>
                <a:schemeClr val="accent2"/>
              </a:solidFill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  <a:latin typeface="Gill Sans MT" charset="0"/>
              </a:rPr>
              <a:t>3. 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entry found for destination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 {</a:t>
            </a:r>
          </a:p>
          <a:p>
            <a:pPr lvl="1">
              <a:buFont typeface="Wingdings" charset="0"/>
              <a:buNone/>
              <a:defRPr/>
            </a:pPr>
            <a:r>
              <a:rPr lang="en-US" b="1" dirty="0">
                <a:solidFill>
                  <a:srgbClr val="000099"/>
                </a:solidFill>
                <a:latin typeface="Gill Sans MT" charset="0"/>
              </a:rPr>
              <a:t>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if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destination </a:t>
            </a:r>
            <a:r>
              <a:rPr lang="en-US" dirty="0">
                <a:latin typeface="Gill Sans MT" charset="0"/>
              </a:rPr>
              <a:t>on segment from which frame arrived</a:t>
            </a:r>
            <a:br>
              <a:rPr lang="en-US" dirty="0">
                <a:latin typeface="Gill Sans MT" charset="0"/>
              </a:rPr>
            </a:br>
            <a:r>
              <a:rPr lang="en-US" dirty="0">
                <a:latin typeface="Gill Sans MT" charset="0"/>
              </a:rPr>
              <a:t>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then</a:t>
            </a:r>
            <a:r>
              <a:rPr lang="en-US" dirty="0">
                <a:latin typeface="Gill Sans MT" charset="0"/>
              </a:rPr>
              <a:t> drop </a:t>
            </a:r>
            <a:r>
              <a:rPr lang="en-US" dirty="0" smtClean="0">
                <a:latin typeface="Gill Sans MT" charset="0"/>
              </a:rPr>
              <a:t>frame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forward </a:t>
            </a:r>
            <a:r>
              <a:rPr lang="en-US" dirty="0" smtClean="0">
                <a:latin typeface="Gill Sans MT" charset="0"/>
              </a:rPr>
              <a:t>frame </a:t>
            </a:r>
            <a:r>
              <a:rPr lang="en-US" dirty="0">
                <a:latin typeface="Gill Sans MT" charset="0"/>
              </a:rPr>
              <a:t>on interface </a:t>
            </a:r>
            <a:r>
              <a:rPr lang="en-US" dirty="0" smtClean="0">
                <a:latin typeface="Gill Sans MT" charset="0"/>
              </a:rPr>
              <a:t>indicated by entry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}</a:t>
            </a:r>
            <a:r>
              <a:rPr lang="en-US" b="1" dirty="0">
                <a:solidFill>
                  <a:schemeClr val="accent2"/>
                </a:solidFill>
                <a:latin typeface="Gill Sans MT" charset="0"/>
              </a:rPr>
              <a:t>   </a:t>
            </a:r>
            <a:endParaRPr lang="en-US" dirty="0">
              <a:latin typeface="Gill Sans MT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     </a:t>
            </a:r>
            <a:r>
              <a:rPr lang="en-US" dirty="0">
                <a:solidFill>
                  <a:srgbClr val="000099"/>
                </a:solidFill>
                <a:latin typeface="Gill Sans MT" charset="0"/>
              </a:rPr>
              <a:t>else</a:t>
            </a: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flood  /* forward on all interfaces except arriving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Gill Sans MT" charset="0"/>
              </a:rPr>
              <a:t> </a:t>
            </a:r>
            <a:r>
              <a:rPr lang="en-US" dirty="0" smtClean="0">
                <a:latin typeface="Gill Sans MT" charset="0"/>
              </a:rPr>
              <a:t>                         interface */</a:t>
            </a:r>
            <a:endParaRPr lang="en-US" dirty="0">
              <a:latin typeface="Gill Sans MT" charset="0"/>
            </a:endParaRPr>
          </a:p>
          <a:p>
            <a:pPr lvl="3">
              <a:buFontTx/>
              <a:buNone/>
              <a:defRPr/>
            </a:pPr>
            <a:r>
              <a:rPr lang="en-US" sz="2400" dirty="0">
                <a:latin typeface="Times New Roman" charset="0"/>
              </a:rPr>
              <a:t>  </a:t>
            </a:r>
          </a:p>
        </p:txBody>
      </p:sp>
      <p:pic>
        <p:nvPicPr>
          <p:cNvPr id="168965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841375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55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6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09" name="Group 36"/>
          <p:cNvGrpSpPr>
            <a:grpSpLocks/>
          </p:cNvGrpSpPr>
          <p:nvPr/>
        </p:nvGrpSpPr>
        <p:grpSpPr bwMode="auto">
          <a:xfrm>
            <a:off x="4456113" y="1216025"/>
            <a:ext cx="3660775" cy="3600450"/>
            <a:chOff x="731524" y="1819788"/>
            <a:chExt cx="3661504" cy="3600334"/>
          </a:xfrm>
        </p:grpSpPr>
        <p:sp>
          <p:nvSpPr>
            <p:cNvPr id="67650" name="Text Box 23"/>
            <p:cNvSpPr txBox="1">
              <a:spLocks noChangeArrowheads="1"/>
            </p:cNvSpPr>
            <p:nvPr/>
          </p:nvSpPr>
          <p:spPr bwMode="auto"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51" name="Text Box 24"/>
            <p:cNvSpPr txBox="1">
              <a:spLocks noChangeArrowheads="1"/>
            </p:cNvSpPr>
            <p:nvPr/>
          </p:nvSpPr>
          <p:spPr bwMode="auto">
            <a:xfrm>
              <a:off x="2371738" y="5050247"/>
              <a:ext cx="371549" cy="3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2" name="Text Box 25"/>
            <p:cNvSpPr txBox="1">
              <a:spLocks noChangeArrowheads="1"/>
            </p:cNvSpPr>
            <p:nvPr/>
          </p:nvSpPr>
          <p:spPr bwMode="auto"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7653" name="Text Box 26"/>
            <p:cNvSpPr txBox="1">
              <a:spLocks noChangeArrowheads="1"/>
            </p:cNvSpPr>
            <p:nvPr/>
          </p:nvSpPr>
          <p:spPr bwMode="auto">
            <a:xfrm>
              <a:off x="995101" y="4188262"/>
              <a:ext cx="390603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4" name="Text Box 27"/>
            <p:cNvSpPr txBox="1">
              <a:spLocks noChangeArrowheads="1"/>
            </p:cNvSpPr>
            <p:nvPr/>
          </p:nvSpPr>
          <p:spPr bwMode="auto"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67655" name="Text Box 28"/>
            <p:cNvSpPr txBox="1">
              <a:spLocks noChangeArrowheads="1"/>
            </p:cNvSpPr>
            <p:nvPr/>
          </p:nvSpPr>
          <p:spPr bwMode="auto">
            <a:xfrm>
              <a:off x="1123714" y="2465880"/>
              <a:ext cx="403305" cy="368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i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56" name="Line 17"/>
            <p:cNvSpPr>
              <a:spLocks noChangeShapeType="1"/>
            </p:cNvSpPr>
            <p:nvPr/>
          </p:nvSpPr>
          <p:spPr bwMode="auto">
            <a:xfrm>
              <a:off x="1687389" y="3165945"/>
              <a:ext cx="720869" cy="298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7" name="Line 18"/>
            <p:cNvSpPr>
              <a:spLocks noChangeShapeType="1"/>
            </p:cNvSpPr>
            <p:nvPr/>
          </p:nvSpPr>
          <p:spPr bwMode="auto">
            <a:xfrm>
              <a:off x="2673423" y="2872267"/>
              <a:ext cx="0" cy="5048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8" name="Line 19"/>
            <p:cNvSpPr>
              <a:spLocks noChangeShapeType="1"/>
            </p:cNvSpPr>
            <p:nvPr/>
          </p:nvSpPr>
          <p:spPr bwMode="auto">
            <a:xfrm flipH="1">
              <a:off x="2863961" y="2996088"/>
              <a:ext cx="892353" cy="484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59" name="Line 20"/>
            <p:cNvSpPr>
              <a:spLocks noChangeShapeType="1"/>
            </p:cNvSpPr>
            <p:nvPr/>
          </p:nvSpPr>
          <p:spPr bwMode="auto">
            <a:xfrm flipV="1">
              <a:off x="2673423" y="3605668"/>
              <a:ext cx="12703" cy="709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71083" name="Group 47"/>
            <p:cNvGrpSpPr>
              <a:grpSpLocks/>
            </p:cNvGrpSpPr>
            <p:nvPr/>
          </p:nvGrpSpPr>
          <p:grpSpPr bwMode="auto">
            <a:xfrm>
              <a:off x="747936" y="2733042"/>
              <a:ext cx="914403" cy="690308"/>
              <a:chOff x="1046480" y="3962400"/>
              <a:chExt cx="1026163" cy="761428"/>
            </a:xfrm>
          </p:grpSpPr>
          <p:sp>
            <p:nvSpPr>
              <p:cNvPr id="186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248" y="4299428"/>
                <a:ext cx="110312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18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19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20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84" name="Group 48"/>
            <p:cNvGrpSpPr>
              <a:grpSpLocks/>
            </p:cNvGrpSpPr>
            <p:nvPr/>
          </p:nvGrpSpPr>
          <p:grpSpPr bwMode="auto"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71113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15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6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83" name="Rectangle 43"/>
              <p:cNvSpPr>
                <a:spLocks noChangeArrowheads="1"/>
              </p:cNvSpPr>
              <p:nvPr/>
            </p:nvSpPr>
            <p:spPr bwMode="auto">
              <a:xfrm rot="16200000">
                <a:off x="7440190" y="4309323"/>
                <a:ext cx="126273" cy="195358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54" name="Rectangle 43"/>
            <p:cNvSpPr>
              <a:spLocks noChangeArrowheads="1"/>
            </p:cNvSpPr>
            <p:nvPr/>
          </p:nvSpPr>
          <p:spPr bwMode="auto">
            <a:xfrm>
              <a:off x="2614674" y="2705584"/>
              <a:ext cx="109559" cy="16509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71086" name="Group 44"/>
            <p:cNvGrpSpPr>
              <a:grpSpLocks/>
            </p:cNvGrpSpPr>
            <p:nvPr/>
          </p:nvGrpSpPr>
          <p:grpSpPr bwMode="auto"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id="17111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111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1087" name="Group 51"/>
            <p:cNvGrpSpPr>
              <a:grpSpLocks/>
            </p:cNvGrpSpPr>
            <p:nvPr/>
          </p:nvGrpSpPr>
          <p:grpSpPr bwMode="auto">
            <a:xfrm>
              <a:off x="2060917" y="4279843"/>
              <a:ext cx="853440" cy="835329"/>
              <a:chOff x="8077200" y="3320111"/>
              <a:chExt cx="853440" cy="835329"/>
            </a:xfrm>
          </p:grpSpPr>
          <p:sp>
            <p:nvSpPr>
              <p:cNvPr id="176" name="Rectangle 43"/>
              <p:cNvSpPr>
                <a:spLocks noChangeArrowheads="1"/>
              </p:cNvSpPr>
              <p:nvPr/>
            </p:nvSpPr>
            <p:spPr bwMode="auto">
              <a:xfrm>
                <a:off x="8630957" y="3320602"/>
                <a:ext cx="111147" cy="165095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8" name="Group 44"/>
              <p:cNvGrpSpPr>
                <a:grpSpLocks/>
              </p:cNvGrpSpPr>
              <p:nvPr/>
            </p:nvGrpSpPr>
            <p:grpSpPr bwMode="auto"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id="171109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10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67665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1089" name="Group 53"/>
            <p:cNvGrpSpPr>
              <a:grpSpLocks/>
            </p:cNvGrpSpPr>
            <p:nvPr/>
          </p:nvGrpSpPr>
          <p:grpSpPr bwMode="auto">
            <a:xfrm>
              <a:off x="731524" y="3616962"/>
              <a:ext cx="914403" cy="690308"/>
              <a:chOff x="1046480" y="3962400"/>
              <a:chExt cx="1026163" cy="761428"/>
            </a:xfrm>
          </p:grpSpPr>
          <p:sp>
            <p:nvSpPr>
              <p:cNvPr id="172" name="Rectangle 48"/>
              <p:cNvSpPr>
                <a:spLocks noChangeArrowheads="1"/>
              </p:cNvSpPr>
              <p:nvPr/>
            </p:nvSpPr>
            <p:spPr bwMode="auto">
              <a:xfrm rot="16200000">
                <a:off x="1893846" y="4299747"/>
                <a:ext cx="110313" cy="247682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171104" name="Group 49"/>
              <p:cNvGrpSpPr>
                <a:grpSpLocks/>
              </p:cNvGrpSpPr>
              <p:nvPr/>
            </p:nvGrpSpPr>
            <p:grpSpPr bwMode="auto"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id="171105" name="Picture 5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6" name="Freeform 5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71090" name="Group 54"/>
            <p:cNvGrpSpPr>
              <a:grpSpLocks/>
            </p:cNvGrpSpPr>
            <p:nvPr/>
          </p:nvGrpSpPr>
          <p:grpSpPr bwMode="auto"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71099" name="Group 44"/>
              <p:cNvGrpSpPr>
                <a:grpSpLocks/>
              </p:cNvGrpSpPr>
              <p:nvPr/>
            </p:nvGrpSpPr>
            <p:grpSpPr bwMode="auto"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id="171101" name="Picture 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4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1102" name="Freeform 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sp>
            <p:nvSpPr>
              <p:cNvPr id="169" name="Rectangle 43"/>
              <p:cNvSpPr>
                <a:spLocks noChangeArrowheads="1"/>
              </p:cNvSpPr>
              <p:nvPr/>
            </p:nvSpPr>
            <p:spPr bwMode="auto">
              <a:xfrm rot="16200000">
                <a:off x="7438739" y="4308053"/>
                <a:ext cx="128104" cy="197237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67668" name="Line 17"/>
            <p:cNvSpPr>
              <a:spLocks noChangeShapeType="1"/>
            </p:cNvSpPr>
            <p:nvPr/>
          </p:nvSpPr>
          <p:spPr bwMode="auto">
            <a:xfrm flipV="1">
              <a:off x="1660396" y="3600906"/>
              <a:ext cx="744686" cy="450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69" name="Line 19"/>
            <p:cNvSpPr>
              <a:spLocks noChangeShapeType="1"/>
            </p:cNvSpPr>
            <p:nvPr/>
          </p:nvSpPr>
          <p:spPr bwMode="auto">
            <a:xfrm flipH="1" flipV="1">
              <a:off x="2968756" y="3545345"/>
              <a:ext cx="646242" cy="338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70" name="Text Box 35"/>
            <p:cNvSpPr txBox="1">
              <a:spLocks noChangeArrowheads="1"/>
            </p:cNvSpPr>
            <p:nvPr/>
          </p:nvSpPr>
          <p:spPr bwMode="auto"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71" name="Text Box 36"/>
            <p:cNvSpPr txBox="1">
              <a:spLocks noChangeArrowheads="1"/>
            </p:cNvSpPr>
            <p:nvPr/>
          </p:nvSpPr>
          <p:spPr bwMode="auto"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7672" name="Text Box 37"/>
            <p:cNvSpPr txBox="1">
              <a:spLocks noChangeArrowheads="1"/>
            </p:cNvSpPr>
            <p:nvPr/>
          </p:nvSpPr>
          <p:spPr bwMode="auto"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7673" name="Text Box 38"/>
            <p:cNvSpPr txBox="1">
              <a:spLocks noChangeArrowheads="1"/>
            </p:cNvSpPr>
            <p:nvPr/>
          </p:nvSpPr>
          <p:spPr bwMode="auto"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74" name="Text Box 39"/>
            <p:cNvSpPr txBox="1">
              <a:spLocks noChangeArrowheads="1"/>
            </p:cNvSpPr>
            <p:nvPr/>
          </p:nvSpPr>
          <p:spPr bwMode="auto"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5</a:t>
              </a:r>
            </a:p>
          </p:txBody>
        </p:sp>
        <p:sp>
          <p:nvSpPr>
            <p:cNvPr id="67675" name="Text Box 40"/>
            <p:cNvSpPr txBox="1">
              <a:spLocks noChangeArrowheads="1"/>
            </p:cNvSpPr>
            <p:nvPr/>
          </p:nvSpPr>
          <p:spPr bwMode="auto"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6</a:t>
              </a:r>
            </a:p>
          </p:txBody>
        </p:sp>
      </p:grp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7325" y="141288"/>
            <a:ext cx="750887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Self-learning, forwarding: example</a:t>
            </a:r>
          </a:p>
        </p:txBody>
      </p:sp>
      <p:grpSp>
        <p:nvGrpSpPr>
          <p:cNvPr id="685088" name="Group 32"/>
          <p:cNvGrpSpPr>
            <a:grpSpLocks/>
          </p:cNvGrpSpPr>
          <p:nvPr/>
        </p:nvGrpSpPr>
        <p:grpSpPr bwMode="auto">
          <a:xfrm>
            <a:off x="6778625" y="1223963"/>
            <a:ext cx="1428750" cy="369887"/>
            <a:chOff x="1750" y="3514"/>
            <a:chExt cx="900" cy="233"/>
          </a:xfrm>
        </p:grpSpPr>
        <p:sp>
          <p:nvSpPr>
            <p:cNvPr id="67646" name="Rectangle 33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7" name="Text Box 34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48" name="Line 35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9" name="Line 36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093" name="Group 37"/>
          <p:cNvGrpSpPr>
            <a:grpSpLocks/>
          </p:cNvGrpSpPr>
          <p:nvPr/>
        </p:nvGrpSpPr>
        <p:grpSpPr bwMode="auto">
          <a:xfrm>
            <a:off x="6994525" y="525463"/>
            <a:ext cx="1450975" cy="714375"/>
            <a:chOff x="4406" y="331"/>
            <a:chExt cx="914" cy="450"/>
          </a:xfrm>
        </p:grpSpPr>
        <p:sp>
          <p:nvSpPr>
            <p:cNvPr id="67642" name="Line 38"/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3" name="Line 39"/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4" name="Text Box 40"/>
            <p:cNvSpPr txBox="1">
              <a:spLocks noChangeArrowheads="1"/>
            </p:cNvSpPr>
            <p:nvPr/>
          </p:nvSpPr>
          <p:spPr bwMode="auto"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Source: A</a:t>
              </a:r>
            </a:p>
          </p:txBody>
        </p:sp>
        <p:sp>
          <p:nvSpPr>
            <p:cNvPr id="67645" name="Text Box 41"/>
            <p:cNvSpPr txBox="1">
              <a:spLocks noChangeArrowheads="1"/>
            </p:cNvSpPr>
            <p:nvPr/>
          </p:nvSpPr>
          <p:spPr bwMode="auto"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Dest: A</a:t>
              </a:r>
              <a:r>
                <a:rPr lang="ja-JP" altLang="en-US" sz="1600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sz="1600" i="0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685098" name="Group 42"/>
          <p:cNvGrpSpPr>
            <a:grpSpLocks/>
          </p:cNvGrpSpPr>
          <p:nvPr/>
        </p:nvGrpSpPr>
        <p:grpSpPr bwMode="auto">
          <a:xfrm>
            <a:off x="3336925" y="4937125"/>
            <a:ext cx="3017838" cy="1444625"/>
            <a:chOff x="3441" y="3154"/>
            <a:chExt cx="1901" cy="910"/>
          </a:xfrm>
        </p:grpSpPr>
        <p:sp>
          <p:nvSpPr>
            <p:cNvPr id="67637" name="Rectangle 43"/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8" name="Text Box 44"/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67639" name="Line 45"/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0" name="Line 46"/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41" name="Line 47"/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6437313" y="5326063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(initially empty)</a:t>
            </a:r>
          </a:p>
        </p:txBody>
      </p:sp>
      <p:grpSp>
        <p:nvGrpSpPr>
          <p:cNvPr id="685105" name="Group 49"/>
          <p:cNvGrpSpPr>
            <a:grpSpLocks/>
          </p:cNvGrpSpPr>
          <p:nvPr/>
        </p:nvGrpSpPr>
        <p:grpSpPr bwMode="auto">
          <a:xfrm>
            <a:off x="3771900" y="5370513"/>
            <a:ext cx="2471738" cy="376237"/>
            <a:chOff x="2376" y="3383"/>
            <a:chExt cx="1557" cy="237"/>
          </a:xfrm>
        </p:grpSpPr>
        <p:sp>
          <p:nvSpPr>
            <p:cNvPr id="67634" name="Text Box 50"/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7635" name="Text Box 51"/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7636" name="Text Box 52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685115" name="Group 59"/>
          <p:cNvGrpSpPr>
            <a:grpSpLocks/>
          </p:cNvGrpSpPr>
          <p:nvPr/>
        </p:nvGrpSpPr>
        <p:grpSpPr bwMode="auto">
          <a:xfrm>
            <a:off x="5799138" y="2881313"/>
            <a:ext cx="1428750" cy="369887"/>
            <a:chOff x="1750" y="3514"/>
            <a:chExt cx="900" cy="233"/>
          </a:xfrm>
        </p:grpSpPr>
        <p:sp>
          <p:nvSpPr>
            <p:cNvPr id="67630" name="Rectangle 6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1" name="Text Box 6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32" name="Line 6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33" name="Line 6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0" name="Group 64"/>
          <p:cNvGrpSpPr>
            <a:grpSpLocks/>
          </p:cNvGrpSpPr>
          <p:nvPr/>
        </p:nvGrpSpPr>
        <p:grpSpPr bwMode="auto">
          <a:xfrm>
            <a:off x="5799138" y="2879725"/>
            <a:ext cx="1428750" cy="369888"/>
            <a:chOff x="1750" y="3514"/>
            <a:chExt cx="900" cy="233"/>
          </a:xfrm>
        </p:grpSpPr>
        <p:sp>
          <p:nvSpPr>
            <p:cNvPr id="67626" name="Rectangle 6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7" name="Text Box 6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8" name="Line 6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9" name="Line 6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25" name="Group 69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22" name="Rectangle 7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3" name="Text Box 7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4" name="Line 7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5" name="Line 7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0" name="Group 74"/>
          <p:cNvGrpSpPr>
            <a:grpSpLocks/>
          </p:cNvGrpSpPr>
          <p:nvPr/>
        </p:nvGrpSpPr>
        <p:grpSpPr bwMode="auto">
          <a:xfrm>
            <a:off x="5799138" y="2882900"/>
            <a:ext cx="1428750" cy="369888"/>
            <a:chOff x="1750" y="3514"/>
            <a:chExt cx="900" cy="233"/>
          </a:xfrm>
        </p:grpSpPr>
        <p:sp>
          <p:nvSpPr>
            <p:cNvPr id="67618" name="Rectangle 75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9" name="Text Box 76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20" name="Line 77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21" name="Line 78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685135" name="Group 79"/>
          <p:cNvGrpSpPr>
            <a:grpSpLocks/>
          </p:cNvGrpSpPr>
          <p:nvPr/>
        </p:nvGrpSpPr>
        <p:grpSpPr bwMode="auto">
          <a:xfrm>
            <a:off x="5795963" y="2879725"/>
            <a:ext cx="1428750" cy="369888"/>
            <a:chOff x="1750" y="3514"/>
            <a:chExt cx="900" cy="233"/>
          </a:xfrm>
        </p:grpSpPr>
        <p:sp>
          <p:nvSpPr>
            <p:cNvPr id="67614" name="Rectangle 80"/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5" name="Text Box 81"/>
            <p:cNvSpPr txBox="1">
              <a:spLocks noChangeArrowheads="1"/>
            </p:cNvSpPr>
            <p:nvPr/>
          </p:nvSpPr>
          <p:spPr bwMode="auto">
            <a:xfrm>
              <a:off x="1750" y="3514"/>
              <a:ext cx="3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 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endParaRPr lang="en-US" i="0" dirty="0" smtClean="0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6" name="Line 82"/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7" name="Line 83"/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0" name="Rectangle 84"/>
          <p:cNvSpPr>
            <a:spLocks noGrp="1" noChangeArrowheads="1"/>
          </p:cNvSpPr>
          <p:nvPr>
            <p:ph type="body" idx="1"/>
          </p:nvPr>
        </p:nvSpPr>
        <p:spPr>
          <a:xfrm>
            <a:off x="285750" y="1508125"/>
            <a:ext cx="4044950" cy="9445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latin typeface="Gill Sans MT" charset="0"/>
                <a:cs typeface="+mn-cs"/>
              </a:rPr>
              <a:t>frame </a:t>
            </a:r>
            <a:r>
              <a:rPr lang="en-US" dirty="0" smtClean="0">
                <a:latin typeface="Gill Sans MT" charset="0"/>
                <a:cs typeface="+mn-cs"/>
              </a:rPr>
              <a:t>destination, A’, location unknown</a:t>
            </a:r>
            <a:r>
              <a:rPr lang="en-US" dirty="0">
                <a:latin typeface="Gill Sans MT" charset="0"/>
                <a:cs typeface="+mn-cs"/>
              </a:rPr>
              <a:t>:</a:t>
            </a:r>
            <a:endParaRPr lang="en-US" i="1" dirty="0">
              <a:latin typeface="Gill Sans MT" charset="0"/>
              <a:cs typeface="+mn-cs"/>
            </a:endParaRPr>
          </a:p>
        </p:txBody>
      </p:sp>
      <p:sp>
        <p:nvSpPr>
          <p:cNvPr id="685142" name="Text Box 86"/>
          <p:cNvSpPr txBox="1">
            <a:spLocks noChangeArrowheads="1"/>
          </p:cNvSpPr>
          <p:nvPr/>
        </p:nvSpPr>
        <p:spPr bwMode="auto">
          <a:xfrm>
            <a:off x="3349625" y="1847850"/>
            <a:ext cx="838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flood</a:t>
            </a:r>
          </a:p>
        </p:txBody>
      </p:sp>
      <p:grpSp>
        <p:nvGrpSpPr>
          <p:cNvPr id="685148" name="Group 92"/>
          <p:cNvGrpSpPr>
            <a:grpSpLocks/>
          </p:cNvGrpSpPr>
          <p:nvPr/>
        </p:nvGrpSpPr>
        <p:grpSpPr bwMode="auto">
          <a:xfrm>
            <a:off x="6130925" y="3981450"/>
            <a:ext cx="1428750" cy="369888"/>
            <a:chOff x="730" y="2472"/>
            <a:chExt cx="900" cy="233"/>
          </a:xfrm>
        </p:grpSpPr>
        <p:sp>
          <p:nvSpPr>
            <p:cNvPr id="67610" name="Rectangle 88"/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11" name="Text Box 89"/>
            <p:cNvSpPr txBox="1">
              <a:spLocks noChangeArrowheads="1"/>
            </p:cNvSpPr>
            <p:nvPr/>
          </p:nvSpPr>
          <p:spPr bwMode="auto">
            <a:xfrm>
              <a:off x="730" y="2472"/>
              <a:ext cx="3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i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i="0" dirty="0" smtClean="0">
                  <a:solidFill>
                    <a:srgbClr val="FFFFFF"/>
                  </a:solidFill>
                  <a:latin typeface="Arial" charset="0"/>
                  <a:cs typeface="Arial" charset="0"/>
                </a:rPr>
                <a:t> A</a:t>
              </a:r>
            </a:p>
          </p:txBody>
        </p:sp>
        <p:sp>
          <p:nvSpPr>
            <p:cNvPr id="67612" name="Line 90"/>
            <p:cNvSpPr>
              <a:spLocks noChangeShapeType="1"/>
            </p:cNvSpPr>
            <p:nvPr/>
          </p:nvSpPr>
          <p:spPr bwMode="auto">
            <a:xfrm>
              <a:off x="937" y="2493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7613" name="Line 91"/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85149" name="Rectangle 93"/>
          <p:cNvSpPr>
            <a:spLocks noChangeArrowheads="1"/>
          </p:cNvSpPr>
          <p:nvPr/>
        </p:nvSpPr>
        <p:spPr bwMode="auto">
          <a:xfrm>
            <a:off x="300038" y="2425700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destination A location known:</a:t>
            </a:r>
            <a:endParaRPr lang="en-US" sz="2800" dirty="0">
              <a:solidFill>
                <a:srgbClr val="FF0000"/>
              </a:solidFill>
              <a:latin typeface="Gill Sans MT" charset="0"/>
              <a:cs typeface="+mn-cs"/>
            </a:endParaRPr>
          </a:p>
        </p:txBody>
      </p:sp>
      <p:grpSp>
        <p:nvGrpSpPr>
          <p:cNvPr id="685150" name="Group 94"/>
          <p:cNvGrpSpPr>
            <a:grpSpLocks/>
          </p:cNvGrpSpPr>
          <p:nvPr/>
        </p:nvGrpSpPr>
        <p:grpSpPr bwMode="auto">
          <a:xfrm>
            <a:off x="3768725" y="5656263"/>
            <a:ext cx="2471738" cy="374650"/>
            <a:chOff x="2376" y="3383"/>
            <a:chExt cx="1557" cy="236"/>
          </a:xfrm>
        </p:grpSpPr>
        <p:sp>
          <p:nvSpPr>
            <p:cNvPr id="67607" name="Text Box 95"/>
            <p:cNvSpPr txBox="1">
              <a:spLocks noChangeArrowheads="1"/>
            </p:cNvSpPr>
            <p:nvPr/>
          </p:nvSpPr>
          <p:spPr bwMode="auto">
            <a:xfrm>
              <a:off x="2376" y="3388"/>
              <a:ext cx="24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’</a:t>
              </a:r>
              <a:endParaRPr lang="en-US" dirty="0" smtClean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67608" name="Text Box 96"/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7609" name="Text Box 97"/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60</a:t>
              </a:r>
            </a:p>
          </p:txBody>
        </p:sp>
      </p:grpSp>
      <p:sp>
        <p:nvSpPr>
          <p:cNvPr id="685154" name="Rectangle 98"/>
          <p:cNvSpPr>
            <a:spLocks noChangeArrowheads="1"/>
          </p:cNvSpPr>
          <p:nvPr/>
        </p:nvSpPr>
        <p:spPr bwMode="auto">
          <a:xfrm>
            <a:off x="619121" y="2884488"/>
            <a:ext cx="3729037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            selectively send </a:t>
            </a:r>
          </a:p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  <a:latin typeface="Gill Sans MT" charset="0"/>
                <a:cs typeface="+mn-cs"/>
              </a:rPr>
              <a:t>on just one link</a:t>
            </a:r>
          </a:p>
        </p:txBody>
      </p:sp>
      <p:pic>
        <p:nvPicPr>
          <p:cNvPr id="171029" name="Picture 18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19955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0694 0.11482 L -0.10694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6.2963E-6 L -0.12118 -0.09814 " pathEditMode="relative" ptsTypes="AA">
                                      <p:cBhvr>
                                        <p:cTn id="42" dur="2000" fill="hold"/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-0.09532 0.1435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717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0348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7.40741E-7 L 0.16163 0.0666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333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45 -0.1023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8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509 L -0.03767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11 -0.1588 L -0.03472 -0.32871 " pathEditMode="relative" ptsTypes="AA">
                                      <p:cBhvr>
                                        <p:cTn id="95" dur="2000" fill="hold"/>
                                        <p:tgtEl>
                                          <p:spTgt spid="685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104" grpId="0"/>
      <p:bldP spid="685140" grpId="0" build="p"/>
      <p:bldP spid="685142" grpId="0"/>
      <p:bldP spid="685149" grpId="0" build="p"/>
      <p:bldP spid="68515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Interconnecting switches</a:t>
            </a: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98500" y="1320800"/>
            <a:ext cx="7881938" cy="68262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 smtClean="0">
                <a:latin typeface="Gill Sans MT" charset="0"/>
                <a:cs typeface="+mn-cs"/>
              </a:rPr>
              <a:t>self-learning switches </a:t>
            </a:r>
            <a:r>
              <a:rPr lang="en-US" dirty="0">
                <a:latin typeface="Gill Sans MT" charset="0"/>
                <a:cs typeface="+mn-cs"/>
              </a:rPr>
              <a:t>can be connected </a:t>
            </a:r>
            <a:r>
              <a:rPr lang="en-US" dirty="0" smtClean="0">
                <a:latin typeface="Gill Sans MT" charset="0"/>
                <a:cs typeface="+mn-cs"/>
              </a:rPr>
              <a:t>together: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81030" name="Rectangle 70"/>
          <p:cNvSpPr>
            <a:spLocks noChangeArrowheads="1"/>
          </p:cNvSpPr>
          <p:nvPr/>
        </p:nvSpPr>
        <p:spPr bwMode="auto">
          <a:xfrm>
            <a:off x="690563" y="4535488"/>
            <a:ext cx="788193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800" i="1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sending from A to G - how does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know to forward frame destined to G via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and S</a:t>
            </a:r>
            <a:r>
              <a:rPr lang="en-US" sz="28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?</a:t>
            </a:r>
          </a:p>
          <a:p>
            <a:pPr marL="457200" indent="-2873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u="sng" dirty="0">
                <a:solidFill>
                  <a:srgbClr val="CC0000"/>
                </a:solidFill>
                <a:latin typeface="Gill Sans MT" charset="0"/>
                <a:cs typeface="+mn-cs"/>
              </a:rPr>
              <a:t>A:</a:t>
            </a:r>
            <a:r>
              <a:rPr lang="en-US" sz="2800" i="1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self learning! (works </a:t>
            </a:r>
            <a:r>
              <a:rPr lang="en-US" sz="2800" dirty="0">
                <a:solidFill>
                  <a:srgbClr val="000000"/>
                </a:solidFill>
                <a:latin typeface="Gill Sans MT" charset="0"/>
                <a:cs typeface="+mn-cs"/>
              </a:rPr>
              <a:t>exactly</a:t>
            </a:r>
            <a:r>
              <a:rPr lang="en-US" sz="2800" i="0" dirty="0">
                <a:solidFill>
                  <a:srgbClr val="000000"/>
                </a:solidFill>
                <a:latin typeface="Gill Sans MT" charset="0"/>
                <a:cs typeface="+mn-cs"/>
              </a:rPr>
              <a:t> the same as in single-switch case!)</a:t>
            </a:r>
          </a:p>
        </p:txBody>
      </p:sp>
      <p:grpSp>
        <p:nvGrpSpPr>
          <p:cNvPr id="173062" name="Group 1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8657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8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59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60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8661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662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8663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3111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3119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20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2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311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113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311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1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67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8618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19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0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1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2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3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4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5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6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8627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8628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8629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8630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631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8632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8633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8634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8635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8636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3084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310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5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310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10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6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309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7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309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8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309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3089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309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309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8643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8644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3064" name="Picture 20" descr="underline_base"/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9851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57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4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03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Self-learning multi-switch example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0863" y="1139825"/>
            <a:ext cx="77724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>
                <a:latin typeface="Gill Sans MT" charset="0"/>
                <a:cs typeface="+mn-cs"/>
              </a:rPr>
              <a:t>Suppose C sends frame to I, I responds to C</a:t>
            </a:r>
            <a:endParaRPr lang="en-US" dirty="0">
              <a:latin typeface="Gill Sans MT" charset="0"/>
              <a:cs typeface="+mn-cs"/>
            </a:endParaRPr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714375" y="4664075"/>
            <a:ext cx="7772400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u="sng" dirty="0">
                <a:solidFill>
                  <a:srgbClr val="CC0000"/>
                </a:solidFill>
                <a:latin typeface="Gill Sans MT" charset="0"/>
                <a:cs typeface="+mn-cs"/>
              </a:rPr>
              <a:t>Q: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show switch tables and packet forwarding in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1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2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3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, S</a:t>
            </a:r>
            <a:r>
              <a:rPr lang="en-US" sz="2400" i="0" baseline="-25000" dirty="0">
                <a:solidFill>
                  <a:srgbClr val="000000"/>
                </a:solidFill>
                <a:latin typeface="Gill Sans MT" charset="0"/>
                <a:cs typeface="+mn-cs"/>
              </a:rPr>
              <a:t>4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</a:t>
            </a:r>
          </a:p>
        </p:txBody>
      </p:sp>
      <p:grpSp>
        <p:nvGrpSpPr>
          <p:cNvPr id="175110" name="Group 58"/>
          <p:cNvGrpSpPr>
            <a:grpSpLocks/>
          </p:cNvGrpSpPr>
          <p:nvPr/>
        </p:nvGrpSpPr>
        <p:grpSpPr bwMode="auto">
          <a:xfrm>
            <a:off x="958850" y="2444750"/>
            <a:ext cx="2047875" cy="1358900"/>
            <a:chOff x="958850" y="2444750"/>
            <a:chExt cx="2048416" cy="1358710"/>
          </a:xfrm>
        </p:grpSpPr>
        <p:sp>
          <p:nvSpPr>
            <p:cNvPr id="69681" name="Line 20"/>
            <p:cNvSpPr>
              <a:spLocks noChangeShapeType="1"/>
            </p:cNvSpPr>
            <p:nvPr/>
          </p:nvSpPr>
          <p:spPr bwMode="auto">
            <a:xfrm flipH="1">
              <a:off x="1582903" y="3030456"/>
              <a:ext cx="5557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2" name="Line 21"/>
            <p:cNvSpPr>
              <a:spLocks noChangeShapeType="1"/>
            </p:cNvSpPr>
            <p:nvPr/>
          </p:nvSpPr>
          <p:spPr bwMode="auto">
            <a:xfrm flipH="1">
              <a:off x="1970355" y="3078074"/>
              <a:ext cx="271534" cy="314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3" name="Line 22"/>
            <p:cNvSpPr>
              <a:spLocks noChangeShapeType="1"/>
            </p:cNvSpPr>
            <p:nvPr/>
          </p:nvSpPr>
          <p:spPr bwMode="auto">
            <a:xfrm>
              <a:off x="2389566" y="3106645"/>
              <a:ext cx="73044" cy="295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84" name="Text Box 64"/>
            <p:cNvSpPr txBox="1">
              <a:spLocks noChangeArrowheads="1"/>
            </p:cNvSpPr>
            <p:nvPr/>
          </p:nvSpPr>
          <p:spPr bwMode="auto"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69685" name="Text Box 65"/>
            <p:cNvSpPr txBox="1">
              <a:spLocks noChangeArrowheads="1"/>
            </p:cNvSpPr>
            <p:nvPr/>
          </p:nvSpPr>
          <p:spPr bwMode="auto"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9686" name="Text Box 73"/>
            <p:cNvSpPr txBox="1">
              <a:spLocks noChangeArrowheads="1"/>
            </p:cNvSpPr>
            <p:nvPr/>
          </p:nvSpPr>
          <p:spPr bwMode="auto"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9687" name="Text Box 66"/>
            <p:cNvSpPr txBox="1">
              <a:spLocks noChangeArrowheads="1"/>
            </p:cNvSpPr>
            <p:nvPr/>
          </p:nvSpPr>
          <p:spPr bwMode="auto"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grpSp>
          <p:nvGrpSpPr>
            <p:cNvPr id="175159" name="Group 44"/>
            <p:cNvGrpSpPr>
              <a:grpSpLocks/>
            </p:cNvGrpSpPr>
            <p:nvPr/>
          </p:nvGrpSpPr>
          <p:grpSpPr bwMode="auto"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id="175167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8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0" name="Group 44"/>
            <p:cNvGrpSpPr>
              <a:grpSpLocks/>
            </p:cNvGrpSpPr>
            <p:nvPr/>
          </p:nvGrpSpPr>
          <p:grpSpPr bwMode="auto"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id="175165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6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61" name="Group 44"/>
            <p:cNvGrpSpPr>
              <a:grpSpLocks/>
            </p:cNvGrpSpPr>
            <p:nvPr/>
          </p:nvGrpSpPr>
          <p:grpSpPr bwMode="auto"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id="175163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64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9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75111" name="Group 76"/>
          <p:cNvGrpSpPr>
            <a:grpSpLocks/>
          </p:cNvGrpSpPr>
          <p:nvPr/>
        </p:nvGrpSpPr>
        <p:grpSpPr bwMode="auto">
          <a:xfrm>
            <a:off x="2379663" y="1984375"/>
            <a:ext cx="4856162" cy="2044700"/>
            <a:chOff x="2379663" y="1984375"/>
            <a:chExt cx="4855711" cy="2044145"/>
          </a:xfrm>
        </p:grpSpPr>
        <p:sp>
          <p:nvSpPr>
            <p:cNvPr id="69642" name="Line 23"/>
            <p:cNvSpPr>
              <a:spLocks noChangeShapeType="1"/>
            </p:cNvSpPr>
            <p:nvPr/>
          </p:nvSpPr>
          <p:spPr bwMode="auto">
            <a:xfrm flipH="1">
              <a:off x="3635258" y="3068344"/>
              <a:ext cx="346043" cy="2158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3" name="Line 24"/>
            <p:cNvSpPr>
              <a:spLocks noChangeShapeType="1"/>
            </p:cNvSpPr>
            <p:nvPr/>
          </p:nvSpPr>
          <p:spPr bwMode="auto">
            <a:xfrm flipH="1">
              <a:off x="3949554" y="3087389"/>
              <a:ext cx="125401" cy="587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4" name="Line 25"/>
            <p:cNvSpPr>
              <a:spLocks noChangeShapeType="1"/>
            </p:cNvSpPr>
            <p:nvPr/>
          </p:nvSpPr>
          <p:spPr bwMode="auto">
            <a:xfrm>
              <a:off x="4254326" y="3030254"/>
              <a:ext cx="230167" cy="3618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5" name="Line 26"/>
            <p:cNvSpPr>
              <a:spLocks noChangeShapeType="1"/>
            </p:cNvSpPr>
            <p:nvPr/>
          </p:nvSpPr>
          <p:spPr bwMode="auto">
            <a:xfrm flipH="1">
              <a:off x="5532145" y="3106433"/>
              <a:ext cx="428585" cy="244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6" name="Line 27"/>
            <p:cNvSpPr>
              <a:spLocks noChangeShapeType="1"/>
            </p:cNvSpPr>
            <p:nvPr/>
          </p:nvSpPr>
          <p:spPr bwMode="auto">
            <a:xfrm flipH="1">
              <a:off x="6035335" y="3077866"/>
              <a:ext cx="9524" cy="4697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7" name="Line 35"/>
            <p:cNvSpPr>
              <a:spLocks noChangeShapeType="1"/>
            </p:cNvSpPr>
            <p:nvPr/>
          </p:nvSpPr>
          <p:spPr bwMode="auto">
            <a:xfrm flipH="1">
              <a:off x="2379663" y="2355749"/>
              <a:ext cx="1517509" cy="536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8" name="Line 36"/>
            <p:cNvSpPr>
              <a:spLocks noChangeShapeType="1"/>
            </p:cNvSpPr>
            <p:nvPr/>
          </p:nvSpPr>
          <p:spPr bwMode="auto">
            <a:xfrm>
              <a:off x="4200356" y="2322421"/>
              <a:ext cx="0" cy="599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49" name="Line 37"/>
            <p:cNvSpPr>
              <a:spLocks noChangeShapeType="1"/>
            </p:cNvSpPr>
            <p:nvPr/>
          </p:nvSpPr>
          <p:spPr bwMode="auto">
            <a:xfrm flipH="1" flipV="1">
              <a:off x="4449571" y="2306551"/>
              <a:ext cx="1406394" cy="6840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0" name="Line 63"/>
            <p:cNvSpPr>
              <a:spLocks noChangeShapeType="1"/>
            </p:cNvSpPr>
            <p:nvPr/>
          </p:nvSpPr>
          <p:spPr bwMode="auto">
            <a:xfrm>
              <a:off x="6411539" y="3131826"/>
              <a:ext cx="285723" cy="1587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9651" name="Text Box 67"/>
            <p:cNvSpPr txBox="1">
              <a:spLocks noChangeArrowheads="1"/>
            </p:cNvSpPr>
            <p:nvPr/>
          </p:nvSpPr>
          <p:spPr bwMode="auto"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69652" name="Text Box 68"/>
            <p:cNvSpPr txBox="1">
              <a:spLocks noChangeArrowheads="1"/>
            </p:cNvSpPr>
            <p:nvPr/>
          </p:nvSpPr>
          <p:spPr bwMode="auto"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69653" name="Text Box 69"/>
            <p:cNvSpPr txBox="1">
              <a:spLocks noChangeArrowheads="1"/>
            </p:cNvSpPr>
            <p:nvPr/>
          </p:nvSpPr>
          <p:spPr bwMode="auto"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F</a:t>
              </a:r>
            </a:p>
          </p:txBody>
        </p:sp>
        <p:sp>
          <p:nvSpPr>
            <p:cNvPr id="69654" name="Text Box 74"/>
            <p:cNvSpPr txBox="1">
              <a:spLocks noChangeArrowheads="1"/>
            </p:cNvSpPr>
            <p:nvPr/>
          </p:nvSpPr>
          <p:spPr bwMode="auto"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9655" name="Text Box 75"/>
            <p:cNvSpPr txBox="1">
              <a:spLocks noChangeArrowheads="1"/>
            </p:cNvSpPr>
            <p:nvPr/>
          </p:nvSpPr>
          <p:spPr bwMode="auto"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4</a:t>
              </a:r>
            </a:p>
          </p:txBody>
        </p:sp>
        <p:sp>
          <p:nvSpPr>
            <p:cNvPr id="69656" name="Text Box 76"/>
            <p:cNvSpPr txBox="1">
              <a:spLocks noChangeArrowheads="1"/>
            </p:cNvSpPr>
            <p:nvPr/>
          </p:nvSpPr>
          <p:spPr bwMode="auto"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S</a:t>
              </a:r>
              <a:r>
                <a:rPr lang="en-US" i="0" baseline="-2500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69657" name="Text Box 78"/>
            <p:cNvSpPr txBox="1">
              <a:spLocks noChangeArrowheads="1"/>
            </p:cNvSpPr>
            <p:nvPr/>
          </p:nvSpPr>
          <p:spPr bwMode="auto"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H</a:t>
              </a:r>
            </a:p>
          </p:txBody>
        </p:sp>
        <p:sp>
          <p:nvSpPr>
            <p:cNvPr id="69658" name="Text Box 79"/>
            <p:cNvSpPr txBox="1">
              <a:spLocks noChangeArrowheads="1"/>
            </p:cNvSpPr>
            <p:nvPr/>
          </p:nvSpPr>
          <p:spPr bwMode="auto"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I</a:t>
              </a:r>
            </a:p>
          </p:txBody>
        </p:sp>
        <p:sp>
          <p:nvSpPr>
            <p:cNvPr id="69659" name="Text Box 80"/>
            <p:cNvSpPr txBox="1">
              <a:spLocks noChangeArrowheads="1"/>
            </p:cNvSpPr>
            <p:nvPr/>
          </p:nvSpPr>
          <p:spPr bwMode="auto"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 smtClean="0">
                  <a:solidFill>
                    <a:srgbClr val="000000"/>
                  </a:solidFill>
                  <a:latin typeface="Arial" charset="0"/>
                  <a:cs typeface="Arial" charset="0"/>
                </a:rPr>
                <a:t>G</a:t>
              </a:r>
            </a:p>
          </p:txBody>
        </p:sp>
        <p:pic>
          <p:nvPicPr>
            <p:cNvPr id="6966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grpSp>
          <p:nvGrpSpPr>
            <p:cNvPr id="175132" name="Group 44"/>
            <p:cNvGrpSpPr>
              <a:grpSpLocks/>
            </p:cNvGrpSpPr>
            <p:nvPr/>
          </p:nvGrpSpPr>
          <p:grpSpPr bwMode="auto"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id="17515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5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3" name="Group 44"/>
            <p:cNvGrpSpPr>
              <a:grpSpLocks/>
            </p:cNvGrpSpPr>
            <p:nvPr/>
          </p:nvGrpSpPr>
          <p:grpSpPr bwMode="auto"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id="17514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4" name="Group 44"/>
            <p:cNvGrpSpPr>
              <a:grpSpLocks/>
            </p:cNvGrpSpPr>
            <p:nvPr/>
          </p:nvGrpSpPr>
          <p:grpSpPr bwMode="auto"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id="17514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5" name="Group 44"/>
            <p:cNvGrpSpPr>
              <a:grpSpLocks/>
            </p:cNvGrpSpPr>
            <p:nvPr/>
          </p:nvGrpSpPr>
          <p:grpSpPr bwMode="auto"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id="17514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6" name="Group 44"/>
            <p:cNvGrpSpPr>
              <a:grpSpLocks/>
            </p:cNvGrpSpPr>
            <p:nvPr/>
          </p:nvGrpSpPr>
          <p:grpSpPr bwMode="auto"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id="17514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5137" name="Group 44"/>
            <p:cNvGrpSpPr>
              <a:grpSpLocks/>
            </p:cNvGrpSpPr>
            <p:nvPr/>
          </p:nvGrpSpPr>
          <p:grpSpPr bwMode="auto"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id="17514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514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pic>
          <p:nvPicPr>
            <p:cNvPr id="69667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9668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pic>
        <p:nvPicPr>
          <p:cNvPr id="175112" name="Picture 16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79216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58</a:t>
            </a:fld>
            <a:endParaRPr lang="en-US" sz="1200" dirty="0">
              <a:latin typeface="Tahoma" charset="0"/>
            </a:endParaRPr>
          </a:p>
        </p:txBody>
      </p:sp>
      <p:sp>
        <p:nvSpPr>
          <p:cNvPr id="6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Institutional network</a:t>
            </a:r>
          </a:p>
        </p:txBody>
      </p:sp>
      <p:sp>
        <p:nvSpPr>
          <p:cNvPr id="177156" name="Freeform 81"/>
          <p:cNvSpPr>
            <a:spLocks/>
          </p:cNvSpPr>
          <p:nvPr/>
        </p:nvSpPr>
        <p:spPr bwMode="auto">
          <a:xfrm rot="5400000">
            <a:off x="2179637" y="24447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0662" name="Line 33"/>
          <p:cNvSpPr>
            <a:spLocks noChangeShapeType="1"/>
          </p:cNvSpPr>
          <p:nvPr/>
        </p:nvSpPr>
        <p:spPr bwMode="auto">
          <a:xfrm flipH="1">
            <a:off x="2151063" y="3387725"/>
            <a:ext cx="2047875" cy="141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3" name="Line 34"/>
          <p:cNvSpPr>
            <a:spLocks noChangeShapeType="1"/>
          </p:cNvSpPr>
          <p:nvPr/>
        </p:nvSpPr>
        <p:spPr bwMode="auto">
          <a:xfrm>
            <a:off x="4391025" y="3375025"/>
            <a:ext cx="0" cy="146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4" name="Line 35"/>
          <p:cNvSpPr>
            <a:spLocks noChangeShapeType="1"/>
          </p:cNvSpPr>
          <p:nvPr/>
        </p:nvSpPr>
        <p:spPr bwMode="auto">
          <a:xfrm flipH="1" flipV="1">
            <a:off x="4584700" y="3309938"/>
            <a:ext cx="1841500" cy="162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5" name="Line 59"/>
          <p:cNvSpPr>
            <a:spLocks noChangeShapeType="1"/>
          </p:cNvSpPr>
          <p:nvPr/>
        </p:nvSpPr>
        <p:spPr bwMode="auto">
          <a:xfrm flipV="1">
            <a:off x="4687888" y="2692400"/>
            <a:ext cx="12239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6" name="Line 60"/>
          <p:cNvSpPr>
            <a:spLocks noChangeShapeType="1"/>
          </p:cNvSpPr>
          <p:nvPr/>
        </p:nvSpPr>
        <p:spPr bwMode="auto">
          <a:xfrm flipV="1">
            <a:off x="4481513" y="2370138"/>
            <a:ext cx="669925" cy="758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7" name="Line 77"/>
          <p:cNvSpPr>
            <a:spLocks noChangeShapeType="1"/>
          </p:cNvSpPr>
          <p:nvPr/>
        </p:nvSpPr>
        <p:spPr bwMode="auto">
          <a:xfrm>
            <a:off x="3387725" y="2524125"/>
            <a:ext cx="862013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8" name="Line 78"/>
          <p:cNvSpPr>
            <a:spLocks noChangeShapeType="1"/>
          </p:cNvSpPr>
          <p:nvPr/>
        </p:nvSpPr>
        <p:spPr bwMode="auto">
          <a:xfrm flipH="1">
            <a:off x="1995488" y="2420938"/>
            <a:ext cx="85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69" name="Text Box 79"/>
          <p:cNvSpPr txBox="1">
            <a:spLocks noChangeArrowheads="1"/>
          </p:cNvSpPr>
          <p:nvPr/>
        </p:nvSpPr>
        <p:spPr bwMode="auto">
          <a:xfrm>
            <a:off x="744538" y="204152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to external</a:t>
            </a:r>
          </a:p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70670" name="Text Box 80"/>
          <p:cNvSpPr txBox="1">
            <a:spLocks noChangeArrowheads="1"/>
          </p:cNvSpPr>
          <p:nvPr/>
        </p:nvSpPr>
        <p:spPr bwMode="auto">
          <a:xfrm>
            <a:off x="2716213" y="260826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sp>
        <p:nvSpPr>
          <p:cNvPr id="70671" name="Text Box 82"/>
          <p:cNvSpPr txBox="1">
            <a:spLocks noChangeArrowheads="1"/>
          </p:cNvSpPr>
          <p:nvPr/>
        </p:nvSpPr>
        <p:spPr bwMode="auto">
          <a:xfrm>
            <a:off x="6435725" y="3516313"/>
            <a:ext cx="1549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IP subnet</a:t>
            </a:r>
          </a:p>
        </p:txBody>
      </p:sp>
      <p:sp>
        <p:nvSpPr>
          <p:cNvPr id="70672" name="Text Box 83"/>
          <p:cNvSpPr txBox="1">
            <a:spLocks noChangeArrowheads="1"/>
          </p:cNvSpPr>
          <p:nvPr/>
        </p:nvSpPr>
        <p:spPr bwMode="auto">
          <a:xfrm>
            <a:off x="5432425" y="183515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mail server</a:t>
            </a:r>
          </a:p>
        </p:txBody>
      </p:sp>
      <p:sp>
        <p:nvSpPr>
          <p:cNvPr id="70673" name="Text Box 84"/>
          <p:cNvSpPr txBox="1">
            <a:spLocks noChangeArrowheads="1"/>
          </p:cNvSpPr>
          <p:nvPr/>
        </p:nvSpPr>
        <p:spPr bwMode="auto">
          <a:xfrm>
            <a:off x="6230938" y="250507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web server</a:t>
            </a:r>
          </a:p>
        </p:txBody>
      </p:sp>
      <p:sp>
        <p:nvSpPr>
          <p:cNvPr id="70674" name="Line 20"/>
          <p:cNvSpPr>
            <a:spLocks noChangeShapeType="1"/>
          </p:cNvSpPr>
          <p:nvPr/>
        </p:nvSpPr>
        <p:spPr bwMode="auto">
          <a:xfrm flipH="1">
            <a:off x="1465263" y="47545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 flipH="1">
            <a:off x="1852613" y="4802188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>
            <a:off x="2271713" y="4830763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2" name="Group 44"/>
          <p:cNvGrpSpPr>
            <a:grpSpLocks/>
          </p:cNvGrpSpPr>
          <p:nvPr/>
        </p:nvGrpSpPr>
        <p:grpSpPr bwMode="auto">
          <a:xfrm>
            <a:off x="1009650" y="4557713"/>
            <a:ext cx="568325" cy="481012"/>
            <a:chOff x="-44" y="1473"/>
            <a:chExt cx="981" cy="1105"/>
          </a:xfrm>
        </p:grpSpPr>
        <p:pic>
          <p:nvPicPr>
            <p:cNvPr id="17730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3" name="Group 44"/>
          <p:cNvGrpSpPr>
            <a:grpSpLocks/>
          </p:cNvGrpSpPr>
          <p:nvPr/>
        </p:nvGrpSpPr>
        <p:grpSpPr bwMode="auto">
          <a:xfrm>
            <a:off x="1416050" y="5014913"/>
            <a:ext cx="568325" cy="481012"/>
            <a:chOff x="-44" y="1473"/>
            <a:chExt cx="981" cy="1105"/>
          </a:xfrm>
        </p:grpSpPr>
        <p:pic>
          <p:nvPicPr>
            <p:cNvPr id="17729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30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74" name="Group 44"/>
          <p:cNvGrpSpPr>
            <a:grpSpLocks/>
          </p:cNvGrpSpPr>
          <p:nvPr/>
        </p:nvGrpSpPr>
        <p:grpSpPr bwMode="auto">
          <a:xfrm>
            <a:off x="1944688" y="5046663"/>
            <a:ext cx="568325" cy="481012"/>
            <a:chOff x="-44" y="1473"/>
            <a:chExt cx="981" cy="1105"/>
          </a:xfrm>
        </p:grpSpPr>
        <p:pic>
          <p:nvPicPr>
            <p:cNvPr id="1772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0" name="Line 21"/>
          <p:cNvSpPr>
            <a:spLocks noChangeShapeType="1"/>
          </p:cNvSpPr>
          <p:nvPr/>
        </p:nvSpPr>
        <p:spPr bwMode="auto">
          <a:xfrm>
            <a:off x="2490788" y="4760913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1" name="Line 22"/>
          <p:cNvSpPr>
            <a:spLocks noChangeShapeType="1"/>
          </p:cNvSpPr>
          <p:nvPr/>
        </p:nvSpPr>
        <p:spPr bwMode="auto">
          <a:xfrm flipH="1">
            <a:off x="2722563" y="5256213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2" name="Line 22"/>
          <p:cNvSpPr>
            <a:spLocks noChangeShapeType="1"/>
          </p:cNvSpPr>
          <p:nvPr/>
        </p:nvSpPr>
        <p:spPr bwMode="auto">
          <a:xfrm>
            <a:off x="3127375" y="52673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83" name="Line 20"/>
          <p:cNvSpPr>
            <a:spLocks noChangeShapeType="1"/>
          </p:cNvSpPr>
          <p:nvPr/>
        </p:nvSpPr>
        <p:spPr bwMode="auto">
          <a:xfrm flipH="1">
            <a:off x="3025775" y="5148263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79" name="Group 44"/>
          <p:cNvGrpSpPr>
            <a:grpSpLocks/>
          </p:cNvGrpSpPr>
          <p:nvPr/>
        </p:nvGrpSpPr>
        <p:grpSpPr bwMode="auto">
          <a:xfrm>
            <a:off x="2349500" y="5419725"/>
            <a:ext cx="568325" cy="481013"/>
            <a:chOff x="-44" y="1473"/>
            <a:chExt cx="981" cy="1105"/>
          </a:xfrm>
        </p:grpSpPr>
        <p:pic>
          <p:nvPicPr>
            <p:cNvPr id="1772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0" name="Group 44"/>
          <p:cNvGrpSpPr>
            <a:grpSpLocks/>
          </p:cNvGrpSpPr>
          <p:nvPr/>
        </p:nvGrpSpPr>
        <p:grpSpPr bwMode="auto">
          <a:xfrm>
            <a:off x="2806700" y="5487988"/>
            <a:ext cx="568325" cy="481012"/>
            <a:chOff x="-44" y="1473"/>
            <a:chExt cx="981" cy="1105"/>
          </a:xfrm>
        </p:grpSpPr>
        <p:pic>
          <p:nvPicPr>
            <p:cNvPr id="1772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686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4602163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068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5018088"/>
            <a:ext cx="677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83" name="Group 44"/>
          <p:cNvGrpSpPr>
            <a:grpSpLocks/>
          </p:cNvGrpSpPr>
          <p:nvPr/>
        </p:nvGrpSpPr>
        <p:grpSpPr bwMode="auto">
          <a:xfrm>
            <a:off x="3232150" y="4946650"/>
            <a:ext cx="568325" cy="481013"/>
            <a:chOff x="-44" y="1473"/>
            <a:chExt cx="981" cy="1105"/>
          </a:xfrm>
        </p:grpSpPr>
        <p:pic>
          <p:nvPicPr>
            <p:cNvPr id="1772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89" name="Line 20"/>
          <p:cNvSpPr>
            <a:spLocks noChangeShapeType="1"/>
          </p:cNvSpPr>
          <p:nvPr/>
        </p:nvSpPr>
        <p:spPr bwMode="auto">
          <a:xfrm flipH="1">
            <a:off x="5684838" y="5022850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0" name="Line 21"/>
          <p:cNvSpPr>
            <a:spLocks noChangeShapeType="1"/>
          </p:cNvSpPr>
          <p:nvPr/>
        </p:nvSpPr>
        <p:spPr bwMode="auto">
          <a:xfrm flipH="1">
            <a:off x="6072188" y="5070475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1" name="Line 22"/>
          <p:cNvSpPr>
            <a:spLocks noChangeShapeType="1"/>
          </p:cNvSpPr>
          <p:nvPr/>
        </p:nvSpPr>
        <p:spPr bwMode="auto">
          <a:xfrm>
            <a:off x="6491288" y="5099050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87" name="Group 44"/>
          <p:cNvGrpSpPr>
            <a:grpSpLocks/>
          </p:cNvGrpSpPr>
          <p:nvPr/>
        </p:nvGrpSpPr>
        <p:grpSpPr bwMode="auto">
          <a:xfrm>
            <a:off x="5376863" y="4837113"/>
            <a:ext cx="568325" cy="481012"/>
            <a:chOff x="-44" y="1473"/>
            <a:chExt cx="981" cy="1105"/>
          </a:xfrm>
        </p:grpSpPr>
        <p:pic>
          <p:nvPicPr>
            <p:cNvPr id="1772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8" name="Group 44"/>
          <p:cNvGrpSpPr>
            <a:grpSpLocks/>
          </p:cNvGrpSpPr>
          <p:nvPr/>
        </p:nvGrpSpPr>
        <p:grpSpPr bwMode="auto">
          <a:xfrm>
            <a:off x="5635625" y="5283200"/>
            <a:ext cx="569913" cy="481013"/>
            <a:chOff x="-44" y="1473"/>
            <a:chExt cx="981" cy="1105"/>
          </a:xfrm>
        </p:grpSpPr>
        <p:pic>
          <p:nvPicPr>
            <p:cNvPr id="1772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89" name="Group 44"/>
          <p:cNvGrpSpPr>
            <a:grpSpLocks/>
          </p:cNvGrpSpPr>
          <p:nvPr/>
        </p:nvGrpSpPr>
        <p:grpSpPr bwMode="auto">
          <a:xfrm>
            <a:off x="6164263" y="5313363"/>
            <a:ext cx="568325" cy="482600"/>
            <a:chOff x="-44" y="1473"/>
            <a:chExt cx="981" cy="1105"/>
          </a:xfrm>
        </p:grpSpPr>
        <p:pic>
          <p:nvPicPr>
            <p:cNvPr id="1772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0695" name="Line 20"/>
          <p:cNvSpPr>
            <a:spLocks noChangeShapeType="1"/>
          </p:cNvSpPr>
          <p:nvPr/>
        </p:nvSpPr>
        <p:spPr bwMode="auto">
          <a:xfrm flipH="1" flipV="1">
            <a:off x="4659313" y="5068888"/>
            <a:ext cx="606425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6" name="Line 21"/>
          <p:cNvSpPr>
            <a:spLocks noChangeShapeType="1"/>
          </p:cNvSpPr>
          <p:nvPr/>
        </p:nvSpPr>
        <p:spPr bwMode="auto">
          <a:xfrm flipH="1">
            <a:off x="4195763" y="5022850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0697" name="Line 22"/>
          <p:cNvSpPr>
            <a:spLocks noChangeShapeType="1"/>
          </p:cNvSpPr>
          <p:nvPr/>
        </p:nvSpPr>
        <p:spPr bwMode="auto">
          <a:xfrm>
            <a:off x="4614863" y="505142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77193" name="Group 44"/>
          <p:cNvGrpSpPr>
            <a:grpSpLocks/>
          </p:cNvGrpSpPr>
          <p:nvPr/>
        </p:nvGrpSpPr>
        <p:grpSpPr bwMode="auto">
          <a:xfrm>
            <a:off x="4803775" y="5230813"/>
            <a:ext cx="569913" cy="481012"/>
            <a:chOff x="-44" y="1473"/>
            <a:chExt cx="981" cy="1105"/>
          </a:xfrm>
        </p:grpSpPr>
        <p:pic>
          <p:nvPicPr>
            <p:cNvPr id="1772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4" name="Group 44"/>
          <p:cNvGrpSpPr>
            <a:grpSpLocks/>
          </p:cNvGrpSpPr>
          <p:nvPr/>
        </p:nvGrpSpPr>
        <p:grpSpPr bwMode="auto">
          <a:xfrm>
            <a:off x="3759200" y="5235575"/>
            <a:ext cx="569913" cy="482600"/>
            <a:chOff x="-44" y="1473"/>
            <a:chExt cx="981" cy="1105"/>
          </a:xfrm>
        </p:grpSpPr>
        <p:pic>
          <p:nvPicPr>
            <p:cNvPr id="1772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7195" name="Group 44"/>
          <p:cNvGrpSpPr>
            <a:grpSpLocks/>
          </p:cNvGrpSpPr>
          <p:nvPr/>
        </p:nvGrpSpPr>
        <p:grpSpPr bwMode="auto">
          <a:xfrm>
            <a:off x="4287838" y="5267325"/>
            <a:ext cx="569912" cy="481013"/>
            <a:chOff x="-44" y="1473"/>
            <a:chExt cx="981" cy="1105"/>
          </a:xfrm>
        </p:grpSpPr>
        <p:pic>
          <p:nvPicPr>
            <p:cNvPr id="1772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4822825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702" name="Line 20"/>
          <p:cNvSpPr>
            <a:spLocks noChangeShapeType="1"/>
          </p:cNvSpPr>
          <p:nvPr/>
        </p:nvSpPr>
        <p:spPr bwMode="auto">
          <a:xfrm flipH="1">
            <a:off x="6519863" y="510063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070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4870450"/>
            <a:ext cx="677862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199" name="Group 44"/>
          <p:cNvGrpSpPr>
            <a:grpSpLocks/>
          </p:cNvGrpSpPr>
          <p:nvPr/>
        </p:nvGrpSpPr>
        <p:grpSpPr bwMode="auto">
          <a:xfrm>
            <a:off x="6684963" y="4884738"/>
            <a:ext cx="569912" cy="481012"/>
            <a:chOff x="-44" y="1473"/>
            <a:chExt cx="981" cy="1105"/>
          </a:xfrm>
        </p:grpSpPr>
        <p:pic>
          <p:nvPicPr>
            <p:cNvPr id="1772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2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0705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62288"/>
            <a:ext cx="935038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77201" name="Group 906"/>
          <p:cNvGrpSpPr>
            <a:grpSpLocks/>
          </p:cNvGrpSpPr>
          <p:nvPr/>
        </p:nvGrpSpPr>
        <p:grpSpPr bwMode="auto">
          <a:xfrm>
            <a:off x="5140325" y="2111375"/>
            <a:ext cx="366713" cy="579438"/>
            <a:chOff x="4140" y="429"/>
            <a:chExt cx="1425" cy="2396"/>
          </a:xfrm>
        </p:grpSpPr>
        <p:sp>
          <p:nvSpPr>
            <p:cNvPr id="17724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4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4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5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8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8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7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5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5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5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7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5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5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7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7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6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5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6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6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6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6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7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77203" name="Group 906"/>
          <p:cNvGrpSpPr>
            <a:grpSpLocks/>
          </p:cNvGrpSpPr>
          <p:nvPr/>
        </p:nvGrpSpPr>
        <p:grpSpPr bwMode="auto">
          <a:xfrm>
            <a:off x="5745163" y="2620963"/>
            <a:ext cx="366712" cy="579437"/>
            <a:chOff x="4140" y="429"/>
            <a:chExt cx="1425" cy="2396"/>
          </a:xfrm>
        </p:grpSpPr>
        <p:sp>
          <p:nvSpPr>
            <p:cNvPr id="177205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1" name="Rectangle 908"/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07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08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14" name="Rectangle 911"/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0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0740" name="AutoShape 913"/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41" name="AutoShape 914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6" name="Rectangle 915"/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2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0738" name="AutoShape 9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9" name="AutoShape 918"/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18" name="Rectangle 919"/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19" name="Rectangle 920"/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77215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0736" name="AutoShape 922"/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7" name="AutoShape 923"/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77216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7217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734" name="AutoShape 926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0735" name="AutoShape 927"/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0723" name="Rectangle 928"/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19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220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6" name="Oval 931"/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7222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728" name="AutoShape 933"/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29" name="AutoShape 934"/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0" name="Oval 935"/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1" name="Oval 936"/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2" name="Oval 937"/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0733" name="Rectangle 938"/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pic>
        <p:nvPicPr>
          <p:cNvPr id="177204" name="Picture 21" descr="underline_base"/>
          <p:cNvPicPr>
            <a:picLocks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3" y="1039813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59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2751485" y="2148330"/>
            <a:ext cx="880316" cy="510540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36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9" name="Picture 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4140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188" y="1419225"/>
            <a:ext cx="7772400" cy="4648200"/>
          </a:xfrm>
        </p:spPr>
        <p:txBody>
          <a:bodyPr/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framing, link access:</a:t>
            </a:r>
            <a:r>
              <a:rPr lang="en-US" sz="3200" dirty="0">
                <a:latin typeface="Gill Sans MT" charset="0"/>
                <a:cs typeface="+mn-cs"/>
              </a:rPr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>
                <a:latin typeface="Gill Sans MT" charset="0"/>
              </a:rPr>
              <a:t>“</a:t>
            </a:r>
            <a:r>
              <a:rPr lang="en-US" dirty="0">
                <a:latin typeface="Gill Sans MT" charset="0"/>
              </a:rPr>
              <a:t>MAC</a:t>
            </a:r>
            <a:r>
              <a:rPr lang="ja-JP" altLang="en-US" dirty="0">
                <a:latin typeface="Gill Sans MT" charset="0"/>
              </a:rPr>
              <a:t>”</a:t>
            </a:r>
            <a:r>
              <a:rPr lang="en-US" dirty="0">
                <a:latin typeface="Gill Sans MT" charset="0"/>
              </a:rPr>
              <a:t> addresses used in frame headers to identify source, </a:t>
            </a:r>
            <a:r>
              <a:rPr lang="en-US" dirty="0" smtClean="0">
                <a:latin typeface="Gill Sans MT" charset="0"/>
              </a:rPr>
              <a:t>destination  </a:t>
            </a:r>
            <a:endParaRPr lang="en-US" dirty="0">
              <a:latin typeface="Gill Sans MT" charset="0"/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 smtClean="0">
                <a:solidFill>
                  <a:srgbClr val="CC0000"/>
                </a:solidFill>
                <a:latin typeface="Gill Sans MT" charset="0"/>
                <a:cs typeface="+mn-cs"/>
              </a:rPr>
              <a:t>reliable </a:t>
            </a: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 smtClean="0">
                <a:latin typeface="Gill Sans MT" charset="0"/>
              </a:rPr>
              <a:t>seldom </a:t>
            </a:r>
            <a:r>
              <a:rPr lang="en-US" dirty="0">
                <a:latin typeface="Gill Sans MT" charset="0"/>
              </a:rPr>
              <a:t>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>
                <a:latin typeface="Gill Sans MT" charset="0"/>
              </a:rPr>
              <a:t>wireless links: high error </a:t>
            </a:r>
            <a:r>
              <a:rPr lang="en-US" dirty="0" smtClean="0">
                <a:latin typeface="Gill Sans MT" charset="0"/>
              </a:rPr>
              <a:t>rates</a:t>
            </a:r>
            <a:endParaRPr lang="en-US" dirty="0">
              <a:latin typeface="Gill Sans MT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8" name="Freeform 81"/>
          <p:cNvSpPr>
            <a:spLocks/>
          </p:cNvSpPr>
          <p:nvPr/>
        </p:nvSpPr>
        <p:spPr bwMode="auto">
          <a:xfrm rot="5400000">
            <a:off x="1193801" y="808038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717" name="Line 33"/>
          <p:cNvSpPr>
            <a:spLocks noChangeShapeType="1"/>
          </p:cNvSpPr>
          <p:nvPr/>
        </p:nvSpPr>
        <p:spPr bwMode="auto">
          <a:xfrm flipH="1">
            <a:off x="1325563" y="2581275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8" name="Line 34"/>
          <p:cNvSpPr>
            <a:spLocks noChangeShapeType="1"/>
          </p:cNvSpPr>
          <p:nvPr/>
        </p:nvSpPr>
        <p:spPr bwMode="auto">
          <a:xfrm>
            <a:off x="2617788" y="2573338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19" name="Line 35"/>
          <p:cNvSpPr>
            <a:spLocks noChangeShapeType="1"/>
          </p:cNvSpPr>
          <p:nvPr/>
        </p:nvSpPr>
        <p:spPr bwMode="auto">
          <a:xfrm flipH="1" flipV="1">
            <a:off x="2728913" y="2530475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0" name="Line 59"/>
          <p:cNvSpPr>
            <a:spLocks noChangeShapeType="1"/>
          </p:cNvSpPr>
          <p:nvPr/>
        </p:nvSpPr>
        <p:spPr bwMode="auto">
          <a:xfrm flipV="1">
            <a:off x="2789238" y="2132013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1" name="Line 60"/>
          <p:cNvSpPr>
            <a:spLocks noChangeShapeType="1"/>
          </p:cNvSpPr>
          <p:nvPr/>
        </p:nvSpPr>
        <p:spPr bwMode="auto">
          <a:xfrm flipV="1">
            <a:off x="2670175" y="1924050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2" name="Line 77"/>
          <p:cNvSpPr>
            <a:spLocks noChangeShapeType="1"/>
          </p:cNvSpPr>
          <p:nvPr/>
        </p:nvSpPr>
        <p:spPr bwMode="auto">
          <a:xfrm>
            <a:off x="2038350" y="2024063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3" name="Line 78"/>
          <p:cNvSpPr>
            <a:spLocks noChangeShapeType="1"/>
          </p:cNvSpPr>
          <p:nvPr/>
        </p:nvSpPr>
        <p:spPr bwMode="auto">
          <a:xfrm flipH="1">
            <a:off x="1235075" y="1957388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4" name="Line 20"/>
          <p:cNvSpPr>
            <a:spLocks noChangeShapeType="1"/>
          </p:cNvSpPr>
          <p:nvPr/>
        </p:nvSpPr>
        <p:spPr bwMode="auto">
          <a:xfrm flipH="1">
            <a:off x="928688" y="3463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5" name="Line 21"/>
          <p:cNvSpPr>
            <a:spLocks noChangeShapeType="1"/>
          </p:cNvSpPr>
          <p:nvPr/>
        </p:nvSpPr>
        <p:spPr bwMode="auto">
          <a:xfrm flipH="1">
            <a:off x="1152525" y="3494088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26" name="Line 22"/>
          <p:cNvSpPr>
            <a:spLocks noChangeShapeType="1"/>
          </p:cNvSpPr>
          <p:nvPr/>
        </p:nvSpPr>
        <p:spPr bwMode="auto">
          <a:xfrm>
            <a:off x="1393825" y="3513138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69" name="Group 44"/>
          <p:cNvGrpSpPr>
            <a:grpSpLocks/>
          </p:cNvGrpSpPr>
          <p:nvPr/>
        </p:nvGrpSpPr>
        <p:grpSpPr bwMode="auto">
          <a:xfrm>
            <a:off x="666187" y="3337113"/>
            <a:ext cx="328359" cy="310623"/>
            <a:chOff x="-44" y="1473"/>
            <a:chExt cx="981" cy="1105"/>
          </a:xfrm>
        </p:grpSpPr>
        <p:pic>
          <p:nvPicPr>
            <p:cNvPr id="18139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0" name="Group 44"/>
          <p:cNvGrpSpPr>
            <a:grpSpLocks/>
          </p:cNvGrpSpPr>
          <p:nvPr/>
        </p:nvGrpSpPr>
        <p:grpSpPr bwMode="auto">
          <a:xfrm>
            <a:off x="900729" y="3632280"/>
            <a:ext cx="328359" cy="310623"/>
            <a:chOff x="-44" y="1473"/>
            <a:chExt cx="981" cy="1105"/>
          </a:xfrm>
        </p:grpSpPr>
        <p:pic>
          <p:nvPicPr>
            <p:cNvPr id="18139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1" name="Group 44"/>
          <p:cNvGrpSpPr>
            <a:grpSpLocks/>
          </p:cNvGrpSpPr>
          <p:nvPr/>
        </p:nvGrpSpPr>
        <p:grpSpPr bwMode="auto">
          <a:xfrm>
            <a:off x="1205633" y="3651958"/>
            <a:ext cx="328359" cy="310623"/>
            <a:chOff x="-44" y="1473"/>
            <a:chExt cx="981" cy="1105"/>
          </a:xfrm>
        </p:grpSpPr>
        <p:pic>
          <p:nvPicPr>
            <p:cNvPr id="18139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0" name="Line 21"/>
          <p:cNvSpPr>
            <a:spLocks noChangeShapeType="1"/>
          </p:cNvSpPr>
          <p:nvPr/>
        </p:nvSpPr>
        <p:spPr bwMode="auto">
          <a:xfrm>
            <a:off x="1520825" y="3468688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1" name="Line 22"/>
          <p:cNvSpPr>
            <a:spLocks noChangeShapeType="1"/>
          </p:cNvSpPr>
          <p:nvPr/>
        </p:nvSpPr>
        <p:spPr bwMode="auto">
          <a:xfrm flipH="1">
            <a:off x="1654175" y="3787775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2" name="Line 22"/>
          <p:cNvSpPr>
            <a:spLocks noChangeShapeType="1"/>
          </p:cNvSpPr>
          <p:nvPr/>
        </p:nvSpPr>
        <p:spPr bwMode="auto">
          <a:xfrm>
            <a:off x="1889125" y="3794125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33" name="Line 20"/>
          <p:cNvSpPr>
            <a:spLocks noChangeShapeType="1"/>
          </p:cNvSpPr>
          <p:nvPr/>
        </p:nvSpPr>
        <p:spPr bwMode="auto">
          <a:xfrm flipH="1">
            <a:off x="1828800" y="371792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76" name="Group 44"/>
          <p:cNvGrpSpPr>
            <a:grpSpLocks/>
          </p:cNvGrpSpPr>
          <p:nvPr/>
        </p:nvGrpSpPr>
        <p:grpSpPr bwMode="auto">
          <a:xfrm>
            <a:off x="1439164" y="3892842"/>
            <a:ext cx="328359" cy="310623"/>
            <a:chOff x="-44" y="1473"/>
            <a:chExt cx="981" cy="1105"/>
          </a:xfrm>
        </p:grpSpPr>
        <p:pic>
          <p:nvPicPr>
            <p:cNvPr id="18139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77" name="Group 44"/>
          <p:cNvGrpSpPr>
            <a:grpSpLocks/>
          </p:cNvGrpSpPr>
          <p:nvPr/>
        </p:nvGrpSpPr>
        <p:grpSpPr bwMode="auto">
          <a:xfrm>
            <a:off x="1703023" y="3936948"/>
            <a:ext cx="328359" cy="310623"/>
            <a:chOff x="-44" y="1473"/>
            <a:chExt cx="981" cy="1105"/>
          </a:xfrm>
        </p:grpSpPr>
        <p:pic>
          <p:nvPicPr>
            <p:cNvPr id="18138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9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3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25" y="3365500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273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3" y="3633788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80" name="Group 44"/>
          <p:cNvGrpSpPr>
            <a:grpSpLocks/>
          </p:cNvGrpSpPr>
          <p:nvPr/>
        </p:nvGrpSpPr>
        <p:grpSpPr bwMode="auto">
          <a:xfrm>
            <a:off x="1948686" y="3587498"/>
            <a:ext cx="328359" cy="310623"/>
            <a:chOff x="-44" y="1473"/>
            <a:chExt cx="981" cy="1105"/>
          </a:xfrm>
        </p:grpSpPr>
        <p:pic>
          <p:nvPicPr>
            <p:cNvPr id="18138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39" name="Line 20"/>
          <p:cNvSpPr>
            <a:spLocks noChangeShapeType="1"/>
          </p:cNvSpPr>
          <p:nvPr/>
        </p:nvSpPr>
        <p:spPr bwMode="auto">
          <a:xfrm flipH="1">
            <a:off x="3363913" y="36369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0" name="Line 21"/>
          <p:cNvSpPr>
            <a:spLocks noChangeShapeType="1"/>
          </p:cNvSpPr>
          <p:nvPr/>
        </p:nvSpPr>
        <p:spPr bwMode="auto">
          <a:xfrm flipH="1">
            <a:off x="3587750" y="366712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1" name="Line 22"/>
          <p:cNvSpPr>
            <a:spLocks noChangeShapeType="1"/>
          </p:cNvSpPr>
          <p:nvPr/>
        </p:nvSpPr>
        <p:spPr bwMode="auto">
          <a:xfrm>
            <a:off x="3829050" y="368617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84" name="Group 44"/>
          <p:cNvGrpSpPr>
            <a:grpSpLocks/>
          </p:cNvGrpSpPr>
          <p:nvPr/>
        </p:nvGrpSpPr>
        <p:grpSpPr bwMode="auto">
          <a:xfrm>
            <a:off x="3186502" y="3516927"/>
            <a:ext cx="328359" cy="310623"/>
            <a:chOff x="-44" y="1473"/>
            <a:chExt cx="981" cy="1105"/>
          </a:xfrm>
        </p:grpSpPr>
        <p:pic>
          <p:nvPicPr>
            <p:cNvPr id="18138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5" name="Group 44"/>
          <p:cNvGrpSpPr>
            <a:grpSpLocks/>
          </p:cNvGrpSpPr>
          <p:nvPr/>
        </p:nvGrpSpPr>
        <p:grpSpPr bwMode="auto">
          <a:xfrm>
            <a:off x="3336123" y="3805310"/>
            <a:ext cx="328359" cy="310623"/>
            <a:chOff x="-44" y="1473"/>
            <a:chExt cx="981" cy="1105"/>
          </a:xfrm>
        </p:grpSpPr>
        <p:pic>
          <p:nvPicPr>
            <p:cNvPr id="18138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86" name="Group 44"/>
          <p:cNvGrpSpPr>
            <a:grpSpLocks/>
          </p:cNvGrpSpPr>
          <p:nvPr/>
        </p:nvGrpSpPr>
        <p:grpSpPr bwMode="auto">
          <a:xfrm>
            <a:off x="3641028" y="3824987"/>
            <a:ext cx="328359" cy="310623"/>
            <a:chOff x="-44" y="1473"/>
            <a:chExt cx="981" cy="1105"/>
          </a:xfrm>
        </p:grpSpPr>
        <p:pic>
          <p:nvPicPr>
            <p:cNvPr id="18138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2745" name="Line 20"/>
          <p:cNvSpPr>
            <a:spLocks noChangeShapeType="1"/>
          </p:cNvSpPr>
          <p:nvPr/>
        </p:nvSpPr>
        <p:spPr bwMode="auto">
          <a:xfrm flipH="1" flipV="1">
            <a:off x="2773363" y="3667125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6" name="Line 21"/>
          <p:cNvSpPr>
            <a:spLocks noChangeShapeType="1"/>
          </p:cNvSpPr>
          <p:nvPr/>
        </p:nvSpPr>
        <p:spPr bwMode="auto">
          <a:xfrm flipH="1">
            <a:off x="2505075" y="3636963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2747" name="Line 22"/>
          <p:cNvSpPr>
            <a:spLocks noChangeShapeType="1"/>
          </p:cNvSpPr>
          <p:nvPr/>
        </p:nvSpPr>
        <p:spPr bwMode="auto">
          <a:xfrm>
            <a:off x="2746375" y="3656013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81290" name="Group 44"/>
          <p:cNvGrpSpPr>
            <a:grpSpLocks/>
          </p:cNvGrpSpPr>
          <p:nvPr/>
        </p:nvGrpSpPr>
        <p:grpSpPr bwMode="auto">
          <a:xfrm>
            <a:off x="2855919" y="3771381"/>
            <a:ext cx="328359" cy="310623"/>
            <a:chOff x="-44" y="1473"/>
            <a:chExt cx="981" cy="1105"/>
          </a:xfrm>
        </p:grpSpPr>
        <p:pic>
          <p:nvPicPr>
            <p:cNvPr id="18137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8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1" name="Group 44"/>
          <p:cNvGrpSpPr>
            <a:grpSpLocks/>
          </p:cNvGrpSpPr>
          <p:nvPr/>
        </p:nvGrpSpPr>
        <p:grpSpPr bwMode="auto">
          <a:xfrm>
            <a:off x="2253389" y="3774775"/>
            <a:ext cx="328359" cy="310623"/>
            <a:chOff x="-44" y="1473"/>
            <a:chExt cx="981" cy="1105"/>
          </a:xfrm>
        </p:grpSpPr>
        <p:pic>
          <p:nvPicPr>
            <p:cNvPr id="18137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1292" name="Group 44"/>
          <p:cNvGrpSpPr>
            <a:grpSpLocks/>
          </p:cNvGrpSpPr>
          <p:nvPr/>
        </p:nvGrpSpPr>
        <p:grpSpPr bwMode="auto">
          <a:xfrm>
            <a:off x="2558293" y="3794453"/>
            <a:ext cx="328359" cy="310623"/>
            <a:chOff x="-44" y="1473"/>
            <a:chExt cx="981" cy="1105"/>
          </a:xfrm>
        </p:grpSpPr>
        <p:pic>
          <p:nvPicPr>
            <p:cNvPr id="18137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508375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2752" name="Line 20"/>
          <p:cNvSpPr>
            <a:spLocks noChangeShapeType="1"/>
          </p:cNvSpPr>
          <p:nvPr/>
        </p:nvSpPr>
        <p:spPr bwMode="auto">
          <a:xfrm flipH="1">
            <a:off x="3846513" y="3687763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72753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3538538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6" name="Group 44"/>
          <p:cNvGrpSpPr>
            <a:grpSpLocks/>
          </p:cNvGrpSpPr>
          <p:nvPr/>
        </p:nvGrpSpPr>
        <p:grpSpPr bwMode="auto">
          <a:xfrm>
            <a:off x="3941686" y="3547462"/>
            <a:ext cx="328359" cy="310623"/>
            <a:chOff x="-44" y="1473"/>
            <a:chExt cx="981" cy="1105"/>
          </a:xfrm>
        </p:grpSpPr>
        <p:pic>
          <p:nvPicPr>
            <p:cNvPr id="181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7275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2371725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181298" name="Group 906"/>
          <p:cNvGrpSpPr>
            <a:grpSpLocks/>
          </p:cNvGrpSpPr>
          <p:nvPr/>
        </p:nvGrpSpPr>
        <p:grpSpPr bwMode="auto">
          <a:xfrm>
            <a:off x="3049940" y="1757677"/>
            <a:ext cx="211953" cy="373659"/>
            <a:chOff x="4140" y="429"/>
            <a:chExt cx="1425" cy="2396"/>
          </a:xfrm>
        </p:grpSpPr>
        <p:sp>
          <p:nvSpPr>
            <p:cNvPr id="18134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0" name="Rectangle 908"/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4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4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03" name="Rectangle 911"/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829" name="AutoShape 913"/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30" name="AutoShape 914"/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5" name="Rectangle 915"/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4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827" name="AutoShape 91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8" name="AutoShape 918"/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07" name="Rectangle 919"/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08" name="Rectangle 920"/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5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825" name="AutoShape 922"/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6" name="AutoShape 923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5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5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823" name="AutoShape 926"/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824" name="AutoShape 927"/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812" name="Rectangle 928"/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5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5" name="Oval 931"/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5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17" name="AutoShape 933"/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8" name="AutoShape 934"/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19" name="Oval 935"/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0" name="Oval 936"/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1" name="Oval 937"/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822" name="Rectangle 938"/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81300" name="Group 906"/>
          <p:cNvGrpSpPr>
            <a:grpSpLocks/>
          </p:cNvGrpSpPr>
          <p:nvPr/>
        </p:nvGrpSpPr>
        <p:grpSpPr bwMode="auto">
          <a:xfrm>
            <a:off x="3398720" y="2086772"/>
            <a:ext cx="211953" cy="373659"/>
            <a:chOff x="4140" y="429"/>
            <a:chExt cx="1425" cy="2396"/>
          </a:xfrm>
        </p:grpSpPr>
        <p:sp>
          <p:nvSpPr>
            <p:cNvPr id="181301" name="Freeform 90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Rectangle 908"/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03" name="Freeform 90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04" name="Freeform 91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3" name="Rectangle 911"/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6" name="Group 91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789" name="AutoShape 913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90" name="AutoShape 914"/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5" name="Rectangle 915"/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08" name="Group 91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787" name="AutoShape 917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8" name="AutoShape 918"/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67" name="Rectangle 919"/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68" name="Rectangle 920"/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1311" name="Group 92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785" name="AutoShape 922"/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6" name="AutoShape 923"/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81312" name="Freeform 92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81313" name="Group 92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2783" name="AutoShape 926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2784" name="AutoShape 927"/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2772" name="Rectangle 928"/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5" name="Freeform 92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316" name="Freeform 93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5" name="Oval 931"/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1318" name="Freeform 93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77" name="AutoShape 933"/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8" name="AutoShape 934"/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79" name="Oval 935"/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0" name="Oval 936"/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1" name="Oval 937"/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2782" name="Rectangle 938"/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857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VLANs: motivation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8413" y="1365250"/>
            <a:ext cx="3911600" cy="491547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 smtClean="0">
                <a:solidFill>
                  <a:srgbClr val="000099"/>
                </a:solidFill>
                <a:latin typeface="Gill Sans MT" charset="0"/>
                <a:cs typeface="+mn-cs"/>
              </a:rPr>
              <a:t>consider</a:t>
            </a:r>
            <a:r>
              <a:rPr lang="en-US" i="1" dirty="0" smtClean="0">
                <a:latin typeface="Gill Sans MT" charset="0"/>
                <a:cs typeface="+mn-cs"/>
              </a:rPr>
              <a:t>:</a:t>
            </a:r>
            <a:endParaRPr lang="en-US" i="1" dirty="0">
              <a:latin typeface="Gill Sans MT" charset="0"/>
              <a:cs typeface="+mn-cs"/>
            </a:endParaRP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CS user moves office to EE, but wants connect to CS switch?</a:t>
            </a:r>
          </a:p>
          <a:p>
            <a:pPr marL="231775" indent="-231775">
              <a:defRPr/>
            </a:pPr>
            <a:r>
              <a:rPr lang="en-US" sz="2400" dirty="0">
                <a:latin typeface="Gill Sans MT" charset="0"/>
                <a:cs typeface="+mn-cs"/>
              </a:rPr>
              <a:t>single broadcast domain:</a:t>
            </a:r>
          </a:p>
          <a:p>
            <a:pPr marL="681038" lvl="1" indent="-223838">
              <a:defRPr/>
            </a:pPr>
            <a:r>
              <a:rPr lang="en-US" dirty="0">
                <a:latin typeface="Gill Sans MT" charset="0"/>
              </a:rPr>
              <a:t>all layer-2 broadcast traffic </a:t>
            </a:r>
            <a:r>
              <a:rPr lang="en-US" dirty="0" smtClean="0">
                <a:latin typeface="Gill Sans MT" charset="0"/>
              </a:rPr>
              <a:t>(unknown location of destination MAC address) must cross </a:t>
            </a:r>
            <a:r>
              <a:rPr lang="en-US" dirty="0">
                <a:latin typeface="Gill Sans MT" charset="0"/>
              </a:rPr>
              <a:t>entire LAN </a:t>
            </a:r>
            <a:endParaRPr lang="en-US" dirty="0" smtClean="0">
              <a:latin typeface="Gill Sans MT" charset="0"/>
            </a:endParaRPr>
          </a:p>
          <a:p>
            <a:pPr marL="681038" lvl="1" indent="-223838">
              <a:defRPr/>
            </a:pPr>
            <a:r>
              <a:rPr lang="en-US" dirty="0" smtClean="0">
                <a:latin typeface="Gill Sans MT" charset="0"/>
              </a:rPr>
              <a:t>security</a:t>
            </a:r>
            <a:r>
              <a:rPr lang="en-US" dirty="0">
                <a:latin typeface="Gill Sans MT" charset="0"/>
              </a:rPr>
              <a:t>/privacy, efficiency </a:t>
            </a:r>
            <a:r>
              <a:rPr lang="en-US" dirty="0" smtClean="0">
                <a:latin typeface="Gill Sans MT" charset="0"/>
              </a:rPr>
              <a:t>issues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72711" name="Text Box 86"/>
          <p:cNvSpPr txBox="1">
            <a:spLocks noChangeArrowheads="1"/>
          </p:cNvSpPr>
          <p:nvPr/>
        </p:nvSpPr>
        <p:spPr bwMode="auto">
          <a:xfrm>
            <a:off x="346075" y="3976688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2" name="Text Box 87"/>
          <p:cNvSpPr txBox="1">
            <a:spLocks noChangeArrowheads="1"/>
          </p:cNvSpPr>
          <p:nvPr/>
        </p:nvSpPr>
        <p:spPr bwMode="auto">
          <a:xfrm>
            <a:off x="2009775" y="4227513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13" name="Text Box 88"/>
          <p:cNvSpPr txBox="1">
            <a:spLocks noChangeArrowheads="1"/>
          </p:cNvSpPr>
          <p:nvPr/>
        </p:nvSpPr>
        <p:spPr bwMode="auto">
          <a:xfrm>
            <a:off x="3500438" y="4068763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81257" name="Picture 23" descr="underline_base"/>
          <p:cNvPicPr>
            <a:picLocks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06463"/>
            <a:ext cx="4113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60</a:t>
            </a:fld>
            <a:endParaRPr lang="en-US" sz="1200" dirty="0">
              <a:latin typeface="Tahoma" charset="0"/>
            </a:endParaRPr>
          </a:p>
        </p:txBody>
      </p:sp>
      <p:sp>
        <p:nvSpPr>
          <p:cNvPr id="15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54" name="Group 347"/>
          <p:cNvGrpSpPr>
            <a:grpSpLocks/>
          </p:cNvGrpSpPr>
          <p:nvPr/>
        </p:nvGrpSpPr>
        <p:grpSpPr bwMode="auto">
          <a:xfrm>
            <a:off x="1620192" y="1815942"/>
            <a:ext cx="518892" cy="300522"/>
            <a:chOff x="1871277" y="1576300"/>
            <a:chExt cx="1128371" cy="437861"/>
          </a:xfrm>
        </p:grpSpPr>
        <p:sp>
          <p:nvSpPr>
            <p:cNvPr id="155" name="Oval 154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7" name="Oval 156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9" name="Freeform 158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0" name="Freeform 15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61" name="Freeform 160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62" name="Straight Connector 161"/>
            <p:cNvCxnSpPr>
              <a:endCxn id="157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43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13"/>
          <p:cNvSpPr>
            <a:spLocks noChangeArrowheads="1"/>
          </p:cNvSpPr>
          <p:nvPr/>
        </p:nvSpPr>
        <p:spPr bwMode="auto">
          <a:xfrm>
            <a:off x="7543800" y="210502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6" name="Rectangle 212"/>
          <p:cNvSpPr>
            <a:spLocks noChangeArrowheads="1"/>
          </p:cNvSpPr>
          <p:nvPr/>
        </p:nvSpPr>
        <p:spPr bwMode="auto">
          <a:xfrm>
            <a:off x="5470525" y="188912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3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VLANs</a:t>
            </a:r>
          </a:p>
        </p:txBody>
      </p:sp>
      <p:sp>
        <p:nvSpPr>
          <p:cNvPr id="737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7338" y="355600"/>
            <a:ext cx="4926012" cy="16256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dirty="0" smtClean="0">
                <a:solidFill>
                  <a:srgbClr val="CC0000"/>
                </a:solidFill>
                <a:latin typeface="Gill Sans MT" charset="0"/>
                <a:cs typeface="+mn-cs"/>
              </a:rPr>
              <a:t>port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-based VLAN: </a:t>
            </a:r>
            <a:r>
              <a:rPr lang="en-US" sz="2400" dirty="0">
                <a:latin typeface="Gill Sans MT" charset="0"/>
                <a:cs typeface="+mn-cs"/>
              </a:rPr>
              <a:t>switch ports grouped (by switch management software) so that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single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physical switch ……</a:t>
            </a:r>
          </a:p>
          <a:p>
            <a:pPr>
              <a:defRPr/>
            </a:pPr>
            <a:endParaRPr lang="en-US" sz="2000" dirty="0">
              <a:latin typeface="Gill Sans MT" charset="0"/>
              <a:cs typeface="+mn-cs"/>
            </a:endParaRPr>
          </a:p>
        </p:txBody>
      </p:sp>
      <p:sp>
        <p:nvSpPr>
          <p:cNvPr id="73739" name="Text Box 85"/>
          <p:cNvSpPr txBox="1">
            <a:spLocks noChangeArrowheads="1"/>
          </p:cNvSpPr>
          <p:nvPr/>
        </p:nvSpPr>
        <p:spPr bwMode="auto">
          <a:xfrm>
            <a:off x="681038" y="2265363"/>
            <a:ext cx="2944812" cy="246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switch(es) supporting VLAN capabilities can be configured to define multiple </a:t>
            </a:r>
            <a:r>
              <a:rPr lang="en-US" sz="2200" b="1" u="sng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</a:t>
            </a:r>
            <a:r>
              <a:rPr lang="en-US" sz="2200" i="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sz="2200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LANs over single physical LAN infrastructure.</a:t>
            </a:r>
          </a:p>
        </p:txBody>
      </p:sp>
      <p:sp>
        <p:nvSpPr>
          <p:cNvPr id="73740" name="Rectangle 86"/>
          <p:cNvSpPr>
            <a:spLocks noChangeArrowheads="1"/>
          </p:cNvSpPr>
          <p:nvPr/>
        </p:nvSpPr>
        <p:spPr bwMode="auto">
          <a:xfrm>
            <a:off x="482600" y="1919288"/>
            <a:ext cx="3216275" cy="2813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41" name="Text Box 87"/>
          <p:cNvSpPr txBox="1">
            <a:spLocks noChangeArrowheads="1"/>
          </p:cNvSpPr>
          <p:nvPr/>
        </p:nvSpPr>
        <p:spPr bwMode="auto">
          <a:xfrm>
            <a:off x="642938" y="1543050"/>
            <a:ext cx="1836737" cy="708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Virtual Local </a:t>
            </a:r>
          </a:p>
          <a:p>
            <a:pPr>
              <a:defRPr/>
            </a:pPr>
            <a:r>
              <a:rPr lang="en-US" sz="2000" b="1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Area Network</a:t>
            </a:r>
          </a:p>
        </p:txBody>
      </p:sp>
      <p:sp>
        <p:nvSpPr>
          <p:cNvPr id="182282" name="Rectangle 80"/>
          <p:cNvSpPr>
            <a:spLocks noChangeArrowheads="1"/>
          </p:cNvSpPr>
          <p:nvPr/>
        </p:nvSpPr>
        <p:spPr bwMode="auto">
          <a:xfrm>
            <a:off x="5462588" y="209867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3" name="Rectangle 77"/>
          <p:cNvSpPr>
            <a:spLocks noChangeArrowheads="1"/>
          </p:cNvSpPr>
          <p:nvPr/>
        </p:nvSpPr>
        <p:spPr bwMode="auto">
          <a:xfrm>
            <a:off x="7534275" y="187960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4" name="Rectangle 76"/>
          <p:cNvSpPr>
            <a:spLocks noChangeArrowheads="1"/>
          </p:cNvSpPr>
          <p:nvPr/>
        </p:nvSpPr>
        <p:spPr bwMode="auto">
          <a:xfrm>
            <a:off x="6643688" y="188436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5" name="Rectangle 75"/>
          <p:cNvSpPr>
            <a:spLocks noChangeArrowheads="1"/>
          </p:cNvSpPr>
          <p:nvPr/>
        </p:nvSpPr>
        <p:spPr bwMode="auto">
          <a:xfrm>
            <a:off x="5748338" y="188436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6" name="Rectangle 2"/>
          <p:cNvSpPr>
            <a:spLocks noChangeArrowheads="1"/>
          </p:cNvSpPr>
          <p:nvPr/>
        </p:nvSpPr>
        <p:spPr bwMode="auto">
          <a:xfrm>
            <a:off x="5462588" y="187642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87" name="Line 3"/>
          <p:cNvSpPr>
            <a:spLocks noChangeShapeType="1"/>
          </p:cNvSpPr>
          <p:nvPr/>
        </p:nvSpPr>
        <p:spPr bwMode="auto">
          <a:xfrm>
            <a:off x="5464175" y="209232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88" name="Text Box 6"/>
          <p:cNvSpPr txBox="1">
            <a:spLocks noChangeArrowheads="1"/>
          </p:cNvSpPr>
          <p:nvPr/>
        </p:nvSpPr>
        <p:spPr bwMode="auto">
          <a:xfrm>
            <a:off x="5380038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2289" name="Line 7"/>
          <p:cNvSpPr>
            <a:spLocks noChangeShapeType="1"/>
          </p:cNvSpPr>
          <p:nvPr/>
        </p:nvSpPr>
        <p:spPr bwMode="auto">
          <a:xfrm>
            <a:off x="66436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0" name="AutoShape 8"/>
          <p:cNvSpPr>
            <a:spLocks noChangeArrowheads="1"/>
          </p:cNvSpPr>
          <p:nvPr/>
        </p:nvSpPr>
        <p:spPr bwMode="auto">
          <a:xfrm>
            <a:off x="5434013" y="161766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291" name="Freeform 9"/>
          <p:cNvSpPr>
            <a:spLocks/>
          </p:cNvSpPr>
          <p:nvPr/>
        </p:nvSpPr>
        <p:spPr bwMode="auto">
          <a:xfrm>
            <a:off x="7837488" y="162083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2" name="Freeform 10"/>
          <p:cNvSpPr>
            <a:spLocks/>
          </p:cNvSpPr>
          <p:nvPr/>
        </p:nvSpPr>
        <p:spPr bwMode="auto">
          <a:xfrm>
            <a:off x="5835650" y="166528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3" name="Freeform 11"/>
          <p:cNvSpPr>
            <a:spLocks/>
          </p:cNvSpPr>
          <p:nvPr/>
        </p:nvSpPr>
        <p:spPr bwMode="auto">
          <a:xfrm>
            <a:off x="6308725" y="166528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4" name="Line 17"/>
          <p:cNvSpPr>
            <a:spLocks noChangeShapeType="1"/>
          </p:cNvSpPr>
          <p:nvPr/>
        </p:nvSpPr>
        <p:spPr bwMode="auto">
          <a:xfrm>
            <a:off x="72437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5" name="Line 18"/>
          <p:cNvSpPr>
            <a:spLocks noChangeShapeType="1"/>
          </p:cNvSpPr>
          <p:nvPr/>
        </p:nvSpPr>
        <p:spPr bwMode="auto">
          <a:xfrm>
            <a:off x="60436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6" name="Line 21"/>
          <p:cNvSpPr>
            <a:spLocks noChangeShapeType="1"/>
          </p:cNvSpPr>
          <p:nvPr/>
        </p:nvSpPr>
        <p:spPr bwMode="auto">
          <a:xfrm>
            <a:off x="5753100" y="18780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7" name="Line 22"/>
          <p:cNvSpPr>
            <a:spLocks noChangeShapeType="1"/>
          </p:cNvSpPr>
          <p:nvPr/>
        </p:nvSpPr>
        <p:spPr bwMode="auto">
          <a:xfrm>
            <a:off x="546258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8" name="Line 23"/>
          <p:cNvSpPr>
            <a:spLocks noChangeShapeType="1"/>
          </p:cNvSpPr>
          <p:nvPr/>
        </p:nvSpPr>
        <p:spPr bwMode="auto">
          <a:xfrm>
            <a:off x="6324600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299" name="Line 24"/>
          <p:cNvSpPr>
            <a:spLocks noChangeShapeType="1"/>
          </p:cNvSpPr>
          <p:nvPr/>
        </p:nvSpPr>
        <p:spPr bwMode="auto">
          <a:xfrm>
            <a:off x="6948488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0" name="Line 25"/>
          <p:cNvSpPr>
            <a:spLocks noChangeShapeType="1"/>
          </p:cNvSpPr>
          <p:nvPr/>
        </p:nvSpPr>
        <p:spPr bwMode="auto">
          <a:xfrm>
            <a:off x="7539038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1" name="Text Box 26"/>
          <p:cNvSpPr txBox="1">
            <a:spLocks noChangeArrowheads="1"/>
          </p:cNvSpPr>
          <p:nvPr/>
        </p:nvSpPr>
        <p:spPr bwMode="auto">
          <a:xfrm>
            <a:off x="6261100" y="20447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2302" name="Text Box 27"/>
          <p:cNvSpPr txBox="1">
            <a:spLocks noChangeArrowheads="1"/>
          </p:cNvSpPr>
          <p:nvPr/>
        </p:nvSpPr>
        <p:spPr bwMode="auto">
          <a:xfrm>
            <a:off x="658018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2303" name="Text Box 28"/>
          <p:cNvSpPr txBox="1">
            <a:spLocks noChangeArrowheads="1"/>
          </p:cNvSpPr>
          <p:nvPr/>
        </p:nvSpPr>
        <p:spPr bwMode="auto">
          <a:xfrm>
            <a:off x="745648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2304" name="Text Box 29"/>
          <p:cNvSpPr txBox="1">
            <a:spLocks noChangeArrowheads="1"/>
          </p:cNvSpPr>
          <p:nvPr/>
        </p:nvSpPr>
        <p:spPr bwMode="auto">
          <a:xfrm>
            <a:off x="6561138" y="204946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2305" name="Text Box 30"/>
          <p:cNvSpPr txBox="1">
            <a:spLocks noChangeArrowheads="1"/>
          </p:cNvSpPr>
          <p:nvPr/>
        </p:nvSpPr>
        <p:spPr bwMode="auto">
          <a:xfrm>
            <a:off x="5389563" y="203517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2306" name="Text Box 57"/>
          <p:cNvSpPr txBox="1">
            <a:spLocks noChangeArrowheads="1"/>
          </p:cNvSpPr>
          <p:nvPr/>
        </p:nvSpPr>
        <p:spPr bwMode="auto">
          <a:xfrm>
            <a:off x="6256338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2307" name="Line 61"/>
          <p:cNvSpPr>
            <a:spLocks noChangeShapeType="1"/>
          </p:cNvSpPr>
          <p:nvPr/>
        </p:nvSpPr>
        <p:spPr bwMode="auto">
          <a:xfrm flipH="1">
            <a:off x="4702175" y="2211388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8" name="Line 62"/>
          <p:cNvSpPr>
            <a:spLocks noChangeShapeType="1"/>
          </p:cNvSpPr>
          <p:nvPr/>
        </p:nvSpPr>
        <p:spPr bwMode="auto">
          <a:xfrm flipH="1">
            <a:off x="5087938" y="221138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09" name="Line 63"/>
          <p:cNvSpPr>
            <a:spLocks noChangeShapeType="1"/>
          </p:cNvSpPr>
          <p:nvPr/>
        </p:nvSpPr>
        <p:spPr bwMode="auto">
          <a:xfrm flipH="1">
            <a:off x="5807075" y="222726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0" name="Text Box 64"/>
          <p:cNvSpPr txBox="1">
            <a:spLocks noChangeArrowheads="1"/>
          </p:cNvSpPr>
          <p:nvPr/>
        </p:nvSpPr>
        <p:spPr bwMode="auto">
          <a:xfrm>
            <a:off x="7527925" y="25892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2311" name="Line 69"/>
          <p:cNvSpPr>
            <a:spLocks noChangeShapeType="1"/>
          </p:cNvSpPr>
          <p:nvPr/>
        </p:nvSpPr>
        <p:spPr bwMode="auto">
          <a:xfrm>
            <a:off x="6815138" y="221456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2" name="Line 70"/>
          <p:cNvSpPr>
            <a:spLocks noChangeShapeType="1"/>
          </p:cNvSpPr>
          <p:nvPr/>
        </p:nvSpPr>
        <p:spPr bwMode="auto">
          <a:xfrm>
            <a:off x="6805613" y="201295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3" name="Line 71"/>
          <p:cNvSpPr>
            <a:spLocks noChangeShapeType="1"/>
          </p:cNvSpPr>
          <p:nvPr/>
        </p:nvSpPr>
        <p:spPr bwMode="auto">
          <a:xfrm>
            <a:off x="7661275" y="195738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2314" name="Text Box 72"/>
          <p:cNvSpPr txBox="1">
            <a:spLocks noChangeArrowheads="1"/>
          </p:cNvSpPr>
          <p:nvPr/>
        </p:nvSpPr>
        <p:spPr bwMode="auto">
          <a:xfrm>
            <a:off x="4692650" y="313213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2315" name="Text Box 73"/>
          <p:cNvSpPr txBox="1">
            <a:spLocks noChangeArrowheads="1"/>
          </p:cNvSpPr>
          <p:nvPr/>
        </p:nvSpPr>
        <p:spPr bwMode="auto">
          <a:xfrm>
            <a:off x="6854825" y="311943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2316" name="Text Box 74"/>
          <p:cNvSpPr txBox="1">
            <a:spLocks noChangeArrowheads="1"/>
          </p:cNvSpPr>
          <p:nvPr/>
        </p:nvSpPr>
        <p:spPr bwMode="auto">
          <a:xfrm>
            <a:off x="7451725" y="182562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2317" name="Oval 81"/>
          <p:cNvSpPr>
            <a:spLocks noChangeArrowheads="1"/>
          </p:cNvSpPr>
          <p:nvPr/>
        </p:nvSpPr>
        <p:spPr bwMode="auto">
          <a:xfrm>
            <a:off x="5578475" y="2190750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8" name="Oval 82"/>
          <p:cNvSpPr>
            <a:spLocks noChangeArrowheads="1"/>
          </p:cNvSpPr>
          <p:nvPr/>
        </p:nvSpPr>
        <p:spPr bwMode="auto">
          <a:xfrm>
            <a:off x="5870575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19" name="Oval 83"/>
          <p:cNvSpPr>
            <a:spLocks noChangeArrowheads="1"/>
          </p:cNvSpPr>
          <p:nvPr/>
        </p:nvSpPr>
        <p:spPr bwMode="auto">
          <a:xfrm>
            <a:off x="6457950" y="21923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0" name="Oval 84"/>
          <p:cNvSpPr>
            <a:spLocks noChangeArrowheads="1"/>
          </p:cNvSpPr>
          <p:nvPr/>
        </p:nvSpPr>
        <p:spPr bwMode="auto">
          <a:xfrm>
            <a:off x="678973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1" name="Oval 85"/>
          <p:cNvSpPr>
            <a:spLocks noChangeArrowheads="1"/>
          </p:cNvSpPr>
          <p:nvPr/>
        </p:nvSpPr>
        <p:spPr bwMode="auto">
          <a:xfrm>
            <a:off x="6777038" y="19748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2" name="Oval 86"/>
          <p:cNvSpPr>
            <a:spLocks noChangeArrowheads="1"/>
          </p:cNvSpPr>
          <p:nvPr/>
        </p:nvSpPr>
        <p:spPr bwMode="auto">
          <a:xfrm>
            <a:off x="7651750" y="19716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2323" name="Text Box 45"/>
          <p:cNvSpPr txBox="1">
            <a:spLocks noChangeArrowheads="1"/>
          </p:cNvSpPr>
          <p:nvPr/>
        </p:nvSpPr>
        <p:spPr bwMode="auto">
          <a:xfrm>
            <a:off x="5241925" y="25558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grpSp>
        <p:nvGrpSpPr>
          <p:cNvPr id="182324" name="Group 44"/>
          <p:cNvGrpSpPr>
            <a:grpSpLocks/>
          </p:cNvGrpSpPr>
          <p:nvPr/>
        </p:nvGrpSpPr>
        <p:grpSpPr bwMode="auto">
          <a:xfrm>
            <a:off x="4165600" y="2397125"/>
            <a:ext cx="609600" cy="558800"/>
            <a:chOff x="-44" y="1473"/>
            <a:chExt cx="981" cy="1105"/>
          </a:xfrm>
        </p:grpSpPr>
        <p:pic>
          <p:nvPicPr>
            <p:cNvPr id="18241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5" name="Group 44"/>
          <p:cNvGrpSpPr>
            <a:grpSpLocks/>
          </p:cNvGrpSpPr>
          <p:nvPr/>
        </p:nvGrpSpPr>
        <p:grpSpPr bwMode="auto">
          <a:xfrm>
            <a:off x="4694238" y="2489200"/>
            <a:ext cx="609600" cy="558800"/>
            <a:chOff x="-44" y="1473"/>
            <a:chExt cx="981" cy="1105"/>
          </a:xfrm>
        </p:grpSpPr>
        <p:pic>
          <p:nvPicPr>
            <p:cNvPr id="18241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6" name="Group 44"/>
          <p:cNvGrpSpPr>
            <a:grpSpLocks/>
          </p:cNvGrpSpPr>
          <p:nvPr/>
        </p:nvGrpSpPr>
        <p:grpSpPr bwMode="auto">
          <a:xfrm>
            <a:off x="5414963" y="2509838"/>
            <a:ext cx="609600" cy="558800"/>
            <a:chOff x="-44" y="1473"/>
            <a:chExt cx="981" cy="1105"/>
          </a:xfrm>
        </p:grpSpPr>
        <p:pic>
          <p:nvPicPr>
            <p:cNvPr id="18241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11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7" name="Group 44"/>
          <p:cNvGrpSpPr>
            <a:grpSpLocks/>
          </p:cNvGrpSpPr>
          <p:nvPr/>
        </p:nvGrpSpPr>
        <p:grpSpPr bwMode="auto">
          <a:xfrm>
            <a:off x="6430963" y="2530475"/>
            <a:ext cx="609600" cy="558800"/>
            <a:chOff x="-44" y="1473"/>
            <a:chExt cx="981" cy="1105"/>
          </a:xfrm>
        </p:grpSpPr>
        <p:pic>
          <p:nvPicPr>
            <p:cNvPr id="18240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8" name="Group 44"/>
          <p:cNvGrpSpPr>
            <a:grpSpLocks/>
          </p:cNvGrpSpPr>
          <p:nvPr/>
        </p:nvGrpSpPr>
        <p:grpSpPr bwMode="auto">
          <a:xfrm>
            <a:off x="6938963" y="2540000"/>
            <a:ext cx="609600" cy="558800"/>
            <a:chOff x="-44" y="1473"/>
            <a:chExt cx="981" cy="1105"/>
          </a:xfrm>
        </p:grpSpPr>
        <p:pic>
          <p:nvPicPr>
            <p:cNvPr id="18240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2329" name="Group 44"/>
          <p:cNvGrpSpPr>
            <a:grpSpLocks/>
          </p:cNvGrpSpPr>
          <p:nvPr/>
        </p:nvGrpSpPr>
        <p:grpSpPr bwMode="auto">
          <a:xfrm>
            <a:off x="7802563" y="2357438"/>
            <a:ext cx="609600" cy="558800"/>
            <a:chOff x="-44" y="1473"/>
            <a:chExt cx="981" cy="1105"/>
          </a:xfrm>
        </p:grpSpPr>
        <p:pic>
          <p:nvPicPr>
            <p:cNvPr id="18240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40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02075" y="3695700"/>
            <a:ext cx="5334000" cy="2593975"/>
            <a:chOff x="3902075" y="3695700"/>
            <a:chExt cx="5334289" cy="2593975"/>
          </a:xfrm>
        </p:grpSpPr>
        <p:sp>
          <p:nvSpPr>
            <p:cNvPr id="182332" name="Cloud"/>
            <p:cNvSpPr>
              <a:spLocks noChangeAspect="1" noEditPoints="1" noChangeArrowheads="1"/>
            </p:cNvSpPr>
            <p:nvPr/>
          </p:nvSpPr>
          <p:spPr bwMode="auto">
            <a:xfrm>
              <a:off x="4560888" y="4090988"/>
              <a:ext cx="4516437" cy="1214437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734" name="Rectangle 263"/>
            <p:cNvSpPr>
              <a:spLocks noChangeArrowheads="1"/>
            </p:cNvSpPr>
            <p:nvPr/>
          </p:nvSpPr>
          <p:spPr bwMode="auto">
            <a:xfrm>
              <a:off x="5135630" y="4583113"/>
              <a:ext cx="269890" cy="20478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3735" name="Rectangle 262"/>
            <p:cNvSpPr>
              <a:spLocks noChangeArrowheads="1"/>
            </p:cNvSpPr>
            <p:nvPr/>
          </p:nvSpPr>
          <p:spPr bwMode="auto">
            <a:xfrm>
              <a:off x="8064726" y="4811713"/>
              <a:ext cx="279415" cy="2381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182335" name="Line 61"/>
            <p:cNvSpPr>
              <a:spLocks noChangeShapeType="1"/>
            </p:cNvSpPr>
            <p:nvPr/>
          </p:nvSpPr>
          <p:spPr bwMode="auto">
            <a:xfrm flipH="1">
              <a:off x="4364038" y="4911725"/>
              <a:ext cx="90170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6" name="Line 62"/>
            <p:cNvSpPr>
              <a:spLocks noChangeShapeType="1"/>
            </p:cNvSpPr>
            <p:nvPr/>
          </p:nvSpPr>
          <p:spPr bwMode="auto">
            <a:xfrm flipH="1">
              <a:off x="4749800" y="4911725"/>
              <a:ext cx="806450" cy="41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7" name="Line 63"/>
            <p:cNvSpPr>
              <a:spLocks noChangeShapeType="1"/>
            </p:cNvSpPr>
            <p:nvPr/>
          </p:nvSpPr>
          <p:spPr bwMode="auto">
            <a:xfrm flipH="1">
              <a:off x="5468938" y="4921250"/>
              <a:ext cx="684212" cy="366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38" name="Text Box 72"/>
            <p:cNvSpPr txBox="1">
              <a:spLocks noChangeArrowheads="1"/>
            </p:cNvSpPr>
            <p:nvPr/>
          </p:nvSpPr>
          <p:spPr bwMode="auto">
            <a:xfrm>
              <a:off x="4354513" y="5832475"/>
              <a:ext cx="1651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Electrical Engineering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1-8)</a:t>
              </a:r>
            </a:p>
          </p:txBody>
        </p:sp>
        <p:sp>
          <p:nvSpPr>
            <p:cNvPr id="182339" name="Text Box 45"/>
            <p:cNvSpPr txBox="1">
              <a:spLocks noChangeArrowheads="1"/>
            </p:cNvSpPr>
            <p:nvPr/>
          </p:nvSpPr>
          <p:spPr bwMode="auto">
            <a:xfrm>
              <a:off x="4903788" y="5256213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grpSp>
          <p:nvGrpSpPr>
            <p:cNvPr id="182340" name="Group 186"/>
            <p:cNvGrpSpPr>
              <a:grpSpLocks/>
            </p:cNvGrpSpPr>
            <p:nvPr/>
          </p:nvGrpSpPr>
          <p:grpSpPr bwMode="auto">
            <a:xfrm>
              <a:off x="5041900" y="4316413"/>
              <a:ext cx="1684338" cy="738187"/>
              <a:chOff x="3479" y="2610"/>
              <a:chExt cx="1061" cy="465"/>
            </a:xfrm>
          </p:grpSpPr>
          <p:sp>
            <p:nvSpPr>
              <p:cNvPr id="182385" name="Rectangle 80"/>
              <p:cNvSpPr>
                <a:spLocks noChangeArrowheads="1"/>
              </p:cNvSpPr>
              <p:nvPr/>
            </p:nvSpPr>
            <p:spPr bwMode="auto">
              <a:xfrm>
                <a:off x="3531" y="2914"/>
                <a:ext cx="183" cy="153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6" name="Rectangle 75"/>
              <p:cNvSpPr>
                <a:spLocks noChangeArrowheads="1"/>
              </p:cNvSpPr>
              <p:nvPr/>
            </p:nvSpPr>
            <p:spPr bwMode="auto">
              <a:xfrm>
                <a:off x="3711" y="2779"/>
                <a:ext cx="567" cy="285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7" name="Rectangle 2"/>
              <p:cNvSpPr>
                <a:spLocks noChangeArrowheads="1"/>
              </p:cNvSpPr>
              <p:nvPr/>
            </p:nvSpPr>
            <p:spPr bwMode="auto">
              <a:xfrm>
                <a:off x="3531" y="2774"/>
                <a:ext cx="745" cy="2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88" name="Line 3"/>
              <p:cNvSpPr>
                <a:spLocks noChangeShapeType="1"/>
              </p:cNvSpPr>
              <p:nvPr/>
            </p:nvSpPr>
            <p:spPr bwMode="auto">
              <a:xfrm>
                <a:off x="3532" y="2910"/>
                <a:ext cx="74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89" name="Text Box 6"/>
              <p:cNvSpPr txBox="1">
                <a:spLocks noChangeArrowheads="1"/>
              </p:cNvSpPr>
              <p:nvPr/>
            </p:nvSpPr>
            <p:spPr bwMode="auto">
              <a:xfrm>
                <a:off x="3479" y="274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2390" name="AutoShape 8"/>
              <p:cNvSpPr>
                <a:spLocks noChangeArrowheads="1"/>
              </p:cNvSpPr>
              <p:nvPr/>
            </p:nvSpPr>
            <p:spPr bwMode="auto">
              <a:xfrm>
                <a:off x="3513" y="2611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91" name="Freeform 10"/>
              <p:cNvSpPr>
                <a:spLocks/>
              </p:cNvSpPr>
              <p:nvPr/>
            </p:nvSpPr>
            <p:spPr bwMode="auto">
              <a:xfrm>
                <a:off x="3628" y="2639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2" name="Line 18"/>
              <p:cNvSpPr>
                <a:spLocks noChangeShapeType="1"/>
              </p:cNvSpPr>
              <p:nvPr/>
            </p:nvSpPr>
            <p:spPr bwMode="auto">
              <a:xfrm>
                <a:off x="3897" y="277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3" name="Line 21"/>
              <p:cNvSpPr>
                <a:spLocks noChangeShapeType="1"/>
              </p:cNvSpPr>
              <p:nvPr/>
            </p:nvSpPr>
            <p:spPr bwMode="auto">
              <a:xfrm>
                <a:off x="3714" y="2775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4" name="Line 22"/>
              <p:cNvSpPr>
                <a:spLocks noChangeShapeType="1"/>
              </p:cNvSpPr>
              <p:nvPr/>
            </p:nvSpPr>
            <p:spPr bwMode="auto">
              <a:xfrm>
                <a:off x="3531" y="2783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5" name="Line 23"/>
              <p:cNvSpPr>
                <a:spLocks noChangeShapeType="1"/>
              </p:cNvSpPr>
              <p:nvPr/>
            </p:nvSpPr>
            <p:spPr bwMode="auto">
              <a:xfrm>
                <a:off x="4074" y="2780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96" name="Text Box 26"/>
              <p:cNvSpPr txBox="1">
                <a:spLocks noChangeArrowheads="1"/>
              </p:cNvSpPr>
              <p:nvPr/>
            </p:nvSpPr>
            <p:spPr bwMode="auto">
              <a:xfrm>
                <a:off x="4034" y="288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8</a:t>
                </a:r>
              </a:p>
            </p:txBody>
          </p:sp>
          <p:sp>
            <p:nvSpPr>
              <p:cNvPr id="182397" name="Text Box 30"/>
              <p:cNvSpPr txBox="1">
                <a:spLocks noChangeArrowheads="1"/>
              </p:cNvSpPr>
              <p:nvPr/>
            </p:nvSpPr>
            <p:spPr bwMode="auto">
              <a:xfrm>
                <a:off x="3485" y="2874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2</a:t>
                </a:r>
              </a:p>
            </p:txBody>
          </p:sp>
          <p:sp>
            <p:nvSpPr>
              <p:cNvPr id="182398" name="Text Box 57"/>
              <p:cNvSpPr txBox="1">
                <a:spLocks noChangeArrowheads="1"/>
              </p:cNvSpPr>
              <p:nvPr/>
            </p:nvSpPr>
            <p:spPr bwMode="auto">
              <a:xfrm>
                <a:off x="4031" y="274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000000"/>
                    </a:solidFill>
                    <a:latin typeface="Arial" charset="0"/>
                  </a:rPr>
                  <a:t>7</a:t>
                </a:r>
              </a:p>
            </p:txBody>
          </p:sp>
          <p:sp>
            <p:nvSpPr>
              <p:cNvPr id="182399" name="Oval 81"/>
              <p:cNvSpPr>
                <a:spLocks noChangeArrowheads="1"/>
              </p:cNvSpPr>
              <p:nvPr/>
            </p:nvSpPr>
            <p:spPr bwMode="auto">
              <a:xfrm>
                <a:off x="3604" y="2972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0" name="Oval 82"/>
              <p:cNvSpPr>
                <a:spLocks noChangeArrowheads="1"/>
              </p:cNvSpPr>
              <p:nvPr/>
            </p:nvSpPr>
            <p:spPr bwMode="auto">
              <a:xfrm>
                <a:off x="3788" y="2970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1" name="Oval 83"/>
              <p:cNvSpPr>
                <a:spLocks noChangeArrowheads="1"/>
              </p:cNvSpPr>
              <p:nvPr/>
            </p:nvSpPr>
            <p:spPr bwMode="auto">
              <a:xfrm>
                <a:off x="4158" y="2973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402" name="Freeform 10"/>
              <p:cNvSpPr>
                <a:spLocks/>
              </p:cNvSpPr>
              <p:nvPr/>
            </p:nvSpPr>
            <p:spPr bwMode="auto">
              <a:xfrm flipV="1">
                <a:off x="3754" y="2639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403" name="Freeform 185"/>
              <p:cNvSpPr>
                <a:spLocks/>
              </p:cNvSpPr>
              <p:nvPr/>
            </p:nvSpPr>
            <p:spPr bwMode="auto">
              <a:xfrm>
                <a:off x="4274" y="2610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1" name="Group 210"/>
            <p:cNvGrpSpPr>
              <a:grpSpLocks/>
            </p:cNvGrpSpPr>
            <p:nvPr/>
          </p:nvGrpSpPr>
          <p:grpSpPr bwMode="auto">
            <a:xfrm>
              <a:off x="7080250" y="4318000"/>
              <a:ext cx="1698625" cy="742950"/>
              <a:chOff x="1003" y="3585"/>
              <a:chExt cx="1070" cy="468"/>
            </a:xfrm>
          </p:grpSpPr>
          <p:grpSp>
            <p:nvGrpSpPr>
              <p:cNvPr id="182366" name="Group 207"/>
              <p:cNvGrpSpPr>
                <a:grpSpLocks/>
              </p:cNvGrpSpPr>
              <p:nvPr/>
            </p:nvGrpSpPr>
            <p:grpSpPr bwMode="auto">
              <a:xfrm>
                <a:off x="1003" y="3723"/>
                <a:ext cx="796" cy="330"/>
                <a:chOff x="2444" y="3759"/>
                <a:chExt cx="796" cy="330"/>
              </a:xfrm>
            </p:grpSpPr>
            <p:sp>
              <p:nvSpPr>
                <p:cNvPr id="182373" name="Rectangle 77"/>
                <p:cNvSpPr>
                  <a:spLocks noChangeArrowheads="1"/>
                </p:cNvSpPr>
                <p:nvPr/>
              </p:nvSpPr>
              <p:spPr bwMode="auto">
                <a:xfrm>
                  <a:off x="3057" y="3793"/>
                  <a:ext cx="183" cy="1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4" name="Rectangle 76"/>
                <p:cNvSpPr>
                  <a:spLocks noChangeArrowheads="1"/>
                </p:cNvSpPr>
                <p:nvPr/>
              </p:nvSpPr>
              <p:spPr bwMode="auto">
                <a:xfrm>
                  <a:off x="2496" y="3796"/>
                  <a:ext cx="561" cy="28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75" name="Line 17"/>
                <p:cNvSpPr>
                  <a:spLocks noChangeShapeType="1"/>
                </p:cNvSpPr>
                <p:nvPr/>
              </p:nvSpPr>
              <p:spPr bwMode="auto">
                <a:xfrm>
                  <a:off x="2874" y="3797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6" name="Line 24"/>
                <p:cNvSpPr>
                  <a:spLocks noChangeShapeType="1"/>
                </p:cNvSpPr>
                <p:nvPr/>
              </p:nvSpPr>
              <p:spPr bwMode="auto">
                <a:xfrm>
                  <a:off x="2688" y="3794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7" name="Line 25"/>
                <p:cNvSpPr>
                  <a:spLocks noChangeShapeType="1"/>
                </p:cNvSpPr>
                <p:nvPr/>
              </p:nvSpPr>
              <p:spPr bwMode="auto">
                <a:xfrm>
                  <a:off x="3060" y="3791"/>
                  <a:ext cx="0" cy="2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23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56" y="3762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9</a:t>
                  </a:r>
                </a:p>
              </p:txBody>
            </p:sp>
            <p:sp>
              <p:nvSpPr>
                <p:cNvPr id="1823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008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16</a:t>
                  </a:r>
                </a:p>
              </p:txBody>
            </p:sp>
            <p:sp>
              <p:nvSpPr>
                <p:cNvPr id="1823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44" y="3900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10</a:t>
                  </a:r>
                </a:p>
              </p:txBody>
            </p:sp>
            <p:sp>
              <p:nvSpPr>
                <p:cNvPr id="182381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3005" y="3759"/>
                  <a:ext cx="188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sz="800" i="0" dirty="0">
                      <a:solidFill>
                        <a:srgbClr val="000000"/>
                      </a:solidFill>
                      <a:latin typeface="Arial" charset="0"/>
                    </a:rPr>
                    <a:t>15</a:t>
                  </a:r>
                </a:p>
              </p:txBody>
            </p:sp>
            <p:sp>
              <p:nvSpPr>
                <p:cNvPr id="182382" name="Oval 84"/>
                <p:cNvSpPr>
                  <a:spLocks noChangeArrowheads="1"/>
                </p:cNvSpPr>
                <p:nvPr/>
              </p:nvSpPr>
              <p:spPr bwMode="auto">
                <a:xfrm>
                  <a:off x="2588" y="3988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3" name="Oval 85"/>
                <p:cNvSpPr>
                  <a:spLocks noChangeArrowheads="1"/>
                </p:cNvSpPr>
                <p:nvPr/>
              </p:nvSpPr>
              <p:spPr bwMode="auto">
                <a:xfrm>
                  <a:off x="2580" y="3853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182384" name="Oval 86"/>
                <p:cNvSpPr>
                  <a:spLocks noChangeArrowheads="1"/>
                </p:cNvSpPr>
                <p:nvPr/>
              </p:nvSpPr>
              <p:spPr bwMode="auto">
                <a:xfrm>
                  <a:off x="3131" y="3851"/>
                  <a:ext cx="27" cy="3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1" hangingPunct="1"/>
                  <a:endParaRPr lang="en-US" i="0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p:grpSp>
          <p:sp>
            <p:nvSpPr>
              <p:cNvPr id="182367" name="AutoShape 8"/>
              <p:cNvSpPr>
                <a:spLocks noChangeArrowheads="1"/>
              </p:cNvSpPr>
              <p:nvPr/>
            </p:nvSpPr>
            <p:spPr bwMode="auto">
              <a:xfrm>
                <a:off x="1046" y="3586"/>
                <a:ext cx="1027" cy="165"/>
              </a:xfrm>
              <a:prstGeom prst="parallelogram">
                <a:avLst>
                  <a:gd name="adj" fmla="val 155606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2368" name="Freeform 10"/>
              <p:cNvSpPr>
                <a:spLocks/>
              </p:cNvSpPr>
              <p:nvPr/>
            </p:nvSpPr>
            <p:spPr bwMode="auto">
              <a:xfrm>
                <a:off x="1161" y="3614"/>
                <a:ext cx="746" cy="105"/>
              </a:xfrm>
              <a:custGeom>
                <a:avLst/>
                <a:gdLst>
                  <a:gd name="T0" fmla="*/ 0 w 678"/>
                  <a:gd name="T1" fmla="*/ 83 h 110"/>
                  <a:gd name="T2" fmla="*/ 263 w 678"/>
                  <a:gd name="T3" fmla="*/ 82 h 110"/>
                  <a:gd name="T4" fmla="*/ 1007 w 678"/>
                  <a:gd name="T5" fmla="*/ 0 h 110"/>
                  <a:gd name="T6" fmla="*/ 1204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2369" name="Freeform 10"/>
              <p:cNvSpPr>
                <a:spLocks/>
              </p:cNvSpPr>
              <p:nvPr/>
            </p:nvSpPr>
            <p:spPr bwMode="auto">
              <a:xfrm flipV="1">
                <a:off x="1287" y="3614"/>
                <a:ext cx="550" cy="105"/>
              </a:xfrm>
              <a:custGeom>
                <a:avLst/>
                <a:gdLst>
                  <a:gd name="T0" fmla="*/ 0 w 678"/>
                  <a:gd name="T1" fmla="*/ 83 h 110"/>
                  <a:gd name="T2" fmla="*/ 42 w 678"/>
                  <a:gd name="T3" fmla="*/ 82 h 110"/>
                  <a:gd name="T4" fmla="*/ 162 w 678"/>
                  <a:gd name="T5" fmla="*/ 0 h 110"/>
                  <a:gd name="T6" fmla="*/ 193 w 678"/>
                  <a:gd name="T7" fmla="*/ 0 h 11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8"/>
                  <a:gd name="T13" fmla="*/ 0 h 110"/>
                  <a:gd name="T14" fmla="*/ 678 w 678"/>
                  <a:gd name="T15" fmla="*/ 110 h 11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8" h="110">
                    <a:moveTo>
                      <a:pt x="0" y="110"/>
                    </a:moveTo>
                    <a:lnTo>
                      <a:pt x="148" y="108"/>
                    </a:lnTo>
                    <a:lnTo>
                      <a:pt x="567" y="0"/>
                    </a:lnTo>
                    <a:lnTo>
                      <a:pt x="678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/>
              <a:lstStyle/>
              <a:p>
                <a:endParaRPr lang="en-US" dirty="0"/>
              </a:p>
            </p:txBody>
          </p:sp>
          <p:sp>
            <p:nvSpPr>
              <p:cNvPr id="182370" name="Freeform 206"/>
              <p:cNvSpPr>
                <a:spLocks/>
              </p:cNvSpPr>
              <p:nvPr/>
            </p:nvSpPr>
            <p:spPr bwMode="auto">
              <a:xfrm>
                <a:off x="1807" y="3585"/>
                <a:ext cx="264" cy="456"/>
              </a:xfrm>
              <a:custGeom>
                <a:avLst/>
                <a:gdLst>
                  <a:gd name="T0" fmla="*/ 264 w 264"/>
                  <a:gd name="T1" fmla="*/ 0 h 456"/>
                  <a:gd name="T2" fmla="*/ 262 w 264"/>
                  <a:gd name="T3" fmla="*/ 248 h 456"/>
                  <a:gd name="T4" fmla="*/ 0 w 264"/>
                  <a:gd name="T5" fmla="*/ 456 h 4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64" h="456">
                    <a:moveTo>
                      <a:pt x="264" y="0"/>
                    </a:moveTo>
                    <a:lnTo>
                      <a:pt x="262" y="248"/>
                    </a:lnTo>
                    <a:lnTo>
                      <a:pt x="0" y="45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182371" name="Freeform 208"/>
              <p:cNvSpPr>
                <a:spLocks/>
              </p:cNvSpPr>
              <p:nvPr/>
            </p:nvSpPr>
            <p:spPr bwMode="auto">
              <a:xfrm>
                <a:off x="1044" y="3747"/>
                <a:ext cx="762" cy="303"/>
              </a:xfrm>
              <a:custGeom>
                <a:avLst/>
                <a:gdLst>
                  <a:gd name="T0" fmla="*/ 0 w 762"/>
                  <a:gd name="T1" fmla="*/ 3 h 303"/>
                  <a:gd name="T2" fmla="*/ 0 w 762"/>
                  <a:gd name="T3" fmla="*/ 303 h 303"/>
                  <a:gd name="T4" fmla="*/ 762 w 762"/>
                  <a:gd name="T5" fmla="*/ 303 h 303"/>
                  <a:gd name="T6" fmla="*/ 762 w 762"/>
                  <a:gd name="T7" fmla="*/ 0 h 30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62" h="303">
                    <a:moveTo>
                      <a:pt x="0" y="3"/>
                    </a:moveTo>
                    <a:lnTo>
                      <a:pt x="0" y="303"/>
                    </a:lnTo>
                    <a:lnTo>
                      <a:pt x="762" y="303"/>
                    </a:lnTo>
                    <a:lnTo>
                      <a:pt x="762" y="0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73840" name="Line 209"/>
              <p:cNvSpPr>
                <a:spLocks noChangeShapeType="1"/>
              </p:cNvSpPr>
              <p:nvPr/>
            </p:nvSpPr>
            <p:spPr bwMode="auto">
              <a:xfrm flipV="1">
                <a:off x="1044" y="3888"/>
                <a:ext cx="768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182342" name="Text Box 64"/>
            <p:cNvSpPr txBox="1">
              <a:spLocks noChangeArrowheads="1"/>
            </p:cNvSpPr>
            <p:nvPr/>
          </p:nvSpPr>
          <p:spPr bwMode="auto">
            <a:xfrm>
              <a:off x="8037513" y="5297488"/>
              <a:ext cx="412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i="0" dirty="0">
                  <a:solidFill>
                    <a:srgbClr val="000000"/>
                  </a:solidFill>
                  <a:latin typeface="Arial" charset="0"/>
                </a:rPr>
                <a:t>…</a:t>
              </a:r>
            </a:p>
          </p:txBody>
        </p:sp>
        <p:sp>
          <p:nvSpPr>
            <p:cNvPr id="182343" name="Line 69"/>
            <p:cNvSpPr>
              <a:spLocks noChangeShapeType="1"/>
            </p:cNvSpPr>
            <p:nvPr/>
          </p:nvSpPr>
          <p:spPr bwMode="auto">
            <a:xfrm>
              <a:off x="7324725" y="4922838"/>
              <a:ext cx="101600" cy="377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4" name="Line 70"/>
            <p:cNvSpPr>
              <a:spLocks noChangeShapeType="1"/>
            </p:cNvSpPr>
            <p:nvPr/>
          </p:nvSpPr>
          <p:spPr bwMode="auto">
            <a:xfrm>
              <a:off x="7315200" y="4721225"/>
              <a:ext cx="479425" cy="60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5" name="Line 71"/>
            <p:cNvSpPr>
              <a:spLocks noChangeShapeType="1"/>
            </p:cNvSpPr>
            <p:nvPr/>
          </p:nvSpPr>
          <p:spPr bwMode="auto">
            <a:xfrm>
              <a:off x="8170863" y="4665663"/>
              <a:ext cx="514350" cy="484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346" name="Text Box 73"/>
            <p:cNvSpPr txBox="1">
              <a:spLocks noChangeArrowheads="1"/>
            </p:cNvSpPr>
            <p:nvPr/>
          </p:nvSpPr>
          <p:spPr bwMode="auto">
            <a:xfrm>
              <a:off x="7364413" y="5827713"/>
              <a:ext cx="14335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Computer Science</a:t>
              </a:r>
            </a:p>
            <a:p>
              <a:pPr algn="ctr" eaLnBrk="1" hangingPunct="1"/>
              <a:r>
                <a:rPr lang="en-US" sz="1200" i="0" dirty="0">
                  <a:solidFill>
                    <a:srgbClr val="000000"/>
                  </a:solidFill>
                  <a:latin typeface="Arial" charset="0"/>
                </a:rPr>
                <a:t>(VLAN ports 9-16)</a:t>
              </a:r>
            </a:p>
          </p:txBody>
        </p:sp>
        <p:sp>
          <p:nvSpPr>
            <p:cNvPr id="73796" name="Rectangle 211"/>
            <p:cNvSpPr>
              <a:spLocks noChangeArrowheads="1"/>
            </p:cNvSpPr>
            <p:nvPr/>
          </p:nvSpPr>
          <p:spPr bwMode="auto">
            <a:xfrm>
              <a:off x="4095760" y="3695700"/>
              <a:ext cx="5140604" cy="500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None/>
                <a:defRPr/>
              </a:pP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… operates as </a:t>
              </a: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multiple</a:t>
              </a:r>
              <a:r>
                <a:rPr lang="en-US" sz="2400" i="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virtual switches</a:t>
              </a:r>
            </a:p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0"/>
                <a:buChar char="v"/>
                <a:defRPr/>
              </a:pPr>
              <a:endParaRPr lang="en-US" sz="2000" i="0" dirty="0">
                <a:solidFill>
                  <a:srgbClr val="000000"/>
                </a:solidFill>
                <a:latin typeface="Gill Sans MT" charset="0"/>
                <a:cs typeface="+mn-cs"/>
              </a:endParaRPr>
            </a:p>
          </p:txBody>
        </p:sp>
        <p:grpSp>
          <p:nvGrpSpPr>
            <p:cNvPr id="182348" name="Group 44"/>
            <p:cNvGrpSpPr>
              <a:grpSpLocks/>
            </p:cNvGrpSpPr>
            <p:nvPr/>
          </p:nvGrpSpPr>
          <p:grpSpPr bwMode="auto">
            <a:xfrm>
              <a:off x="3902075" y="5110163"/>
              <a:ext cx="609600" cy="558800"/>
              <a:chOff x="-44" y="1473"/>
              <a:chExt cx="981" cy="1105"/>
            </a:xfrm>
          </p:grpSpPr>
          <p:pic>
            <p:nvPicPr>
              <p:cNvPr id="18236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49" name="Group 44"/>
            <p:cNvGrpSpPr>
              <a:grpSpLocks/>
            </p:cNvGrpSpPr>
            <p:nvPr/>
          </p:nvGrpSpPr>
          <p:grpSpPr bwMode="auto">
            <a:xfrm>
              <a:off x="4429125" y="5202238"/>
              <a:ext cx="609600" cy="558800"/>
              <a:chOff x="-44" y="1473"/>
              <a:chExt cx="981" cy="1105"/>
            </a:xfrm>
          </p:grpSpPr>
          <p:pic>
            <p:nvPicPr>
              <p:cNvPr id="182362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3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0" name="Group 44"/>
            <p:cNvGrpSpPr>
              <a:grpSpLocks/>
            </p:cNvGrpSpPr>
            <p:nvPr/>
          </p:nvGrpSpPr>
          <p:grpSpPr bwMode="auto">
            <a:xfrm>
              <a:off x="5151438" y="5222875"/>
              <a:ext cx="609600" cy="558800"/>
              <a:chOff x="-44" y="1473"/>
              <a:chExt cx="981" cy="1105"/>
            </a:xfrm>
          </p:grpSpPr>
          <p:pic>
            <p:nvPicPr>
              <p:cNvPr id="182360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61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1" name="Group 44"/>
            <p:cNvGrpSpPr>
              <a:grpSpLocks/>
            </p:cNvGrpSpPr>
            <p:nvPr/>
          </p:nvGrpSpPr>
          <p:grpSpPr bwMode="auto">
            <a:xfrm>
              <a:off x="6969125" y="5253038"/>
              <a:ext cx="609600" cy="558800"/>
              <a:chOff x="-44" y="1473"/>
              <a:chExt cx="981" cy="1105"/>
            </a:xfrm>
          </p:grpSpPr>
          <p:pic>
            <p:nvPicPr>
              <p:cNvPr id="182358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9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2" name="Group 44"/>
            <p:cNvGrpSpPr>
              <a:grpSpLocks/>
            </p:cNvGrpSpPr>
            <p:nvPr/>
          </p:nvGrpSpPr>
          <p:grpSpPr bwMode="auto">
            <a:xfrm>
              <a:off x="7477125" y="5262563"/>
              <a:ext cx="609600" cy="558800"/>
              <a:chOff x="-44" y="1473"/>
              <a:chExt cx="981" cy="1105"/>
            </a:xfrm>
          </p:grpSpPr>
          <p:pic>
            <p:nvPicPr>
              <p:cNvPr id="182356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7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82353" name="Group 44"/>
            <p:cNvGrpSpPr>
              <a:grpSpLocks/>
            </p:cNvGrpSpPr>
            <p:nvPr/>
          </p:nvGrpSpPr>
          <p:grpSpPr bwMode="auto">
            <a:xfrm>
              <a:off x="8340725" y="5080000"/>
              <a:ext cx="609600" cy="558800"/>
              <a:chOff x="-44" y="1473"/>
              <a:chExt cx="981" cy="1105"/>
            </a:xfrm>
          </p:grpSpPr>
          <p:pic>
            <p:nvPicPr>
              <p:cNvPr id="182354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355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2331" name="Picture 24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033463"/>
            <a:ext cx="16557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61</a:t>
            </a:fld>
            <a:endParaRPr lang="en-US" sz="1200" dirty="0">
              <a:latin typeface="Tahoma" charset="0"/>
            </a:endParaRPr>
          </a:p>
        </p:txBody>
      </p:sp>
      <p:sp>
        <p:nvSpPr>
          <p:cNvPr id="14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115"/>
          <p:cNvSpPr>
            <a:spLocks noChangeArrowheads="1"/>
          </p:cNvSpPr>
          <p:nvPr/>
        </p:nvSpPr>
        <p:spPr bwMode="auto">
          <a:xfrm>
            <a:off x="7731125" y="3063875"/>
            <a:ext cx="279400" cy="2286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5657850" y="2847975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475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Port-based VLAN</a:t>
            </a:r>
          </a:p>
        </p:txBody>
      </p:sp>
      <p:sp>
        <p:nvSpPr>
          <p:cNvPr id="183302" name="Rectangle 80"/>
          <p:cNvSpPr>
            <a:spLocks noChangeArrowheads="1"/>
          </p:cNvSpPr>
          <p:nvPr/>
        </p:nvSpPr>
        <p:spPr bwMode="auto">
          <a:xfrm>
            <a:off x="5649913" y="3057525"/>
            <a:ext cx="290512" cy="24288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3" name="Rectangle 77"/>
          <p:cNvSpPr>
            <a:spLocks noChangeArrowheads="1"/>
          </p:cNvSpPr>
          <p:nvPr/>
        </p:nvSpPr>
        <p:spPr bwMode="auto">
          <a:xfrm>
            <a:off x="7721600" y="2838450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4" name="Rectangle 76"/>
          <p:cNvSpPr>
            <a:spLocks noChangeArrowheads="1"/>
          </p:cNvSpPr>
          <p:nvPr/>
        </p:nvSpPr>
        <p:spPr bwMode="auto">
          <a:xfrm>
            <a:off x="6831013" y="2843213"/>
            <a:ext cx="890587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5" name="Rectangle 75"/>
          <p:cNvSpPr>
            <a:spLocks noChangeArrowheads="1"/>
          </p:cNvSpPr>
          <p:nvPr/>
        </p:nvSpPr>
        <p:spPr bwMode="auto">
          <a:xfrm>
            <a:off x="5935663" y="2843213"/>
            <a:ext cx="900112" cy="45243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6" name="Rectangle 2"/>
          <p:cNvSpPr>
            <a:spLocks noChangeArrowheads="1"/>
          </p:cNvSpPr>
          <p:nvPr/>
        </p:nvSpPr>
        <p:spPr bwMode="auto">
          <a:xfrm>
            <a:off x="5649913" y="2835275"/>
            <a:ext cx="2370137" cy="468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07" name="Line 3"/>
          <p:cNvSpPr>
            <a:spLocks noChangeShapeType="1"/>
          </p:cNvSpPr>
          <p:nvPr/>
        </p:nvSpPr>
        <p:spPr bwMode="auto">
          <a:xfrm>
            <a:off x="5651500" y="3051175"/>
            <a:ext cx="2351088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08" name="Text Box 6"/>
          <p:cNvSpPr txBox="1">
            <a:spLocks noChangeArrowheads="1"/>
          </p:cNvSpPr>
          <p:nvPr/>
        </p:nvSpPr>
        <p:spPr bwMode="auto">
          <a:xfrm>
            <a:off x="5567363" y="27940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3309" name="Line 7"/>
          <p:cNvSpPr>
            <a:spLocks noChangeShapeType="1"/>
          </p:cNvSpPr>
          <p:nvPr/>
        </p:nvSpPr>
        <p:spPr bwMode="auto">
          <a:xfrm>
            <a:off x="68310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0" name="AutoShape 8"/>
          <p:cNvSpPr>
            <a:spLocks noChangeArrowheads="1"/>
          </p:cNvSpPr>
          <p:nvPr/>
        </p:nvSpPr>
        <p:spPr bwMode="auto">
          <a:xfrm>
            <a:off x="5621338" y="2576513"/>
            <a:ext cx="3176587" cy="261937"/>
          </a:xfrm>
          <a:prstGeom prst="parallelogram">
            <a:avLst>
              <a:gd name="adj" fmla="val 3031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11" name="Freeform 9"/>
          <p:cNvSpPr>
            <a:spLocks/>
          </p:cNvSpPr>
          <p:nvPr/>
        </p:nvSpPr>
        <p:spPr bwMode="auto">
          <a:xfrm>
            <a:off x="8024813" y="2579688"/>
            <a:ext cx="763587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2" name="Freeform 10"/>
          <p:cNvSpPr>
            <a:spLocks/>
          </p:cNvSpPr>
          <p:nvPr/>
        </p:nvSpPr>
        <p:spPr bwMode="auto">
          <a:xfrm>
            <a:off x="6022975" y="2624138"/>
            <a:ext cx="2228850" cy="150812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3" name="Freeform 11"/>
          <p:cNvSpPr>
            <a:spLocks/>
          </p:cNvSpPr>
          <p:nvPr/>
        </p:nvSpPr>
        <p:spPr bwMode="auto">
          <a:xfrm>
            <a:off x="6496050" y="2624138"/>
            <a:ext cx="1420813" cy="166687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4" name="Line 17"/>
          <p:cNvSpPr>
            <a:spLocks noChangeShapeType="1"/>
          </p:cNvSpPr>
          <p:nvPr/>
        </p:nvSpPr>
        <p:spPr bwMode="auto">
          <a:xfrm>
            <a:off x="7431088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5" name="Line 18"/>
          <p:cNvSpPr>
            <a:spLocks noChangeShapeType="1"/>
          </p:cNvSpPr>
          <p:nvPr/>
        </p:nvSpPr>
        <p:spPr bwMode="auto">
          <a:xfrm>
            <a:off x="6230938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6" name="Line 21"/>
          <p:cNvSpPr>
            <a:spLocks noChangeShapeType="1"/>
          </p:cNvSpPr>
          <p:nvPr/>
        </p:nvSpPr>
        <p:spPr bwMode="auto">
          <a:xfrm>
            <a:off x="5940425" y="28368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7" name="Line 22"/>
          <p:cNvSpPr>
            <a:spLocks noChangeShapeType="1"/>
          </p:cNvSpPr>
          <p:nvPr/>
        </p:nvSpPr>
        <p:spPr bwMode="auto">
          <a:xfrm>
            <a:off x="5649913" y="28495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8" name="Line 23"/>
          <p:cNvSpPr>
            <a:spLocks noChangeShapeType="1"/>
          </p:cNvSpPr>
          <p:nvPr/>
        </p:nvSpPr>
        <p:spPr bwMode="auto">
          <a:xfrm>
            <a:off x="6511925" y="28448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19" name="Line 24"/>
          <p:cNvSpPr>
            <a:spLocks noChangeShapeType="1"/>
          </p:cNvSpPr>
          <p:nvPr/>
        </p:nvSpPr>
        <p:spPr bwMode="auto">
          <a:xfrm>
            <a:off x="7135813" y="28400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0" name="Line 25"/>
          <p:cNvSpPr>
            <a:spLocks noChangeShapeType="1"/>
          </p:cNvSpPr>
          <p:nvPr/>
        </p:nvSpPr>
        <p:spPr bwMode="auto">
          <a:xfrm>
            <a:off x="7726363" y="283527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1" name="Text Box 26"/>
          <p:cNvSpPr txBox="1">
            <a:spLocks noChangeArrowheads="1"/>
          </p:cNvSpPr>
          <p:nvPr/>
        </p:nvSpPr>
        <p:spPr bwMode="auto">
          <a:xfrm>
            <a:off x="6448425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3322" name="Text Box 27"/>
          <p:cNvSpPr txBox="1">
            <a:spLocks noChangeArrowheads="1"/>
          </p:cNvSpPr>
          <p:nvPr/>
        </p:nvSpPr>
        <p:spPr bwMode="auto">
          <a:xfrm>
            <a:off x="676751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3323" name="Text Box 28"/>
          <p:cNvSpPr txBox="1">
            <a:spLocks noChangeArrowheads="1"/>
          </p:cNvSpPr>
          <p:nvPr/>
        </p:nvSpPr>
        <p:spPr bwMode="auto">
          <a:xfrm>
            <a:off x="764381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16</a:t>
            </a:r>
          </a:p>
        </p:txBody>
      </p:sp>
      <p:sp>
        <p:nvSpPr>
          <p:cNvPr id="183324" name="Text Box 29"/>
          <p:cNvSpPr txBox="1">
            <a:spLocks noChangeArrowheads="1"/>
          </p:cNvSpPr>
          <p:nvPr/>
        </p:nvSpPr>
        <p:spPr bwMode="auto">
          <a:xfrm>
            <a:off x="6748463" y="3008313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3325" name="Text Box 30"/>
          <p:cNvSpPr txBox="1">
            <a:spLocks noChangeArrowheads="1"/>
          </p:cNvSpPr>
          <p:nvPr/>
        </p:nvSpPr>
        <p:spPr bwMode="auto">
          <a:xfrm>
            <a:off x="5576888" y="30035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3326" name="Text Box 57"/>
          <p:cNvSpPr txBox="1">
            <a:spLocks noChangeArrowheads="1"/>
          </p:cNvSpPr>
          <p:nvPr/>
        </p:nvSpPr>
        <p:spPr bwMode="auto">
          <a:xfrm>
            <a:off x="6443663" y="278923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3327" name="Line 61"/>
          <p:cNvSpPr>
            <a:spLocks noChangeShapeType="1"/>
          </p:cNvSpPr>
          <p:nvPr/>
        </p:nvSpPr>
        <p:spPr bwMode="auto">
          <a:xfrm flipH="1">
            <a:off x="4889500" y="3179763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8" name="Line 62"/>
          <p:cNvSpPr>
            <a:spLocks noChangeShapeType="1"/>
          </p:cNvSpPr>
          <p:nvPr/>
        </p:nvSpPr>
        <p:spPr bwMode="auto">
          <a:xfrm flipH="1">
            <a:off x="5275263" y="3170238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29" name="Line 63"/>
          <p:cNvSpPr>
            <a:spLocks noChangeShapeType="1"/>
          </p:cNvSpPr>
          <p:nvPr/>
        </p:nvSpPr>
        <p:spPr bwMode="auto">
          <a:xfrm flipH="1">
            <a:off x="5994400" y="3186113"/>
            <a:ext cx="709613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0" name="Text Box 64"/>
          <p:cNvSpPr txBox="1">
            <a:spLocks noChangeArrowheads="1"/>
          </p:cNvSpPr>
          <p:nvPr/>
        </p:nvSpPr>
        <p:spPr bwMode="auto">
          <a:xfrm>
            <a:off x="7715250" y="354806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3331" name="Line 69"/>
          <p:cNvSpPr>
            <a:spLocks noChangeShapeType="1"/>
          </p:cNvSpPr>
          <p:nvPr/>
        </p:nvSpPr>
        <p:spPr bwMode="auto">
          <a:xfrm>
            <a:off x="7002463" y="3173413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2" name="Line 70"/>
          <p:cNvSpPr>
            <a:spLocks noChangeShapeType="1"/>
          </p:cNvSpPr>
          <p:nvPr/>
        </p:nvSpPr>
        <p:spPr bwMode="auto">
          <a:xfrm>
            <a:off x="6992938" y="2971800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3" name="Line 71"/>
          <p:cNvSpPr>
            <a:spLocks noChangeShapeType="1"/>
          </p:cNvSpPr>
          <p:nvPr/>
        </p:nvSpPr>
        <p:spPr bwMode="auto">
          <a:xfrm>
            <a:off x="7848600" y="2916238"/>
            <a:ext cx="514350" cy="484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3334" name="Text Box 72"/>
          <p:cNvSpPr txBox="1">
            <a:spLocks noChangeArrowheads="1"/>
          </p:cNvSpPr>
          <p:nvPr/>
        </p:nvSpPr>
        <p:spPr bwMode="auto">
          <a:xfrm>
            <a:off x="4879975" y="4090988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3335" name="Text Box 73"/>
          <p:cNvSpPr txBox="1">
            <a:spLocks noChangeArrowheads="1"/>
          </p:cNvSpPr>
          <p:nvPr/>
        </p:nvSpPr>
        <p:spPr bwMode="auto">
          <a:xfrm>
            <a:off x="7042150" y="4078288"/>
            <a:ext cx="1433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3336" name="Text Box 74"/>
          <p:cNvSpPr txBox="1">
            <a:spLocks noChangeArrowheads="1"/>
          </p:cNvSpPr>
          <p:nvPr/>
        </p:nvSpPr>
        <p:spPr bwMode="auto">
          <a:xfrm>
            <a:off x="7639050" y="27844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3337" name="Oval 81"/>
          <p:cNvSpPr>
            <a:spLocks noChangeArrowheads="1"/>
          </p:cNvSpPr>
          <p:nvPr/>
        </p:nvSpPr>
        <p:spPr bwMode="auto">
          <a:xfrm>
            <a:off x="5765800" y="31591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8" name="Oval 82"/>
          <p:cNvSpPr>
            <a:spLocks noChangeArrowheads="1"/>
          </p:cNvSpPr>
          <p:nvPr/>
        </p:nvSpPr>
        <p:spPr bwMode="auto">
          <a:xfrm>
            <a:off x="6057900" y="31464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39" name="Oval 83"/>
          <p:cNvSpPr>
            <a:spLocks noChangeArrowheads="1"/>
          </p:cNvSpPr>
          <p:nvPr/>
        </p:nvSpPr>
        <p:spPr bwMode="auto">
          <a:xfrm>
            <a:off x="6645275" y="315118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0" name="Oval 84"/>
          <p:cNvSpPr>
            <a:spLocks noChangeArrowheads="1"/>
          </p:cNvSpPr>
          <p:nvPr/>
        </p:nvSpPr>
        <p:spPr bwMode="auto">
          <a:xfrm>
            <a:off x="6977063" y="314801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1" name="Oval 85"/>
          <p:cNvSpPr>
            <a:spLocks noChangeArrowheads="1"/>
          </p:cNvSpPr>
          <p:nvPr/>
        </p:nvSpPr>
        <p:spPr bwMode="auto">
          <a:xfrm>
            <a:off x="6964363" y="293370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2" name="Oval 86"/>
          <p:cNvSpPr>
            <a:spLocks noChangeArrowheads="1"/>
          </p:cNvSpPr>
          <p:nvPr/>
        </p:nvSpPr>
        <p:spPr bwMode="auto">
          <a:xfrm>
            <a:off x="7839075" y="293052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343" name="Text Box 45"/>
          <p:cNvSpPr txBox="1">
            <a:spLocks noChangeArrowheads="1"/>
          </p:cNvSpPr>
          <p:nvPr/>
        </p:nvSpPr>
        <p:spPr bwMode="auto">
          <a:xfrm>
            <a:off x="5429250" y="3524250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4801" name="Rectangle 116"/>
          <p:cNvSpPr>
            <a:spLocks noGrp="1" noChangeArrowheads="1"/>
          </p:cNvSpPr>
          <p:nvPr>
            <p:ph type="body" idx="1"/>
          </p:nvPr>
        </p:nvSpPr>
        <p:spPr>
          <a:xfrm>
            <a:off x="312738" y="1309688"/>
            <a:ext cx="4249737" cy="1763712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traffic isolation: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frames to/from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 can </a:t>
            </a:r>
            <a:r>
              <a:rPr lang="en-US" sz="2400" i="1" dirty="0">
                <a:latin typeface="Gill Sans MT" charset="0"/>
                <a:cs typeface="+mn-cs"/>
              </a:rPr>
              <a:t>only</a:t>
            </a:r>
            <a:r>
              <a:rPr lang="en-US" sz="2400" dirty="0">
                <a:latin typeface="Gill Sans MT" charset="0"/>
                <a:cs typeface="+mn-cs"/>
              </a:rPr>
              <a:t> reach ports 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>
                <a:latin typeface="Gill Sans MT" charset="0"/>
                <a:cs typeface="+mn-cs"/>
              </a:rPr>
              <a:t>-8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can also define VLAN based on MAC addresses of endpoints, rather than switch port</a:t>
            </a:r>
          </a:p>
        </p:txBody>
      </p:sp>
      <p:sp>
        <p:nvSpPr>
          <p:cNvPr id="691317" name="Rectangle 117"/>
          <p:cNvSpPr>
            <a:spLocks noChangeArrowheads="1"/>
          </p:cNvSpPr>
          <p:nvPr/>
        </p:nvSpPr>
        <p:spPr bwMode="auto">
          <a:xfrm>
            <a:off x="285750" y="3286125"/>
            <a:ext cx="4060825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dynamic membership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  <a:cs typeface="+mn-cs"/>
              </a:rPr>
              <a:t>:</a:t>
            </a:r>
            <a:r>
              <a:rPr lang="en-US" sz="2400" i="0" dirty="0">
                <a:solidFill>
                  <a:srgbClr val="000000"/>
                </a:solidFill>
                <a:latin typeface="Gill Sans MT" charset="0"/>
                <a:cs typeface="+mn-cs"/>
              </a:rPr>
              <a:t> ports can be dynamically assigned among VLANs</a:t>
            </a:r>
          </a:p>
        </p:txBody>
      </p:sp>
      <p:sp>
        <p:nvSpPr>
          <p:cNvPr id="691342" name="Text Box 142"/>
          <p:cNvSpPr txBox="1">
            <a:spLocks noChangeArrowheads="1"/>
          </p:cNvSpPr>
          <p:nvPr/>
        </p:nvSpPr>
        <p:spPr bwMode="auto">
          <a:xfrm>
            <a:off x="6656388" y="1162050"/>
            <a:ext cx="7874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router</a:t>
            </a:r>
          </a:p>
        </p:txBody>
      </p:sp>
      <p:grpSp>
        <p:nvGrpSpPr>
          <p:cNvPr id="691350" name="Group 150"/>
          <p:cNvGrpSpPr>
            <a:grpSpLocks/>
          </p:cNvGrpSpPr>
          <p:nvPr/>
        </p:nvGrpSpPr>
        <p:grpSpPr bwMode="auto">
          <a:xfrm>
            <a:off x="320675" y="1531938"/>
            <a:ext cx="7010400" cy="4608512"/>
            <a:chOff x="202" y="965"/>
            <a:chExt cx="4416" cy="2903"/>
          </a:xfrm>
        </p:grpSpPr>
        <p:sp>
          <p:nvSpPr>
            <p:cNvPr id="74832" name="Rectangle 124"/>
            <p:cNvSpPr>
              <a:spLocks noChangeArrowheads="1"/>
            </p:cNvSpPr>
            <p:nvPr/>
          </p:nvSpPr>
          <p:spPr bwMode="auto">
            <a:xfrm>
              <a:off x="202" y="2852"/>
              <a:ext cx="3148" cy="1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  <a:defRPr/>
              </a:pPr>
              <a:r>
                <a:rPr lang="en-US" sz="2400" dirty="0">
                  <a:solidFill>
                    <a:srgbClr val="CC0000"/>
                  </a:solidFill>
                  <a:latin typeface="Gill Sans MT" charset="0"/>
                  <a:cs typeface="+mn-cs"/>
                </a:rPr>
                <a:t>forwarding between </a:t>
              </a:r>
              <a:r>
                <a:rPr lang="en-US" sz="2400" dirty="0" smtClean="0">
                  <a:solidFill>
                    <a:srgbClr val="CC0000"/>
                  </a:solidFill>
                  <a:latin typeface="Gill Sans MT" charset="0"/>
                  <a:cs typeface="+mn-cs"/>
                </a:rPr>
                <a:t>VLANs:</a:t>
              </a:r>
              <a:r>
                <a:rPr lang="en-US" sz="2400" i="0" dirty="0" smtClean="0">
                  <a:solidFill>
                    <a:srgbClr val="CC0000"/>
                  </a:solidFill>
                  <a:latin typeface="Gill Sans MT" charset="0"/>
                  <a:cs typeface="+mn-cs"/>
                </a:rPr>
                <a:t> </a:t>
              </a:r>
              <a:r>
                <a:rPr lang="en-US" sz="24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done via routing (just as with separate switches)</a:t>
              </a:r>
            </a:p>
            <a:p>
              <a:pPr marL="681038" lvl="1" indent="-223838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/>
                <a:buChar char="•"/>
                <a:defRPr/>
              </a:pPr>
              <a:r>
                <a:rPr lang="en-US" sz="2000" i="0" dirty="0">
                  <a:solidFill>
                    <a:srgbClr val="000000"/>
                  </a:solidFill>
                  <a:latin typeface="Gill Sans MT" charset="0"/>
                  <a:cs typeface="+mn-cs"/>
                </a:rPr>
                <a:t>in practice vendors sell combined switches plus routers</a:t>
              </a:r>
            </a:p>
          </p:txBody>
        </p:sp>
        <p:grpSp>
          <p:nvGrpSpPr>
            <p:cNvPr id="183376" name="Group 149"/>
            <p:cNvGrpSpPr>
              <a:grpSpLocks/>
            </p:cNvGrpSpPr>
            <p:nvPr/>
          </p:nvGrpSpPr>
          <p:grpSpPr bwMode="auto">
            <a:xfrm>
              <a:off x="3939" y="965"/>
              <a:ext cx="679" cy="910"/>
              <a:chOff x="3939" y="965"/>
              <a:chExt cx="679" cy="910"/>
            </a:xfrm>
          </p:grpSpPr>
          <p:grpSp>
            <p:nvGrpSpPr>
              <p:cNvPr id="183377" name="Group 126"/>
              <p:cNvGrpSpPr>
                <a:grpSpLocks/>
              </p:cNvGrpSpPr>
              <p:nvPr/>
            </p:nvGrpSpPr>
            <p:grpSpPr bwMode="auto">
              <a:xfrm>
                <a:off x="4259" y="965"/>
                <a:ext cx="359" cy="180"/>
                <a:chOff x="533" y="321"/>
                <a:chExt cx="359" cy="180"/>
              </a:xfrm>
            </p:grpSpPr>
            <p:grpSp>
              <p:nvGrpSpPr>
                <p:cNvPr id="183384" name="Group 127"/>
                <p:cNvGrpSpPr>
                  <a:grpSpLocks/>
                </p:cNvGrpSpPr>
                <p:nvPr/>
              </p:nvGrpSpPr>
              <p:grpSpPr bwMode="auto">
                <a:xfrm>
                  <a:off x="533" y="321"/>
                  <a:ext cx="359" cy="180"/>
                  <a:chOff x="1009" y="655"/>
                  <a:chExt cx="359" cy="180"/>
                </a:xfrm>
              </p:grpSpPr>
              <p:sp>
                <p:nvSpPr>
                  <p:cNvPr id="74843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35"/>
                    <a:ext cx="356" cy="100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74844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1012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5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1368" y="727"/>
                    <a:ext cx="0" cy="6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74846" name="Rectangle 131"/>
                  <p:cNvSpPr>
                    <a:spLocks noChangeArrowheads="1"/>
                  </p:cNvSpPr>
                  <p:nvPr/>
                </p:nvSpPr>
                <p:spPr bwMode="auto">
                  <a:xfrm>
                    <a:off x="1012" y="727"/>
                    <a:ext cx="353" cy="61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>
                      <a:defRPr/>
                    </a:pPr>
                    <a:endParaRPr lang="en-US" sz="2400" i="0" dirty="0">
                      <a:solidFill>
                        <a:srgbClr val="000000"/>
                      </a:solidFill>
                      <a:latin typeface="Times New Roman" charset="0"/>
                      <a:cs typeface="+mn-cs"/>
                    </a:endParaRPr>
                  </a:p>
                </p:txBody>
              </p:sp>
              <p:sp>
                <p:nvSpPr>
                  <p:cNvPr id="74847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1009" y="655"/>
                    <a:ext cx="356" cy="116"/>
                  </a:xfrm>
                  <a:prstGeom prst="ellipse">
                    <a:avLst/>
                  </a:prstGeom>
                  <a:solidFill>
                    <a:schemeClr val="hlink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grpSp>
                <p:nvGrpSpPr>
                  <p:cNvPr id="183391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1095" y="681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3" name="Line 1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4" name="Line 1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5" name="Line 1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83392" name="Group 137"/>
                  <p:cNvGrpSpPr>
                    <a:grpSpLocks/>
                  </p:cNvGrpSpPr>
                  <p:nvPr/>
                </p:nvGrpSpPr>
                <p:grpSpPr bwMode="auto">
                  <a:xfrm flipV="1">
                    <a:off x="1095" y="680"/>
                    <a:ext cx="176" cy="68"/>
                    <a:chOff x="2848" y="848"/>
                    <a:chExt cx="140" cy="98"/>
                  </a:xfrm>
                </p:grpSpPr>
                <p:sp>
                  <p:nvSpPr>
                    <p:cNvPr id="74850" name="Line 1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48" y="848"/>
                      <a:ext cx="50" cy="1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1" name="Line 1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44" y="946"/>
                      <a:ext cx="4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  <p:sp>
                  <p:nvSpPr>
                    <p:cNvPr id="74852" name="Line 1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49"/>
                      <a:ext cx="52" cy="9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74842" name="Line 141"/>
                <p:cNvSpPr>
                  <a:spLocks noChangeShapeType="1"/>
                </p:cNvSpPr>
                <p:nvPr/>
              </p:nvSpPr>
              <p:spPr bwMode="auto">
                <a:xfrm>
                  <a:off x="535" y="368"/>
                  <a:ext cx="0" cy="6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sp>
            <p:nvSpPr>
              <p:cNvPr id="183378" name="Oval 85"/>
              <p:cNvSpPr>
                <a:spLocks noChangeArrowheads="1"/>
              </p:cNvSpPr>
              <p:nvPr/>
            </p:nvSpPr>
            <p:spPr bwMode="auto">
              <a:xfrm>
                <a:off x="4180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3379" name="Oval 85"/>
              <p:cNvSpPr>
                <a:spLocks noChangeArrowheads="1"/>
              </p:cNvSpPr>
              <p:nvPr/>
            </p:nvSpPr>
            <p:spPr bwMode="auto">
              <a:xfrm>
                <a:off x="4567" y="1845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74837" name="Line 145"/>
              <p:cNvSpPr>
                <a:spLocks noChangeShapeType="1"/>
              </p:cNvSpPr>
              <p:nvPr/>
            </p:nvSpPr>
            <p:spPr bwMode="auto">
              <a:xfrm flipV="1">
                <a:off x="4188" y="1143"/>
                <a:ext cx="159" cy="7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8" name="Line 146"/>
              <p:cNvSpPr>
                <a:spLocks noChangeShapeType="1"/>
              </p:cNvSpPr>
              <p:nvPr/>
            </p:nvSpPr>
            <p:spPr bwMode="auto">
              <a:xfrm flipH="1" flipV="1">
                <a:off x="4469" y="1148"/>
                <a:ext cx="112" cy="7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39" name="Line 147"/>
              <p:cNvSpPr>
                <a:spLocks noChangeShapeType="1"/>
              </p:cNvSpPr>
              <p:nvPr/>
            </p:nvSpPr>
            <p:spPr bwMode="auto">
              <a:xfrm>
                <a:off x="4101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4840" name="Line 148"/>
              <p:cNvSpPr>
                <a:spLocks noChangeShapeType="1"/>
              </p:cNvSpPr>
              <p:nvPr/>
            </p:nvSpPr>
            <p:spPr bwMode="auto">
              <a:xfrm>
                <a:off x="3939" y="1062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183348" name="Group 44"/>
          <p:cNvGrpSpPr>
            <a:grpSpLocks/>
          </p:cNvGrpSpPr>
          <p:nvPr/>
        </p:nvGrpSpPr>
        <p:grpSpPr bwMode="auto">
          <a:xfrm>
            <a:off x="4276725" y="3343275"/>
            <a:ext cx="722313" cy="598488"/>
            <a:chOff x="-44" y="1473"/>
            <a:chExt cx="981" cy="1105"/>
          </a:xfrm>
        </p:grpSpPr>
        <p:pic>
          <p:nvPicPr>
            <p:cNvPr id="1833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49" name="Group 44"/>
          <p:cNvGrpSpPr>
            <a:grpSpLocks/>
          </p:cNvGrpSpPr>
          <p:nvPr/>
        </p:nvGrpSpPr>
        <p:grpSpPr bwMode="auto">
          <a:xfrm>
            <a:off x="4724400" y="3495675"/>
            <a:ext cx="720725" cy="598488"/>
            <a:chOff x="-44" y="1473"/>
            <a:chExt cx="981" cy="1105"/>
          </a:xfrm>
        </p:grpSpPr>
        <p:pic>
          <p:nvPicPr>
            <p:cNvPr id="1833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0" name="Group 44"/>
          <p:cNvGrpSpPr>
            <a:grpSpLocks/>
          </p:cNvGrpSpPr>
          <p:nvPr/>
        </p:nvGrpSpPr>
        <p:grpSpPr bwMode="auto">
          <a:xfrm>
            <a:off x="5486400" y="3454400"/>
            <a:ext cx="720725" cy="600075"/>
            <a:chOff x="-44" y="1473"/>
            <a:chExt cx="981" cy="1105"/>
          </a:xfrm>
        </p:grpSpPr>
        <p:pic>
          <p:nvPicPr>
            <p:cNvPr id="1833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1" name="Group 44"/>
          <p:cNvGrpSpPr>
            <a:grpSpLocks/>
          </p:cNvGrpSpPr>
          <p:nvPr/>
        </p:nvGrpSpPr>
        <p:grpSpPr bwMode="auto">
          <a:xfrm>
            <a:off x="6492875" y="3444875"/>
            <a:ext cx="720725" cy="598488"/>
            <a:chOff x="-44" y="1473"/>
            <a:chExt cx="981" cy="1105"/>
          </a:xfrm>
        </p:grpSpPr>
        <p:pic>
          <p:nvPicPr>
            <p:cNvPr id="1833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2" name="Group 44"/>
          <p:cNvGrpSpPr>
            <a:grpSpLocks/>
          </p:cNvGrpSpPr>
          <p:nvPr/>
        </p:nvGrpSpPr>
        <p:grpSpPr bwMode="auto">
          <a:xfrm>
            <a:off x="7061200" y="3454400"/>
            <a:ext cx="720725" cy="600075"/>
            <a:chOff x="-44" y="1473"/>
            <a:chExt cx="981" cy="1105"/>
          </a:xfrm>
        </p:grpSpPr>
        <p:pic>
          <p:nvPicPr>
            <p:cNvPr id="1833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3353" name="Group 44"/>
          <p:cNvGrpSpPr>
            <a:grpSpLocks/>
          </p:cNvGrpSpPr>
          <p:nvPr/>
        </p:nvGrpSpPr>
        <p:grpSpPr bwMode="auto">
          <a:xfrm>
            <a:off x="7915275" y="3302000"/>
            <a:ext cx="720725" cy="600075"/>
            <a:chOff x="-44" y="1473"/>
            <a:chExt cx="981" cy="1105"/>
          </a:xfrm>
        </p:grpSpPr>
        <p:pic>
          <p:nvPicPr>
            <p:cNvPr id="1833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33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4075" y="2549525"/>
            <a:ext cx="1550988" cy="600075"/>
            <a:chOff x="4907280" y="294640"/>
            <a:chExt cx="1551062" cy="599440"/>
          </a:xfrm>
        </p:grpSpPr>
        <p:sp>
          <p:nvSpPr>
            <p:cNvPr id="74814" name="Rectangle 118"/>
            <p:cNvSpPr>
              <a:spLocks noChangeArrowheads="1"/>
            </p:cNvSpPr>
            <p:nvPr/>
          </p:nvSpPr>
          <p:spPr bwMode="auto">
            <a:xfrm>
              <a:off x="6178929" y="589603"/>
              <a:ext cx="279413" cy="2061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74815" name="Line 120"/>
            <p:cNvSpPr>
              <a:spLocks noChangeShapeType="1"/>
            </p:cNvSpPr>
            <p:nvPr/>
          </p:nvSpPr>
          <p:spPr bwMode="auto">
            <a:xfrm flipH="1" flipV="1">
              <a:off x="5507384" y="507140"/>
              <a:ext cx="793788" cy="2093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83359" name="Oval 82"/>
            <p:cNvSpPr>
              <a:spLocks noChangeArrowheads="1"/>
            </p:cNvSpPr>
            <p:nvPr/>
          </p:nvSpPr>
          <p:spPr bwMode="auto">
            <a:xfrm>
              <a:off x="6282127" y="684530"/>
              <a:ext cx="42863" cy="476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3360" name="Group 44"/>
            <p:cNvGrpSpPr>
              <a:grpSpLocks/>
            </p:cNvGrpSpPr>
            <p:nvPr/>
          </p:nvGrpSpPr>
          <p:grpSpPr bwMode="auto">
            <a:xfrm>
              <a:off x="4907280" y="294640"/>
              <a:ext cx="721360" cy="599440"/>
              <a:chOff x="-44" y="1473"/>
              <a:chExt cx="981" cy="1105"/>
            </a:xfrm>
          </p:grpSpPr>
          <p:pic>
            <p:nvPicPr>
              <p:cNvPr id="183361" name="Picture 4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3362" name="Freeform 4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183356" name="Picture 2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3663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62</a:t>
            </a:fld>
            <a:endParaRPr lang="en-US" sz="1200" dirty="0">
              <a:latin typeface="Tahoma" charset="0"/>
            </a:endParaRPr>
          </a:p>
        </p:txBody>
      </p:sp>
      <p:sp>
        <p:nvSpPr>
          <p:cNvPr id="1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06" name="Group 347"/>
          <p:cNvGrpSpPr>
            <a:grpSpLocks/>
          </p:cNvGrpSpPr>
          <p:nvPr/>
        </p:nvGrpSpPr>
        <p:grpSpPr bwMode="auto">
          <a:xfrm>
            <a:off x="6700819" y="1533219"/>
            <a:ext cx="681857" cy="351801"/>
            <a:chOff x="1871277" y="1576300"/>
            <a:chExt cx="1128371" cy="437861"/>
          </a:xfrm>
        </p:grpSpPr>
        <p:sp>
          <p:nvSpPr>
            <p:cNvPr id="107" name="Oval 106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0" name="Freeform 109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1" name="Freeform 110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2" name="Freeform 111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3" name="Freeform 112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4" name="Straight Connector 113"/>
            <p:cNvCxnSpPr>
              <a:endCxn id="109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317" grpId="0"/>
      <p:bldP spid="6913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111"/>
          <p:cNvSpPr>
            <a:spLocks noChangeArrowheads="1"/>
          </p:cNvSpPr>
          <p:nvPr/>
        </p:nvSpPr>
        <p:spPr bwMode="auto">
          <a:xfrm>
            <a:off x="3414713" y="2103438"/>
            <a:ext cx="279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24" name="Rectangle 77"/>
          <p:cNvSpPr>
            <a:spLocks noChangeArrowheads="1"/>
          </p:cNvSpPr>
          <p:nvPr/>
        </p:nvSpPr>
        <p:spPr bwMode="auto">
          <a:xfrm>
            <a:off x="6591300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5" name="Rectangle 77"/>
          <p:cNvSpPr>
            <a:spLocks noChangeArrowheads="1"/>
          </p:cNvSpPr>
          <p:nvPr/>
        </p:nvSpPr>
        <p:spPr bwMode="auto">
          <a:xfrm>
            <a:off x="6881813" y="2108200"/>
            <a:ext cx="276225" cy="2333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26" name="Rectangle 77"/>
          <p:cNvSpPr>
            <a:spLocks noChangeArrowheads="1"/>
          </p:cNvSpPr>
          <p:nvPr/>
        </p:nvSpPr>
        <p:spPr bwMode="auto">
          <a:xfrm>
            <a:off x="6300788" y="2112963"/>
            <a:ext cx="276225" cy="2333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5784" name="Rectangle 157"/>
          <p:cNvSpPr>
            <a:spLocks noChangeArrowheads="1"/>
          </p:cNvSpPr>
          <p:nvPr/>
        </p:nvSpPr>
        <p:spPr bwMode="auto">
          <a:xfrm>
            <a:off x="6300788" y="1881188"/>
            <a:ext cx="280987" cy="214312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5" name="Rectangle 156"/>
          <p:cNvSpPr>
            <a:spLocks noChangeArrowheads="1"/>
          </p:cNvSpPr>
          <p:nvPr/>
        </p:nvSpPr>
        <p:spPr bwMode="auto">
          <a:xfrm>
            <a:off x="5972175" y="2105025"/>
            <a:ext cx="309563" cy="233363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5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latin typeface="Gill Sans MT" charset="0"/>
                <a:cs typeface="+mj-cs"/>
              </a:rPr>
              <a:t>VLANs </a:t>
            </a:r>
            <a:r>
              <a:rPr lang="en-US" sz="4000" dirty="0">
                <a:latin typeface="Gill Sans MT" charset="0"/>
                <a:cs typeface="+mj-cs"/>
              </a:rPr>
              <a:t>spanning multiple switches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163" y="3971925"/>
            <a:ext cx="8296275" cy="2687638"/>
          </a:xfrm>
        </p:spPr>
        <p:txBody>
          <a:bodyPr/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trunk port: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carries frames between </a:t>
            </a:r>
            <a:r>
              <a:rPr lang="en-US" sz="2400" dirty="0" smtClean="0">
                <a:latin typeface="Gill Sans MT" charset="0"/>
                <a:cs typeface="+mn-cs"/>
              </a:rPr>
              <a:t>VLANs </a:t>
            </a:r>
            <a:r>
              <a:rPr lang="en-US" sz="2400" dirty="0">
                <a:latin typeface="Gill Sans MT" charset="0"/>
                <a:cs typeface="+mn-cs"/>
              </a:rPr>
              <a:t>defined over multiple physical switches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frames forwarded within VLAN between switches can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sz="2000" dirty="0">
                <a:latin typeface="Gill Sans MT" charset="0"/>
              </a:rPr>
              <a:t>t be vanilla 802.1 frames (must carry VLAN ID info)</a:t>
            </a:r>
          </a:p>
          <a:p>
            <a:pPr marL="681038" lvl="1" indent="-223838">
              <a:defRPr/>
            </a:pPr>
            <a:r>
              <a:rPr lang="en-US" sz="2000" dirty="0">
                <a:latin typeface="Gill Sans MT" charset="0"/>
              </a:rPr>
              <a:t>802.1q protocol adds/removed additional header fields for frames forwarded between trunk ports</a:t>
            </a:r>
          </a:p>
        </p:txBody>
      </p:sp>
      <p:sp>
        <p:nvSpPr>
          <p:cNvPr id="75788" name="Rectangle 62"/>
          <p:cNvSpPr>
            <a:spLocks noChangeArrowheads="1"/>
          </p:cNvSpPr>
          <p:nvPr/>
        </p:nvSpPr>
        <p:spPr bwMode="auto">
          <a:xfrm>
            <a:off x="1341438" y="1887538"/>
            <a:ext cx="273050" cy="19685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32" name="Rectangle 80"/>
          <p:cNvSpPr>
            <a:spLocks noChangeArrowheads="1"/>
          </p:cNvSpPr>
          <p:nvPr/>
        </p:nvSpPr>
        <p:spPr bwMode="auto">
          <a:xfrm>
            <a:off x="1333500" y="2097088"/>
            <a:ext cx="290513" cy="242887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3" name="Rectangle 77"/>
          <p:cNvSpPr>
            <a:spLocks noChangeArrowheads="1"/>
          </p:cNvSpPr>
          <p:nvPr/>
        </p:nvSpPr>
        <p:spPr bwMode="auto">
          <a:xfrm>
            <a:off x="3405188" y="1878013"/>
            <a:ext cx="290512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4" name="Rectangle 76"/>
          <p:cNvSpPr>
            <a:spLocks noChangeArrowheads="1"/>
          </p:cNvSpPr>
          <p:nvPr/>
        </p:nvSpPr>
        <p:spPr bwMode="auto">
          <a:xfrm>
            <a:off x="2514600" y="1882775"/>
            <a:ext cx="890588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5" name="Rectangle 75"/>
          <p:cNvSpPr>
            <a:spLocks noChangeArrowheads="1"/>
          </p:cNvSpPr>
          <p:nvPr/>
        </p:nvSpPr>
        <p:spPr bwMode="auto">
          <a:xfrm>
            <a:off x="1619250" y="1882775"/>
            <a:ext cx="900113" cy="452438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6" name="Rectangle 2"/>
          <p:cNvSpPr>
            <a:spLocks noChangeArrowheads="1"/>
          </p:cNvSpPr>
          <p:nvPr/>
        </p:nvSpPr>
        <p:spPr bwMode="auto">
          <a:xfrm>
            <a:off x="1333500" y="1874838"/>
            <a:ext cx="237013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37" name="Line 3"/>
          <p:cNvSpPr>
            <a:spLocks noChangeShapeType="1"/>
          </p:cNvSpPr>
          <p:nvPr/>
        </p:nvSpPr>
        <p:spPr bwMode="auto">
          <a:xfrm>
            <a:off x="1335088" y="2090738"/>
            <a:ext cx="235108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38" name="Text Box 6"/>
          <p:cNvSpPr txBox="1">
            <a:spLocks noChangeArrowheads="1"/>
          </p:cNvSpPr>
          <p:nvPr/>
        </p:nvSpPr>
        <p:spPr bwMode="auto">
          <a:xfrm>
            <a:off x="1250950" y="18335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184339" name="Line 7"/>
          <p:cNvSpPr>
            <a:spLocks noChangeShapeType="1"/>
          </p:cNvSpPr>
          <p:nvPr/>
        </p:nvSpPr>
        <p:spPr bwMode="auto">
          <a:xfrm>
            <a:off x="25146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0" name="AutoShape 8"/>
          <p:cNvSpPr>
            <a:spLocks noChangeArrowheads="1"/>
          </p:cNvSpPr>
          <p:nvPr/>
        </p:nvSpPr>
        <p:spPr bwMode="auto">
          <a:xfrm>
            <a:off x="1304925" y="1616075"/>
            <a:ext cx="3176588" cy="261938"/>
          </a:xfrm>
          <a:prstGeom prst="parallelogram">
            <a:avLst>
              <a:gd name="adj" fmla="val 30318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41" name="Freeform 9"/>
          <p:cNvSpPr>
            <a:spLocks/>
          </p:cNvSpPr>
          <p:nvPr/>
        </p:nvSpPr>
        <p:spPr bwMode="auto">
          <a:xfrm>
            <a:off x="3708400" y="1619250"/>
            <a:ext cx="763588" cy="720725"/>
          </a:xfrm>
          <a:custGeom>
            <a:avLst/>
            <a:gdLst>
              <a:gd name="T0" fmla="*/ 0 w 232"/>
              <a:gd name="T1" fmla="*/ 2147483647 h 454"/>
              <a:gd name="T2" fmla="*/ 2147483647 w 232"/>
              <a:gd name="T3" fmla="*/ 2147483647 h 454"/>
              <a:gd name="T4" fmla="*/ 2147483647 w 232"/>
              <a:gd name="T5" fmla="*/ 0 h 454"/>
              <a:gd name="T6" fmla="*/ 0 60000 65536"/>
              <a:gd name="T7" fmla="*/ 0 60000 65536"/>
              <a:gd name="T8" fmla="*/ 0 60000 65536"/>
              <a:gd name="T9" fmla="*/ 0 w 232"/>
              <a:gd name="T10" fmla="*/ 0 h 454"/>
              <a:gd name="T11" fmla="*/ 232 w 232"/>
              <a:gd name="T12" fmla="*/ 454 h 4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454">
                <a:moveTo>
                  <a:pt x="0" y="454"/>
                </a:moveTo>
                <a:lnTo>
                  <a:pt x="232" y="274"/>
                </a:lnTo>
                <a:lnTo>
                  <a:pt x="22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2" name="Freeform 10"/>
          <p:cNvSpPr>
            <a:spLocks/>
          </p:cNvSpPr>
          <p:nvPr/>
        </p:nvSpPr>
        <p:spPr bwMode="auto">
          <a:xfrm>
            <a:off x="1706563" y="1663700"/>
            <a:ext cx="2228850" cy="150813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3" name="Freeform 11"/>
          <p:cNvSpPr>
            <a:spLocks/>
          </p:cNvSpPr>
          <p:nvPr/>
        </p:nvSpPr>
        <p:spPr bwMode="auto">
          <a:xfrm>
            <a:off x="2179638" y="1663700"/>
            <a:ext cx="1420812" cy="166688"/>
          </a:xfrm>
          <a:custGeom>
            <a:avLst/>
            <a:gdLst>
              <a:gd name="T0" fmla="*/ 0 w 432"/>
              <a:gd name="T1" fmla="*/ 0 h 105"/>
              <a:gd name="T2" fmla="*/ 2147483647 w 432"/>
              <a:gd name="T3" fmla="*/ 0 h 105"/>
              <a:gd name="T4" fmla="*/ 2147483647 w 432"/>
              <a:gd name="T5" fmla="*/ 2147483647 h 105"/>
              <a:gd name="T6" fmla="*/ 2147483647 w 432"/>
              <a:gd name="T7" fmla="*/ 2147483647 h 105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05"/>
              <a:gd name="T14" fmla="*/ 432 w 432"/>
              <a:gd name="T15" fmla="*/ 105 h 1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05">
                <a:moveTo>
                  <a:pt x="0" y="0"/>
                </a:moveTo>
                <a:lnTo>
                  <a:pt x="85" y="0"/>
                </a:lnTo>
                <a:lnTo>
                  <a:pt x="307" y="105"/>
                </a:lnTo>
                <a:lnTo>
                  <a:pt x="432" y="10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4" name="Line 17"/>
          <p:cNvSpPr>
            <a:spLocks noChangeShapeType="1"/>
          </p:cNvSpPr>
          <p:nvPr/>
        </p:nvSpPr>
        <p:spPr bwMode="auto">
          <a:xfrm>
            <a:off x="3114675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5" name="Line 18"/>
          <p:cNvSpPr>
            <a:spLocks noChangeShapeType="1"/>
          </p:cNvSpPr>
          <p:nvPr/>
        </p:nvSpPr>
        <p:spPr bwMode="auto">
          <a:xfrm>
            <a:off x="1914525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6" name="Line 21"/>
          <p:cNvSpPr>
            <a:spLocks noChangeShapeType="1"/>
          </p:cNvSpPr>
          <p:nvPr/>
        </p:nvSpPr>
        <p:spPr bwMode="auto">
          <a:xfrm>
            <a:off x="1624013" y="18764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7" name="Line 22"/>
          <p:cNvSpPr>
            <a:spLocks noChangeShapeType="1"/>
          </p:cNvSpPr>
          <p:nvPr/>
        </p:nvSpPr>
        <p:spPr bwMode="auto">
          <a:xfrm>
            <a:off x="1333500" y="1889125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8" name="Line 23"/>
          <p:cNvSpPr>
            <a:spLocks noChangeShapeType="1"/>
          </p:cNvSpPr>
          <p:nvPr/>
        </p:nvSpPr>
        <p:spPr bwMode="auto">
          <a:xfrm>
            <a:off x="2195513" y="188436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49" name="Line 24"/>
          <p:cNvSpPr>
            <a:spLocks noChangeShapeType="1"/>
          </p:cNvSpPr>
          <p:nvPr/>
        </p:nvSpPr>
        <p:spPr bwMode="auto">
          <a:xfrm>
            <a:off x="2819400" y="187960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0" name="Line 25"/>
          <p:cNvSpPr>
            <a:spLocks noChangeShapeType="1"/>
          </p:cNvSpPr>
          <p:nvPr/>
        </p:nvSpPr>
        <p:spPr bwMode="auto">
          <a:xfrm>
            <a:off x="3409950" y="187483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1" name="Text Box 26"/>
          <p:cNvSpPr txBox="1">
            <a:spLocks noChangeArrowheads="1"/>
          </p:cNvSpPr>
          <p:nvPr/>
        </p:nvSpPr>
        <p:spPr bwMode="auto">
          <a:xfrm>
            <a:off x="2132013" y="204311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184352" name="Text Box 27"/>
          <p:cNvSpPr txBox="1">
            <a:spLocks noChangeArrowheads="1"/>
          </p:cNvSpPr>
          <p:nvPr/>
        </p:nvSpPr>
        <p:spPr bwMode="auto">
          <a:xfrm>
            <a:off x="245110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184353" name="Text Box 29"/>
          <p:cNvSpPr txBox="1">
            <a:spLocks noChangeArrowheads="1"/>
          </p:cNvSpPr>
          <p:nvPr/>
        </p:nvSpPr>
        <p:spPr bwMode="auto">
          <a:xfrm>
            <a:off x="2432050" y="2047875"/>
            <a:ext cx="298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sp>
        <p:nvSpPr>
          <p:cNvPr id="184354" name="Text Box 30"/>
          <p:cNvSpPr txBox="1">
            <a:spLocks noChangeArrowheads="1"/>
          </p:cNvSpPr>
          <p:nvPr/>
        </p:nvSpPr>
        <p:spPr bwMode="auto">
          <a:xfrm>
            <a:off x="1260475" y="20335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55" name="Text Box 57"/>
          <p:cNvSpPr txBox="1">
            <a:spLocks noChangeArrowheads="1"/>
          </p:cNvSpPr>
          <p:nvPr/>
        </p:nvSpPr>
        <p:spPr bwMode="auto">
          <a:xfrm>
            <a:off x="2127250" y="182880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56" name="Line 61"/>
          <p:cNvSpPr>
            <a:spLocks noChangeShapeType="1"/>
          </p:cNvSpPr>
          <p:nvPr/>
        </p:nvSpPr>
        <p:spPr bwMode="auto">
          <a:xfrm flipH="1">
            <a:off x="573088" y="2209800"/>
            <a:ext cx="901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7" name="Line 62"/>
          <p:cNvSpPr>
            <a:spLocks noChangeShapeType="1"/>
          </p:cNvSpPr>
          <p:nvPr/>
        </p:nvSpPr>
        <p:spPr bwMode="auto">
          <a:xfrm flipH="1">
            <a:off x="958850" y="2209800"/>
            <a:ext cx="80645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8" name="Line 63"/>
          <p:cNvSpPr>
            <a:spLocks noChangeShapeType="1"/>
          </p:cNvSpPr>
          <p:nvPr/>
        </p:nvSpPr>
        <p:spPr bwMode="auto">
          <a:xfrm flipH="1">
            <a:off x="1677988" y="2225675"/>
            <a:ext cx="70961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59" name="Text Box 64"/>
          <p:cNvSpPr txBox="1">
            <a:spLocks noChangeArrowheads="1"/>
          </p:cNvSpPr>
          <p:nvPr/>
        </p:nvSpPr>
        <p:spPr bwMode="auto">
          <a:xfrm>
            <a:off x="3398838" y="258762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184360" name="Line 69"/>
          <p:cNvSpPr>
            <a:spLocks noChangeShapeType="1"/>
          </p:cNvSpPr>
          <p:nvPr/>
        </p:nvSpPr>
        <p:spPr bwMode="auto">
          <a:xfrm>
            <a:off x="2686050" y="2212975"/>
            <a:ext cx="101600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1" name="Line 70"/>
          <p:cNvSpPr>
            <a:spLocks noChangeShapeType="1"/>
          </p:cNvSpPr>
          <p:nvPr/>
        </p:nvSpPr>
        <p:spPr bwMode="auto">
          <a:xfrm>
            <a:off x="2676525" y="2011363"/>
            <a:ext cx="479425" cy="60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2" name="Line 71"/>
          <p:cNvSpPr>
            <a:spLocks noChangeShapeType="1"/>
          </p:cNvSpPr>
          <p:nvPr/>
        </p:nvSpPr>
        <p:spPr bwMode="auto">
          <a:xfrm>
            <a:off x="3532188" y="1955800"/>
            <a:ext cx="51435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63" name="Text Box 72"/>
          <p:cNvSpPr txBox="1">
            <a:spLocks noChangeArrowheads="1"/>
          </p:cNvSpPr>
          <p:nvPr/>
        </p:nvSpPr>
        <p:spPr bwMode="auto">
          <a:xfrm>
            <a:off x="563563" y="3130550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Electrical Engineering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1-8)</a:t>
            </a:r>
          </a:p>
        </p:txBody>
      </p:sp>
      <p:sp>
        <p:nvSpPr>
          <p:cNvPr id="184364" name="Text Box 73"/>
          <p:cNvSpPr txBox="1">
            <a:spLocks noChangeArrowheads="1"/>
          </p:cNvSpPr>
          <p:nvPr/>
        </p:nvSpPr>
        <p:spPr bwMode="auto">
          <a:xfrm>
            <a:off x="2725738" y="3117850"/>
            <a:ext cx="1433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Computer Science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(VLAN ports 9-15)</a:t>
            </a:r>
          </a:p>
        </p:txBody>
      </p:sp>
      <p:sp>
        <p:nvSpPr>
          <p:cNvPr id="184365" name="Text Box 74"/>
          <p:cNvSpPr txBox="1">
            <a:spLocks noChangeArrowheads="1"/>
          </p:cNvSpPr>
          <p:nvPr/>
        </p:nvSpPr>
        <p:spPr bwMode="auto">
          <a:xfrm>
            <a:off x="3322638" y="1824038"/>
            <a:ext cx="2984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15</a:t>
            </a:r>
          </a:p>
        </p:txBody>
      </p:sp>
      <p:sp>
        <p:nvSpPr>
          <p:cNvPr id="184366" name="Oval 81"/>
          <p:cNvSpPr>
            <a:spLocks noChangeArrowheads="1"/>
          </p:cNvSpPr>
          <p:nvPr/>
        </p:nvSpPr>
        <p:spPr bwMode="auto">
          <a:xfrm>
            <a:off x="1449388" y="2189163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7" name="Oval 82"/>
          <p:cNvSpPr>
            <a:spLocks noChangeArrowheads="1"/>
          </p:cNvSpPr>
          <p:nvPr/>
        </p:nvSpPr>
        <p:spPr bwMode="auto">
          <a:xfrm>
            <a:off x="1741488" y="21859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8" name="Oval 83"/>
          <p:cNvSpPr>
            <a:spLocks noChangeArrowheads="1"/>
          </p:cNvSpPr>
          <p:nvPr/>
        </p:nvSpPr>
        <p:spPr bwMode="auto">
          <a:xfrm>
            <a:off x="2328863" y="2190750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69" name="Oval 84"/>
          <p:cNvSpPr>
            <a:spLocks noChangeArrowheads="1"/>
          </p:cNvSpPr>
          <p:nvPr/>
        </p:nvSpPr>
        <p:spPr bwMode="auto">
          <a:xfrm>
            <a:off x="2660650" y="2187575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0" name="Oval 85"/>
          <p:cNvSpPr>
            <a:spLocks noChangeArrowheads="1"/>
          </p:cNvSpPr>
          <p:nvPr/>
        </p:nvSpPr>
        <p:spPr bwMode="auto">
          <a:xfrm>
            <a:off x="2647950" y="1973263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1" name="Oval 86"/>
          <p:cNvSpPr>
            <a:spLocks noChangeArrowheads="1"/>
          </p:cNvSpPr>
          <p:nvPr/>
        </p:nvSpPr>
        <p:spPr bwMode="auto">
          <a:xfrm>
            <a:off x="352266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2" name="Text Box 45"/>
          <p:cNvSpPr txBox="1">
            <a:spLocks noChangeArrowheads="1"/>
          </p:cNvSpPr>
          <p:nvPr/>
        </p:nvSpPr>
        <p:spPr bwMode="auto">
          <a:xfrm>
            <a:off x="1112838" y="2554288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i="0" dirty="0">
                <a:solidFill>
                  <a:srgbClr val="000000"/>
                </a:solidFill>
                <a:latin typeface="Arial" charset="0"/>
              </a:rPr>
              <a:t>…</a:t>
            </a:r>
          </a:p>
        </p:txBody>
      </p:sp>
      <p:sp>
        <p:nvSpPr>
          <p:cNvPr id="75830" name="Rectangle 113"/>
          <p:cNvSpPr>
            <a:spLocks noChangeArrowheads="1"/>
          </p:cNvSpPr>
          <p:nvPr/>
        </p:nvSpPr>
        <p:spPr bwMode="auto">
          <a:xfrm>
            <a:off x="6888163" y="2105025"/>
            <a:ext cx="2794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74" name="Rectangle 77"/>
          <p:cNvSpPr>
            <a:spLocks noChangeArrowheads="1"/>
          </p:cNvSpPr>
          <p:nvPr/>
        </p:nvSpPr>
        <p:spPr bwMode="auto">
          <a:xfrm>
            <a:off x="6877050" y="1884363"/>
            <a:ext cx="290513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5" name="Rectangle 76"/>
          <p:cNvSpPr>
            <a:spLocks noChangeArrowheads="1"/>
          </p:cNvSpPr>
          <p:nvPr/>
        </p:nvSpPr>
        <p:spPr bwMode="auto">
          <a:xfrm>
            <a:off x="5986463" y="1889125"/>
            <a:ext cx="89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76" name="Line 17"/>
          <p:cNvSpPr>
            <a:spLocks noChangeShapeType="1"/>
          </p:cNvSpPr>
          <p:nvPr/>
        </p:nvSpPr>
        <p:spPr bwMode="auto">
          <a:xfrm>
            <a:off x="6586538" y="1890713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7" name="Line 24"/>
          <p:cNvSpPr>
            <a:spLocks noChangeShapeType="1"/>
          </p:cNvSpPr>
          <p:nvPr/>
        </p:nvSpPr>
        <p:spPr bwMode="auto">
          <a:xfrm>
            <a:off x="6291263" y="1885950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8" name="Line 25"/>
          <p:cNvSpPr>
            <a:spLocks noChangeShapeType="1"/>
          </p:cNvSpPr>
          <p:nvPr/>
        </p:nvSpPr>
        <p:spPr bwMode="auto">
          <a:xfrm>
            <a:off x="6881813" y="1881188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79" name="Text Box 29"/>
          <p:cNvSpPr txBox="1">
            <a:spLocks noChangeArrowheads="1"/>
          </p:cNvSpPr>
          <p:nvPr/>
        </p:nvSpPr>
        <p:spPr bwMode="auto">
          <a:xfrm>
            <a:off x="5903913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184380" name="Text Box 74"/>
          <p:cNvSpPr txBox="1">
            <a:spLocks noChangeArrowheads="1"/>
          </p:cNvSpPr>
          <p:nvPr/>
        </p:nvSpPr>
        <p:spPr bwMode="auto">
          <a:xfrm>
            <a:off x="6794500" y="1830388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84381" name="Oval 84"/>
          <p:cNvSpPr>
            <a:spLocks noChangeArrowheads="1"/>
          </p:cNvSpPr>
          <p:nvPr/>
        </p:nvSpPr>
        <p:spPr bwMode="auto">
          <a:xfrm>
            <a:off x="6132513" y="2193925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2" name="Oval 86"/>
          <p:cNvSpPr>
            <a:spLocks noChangeArrowheads="1"/>
          </p:cNvSpPr>
          <p:nvPr/>
        </p:nvSpPr>
        <p:spPr bwMode="auto">
          <a:xfrm>
            <a:off x="6994525" y="1976438"/>
            <a:ext cx="42863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3" name="AutoShape 8"/>
          <p:cNvSpPr>
            <a:spLocks noChangeArrowheads="1"/>
          </p:cNvSpPr>
          <p:nvPr/>
        </p:nvSpPr>
        <p:spPr bwMode="auto">
          <a:xfrm>
            <a:off x="5972175" y="1612900"/>
            <a:ext cx="1630363" cy="261938"/>
          </a:xfrm>
          <a:prstGeom prst="parallelogram">
            <a:avLst>
              <a:gd name="adj" fmla="val 15560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84" name="Freeform 10"/>
          <p:cNvSpPr>
            <a:spLocks/>
          </p:cNvSpPr>
          <p:nvPr/>
        </p:nvSpPr>
        <p:spPr bwMode="auto">
          <a:xfrm>
            <a:off x="6154738" y="1657350"/>
            <a:ext cx="118427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85" name="Freeform 10"/>
          <p:cNvSpPr>
            <a:spLocks/>
          </p:cNvSpPr>
          <p:nvPr/>
        </p:nvSpPr>
        <p:spPr bwMode="auto">
          <a:xfrm flipV="1">
            <a:off x="6354763" y="1657350"/>
            <a:ext cx="873125" cy="166688"/>
          </a:xfrm>
          <a:custGeom>
            <a:avLst/>
            <a:gdLst>
              <a:gd name="T0" fmla="*/ 0 w 678"/>
              <a:gd name="T1" fmla="*/ 2147483647 h 110"/>
              <a:gd name="T2" fmla="*/ 2147483647 w 678"/>
              <a:gd name="T3" fmla="*/ 2147483647 h 110"/>
              <a:gd name="T4" fmla="*/ 2147483647 w 678"/>
              <a:gd name="T5" fmla="*/ 0 h 110"/>
              <a:gd name="T6" fmla="*/ 2147483647 w 678"/>
              <a:gd name="T7" fmla="*/ 0 h 110"/>
              <a:gd name="T8" fmla="*/ 0 60000 65536"/>
              <a:gd name="T9" fmla="*/ 0 60000 65536"/>
              <a:gd name="T10" fmla="*/ 0 60000 65536"/>
              <a:gd name="T11" fmla="*/ 0 60000 65536"/>
              <a:gd name="T12" fmla="*/ 0 w 678"/>
              <a:gd name="T13" fmla="*/ 0 h 110"/>
              <a:gd name="T14" fmla="*/ 678 w 678"/>
              <a:gd name="T15" fmla="*/ 110 h 1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8" h="110">
                <a:moveTo>
                  <a:pt x="0" y="110"/>
                </a:moveTo>
                <a:lnTo>
                  <a:pt x="148" y="108"/>
                </a:lnTo>
                <a:lnTo>
                  <a:pt x="567" y="0"/>
                </a:lnTo>
                <a:lnTo>
                  <a:pt x="67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84386" name="Freeform 131"/>
          <p:cNvSpPr>
            <a:spLocks/>
          </p:cNvSpPr>
          <p:nvPr/>
        </p:nvSpPr>
        <p:spPr bwMode="auto">
          <a:xfrm>
            <a:off x="7180263" y="1611313"/>
            <a:ext cx="419100" cy="723900"/>
          </a:xfrm>
          <a:custGeom>
            <a:avLst/>
            <a:gdLst>
              <a:gd name="T0" fmla="*/ 2147483647 w 264"/>
              <a:gd name="T1" fmla="*/ 0 h 456"/>
              <a:gd name="T2" fmla="*/ 2147483647 w 264"/>
              <a:gd name="T3" fmla="*/ 2147483647 h 456"/>
              <a:gd name="T4" fmla="*/ 0 w 264"/>
              <a:gd name="T5" fmla="*/ 2147483647 h 4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4" h="456">
                <a:moveTo>
                  <a:pt x="264" y="0"/>
                </a:moveTo>
                <a:lnTo>
                  <a:pt x="262" y="248"/>
                </a:lnTo>
                <a:lnTo>
                  <a:pt x="0" y="45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4387" name="Freeform 132"/>
          <p:cNvSpPr>
            <a:spLocks/>
          </p:cNvSpPr>
          <p:nvPr/>
        </p:nvSpPr>
        <p:spPr bwMode="auto">
          <a:xfrm>
            <a:off x="5969000" y="1868488"/>
            <a:ext cx="1209675" cy="481012"/>
          </a:xfrm>
          <a:custGeom>
            <a:avLst/>
            <a:gdLst>
              <a:gd name="T0" fmla="*/ 0 w 762"/>
              <a:gd name="T1" fmla="*/ 2147483647 h 303"/>
              <a:gd name="T2" fmla="*/ 0 w 762"/>
              <a:gd name="T3" fmla="*/ 2147483647 h 303"/>
              <a:gd name="T4" fmla="*/ 2147483647 w 762"/>
              <a:gd name="T5" fmla="*/ 2147483647 h 303"/>
              <a:gd name="T6" fmla="*/ 2147483647 w 762"/>
              <a:gd name="T7" fmla="*/ 0 h 30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2" h="303">
                <a:moveTo>
                  <a:pt x="0" y="3"/>
                </a:moveTo>
                <a:lnTo>
                  <a:pt x="0" y="303"/>
                </a:lnTo>
                <a:lnTo>
                  <a:pt x="762" y="303"/>
                </a:lnTo>
                <a:lnTo>
                  <a:pt x="762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75845" name="Line 133"/>
          <p:cNvSpPr>
            <a:spLocks noChangeShapeType="1"/>
          </p:cNvSpPr>
          <p:nvPr/>
        </p:nvSpPr>
        <p:spPr bwMode="auto">
          <a:xfrm flipV="1">
            <a:off x="5969000" y="2092325"/>
            <a:ext cx="1219200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4389" name="Line 69"/>
          <p:cNvSpPr>
            <a:spLocks noChangeShapeType="1"/>
          </p:cNvSpPr>
          <p:nvPr/>
        </p:nvSpPr>
        <p:spPr bwMode="auto">
          <a:xfrm flipH="1">
            <a:off x="5983288" y="2216150"/>
            <a:ext cx="165100" cy="301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0" name="Line 70"/>
          <p:cNvSpPr>
            <a:spLocks noChangeShapeType="1"/>
          </p:cNvSpPr>
          <p:nvPr/>
        </p:nvSpPr>
        <p:spPr bwMode="auto">
          <a:xfrm>
            <a:off x="6438900" y="1990725"/>
            <a:ext cx="179388" cy="627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6999288" y="1987550"/>
            <a:ext cx="509587" cy="455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392" name="Oval 85"/>
          <p:cNvSpPr>
            <a:spLocks noChangeArrowheads="1"/>
          </p:cNvSpPr>
          <p:nvPr/>
        </p:nvSpPr>
        <p:spPr bwMode="auto">
          <a:xfrm>
            <a:off x="6424613" y="1970088"/>
            <a:ext cx="42862" cy="4762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4393" name="Text Box 27"/>
          <p:cNvSpPr txBox="1">
            <a:spLocks noChangeArrowheads="1"/>
          </p:cNvSpPr>
          <p:nvPr/>
        </p:nvSpPr>
        <p:spPr bwMode="auto">
          <a:xfrm>
            <a:off x="6232525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75851" name="Rectangle 158"/>
          <p:cNvSpPr>
            <a:spLocks noChangeArrowheads="1"/>
          </p:cNvSpPr>
          <p:nvPr/>
        </p:nvSpPr>
        <p:spPr bwMode="auto">
          <a:xfrm>
            <a:off x="6591300" y="1885950"/>
            <a:ext cx="280988" cy="2047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95" name="Text Box 73"/>
          <p:cNvSpPr txBox="1">
            <a:spLocks noChangeArrowheads="1"/>
          </p:cNvSpPr>
          <p:nvPr/>
        </p:nvSpPr>
        <p:spPr bwMode="auto">
          <a:xfrm>
            <a:off x="5648325" y="3124200"/>
            <a:ext cx="2408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2,3,5 belong to EE VLAN</a:t>
            </a:r>
          </a:p>
          <a:p>
            <a:pPr algn="ctr"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Ports 4,6,7,8 belong to CS VLAN</a:t>
            </a:r>
          </a:p>
        </p:txBody>
      </p:sp>
      <p:sp>
        <p:nvSpPr>
          <p:cNvPr id="184396" name="Text Box 27"/>
          <p:cNvSpPr txBox="1">
            <a:spLocks noChangeArrowheads="1"/>
          </p:cNvSpPr>
          <p:nvPr/>
        </p:nvSpPr>
        <p:spPr bwMode="auto">
          <a:xfrm>
            <a:off x="6513513" y="1835150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184397" name="Text Box 27"/>
          <p:cNvSpPr txBox="1">
            <a:spLocks noChangeArrowheads="1"/>
          </p:cNvSpPr>
          <p:nvPr/>
        </p:nvSpPr>
        <p:spPr bwMode="auto">
          <a:xfrm>
            <a:off x="6237288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184398" name="Text Box 27"/>
          <p:cNvSpPr txBox="1">
            <a:spLocks noChangeArrowheads="1"/>
          </p:cNvSpPr>
          <p:nvPr/>
        </p:nvSpPr>
        <p:spPr bwMode="auto">
          <a:xfrm>
            <a:off x="6513513" y="2049463"/>
            <a:ext cx="2413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184399" name="Text Box 27"/>
          <p:cNvSpPr txBox="1">
            <a:spLocks noChangeArrowheads="1"/>
          </p:cNvSpPr>
          <p:nvPr/>
        </p:nvSpPr>
        <p:spPr bwMode="auto">
          <a:xfrm>
            <a:off x="6813550" y="2054225"/>
            <a:ext cx="2413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i="0" dirty="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grpSp>
        <p:nvGrpSpPr>
          <p:cNvPr id="692394" name="Group 170"/>
          <p:cNvGrpSpPr>
            <a:grpSpLocks/>
          </p:cNvGrpSpPr>
          <p:nvPr/>
        </p:nvGrpSpPr>
        <p:grpSpPr bwMode="auto">
          <a:xfrm>
            <a:off x="3327400" y="1835150"/>
            <a:ext cx="2836863" cy="427038"/>
            <a:chOff x="2096" y="1156"/>
            <a:chExt cx="1787" cy="269"/>
          </a:xfrm>
        </p:grpSpPr>
        <p:sp>
          <p:nvSpPr>
            <p:cNvPr id="184429" name="Oval 85"/>
            <p:cNvSpPr>
              <a:spLocks noChangeArrowheads="1"/>
            </p:cNvSpPr>
            <p:nvPr/>
          </p:nvSpPr>
          <p:spPr bwMode="auto">
            <a:xfrm>
              <a:off x="2215" y="1381"/>
              <a:ext cx="27" cy="3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184430" name="Group 169"/>
            <p:cNvGrpSpPr>
              <a:grpSpLocks/>
            </p:cNvGrpSpPr>
            <p:nvPr/>
          </p:nvGrpSpPr>
          <p:grpSpPr bwMode="auto">
            <a:xfrm>
              <a:off x="2096" y="1156"/>
              <a:ext cx="1787" cy="269"/>
              <a:chOff x="2096" y="1156"/>
              <a:chExt cx="1787" cy="269"/>
            </a:xfrm>
          </p:grpSpPr>
          <p:sp>
            <p:nvSpPr>
              <p:cNvPr id="184431" name="Text Box 28"/>
              <p:cNvSpPr txBox="1">
                <a:spLocks noChangeArrowheads="1"/>
              </p:cNvSpPr>
              <p:nvPr/>
            </p:nvSpPr>
            <p:spPr bwMode="auto">
              <a:xfrm>
                <a:off x="2096" y="1290"/>
                <a:ext cx="1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16</a:t>
                </a:r>
              </a:p>
            </p:txBody>
          </p:sp>
          <p:sp>
            <p:nvSpPr>
              <p:cNvPr id="184432" name="Text Box 27"/>
              <p:cNvSpPr txBox="1">
                <a:spLocks noChangeArrowheads="1"/>
              </p:cNvSpPr>
              <p:nvPr/>
            </p:nvSpPr>
            <p:spPr bwMode="auto">
              <a:xfrm>
                <a:off x="3731" y="115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800" i="0" dirty="0">
                    <a:solidFill>
                      <a:srgbClr val="FF0000"/>
                    </a:solidFill>
                    <a:latin typeface="Arial" charset="0"/>
                  </a:rPr>
                  <a:t>1</a:t>
                </a:r>
              </a:p>
            </p:txBody>
          </p:sp>
          <p:sp>
            <p:nvSpPr>
              <p:cNvPr id="184433" name="Oval 85"/>
              <p:cNvSpPr>
                <a:spLocks noChangeArrowheads="1"/>
              </p:cNvSpPr>
              <p:nvPr/>
            </p:nvSpPr>
            <p:spPr bwMode="auto">
              <a:xfrm>
                <a:off x="3855" y="1247"/>
                <a:ext cx="27" cy="3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84434" name="Freeform 168"/>
              <p:cNvSpPr>
                <a:spLocks/>
              </p:cNvSpPr>
              <p:nvPr/>
            </p:nvSpPr>
            <p:spPr bwMode="auto">
              <a:xfrm>
                <a:off x="2226" y="1260"/>
                <a:ext cx="1644" cy="135"/>
              </a:xfrm>
              <a:custGeom>
                <a:avLst/>
                <a:gdLst>
                  <a:gd name="T0" fmla="*/ 0 w 1644"/>
                  <a:gd name="T1" fmla="*/ 135 h 135"/>
                  <a:gd name="T2" fmla="*/ 852 w 1644"/>
                  <a:gd name="T3" fmla="*/ 132 h 135"/>
                  <a:gd name="T4" fmla="*/ 1050 w 1644"/>
                  <a:gd name="T5" fmla="*/ 0 h 135"/>
                  <a:gd name="T6" fmla="*/ 1644 w 1644"/>
                  <a:gd name="T7" fmla="*/ 0 h 13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644" h="135">
                    <a:moveTo>
                      <a:pt x="0" y="135"/>
                    </a:moveTo>
                    <a:lnTo>
                      <a:pt x="852" y="132"/>
                    </a:lnTo>
                    <a:lnTo>
                      <a:pt x="1050" y="0"/>
                    </a:lnTo>
                    <a:lnTo>
                      <a:pt x="1644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84401" name="Group 44"/>
          <p:cNvGrpSpPr>
            <a:grpSpLocks/>
          </p:cNvGrpSpPr>
          <p:nvPr/>
        </p:nvGrpSpPr>
        <p:grpSpPr bwMode="auto">
          <a:xfrm>
            <a:off x="254000" y="2316163"/>
            <a:ext cx="538163" cy="558800"/>
            <a:chOff x="-44" y="1473"/>
            <a:chExt cx="981" cy="1105"/>
          </a:xfrm>
        </p:grpSpPr>
        <p:pic>
          <p:nvPicPr>
            <p:cNvPr id="18442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2" name="Group 44"/>
          <p:cNvGrpSpPr>
            <a:grpSpLocks/>
          </p:cNvGrpSpPr>
          <p:nvPr/>
        </p:nvGrpSpPr>
        <p:grpSpPr bwMode="auto">
          <a:xfrm>
            <a:off x="619125" y="2519363"/>
            <a:ext cx="539750" cy="558800"/>
            <a:chOff x="-44" y="1473"/>
            <a:chExt cx="981" cy="1105"/>
          </a:xfrm>
        </p:grpSpPr>
        <p:pic>
          <p:nvPicPr>
            <p:cNvPr id="18442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3" name="Group 44"/>
          <p:cNvGrpSpPr>
            <a:grpSpLocks/>
          </p:cNvGrpSpPr>
          <p:nvPr/>
        </p:nvGrpSpPr>
        <p:grpSpPr bwMode="auto">
          <a:xfrm>
            <a:off x="1290638" y="2479675"/>
            <a:ext cx="538162" cy="558800"/>
            <a:chOff x="-44" y="1473"/>
            <a:chExt cx="981" cy="1105"/>
          </a:xfrm>
        </p:grpSpPr>
        <p:pic>
          <p:nvPicPr>
            <p:cNvPr id="18442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4" name="Group 44"/>
          <p:cNvGrpSpPr>
            <a:grpSpLocks/>
          </p:cNvGrpSpPr>
          <p:nvPr/>
        </p:nvGrpSpPr>
        <p:grpSpPr bwMode="auto">
          <a:xfrm>
            <a:off x="2417763" y="2498725"/>
            <a:ext cx="538162" cy="558800"/>
            <a:chOff x="-44" y="1473"/>
            <a:chExt cx="981" cy="1105"/>
          </a:xfrm>
        </p:grpSpPr>
        <p:pic>
          <p:nvPicPr>
            <p:cNvPr id="18442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5" name="Group 44"/>
          <p:cNvGrpSpPr>
            <a:grpSpLocks/>
          </p:cNvGrpSpPr>
          <p:nvPr/>
        </p:nvGrpSpPr>
        <p:grpSpPr bwMode="auto">
          <a:xfrm>
            <a:off x="2854325" y="2479675"/>
            <a:ext cx="539750" cy="558800"/>
            <a:chOff x="-44" y="1473"/>
            <a:chExt cx="981" cy="1105"/>
          </a:xfrm>
        </p:grpSpPr>
        <p:pic>
          <p:nvPicPr>
            <p:cNvPr id="18441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2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6" name="Group 44"/>
          <p:cNvGrpSpPr>
            <a:grpSpLocks/>
          </p:cNvGrpSpPr>
          <p:nvPr/>
        </p:nvGrpSpPr>
        <p:grpSpPr bwMode="auto">
          <a:xfrm>
            <a:off x="3708400" y="2327275"/>
            <a:ext cx="538163" cy="558800"/>
            <a:chOff x="-44" y="1473"/>
            <a:chExt cx="981" cy="1105"/>
          </a:xfrm>
        </p:grpSpPr>
        <p:pic>
          <p:nvPicPr>
            <p:cNvPr id="18441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7" name="Group 44"/>
          <p:cNvGrpSpPr>
            <a:grpSpLocks/>
          </p:cNvGrpSpPr>
          <p:nvPr/>
        </p:nvGrpSpPr>
        <p:grpSpPr bwMode="auto">
          <a:xfrm>
            <a:off x="5557838" y="2428875"/>
            <a:ext cx="538162" cy="558800"/>
            <a:chOff x="-44" y="1473"/>
            <a:chExt cx="981" cy="1105"/>
          </a:xfrm>
        </p:grpSpPr>
        <p:pic>
          <p:nvPicPr>
            <p:cNvPr id="18441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8" name="Group 44"/>
          <p:cNvGrpSpPr>
            <a:grpSpLocks/>
          </p:cNvGrpSpPr>
          <p:nvPr/>
        </p:nvGrpSpPr>
        <p:grpSpPr bwMode="auto">
          <a:xfrm>
            <a:off x="7183438" y="2357438"/>
            <a:ext cx="538162" cy="558800"/>
            <a:chOff x="-44" y="1473"/>
            <a:chExt cx="981" cy="1105"/>
          </a:xfrm>
        </p:grpSpPr>
        <p:pic>
          <p:nvPicPr>
            <p:cNvPr id="18441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4409" name="Group 44"/>
          <p:cNvGrpSpPr>
            <a:grpSpLocks/>
          </p:cNvGrpSpPr>
          <p:nvPr/>
        </p:nvGrpSpPr>
        <p:grpSpPr bwMode="auto">
          <a:xfrm>
            <a:off x="6257925" y="2438400"/>
            <a:ext cx="539750" cy="558800"/>
            <a:chOff x="-44" y="1473"/>
            <a:chExt cx="981" cy="1105"/>
          </a:xfrm>
        </p:grpSpPr>
        <p:pic>
          <p:nvPicPr>
            <p:cNvPr id="18441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2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184410" name="Picture 15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030288"/>
            <a:ext cx="7415212" cy="15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63</a:t>
            </a:fld>
            <a:endParaRPr lang="en-US" sz="1200" dirty="0">
              <a:latin typeface="Tahoma" charset="0"/>
            </a:endParaRPr>
          </a:p>
        </p:txBody>
      </p:sp>
      <p:sp>
        <p:nvSpPr>
          <p:cNvPr id="1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Text Box 9"/>
          <p:cNvSpPr txBox="1">
            <a:spLocks noChangeArrowheads="1"/>
          </p:cNvSpPr>
          <p:nvPr/>
        </p:nvSpPr>
        <p:spPr bwMode="auto">
          <a:xfrm>
            <a:off x="3384550" y="1428750"/>
            <a:ext cx="4746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48" name="Line 10"/>
          <p:cNvSpPr>
            <a:spLocks noChangeShapeType="1"/>
          </p:cNvSpPr>
          <p:nvPr/>
        </p:nvSpPr>
        <p:spPr bwMode="auto">
          <a:xfrm>
            <a:off x="3559175" y="16367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49" name="Line 31"/>
          <p:cNvSpPr>
            <a:spLocks noChangeShapeType="1"/>
          </p:cNvSpPr>
          <p:nvPr/>
        </p:nvSpPr>
        <p:spPr bwMode="auto">
          <a:xfrm>
            <a:off x="1000125" y="2200275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0" name="Line 34"/>
          <p:cNvSpPr>
            <a:spLocks noChangeShapeType="1"/>
          </p:cNvSpPr>
          <p:nvPr/>
        </p:nvSpPr>
        <p:spPr bwMode="auto">
          <a:xfrm>
            <a:off x="3424238" y="2171700"/>
            <a:ext cx="0" cy="7715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1" name="Line 36"/>
          <p:cNvSpPr>
            <a:spLocks noChangeShapeType="1"/>
          </p:cNvSpPr>
          <p:nvPr/>
        </p:nvSpPr>
        <p:spPr bwMode="auto">
          <a:xfrm>
            <a:off x="3457575" y="2176463"/>
            <a:ext cx="742950" cy="809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2" name="Line 37"/>
          <p:cNvSpPr>
            <a:spLocks noChangeShapeType="1"/>
          </p:cNvSpPr>
          <p:nvPr/>
        </p:nvSpPr>
        <p:spPr bwMode="auto">
          <a:xfrm>
            <a:off x="6167438" y="2185988"/>
            <a:ext cx="700087" cy="795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3" name="Line 40"/>
          <p:cNvSpPr>
            <a:spLocks noChangeShapeType="1"/>
          </p:cNvSpPr>
          <p:nvPr/>
        </p:nvSpPr>
        <p:spPr bwMode="auto">
          <a:xfrm>
            <a:off x="3600450" y="3328988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4" name="Rectangle 41"/>
          <p:cNvSpPr>
            <a:spLocks noChangeArrowheads="1"/>
          </p:cNvSpPr>
          <p:nvPr/>
        </p:nvSpPr>
        <p:spPr bwMode="auto">
          <a:xfrm>
            <a:off x="3476625" y="4057650"/>
            <a:ext cx="25066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2-byte Tag Protocol Identifier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(value: 81-00) </a:t>
            </a:r>
          </a:p>
        </p:txBody>
      </p:sp>
      <p:sp>
        <p:nvSpPr>
          <p:cNvPr id="185355" name="Rectangle 42"/>
          <p:cNvSpPr>
            <a:spLocks noChangeArrowheads="1"/>
          </p:cNvSpPr>
          <p:nvPr/>
        </p:nvSpPr>
        <p:spPr bwMode="auto">
          <a:xfrm>
            <a:off x="3814763" y="5203825"/>
            <a:ext cx="3824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Tag Control Information (12 bit VLAN ID field, </a:t>
            </a:r>
          </a:p>
          <a:p>
            <a:pPr eaLnBrk="1" hangingPunct="1"/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                         3 bit priority </a:t>
            </a:r>
            <a:r>
              <a:rPr lang="en-US" altLang="ko-KR" sz="1400" i="0" dirty="0" smtClean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field)</a:t>
            </a:r>
            <a:r>
              <a:rPr lang="en-US" altLang="ko-KR" i="0" dirty="0" smtClean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  <a:endParaRPr lang="en-US" altLang="ko-KR" i="0" dirty="0">
              <a:solidFill>
                <a:srgbClr val="000000"/>
              </a:solidFill>
              <a:latin typeface="Arial" charset="0"/>
              <a:ea typeface="Gulim" charset="0"/>
              <a:cs typeface="Gulim" charset="0"/>
            </a:endParaRPr>
          </a:p>
        </p:txBody>
      </p:sp>
      <p:sp>
        <p:nvSpPr>
          <p:cNvPr id="185356" name="Line 43"/>
          <p:cNvSpPr>
            <a:spLocks noChangeShapeType="1"/>
          </p:cNvSpPr>
          <p:nvPr/>
        </p:nvSpPr>
        <p:spPr bwMode="auto">
          <a:xfrm>
            <a:off x="3963988" y="3419475"/>
            <a:ext cx="9525" cy="174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7" name="Line 44"/>
          <p:cNvSpPr>
            <a:spLocks noChangeShapeType="1"/>
          </p:cNvSpPr>
          <p:nvPr/>
        </p:nvSpPr>
        <p:spPr bwMode="auto">
          <a:xfrm>
            <a:off x="6562725" y="3319463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8" name="Line 47"/>
          <p:cNvSpPr>
            <a:spLocks noChangeShapeType="1"/>
          </p:cNvSpPr>
          <p:nvPr/>
        </p:nvSpPr>
        <p:spPr bwMode="auto">
          <a:xfrm flipH="1">
            <a:off x="6767513" y="3076575"/>
            <a:ext cx="14287" cy="5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59" name="Rectangle 48"/>
          <p:cNvSpPr>
            <a:spLocks noChangeArrowheads="1"/>
          </p:cNvSpPr>
          <p:nvPr/>
        </p:nvSpPr>
        <p:spPr bwMode="auto">
          <a:xfrm>
            <a:off x="6105525" y="4175125"/>
            <a:ext cx="12382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Recomputed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ko-KR" sz="1400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CRC</a:t>
            </a:r>
            <a:r>
              <a:rPr lang="en-US" altLang="ko-KR" i="0" dirty="0">
                <a:solidFill>
                  <a:srgbClr val="000000"/>
                </a:solidFill>
                <a:latin typeface="Arial" charset="0"/>
                <a:ea typeface="Gulim" charset="0"/>
                <a:cs typeface="Gulim" charset="0"/>
              </a:rPr>
              <a:t> </a:t>
            </a:r>
          </a:p>
        </p:txBody>
      </p:sp>
      <p:sp>
        <p:nvSpPr>
          <p:cNvPr id="76817" name="Rectangle 27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4000" i="0" dirty="0">
                <a:solidFill>
                  <a:srgbClr val="000099"/>
                </a:solidFill>
                <a:latin typeface="Gill Sans MT" charset="0"/>
                <a:cs typeface="+mn-cs"/>
              </a:rPr>
              <a:t>802.1Q VLAN frame format</a:t>
            </a:r>
          </a:p>
        </p:txBody>
      </p:sp>
      <p:sp>
        <p:nvSpPr>
          <p:cNvPr id="76818" name="Text Box 28"/>
          <p:cNvSpPr txBox="1">
            <a:spLocks noChangeArrowheads="1"/>
          </p:cNvSpPr>
          <p:nvPr/>
        </p:nvSpPr>
        <p:spPr bwMode="auto">
          <a:xfrm>
            <a:off x="7100888" y="1801813"/>
            <a:ext cx="15509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802.1 frame</a:t>
            </a:r>
          </a:p>
        </p:txBody>
      </p:sp>
      <p:sp>
        <p:nvSpPr>
          <p:cNvPr id="76819" name="Text Box 29"/>
          <p:cNvSpPr txBox="1">
            <a:spLocks noChangeArrowheads="1"/>
          </p:cNvSpPr>
          <p:nvPr/>
        </p:nvSpPr>
        <p:spPr bwMode="auto">
          <a:xfrm>
            <a:off x="7104063" y="2967038"/>
            <a:ext cx="17494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802.1Q frame</a:t>
            </a:r>
          </a:p>
        </p:txBody>
      </p:sp>
      <p:pic>
        <p:nvPicPr>
          <p:cNvPr id="185363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027113"/>
            <a:ext cx="5741987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64" name="Rectangle 1"/>
          <p:cNvSpPr>
            <a:spLocks noChangeArrowheads="1"/>
          </p:cNvSpPr>
          <p:nvPr/>
        </p:nvSpPr>
        <p:spPr bwMode="auto">
          <a:xfrm>
            <a:off x="965200" y="1709738"/>
            <a:ext cx="5140325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22" name="Straight Connector 3"/>
          <p:cNvCxnSpPr>
            <a:cxnSpLocks noChangeShapeType="1"/>
          </p:cNvCxnSpPr>
          <p:nvPr/>
        </p:nvCxnSpPr>
        <p:spPr bwMode="auto">
          <a:xfrm>
            <a:off x="1958975" y="170021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3" name="Straight Connector 32"/>
          <p:cNvCxnSpPr>
            <a:cxnSpLocks noChangeShapeType="1"/>
          </p:cNvCxnSpPr>
          <p:nvPr/>
        </p:nvCxnSpPr>
        <p:spPr bwMode="auto">
          <a:xfrm>
            <a:off x="2689225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4" name="Straight Connector 33"/>
          <p:cNvCxnSpPr>
            <a:cxnSpLocks noChangeShapeType="1"/>
          </p:cNvCxnSpPr>
          <p:nvPr/>
        </p:nvCxnSpPr>
        <p:spPr bwMode="auto">
          <a:xfrm>
            <a:off x="3417888" y="1708150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5" name="Straight Connector 34"/>
          <p:cNvCxnSpPr>
            <a:cxnSpLocks noChangeShapeType="1"/>
          </p:cNvCxnSpPr>
          <p:nvPr/>
        </p:nvCxnSpPr>
        <p:spPr bwMode="auto">
          <a:xfrm>
            <a:off x="3671888" y="1703388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26" name="Straight Connector 35"/>
          <p:cNvCxnSpPr>
            <a:cxnSpLocks noChangeShapeType="1"/>
          </p:cNvCxnSpPr>
          <p:nvPr/>
        </p:nvCxnSpPr>
        <p:spPr bwMode="auto">
          <a:xfrm>
            <a:off x="5638800" y="1689100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0" name="TextBox 5"/>
          <p:cNvSpPr txBox="1">
            <a:spLocks noChangeArrowheads="1"/>
          </p:cNvSpPr>
          <p:nvPr/>
        </p:nvSpPr>
        <p:spPr bwMode="auto">
          <a:xfrm>
            <a:off x="1937401" y="1722438"/>
            <a:ext cx="770225" cy="405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dest.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1" name="TextBox 37"/>
          <p:cNvSpPr txBox="1">
            <a:spLocks noChangeArrowheads="1"/>
          </p:cNvSpPr>
          <p:nvPr/>
        </p:nvSpPr>
        <p:spPr bwMode="auto">
          <a:xfrm>
            <a:off x="2697163" y="1719263"/>
            <a:ext cx="730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source</a:t>
            </a:r>
          </a:p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address</a:t>
            </a:r>
          </a:p>
        </p:txBody>
      </p:sp>
      <p:sp>
        <p:nvSpPr>
          <p:cNvPr id="185372" name="TextBox 38"/>
          <p:cNvSpPr txBox="1">
            <a:spLocks noChangeArrowheads="1"/>
          </p:cNvSpPr>
          <p:nvPr/>
        </p:nvSpPr>
        <p:spPr bwMode="auto">
          <a:xfrm>
            <a:off x="4041775" y="1790700"/>
            <a:ext cx="11906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73" name="TextBox 39"/>
          <p:cNvSpPr txBox="1">
            <a:spLocks noChangeArrowheads="1"/>
          </p:cNvSpPr>
          <p:nvPr/>
        </p:nvSpPr>
        <p:spPr bwMode="auto">
          <a:xfrm>
            <a:off x="5611813" y="1809750"/>
            <a:ext cx="51593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74" name="TextBox 40"/>
          <p:cNvSpPr txBox="1">
            <a:spLocks noChangeArrowheads="1"/>
          </p:cNvSpPr>
          <p:nvPr/>
        </p:nvSpPr>
        <p:spPr bwMode="auto">
          <a:xfrm>
            <a:off x="1047750" y="1787525"/>
            <a:ext cx="8223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preamble</a:t>
            </a:r>
          </a:p>
        </p:txBody>
      </p:sp>
      <p:grpSp>
        <p:nvGrpSpPr>
          <p:cNvPr id="173087" name="Group 6"/>
          <p:cNvGrpSpPr>
            <a:grpSpLocks/>
          </p:cNvGrpSpPr>
          <p:nvPr/>
        </p:nvGrpSpPr>
        <p:grpSpPr bwMode="auto">
          <a:xfrm>
            <a:off x="992826" y="2949575"/>
            <a:ext cx="2448769" cy="436563"/>
            <a:chOff x="340454" y="5667110"/>
            <a:chExt cx="2448560" cy="435435"/>
          </a:xfrm>
          <a:solidFill>
            <a:srgbClr val="006633"/>
          </a:solidFill>
        </p:grpSpPr>
        <p:sp>
          <p:nvSpPr>
            <p:cNvPr id="173097" name="Rectangle 42"/>
            <p:cNvSpPr>
              <a:spLocks noChangeArrowheads="1"/>
            </p:cNvSpPr>
            <p:nvPr/>
          </p:nvSpPr>
          <p:spPr bwMode="auto">
            <a:xfrm>
              <a:off x="340454" y="5676543"/>
              <a:ext cx="2448560" cy="406400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cxnSp>
          <p:nvCxnSpPr>
            <p:cNvPr id="76843" name="Straight Connector 43"/>
            <p:cNvCxnSpPr>
              <a:cxnSpLocks noChangeShapeType="1"/>
            </p:cNvCxnSpPr>
            <p:nvPr/>
          </p:nvCxnSpPr>
          <p:spPr bwMode="auto">
            <a:xfrm>
              <a:off x="1314457" y="5667110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4" name="Straight Connector 44"/>
            <p:cNvCxnSpPr>
              <a:cxnSpLocks noChangeShapeType="1"/>
            </p:cNvCxnSpPr>
            <p:nvPr/>
          </p:nvCxnSpPr>
          <p:spPr bwMode="auto">
            <a:xfrm>
              <a:off x="2044645" y="5670277"/>
              <a:ext cx="0" cy="429101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845" name="Straight Connector 45"/>
            <p:cNvCxnSpPr>
              <a:cxnSpLocks noChangeShapeType="1"/>
            </p:cNvCxnSpPr>
            <p:nvPr/>
          </p:nvCxnSpPr>
          <p:spPr bwMode="auto">
            <a:xfrm>
              <a:off x="2773245" y="5675027"/>
              <a:ext cx="0" cy="427518"/>
            </a:xfrm>
            <a:prstGeom prst="line">
              <a:avLst/>
            </a:prstGeom>
            <a:grp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3101" name="TextBox 48"/>
            <p:cNvSpPr txBox="1">
              <a:spLocks noChangeArrowheads="1"/>
            </p:cNvSpPr>
            <p:nvPr/>
          </p:nvSpPr>
          <p:spPr bwMode="auto">
            <a:xfrm>
              <a:off x="1292617" y="5688880"/>
              <a:ext cx="770159" cy="4041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2" name="TextBox 49"/>
            <p:cNvSpPr txBox="1">
              <a:spLocks noChangeArrowheads="1"/>
            </p:cNvSpPr>
            <p:nvPr/>
          </p:nvSpPr>
          <p:spPr bwMode="auto">
            <a:xfrm>
              <a:off x="2053082" y="5685251"/>
              <a:ext cx="729687" cy="4001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73103" name="TextBox 52"/>
            <p:cNvSpPr txBox="1">
              <a:spLocks noChangeArrowheads="1"/>
            </p:cNvSpPr>
            <p:nvPr/>
          </p:nvSpPr>
          <p:spPr bwMode="auto">
            <a:xfrm>
              <a:off x="402711" y="5754221"/>
              <a:ext cx="822661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  <a:defRPr/>
              </a:pPr>
              <a:r>
                <a:rPr lang="en-US" sz="1200" dirty="0" smtClean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</p:grpSp>
      <p:sp>
        <p:nvSpPr>
          <p:cNvPr id="185376" name="Rectangle 56"/>
          <p:cNvSpPr>
            <a:spLocks noChangeArrowheads="1"/>
          </p:cNvSpPr>
          <p:nvPr/>
        </p:nvSpPr>
        <p:spPr bwMode="auto">
          <a:xfrm>
            <a:off x="4187825" y="2959100"/>
            <a:ext cx="265906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34" name="Straight Connector 60"/>
          <p:cNvCxnSpPr>
            <a:cxnSpLocks noChangeShapeType="1"/>
          </p:cNvCxnSpPr>
          <p:nvPr/>
        </p:nvCxnSpPr>
        <p:spPr bwMode="auto">
          <a:xfrm>
            <a:off x="4411663" y="2954338"/>
            <a:ext cx="0" cy="42703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6835" name="Straight Connector 61"/>
          <p:cNvCxnSpPr>
            <a:cxnSpLocks noChangeShapeType="1"/>
          </p:cNvCxnSpPr>
          <p:nvPr/>
        </p:nvCxnSpPr>
        <p:spPr bwMode="auto">
          <a:xfrm>
            <a:off x="6378575" y="2938463"/>
            <a:ext cx="0" cy="4286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5379" name="TextBox 64"/>
          <p:cNvSpPr txBox="1">
            <a:spLocks noChangeArrowheads="1"/>
          </p:cNvSpPr>
          <p:nvPr/>
        </p:nvSpPr>
        <p:spPr bwMode="auto">
          <a:xfrm>
            <a:off x="4783138" y="3040063"/>
            <a:ext cx="1189037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data (payload)</a:t>
            </a:r>
          </a:p>
        </p:txBody>
      </p:sp>
      <p:sp>
        <p:nvSpPr>
          <p:cNvPr id="185380" name="TextBox 65"/>
          <p:cNvSpPr txBox="1">
            <a:spLocks noChangeArrowheads="1"/>
          </p:cNvSpPr>
          <p:nvPr/>
        </p:nvSpPr>
        <p:spPr bwMode="auto">
          <a:xfrm>
            <a:off x="6351588" y="3059113"/>
            <a:ext cx="5159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1200" dirty="0">
                <a:solidFill>
                  <a:schemeClr val="bg1"/>
                </a:solidFill>
                <a:latin typeface="Arial" charset="0"/>
                <a:cs typeface="Arial" charset="0"/>
              </a:rPr>
              <a:t>CRC</a:t>
            </a:r>
          </a:p>
        </p:txBody>
      </p:sp>
      <p:sp>
        <p:nvSpPr>
          <p:cNvPr id="185381" name="Text Box 9"/>
          <p:cNvSpPr txBox="1">
            <a:spLocks noChangeArrowheads="1"/>
          </p:cNvSpPr>
          <p:nvPr/>
        </p:nvSpPr>
        <p:spPr bwMode="auto">
          <a:xfrm>
            <a:off x="4095750" y="2659063"/>
            <a:ext cx="4746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i="0" dirty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185382" name="Line 10"/>
          <p:cNvSpPr>
            <a:spLocks noChangeShapeType="1"/>
          </p:cNvSpPr>
          <p:nvPr/>
        </p:nvSpPr>
        <p:spPr bwMode="auto">
          <a:xfrm>
            <a:off x="4300538" y="288766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5383" name="Rectangle 67"/>
          <p:cNvSpPr>
            <a:spLocks noChangeArrowheads="1"/>
          </p:cNvSpPr>
          <p:nvPr/>
        </p:nvSpPr>
        <p:spPr bwMode="auto">
          <a:xfrm>
            <a:off x="3429000" y="2963863"/>
            <a:ext cx="735013" cy="406400"/>
          </a:xfrm>
          <a:prstGeom prst="rect">
            <a:avLst/>
          </a:prstGeom>
          <a:solidFill>
            <a:srgbClr val="006633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/>
          <a:lstStyle/>
          <a:p>
            <a:endParaRPr lang="en-US" dirty="0"/>
          </a:p>
        </p:txBody>
      </p:sp>
      <p:cxnSp>
        <p:nvCxnSpPr>
          <p:cNvPr id="76841" name="Straight Connector 68"/>
          <p:cNvCxnSpPr>
            <a:cxnSpLocks noChangeShapeType="1"/>
          </p:cNvCxnSpPr>
          <p:nvPr/>
        </p:nvCxnSpPr>
        <p:spPr bwMode="auto">
          <a:xfrm>
            <a:off x="3797300" y="2962275"/>
            <a:ext cx="0" cy="4270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64</a:t>
            </a:fld>
            <a:endParaRPr lang="en-US" sz="1200" dirty="0">
              <a:latin typeface="Tahoma" charset="0"/>
            </a:endParaRPr>
          </a:p>
        </p:txBody>
      </p:sp>
      <p:sp>
        <p:nvSpPr>
          <p:cNvPr id="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7" name="Picture 5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028700"/>
            <a:ext cx="5942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layer, </a:t>
            </a:r>
            <a:r>
              <a:rPr lang="en-US" sz="4000" dirty="0">
                <a:latin typeface="Gill Sans MT" charset="0"/>
                <a:cs typeface="+mj-cs"/>
              </a:rPr>
              <a:t>LAN</a:t>
            </a:r>
            <a:r>
              <a:rPr lang="en-US" dirty="0">
                <a:latin typeface="Gill Sans MT" charset="0"/>
                <a:cs typeface="+mj-cs"/>
              </a:rPr>
              <a:t>s: outline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922713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6.1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introduction, services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6.2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error detection, correction 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6.3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multiple access protocols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6.4</a:t>
            </a: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Gill Sans MT" charset="0"/>
                <a:cs typeface="+mn-cs"/>
              </a:rPr>
              <a:t>LANs</a:t>
            </a:r>
            <a:endParaRPr lang="en-US" dirty="0">
              <a:solidFill>
                <a:srgbClr val="00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addressing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</a:t>
            </a:r>
            <a:r>
              <a:rPr lang="en-US" dirty="0" smtClean="0">
                <a:latin typeface="Gill Sans MT" charset="0"/>
              </a:rPr>
              <a:t>witches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</a:rPr>
              <a:t>VLANS</a:t>
            </a:r>
            <a:endParaRPr lang="en-US" dirty="0">
              <a:latin typeface="Gill Sans MT" charset="0"/>
            </a:endParaRPr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54475" cy="4648200"/>
          </a:xfrm>
        </p:spPr>
        <p:txBody>
          <a:bodyPr/>
          <a:lstStyle/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6.5</a:t>
            </a:r>
            <a:r>
              <a:rPr lang="en-US" dirty="0" smtClean="0">
                <a:latin typeface="Gill Sans MT" charset="0"/>
                <a:cs typeface="+mn-cs"/>
              </a:rPr>
              <a:t> link </a:t>
            </a:r>
            <a:r>
              <a:rPr lang="en-US" dirty="0">
                <a:latin typeface="Gill Sans MT" charset="0"/>
                <a:cs typeface="+mn-cs"/>
              </a:rPr>
              <a:t>v</a:t>
            </a:r>
            <a:r>
              <a:rPr lang="en-US" dirty="0" smtClean="0">
                <a:latin typeface="Gill Sans MT" charset="0"/>
                <a:cs typeface="+mn-cs"/>
              </a:rPr>
              <a:t>irtualization</a:t>
            </a:r>
            <a:r>
              <a:rPr lang="en-US" dirty="0">
                <a:latin typeface="Gill Sans MT" charset="0"/>
                <a:cs typeface="+mn-cs"/>
              </a:rPr>
              <a:t>: </a:t>
            </a:r>
            <a:r>
              <a:rPr lang="en-US" dirty="0" smtClean="0">
                <a:latin typeface="Gill Sans MT" charset="0"/>
                <a:cs typeface="+mn-cs"/>
              </a:rPr>
              <a:t>MPLS</a:t>
            </a: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CC0000"/>
                </a:solidFill>
                <a:latin typeface="Gill Sans MT" charset="0"/>
                <a:cs typeface="+mn-cs"/>
              </a:rPr>
              <a:t>6.6 data center networking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marL="457200" indent="-457200">
              <a:buFont typeface="Wingdings" charset="0"/>
              <a:buNone/>
              <a:defRPr/>
            </a:pPr>
            <a:r>
              <a:rPr lang="en-US" dirty="0" smtClean="0">
                <a:solidFill>
                  <a:srgbClr val="000099"/>
                </a:solidFill>
                <a:latin typeface="Gill Sans MT" charset="0"/>
                <a:cs typeface="+mn-cs"/>
              </a:rPr>
              <a:t>6.7</a:t>
            </a:r>
            <a:r>
              <a:rPr lang="en-US" dirty="0" smtClean="0"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a day in the life of a web request</a:t>
            </a:r>
          </a:p>
          <a:p>
            <a:pPr marL="457200" indent="-457200">
              <a:buFont typeface="Wingdings" charset="0"/>
              <a:buNone/>
              <a:defRPr/>
            </a:pPr>
            <a:endParaRPr lang="en-US" sz="2600" dirty="0">
              <a:latin typeface="Gill Sans MT" charset="0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65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24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5"/>
          <p:cNvSpPr>
            <a:spLocks noGrp="1" noChangeArrowheads="1"/>
          </p:cNvSpPr>
          <p:nvPr>
            <p:ph type="title"/>
          </p:nvPr>
        </p:nvSpPr>
        <p:spPr>
          <a:xfrm>
            <a:off x="546100" y="115888"/>
            <a:ext cx="7772400" cy="936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j-cs"/>
              </a:rPr>
              <a:t>Data center networks </a:t>
            </a:r>
            <a:endParaRPr lang="en-US" dirty="0">
              <a:latin typeface="Gill Sans MT" charset="0"/>
              <a:cs typeface="+mj-cs"/>
            </a:endParaRPr>
          </a:p>
        </p:txBody>
      </p:sp>
      <p:sp>
        <p:nvSpPr>
          <p:cNvPr id="6861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15950" y="1320800"/>
            <a:ext cx="8274050" cy="8350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10’s to 100’s of thousands of hosts, often closely coupled, in close proximity:</a:t>
            </a:r>
          </a:p>
          <a:p>
            <a:pPr lvl="1">
              <a:defRPr/>
            </a:pPr>
            <a:r>
              <a:rPr lang="en-US" dirty="0">
                <a:latin typeface="Gill Sans MT" charset="0"/>
                <a:cs typeface="+mn-cs"/>
              </a:rPr>
              <a:t>e</a:t>
            </a:r>
            <a:r>
              <a:rPr lang="en-US" dirty="0" smtClean="0">
                <a:latin typeface="Gill Sans MT" charset="0"/>
                <a:cs typeface="+mn-cs"/>
              </a:rPr>
              <a:t>-business (e.g. Amazon)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content-servers (e.g., YouTube, Akamai, Apple, Microsoft)</a:t>
            </a:r>
          </a:p>
          <a:p>
            <a:pPr lvl="1">
              <a:defRPr/>
            </a:pPr>
            <a:r>
              <a:rPr lang="en-US" dirty="0" smtClean="0">
                <a:latin typeface="Gill Sans MT" charset="0"/>
                <a:cs typeface="+mn-cs"/>
              </a:rPr>
              <a:t>search engines, data mining (e.g., Google)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  <p:pic>
        <p:nvPicPr>
          <p:cNvPr id="202757" name="Picture 20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6"/>
          <p:cNvSpPr txBox="1">
            <a:spLocks noChangeArrowheads="1"/>
          </p:cNvSpPr>
          <p:nvPr/>
        </p:nvSpPr>
        <p:spPr bwMode="auto">
          <a:xfrm>
            <a:off x="684213" y="3411538"/>
            <a:ext cx="4678362" cy="177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Gill Sans MT" charset="0"/>
                <a:cs typeface="+mn-cs"/>
              </a:rPr>
              <a:t>c</a:t>
            </a:r>
            <a:r>
              <a:rPr lang="en-US" i="0" dirty="0" smtClean="0">
                <a:latin typeface="Gill Sans MT" charset="0"/>
                <a:cs typeface="+mn-cs"/>
              </a:rPr>
              <a:t>hallenges: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ultiple applications, each serving massive numbers of clients </a:t>
            </a:r>
          </a:p>
          <a:p>
            <a:pPr lvl="1">
              <a:defRPr/>
            </a:pPr>
            <a:r>
              <a:rPr lang="en-US" i="0" dirty="0">
                <a:latin typeface="Gill Sans MT" charset="0"/>
                <a:cs typeface="+mn-cs"/>
              </a:rPr>
              <a:t>m</a:t>
            </a:r>
            <a:r>
              <a:rPr lang="en-US" i="0" dirty="0" smtClean="0">
                <a:latin typeface="Gill Sans MT" charset="0"/>
                <a:cs typeface="+mn-cs"/>
              </a:rPr>
              <a:t>anaging/balancing load, avoiding processing, networking, data bottlenecks  </a:t>
            </a:r>
          </a:p>
        </p:txBody>
      </p:sp>
      <p:pic>
        <p:nvPicPr>
          <p:cNvPr id="202759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451225"/>
            <a:ext cx="3527425" cy="252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0" name="TextBox 3"/>
          <p:cNvSpPr txBox="1">
            <a:spLocks noChangeArrowheads="1"/>
          </p:cNvSpPr>
          <p:nvPr/>
        </p:nvSpPr>
        <p:spPr bwMode="auto">
          <a:xfrm>
            <a:off x="5265738" y="5951538"/>
            <a:ext cx="2828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latin typeface="Arial" charset="0"/>
                <a:cs typeface="Arial" charset="0"/>
              </a:rPr>
              <a:t>Inside a 40-ft Microsoft container, </a:t>
            </a:r>
          </a:p>
          <a:p>
            <a:r>
              <a:rPr lang="en-US" sz="1400" i="0" dirty="0">
                <a:latin typeface="Arial" charset="0"/>
                <a:cs typeface="Arial" charset="0"/>
              </a:rPr>
              <a:t>Chicago data center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66</a:t>
            </a:fld>
            <a:endParaRPr lang="en-US" sz="1200" dirty="0">
              <a:latin typeface="Tahoma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Straight Connector 507"/>
          <p:cNvCxnSpPr>
            <a:stCxn id="53" idx="3"/>
            <a:endCxn id="71" idx="1"/>
          </p:cNvCxnSpPr>
          <p:nvPr/>
        </p:nvCxnSpPr>
        <p:spPr>
          <a:xfrm flipH="1">
            <a:off x="1606550" y="4151313"/>
            <a:ext cx="893763" cy="392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/>
          <p:cNvCxnSpPr/>
          <p:nvPr/>
        </p:nvCxnSpPr>
        <p:spPr>
          <a:xfrm>
            <a:off x="2638425" y="40179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Connector 528"/>
          <p:cNvCxnSpPr/>
          <p:nvPr/>
        </p:nvCxnSpPr>
        <p:spPr>
          <a:xfrm flipH="1">
            <a:off x="4868863" y="4121150"/>
            <a:ext cx="415925" cy="538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/>
          <p:nvPr/>
        </p:nvCxnSpPr>
        <p:spPr>
          <a:xfrm>
            <a:off x="5597525" y="4005263"/>
            <a:ext cx="374650" cy="538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07" name="Group 187"/>
          <p:cNvGrpSpPr>
            <a:grpSpLocks/>
          </p:cNvGrpSpPr>
          <p:nvPr/>
        </p:nvGrpSpPr>
        <p:grpSpPr bwMode="auto">
          <a:xfrm>
            <a:off x="2105025" y="3932238"/>
            <a:ext cx="1052513" cy="355600"/>
            <a:chOff x="4410" y="1365"/>
            <a:chExt cx="663" cy="224"/>
          </a:xfrm>
        </p:grpSpPr>
        <p:sp>
          <p:nvSpPr>
            <p:cNvPr id="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08" name="Group 187"/>
          <p:cNvGrpSpPr>
            <a:grpSpLocks/>
          </p:cNvGrpSpPr>
          <p:nvPr/>
        </p:nvGrpSpPr>
        <p:grpSpPr bwMode="auto">
          <a:xfrm>
            <a:off x="4924425" y="3932238"/>
            <a:ext cx="1052513" cy="355600"/>
            <a:chOff x="4410" y="1365"/>
            <a:chExt cx="663" cy="224"/>
          </a:xfrm>
        </p:grpSpPr>
        <p:sp>
          <p:nvSpPr>
            <p:cNvPr id="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98" name="Straight Connector 497"/>
          <p:cNvCxnSpPr>
            <a:stCxn id="55" idx="0"/>
          </p:cNvCxnSpPr>
          <p:nvPr/>
        </p:nvCxnSpPr>
        <p:spPr>
          <a:xfrm flipH="1" flipV="1">
            <a:off x="1724025" y="3779838"/>
            <a:ext cx="484188" cy="327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/>
          <p:cNvCxnSpPr/>
          <p:nvPr/>
        </p:nvCxnSpPr>
        <p:spPr>
          <a:xfrm flipH="1">
            <a:off x="5915025" y="3856038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/>
          <p:cNvCxnSpPr/>
          <p:nvPr/>
        </p:nvCxnSpPr>
        <p:spPr>
          <a:xfrm flipH="1">
            <a:off x="5534025" y="35639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flipH="1">
            <a:off x="2714625" y="3551238"/>
            <a:ext cx="0" cy="368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6908800" y="5600700"/>
            <a:ext cx="10652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Server racks</a:t>
            </a:r>
          </a:p>
        </p:txBody>
      </p:sp>
      <p:sp>
        <p:nvSpPr>
          <p:cNvPr id="555" name="TextBox 554"/>
          <p:cNvSpPr txBox="1"/>
          <p:nvPr/>
        </p:nvSpPr>
        <p:spPr>
          <a:xfrm>
            <a:off x="6894513" y="5143500"/>
            <a:ext cx="1143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TOR switches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985000" y="4008438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Tier-1 switches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6892925" y="4654550"/>
            <a:ext cx="15906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Tier-2 switches</a:t>
            </a:r>
          </a:p>
        </p:txBody>
      </p:sp>
      <p:grpSp>
        <p:nvGrpSpPr>
          <p:cNvPr id="204818" name="Group 1287"/>
          <p:cNvGrpSpPr>
            <a:grpSpLocks/>
          </p:cNvGrpSpPr>
          <p:nvPr/>
        </p:nvGrpSpPr>
        <p:grpSpPr bwMode="auto">
          <a:xfrm>
            <a:off x="6359525" y="3449638"/>
            <a:ext cx="381000" cy="609600"/>
            <a:chOff x="4140" y="429"/>
            <a:chExt cx="1425" cy="2396"/>
          </a:xfrm>
        </p:grpSpPr>
        <p:sp>
          <p:nvSpPr>
            <p:cNvPr id="434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5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6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7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8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4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64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0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6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62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3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2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3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09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60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1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5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811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58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9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47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8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9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0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1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2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3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4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5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56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7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6" name="TextBox 465"/>
          <p:cNvSpPr txBox="1"/>
          <p:nvPr/>
        </p:nvSpPr>
        <p:spPr>
          <a:xfrm>
            <a:off x="6753225" y="3398838"/>
            <a:ext cx="1592263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grpSp>
        <p:nvGrpSpPr>
          <p:cNvPr id="204820" name="Group 1287"/>
          <p:cNvGrpSpPr>
            <a:grpSpLocks/>
          </p:cNvGrpSpPr>
          <p:nvPr/>
        </p:nvGrpSpPr>
        <p:grpSpPr bwMode="auto">
          <a:xfrm>
            <a:off x="1343025" y="3322638"/>
            <a:ext cx="381000" cy="609600"/>
            <a:chOff x="4140" y="429"/>
            <a:chExt cx="1425" cy="2396"/>
          </a:xfrm>
        </p:grpSpPr>
        <p:sp>
          <p:nvSpPr>
            <p:cNvPr id="468" name="Freeform 1288"/>
            <p:cNvSpPr>
              <a:spLocks/>
            </p:cNvSpPr>
            <p:nvPr/>
          </p:nvSpPr>
          <p:spPr bwMode="auto">
            <a:xfrm>
              <a:off x="5268" y="435"/>
              <a:ext cx="285" cy="2284"/>
            </a:xfrm>
            <a:custGeom>
              <a:avLst/>
              <a:gdLst>
                <a:gd name="T0" fmla="*/ 40 w 354"/>
                <a:gd name="T1" fmla="*/ 0 h 2742"/>
                <a:gd name="T2" fmla="*/ 226 w 354"/>
                <a:gd name="T3" fmla="*/ 236 h 2742"/>
                <a:gd name="T4" fmla="*/ 221 w 354"/>
                <a:gd name="T5" fmla="*/ 1824 h 2742"/>
                <a:gd name="T6" fmla="*/ 0 w 354"/>
                <a:gd name="T7" fmla="*/ 1906 h 2742"/>
                <a:gd name="T8" fmla="*/ 40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9" name="Rectangle 1289"/>
            <p:cNvSpPr>
              <a:spLocks noChangeArrowheads="1"/>
            </p:cNvSpPr>
            <p:nvPr/>
          </p:nvSpPr>
          <p:spPr bwMode="auto">
            <a:xfrm>
              <a:off x="4205" y="429"/>
              <a:ext cx="1045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0" name="Freeform 1290"/>
            <p:cNvSpPr>
              <a:spLocks/>
            </p:cNvSpPr>
            <p:nvPr/>
          </p:nvSpPr>
          <p:spPr bwMode="auto">
            <a:xfrm>
              <a:off x="5322" y="573"/>
              <a:ext cx="166" cy="2115"/>
            </a:xfrm>
            <a:custGeom>
              <a:avLst/>
              <a:gdLst>
                <a:gd name="T0" fmla="*/ 5 w 211"/>
                <a:gd name="T1" fmla="*/ 0 h 2537"/>
                <a:gd name="T2" fmla="*/ 135 w 211"/>
                <a:gd name="T3" fmla="*/ 152 h 2537"/>
                <a:gd name="T4" fmla="*/ 5 w 211"/>
                <a:gd name="T5" fmla="*/ 1738 h 2537"/>
                <a:gd name="T6" fmla="*/ 5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1" name="Freeform 1291"/>
            <p:cNvSpPr>
              <a:spLocks/>
            </p:cNvSpPr>
            <p:nvPr/>
          </p:nvSpPr>
          <p:spPr bwMode="auto">
            <a:xfrm>
              <a:off x="5286" y="1639"/>
              <a:ext cx="261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9 h 226"/>
                <a:gd name="T4" fmla="*/ 209 w 328"/>
                <a:gd name="T5" fmla="*/ 158 h 226"/>
                <a:gd name="T6" fmla="*/ 0 w 328"/>
                <a:gd name="T7" fmla="*/ 7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2" name="Rectangle 1292"/>
            <p:cNvSpPr>
              <a:spLocks noChangeArrowheads="1"/>
            </p:cNvSpPr>
            <p:nvPr/>
          </p:nvSpPr>
          <p:spPr bwMode="auto">
            <a:xfrm>
              <a:off x="4211" y="691"/>
              <a:ext cx="600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2" name="Group 129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02" name="AutoShape 1294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19" cy="15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3" name="AutoShape 1295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9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4" name="Rectangle 1296"/>
            <p:cNvSpPr>
              <a:spLocks noChangeArrowheads="1"/>
            </p:cNvSpPr>
            <p:nvPr/>
          </p:nvSpPr>
          <p:spPr bwMode="auto">
            <a:xfrm>
              <a:off x="4223" y="1022"/>
              <a:ext cx="600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4" name="Group 129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00" name="AutoShape 1298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1" name="AutoShape 1299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6" name="Rectangle 1300"/>
            <p:cNvSpPr>
              <a:spLocks noChangeArrowheads="1"/>
            </p:cNvSpPr>
            <p:nvPr/>
          </p:nvSpPr>
          <p:spPr bwMode="auto">
            <a:xfrm>
              <a:off x="4217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7" name="Rectangle 1301"/>
            <p:cNvSpPr>
              <a:spLocks noChangeArrowheads="1"/>
            </p:cNvSpPr>
            <p:nvPr/>
          </p:nvSpPr>
          <p:spPr bwMode="auto">
            <a:xfrm>
              <a:off x="4229" y="1652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7" name="Group 130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97" name="AutoShape 1303"/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5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9" name="AutoShape 1304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9" name="Freeform 1305"/>
            <p:cNvSpPr>
              <a:spLocks/>
            </p:cNvSpPr>
            <p:nvPr/>
          </p:nvSpPr>
          <p:spPr bwMode="auto">
            <a:xfrm>
              <a:off x="5286" y="1352"/>
              <a:ext cx="267" cy="187"/>
            </a:xfrm>
            <a:custGeom>
              <a:avLst/>
              <a:gdLst>
                <a:gd name="T0" fmla="*/ 2 w 328"/>
                <a:gd name="T1" fmla="*/ 0 h 226"/>
                <a:gd name="T2" fmla="*/ 211 w 328"/>
                <a:gd name="T3" fmla="*/ 88 h 226"/>
                <a:gd name="T4" fmla="*/ 209 w 328"/>
                <a:gd name="T5" fmla="*/ 156 h 226"/>
                <a:gd name="T6" fmla="*/ 0 w 328"/>
                <a:gd name="T7" fmla="*/ 6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44779" name="Group 130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92" name="AutoShape 130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3" name="AutoShape 1308"/>
              <p:cNvSpPr>
                <a:spLocks noChangeArrowheads="1"/>
              </p:cNvSpPr>
              <p:nvPr/>
            </p:nvSpPr>
            <p:spPr bwMode="auto">
              <a:xfrm>
                <a:off x="630" y="2587"/>
                <a:ext cx="695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81" name="Rectangle 1309"/>
            <p:cNvSpPr>
              <a:spLocks noChangeArrowheads="1"/>
            </p:cNvSpPr>
            <p:nvPr/>
          </p:nvSpPr>
          <p:spPr bwMode="auto">
            <a:xfrm>
              <a:off x="5250" y="429"/>
              <a:ext cx="6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2" name="Freeform 1310"/>
            <p:cNvSpPr>
              <a:spLocks/>
            </p:cNvSpPr>
            <p:nvPr/>
          </p:nvSpPr>
          <p:spPr bwMode="auto">
            <a:xfrm>
              <a:off x="5310" y="1009"/>
              <a:ext cx="238" cy="212"/>
            </a:xfrm>
            <a:custGeom>
              <a:avLst/>
              <a:gdLst>
                <a:gd name="T0" fmla="*/ 2 w 296"/>
                <a:gd name="T1" fmla="*/ 0 h 256"/>
                <a:gd name="T2" fmla="*/ 187 w 296"/>
                <a:gd name="T3" fmla="*/ 100 h 256"/>
                <a:gd name="T4" fmla="*/ 190 w 296"/>
                <a:gd name="T5" fmla="*/ 177 h 256"/>
                <a:gd name="T6" fmla="*/ 0 w 296"/>
                <a:gd name="T7" fmla="*/ 6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3" name="Freeform 1311"/>
            <p:cNvSpPr>
              <a:spLocks/>
            </p:cNvSpPr>
            <p:nvPr/>
          </p:nvSpPr>
          <p:spPr bwMode="auto">
            <a:xfrm>
              <a:off x="5316" y="679"/>
              <a:ext cx="243" cy="243"/>
            </a:xfrm>
            <a:custGeom>
              <a:avLst/>
              <a:gdLst>
                <a:gd name="T0" fmla="*/ 0 w 304"/>
                <a:gd name="T1" fmla="*/ 0 h 288"/>
                <a:gd name="T2" fmla="*/ 196 w 304"/>
                <a:gd name="T3" fmla="*/ 114 h 288"/>
                <a:gd name="T4" fmla="*/ 183 w 304"/>
                <a:gd name="T5" fmla="*/ 200 h 288"/>
                <a:gd name="T6" fmla="*/ 5 w 304"/>
                <a:gd name="T7" fmla="*/ 86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4" name="Oval 1312"/>
            <p:cNvSpPr>
              <a:spLocks noChangeArrowheads="1"/>
            </p:cNvSpPr>
            <p:nvPr/>
          </p:nvSpPr>
          <p:spPr bwMode="auto">
            <a:xfrm>
              <a:off x="5518" y="2613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5" name="Freeform 1313"/>
            <p:cNvSpPr>
              <a:spLocks/>
            </p:cNvSpPr>
            <p:nvPr/>
          </p:nvSpPr>
          <p:spPr bwMode="auto">
            <a:xfrm>
              <a:off x="5304" y="2613"/>
              <a:ext cx="243" cy="200"/>
            </a:xfrm>
            <a:custGeom>
              <a:avLst/>
              <a:gdLst>
                <a:gd name="T0" fmla="*/ 0 w 306"/>
                <a:gd name="T1" fmla="*/ 73 h 240"/>
                <a:gd name="T2" fmla="*/ 2 w 306"/>
                <a:gd name="T3" fmla="*/ 167 h 240"/>
                <a:gd name="T4" fmla="*/ 196 w 306"/>
                <a:gd name="T5" fmla="*/ 77 h 240"/>
                <a:gd name="T6" fmla="*/ 192 w 306"/>
                <a:gd name="T7" fmla="*/ 0 h 240"/>
                <a:gd name="T8" fmla="*/ 0 w 306"/>
                <a:gd name="T9" fmla="*/ 7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6" name="AutoShape 1314"/>
            <p:cNvSpPr>
              <a:spLocks noChangeArrowheads="1"/>
            </p:cNvSpPr>
            <p:nvPr/>
          </p:nvSpPr>
          <p:spPr bwMode="auto">
            <a:xfrm>
              <a:off x="4140" y="2675"/>
              <a:ext cx="1199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7" name="AutoShape 1315"/>
            <p:cNvSpPr>
              <a:spLocks noChangeArrowheads="1"/>
            </p:cNvSpPr>
            <p:nvPr/>
          </p:nvSpPr>
          <p:spPr bwMode="auto">
            <a:xfrm>
              <a:off x="4205" y="2713"/>
              <a:ext cx="1069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8" name="Oval 1316"/>
            <p:cNvSpPr>
              <a:spLocks noChangeArrowheads="1"/>
            </p:cNvSpPr>
            <p:nvPr/>
          </p:nvSpPr>
          <p:spPr bwMode="auto">
            <a:xfrm>
              <a:off x="4306" y="2382"/>
              <a:ext cx="160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9" name="Oval 1317"/>
            <p:cNvSpPr>
              <a:spLocks noChangeArrowheads="1"/>
            </p:cNvSpPr>
            <p:nvPr/>
          </p:nvSpPr>
          <p:spPr bwMode="auto">
            <a:xfrm>
              <a:off x="4484" y="2382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fontAlgn="auto" hangingPunct="1">
                <a:spcAft>
                  <a:spcPts val="0"/>
                </a:spcAft>
                <a:defRPr/>
              </a:pPr>
              <a:endParaRPr lang="en-US" i="0" dirty="0">
                <a:solidFill>
                  <a:srgbClr val="FF0000"/>
                </a:solidFill>
                <a:latin typeface="Calibri"/>
                <a:ea typeface="+mn-ea"/>
                <a:cs typeface="Arial" charset="0"/>
              </a:endParaRPr>
            </a:p>
          </p:txBody>
        </p:sp>
        <p:sp>
          <p:nvSpPr>
            <p:cNvPr id="490" name="Oval 1318"/>
            <p:cNvSpPr>
              <a:spLocks noChangeArrowheads="1"/>
            </p:cNvSpPr>
            <p:nvPr/>
          </p:nvSpPr>
          <p:spPr bwMode="auto">
            <a:xfrm>
              <a:off x="4663" y="2382"/>
              <a:ext cx="160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1" name="Rectangle 1319"/>
            <p:cNvSpPr>
              <a:spLocks noChangeArrowheads="1"/>
            </p:cNvSpPr>
            <p:nvPr/>
          </p:nvSpPr>
          <p:spPr bwMode="auto">
            <a:xfrm>
              <a:off x="5060" y="1833"/>
              <a:ext cx="89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4" name="TextBox 503"/>
          <p:cNvSpPr txBox="1"/>
          <p:nvPr/>
        </p:nvSpPr>
        <p:spPr>
          <a:xfrm>
            <a:off x="379413" y="3336925"/>
            <a:ext cx="981075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Load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balancer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835025" y="4676775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70" idx="2"/>
          </p:cNvCxnSpPr>
          <p:nvPr/>
        </p:nvCxnSpPr>
        <p:spPr>
          <a:xfrm flipH="1">
            <a:off x="1139825" y="4891088"/>
            <a:ext cx="201613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57325" y="4691063"/>
            <a:ext cx="57150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775" idx="0"/>
          </p:cNvCxnSpPr>
          <p:nvPr/>
        </p:nvCxnSpPr>
        <p:spPr>
          <a:xfrm>
            <a:off x="1597025" y="4714875"/>
            <a:ext cx="274638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26" name="Group 505"/>
          <p:cNvGrpSpPr>
            <a:grpSpLocks/>
          </p:cNvGrpSpPr>
          <p:nvPr/>
        </p:nvGrpSpPr>
        <p:grpSpPr bwMode="auto">
          <a:xfrm>
            <a:off x="569913" y="5172075"/>
            <a:ext cx="331787" cy="1030288"/>
            <a:chOff x="6240352" y="2055335"/>
            <a:chExt cx="771307" cy="1017716"/>
          </a:xfrm>
        </p:grpSpPr>
        <p:grpSp>
          <p:nvGrpSpPr>
            <p:cNvPr id="205797" name="Group 50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534" name="Rectangle 533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5" name="Straight Connector 534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Rectangle 535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37" name="Straight Connector 536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0" name="Rectangle 539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543" name="Straight Connector 542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4737" name="Group 54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8" name="Straight Connector 577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8" name="Group 54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6" name="Straight Connector 575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39" name="Group 5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4" name="Straight Connector 573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0" name="Group 5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2" name="Straight Connector 571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1" name="Group 5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70" name="Straight Connector 569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2" name="Group 5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8" name="Straight Connector 567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3" name="Group 55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6" name="Straight Connector 565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4" name="Group 55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4" name="Straight Connector 563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5" name="Group 55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2" name="Straight Connector 561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4746" name="Group 55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560" name="Straight Connector 559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98" name="Group 50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99" name="Group 50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52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2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0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3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11" name="Straight Connector 510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7" name="Group 638"/>
          <p:cNvGrpSpPr>
            <a:grpSpLocks/>
          </p:cNvGrpSpPr>
          <p:nvPr/>
        </p:nvGrpSpPr>
        <p:grpSpPr bwMode="auto">
          <a:xfrm>
            <a:off x="955675" y="5172075"/>
            <a:ext cx="331788" cy="1030288"/>
            <a:chOff x="6240352" y="2055335"/>
            <a:chExt cx="771307" cy="1017716"/>
          </a:xfrm>
        </p:grpSpPr>
        <p:grpSp>
          <p:nvGrpSpPr>
            <p:cNvPr id="205739" name="Group 63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661" name="Rectangle 660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2" name="Straight Connector 661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3" name="Rectangle 66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4" name="Straight Connector 663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5" name="Rectangle 664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6" name="Rectangle 665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667" name="Straight Connector 666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67" name="Group 66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6" name="Straight Connector 695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7" name="Straight Connector 696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8" name="Group 66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69" name="Group 66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2" name="Straight Connector 691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0" name="Group 67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90" name="Straight Connector 689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1" name="Straight Connector 690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1" name="Group 67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8" name="Straight Connector 687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2" name="Group 67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6" name="Straight Connector 685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3" name="Group 67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4" name="Straight Connector 683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4" name="Group 67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2" name="Straight Connector 681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5" name="Group 67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76" name="Group 67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678" name="Straight Connector 677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740" name="Group 64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741" name="Group 64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65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5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643" name="Straight Connector 64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4" name="Straight Connector 643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8" name="Group 697"/>
          <p:cNvGrpSpPr>
            <a:grpSpLocks/>
          </p:cNvGrpSpPr>
          <p:nvPr/>
        </p:nvGrpSpPr>
        <p:grpSpPr bwMode="auto">
          <a:xfrm>
            <a:off x="1331913" y="5172075"/>
            <a:ext cx="331787" cy="1030288"/>
            <a:chOff x="6240352" y="2055335"/>
            <a:chExt cx="771307" cy="1017716"/>
          </a:xfrm>
        </p:grpSpPr>
        <p:grpSp>
          <p:nvGrpSpPr>
            <p:cNvPr id="205681" name="Group 69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20" name="Rectangle 71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1" name="Straight Connector 72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Rectangle 72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3" name="Straight Connector 72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" name="Rectangle 72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25" name="Rectangle 72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26" name="Straight Connector 72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709" name="Group 72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5" name="Straight Connector 75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6" name="Straight Connector 75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0" name="Group 72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1" name="Group 72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51" name="Straight Connector 75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2" name="Group 72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9" name="Straight Connector 74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0" name="Straight Connector 74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3" name="Group 73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7" name="Straight Connector 74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8" name="Straight Connector 74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4" name="Group 73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5" name="Straight Connector 74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6" name="Straight Connector 74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5" name="Group 73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3" name="Straight Connector 74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4" name="Straight Connector 74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6" name="Group 73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41" name="Straight Connector 74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2" name="Straight Connector 74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7" name="Group 73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9" name="Straight Connector 73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0" name="Straight Connector 73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718" name="Group 73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37" name="Straight Connector 73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82" name="Group 69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83" name="Group 70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1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02" name="Straight Connector 70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6" name="Straight Connector 70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7" name="Straight Connector 70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29" name="Group 756"/>
          <p:cNvGrpSpPr>
            <a:grpSpLocks/>
          </p:cNvGrpSpPr>
          <p:nvPr/>
        </p:nvGrpSpPr>
        <p:grpSpPr bwMode="auto">
          <a:xfrm>
            <a:off x="1708150" y="5172075"/>
            <a:ext cx="331788" cy="1030288"/>
            <a:chOff x="6240352" y="2055335"/>
            <a:chExt cx="771307" cy="1017716"/>
          </a:xfrm>
        </p:grpSpPr>
        <p:grpSp>
          <p:nvGrpSpPr>
            <p:cNvPr id="205623" name="Group 75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779" name="Rectangle 778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0" name="Straight Connector 779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1" name="Rectangle 780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2" name="Straight Connector 781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3" name="Rectangle 782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84" name="Rectangle 783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785" name="Straight Connector 784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651" name="Group 78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2" name="Group 78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2" name="Straight Connector 811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3" name="Group 78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10" name="Straight Connector 809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1" name="Straight Connector 810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4" name="Group 78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8" name="Straight Connector 807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Straight Connector 808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5" name="Group 78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6" name="Group 79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4" name="Straight Connector 803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7" name="Group 79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2" name="Straight Connector 801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3" name="Straight Connector 802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8" name="Group 79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00" name="Straight Connector 799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1" name="Straight Connector 800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59" name="Group 79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8" name="Straight Connector 797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9" name="Straight Connector 798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60" name="Group 79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796" name="Straight Connector 795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7" name="Straight Connector 796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624" name="Group 75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625" name="Group 75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77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6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7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78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761" name="Straight Connector 760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2" name="Straight Connector 771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3" name="Straight Connector 772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18" name="Straight Connector 817"/>
          <p:cNvCxnSpPr/>
          <p:nvPr/>
        </p:nvCxnSpPr>
        <p:spPr>
          <a:xfrm flipH="1">
            <a:off x="2398713" y="4676775"/>
            <a:ext cx="357187" cy="496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/>
          <p:cNvCxnSpPr>
            <a:stCxn id="1058" idx="2"/>
          </p:cNvCxnSpPr>
          <p:nvPr/>
        </p:nvCxnSpPr>
        <p:spPr>
          <a:xfrm flipH="1">
            <a:off x="2703513" y="4892675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/>
          <p:cNvCxnSpPr/>
          <p:nvPr/>
        </p:nvCxnSpPr>
        <p:spPr>
          <a:xfrm>
            <a:off x="3021013" y="4692650"/>
            <a:ext cx="57150" cy="490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/>
          <p:cNvCxnSpPr>
            <a:endCxn id="843" idx="0"/>
          </p:cNvCxnSpPr>
          <p:nvPr/>
        </p:nvCxnSpPr>
        <p:spPr>
          <a:xfrm>
            <a:off x="3160713" y="4716463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34" name="Group 821"/>
          <p:cNvGrpSpPr>
            <a:grpSpLocks/>
          </p:cNvGrpSpPr>
          <p:nvPr/>
        </p:nvGrpSpPr>
        <p:grpSpPr bwMode="auto">
          <a:xfrm>
            <a:off x="2133600" y="5173663"/>
            <a:ext cx="331788" cy="1030287"/>
            <a:chOff x="6240352" y="2055335"/>
            <a:chExt cx="771307" cy="1017716"/>
          </a:xfrm>
        </p:grpSpPr>
        <p:grpSp>
          <p:nvGrpSpPr>
            <p:cNvPr id="205565" name="Group 99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21" name="Rectangle 1020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2" name="Straight Connector 1021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3" name="Rectangle 1022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4" name="Straight Connector 1023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5" name="Rectangle 1024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26" name="Rectangle 1025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27" name="Straight Connector 1026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93" name="Group 102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6" name="Straight Connector 1055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4" name="Group 102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4" name="Straight Connector 1053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5" name="Straight Connector 1054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5" name="Group 102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2" name="Straight Connector 1051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3" name="Straight Connector 1052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6" name="Group 103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50" name="Straight Connector 1049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1" name="Straight Connector 1050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7" name="Group 103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8" name="Straight Connector 1047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9" name="Straight Connector 1048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8" name="Group 103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6" name="Straight Connector 1045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7" name="Straight Connector 1046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99" name="Group 103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0" name="Group 103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2" name="Straight Connector 1041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1" name="Group 103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40" name="Straight Connector 1039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1" name="Straight Connector 1040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602" name="Group 103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038" name="Straight Connector 1037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9" name="Straight Connector 1038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66" name="Group 100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67" name="Group 100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1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8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19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0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03" name="Straight Connector 1002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9" name="Straight Connector 1008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0" name="Straight Connector 1009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1" name="Straight Connector 1010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2" name="Straight Connector 1011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3" name="Straight Connector 1012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4" name="Straight Connector 1013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5" name="Straight Connector 1014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5" name="Group 822"/>
          <p:cNvGrpSpPr>
            <a:grpSpLocks/>
          </p:cNvGrpSpPr>
          <p:nvPr/>
        </p:nvGrpSpPr>
        <p:grpSpPr bwMode="auto">
          <a:xfrm>
            <a:off x="2519363" y="5173663"/>
            <a:ext cx="331787" cy="1030287"/>
            <a:chOff x="6240352" y="2055335"/>
            <a:chExt cx="771307" cy="1017716"/>
          </a:xfrm>
        </p:grpSpPr>
        <p:grpSp>
          <p:nvGrpSpPr>
            <p:cNvPr id="205507" name="Group 941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63" name="Rectangle 962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4" name="Straight Connector 963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5" name="Rectangle 964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6" name="Straight Connector 965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Rectangle 966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535" name="Group 969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8" name="Straight Connector 997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6" name="Group 970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6" name="Straight Connector 995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7" name="Group 971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4" name="Straight Connector 993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8" name="Group 972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2" name="Straight Connector 991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39" name="Group 973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90" name="Straight Connector 989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0" name="Group 974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8" name="Straight Connector 987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1" name="Group 975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6" name="Straight Connector 985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2" name="Group 976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4" name="Straight Connector 983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3" name="Group 977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2" name="Straight Connector 981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3" name="Straight Connector 982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544" name="Group 978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80" name="Straight Connector 979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1" name="Straight Connector 980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508" name="Group 942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509" name="Group 943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0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1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2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45" name="Straight Connector 944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6" name="Straight Connector 945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7" name="Straight Connector 946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" name="Straight Connector 948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0" name="Straight Connector 949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1" name="Straight Connector 950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6" name="Group 823"/>
          <p:cNvGrpSpPr>
            <a:grpSpLocks/>
          </p:cNvGrpSpPr>
          <p:nvPr/>
        </p:nvGrpSpPr>
        <p:grpSpPr bwMode="auto">
          <a:xfrm>
            <a:off x="2895600" y="5173663"/>
            <a:ext cx="331788" cy="1030287"/>
            <a:chOff x="6240352" y="2055335"/>
            <a:chExt cx="771307" cy="1017716"/>
          </a:xfrm>
        </p:grpSpPr>
        <p:grpSp>
          <p:nvGrpSpPr>
            <p:cNvPr id="205449" name="Group 88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905" name="Rectangle 904"/>
              <p:cNvSpPr/>
              <p:nvPr/>
            </p:nvSpPr>
            <p:spPr>
              <a:xfrm>
                <a:off x="6509397" y="3062521"/>
                <a:ext cx="447628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7" name="Rectangle 906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08" name="Straight Connector 907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9" name="Rectangle 908"/>
              <p:cNvSpPr/>
              <p:nvPr/>
            </p:nvSpPr>
            <p:spPr>
              <a:xfrm>
                <a:off x="6816769" y="3703886"/>
                <a:ext cx="131304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910" name="Rectangle 909"/>
              <p:cNvSpPr/>
              <p:nvPr/>
            </p:nvSpPr>
            <p:spPr>
              <a:xfrm>
                <a:off x="6404951" y="3158177"/>
                <a:ext cx="444643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911" name="Straight Connector 910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77" name="Group 91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40" name="Straight Connector 939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/>
                <p:cNvCxnSpPr/>
                <p:nvPr/>
              </p:nvCxnSpPr>
              <p:spPr>
                <a:xfrm flipV="1">
                  <a:off x="6580709" y="293897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8" name="Group 91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V="1">
                  <a:off x="7028817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V="1">
                  <a:off x="6581189" y="2938970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79" name="Group 91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6" name="Straight Connector 935"/>
                <p:cNvCxnSpPr/>
                <p:nvPr/>
              </p:nvCxnSpPr>
              <p:spPr>
                <a:xfrm flipV="1">
                  <a:off x="7026313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 flipV="1">
                  <a:off x="6581670" y="2938967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0" name="Group 91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4" name="Straight Connector 933"/>
                <p:cNvCxnSpPr/>
                <p:nvPr/>
              </p:nvCxnSpPr>
              <p:spPr>
                <a:xfrm flipV="1">
                  <a:off x="7026792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5" name="Straight Connector 934"/>
                <p:cNvCxnSpPr/>
                <p:nvPr/>
              </p:nvCxnSpPr>
              <p:spPr>
                <a:xfrm flipV="1">
                  <a:off x="6582149" y="2938965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1" name="Group 91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2" name="Straight Connector 931"/>
                <p:cNvCxnSpPr/>
                <p:nvPr/>
              </p:nvCxnSpPr>
              <p:spPr>
                <a:xfrm flipV="1">
                  <a:off x="7027272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3" name="Straight Connector 932"/>
                <p:cNvCxnSpPr/>
                <p:nvPr/>
              </p:nvCxnSpPr>
              <p:spPr>
                <a:xfrm flipV="1">
                  <a:off x="6582629" y="293896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2" name="Group 91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30" name="Straight Connector 929"/>
                <p:cNvCxnSpPr/>
                <p:nvPr/>
              </p:nvCxnSpPr>
              <p:spPr>
                <a:xfrm flipV="1">
                  <a:off x="7027753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1" name="Straight Connector 930"/>
                <p:cNvCxnSpPr/>
                <p:nvPr/>
              </p:nvCxnSpPr>
              <p:spPr>
                <a:xfrm flipV="1">
                  <a:off x="6583110" y="2938960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3" name="Group 91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8" name="Straight Connector 927"/>
                <p:cNvCxnSpPr/>
                <p:nvPr/>
              </p:nvCxnSpPr>
              <p:spPr>
                <a:xfrm flipV="1">
                  <a:off x="7028232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9" name="Straight Connector 928"/>
                <p:cNvCxnSpPr/>
                <p:nvPr/>
              </p:nvCxnSpPr>
              <p:spPr>
                <a:xfrm flipV="1">
                  <a:off x="6580604" y="2938957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4" name="Group 91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6" name="Straight Connector 925"/>
                <p:cNvCxnSpPr/>
                <p:nvPr/>
              </p:nvCxnSpPr>
              <p:spPr>
                <a:xfrm flipV="1">
                  <a:off x="7028711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7" name="Straight Connector 926"/>
                <p:cNvCxnSpPr/>
                <p:nvPr/>
              </p:nvCxnSpPr>
              <p:spPr>
                <a:xfrm flipV="1">
                  <a:off x="6581083" y="2938954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5" name="Group 91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86" name="Group 92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922" name="Straight Connector 921"/>
                <p:cNvCxnSpPr/>
                <p:nvPr/>
              </p:nvCxnSpPr>
              <p:spPr>
                <a:xfrm flipV="1">
                  <a:off x="7026689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450" name="Group 88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451" name="Group 88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90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2" name="Freeform 190"/>
                <p:cNvSpPr>
                  <a:spLocks/>
                </p:cNvSpPr>
                <p:nvPr/>
              </p:nvSpPr>
              <p:spPr bwMode="auto">
                <a:xfrm>
                  <a:off x="5968754" y="2922666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3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4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87" name="Straight Connector 886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8" name="Straight Connector 887"/>
              <p:cNvCxnSpPr/>
              <p:nvPr/>
            </p:nvCxnSpPr>
            <p:spPr>
              <a:xfrm>
                <a:off x="6875111" y="230466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0" name="Straight Connector 889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/>
              <p:cNvCxnSpPr/>
              <p:nvPr/>
            </p:nvCxnSpPr>
            <p:spPr>
              <a:xfrm>
                <a:off x="6867730" y="250852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6864041" y="2569682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Connector 894"/>
              <p:cNvCxnSpPr/>
              <p:nvPr/>
            </p:nvCxnSpPr>
            <p:spPr>
              <a:xfrm>
                <a:off x="6867730" y="277510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>
                <a:off x="6871422" y="291153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" name="Straight Connector 898"/>
              <p:cNvCxnSpPr/>
              <p:nvPr/>
            </p:nvCxnSpPr>
            <p:spPr>
              <a:xfrm flipH="1">
                <a:off x="6875111" y="2132173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37" name="Group 824"/>
          <p:cNvGrpSpPr>
            <a:grpSpLocks/>
          </p:cNvGrpSpPr>
          <p:nvPr/>
        </p:nvGrpSpPr>
        <p:grpSpPr bwMode="auto">
          <a:xfrm>
            <a:off x="3271838" y="5173663"/>
            <a:ext cx="331787" cy="1030287"/>
            <a:chOff x="6240352" y="2055335"/>
            <a:chExt cx="771307" cy="1017716"/>
          </a:xfrm>
        </p:grpSpPr>
        <p:grpSp>
          <p:nvGrpSpPr>
            <p:cNvPr id="205391" name="Group 82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847" name="Rectangle 846"/>
              <p:cNvSpPr/>
              <p:nvPr/>
            </p:nvSpPr>
            <p:spPr>
              <a:xfrm>
                <a:off x="6509397" y="3062521"/>
                <a:ext cx="447629" cy="74172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48" name="Straight Connector 847"/>
              <p:cNvCxnSpPr/>
              <p:nvPr/>
            </p:nvCxnSpPr>
            <p:spPr>
              <a:xfrm flipV="1">
                <a:off x="6846611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9" name="Rectangle 848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0" name="Straight Connector 849"/>
              <p:cNvCxnSpPr/>
              <p:nvPr/>
            </p:nvCxnSpPr>
            <p:spPr>
              <a:xfrm flipV="1">
                <a:off x="6395998" y="3062521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1" name="Rectangle 850"/>
              <p:cNvSpPr/>
              <p:nvPr/>
            </p:nvSpPr>
            <p:spPr>
              <a:xfrm>
                <a:off x="6816769" y="3703886"/>
                <a:ext cx="131305" cy="11447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52" name="Rectangle 851"/>
              <p:cNvSpPr/>
              <p:nvPr/>
            </p:nvSpPr>
            <p:spPr>
              <a:xfrm>
                <a:off x="6404950" y="3158177"/>
                <a:ext cx="444646" cy="7417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853" name="Straight Connector 852"/>
              <p:cNvCxnSpPr/>
              <p:nvPr/>
            </p:nvCxnSpPr>
            <p:spPr>
              <a:xfrm flipV="1">
                <a:off x="6846611" y="3804247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419" name="Group 85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2" name="Straight Connector 881"/>
                <p:cNvCxnSpPr/>
                <p:nvPr/>
              </p:nvCxnSpPr>
              <p:spPr>
                <a:xfrm flipV="1">
                  <a:off x="7028337" y="284645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3" name="Straight Connector 882"/>
                <p:cNvCxnSpPr/>
                <p:nvPr/>
              </p:nvCxnSpPr>
              <p:spPr>
                <a:xfrm flipV="1">
                  <a:off x="6580707" y="293897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0" name="Group 85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80" name="Straight Connector 879"/>
                <p:cNvCxnSpPr/>
                <p:nvPr/>
              </p:nvCxnSpPr>
              <p:spPr>
                <a:xfrm flipV="1">
                  <a:off x="7028816" y="284644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 flipV="1">
                  <a:off x="6581187" y="2938970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1" name="Group 85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8" name="Straight Connector 877"/>
                <p:cNvCxnSpPr/>
                <p:nvPr/>
              </p:nvCxnSpPr>
              <p:spPr>
                <a:xfrm flipV="1">
                  <a:off x="7026314" y="2846446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9" name="Straight Connector 878"/>
                <p:cNvCxnSpPr/>
                <p:nvPr/>
              </p:nvCxnSpPr>
              <p:spPr>
                <a:xfrm flipV="1">
                  <a:off x="6581668" y="2938967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2" name="Group 85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V="1">
                  <a:off x="7026794" y="2846445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V="1">
                  <a:off x="6582147" y="2938965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3" name="Group 85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4" name="Straight Connector 873"/>
                <p:cNvCxnSpPr/>
                <p:nvPr/>
              </p:nvCxnSpPr>
              <p:spPr>
                <a:xfrm flipV="1">
                  <a:off x="7027273" y="2846442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6582627" y="293896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4" name="Group 85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2" name="Straight Connector 871"/>
                <p:cNvCxnSpPr/>
                <p:nvPr/>
              </p:nvCxnSpPr>
              <p:spPr>
                <a:xfrm flipV="1">
                  <a:off x="7027754" y="2846440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3" name="Straight Connector 872"/>
                <p:cNvCxnSpPr/>
                <p:nvPr/>
              </p:nvCxnSpPr>
              <p:spPr>
                <a:xfrm flipV="1">
                  <a:off x="6583108" y="2938960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5" name="Group 85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70" name="Straight Connector 869"/>
                <p:cNvCxnSpPr/>
                <p:nvPr/>
              </p:nvCxnSpPr>
              <p:spPr>
                <a:xfrm flipV="1">
                  <a:off x="7028234" y="2846437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1" name="Straight Connector 870"/>
                <p:cNvCxnSpPr/>
                <p:nvPr/>
              </p:nvCxnSpPr>
              <p:spPr>
                <a:xfrm flipV="1">
                  <a:off x="6580604" y="2938957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6" name="Group 86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8" name="Straight Connector 867"/>
                <p:cNvCxnSpPr/>
                <p:nvPr/>
              </p:nvCxnSpPr>
              <p:spPr>
                <a:xfrm flipV="1">
                  <a:off x="7028713" y="2846434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9" name="Straight Connector 868"/>
                <p:cNvCxnSpPr/>
                <p:nvPr/>
              </p:nvCxnSpPr>
              <p:spPr>
                <a:xfrm flipV="1">
                  <a:off x="6581083" y="2938954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7" name="Group 86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6" name="Straight Connector 865"/>
                <p:cNvCxnSpPr/>
                <p:nvPr/>
              </p:nvCxnSpPr>
              <p:spPr>
                <a:xfrm flipV="1">
                  <a:off x="7026209" y="2846432"/>
                  <a:ext cx="107431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 flipV="1">
                  <a:off x="6581565" y="2938952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428" name="Group 86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864" name="Straight Connector 863"/>
                <p:cNvCxnSpPr/>
                <p:nvPr/>
              </p:nvCxnSpPr>
              <p:spPr>
                <a:xfrm flipV="1">
                  <a:off x="7026688" y="2846429"/>
                  <a:ext cx="113399" cy="92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5" name="Straight Connector 864"/>
                <p:cNvCxnSpPr/>
                <p:nvPr/>
              </p:nvCxnSpPr>
              <p:spPr>
                <a:xfrm flipV="1">
                  <a:off x="6582044" y="2938949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92" name="Group 82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93" name="Group 82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84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4" name="Freeform 190"/>
                <p:cNvSpPr>
                  <a:spLocks/>
                </p:cNvSpPr>
                <p:nvPr/>
              </p:nvSpPr>
              <p:spPr bwMode="auto">
                <a:xfrm>
                  <a:off x="5968753" y="2922666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5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5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6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29" name="Straight Connector 828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Connector 829"/>
              <p:cNvCxnSpPr/>
              <p:nvPr/>
            </p:nvCxnSpPr>
            <p:spPr>
              <a:xfrm>
                <a:off x="6875113" y="230466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2" name="Straight Connector 831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3" name="Straight Connector 832"/>
              <p:cNvCxnSpPr/>
              <p:nvPr/>
            </p:nvCxnSpPr>
            <p:spPr>
              <a:xfrm>
                <a:off x="6867732" y="250852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6864040" y="2569682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7" name="Straight Connector 836"/>
              <p:cNvCxnSpPr/>
              <p:nvPr/>
            </p:nvCxnSpPr>
            <p:spPr>
              <a:xfrm>
                <a:off x="6867732" y="277510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871421" y="291153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875113" y="2132173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5" name="Straight Connector 1064"/>
          <p:cNvCxnSpPr/>
          <p:nvPr/>
        </p:nvCxnSpPr>
        <p:spPr>
          <a:xfrm flipH="1">
            <a:off x="3989388" y="4705350"/>
            <a:ext cx="357187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>
            <a:stCxn id="1305" idx="2"/>
          </p:cNvCxnSpPr>
          <p:nvPr/>
        </p:nvCxnSpPr>
        <p:spPr>
          <a:xfrm flipH="1">
            <a:off x="4294188" y="4919663"/>
            <a:ext cx="20320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/>
          <p:cNvCxnSpPr/>
          <p:nvPr/>
        </p:nvCxnSpPr>
        <p:spPr>
          <a:xfrm>
            <a:off x="4611688" y="4719638"/>
            <a:ext cx="58737" cy="490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/>
          <p:cNvCxnSpPr>
            <a:endCxn id="1090" idx="0"/>
          </p:cNvCxnSpPr>
          <p:nvPr/>
        </p:nvCxnSpPr>
        <p:spPr>
          <a:xfrm>
            <a:off x="4751388" y="4743450"/>
            <a:ext cx="274637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42" name="Group 1068"/>
          <p:cNvGrpSpPr>
            <a:grpSpLocks/>
          </p:cNvGrpSpPr>
          <p:nvPr/>
        </p:nvGrpSpPr>
        <p:grpSpPr bwMode="auto">
          <a:xfrm>
            <a:off x="3724275" y="5200650"/>
            <a:ext cx="331788" cy="1030288"/>
            <a:chOff x="6240352" y="2055335"/>
            <a:chExt cx="771307" cy="1017716"/>
          </a:xfrm>
        </p:grpSpPr>
        <p:grpSp>
          <p:nvGrpSpPr>
            <p:cNvPr id="205333" name="Group 1246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68" name="Rectangle 1267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69" name="Straight Connector 1268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0" name="Rectangle 1269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1" name="Straight Connector 1270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2" name="Rectangle 1271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73" name="Rectangle 1272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74" name="Straight Connector 1273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61" name="Group 1274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3" name="Straight Connector 1302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2" name="Group 1275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01" name="Straight Connector 1300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2" name="Straight Connector 1301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3" name="Group 1276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9" name="Straight Connector 1298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0" name="Straight Connector 1299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4" name="Group 1277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7" name="Straight Connector 1296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8" name="Straight Connector 1297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5" name="Group 1278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5" name="Straight Connector 1294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6" name="Straight Connector 1295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6" name="Group 1279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3" name="Straight Connector 1292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4" name="Straight Connector 1293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7" name="Group 1280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8" name="Group 1281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9" name="Straight Connector 1288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69" name="Group 1282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7" name="Straight Connector 1286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8" name="Straight Connector 1287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70" name="Group 1283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85" name="Straight Connector 1284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6" name="Straight Connector 1285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334" name="Group 1247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335" name="Group 1248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63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6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7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250" name="Straight Connector 1249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6" name="Straight Connector 1255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3" name="Group 1069"/>
          <p:cNvGrpSpPr>
            <a:grpSpLocks/>
          </p:cNvGrpSpPr>
          <p:nvPr/>
        </p:nvGrpSpPr>
        <p:grpSpPr bwMode="auto">
          <a:xfrm>
            <a:off x="4110038" y="5200650"/>
            <a:ext cx="331787" cy="1030288"/>
            <a:chOff x="6240352" y="2055335"/>
            <a:chExt cx="771307" cy="1017716"/>
          </a:xfrm>
        </p:grpSpPr>
        <p:grpSp>
          <p:nvGrpSpPr>
            <p:cNvPr id="205275" name="Group 1188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210" name="Rectangle 1209"/>
              <p:cNvSpPr/>
              <p:nvPr/>
            </p:nvSpPr>
            <p:spPr>
              <a:xfrm>
                <a:off x="6509397" y="3062521"/>
                <a:ext cx="447629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1" name="Straight Connector 1210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2" name="Rectangle 1211"/>
              <p:cNvSpPr/>
              <p:nvPr/>
            </p:nvSpPr>
            <p:spPr>
              <a:xfrm>
                <a:off x="6476570" y="3071930"/>
                <a:ext cx="131305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3" name="Straight Connector 1212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4" name="Rectangle 1213"/>
              <p:cNvSpPr/>
              <p:nvPr/>
            </p:nvSpPr>
            <p:spPr>
              <a:xfrm>
                <a:off x="6816769" y="3703885"/>
                <a:ext cx="131305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15" name="Rectangle 1214"/>
              <p:cNvSpPr/>
              <p:nvPr/>
            </p:nvSpPr>
            <p:spPr>
              <a:xfrm>
                <a:off x="6404950" y="3158176"/>
                <a:ext cx="444646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216" name="Straight Connector 1215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303" name="Group 1216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5" name="Straight Connector 1244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6" name="Straight Connector 1245"/>
                <p:cNvCxnSpPr/>
                <p:nvPr/>
              </p:nvCxnSpPr>
              <p:spPr>
                <a:xfrm flipV="1">
                  <a:off x="6580707" y="2938972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4" name="Group 1217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3" name="Straight Connector 1242"/>
                <p:cNvCxnSpPr/>
                <p:nvPr/>
              </p:nvCxnSpPr>
              <p:spPr>
                <a:xfrm flipV="1">
                  <a:off x="7028816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4" name="Straight Connector 1243"/>
                <p:cNvCxnSpPr/>
                <p:nvPr/>
              </p:nvCxnSpPr>
              <p:spPr>
                <a:xfrm flipV="1">
                  <a:off x="6581187" y="293896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5" name="Group 1218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41" name="Straight Connector 1240"/>
                <p:cNvCxnSpPr/>
                <p:nvPr/>
              </p:nvCxnSpPr>
              <p:spPr>
                <a:xfrm flipV="1">
                  <a:off x="7026314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 flipV="1">
                  <a:off x="6581668" y="2938966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6" name="Group 1219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9" name="Straight Connector 1238"/>
                <p:cNvCxnSpPr/>
                <p:nvPr/>
              </p:nvCxnSpPr>
              <p:spPr>
                <a:xfrm flipV="1">
                  <a:off x="7026794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0" name="Straight Connector 1239"/>
                <p:cNvCxnSpPr/>
                <p:nvPr/>
              </p:nvCxnSpPr>
              <p:spPr>
                <a:xfrm flipV="1">
                  <a:off x="6582147" y="293896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7" name="Group 1220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V="1">
                  <a:off x="7027273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V="1">
                  <a:off x="6582627" y="2938961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8" name="Group 1221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5" name="Straight Connector 1234"/>
                <p:cNvCxnSpPr/>
                <p:nvPr/>
              </p:nvCxnSpPr>
              <p:spPr>
                <a:xfrm flipV="1">
                  <a:off x="7027754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" name="Straight Connector 1235"/>
                <p:cNvCxnSpPr/>
                <p:nvPr/>
              </p:nvCxnSpPr>
              <p:spPr>
                <a:xfrm flipV="1">
                  <a:off x="6583108" y="2938959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09" name="Group 1222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3" name="Straight Connector 1232"/>
                <p:cNvCxnSpPr/>
                <p:nvPr/>
              </p:nvCxnSpPr>
              <p:spPr>
                <a:xfrm flipV="1">
                  <a:off x="7028234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 flipV="1">
                  <a:off x="6580604" y="293895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0" name="Group 1223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31" name="Straight Connector 1230"/>
                <p:cNvCxnSpPr/>
                <p:nvPr/>
              </p:nvCxnSpPr>
              <p:spPr>
                <a:xfrm flipV="1">
                  <a:off x="7028713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2" name="Straight Connector 1231"/>
                <p:cNvCxnSpPr/>
                <p:nvPr/>
              </p:nvCxnSpPr>
              <p:spPr>
                <a:xfrm flipV="1">
                  <a:off x="6581083" y="2938953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1" name="Group 1224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312" name="Group 1225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227" name="Straight Connector 1226"/>
                <p:cNvCxnSpPr/>
                <p:nvPr/>
              </p:nvCxnSpPr>
              <p:spPr>
                <a:xfrm flipV="1">
                  <a:off x="7026688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Straight Connector 1227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76" name="Group 1189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77" name="Group 1190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2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368"/>
                  <a:ext cx="549881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7" name="Freeform 190"/>
                <p:cNvSpPr>
                  <a:spLocks/>
                </p:cNvSpPr>
                <p:nvPr/>
              </p:nvSpPr>
              <p:spPr bwMode="auto">
                <a:xfrm>
                  <a:off x="5968753" y="2922667"/>
                  <a:ext cx="125476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8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6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9" name="Freeform 192"/>
                <p:cNvSpPr>
                  <a:spLocks/>
                </p:cNvSpPr>
                <p:nvPr/>
              </p:nvSpPr>
              <p:spPr bwMode="auto">
                <a:xfrm>
                  <a:off x="5621849" y="2933643"/>
                  <a:ext cx="302618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92" name="Straight Connector 1191"/>
              <p:cNvCxnSpPr/>
              <p:nvPr/>
            </p:nvCxnSpPr>
            <p:spPr>
              <a:xfrm flipH="1">
                <a:off x="6996897" y="2124333"/>
                <a:ext cx="11073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6875113" y="230466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6871421" y="236896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6871421" y="244423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6867732" y="250852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6864040" y="2569681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6864040" y="263867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6860351" y="270610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6867732" y="277510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1" name="Straight Connector 1200"/>
              <p:cNvCxnSpPr/>
              <p:nvPr/>
            </p:nvCxnSpPr>
            <p:spPr>
              <a:xfrm>
                <a:off x="6871421" y="284253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2" name="Straight Connector 1201"/>
              <p:cNvCxnSpPr/>
              <p:nvPr/>
            </p:nvCxnSpPr>
            <p:spPr>
              <a:xfrm>
                <a:off x="6871421" y="291153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3" name="Straight Connector 1202"/>
              <p:cNvCxnSpPr/>
              <p:nvPr/>
            </p:nvCxnSpPr>
            <p:spPr>
              <a:xfrm>
                <a:off x="6875113" y="2975827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4" name="Straight Connector 1203"/>
              <p:cNvCxnSpPr/>
              <p:nvPr/>
            </p:nvCxnSpPr>
            <p:spPr>
              <a:xfrm flipH="1">
                <a:off x="6875113" y="2132174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4" name="Group 1070"/>
          <p:cNvGrpSpPr>
            <a:grpSpLocks/>
          </p:cNvGrpSpPr>
          <p:nvPr/>
        </p:nvGrpSpPr>
        <p:grpSpPr bwMode="auto">
          <a:xfrm>
            <a:off x="4486275" y="5200650"/>
            <a:ext cx="331788" cy="1030288"/>
            <a:chOff x="6240352" y="2055335"/>
            <a:chExt cx="771307" cy="1017716"/>
          </a:xfrm>
        </p:grpSpPr>
        <p:grpSp>
          <p:nvGrpSpPr>
            <p:cNvPr id="205217" name="Group 1130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152" name="Rectangle 1151"/>
              <p:cNvSpPr/>
              <p:nvPr/>
            </p:nvSpPr>
            <p:spPr>
              <a:xfrm>
                <a:off x="6509397" y="3062521"/>
                <a:ext cx="447628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3" name="Straight Connector 1152"/>
              <p:cNvCxnSpPr/>
              <p:nvPr/>
            </p:nvCxnSpPr>
            <p:spPr>
              <a:xfrm flipV="1">
                <a:off x="6846611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4" name="Rectangle 1153"/>
              <p:cNvSpPr/>
              <p:nvPr/>
            </p:nvSpPr>
            <p:spPr>
              <a:xfrm>
                <a:off x="6476572" y="3071930"/>
                <a:ext cx="131304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5" name="Straight Connector 1154"/>
              <p:cNvCxnSpPr/>
              <p:nvPr/>
            </p:nvCxnSpPr>
            <p:spPr>
              <a:xfrm flipV="1">
                <a:off x="6395998" y="3062521"/>
                <a:ext cx="113399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6" name="Rectangle 1155"/>
              <p:cNvSpPr/>
              <p:nvPr/>
            </p:nvSpPr>
            <p:spPr>
              <a:xfrm>
                <a:off x="6816769" y="3703885"/>
                <a:ext cx="131304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157" name="Rectangle 1156"/>
              <p:cNvSpPr/>
              <p:nvPr/>
            </p:nvSpPr>
            <p:spPr>
              <a:xfrm>
                <a:off x="6404951" y="3158176"/>
                <a:ext cx="44464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58" name="Straight Connector 1157"/>
              <p:cNvCxnSpPr/>
              <p:nvPr/>
            </p:nvCxnSpPr>
            <p:spPr>
              <a:xfrm flipV="1">
                <a:off x="6846611" y="3804246"/>
                <a:ext cx="113399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245" name="Group 1158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7" name="Straight Connector 1186"/>
                <p:cNvCxnSpPr/>
                <p:nvPr/>
              </p:nvCxnSpPr>
              <p:spPr>
                <a:xfrm flipV="1">
                  <a:off x="7028337" y="284645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Straight Connector 1187"/>
                <p:cNvCxnSpPr/>
                <p:nvPr/>
              </p:nvCxnSpPr>
              <p:spPr>
                <a:xfrm flipV="1">
                  <a:off x="6580709" y="2938972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6" name="Group 1159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5" name="Straight Connector 1184"/>
                <p:cNvCxnSpPr/>
                <p:nvPr/>
              </p:nvCxnSpPr>
              <p:spPr>
                <a:xfrm flipV="1">
                  <a:off x="7028817" y="284644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6" name="Straight Connector 1185"/>
                <p:cNvCxnSpPr/>
                <p:nvPr/>
              </p:nvCxnSpPr>
              <p:spPr>
                <a:xfrm flipV="1">
                  <a:off x="6581189" y="293896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7" name="Group 1160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3" name="Straight Connector 1182"/>
                <p:cNvCxnSpPr/>
                <p:nvPr/>
              </p:nvCxnSpPr>
              <p:spPr>
                <a:xfrm flipV="1">
                  <a:off x="7026313" y="2846446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4" name="Straight Connector 1183"/>
                <p:cNvCxnSpPr/>
                <p:nvPr/>
              </p:nvCxnSpPr>
              <p:spPr>
                <a:xfrm flipV="1">
                  <a:off x="6581670" y="2938966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8" name="Group 1161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81" name="Straight Connector 1180"/>
                <p:cNvCxnSpPr/>
                <p:nvPr/>
              </p:nvCxnSpPr>
              <p:spPr>
                <a:xfrm flipV="1">
                  <a:off x="7026792" y="2846445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2" name="Straight Connector 1181"/>
                <p:cNvCxnSpPr/>
                <p:nvPr/>
              </p:nvCxnSpPr>
              <p:spPr>
                <a:xfrm flipV="1">
                  <a:off x="6582149" y="293896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49" name="Group 1162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V="1">
                  <a:off x="7027272" y="2846442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V="1">
                  <a:off x="6582629" y="2938961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0" name="Group 1163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7" name="Straight Connector 1176"/>
                <p:cNvCxnSpPr/>
                <p:nvPr/>
              </p:nvCxnSpPr>
              <p:spPr>
                <a:xfrm flipV="1">
                  <a:off x="7027753" y="2846440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 flipV="1">
                  <a:off x="6583110" y="2938959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1" name="Group 1164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5" name="Straight Connector 1174"/>
                <p:cNvCxnSpPr/>
                <p:nvPr/>
              </p:nvCxnSpPr>
              <p:spPr>
                <a:xfrm flipV="1">
                  <a:off x="7028232" y="2846437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6" name="Straight Connector 1175"/>
                <p:cNvCxnSpPr/>
                <p:nvPr/>
              </p:nvCxnSpPr>
              <p:spPr>
                <a:xfrm flipV="1">
                  <a:off x="6580604" y="293895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2" name="Group 1165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3" name="Straight Connector 1172"/>
                <p:cNvCxnSpPr/>
                <p:nvPr/>
              </p:nvCxnSpPr>
              <p:spPr>
                <a:xfrm flipV="1">
                  <a:off x="7028711" y="2846434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4" name="Straight Connector 1173"/>
                <p:cNvCxnSpPr/>
                <p:nvPr/>
              </p:nvCxnSpPr>
              <p:spPr>
                <a:xfrm flipV="1">
                  <a:off x="6581083" y="2938953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3" name="Group 1166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71" name="Straight Connector 1170"/>
                <p:cNvCxnSpPr/>
                <p:nvPr/>
              </p:nvCxnSpPr>
              <p:spPr>
                <a:xfrm flipV="1">
                  <a:off x="7026209" y="2846432"/>
                  <a:ext cx="107431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2" name="Straight Connector 1171"/>
                <p:cNvCxnSpPr/>
                <p:nvPr/>
              </p:nvCxnSpPr>
              <p:spPr>
                <a:xfrm flipV="1">
                  <a:off x="6581565" y="293895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254" name="Group 1167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69" name="Straight Connector 1168"/>
                <p:cNvCxnSpPr/>
                <p:nvPr/>
              </p:nvCxnSpPr>
              <p:spPr>
                <a:xfrm flipV="1">
                  <a:off x="7026689" y="2846429"/>
                  <a:ext cx="113399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0" name="Straight Connector 1169"/>
                <p:cNvCxnSpPr/>
                <p:nvPr/>
              </p:nvCxnSpPr>
              <p:spPr>
                <a:xfrm flipV="1">
                  <a:off x="6582044" y="2938948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218" name="Group 1131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219" name="Group 1132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147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368"/>
                  <a:ext cx="549876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8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Freeform 190"/>
                <p:cNvSpPr>
                  <a:spLocks/>
                </p:cNvSpPr>
                <p:nvPr/>
              </p:nvSpPr>
              <p:spPr bwMode="auto">
                <a:xfrm>
                  <a:off x="5968754" y="2922667"/>
                  <a:ext cx="125475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0" name="Freeform 191"/>
                <p:cNvSpPr>
                  <a:spLocks/>
                </p:cNvSpPr>
                <p:nvPr/>
              </p:nvSpPr>
              <p:spPr bwMode="auto">
                <a:xfrm>
                  <a:off x="5500065" y="2936779"/>
                  <a:ext cx="524044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92"/>
                <p:cNvSpPr>
                  <a:spLocks/>
                </p:cNvSpPr>
                <p:nvPr/>
              </p:nvSpPr>
              <p:spPr bwMode="auto">
                <a:xfrm>
                  <a:off x="5621851" y="2933643"/>
                  <a:ext cx="302617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134" name="Straight Connector 1133"/>
              <p:cNvCxnSpPr/>
              <p:nvPr/>
            </p:nvCxnSpPr>
            <p:spPr>
              <a:xfrm flipH="1">
                <a:off x="6996897" y="2124333"/>
                <a:ext cx="11070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6875111" y="230466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6871422" y="236896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7" name="Straight Connector 1136"/>
              <p:cNvCxnSpPr/>
              <p:nvPr/>
            </p:nvCxnSpPr>
            <p:spPr>
              <a:xfrm>
                <a:off x="6871422" y="244423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Straight Connector 1137"/>
              <p:cNvCxnSpPr/>
              <p:nvPr/>
            </p:nvCxnSpPr>
            <p:spPr>
              <a:xfrm>
                <a:off x="6867730" y="250852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9" name="Straight Connector 1138"/>
              <p:cNvCxnSpPr/>
              <p:nvPr/>
            </p:nvCxnSpPr>
            <p:spPr>
              <a:xfrm>
                <a:off x="6864041" y="2569681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/>
              <p:cNvCxnSpPr/>
              <p:nvPr/>
            </p:nvCxnSpPr>
            <p:spPr>
              <a:xfrm>
                <a:off x="6864041" y="263867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>
                <a:off x="6860349" y="270610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867730" y="277510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/>
              <p:cNvCxnSpPr/>
              <p:nvPr/>
            </p:nvCxnSpPr>
            <p:spPr>
              <a:xfrm>
                <a:off x="6871422" y="284253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>
                <a:off x="6871422" y="291153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875111" y="2975827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 flipH="1">
                <a:off x="6875111" y="2132174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45" name="Group 1071"/>
          <p:cNvGrpSpPr>
            <a:grpSpLocks/>
          </p:cNvGrpSpPr>
          <p:nvPr/>
        </p:nvGrpSpPr>
        <p:grpSpPr bwMode="auto">
          <a:xfrm>
            <a:off x="4864100" y="5200650"/>
            <a:ext cx="330200" cy="1030288"/>
            <a:chOff x="6240352" y="2055335"/>
            <a:chExt cx="771307" cy="1017716"/>
          </a:xfrm>
        </p:grpSpPr>
        <p:grpSp>
          <p:nvGrpSpPr>
            <p:cNvPr id="205159" name="Group 1072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094" name="Rectangle 1093"/>
              <p:cNvSpPr/>
              <p:nvPr/>
            </p:nvSpPr>
            <p:spPr>
              <a:xfrm>
                <a:off x="6509942" y="3062521"/>
                <a:ext cx="446783" cy="7417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5" name="Straight Connector 1094"/>
              <p:cNvCxnSpPr/>
              <p:nvPr/>
            </p:nvCxnSpPr>
            <p:spPr>
              <a:xfrm flipV="1">
                <a:off x="6845779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6" name="Rectangle 1095"/>
              <p:cNvSpPr/>
              <p:nvPr/>
            </p:nvSpPr>
            <p:spPr>
              <a:xfrm>
                <a:off x="6476959" y="3071930"/>
                <a:ext cx="131936" cy="11604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097" name="Straight Connector 1096"/>
              <p:cNvCxnSpPr/>
              <p:nvPr/>
            </p:nvCxnSpPr>
            <p:spPr>
              <a:xfrm flipV="1">
                <a:off x="6395998" y="3062521"/>
                <a:ext cx="113944" cy="925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8" name="Rectangle 1097"/>
              <p:cNvSpPr/>
              <p:nvPr/>
            </p:nvSpPr>
            <p:spPr>
              <a:xfrm>
                <a:off x="6815793" y="3703885"/>
                <a:ext cx="131936" cy="11447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099" name="Rectangle 1098"/>
              <p:cNvSpPr/>
              <p:nvPr/>
            </p:nvSpPr>
            <p:spPr>
              <a:xfrm>
                <a:off x="6404995" y="3158176"/>
                <a:ext cx="443783" cy="74172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00" name="Straight Connector 1099"/>
              <p:cNvCxnSpPr/>
              <p:nvPr/>
            </p:nvCxnSpPr>
            <p:spPr>
              <a:xfrm flipV="1">
                <a:off x="6848778" y="3804246"/>
                <a:ext cx="110945" cy="92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87" name="Group 1100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9" name="Straight Connector 1128"/>
                <p:cNvCxnSpPr/>
                <p:nvPr/>
              </p:nvCxnSpPr>
              <p:spPr>
                <a:xfrm flipV="1">
                  <a:off x="7027504" y="2846452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Straight Connector 1129"/>
                <p:cNvCxnSpPr/>
                <p:nvPr/>
              </p:nvCxnSpPr>
              <p:spPr>
                <a:xfrm flipV="1">
                  <a:off x="6580724" y="2938972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8" name="Group 1101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7" name="Straight Connector 1126"/>
                <p:cNvCxnSpPr/>
                <p:nvPr/>
              </p:nvCxnSpPr>
              <p:spPr>
                <a:xfrm flipV="1">
                  <a:off x="7027984" y="2846449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8" name="Straight Connector 1127"/>
                <p:cNvCxnSpPr/>
                <p:nvPr/>
              </p:nvCxnSpPr>
              <p:spPr>
                <a:xfrm flipV="1">
                  <a:off x="6581203" y="293896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89" name="Group 1102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5" name="Straight Connector 1124"/>
                <p:cNvCxnSpPr/>
                <p:nvPr/>
              </p:nvCxnSpPr>
              <p:spPr>
                <a:xfrm flipV="1">
                  <a:off x="7028464" y="2846446"/>
                  <a:ext cx="104950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Straight Connector 1125"/>
                <p:cNvCxnSpPr/>
                <p:nvPr/>
              </p:nvCxnSpPr>
              <p:spPr>
                <a:xfrm flipV="1">
                  <a:off x="6581683" y="2938966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0" name="Group 1103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3" name="Straight Connector 1122"/>
                <p:cNvCxnSpPr/>
                <p:nvPr/>
              </p:nvCxnSpPr>
              <p:spPr>
                <a:xfrm flipV="1">
                  <a:off x="7028943" y="2846445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Straight Connector 1123"/>
                <p:cNvCxnSpPr/>
                <p:nvPr/>
              </p:nvCxnSpPr>
              <p:spPr>
                <a:xfrm flipV="1">
                  <a:off x="6582163" y="2938964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1" name="Group 1104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21" name="Straight Connector 1120"/>
                <p:cNvCxnSpPr/>
                <p:nvPr/>
              </p:nvCxnSpPr>
              <p:spPr>
                <a:xfrm flipV="1">
                  <a:off x="7029423" y="2846442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 flipV="1">
                  <a:off x="6582643" y="2938961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2" name="Group 1105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9" name="Straight Connector 1118"/>
                <p:cNvCxnSpPr/>
                <p:nvPr/>
              </p:nvCxnSpPr>
              <p:spPr>
                <a:xfrm flipV="1">
                  <a:off x="7029905" y="2846440"/>
                  <a:ext cx="110947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0" name="Straight Connector 1119"/>
                <p:cNvCxnSpPr/>
                <p:nvPr/>
              </p:nvCxnSpPr>
              <p:spPr>
                <a:xfrm flipV="1">
                  <a:off x="6583124" y="293895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3" name="Group 1106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V="1">
                  <a:off x="7027387" y="2846437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V="1">
                  <a:off x="6580605" y="293895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4" name="Group 1107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5" name="Straight Connector 1114"/>
                <p:cNvCxnSpPr/>
                <p:nvPr/>
              </p:nvCxnSpPr>
              <p:spPr>
                <a:xfrm flipV="1">
                  <a:off x="7027867" y="2846434"/>
                  <a:ext cx="113944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Straight Connector 1115"/>
                <p:cNvCxnSpPr/>
                <p:nvPr/>
              </p:nvCxnSpPr>
              <p:spPr>
                <a:xfrm flipV="1">
                  <a:off x="6581084" y="2938953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5" name="Group 1108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3" name="Straight Connector 1112"/>
                <p:cNvCxnSpPr/>
                <p:nvPr/>
              </p:nvCxnSpPr>
              <p:spPr>
                <a:xfrm flipV="1">
                  <a:off x="7022349" y="2846432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4" name="Straight Connector 1113"/>
                <p:cNvCxnSpPr/>
                <p:nvPr/>
              </p:nvCxnSpPr>
              <p:spPr>
                <a:xfrm flipV="1">
                  <a:off x="6581564" y="2938951"/>
                  <a:ext cx="44678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96" name="Group 1109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111" name="Straight Connector 1110"/>
                <p:cNvCxnSpPr/>
                <p:nvPr/>
              </p:nvCxnSpPr>
              <p:spPr>
                <a:xfrm flipV="1">
                  <a:off x="7028826" y="2846429"/>
                  <a:ext cx="110945" cy="9251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Straight Connector 1111"/>
                <p:cNvCxnSpPr/>
                <p:nvPr/>
              </p:nvCxnSpPr>
              <p:spPr>
                <a:xfrm flipV="1">
                  <a:off x="6582044" y="293894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60" name="Group 1073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61" name="Group 1074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089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82" y="2996368"/>
                  <a:ext cx="548815" cy="64294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0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82" y="2921098"/>
                  <a:ext cx="674894" cy="7840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1" name="Freeform 190"/>
                <p:cNvSpPr>
                  <a:spLocks/>
                </p:cNvSpPr>
                <p:nvPr/>
              </p:nvSpPr>
              <p:spPr bwMode="auto">
                <a:xfrm>
                  <a:off x="5971613" y="2922667"/>
                  <a:ext cx="122370" cy="137995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2" name="Freeform 191"/>
                <p:cNvSpPr>
                  <a:spLocks/>
                </p:cNvSpPr>
                <p:nvPr/>
              </p:nvSpPr>
              <p:spPr bwMode="auto">
                <a:xfrm>
                  <a:off x="5500669" y="2936779"/>
                  <a:ext cx="522858" cy="4547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3" name="Freeform 192"/>
                <p:cNvSpPr>
                  <a:spLocks/>
                </p:cNvSpPr>
                <p:nvPr/>
              </p:nvSpPr>
              <p:spPr bwMode="auto">
                <a:xfrm>
                  <a:off x="5623041" y="2933643"/>
                  <a:ext cx="300364" cy="53316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76" name="Straight Connector 1075"/>
              <p:cNvCxnSpPr/>
              <p:nvPr/>
            </p:nvCxnSpPr>
            <p:spPr>
              <a:xfrm flipH="1">
                <a:off x="6996826" y="2124333"/>
                <a:ext cx="11126" cy="8452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7" name="Straight Connector 1076"/>
              <p:cNvCxnSpPr/>
              <p:nvPr/>
            </p:nvCxnSpPr>
            <p:spPr>
              <a:xfrm>
                <a:off x="6874457" y="230466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8" name="Straight Connector 1077"/>
              <p:cNvCxnSpPr/>
              <p:nvPr/>
            </p:nvCxnSpPr>
            <p:spPr>
              <a:xfrm>
                <a:off x="6870747" y="236896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9" name="Straight Connector 1078"/>
              <p:cNvCxnSpPr/>
              <p:nvPr/>
            </p:nvCxnSpPr>
            <p:spPr>
              <a:xfrm>
                <a:off x="6870747" y="2444231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/>
              <p:cNvCxnSpPr/>
              <p:nvPr/>
            </p:nvCxnSpPr>
            <p:spPr>
              <a:xfrm>
                <a:off x="6867040" y="2508525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6867040" y="256968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6863331" y="2638679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859624" y="270610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6867040" y="277510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6870747" y="284253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870747" y="291153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6874457" y="2975827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 flipH="1">
                <a:off x="6878164" y="2132174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2" name="Straight Connector 1311"/>
          <p:cNvCxnSpPr/>
          <p:nvPr/>
        </p:nvCxnSpPr>
        <p:spPr>
          <a:xfrm flipH="1">
            <a:off x="5554663" y="4711700"/>
            <a:ext cx="355600" cy="495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3" name="Straight Connector 1312"/>
          <p:cNvCxnSpPr>
            <a:stCxn id="1552" idx="2"/>
          </p:cNvCxnSpPr>
          <p:nvPr/>
        </p:nvCxnSpPr>
        <p:spPr>
          <a:xfrm flipH="1">
            <a:off x="5859463" y="4927600"/>
            <a:ext cx="201612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4" name="Straight Connector 1313"/>
          <p:cNvCxnSpPr/>
          <p:nvPr/>
        </p:nvCxnSpPr>
        <p:spPr>
          <a:xfrm>
            <a:off x="6176963" y="4725988"/>
            <a:ext cx="5715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5" name="Straight Connector 1314"/>
          <p:cNvCxnSpPr>
            <a:endCxn id="1337" idx="0"/>
          </p:cNvCxnSpPr>
          <p:nvPr/>
        </p:nvCxnSpPr>
        <p:spPr>
          <a:xfrm>
            <a:off x="6316663" y="4749800"/>
            <a:ext cx="27305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50" name="Group 1315"/>
          <p:cNvGrpSpPr>
            <a:grpSpLocks/>
          </p:cNvGrpSpPr>
          <p:nvPr/>
        </p:nvGrpSpPr>
        <p:grpSpPr bwMode="auto">
          <a:xfrm>
            <a:off x="5289550" y="5207000"/>
            <a:ext cx="331788" cy="1031875"/>
            <a:chOff x="6240352" y="2055335"/>
            <a:chExt cx="771307" cy="1017716"/>
          </a:xfrm>
        </p:grpSpPr>
        <p:grpSp>
          <p:nvGrpSpPr>
            <p:cNvPr id="205101" name="Group 1493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515" name="Rectangle 1514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6" name="Straight Connector 1515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7" name="Rectangle 1516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18" name="Straight Connector 1517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9" name="Rectangle 1518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20" name="Rectangle 1519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521" name="Straight Connector 1520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129" name="Group 1521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50" name="Straight Connector 1549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1" name="Straight Connector 1550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0" name="Group 1522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8" name="Straight Connector 1547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9" name="Straight Connector 1548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1" name="Group 1523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6" name="Straight Connector 1545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7" name="Straight Connector 1546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2" name="Group 1524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4" name="Straight Connector 1543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5" name="Straight Connector 1544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3" name="Group 1525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2" name="Straight Connector 1541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3" name="Straight Connector 1542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4" name="Group 1526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40" name="Straight Connector 1539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1" name="Straight Connector 1540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5" name="Group 1527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8" name="Straight Connector 1537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9" name="Straight Connector 1538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6" name="Group 1528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7" name="Straight Connector 1536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7" name="Group 1529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4" name="Straight Connector 1533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5" name="Straight Connector 1534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138" name="Group 1530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532" name="Straight Connector 1531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3" name="Straight Connector 1532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102" name="Group 1494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103" name="Group 1495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510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1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2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3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4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97" name="Straight Connector 1496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5" name="Straight Connector 1504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6" name="Straight Connector 1505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Straight Connector 1506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8" name="Straight Connector 1507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9" name="Straight Connector 1508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1" name="Group 1316"/>
          <p:cNvGrpSpPr>
            <a:grpSpLocks/>
          </p:cNvGrpSpPr>
          <p:nvPr/>
        </p:nvGrpSpPr>
        <p:grpSpPr bwMode="auto">
          <a:xfrm>
            <a:off x="5675313" y="5207000"/>
            <a:ext cx="330200" cy="1031875"/>
            <a:chOff x="6240352" y="2055335"/>
            <a:chExt cx="771307" cy="1017716"/>
          </a:xfrm>
        </p:grpSpPr>
        <p:grpSp>
          <p:nvGrpSpPr>
            <p:cNvPr id="205043" name="Group 1435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457" name="Rectangle 1456"/>
              <p:cNvSpPr/>
              <p:nvPr/>
            </p:nvSpPr>
            <p:spPr>
              <a:xfrm>
                <a:off x="6509942" y="3062244"/>
                <a:ext cx="446781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58" name="Straight Connector 1457"/>
              <p:cNvCxnSpPr/>
              <p:nvPr/>
            </p:nvCxnSpPr>
            <p:spPr>
              <a:xfrm flipV="1">
                <a:off x="6845779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9" name="Rectangle 1458"/>
              <p:cNvSpPr/>
              <p:nvPr/>
            </p:nvSpPr>
            <p:spPr>
              <a:xfrm>
                <a:off x="6476958" y="3071638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0" name="Straight Connector 1459"/>
              <p:cNvCxnSpPr/>
              <p:nvPr/>
            </p:nvCxnSpPr>
            <p:spPr>
              <a:xfrm flipV="1">
                <a:off x="6395998" y="3062244"/>
                <a:ext cx="113944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1" name="Rectangle 1460"/>
              <p:cNvSpPr/>
              <p:nvPr/>
            </p:nvSpPr>
            <p:spPr>
              <a:xfrm>
                <a:off x="6815793" y="3702622"/>
                <a:ext cx="131936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62" name="Rectangle 1461"/>
              <p:cNvSpPr/>
              <p:nvPr/>
            </p:nvSpPr>
            <p:spPr>
              <a:xfrm>
                <a:off x="6404993" y="3157752"/>
                <a:ext cx="44378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63" name="Straight Connector 1462"/>
              <p:cNvCxnSpPr/>
              <p:nvPr/>
            </p:nvCxnSpPr>
            <p:spPr>
              <a:xfrm flipV="1">
                <a:off x="6848776" y="3804394"/>
                <a:ext cx="110947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71" name="Group 1463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 flipV="1">
                  <a:off x="7027504" y="2846059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3" name="Straight Connector 1492"/>
                <p:cNvCxnSpPr/>
                <p:nvPr/>
              </p:nvCxnSpPr>
              <p:spPr>
                <a:xfrm flipV="1">
                  <a:off x="6580722" y="2938436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2" name="Group 1464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90" name="Straight Connector 1489"/>
                <p:cNvCxnSpPr/>
                <p:nvPr/>
              </p:nvCxnSpPr>
              <p:spPr>
                <a:xfrm flipV="1">
                  <a:off x="7027984" y="2845955"/>
                  <a:ext cx="113944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1" name="Straight Connector 1490"/>
                <p:cNvCxnSpPr/>
                <p:nvPr/>
              </p:nvCxnSpPr>
              <p:spPr>
                <a:xfrm flipV="1">
                  <a:off x="6581202" y="2938331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3" name="Group 1465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8" name="Straight Connector 1487"/>
                <p:cNvCxnSpPr/>
                <p:nvPr/>
              </p:nvCxnSpPr>
              <p:spPr>
                <a:xfrm flipV="1">
                  <a:off x="7028464" y="2845851"/>
                  <a:ext cx="104948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9" name="Straight Connector 1488"/>
                <p:cNvCxnSpPr/>
                <p:nvPr/>
              </p:nvCxnSpPr>
              <p:spPr>
                <a:xfrm flipV="1">
                  <a:off x="6581681" y="293822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4" name="Group 1466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6" name="Straight Connector 1485"/>
                <p:cNvCxnSpPr/>
                <p:nvPr/>
              </p:nvCxnSpPr>
              <p:spPr>
                <a:xfrm flipV="1">
                  <a:off x="7028943" y="2845748"/>
                  <a:ext cx="110945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7" name="Straight Connector 1486"/>
                <p:cNvCxnSpPr/>
                <p:nvPr/>
              </p:nvCxnSpPr>
              <p:spPr>
                <a:xfrm flipV="1">
                  <a:off x="6582161" y="2938124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5" name="Group 1467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4" name="Straight Connector 1483"/>
                <p:cNvCxnSpPr/>
                <p:nvPr/>
              </p:nvCxnSpPr>
              <p:spPr>
                <a:xfrm flipV="1">
                  <a:off x="7029423" y="2845643"/>
                  <a:ext cx="110945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5" name="Straight Connector 1484"/>
                <p:cNvCxnSpPr/>
                <p:nvPr/>
              </p:nvCxnSpPr>
              <p:spPr>
                <a:xfrm flipV="1">
                  <a:off x="6582641" y="2934888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6" name="Group 1468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2" name="Straight Connector 1481"/>
                <p:cNvCxnSpPr/>
                <p:nvPr/>
              </p:nvCxnSpPr>
              <p:spPr>
                <a:xfrm flipV="1">
                  <a:off x="7029905" y="2845540"/>
                  <a:ext cx="110945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Straight Connector 1482"/>
                <p:cNvCxnSpPr/>
                <p:nvPr/>
              </p:nvCxnSpPr>
              <p:spPr>
                <a:xfrm flipV="1">
                  <a:off x="6583123" y="2939482"/>
                  <a:ext cx="45277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7" name="Group 1469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80" name="Straight Connector 1479"/>
                <p:cNvCxnSpPr/>
                <p:nvPr/>
              </p:nvCxnSpPr>
              <p:spPr>
                <a:xfrm flipV="1">
                  <a:off x="7027385" y="2845436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1" name="Straight Connector 1480"/>
                <p:cNvCxnSpPr/>
                <p:nvPr/>
              </p:nvCxnSpPr>
              <p:spPr>
                <a:xfrm flipV="1">
                  <a:off x="6580605" y="2939379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8" name="Group 1470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8" name="Straight Connector 1477"/>
                <p:cNvCxnSpPr/>
                <p:nvPr/>
              </p:nvCxnSpPr>
              <p:spPr>
                <a:xfrm flipV="1">
                  <a:off x="7027865" y="2845332"/>
                  <a:ext cx="113944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9" name="Straight Connector 1478"/>
                <p:cNvCxnSpPr/>
                <p:nvPr/>
              </p:nvCxnSpPr>
              <p:spPr>
                <a:xfrm flipV="1">
                  <a:off x="6581084" y="2939275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79" name="Group 1471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6" name="Straight Connector 1475"/>
                <p:cNvCxnSpPr/>
                <p:nvPr/>
              </p:nvCxnSpPr>
              <p:spPr>
                <a:xfrm flipV="1">
                  <a:off x="7022348" y="2846793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7" name="Straight Connector 1476"/>
                <p:cNvCxnSpPr/>
                <p:nvPr/>
              </p:nvCxnSpPr>
              <p:spPr>
                <a:xfrm flipV="1">
                  <a:off x="6581564" y="2939171"/>
                  <a:ext cx="44678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80" name="Group 1472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74" name="Straight Connector 1473"/>
                <p:cNvCxnSpPr/>
                <p:nvPr/>
              </p:nvCxnSpPr>
              <p:spPr>
                <a:xfrm flipV="1">
                  <a:off x="7028824" y="2846690"/>
                  <a:ext cx="110947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5" name="Straight Connector 1474"/>
                <p:cNvCxnSpPr/>
                <p:nvPr/>
              </p:nvCxnSpPr>
              <p:spPr>
                <a:xfrm flipV="1">
                  <a:off x="6582044" y="2939067"/>
                  <a:ext cx="4527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5044" name="Group 1436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5045" name="Group 1437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4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379" y="2996253"/>
                  <a:ext cx="548815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379" y="2921098"/>
                  <a:ext cx="674894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4" name="Freeform 190"/>
                <p:cNvSpPr>
                  <a:spLocks/>
                </p:cNvSpPr>
                <p:nvPr/>
              </p:nvSpPr>
              <p:spPr bwMode="auto">
                <a:xfrm>
                  <a:off x="5971610" y="2922664"/>
                  <a:ext cx="122372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5" name="Freeform 191"/>
                <p:cNvSpPr>
                  <a:spLocks/>
                </p:cNvSpPr>
                <p:nvPr/>
              </p:nvSpPr>
              <p:spPr bwMode="auto">
                <a:xfrm>
                  <a:off x="5500669" y="2936755"/>
                  <a:ext cx="52285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6" name="Freeform 192"/>
                <p:cNvSpPr>
                  <a:spLocks/>
                </p:cNvSpPr>
                <p:nvPr/>
              </p:nvSpPr>
              <p:spPr bwMode="auto">
                <a:xfrm>
                  <a:off x="5623039" y="2933624"/>
                  <a:ext cx="300366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439" name="Straight Connector 1438"/>
              <p:cNvCxnSpPr/>
              <p:nvPr/>
            </p:nvCxnSpPr>
            <p:spPr>
              <a:xfrm flipH="1">
                <a:off x="6996826" y="2125793"/>
                <a:ext cx="1112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6874454" y="2304284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1" name="Straight Connector 1440"/>
              <p:cNvCxnSpPr/>
              <p:nvPr/>
            </p:nvCxnSpPr>
            <p:spPr>
              <a:xfrm>
                <a:off x="6870747" y="2368478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2" name="Straight Connector 1441"/>
              <p:cNvCxnSpPr/>
              <p:nvPr/>
            </p:nvCxnSpPr>
            <p:spPr>
              <a:xfrm>
                <a:off x="6870747" y="2445199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3" name="Straight Connector 1442"/>
              <p:cNvCxnSpPr/>
              <p:nvPr/>
            </p:nvCxnSpPr>
            <p:spPr>
              <a:xfrm>
                <a:off x="6867038" y="250939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4" name="Straight Connector 1443"/>
              <p:cNvCxnSpPr/>
              <p:nvPr/>
            </p:nvCxnSpPr>
            <p:spPr>
              <a:xfrm>
                <a:off x="6867038" y="257045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5" name="Straight Connector 1444"/>
              <p:cNvCxnSpPr/>
              <p:nvPr/>
            </p:nvCxnSpPr>
            <p:spPr>
              <a:xfrm>
                <a:off x="6863331" y="2637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6" name="Straight Connector 1445"/>
              <p:cNvCxnSpPr/>
              <p:nvPr/>
            </p:nvCxnSpPr>
            <p:spPr>
              <a:xfrm>
                <a:off x="6859622" y="2706673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7" name="Straight Connector 1446"/>
              <p:cNvCxnSpPr/>
              <p:nvPr/>
            </p:nvCxnSpPr>
            <p:spPr>
              <a:xfrm>
                <a:off x="6867038" y="2775565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8" name="Straight Connector 1447"/>
              <p:cNvCxnSpPr/>
              <p:nvPr/>
            </p:nvCxnSpPr>
            <p:spPr>
              <a:xfrm>
                <a:off x="6870747" y="2842891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6870747" y="2911782"/>
                <a:ext cx="1372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6874454" y="2975976"/>
                <a:ext cx="13720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 flipH="1">
                <a:off x="6878164" y="2132056"/>
                <a:ext cx="133495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2" name="Group 1317"/>
          <p:cNvGrpSpPr>
            <a:grpSpLocks/>
          </p:cNvGrpSpPr>
          <p:nvPr/>
        </p:nvGrpSpPr>
        <p:grpSpPr bwMode="auto">
          <a:xfrm>
            <a:off x="6051550" y="5207000"/>
            <a:ext cx="331788" cy="1031875"/>
            <a:chOff x="6240352" y="2055335"/>
            <a:chExt cx="771307" cy="1017716"/>
          </a:xfrm>
        </p:grpSpPr>
        <p:grpSp>
          <p:nvGrpSpPr>
            <p:cNvPr id="204985" name="Group 1377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99" name="Rectangle 1398"/>
              <p:cNvSpPr/>
              <p:nvPr/>
            </p:nvSpPr>
            <p:spPr>
              <a:xfrm>
                <a:off x="6509397" y="3062244"/>
                <a:ext cx="447628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0" name="Straight Connector 1399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1" name="Rectangle 1400"/>
              <p:cNvSpPr/>
              <p:nvPr/>
            </p:nvSpPr>
            <p:spPr>
              <a:xfrm>
                <a:off x="6476572" y="3071638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2" name="Straight Connector 1401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3" name="Rectangle 1402"/>
              <p:cNvSpPr/>
              <p:nvPr/>
            </p:nvSpPr>
            <p:spPr>
              <a:xfrm>
                <a:off x="6816769" y="3702622"/>
                <a:ext cx="131304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04" name="Rectangle 1403"/>
              <p:cNvSpPr/>
              <p:nvPr/>
            </p:nvSpPr>
            <p:spPr>
              <a:xfrm>
                <a:off x="6404951" y="3157752"/>
                <a:ext cx="444643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405" name="Straight Connector 1404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013" name="Group 1405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4" name="Straight Connector 1433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5" name="Straight Connector 1434"/>
                <p:cNvCxnSpPr/>
                <p:nvPr/>
              </p:nvCxnSpPr>
              <p:spPr>
                <a:xfrm flipV="1">
                  <a:off x="6580709" y="2938436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4" name="Group 1406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2" name="Straight Connector 1431"/>
                <p:cNvCxnSpPr/>
                <p:nvPr/>
              </p:nvCxnSpPr>
              <p:spPr>
                <a:xfrm flipV="1">
                  <a:off x="7028817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3" name="Straight Connector 1432"/>
                <p:cNvCxnSpPr/>
                <p:nvPr/>
              </p:nvCxnSpPr>
              <p:spPr>
                <a:xfrm flipV="1">
                  <a:off x="6581189" y="2938331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5" name="Group 1407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30" name="Straight Connector 1429"/>
                <p:cNvCxnSpPr/>
                <p:nvPr/>
              </p:nvCxnSpPr>
              <p:spPr>
                <a:xfrm flipV="1">
                  <a:off x="7026313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1" name="Straight Connector 1430"/>
                <p:cNvCxnSpPr/>
                <p:nvPr/>
              </p:nvCxnSpPr>
              <p:spPr>
                <a:xfrm flipV="1">
                  <a:off x="6581670" y="293822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6" name="Group 1408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8" name="Straight Connector 1427"/>
                <p:cNvCxnSpPr/>
                <p:nvPr/>
              </p:nvCxnSpPr>
              <p:spPr>
                <a:xfrm flipV="1">
                  <a:off x="7026792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9" name="Straight Connector 1428"/>
                <p:cNvCxnSpPr/>
                <p:nvPr/>
              </p:nvCxnSpPr>
              <p:spPr>
                <a:xfrm flipV="1">
                  <a:off x="6582149" y="2938124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7" name="Group 1409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6" name="Straight Connector 1425"/>
                <p:cNvCxnSpPr/>
                <p:nvPr/>
              </p:nvCxnSpPr>
              <p:spPr>
                <a:xfrm flipV="1">
                  <a:off x="7027272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7" name="Straight Connector 1426"/>
                <p:cNvCxnSpPr/>
                <p:nvPr/>
              </p:nvCxnSpPr>
              <p:spPr>
                <a:xfrm flipV="1">
                  <a:off x="6582629" y="2934888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8" name="Group 1410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4" name="Straight Connector 1423"/>
                <p:cNvCxnSpPr/>
                <p:nvPr/>
              </p:nvCxnSpPr>
              <p:spPr>
                <a:xfrm flipV="1">
                  <a:off x="7027753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5" name="Straight Connector 1424"/>
                <p:cNvCxnSpPr/>
                <p:nvPr/>
              </p:nvCxnSpPr>
              <p:spPr>
                <a:xfrm flipV="1">
                  <a:off x="6583110" y="2939482"/>
                  <a:ext cx="450611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19" name="Group 1411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2" name="Straight Connector 1421"/>
                <p:cNvCxnSpPr/>
                <p:nvPr/>
              </p:nvCxnSpPr>
              <p:spPr>
                <a:xfrm flipV="1">
                  <a:off x="7028232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3" name="Straight Connector 1422"/>
                <p:cNvCxnSpPr/>
                <p:nvPr/>
              </p:nvCxnSpPr>
              <p:spPr>
                <a:xfrm flipV="1">
                  <a:off x="6580604" y="2939379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0" name="Group 1412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20" name="Straight Connector 1419"/>
                <p:cNvCxnSpPr/>
                <p:nvPr/>
              </p:nvCxnSpPr>
              <p:spPr>
                <a:xfrm flipV="1">
                  <a:off x="7028711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1" name="Straight Connector 1420"/>
                <p:cNvCxnSpPr/>
                <p:nvPr/>
              </p:nvCxnSpPr>
              <p:spPr>
                <a:xfrm flipV="1">
                  <a:off x="6581083" y="2939275"/>
                  <a:ext cx="45359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1" name="Group 1413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8" name="Straight Connector 1417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9" name="Straight Connector 1418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5022" name="Group 1414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416" name="Straight Connector 1415"/>
                <p:cNvCxnSpPr/>
                <p:nvPr/>
              </p:nvCxnSpPr>
              <p:spPr>
                <a:xfrm flipV="1">
                  <a:off x="7026689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7" name="Straight Connector 1416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86" name="Group 1378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87" name="Group 1379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94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6" y="2996253"/>
                  <a:ext cx="549876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5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6" y="2921098"/>
                  <a:ext cx="675352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6" name="Freeform 190"/>
                <p:cNvSpPr>
                  <a:spLocks/>
                </p:cNvSpPr>
                <p:nvPr/>
              </p:nvSpPr>
              <p:spPr bwMode="auto">
                <a:xfrm>
                  <a:off x="5968754" y="2922664"/>
                  <a:ext cx="125475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7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4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Freeform 192"/>
                <p:cNvSpPr>
                  <a:spLocks/>
                </p:cNvSpPr>
                <p:nvPr/>
              </p:nvSpPr>
              <p:spPr bwMode="auto">
                <a:xfrm>
                  <a:off x="5621851" y="2933624"/>
                  <a:ext cx="302617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81" name="Straight Connector 1380"/>
              <p:cNvCxnSpPr/>
              <p:nvPr/>
            </p:nvCxnSpPr>
            <p:spPr>
              <a:xfrm flipH="1">
                <a:off x="6996897" y="2125793"/>
                <a:ext cx="11070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>
                <a:off x="6875111" y="2304284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871422" y="2368478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4" name="Straight Connector 1383"/>
              <p:cNvCxnSpPr/>
              <p:nvPr/>
            </p:nvCxnSpPr>
            <p:spPr>
              <a:xfrm>
                <a:off x="6871422" y="2445199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6867730" y="250939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864041" y="2570456"/>
                <a:ext cx="14023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6864041" y="2637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6860349" y="2706673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6867730" y="2775565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6871422" y="2842891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6871422" y="2911782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6875111" y="2975976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3" name="Straight Connector 1392"/>
              <p:cNvCxnSpPr/>
              <p:nvPr/>
            </p:nvCxnSpPr>
            <p:spPr>
              <a:xfrm flipH="1">
                <a:off x="6875111" y="2132056"/>
                <a:ext cx="136548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4853" name="Group 1318"/>
          <p:cNvGrpSpPr>
            <a:grpSpLocks/>
          </p:cNvGrpSpPr>
          <p:nvPr/>
        </p:nvGrpSpPr>
        <p:grpSpPr bwMode="auto">
          <a:xfrm>
            <a:off x="6427788" y="5207000"/>
            <a:ext cx="331787" cy="1031875"/>
            <a:chOff x="6240352" y="2055335"/>
            <a:chExt cx="771307" cy="1017716"/>
          </a:xfrm>
        </p:grpSpPr>
        <p:grpSp>
          <p:nvGrpSpPr>
            <p:cNvPr id="204927" name="Group 1319"/>
            <p:cNvGrpSpPr>
              <a:grpSpLocks/>
            </p:cNvGrpSpPr>
            <p:nvPr/>
          </p:nvGrpSpPr>
          <p:grpSpPr bwMode="auto">
            <a:xfrm>
              <a:off x="6240352" y="2235573"/>
              <a:ext cx="697981" cy="837478"/>
              <a:chOff x="6395998" y="3062424"/>
              <a:chExt cx="564403" cy="837478"/>
            </a:xfrm>
          </p:grpSpPr>
          <p:sp>
            <p:nvSpPr>
              <p:cNvPr id="1341" name="Rectangle 1340"/>
              <p:cNvSpPr/>
              <p:nvPr/>
            </p:nvSpPr>
            <p:spPr>
              <a:xfrm>
                <a:off x="6509397" y="3062244"/>
                <a:ext cx="447629" cy="74215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2" name="Straight Connector 1341"/>
              <p:cNvCxnSpPr/>
              <p:nvPr/>
            </p:nvCxnSpPr>
            <p:spPr>
              <a:xfrm flipV="1">
                <a:off x="6846611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3" name="Rectangle 1342"/>
              <p:cNvSpPr/>
              <p:nvPr/>
            </p:nvSpPr>
            <p:spPr>
              <a:xfrm>
                <a:off x="6476570" y="3071638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4" name="Straight Connector 1343"/>
              <p:cNvCxnSpPr/>
              <p:nvPr/>
            </p:nvCxnSpPr>
            <p:spPr>
              <a:xfrm flipV="1">
                <a:off x="6395998" y="306224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5" name="Rectangle 1344"/>
              <p:cNvSpPr/>
              <p:nvPr/>
            </p:nvSpPr>
            <p:spPr>
              <a:xfrm>
                <a:off x="6816769" y="3702622"/>
                <a:ext cx="131305" cy="115863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46" name="Rectangle 1345"/>
              <p:cNvSpPr/>
              <p:nvPr/>
            </p:nvSpPr>
            <p:spPr>
              <a:xfrm>
                <a:off x="6404950" y="3157752"/>
                <a:ext cx="444646" cy="74215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347" name="Straight Connector 1346"/>
              <p:cNvCxnSpPr/>
              <p:nvPr/>
            </p:nvCxnSpPr>
            <p:spPr>
              <a:xfrm flipV="1">
                <a:off x="6846611" y="3804394"/>
                <a:ext cx="113399" cy="923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55" name="Group 1347"/>
              <p:cNvGrpSpPr>
                <a:grpSpLocks/>
              </p:cNvGrpSpPr>
              <p:nvPr/>
            </p:nvGrpSpPr>
            <p:grpSpPr bwMode="auto">
              <a:xfrm>
                <a:off x="6400318" y="313742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6" name="Straight Connector 1375"/>
                <p:cNvCxnSpPr/>
                <p:nvPr/>
              </p:nvCxnSpPr>
              <p:spPr>
                <a:xfrm flipV="1">
                  <a:off x="7028337" y="2846059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 flipV="1">
                  <a:off x="6580707" y="2938436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6" name="Group 1348"/>
              <p:cNvGrpSpPr>
                <a:grpSpLocks/>
              </p:cNvGrpSpPr>
              <p:nvPr/>
            </p:nvGrpSpPr>
            <p:grpSpPr bwMode="auto">
              <a:xfrm>
                <a:off x="6399838" y="320328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4" name="Straight Connector 1373"/>
                <p:cNvCxnSpPr/>
                <p:nvPr/>
              </p:nvCxnSpPr>
              <p:spPr>
                <a:xfrm flipV="1">
                  <a:off x="7028816" y="2845955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5" name="Straight Connector 1374"/>
                <p:cNvCxnSpPr/>
                <p:nvPr/>
              </p:nvCxnSpPr>
              <p:spPr>
                <a:xfrm flipV="1">
                  <a:off x="6581187" y="2938331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7" name="Group 1349"/>
              <p:cNvGrpSpPr>
                <a:grpSpLocks/>
              </p:cNvGrpSpPr>
              <p:nvPr/>
            </p:nvGrpSpPr>
            <p:grpSpPr bwMode="auto">
              <a:xfrm>
                <a:off x="6399358" y="326914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V="1">
                  <a:off x="7026314" y="2845851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V="1">
                  <a:off x="6581668" y="293822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8" name="Group 1350"/>
              <p:cNvGrpSpPr>
                <a:grpSpLocks/>
              </p:cNvGrpSpPr>
              <p:nvPr/>
            </p:nvGrpSpPr>
            <p:grpSpPr bwMode="auto">
              <a:xfrm>
                <a:off x="6398878" y="333501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70" name="Straight Connector 1369"/>
                <p:cNvCxnSpPr/>
                <p:nvPr/>
              </p:nvCxnSpPr>
              <p:spPr>
                <a:xfrm flipV="1">
                  <a:off x="7026794" y="2845748"/>
                  <a:ext cx="113399" cy="923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1" name="Straight Connector 1370"/>
                <p:cNvCxnSpPr/>
                <p:nvPr/>
              </p:nvCxnSpPr>
              <p:spPr>
                <a:xfrm flipV="1">
                  <a:off x="6582147" y="2938124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59" name="Group 1351"/>
              <p:cNvGrpSpPr>
                <a:grpSpLocks/>
              </p:cNvGrpSpPr>
              <p:nvPr/>
            </p:nvGrpSpPr>
            <p:grpSpPr bwMode="auto">
              <a:xfrm>
                <a:off x="6398398" y="340087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8" name="Straight Connector 1367"/>
                <p:cNvCxnSpPr/>
                <p:nvPr/>
              </p:nvCxnSpPr>
              <p:spPr>
                <a:xfrm flipV="1">
                  <a:off x="7027273" y="2845643"/>
                  <a:ext cx="113399" cy="8924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9" name="Straight Connector 1368"/>
                <p:cNvCxnSpPr/>
                <p:nvPr/>
              </p:nvCxnSpPr>
              <p:spPr>
                <a:xfrm flipV="1">
                  <a:off x="6582627" y="2934888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0" name="Group 1352"/>
              <p:cNvGrpSpPr>
                <a:grpSpLocks/>
              </p:cNvGrpSpPr>
              <p:nvPr/>
            </p:nvGrpSpPr>
            <p:grpSpPr bwMode="auto">
              <a:xfrm>
                <a:off x="6397918" y="3466741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6" name="Straight Connector 1365"/>
                <p:cNvCxnSpPr/>
                <p:nvPr/>
              </p:nvCxnSpPr>
              <p:spPr>
                <a:xfrm flipV="1">
                  <a:off x="7027754" y="2845540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7" name="Straight Connector 1366"/>
                <p:cNvCxnSpPr/>
                <p:nvPr/>
              </p:nvCxnSpPr>
              <p:spPr>
                <a:xfrm flipV="1">
                  <a:off x="6583108" y="2939482"/>
                  <a:ext cx="4506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1" name="Group 1353"/>
              <p:cNvGrpSpPr>
                <a:grpSpLocks/>
              </p:cNvGrpSpPr>
              <p:nvPr/>
            </p:nvGrpSpPr>
            <p:grpSpPr bwMode="auto">
              <a:xfrm>
                <a:off x="6397438" y="3532605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V="1">
                  <a:off x="7028234" y="2845436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V="1">
                  <a:off x="6580604" y="2939379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2" name="Group 1354"/>
              <p:cNvGrpSpPr>
                <a:grpSpLocks/>
              </p:cNvGrpSpPr>
              <p:nvPr/>
            </p:nvGrpSpPr>
            <p:grpSpPr bwMode="auto">
              <a:xfrm>
                <a:off x="6396958" y="3598469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2" name="Straight Connector 1361"/>
                <p:cNvCxnSpPr/>
                <p:nvPr/>
              </p:nvCxnSpPr>
              <p:spPr>
                <a:xfrm flipV="1">
                  <a:off x="7028713" y="2845332"/>
                  <a:ext cx="113399" cy="939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 flipV="1">
                  <a:off x="6581083" y="2939275"/>
                  <a:ext cx="45359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3" name="Group 1355"/>
              <p:cNvGrpSpPr>
                <a:grpSpLocks/>
              </p:cNvGrpSpPr>
              <p:nvPr/>
            </p:nvGrpSpPr>
            <p:grpSpPr bwMode="auto">
              <a:xfrm>
                <a:off x="6396478" y="3664333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60" name="Straight Connector 1359"/>
                <p:cNvCxnSpPr/>
                <p:nvPr/>
              </p:nvCxnSpPr>
              <p:spPr>
                <a:xfrm flipV="1">
                  <a:off x="7026209" y="2846793"/>
                  <a:ext cx="107431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1" name="Straight Connector 1360"/>
                <p:cNvCxnSpPr/>
                <p:nvPr/>
              </p:nvCxnSpPr>
              <p:spPr>
                <a:xfrm flipV="1">
                  <a:off x="6581565" y="2939171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964" name="Group 1356"/>
              <p:cNvGrpSpPr>
                <a:grpSpLocks/>
              </p:cNvGrpSpPr>
              <p:nvPr/>
            </p:nvGrpSpPr>
            <p:grpSpPr bwMode="auto">
              <a:xfrm>
                <a:off x="6395998" y="3730197"/>
                <a:ext cx="559121" cy="92788"/>
                <a:chOff x="6582044" y="2846082"/>
                <a:chExt cx="559121" cy="92788"/>
              </a:xfrm>
            </p:grpSpPr>
            <p:cxnSp>
              <p:nvCxnSpPr>
                <p:cNvPr id="1358" name="Straight Connector 1357"/>
                <p:cNvCxnSpPr/>
                <p:nvPr/>
              </p:nvCxnSpPr>
              <p:spPr>
                <a:xfrm flipV="1">
                  <a:off x="7026688" y="2846690"/>
                  <a:ext cx="113399" cy="923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9" name="Straight Connector 1358"/>
                <p:cNvCxnSpPr/>
                <p:nvPr/>
              </p:nvCxnSpPr>
              <p:spPr>
                <a:xfrm flipV="1">
                  <a:off x="6582044" y="2939067"/>
                  <a:ext cx="4506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928" name="Group 1320"/>
            <p:cNvGrpSpPr>
              <a:grpSpLocks/>
            </p:cNvGrpSpPr>
            <p:nvPr/>
          </p:nvGrpSpPr>
          <p:grpSpPr bwMode="auto">
            <a:xfrm>
              <a:off x="6280049" y="2055335"/>
              <a:ext cx="731610" cy="920732"/>
              <a:chOff x="6280049" y="2055335"/>
              <a:chExt cx="731610" cy="920732"/>
            </a:xfrm>
          </p:grpSpPr>
          <p:grpSp>
            <p:nvGrpSpPr>
              <p:cNvPr id="204929" name="Group 1321"/>
              <p:cNvGrpSpPr>
                <a:grpSpLocks/>
              </p:cNvGrpSpPr>
              <p:nvPr/>
            </p:nvGrpSpPr>
            <p:grpSpPr bwMode="auto">
              <a:xfrm>
                <a:off x="6280049" y="2055335"/>
                <a:ext cx="680752" cy="139401"/>
                <a:chOff x="5414286" y="2921098"/>
                <a:chExt cx="680752" cy="139401"/>
              </a:xfrm>
            </p:grpSpPr>
            <p:sp>
              <p:nvSpPr>
                <p:cNvPr id="1336" name="Rectangle 188"/>
                <p:cNvSpPr>
                  <a:spLocks noChangeArrowheads="1"/>
                </p:cNvSpPr>
                <p:nvPr/>
              </p:nvSpPr>
              <p:spPr bwMode="auto">
                <a:xfrm>
                  <a:off x="5415183" y="2996253"/>
                  <a:ext cx="549881" cy="64195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7" name="AutoShape 189"/>
                <p:cNvSpPr>
                  <a:spLocks noChangeArrowheads="1"/>
                </p:cNvSpPr>
                <p:nvPr/>
              </p:nvSpPr>
              <p:spPr bwMode="auto">
                <a:xfrm>
                  <a:off x="5415183" y="2921098"/>
                  <a:ext cx="675356" cy="78286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8" name="Freeform 190"/>
                <p:cNvSpPr>
                  <a:spLocks/>
                </p:cNvSpPr>
                <p:nvPr/>
              </p:nvSpPr>
              <p:spPr bwMode="auto">
                <a:xfrm>
                  <a:off x="5968753" y="2922664"/>
                  <a:ext cx="125476" cy="137783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9" name="Freeform 191"/>
                <p:cNvSpPr>
                  <a:spLocks/>
                </p:cNvSpPr>
                <p:nvPr/>
              </p:nvSpPr>
              <p:spPr bwMode="auto">
                <a:xfrm>
                  <a:off x="5500065" y="2936755"/>
                  <a:ext cx="524046" cy="45406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0" name="Freeform 192"/>
                <p:cNvSpPr>
                  <a:spLocks/>
                </p:cNvSpPr>
                <p:nvPr/>
              </p:nvSpPr>
              <p:spPr bwMode="auto">
                <a:xfrm>
                  <a:off x="5621849" y="2933624"/>
                  <a:ext cx="302618" cy="53235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58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23" name="Straight Connector 1322"/>
              <p:cNvCxnSpPr/>
              <p:nvPr/>
            </p:nvCxnSpPr>
            <p:spPr>
              <a:xfrm flipH="1">
                <a:off x="6996897" y="2125793"/>
                <a:ext cx="11073" cy="84392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875113" y="2304284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6871421" y="2368478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6871421" y="2445199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867732" y="250939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6864040" y="2570456"/>
                <a:ext cx="14023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9" name="Straight Connector 1328"/>
              <p:cNvCxnSpPr/>
              <p:nvPr/>
            </p:nvCxnSpPr>
            <p:spPr>
              <a:xfrm>
                <a:off x="6864040" y="2637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0" name="Straight Connector 1329"/>
              <p:cNvCxnSpPr/>
              <p:nvPr/>
            </p:nvCxnSpPr>
            <p:spPr>
              <a:xfrm>
                <a:off x="6860351" y="2706673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1" name="Straight Connector 1330"/>
              <p:cNvCxnSpPr/>
              <p:nvPr/>
            </p:nvCxnSpPr>
            <p:spPr>
              <a:xfrm>
                <a:off x="6867732" y="2775565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" name="Straight Connector 1331"/>
              <p:cNvCxnSpPr/>
              <p:nvPr/>
            </p:nvCxnSpPr>
            <p:spPr>
              <a:xfrm>
                <a:off x="6871421" y="2842891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" name="Straight Connector 1332"/>
              <p:cNvCxnSpPr/>
              <p:nvPr/>
            </p:nvCxnSpPr>
            <p:spPr>
              <a:xfrm>
                <a:off x="6871421" y="2911782"/>
                <a:ext cx="13654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4" name="Straight Connector 1333"/>
              <p:cNvCxnSpPr/>
              <p:nvPr/>
            </p:nvCxnSpPr>
            <p:spPr>
              <a:xfrm>
                <a:off x="6875113" y="2975976"/>
                <a:ext cx="1365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5" name="Straight Connector 1334"/>
              <p:cNvCxnSpPr/>
              <p:nvPr/>
            </p:nvCxnSpPr>
            <p:spPr>
              <a:xfrm flipH="1">
                <a:off x="6875113" y="2132056"/>
                <a:ext cx="136546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57" name="TextBox 1556"/>
          <p:cNvSpPr txBox="1"/>
          <p:nvPr/>
        </p:nvSpPr>
        <p:spPr>
          <a:xfrm flipH="1">
            <a:off x="2959100" y="4105275"/>
            <a:ext cx="5429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559" name="TextBox 1558"/>
          <p:cNvSpPr txBox="1"/>
          <p:nvPr/>
        </p:nvSpPr>
        <p:spPr>
          <a:xfrm>
            <a:off x="534988" y="615632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560" name="TextBox 1559"/>
          <p:cNvSpPr txBox="1"/>
          <p:nvPr/>
        </p:nvSpPr>
        <p:spPr>
          <a:xfrm>
            <a:off x="935038" y="6154738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561" name="TextBox 1560"/>
          <p:cNvSpPr txBox="1"/>
          <p:nvPr/>
        </p:nvSpPr>
        <p:spPr>
          <a:xfrm>
            <a:off x="1333500" y="6153150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562" name="TextBox 1561"/>
          <p:cNvSpPr txBox="1"/>
          <p:nvPr/>
        </p:nvSpPr>
        <p:spPr>
          <a:xfrm>
            <a:off x="1700213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563" name="TextBox 1562"/>
          <p:cNvSpPr txBox="1"/>
          <p:nvPr/>
        </p:nvSpPr>
        <p:spPr>
          <a:xfrm>
            <a:off x="2127250" y="6149975"/>
            <a:ext cx="288925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1564" name="TextBox 1563"/>
          <p:cNvSpPr txBox="1"/>
          <p:nvPr/>
        </p:nvSpPr>
        <p:spPr>
          <a:xfrm>
            <a:off x="2498725" y="6148388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1565" name="TextBox 1564"/>
          <p:cNvSpPr txBox="1"/>
          <p:nvPr/>
        </p:nvSpPr>
        <p:spPr>
          <a:xfrm>
            <a:off x="2881313" y="6146800"/>
            <a:ext cx="2889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1566" name="TextBox 1565"/>
          <p:cNvSpPr txBox="1"/>
          <p:nvPr/>
        </p:nvSpPr>
        <p:spPr>
          <a:xfrm>
            <a:off x="3259138" y="6151563"/>
            <a:ext cx="28892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8</a:t>
            </a:r>
          </a:p>
        </p:txBody>
      </p:sp>
      <p:grpSp>
        <p:nvGrpSpPr>
          <p:cNvPr id="204863" name="Group 187"/>
          <p:cNvGrpSpPr>
            <a:grpSpLocks/>
          </p:cNvGrpSpPr>
          <p:nvPr/>
        </p:nvGrpSpPr>
        <p:grpSpPr bwMode="auto">
          <a:xfrm>
            <a:off x="949325" y="4538663"/>
            <a:ext cx="1052513" cy="355600"/>
            <a:chOff x="4410" y="1365"/>
            <a:chExt cx="663" cy="224"/>
          </a:xfrm>
        </p:grpSpPr>
        <p:sp>
          <p:nvSpPr>
            <p:cNvPr id="70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4" name="Group 187"/>
          <p:cNvGrpSpPr>
            <a:grpSpLocks/>
          </p:cNvGrpSpPr>
          <p:nvPr/>
        </p:nvGrpSpPr>
        <p:grpSpPr bwMode="auto">
          <a:xfrm>
            <a:off x="2513013" y="4540250"/>
            <a:ext cx="1052512" cy="355600"/>
            <a:chOff x="4410" y="1365"/>
            <a:chExt cx="663" cy="224"/>
          </a:xfrm>
        </p:grpSpPr>
        <p:sp>
          <p:nvSpPr>
            <p:cNvPr id="1058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9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0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1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2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5" name="Group 187"/>
          <p:cNvGrpSpPr>
            <a:grpSpLocks/>
          </p:cNvGrpSpPr>
          <p:nvPr/>
        </p:nvGrpSpPr>
        <p:grpSpPr bwMode="auto">
          <a:xfrm>
            <a:off x="4103688" y="4567238"/>
            <a:ext cx="1052512" cy="355600"/>
            <a:chOff x="4410" y="1365"/>
            <a:chExt cx="663" cy="224"/>
          </a:xfrm>
        </p:grpSpPr>
        <p:sp>
          <p:nvSpPr>
            <p:cNvPr id="1305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6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7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8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9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4866" name="Group 187"/>
          <p:cNvGrpSpPr>
            <a:grpSpLocks/>
          </p:cNvGrpSpPr>
          <p:nvPr/>
        </p:nvGrpSpPr>
        <p:grpSpPr bwMode="auto">
          <a:xfrm>
            <a:off x="5668963" y="4575175"/>
            <a:ext cx="1052512" cy="355600"/>
            <a:chOff x="4410" y="1365"/>
            <a:chExt cx="663" cy="224"/>
          </a:xfrm>
        </p:grpSpPr>
        <p:sp>
          <p:nvSpPr>
            <p:cNvPr id="1552" name="Rectangle 188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3" name="AutoShape 189"/>
            <p:cNvSpPr>
              <a:spLocks noChangeArrowheads="1"/>
            </p:cNvSpPr>
            <p:nvPr/>
          </p:nvSpPr>
          <p:spPr bwMode="auto">
            <a:xfrm>
              <a:off x="4410" y="1368"/>
              <a:ext cx="663" cy="135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4" name="Freeform 190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chemeClr val="accent1"/>
            </a:solidFill>
            <a:ln w="63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5" name="Freeform 191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63 h 63"/>
                <a:gd name="T2" fmla="*/ 37 w 280"/>
                <a:gd name="T3" fmla="*/ 62 h 63"/>
                <a:gd name="T4" fmla="*/ 219 w 280"/>
                <a:gd name="T5" fmla="*/ 0 h 63"/>
                <a:gd name="T6" fmla="*/ 280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56" name="Freeform 192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666750" y="4614863"/>
            <a:ext cx="3175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558" name="TextBox 1557"/>
          <p:cNvSpPr txBox="1"/>
          <p:nvPr/>
        </p:nvSpPr>
        <p:spPr>
          <a:xfrm>
            <a:off x="2219325" y="4648200"/>
            <a:ext cx="3175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544" name="Straight Connector 543"/>
          <p:cNvCxnSpPr>
            <a:endCxn id="40" idx="1"/>
          </p:cNvCxnSpPr>
          <p:nvPr/>
        </p:nvCxnSpPr>
        <p:spPr>
          <a:xfrm>
            <a:off x="4394200" y="3065463"/>
            <a:ext cx="915988" cy="40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traight Connector 541"/>
          <p:cNvCxnSpPr>
            <a:stCxn id="11" idx="1"/>
          </p:cNvCxnSpPr>
          <p:nvPr/>
        </p:nvCxnSpPr>
        <p:spPr>
          <a:xfrm flipH="1">
            <a:off x="2898775" y="3030538"/>
            <a:ext cx="106362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48063" y="3138488"/>
            <a:ext cx="11842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Border router</a:t>
            </a:r>
          </a:p>
        </p:txBody>
      </p:sp>
      <p:sp>
        <p:nvSpPr>
          <p:cNvPr id="546" name="TextBox 545"/>
          <p:cNvSpPr txBox="1"/>
          <p:nvPr/>
        </p:nvSpPr>
        <p:spPr>
          <a:xfrm>
            <a:off x="3051175" y="3522663"/>
            <a:ext cx="116998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Access router</a:t>
            </a:r>
          </a:p>
        </p:txBody>
      </p:sp>
      <p:sp>
        <p:nvSpPr>
          <p:cNvPr id="204877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57725" y="4206875"/>
            <a:ext cx="1371600" cy="1373188"/>
          </a:xfrm>
          <a:custGeom>
            <a:avLst/>
            <a:gdLst>
              <a:gd name="connsiteX0" fmla="*/ 1372723 w 1372723"/>
              <a:gd name="connsiteY0" fmla="*/ 1359734 h 1372562"/>
              <a:gd name="connsiteX1" fmla="*/ 1372723 w 1372723"/>
              <a:gd name="connsiteY1" fmla="*/ 564418 h 1372562"/>
              <a:gd name="connsiteX2" fmla="*/ 936531 w 1372723"/>
              <a:gd name="connsiteY2" fmla="*/ 25655 h 1372562"/>
              <a:gd name="connsiteX3" fmla="*/ 538826 w 1372723"/>
              <a:gd name="connsiteY3" fmla="*/ 0 h 1372562"/>
              <a:gd name="connsiteX4" fmla="*/ 38488 w 1372723"/>
              <a:gd name="connsiteY4" fmla="*/ 615729 h 1372562"/>
              <a:gd name="connsiteX5" fmla="*/ 0 w 1372723"/>
              <a:gd name="connsiteY5" fmla="*/ 1372562 h 137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2723" h="1372562">
                <a:moveTo>
                  <a:pt x="1372723" y="1359734"/>
                </a:moveTo>
                <a:lnTo>
                  <a:pt x="1372723" y="564418"/>
                </a:lnTo>
                <a:lnTo>
                  <a:pt x="936531" y="25655"/>
                </a:lnTo>
                <a:lnTo>
                  <a:pt x="538826" y="0"/>
                </a:lnTo>
                <a:lnTo>
                  <a:pt x="38488" y="615729"/>
                </a:lnTo>
                <a:lnTo>
                  <a:pt x="0" y="1372562"/>
                </a:lnTo>
              </a:path>
            </a:pathLst>
          </a:custGeom>
          <a:ln w="63500">
            <a:solidFill>
              <a:srgbClr val="33CC33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016375" y="1112838"/>
            <a:ext cx="5127625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Gill Sans MT"/>
                <a:cs typeface="Gill Sans MT"/>
              </a:rPr>
              <a:t>load balancer: application-layer routing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receives external client requests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directs workload within data center</a:t>
            </a:r>
          </a:p>
          <a:p>
            <a:pPr marL="342900" indent="-256032">
              <a:buClr>
                <a:srgbClr val="000099"/>
              </a:buClr>
              <a:buFont typeface="Wingdings" charset="2"/>
              <a:buChar char="§"/>
              <a:defRPr/>
            </a:pPr>
            <a:r>
              <a:rPr lang="en-US" sz="2000" i="0" dirty="0">
                <a:latin typeface="Gill Sans MT"/>
                <a:cs typeface="Gill Sans MT"/>
              </a:rPr>
              <a:t>returns results to external client (hiding data center internals from client)</a:t>
            </a:r>
          </a:p>
        </p:txBody>
      </p:sp>
      <p:pic>
        <p:nvPicPr>
          <p:cNvPr id="204882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67</a:t>
            </a:fld>
            <a:endParaRPr lang="en-US" sz="1200" dirty="0">
              <a:latin typeface="Tahoma" charset="0"/>
            </a:endParaRPr>
          </a:p>
        </p:txBody>
      </p:sp>
      <p:sp>
        <p:nvSpPr>
          <p:cNvPr id="113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grpSp>
        <p:nvGrpSpPr>
          <p:cNvPr id="1133" name="Group 347"/>
          <p:cNvGrpSpPr>
            <a:grpSpLocks/>
          </p:cNvGrpSpPr>
          <p:nvPr/>
        </p:nvGrpSpPr>
        <p:grpSpPr bwMode="auto">
          <a:xfrm>
            <a:off x="2235491" y="3259498"/>
            <a:ext cx="840624" cy="391487"/>
            <a:chOff x="1871277" y="1576300"/>
            <a:chExt cx="1128371" cy="437861"/>
          </a:xfrm>
        </p:grpSpPr>
        <p:sp>
          <p:nvSpPr>
            <p:cNvPr id="1159" name="Oval 115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0" name="Rectangle 115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1" name="Oval 116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62" name="Freeform 116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3" name="Freeform 116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4" name="Freeform 116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65" name="Freeform 116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166" name="Straight Connector 1165"/>
            <p:cNvCxnSpPr>
              <a:endCxn id="11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Straight Connector 116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3" name="Group 347"/>
          <p:cNvGrpSpPr>
            <a:grpSpLocks/>
          </p:cNvGrpSpPr>
          <p:nvPr/>
        </p:nvGrpSpPr>
        <p:grpSpPr bwMode="auto">
          <a:xfrm>
            <a:off x="5120257" y="3365874"/>
            <a:ext cx="840624" cy="391487"/>
            <a:chOff x="1871277" y="1576300"/>
            <a:chExt cx="1128371" cy="437861"/>
          </a:xfrm>
        </p:grpSpPr>
        <p:sp>
          <p:nvSpPr>
            <p:cNvPr id="1224" name="Oval 1223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5" name="Rectangle 1224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6" name="Oval 1225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7" name="Freeform 124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8" name="Freeform 124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9" name="Freeform 124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127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1275"/>
            <p:cNvCxnSpPr>
              <a:endCxn id="1226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9" name="Straight Connector 538"/>
          <p:cNvCxnSpPr/>
          <p:nvPr/>
        </p:nvCxnSpPr>
        <p:spPr>
          <a:xfrm>
            <a:off x="3014663" y="2540000"/>
            <a:ext cx="1069975" cy="446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59"/>
          <p:cNvSpPr>
            <a:spLocks/>
          </p:cNvSpPr>
          <p:nvPr/>
        </p:nvSpPr>
        <p:spPr bwMode="auto">
          <a:xfrm>
            <a:off x="1465263" y="2244725"/>
            <a:ext cx="2046287" cy="603250"/>
          </a:xfrm>
          <a:custGeom>
            <a:avLst/>
            <a:gdLst>
              <a:gd name="T0" fmla="*/ 239 w 1292"/>
              <a:gd name="T1" fmla="*/ 7 h 1255"/>
              <a:gd name="T2" fmla="*/ 35 w 1292"/>
              <a:gd name="T3" fmla="*/ 157 h 1255"/>
              <a:gd name="T4" fmla="*/ 29 w 1292"/>
              <a:gd name="T5" fmla="*/ 523 h 1255"/>
              <a:gd name="T6" fmla="*/ 53 w 1292"/>
              <a:gd name="T7" fmla="*/ 829 h 1255"/>
              <a:gd name="T8" fmla="*/ 245 w 1292"/>
              <a:gd name="T9" fmla="*/ 871 h 1255"/>
              <a:gd name="T10" fmla="*/ 647 w 1292"/>
              <a:gd name="T11" fmla="*/ 1129 h 1255"/>
              <a:gd name="T12" fmla="*/ 995 w 1292"/>
              <a:gd name="T13" fmla="*/ 1237 h 1255"/>
              <a:gd name="T14" fmla="*/ 1199 w 1292"/>
              <a:gd name="T15" fmla="*/ 1021 h 1255"/>
              <a:gd name="T16" fmla="*/ 1271 w 1292"/>
              <a:gd name="T17" fmla="*/ 445 h 1255"/>
              <a:gd name="T18" fmla="*/ 1205 w 1292"/>
              <a:gd name="T19" fmla="*/ 211 h 1255"/>
              <a:gd name="T20" fmla="*/ 749 w 1292"/>
              <a:gd name="T21" fmla="*/ 115 h 1255"/>
              <a:gd name="T22" fmla="*/ 239 w 1292"/>
              <a:gd name="T23" fmla="*/ 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Internet</a:t>
            </a:r>
          </a:p>
        </p:txBody>
      </p:sp>
      <p:grpSp>
        <p:nvGrpSpPr>
          <p:cNvPr id="1168" name="Group 347"/>
          <p:cNvGrpSpPr>
            <a:grpSpLocks/>
          </p:cNvGrpSpPr>
          <p:nvPr/>
        </p:nvGrpSpPr>
        <p:grpSpPr bwMode="auto">
          <a:xfrm>
            <a:off x="3717566" y="2796786"/>
            <a:ext cx="840624" cy="391487"/>
            <a:chOff x="1871277" y="1576300"/>
            <a:chExt cx="1128371" cy="437861"/>
          </a:xfrm>
        </p:grpSpPr>
        <p:sp>
          <p:nvSpPr>
            <p:cNvPr id="1189" name="Oval 118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90" name="Rectangle 118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191" name="Oval 119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7" name="Freeform 12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8" name="Freeform 1217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19" name="Freeform 1218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0" name="Freeform 1219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1" name="Straight Connector 1220"/>
            <p:cNvCxnSpPr>
              <a:endCxn id="11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2" name="Straight Connector 1221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2552700" y="2189163"/>
            <a:ext cx="3976688" cy="3333750"/>
          </a:xfrm>
          <a:custGeom>
            <a:avLst/>
            <a:gdLst>
              <a:gd name="connsiteX0" fmla="*/ 3691005 w 3975437"/>
              <a:gd name="connsiteY0" fmla="*/ 3333910 h 3333910"/>
              <a:gd name="connsiteX1" fmla="*/ 3704234 w 3975437"/>
              <a:gd name="connsiteY1" fmla="*/ 2533507 h 3333910"/>
              <a:gd name="connsiteX2" fmla="*/ 3261049 w 3975437"/>
              <a:gd name="connsiteY2" fmla="*/ 1997700 h 3333910"/>
              <a:gd name="connsiteX3" fmla="*/ 3975437 w 3975437"/>
              <a:gd name="connsiteY3" fmla="*/ 1653725 h 3333910"/>
              <a:gd name="connsiteX4" fmla="*/ 3955593 w 3975437"/>
              <a:gd name="connsiteY4" fmla="*/ 1316365 h 3333910"/>
              <a:gd name="connsiteX5" fmla="*/ 3069223 w 3975437"/>
              <a:gd name="connsiteY5" fmla="*/ 1733104 h 3333910"/>
              <a:gd name="connsiteX6" fmla="*/ 3049378 w 3975437"/>
              <a:gd name="connsiteY6" fmla="*/ 1303135 h 3333910"/>
              <a:gd name="connsiteX7" fmla="*/ 0 w 3975437"/>
              <a:gd name="connsiteY7" fmla="*/ 0 h 333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75437" h="3333910">
                <a:moveTo>
                  <a:pt x="3691005" y="3333910"/>
                </a:moveTo>
                <a:lnTo>
                  <a:pt x="3704234" y="2533507"/>
                </a:lnTo>
                <a:lnTo>
                  <a:pt x="3261049" y="1997700"/>
                </a:lnTo>
                <a:lnTo>
                  <a:pt x="3975437" y="1653725"/>
                </a:lnTo>
                <a:lnTo>
                  <a:pt x="3955593" y="1316365"/>
                </a:lnTo>
                <a:lnTo>
                  <a:pt x="3069223" y="1733104"/>
                </a:lnTo>
                <a:lnTo>
                  <a:pt x="3049378" y="1303135"/>
                </a:lnTo>
                <a:lnTo>
                  <a:pt x="0" y="0"/>
                </a:lnTo>
              </a:path>
            </a:pathLst>
          </a:custGeom>
          <a:ln w="57150">
            <a:solidFill>
              <a:srgbClr val="0000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" name="Freeform 23"/>
          <p:cNvSpPr/>
          <p:nvPr/>
        </p:nvSpPr>
        <p:spPr>
          <a:xfrm>
            <a:off x="2105025" y="2162175"/>
            <a:ext cx="4329113" cy="3430588"/>
          </a:xfrm>
          <a:custGeom>
            <a:avLst/>
            <a:gdLst>
              <a:gd name="connsiteX0" fmla="*/ 0 w 4054022"/>
              <a:gd name="connsiteY0" fmla="*/ 0 h 3681545"/>
              <a:gd name="connsiteX1" fmla="*/ 3284271 w 4054022"/>
              <a:gd name="connsiteY1" fmla="*/ 1436700 h 3681545"/>
              <a:gd name="connsiteX2" fmla="*/ 3309929 w 4054022"/>
              <a:gd name="connsiteY2" fmla="*/ 1936980 h 3681545"/>
              <a:gd name="connsiteX3" fmla="*/ 4054022 w 4054022"/>
              <a:gd name="connsiteY3" fmla="*/ 1552149 h 3681545"/>
              <a:gd name="connsiteX4" fmla="*/ 4054022 w 4054022"/>
              <a:gd name="connsiteY4" fmla="*/ 1731737 h 3681545"/>
              <a:gd name="connsiteX5" fmla="*/ 3245783 w 4054022"/>
              <a:gd name="connsiteY5" fmla="*/ 2116567 h 3681545"/>
              <a:gd name="connsiteX6" fmla="*/ 3784609 w 4054022"/>
              <a:gd name="connsiteY6" fmla="*/ 2924711 h 3681545"/>
              <a:gd name="connsiteX7" fmla="*/ 3784609 w 4054022"/>
              <a:gd name="connsiteY7" fmla="*/ 3681545 h 3681545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900071 w 4169484"/>
              <a:gd name="connsiteY6" fmla="*/ 2937539 h 3694373"/>
              <a:gd name="connsiteX7" fmla="*/ 3900071 w 4169484"/>
              <a:gd name="connsiteY7" fmla="*/ 3694373 h 3694373"/>
              <a:gd name="connsiteX0" fmla="*/ 0 w 4169484"/>
              <a:gd name="connsiteY0" fmla="*/ 0 h 3694373"/>
              <a:gd name="connsiteX1" fmla="*/ 3399733 w 4169484"/>
              <a:gd name="connsiteY1" fmla="*/ 1449528 h 3694373"/>
              <a:gd name="connsiteX2" fmla="*/ 3425391 w 4169484"/>
              <a:gd name="connsiteY2" fmla="*/ 1949808 h 3694373"/>
              <a:gd name="connsiteX3" fmla="*/ 4169484 w 4169484"/>
              <a:gd name="connsiteY3" fmla="*/ 1564977 h 3694373"/>
              <a:gd name="connsiteX4" fmla="*/ 4169484 w 4169484"/>
              <a:gd name="connsiteY4" fmla="*/ 1744565 h 3694373"/>
              <a:gd name="connsiteX5" fmla="*/ 3361245 w 4169484"/>
              <a:gd name="connsiteY5" fmla="*/ 2129395 h 3694373"/>
              <a:gd name="connsiteX6" fmla="*/ 3797438 w 4169484"/>
              <a:gd name="connsiteY6" fmla="*/ 2886229 h 3694373"/>
              <a:gd name="connsiteX7" fmla="*/ 3900071 w 4169484"/>
              <a:gd name="connsiteY7" fmla="*/ 3694373 h 3694373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744565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61245 w 4169484"/>
              <a:gd name="connsiteY5" fmla="*/ 212939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99733 w 4169484"/>
              <a:gd name="connsiteY5" fmla="*/ 2142223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797438 w 4169484"/>
              <a:gd name="connsiteY6" fmla="*/ 2886229 h 3668718"/>
              <a:gd name="connsiteX7" fmla="*/ 3835926 w 4169484"/>
              <a:gd name="connsiteY7" fmla="*/ 3668718 h 3668718"/>
              <a:gd name="connsiteX0" fmla="*/ 0 w 4169484"/>
              <a:gd name="connsiteY0" fmla="*/ 0 h 3668718"/>
              <a:gd name="connsiteX1" fmla="*/ 3399733 w 4169484"/>
              <a:gd name="connsiteY1" fmla="*/ 1449528 h 3668718"/>
              <a:gd name="connsiteX2" fmla="*/ 3425391 w 4169484"/>
              <a:gd name="connsiteY2" fmla="*/ 1949808 h 3668718"/>
              <a:gd name="connsiteX3" fmla="*/ 4169484 w 4169484"/>
              <a:gd name="connsiteY3" fmla="*/ 1564977 h 3668718"/>
              <a:gd name="connsiteX4" fmla="*/ 4169484 w 4169484"/>
              <a:gd name="connsiteY4" fmla="*/ 1680426 h 3668718"/>
              <a:gd name="connsiteX5" fmla="*/ 3386904 w 4169484"/>
              <a:gd name="connsiteY5" fmla="*/ 2078085 h 3668718"/>
              <a:gd name="connsiteX6" fmla="*/ 3848754 w 4169484"/>
              <a:gd name="connsiteY6" fmla="*/ 2873401 h 3668718"/>
              <a:gd name="connsiteX7" fmla="*/ 3835926 w 4169484"/>
              <a:gd name="connsiteY7" fmla="*/ 3668718 h 3668718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48754 w 4169484"/>
              <a:gd name="connsiteY6" fmla="*/ 2873401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399733 w 4169484"/>
              <a:gd name="connsiteY1" fmla="*/ 1449528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425391 w 4169484"/>
              <a:gd name="connsiteY2" fmla="*/ 1949808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79003 w 4169484"/>
              <a:gd name="connsiteY1" fmla="*/ 1398217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169484"/>
              <a:gd name="connsiteY0" fmla="*/ 0 h 3643063"/>
              <a:gd name="connsiteX1" fmla="*/ 3066174 w 4169484"/>
              <a:gd name="connsiteY1" fmla="*/ 1488011 h 3643063"/>
              <a:gd name="connsiteX2" fmla="*/ 3207294 w 4169484"/>
              <a:gd name="connsiteY2" fmla="*/ 2013946 h 3643063"/>
              <a:gd name="connsiteX3" fmla="*/ 4169484 w 4169484"/>
              <a:gd name="connsiteY3" fmla="*/ 1564977 h 3643063"/>
              <a:gd name="connsiteX4" fmla="*/ 4169484 w 4169484"/>
              <a:gd name="connsiteY4" fmla="*/ 1680426 h 3643063"/>
              <a:gd name="connsiteX5" fmla="*/ 3386904 w 4169484"/>
              <a:gd name="connsiteY5" fmla="*/ 2078085 h 3643063"/>
              <a:gd name="connsiteX6" fmla="*/ 3874412 w 4169484"/>
              <a:gd name="connsiteY6" fmla="*/ 2834918 h 3643063"/>
              <a:gd name="connsiteX7" fmla="*/ 3861584 w 4169484"/>
              <a:gd name="connsiteY7" fmla="*/ 3643063 h 3643063"/>
              <a:gd name="connsiteX0" fmla="*/ 0 w 4336264"/>
              <a:gd name="connsiteY0" fmla="*/ 0 h 3450648"/>
              <a:gd name="connsiteX1" fmla="*/ 3232954 w 4336264"/>
              <a:gd name="connsiteY1" fmla="*/ 1295596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374074 w 4336264"/>
              <a:gd name="connsiteY2" fmla="*/ 1821531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53684 w 4336264"/>
              <a:gd name="connsiteY5" fmla="*/ 1885670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1962636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36264 w 4336264"/>
              <a:gd name="connsiteY4" fmla="*/ 1488011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36264"/>
              <a:gd name="connsiteY0" fmla="*/ 0 h 3450648"/>
              <a:gd name="connsiteX1" fmla="*/ 3258612 w 4336264"/>
              <a:gd name="connsiteY1" fmla="*/ 1346907 h 3450648"/>
              <a:gd name="connsiteX2" fmla="*/ 3284270 w 4336264"/>
              <a:gd name="connsiteY2" fmla="*/ 1834359 h 3450648"/>
              <a:gd name="connsiteX3" fmla="*/ 4336264 w 4336264"/>
              <a:gd name="connsiteY3" fmla="*/ 1372562 h 3450648"/>
              <a:gd name="connsiteX4" fmla="*/ 4309805 w 4336264"/>
              <a:gd name="connsiteY4" fmla="*/ 1646769 h 3450648"/>
              <a:gd name="connsiteX5" fmla="*/ 3540855 w 4336264"/>
              <a:gd name="connsiteY5" fmla="*/ 2008941 h 3450648"/>
              <a:gd name="connsiteX6" fmla="*/ 4041192 w 4336264"/>
              <a:gd name="connsiteY6" fmla="*/ 2642503 h 3450648"/>
              <a:gd name="connsiteX7" fmla="*/ 4028364 w 4336264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284270 w 4316420"/>
              <a:gd name="connsiteY2" fmla="*/ 1834359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0417 w 4316420"/>
              <a:gd name="connsiteY2" fmla="*/ 194019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258612 w 4316420"/>
              <a:gd name="connsiteY1" fmla="*/ 1346907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16420"/>
              <a:gd name="connsiteY0" fmla="*/ 0 h 3450648"/>
              <a:gd name="connsiteX1" fmla="*/ 3337988 w 4316420"/>
              <a:gd name="connsiteY1" fmla="*/ 1432901 h 3450648"/>
              <a:gd name="connsiteX2" fmla="*/ 3357031 w 4316420"/>
              <a:gd name="connsiteY2" fmla="*/ 1953428 h 3450648"/>
              <a:gd name="connsiteX3" fmla="*/ 4316420 w 4316420"/>
              <a:gd name="connsiteY3" fmla="*/ 1498245 h 3450648"/>
              <a:gd name="connsiteX4" fmla="*/ 4309805 w 4316420"/>
              <a:gd name="connsiteY4" fmla="*/ 1646769 h 3450648"/>
              <a:gd name="connsiteX5" fmla="*/ 3540855 w 4316420"/>
              <a:gd name="connsiteY5" fmla="*/ 2008941 h 3450648"/>
              <a:gd name="connsiteX6" fmla="*/ 4041192 w 4316420"/>
              <a:gd name="connsiteY6" fmla="*/ 2642503 h 3450648"/>
              <a:gd name="connsiteX7" fmla="*/ 4028364 w 4316420"/>
              <a:gd name="connsiteY7" fmla="*/ 3450648 h 3450648"/>
              <a:gd name="connsiteX0" fmla="*/ 0 w 4329650"/>
              <a:gd name="connsiteY0" fmla="*/ 0 h 3430803"/>
              <a:gd name="connsiteX1" fmla="*/ 3351218 w 4329650"/>
              <a:gd name="connsiteY1" fmla="*/ 1413056 h 3430803"/>
              <a:gd name="connsiteX2" fmla="*/ 3370261 w 4329650"/>
              <a:gd name="connsiteY2" fmla="*/ 1933583 h 3430803"/>
              <a:gd name="connsiteX3" fmla="*/ 4329650 w 4329650"/>
              <a:gd name="connsiteY3" fmla="*/ 1478400 h 3430803"/>
              <a:gd name="connsiteX4" fmla="*/ 4323035 w 4329650"/>
              <a:gd name="connsiteY4" fmla="*/ 1626924 h 3430803"/>
              <a:gd name="connsiteX5" fmla="*/ 3554085 w 4329650"/>
              <a:gd name="connsiteY5" fmla="*/ 1989096 h 3430803"/>
              <a:gd name="connsiteX6" fmla="*/ 4054422 w 4329650"/>
              <a:gd name="connsiteY6" fmla="*/ 2622658 h 3430803"/>
              <a:gd name="connsiteX7" fmla="*/ 4041594 w 4329650"/>
              <a:gd name="connsiteY7" fmla="*/ 3430803 h 343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29650" h="3430803">
                <a:moveTo>
                  <a:pt x="0" y="0"/>
                </a:moveTo>
                <a:lnTo>
                  <a:pt x="3351218" y="1413056"/>
                </a:lnTo>
                <a:lnTo>
                  <a:pt x="3370261" y="1933583"/>
                </a:lnTo>
                <a:lnTo>
                  <a:pt x="4329650" y="1478400"/>
                </a:lnTo>
                <a:lnTo>
                  <a:pt x="4323035" y="1626924"/>
                </a:lnTo>
                <a:lnTo>
                  <a:pt x="3554085" y="1989096"/>
                </a:lnTo>
                <a:lnTo>
                  <a:pt x="4054422" y="2622658"/>
                </a:lnTo>
                <a:lnTo>
                  <a:pt x="4041594" y="3430803"/>
                </a:lnTo>
              </a:path>
            </a:pathLst>
          </a:custGeom>
          <a:ln w="47625">
            <a:solidFill>
              <a:srgbClr val="CC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25" name="Group 1"/>
          <p:cNvGrpSpPr>
            <a:grpSpLocks/>
          </p:cNvGrpSpPr>
          <p:nvPr/>
        </p:nvGrpSpPr>
        <p:grpSpPr bwMode="auto">
          <a:xfrm>
            <a:off x="706438" y="3411538"/>
            <a:ext cx="7951787" cy="3033712"/>
            <a:chOff x="668088" y="1859772"/>
            <a:chExt cx="7950943" cy="3032546"/>
          </a:xfrm>
        </p:grpSpPr>
        <p:grpSp>
          <p:nvGrpSpPr>
            <p:cNvPr id="205829" name="Group 187"/>
            <p:cNvGrpSpPr>
              <a:grpSpLocks/>
            </p:cNvGrpSpPr>
            <p:nvPr/>
          </p:nvGrpSpPr>
          <p:grpSpPr bwMode="auto">
            <a:xfrm>
              <a:off x="1083832" y="1870528"/>
              <a:ext cx="1052512" cy="355600"/>
              <a:chOff x="4410" y="1365"/>
              <a:chExt cx="663" cy="224"/>
            </a:xfrm>
          </p:grpSpPr>
          <p:sp>
            <p:nvSpPr>
              <p:cNvPr id="52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3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30" name="Group 187"/>
            <p:cNvGrpSpPr>
              <a:grpSpLocks/>
            </p:cNvGrpSpPr>
            <p:nvPr/>
          </p:nvGrpSpPr>
          <p:grpSpPr bwMode="auto">
            <a:xfrm>
              <a:off x="4247454" y="1859772"/>
              <a:ext cx="1052512" cy="355600"/>
              <a:chOff x="4410" y="1365"/>
              <a:chExt cx="663" cy="224"/>
            </a:xfrm>
          </p:grpSpPr>
          <p:sp>
            <p:nvSpPr>
              <p:cNvPr id="5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47" name="TextBox 546"/>
            <p:cNvSpPr txBox="1"/>
            <p:nvPr/>
          </p:nvSpPr>
          <p:spPr>
            <a:xfrm>
              <a:off x="7042811" y="3997312"/>
              <a:ext cx="1063512" cy="30785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Server racks</a:t>
              </a:r>
            </a:p>
          </p:txBody>
        </p:sp>
        <p:sp>
          <p:nvSpPr>
            <p:cNvPr id="555" name="TextBox 554"/>
            <p:cNvSpPr txBox="1"/>
            <p:nvPr/>
          </p:nvSpPr>
          <p:spPr>
            <a:xfrm>
              <a:off x="7026938" y="3540288"/>
              <a:ext cx="1144466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TOR switches</a:t>
              </a:r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7026938" y="1893096"/>
              <a:ext cx="1592093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Tier-1 switches</a:t>
              </a:r>
            </a:p>
          </p:txBody>
        </p:sp>
        <p:sp>
          <p:nvSpPr>
            <p:cNvPr id="433" name="TextBox 432"/>
            <p:cNvSpPr txBox="1"/>
            <p:nvPr/>
          </p:nvSpPr>
          <p:spPr>
            <a:xfrm>
              <a:off x="7025350" y="2730974"/>
              <a:ext cx="1592094" cy="3078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Tier-2 switches</a:t>
              </a:r>
            </a:p>
          </p:txBody>
        </p:sp>
        <p:grpSp>
          <p:nvGrpSpPr>
            <p:cNvPr id="205835" name="Group 24"/>
            <p:cNvGrpSpPr>
              <a:grpSpLocks/>
            </p:cNvGrpSpPr>
            <p:nvPr/>
          </p:nvGrpSpPr>
          <p:grpSpPr bwMode="auto">
            <a:xfrm>
              <a:off x="702813" y="2731140"/>
              <a:ext cx="1470209" cy="1869141"/>
              <a:chOff x="916173" y="4038600"/>
              <a:chExt cx="1470209" cy="1869141"/>
            </a:xfrm>
          </p:grpSpPr>
          <p:grpSp>
            <p:nvGrpSpPr>
              <p:cNvPr id="206613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70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1181453" y="4381202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70" idx="2"/>
              </p:cNvCxnSpPr>
              <p:nvPr/>
            </p:nvCxnSpPr>
            <p:spPr>
              <a:xfrm flipH="1">
                <a:off x="1486221" y="4390724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803687" y="4395485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endCxn id="775" idx="0"/>
              </p:cNvCxnSpPr>
              <p:nvPr/>
            </p:nvCxnSpPr>
            <p:spPr>
              <a:xfrm>
                <a:off x="1943372" y="4419288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618" name="Group 50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96" name="Group 50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534" name="Rectangle 533"/>
                  <p:cNvSpPr/>
                  <p:nvPr/>
                </p:nvSpPr>
                <p:spPr>
                  <a:xfrm>
                    <a:off x="6509786" y="3061857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5" name="Straight Connector 534"/>
                  <p:cNvCxnSpPr/>
                  <p:nvPr/>
                </p:nvCxnSpPr>
                <p:spPr>
                  <a:xfrm flipV="1">
                    <a:off x="684705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36" name="Rectangle 535"/>
                  <p:cNvSpPr/>
                  <p:nvPr/>
                </p:nvSpPr>
                <p:spPr>
                  <a:xfrm>
                    <a:off x="6476953" y="307125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37" name="Straight Connector 536"/>
                  <p:cNvCxnSpPr/>
                  <p:nvPr/>
                </p:nvCxnSpPr>
                <p:spPr>
                  <a:xfrm flipV="1">
                    <a:off x="6396367" y="3061857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40" name="Rectangle 539"/>
                  <p:cNvSpPr/>
                  <p:nvPr/>
                </p:nvSpPr>
                <p:spPr>
                  <a:xfrm>
                    <a:off x="6817210" y="370256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1" name="Rectangle 540"/>
                  <p:cNvSpPr/>
                  <p:nvPr/>
                </p:nvSpPr>
                <p:spPr>
                  <a:xfrm>
                    <a:off x="6405320" y="3157415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543" name="Straight Connector 542"/>
                  <p:cNvCxnSpPr/>
                  <p:nvPr/>
                </p:nvCxnSpPr>
                <p:spPr>
                  <a:xfrm flipV="1">
                    <a:off x="6847057" y="380439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824" name="Group 54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8" name="Straight Connector 577"/>
                    <p:cNvCxnSpPr/>
                    <p:nvPr/>
                  </p:nvCxnSpPr>
                  <p:spPr>
                    <a:xfrm flipV="1">
                      <a:off x="7028782" y="2845711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9" name="Straight Connector 578"/>
                    <p:cNvCxnSpPr/>
                    <p:nvPr/>
                  </p:nvCxnSpPr>
                  <p:spPr>
                    <a:xfrm flipV="1">
                      <a:off x="6581076" y="29381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5" name="Group 54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6" name="Straight Connector 575"/>
                    <p:cNvCxnSpPr/>
                    <p:nvPr/>
                  </p:nvCxnSpPr>
                  <p:spPr>
                    <a:xfrm flipV="1">
                      <a:off x="7029263" y="2845642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7" name="Straight Connector 576"/>
                    <p:cNvCxnSpPr/>
                    <p:nvPr/>
                  </p:nvCxnSpPr>
                  <p:spPr>
                    <a:xfrm flipV="1">
                      <a:off x="6581557" y="293493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6" name="Group 5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4" name="Straight Connector 573"/>
                    <p:cNvCxnSpPr/>
                    <p:nvPr/>
                  </p:nvCxnSpPr>
                  <p:spPr>
                    <a:xfrm flipV="1">
                      <a:off x="7026759" y="284557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5" name="Straight Connector 574"/>
                    <p:cNvCxnSpPr/>
                    <p:nvPr/>
                  </p:nvCxnSpPr>
                  <p:spPr>
                    <a:xfrm flipV="1">
                      <a:off x="6582036" y="293486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7" name="Group 5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2" name="Straight Connector 571"/>
                    <p:cNvCxnSpPr/>
                    <p:nvPr/>
                  </p:nvCxnSpPr>
                  <p:spPr>
                    <a:xfrm flipV="1">
                      <a:off x="7027238" y="2845502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3" name="Straight Connector 572"/>
                    <p:cNvCxnSpPr/>
                    <p:nvPr/>
                  </p:nvCxnSpPr>
                  <p:spPr>
                    <a:xfrm flipV="1">
                      <a:off x="6582516" y="293479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8" name="Group 5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70" name="Straight Connector 569"/>
                    <p:cNvCxnSpPr/>
                    <p:nvPr/>
                  </p:nvCxnSpPr>
                  <p:spPr>
                    <a:xfrm flipV="1">
                      <a:off x="7027718" y="284543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1" name="Straight Connector 570"/>
                    <p:cNvCxnSpPr/>
                    <p:nvPr/>
                  </p:nvCxnSpPr>
                  <p:spPr>
                    <a:xfrm flipV="1">
                      <a:off x="6582995" y="293472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29" name="Group 5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8" name="Straight Connector 567"/>
                    <p:cNvCxnSpPr/>
                    <p:nvPr/>
                  </p:nvCxnSpPr>
                  <p:spPr>
                    <a:xfrm flipV="1">
                      <a:off x="7028199" y="2845363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9" name="Straight Connector 568"/>
                    <p:cNvCxnSpPr/>
                    <p:nvPr/>
                  </p:nvCxnSpPr>
                  <p:spPr>
                    <a:xfrm flipV="1">
                      <a:off x="6583477" y="293935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0" name="Group 55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6" name="Straight Connector 565"/>
                    <p:cNvCxnSpPr/>
                    <p:nvPr/>
                  </p:nvCxnSpPr>
                  <p:spPr>
                    <a:xfrm flipV="1">
                      <a:off x="7028679" y="284216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7" name="Straight Connector 566"/>
                    <p:cNvCxnSpPr/>
                    <p:nvPr/>
                  </p:nvCxnSpPr>
                  <p:spPr>
                    <a:xfrm flipV="1">
                      <a:off x="6580972" y="293928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1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4" name="Straight Connector 563"/>
                    <p:cNvCxnSpPr/>
                    <p:nvPr/>
                  </p:nvCxnSpPr>
                  <p:spPr>
                    <a:xfrm flipV="1">
                      <a:off x="7029158" y="284209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5" name="Straight Connector 564"/>
                    <p:cNvCxnSpPr/>
                    <p:nvPr/>
                  </p:nvCxnSpPr>
                  <p:spPr>
                    <a:xfrm flipV="1">
                      <a:off x="6581452" y="293921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2" name="Group 55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2" name="Straight Connector 561"/>
                    <p:cNvCxnSpPr/>
                    <p:nvPr/>
                  </p:nvCxnSpPr>
                  <p:spPr>
                    <a:xfrm flipV="1">
                      <a:off x="7026654" y="284671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3" name="Straight Connector 562"/>
                    <p:cNvCxnSpPr/>
                    <p:nvPr/>
                  </p:nvCxnSpPr>
                  <p:spPr>
                    <a:xfrm flipV="1">
                      <a:off x="6581933" y="293914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833" name="Group 55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560" name="Straight Connector 559"/>
                    <p:cNvCxnSpPr/>
                    <p:nvPr/>
                  </p:nvCxnSpPr>
                  <p:spPr>
                    <a:xfrm flipV="1">
                      <a:off x="7027133" y="284665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1" name="Straight Connector 560"/>
                    <p:cNvCxnSpPr/>
                    <p:nvPr/>
                  </p:nvCxnSpPr>
                  <p:spPr>
                    <a:xfrm flipV="1">
                      <a:off x="6582413" y="293907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97" name="Group 50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98" name="Group 50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52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95810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646" y="2920616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311" y="292218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543" y="2936282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348" y="293314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511" name="Straight Connector 510"/>
                  <p:cNvCxnSpPr/>
                  <p:nvPr/>
                </p:nvCxnSpPr>
                <p:spPr>
                  <a:xfrm flipH="1">
                    <a:off x="6997483" y="2125348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Straight Connector 512"/>
                  <p:cNvCxnSpPr/>
                  <p:nvPr/>
                </p:nvCxnSpPr>
                <p:spPr>
                  <a:xfrm>
                    <a:off x="6875678" y="23039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/>
                  <p:cNvCxnSpPr/>
                  <p:nvPr/>
                </p:nvCxnSpPr>
                <p:spPr>
                  <a:xfrm>
                    <a:off x="6871985" y="23681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Straight Connector 514"/>
                  <p:cNvCxnSpPr/>
                  <p:nvPr/>
                </p:nvCxnSpPr>
                <p:spPr>
                  <a:xfrm>
                    <a:off x="6871985" y="24449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Straight Connector 515"/>
                  <p:cNvCxnSpPr/>
                  <p:nvPr/>
                </p:nvCxnSpPr>
                <p:spPr>
                  <a:xfrm>
                    <a:off x="6868295" y="250914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/>
                  <p:cNvCxnSpPr/>
                  <p:nvPr/>
                </p:nvCxnSpPr>
                <p:spPr>
                  <a:xfrm>
                    <a:off x="6864603" y="2570243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Straight Connector 517"/>
                  <p:cNvCxnSpPr/>
                  <p:nvPr/>
                </p:nvCxnSpPr>
                <p:spPr>
                  <a:xfrm>
                    <a:off x="6864603" y="263760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Straight Connector 518"/>
                  <p:cNvCxnSpPr/>
                  <p:nvPr/>
                </p:nvCxnSpPr>
                <p:spPr>
                  <a:xfrm>
                    <a:off x="6860913" y="270653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Straight Connector 519"/>
                  <p:cNvCxnSpPr/>
                  <p:nvPr/>
                </p:nvCxnSpPr>
                <p:spPr>
                  <a:xfrm>
                    <a:off x="6868295" y="27754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Straight Connector 520"/>
                  <p:cNvCxnSpPr/>
                  <p:nvPr/>
                </p:nvCxnSpPr>
                <p:spPr>
                  <a:xfrm>
                    <a:off x="6871985" y="284282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Straight Connector 521"/>
                  <p:cNvCxnSpPr/>
                  <p:nvPr/>
                </p:nvCxnSpPr>
                <p:spPr>
                  <a:xfrm>
                    <a:off x="6871985" y="291174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/>
                  <p:cNvCxnSpPr/>
                  <p:nvPr/>
                </p:nvCxnSpPr>
                <p:spPr>
                  <a:xfrm>
                    <a:off x="6875678" y="297597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/>
                  <p:cNvCxnSpPr/>
                  <p:nvPr/>
                </p:nvCxnSpPr>
                <p:spPr>
                  <a:xfrm flipH="1">
                    <a:off x="6875678" y="2131614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19" name="Group 638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738" name="Group 63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661" name="Rectangle 660"/>
                  <p:cNvSpPr/>
                  <p:nvPr/>
                </p:nvSpPr>
                <p:spPr>
                  <a:xfrm>
                    <a:off x="6510235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2" name="Straight Connector 661"/>
                  <p:cNvCxnSpPr/>
                  <p:nvPr/>
                </p:nvCxnSpPr>
                <p:spPr>
                  <a:xfrm flipV="1">
                    <a:off x="684750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3" name="Rectangle 662"/>
                  <p:cNvSpPr/>
                  <p:nvPr/>
                </p:nvSpPr>
                <p:spPr>
                  <a:xfrm>
                    <a:off x="64774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4" name="Straight Connector 663"/>
                  <p:cNvCxnSpPr/>
                  <p:nvPr/>
                </p:nvCxnSpPr>
                <p:spPr>
                  <a:xfrm flipV="1">
                    <a:off x="6396816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5" name="Rectangle 664"/>
                  <p:cNvSpPr/>
                  <p:nvPr/>
                </p:nvSpPr>
                <p:spPr>
                  <a:xfrm>
                    <a:off x="68176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6" name="Rectangle 665"/>
                  <p:cNvSpPr/>
                  <p:nvPr/>
                </p:nvSpPr>
                <p:spPr>
                  <a:xfrm>
                    <a:off x="6405771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667" name="Straight Connector 666"/>
                  <p:cNvCxnSpPr/>
                  <p:nvPr/>
                </p:nvCxnSpPr>
                <p:spPr>
                  <a:xfrm flipV="1">
                    <a:off x="6847508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66" name="Group 66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6" name="Straight Connector 695"/>
                    <p:cNvCxnSpPr/>
                    <p:nvPr/>
                  </p:nvCxnSpPr>
                  <p:spPr>
                    <a:xfrm flipV="1">
                      <a:off x="70292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7" name="Straight Connector 696"/>
                    <p:cNvCxnSpPr/>
                    <p:nvPr/>
                  </p:nvCxnSpPr>
                  <p:spPr>
                    <a:xfrm flipV="1">
                      <a:off x="65815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7" name="Group 66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4" name="Straight Connector 693"/>
                    <p:cNvCxnSpPr/>
                    <p:nvPr/>
                  </p:nvCxnSpPr>
                  <p:spPr>
                    <a:xfrm flipV="1">
                      <a:off x="7035684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5" name="Straight Connector 694"/>
                    <p:cNvCxnSpPr/>
                    <p:nvPr/>
                  </p:nvCxnSpPr>
                  <p:spPr>
                    <a:xfrm flipV="1">
                      <a:off x="6582008" y="293493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8" name="Group 66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2" name="Straight Connector 691"/>
                    <p:cNvCxnSpPr/>
                    <p:nvPr/>
                  </p:nvCxnSpPr>
                  <p:spPr>
                    <a:xfrm flipV="1">
                      <a:off x="7027208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Straight Connector 692"/>
                    <p:cNvCxnSpPr/>
                    <p:nvPr/>
                  </p:nvCxnSpPr>
                  <p:spPr>
                    <a:xfrm flipV="1">
                      <a:off x="6582488" y="293486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69" name="Group 67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90" name="Straight Connector 689"/>
                    <p:cNvCxnSpPr/>
                    <p:nvPr/>
                  </p:nvCxnSpPr>
                  <p:spPr>
                    <a:xfrm flipV="1">
                      <a:off x="7027688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/>
                    <p:cNvCxnSpPr/>
                    <p:nvPr/>
                  </p:nvCxnSpPr>
                  <p:spPr>
                    <a:xfrm flipV="1">
                      <a:off x="6582967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0" name="Group 67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8" name="Straight Connector 687"/>
                    <p:cNvCxnSpPr/>
                    <p:nvPr/>
                  </p:nvCxnSpPr>
                  <p:spPr>
                    <a:xfrm flipV="1">
                      <a:off x="7028167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/>
                    <p:cNvCxnSpPr/>
                    <p:nvPr/>
                  </p:nvCxnSpPr>
                  <p:spPr>
                    <a:xfrm flipV="1">
                      <a:off x="6583447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1" name="Group 67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6" name="Straight Connector 685"/>
                    <p:cNvCxnSpPr/>
                    <p:nvPr/>
                  </p:nvCxnSpPr>
                  <p:spPr>
                    <a:xfrm flipV="1">
                      <a:off x="7028649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7" name="Straight Connector 686"/>
                    <p:cNvCxnSpPr/>
                    <p:nvPr/>
                  </p:nvCxnSpPr>
                  <p:spPr>
                    <a:xfrm flipV="1">
                      <a:off x="6589897" y="293935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2" name="Group 67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4" name="Straight Connector 683"/>
                    <p:cNvCxnSpPr/>
                    <p:nvPr/>
                  </p:nvCxnSpPr>
                  <p:spPr>
                    <a:xfrm flipV="1">
                      <a:off x="7029128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5" name="Straight Connector 684"/>
                    <p:cNvCxnSpPr/>
                    <p:nvPr/>
                  </p:nvCxnSpPr>
                  <p:spPr>
                    <a:xfrm flipV="1">
                      <a:off x="6581422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3" name="Group 67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2" name="Straight Connector 681"/>
                    <p:cNvCxnSpPr/>
                    <p:nvPr/>
                  </p:nvCxnSpPr>
                  <p:spPr>
                    <a:xfrm flipV="1">
                      <a:off x="7029607" y="2842092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3" name="Straight Connector 682"/>
                    <p:cNvCxnSpPr/>
                    <p:nvPr/>
                  </p:nvCxnSpPr>
                  <p:spPr>
                    <a:xfrm flipV="1">
                      <a:off x="6581901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4" name="Group 67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80" name="Straight Connector 679"/>
                    <p:cNvCxnSpPr/>
                    <p:nvPr/>
                  </p:nvCxnSpPr>
                  <p:spPr>
                    <a:xfrm flipV="1">
                      <a:off x="70271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1" name="Straight Connector 680"/>
                    <p:cNvCxnSpPr/>
                    <p:nvPr/>
                  </p:nvCxnSpPr>
                  <p:spPr>
                    <a:xfrm flipV="1">
                      <a:off x="6582382" y="293914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75" name="Group 67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678" name="Straight Connector 677"/>
                    <p:cNvCxnSpPr/>
                    <p:nvPr/>
                  </p:nvCxnSpPr>
                  <p:spPr>
                    <a:xfrm flipV="1">
                      <a:off x="7027584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/>
                    <p:cNvCxnSpPr/>
                    <p:nvPr/>
                  </p:nvCxnSpPr>
                  <p:spPr>
                    <a:xfrm flipV="1">
                      <a:off x="6582862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739" name="Group 64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740" name="Group 64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65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95812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3586" y="2920618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869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1098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906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643" name="Straight Connector 642"/>
                  <p:cNvCxnSpPr/>
                  <p:nvPr/>
                </p:nvCxnSpPr>
                <p:spPr>
                  <a:xfrm flipH="1">
                    <a:off x="6998041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4" name="Straight Connector 643"/>
                  <p:cNvCxnSpPr/>
                  <p:nvPr/>
                </p:nvCxnSpPr>
                <p:spPr>
                  <a:xfrm>
                    <a:off x="6876233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/>
                  <p:cNvCxnSpPr/>
                  <p:nvPr/>
                </p:nvCxnSpPr>
                <p:spPr>
                  <a:xfrm>
                    <a:off x="6872543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6" name="Straight Connector 645"/>
                  <p:cNvCxnSpPr/>
                  <p:nvPr/>
                </p:nvCxnSpPr>
                <p:spPr>
                  <a:xfrm>
                    <a:off x="6872543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7" name="Straight Connector 646"/>
                  <p:cNvCxnSpPr/>
                  <p:nvPr/>
                </p:nvCxnSpPr>
                <p:spPr>
                  <a:xfrm>
                    <a:off x="6868851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/>
                  <p:cNvCxnSpPr/>
                  <p:nvPr/>
                </p:nvCxnSpPr>
                <p:spPr>
                  <a:xfrm>
                    <a:off x="6865161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9" name="Straight Connector 648"/>
                  <p:cNvCxnSpPr/>
                  <p:nvPr/>
                </p:nvCxnSpPr>
                <p:spPr>
                  <a:xfrm>
                    <a:off x="6865161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0" name="Straight Connector 649"/>
                  <p:cNvCxnSpPr/>
                  <p:nvPr/>
                </p:nvCxnSpPr>
                <p:spPr>
                  <a:xfrm>
                    <a:off x="6861469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1" name="Straight Connector 650"/>
                  <p:cNvCxnSpPr/>
                  <p:nvPr/>
                </p:nvCxnSpPr>
                <p:spPr>
                  <a:xfrm>
                    <a:off x="6868851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2" name="Straight Connector 651"/>
                  <p:cNvCxnSpPr/>
                  <p:nvPr/>
                </p:nvCxnSpPr>
                <p:spPr>
                  <a:xfrm>
                    <a:off x="6872543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3" name="Straight Connector 652"/>
                  <p:cNvCxnSpPr/>
                  <p:nvPr/>
                </p:nvCxnSpPr>
                <p:spPr>
                  <a:xfrm>
                    <a:off x="6872543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4" name="Straight Connector 653"/>
                  <p:cNvCxnSpPr/>
                  <p:nvPr/>
                </p:nvCxnSpPr>
                <p:spPr>
                  <a:xfrm>
                    <a:off x="6876233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5" name="Straight Connector 654"/>
                  <p:cNvCxnSpPr/>
                  <p:nvPr/>
                </p:nvCxnSpPr>
                <p:spPr>
                  <a:xfrm flipH="1">
                    <a:off x="6876233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0" name="Group 69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80" name="Group 69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20" name="Rectangle 719"/>
                  <p:cNvSpPr/>
                  <p:nvPr/>
                </p:nvSpPr>
                <p:spPr>
                  <a:xfrm>
                    <a:off x="65096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1" name="Straight Connector 720"/>
                  <p:cNvCxnSpPr/>
                  <p:nvPr/>
                </p:nvCxnSpPr>
                <p:spPr>
                  <a:xfrm flipV="1">
                    <a:off x="6846909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2" name="Rectangle 721"/>
                  <p:cNvSpPr/>
                  <p:nvPr/>
                </p:nvSpPr>
                <p:spPr>
                  <a:xfrm>
                    <a:off x="6476804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63962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4" name="Rectangle 723"/>
                  <p:cNvSpPr/>
                  <p:nvPr/>
                </p:nvSpPr>
                <p:spPr>
                  <a:xfrm>
                    <a:off x="6817061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25" name="Rectangle 724"/>
                  <p:cNvSpPr/>
                  <p:nvPr/>
                </p:nvSpPr>
                <p:spPr>
                  <a:xfrm>
                    <a:off x="6405171" y="3157416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26" name="Straight Connector 725"/>
                  <p:cNvCxnSpPr/>
                  <p:nvPr/>
                </p:nvCxnSpPr>
                <p:spPr>
                  <a:xfrm flipV="1">
                    <a:off x="6846909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708" name="Group 72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5" name="Straight Connector 754"/>
                    <p:cNvCxnSpPr/>
                    <p:nvPr/>
                  </p:nvCxnSpPr>
                  <p:spPr>
                    <a:xfrm flipV="1">
                      <a:off x="7028633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Straight Connector 755"/>
                    <p:cNvCxnSpPr/>
                    <p:nvPr/>
                  </p:nvCxnSpPr>
                  <p:spPr>
                    <a:xfrm flipV="1">
                      <a:off x="6580927" y="293813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09" name="Group 72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3" name="Straight Connector 752"/>
                    <p:cNvCxnSpPr/>
                    <p:nvPr/>
                  </p:nvCxnSpPr>
                  <p:spPr>
                    <a:xfrm flipV="1">
                      <a:off x="7029115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Straight Connector 753"/>
                    <p:cNvCxnSpPr/>
                    <p:nvPr/>
                  </p:nvCxnSpPr>
                  <p:spPr>
                    <a:xfrm flipV="1">
                      <a:off x="6581409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0" name="Group 72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51" name="Straight Connector 750"/>
                    <p:cNvCxnSpPr/>
                    <p:nvPr/>
                  </p:nvCxnSpPr>
                  <p:spPr>
                    <a:xfrm flipV="1">
                      <a:off x="7026610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Straight Connector 751"/>
                    <p:cNvCxnSpPr/>
                    <p:nvPr/>
                  </p:nvCxnSpPr>
                  <p:spPr>
                    <a:xfrm flipV="1">
                      <a:off x="6581888" y="293486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1" name="Group 72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9" name="Straight Connector 748"/>
                    <p:cNvCxnSpPr/>
                    <p:nvPr/>
                  </p:nvCxnSpPr>
                  <p:spPr>
                    <a:xfrm flipV="1">
                      <a:off x="70270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Straight Connector 749"/>
                    <p:cNvCxnSpPr/>
                    <p:nvPr/>
                  </p:nvCxnSpPr>
                  <p:spPr>
                    <a:xfrm flipV="1">
                      <a:off x="6582367" y="293479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2" name="Group 73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7" name="Straight Connector 746"/>
                    <p:cNvCxnSpPr/>
                    <p:nvPr/>
                  </p:nvCxnSpPr>
                  <p:spPr>
                    <a:xfrm flipV="1">
                      <a:off x="7027569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Straight Connector 747"/>
                    <p:cNvCxnSpPr/>
                    <p:nvPr/>
                  </p:nvCxnSpPr>
                  <p:spPr>
                    <a:xfrm flipV="1">
                      <a:off x="6582847" y="293472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3" name="Group 73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5" name="Straight Connector 744"/>
                    <p:cNvCxnSpPr/>
                    <p:nvPr/>
                  </p:nvCxnSpPr>
                  <p:spPr>
                    <a:xfrm flipV="1">
                      <a:off x="70280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6" name="Straight Connector 745"/>
                    <p:cNvCxnSpPr/>
                    <p:nvPr/>
                  </p:nvCxnSpPr>
                  <p:spPr>
                    <a:xfrm flipV="1">
                      <a:off x="6583328" y="2939356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4" name="Group 73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3" name="Straight Connector 742"/>
                    <p:cNvCxnSpPr/>
                    <p:nvPr/>
                  </p:nvCxnSpPr>
                  <p:spPr>
                    <a:xfrm flipV="1">
                      <a:off x="70285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4" name="Straight Connector 743"/>
                    <p:cNvCxnSpPr/>
                    <p:nvPr/>
                  </p:nvCxnSpPr>
                  <p:spPr>
                    <a:xfrm flipV="1">
                      <a:off x="6580824" y="293928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5" name="Group 73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41" name="Straight Connector 740"/>
                    <p:cNvCxnSpPr/>
                    <p:nvPr/>
                  </p:nvCxnSpPr>
                  <p:spPr>
                    <a:xfrm flipV="1">
                      <a:off x="70290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2" name="Straight Connector 741"/>
                    <p:cNvCxnSpPr/>
                    <p:nvPr/>
                  </p:nvCxnSpPr>
                  <p:spPr>
                    <a:xfrm flipV="1">
                      <a:off x="65813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6" name="Group 73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9" name="Straight Connector 738"/>
                    <p:cNvCxnSpPr/>
                    <p:nvPr/>
                  </p:nvCxnSpPr>
                  <p:spPr>
                    <a:xfrm flipV="1">
                      <a:off x="7026505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Straight Connector 739"/>
                    <p:cNvCxnSpPr/>
                    <p:nvPr/>
                  </p:nvCxnSpPr>
                  <p:spPr>
                    <a:xfrm flipV="1">
                      <a:off x="6581785" y="293914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717" name="Group 73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37" name="Straight Connector 736"/>
                    <p:cNvCxnSpPr/>
                    <p:nvPr/>
                  </p:nvCxnSpPr>
                  <p:spPr>
                    <a:xfrm flipV="1">
                      <a:off x="7026985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Straight Connector 737"/>
                    <p:cNvCxnSpPr/>
                    <p:nvPr/>
                  </p:nvCxnSpPr>
                  <p:spPr>
                    <a:xfrm flipV="1">
                      <a:off x="6582264" y="293907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81" name="Group 69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82" name="Group 70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1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95812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463" y="2920618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12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359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16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6997299" y="2125350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>
                    <a:off x="6875494" y="23039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4" name="Straight Connector 703"/>
                  <p:cNvCxnSpPr/>
                  <p:nvPr/>
                </p:nvCxnSpPr>
                <p:spPr>
                  <a:xfrm>
                    <a:off x="6871802" y="236816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>
                    <a:off x="6871802" y="24449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>
                    <a:off x="6868112" y="25091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>
                    <a:off x="686442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Straight Connector 707"/>
                  <p:cNvCxnSpPr/>
                  <p:nvPr/>
                </p:nvCxnSpPr>
                <p:spPr>
                  <a:xfrm>
                    <a:off x="6864420" y="263760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>
                    <a:off x="6860730" y="270653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>
                    <a:off x="6868112" y="277546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>
                    <a:off x="6871802" y="28428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Straight Connector 711"/>
                  <p:cNvCxnSpPr/>
                  <p:nvPr/>
                </p:nvCxnSpPr>
                <p:spPr>
                  <a:xfrm>
                    <a:off x="6871802" y="29117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/>
                  <p:cNvCxnSpPr/>
                  <p:nvPr/>
                </p:nvCxnSpPr>
                <p:spPr>
                  <a:xfrm>
                    <a:off x="6875494" y="297597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Straight Connector 713"/>
                  <p:cNvCxnSpPr/>
                  <p:nvPr/>
                </p:nvCxnSpPr>
                <p:spPr>
                  <a:xfrm flipH="1">
                    <a:off x="6875494" y="2131616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621" name="Group 756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622" name="Group 75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779" name="Rectangle 778"/>
                  <p:cNvSpPr/>
                  <p:nvPr/>
                </p:nvSpPr>
                <p:spPr>
                  <a:xfrm>
                    <a:off x="6509037" y="3061859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0" name="Straight Connector 779"/>
                  <p:cNvCxnSpPr/>
                  <p:nvPr/>
                </p:nvCxnSpPr>
                <p:spPr>
                  <a:xfrm flipV="1">
                    <a:off x="6846311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1" name="Rectangle 780"/>
                  <p:cNvSpPr/>
                  <p:nvPr/>
                </p:nvSpPr>
                <p:spPr>
                  <a:xfrm>
                    <a:off x="6476206" y="30712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2" name="Straight Connector 781"/>
                  <p:cNvCxnSpPr/>
                  <p:nvPr/>
                </p:nvCxnSpPr>
                <p:spPr>
                  <a:xfrm flipV="1">
                    <a:off x="6395618" y="306185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3" name="Rectangle 782"/>
                  <p:cNvSpPr/>
                  <p:nvPr/>
                </p:nvSpPr>
                <p:spPr>
                  <a:xfrm>
                    <a:off x="6816464" y="3702569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84" name="Rectangle 783"/>
                  <p:cNvSpPr/>
                  <p:nvPr/>
                </p:nvSpPr>
                <p:spPr>
                  <a:xfrm>
                    <a:off x="6404573" y="3157416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6846311" y="3804394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650" name="Group 78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4" name="Straight Connector 813"/>
                    <p:cNvCxnSpPr/>
                    <p:nvPr/>
                  </p:nvCxnSpPr>
                  <p:spPr>
                    <a:xfrm flipV="1">
                      <a:off x="7028036" y="2845713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5" name="Straight Connector 814"/>
                    <p:cNvCxnSpPr/>
                    <p:nvPr/>
                  </p:nvCxnSpPr>
                  <p:spPr>
                    <a:xfrm flipV="1">
                      <a:off x="6574360" y="29381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1" name="Group 78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2" name="Straight Connector 811"/>
                    <p:cNvCxnSpPr/>
                    <p:nvPr/>
                  </p:nvCxnSpPr>
                  <p:spPr>
                    <a:xfrm flipV="1">
                      <a:off x="7028517" y="284564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3" name="Straight Connector 812"/>
                    <p:cNvCxnSpPr/>
                    <p:nvPr/>
                  </p:nvCxnSpPr>
                  <p:spPr>
                    <a:xfrm flipV="1">
                      <a:off x="6580811" y="2934936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2" name="Group 78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10" name="Straight Connector 809"/>
                    <p:cNvCxnSpPr/>
                    <p:nvPr/>
                  </p:nvCxnSpPr>
                  <p:spPr>
                    <a:xfrm flipV="1">
                      <a:off x="7020041" y="28455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/>
                    <p:cNvCxnSpPr/>
                    <p:nvPr/>
                  </p:nvCxnSpPr>
                  <p:spPr>
                    <a:xfrm flipV="1">
                      <a:off x="6581290" y="2934866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3" name="Group 78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8" name="Straight Connector 807"/>
                    <p:cNvCxnSpPr/>
                    <p:nvPr/>
                  </p:nvCxnSpPr>
                  <p:spPr>
                    <a:xfrm flipV="1">
                      <a:off x="7026490" y="284550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/>
                    <p:cNvCxnSpPr/>
                    <p:nvPr/>
                  </p:nvCxnSpPr>
                  <p:spPr>
                    <a:xfrm flipV="1">
                      <a:off x="6581770" y="293479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4" name="Group 78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6" name="Straight Connector 805"/>
                    <p:cNvCxnSpPr/>
                    <p:nvPr/>
                  </p:nvCxnSpPr>
                  <p:spPr>
                    <a:xfrm flipV="1">
                      <a:off x="7026970" y="284543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7" name="Straight Connector 806"/>
                    <p:cNvCxnSpPr/>
                    <p:nvPr/>
                  </p:nvCxnSpPr>
                  <p:spPr>
                    <a:xfrm flipV="1">
                      <a:off x="6582249" y="293472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5" name="Group 79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4" name="Straight Connector 803"/>
                    <p:cNvCxnSpPr/>
                    <p:nvPr/>
                  </p:nvCxnSpPr>
                  <p:spPr>
                    <a:xfrm flipV="1">
                      <a:off x="7027451" y="2845365"/>
                      <a:ext cx="113419" cy="939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Straight Connector 804"/>
                    <p:cNvCxnSpPr/>
                    <p:nvPr/>
                  </p:nvCxnSpPr>
                  <p:spPr>
                    <a:xfrm flipV="1">
                      <a:off x="6582730" y="2939356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6" name="Group 79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2" name="Straight Connector 801"/>
                    <p:cNvCxnSpPr/>
                    <p:nvPr/>
                  </p:nvCxnSpPr>
                  <p:spPr>
                    <a:xfrm flipV="1">
                      <a:off x="7027930" y="2842161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3" name="Straight Connector 802"/>
                    <p:cNvCxnSpPr/>
                    <p:nvPr/>
                  </p:nvCxnSpPr>
                  <p:spPr>
                    <a:xfrm flipV="1">
                      <a:off x="6574255" y="293928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7" name="Group 79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00" name="Straight Connector 799"/>
                    <p:cNvCxnSpPr/>
                    <p:nvPr/>
                  </p:nvCxnSpPr>
                  <p:spPr>
                    <a:xfrm flipV="1">
                      <a:off x="7028410" y="284209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1" name="Straight Connector 800"/>
                    <p:cNvCxnSpPr/>
                    <p:nvPr/>
                  </p:nvCxnSpPr>
                  <p:spPr>
                    <a:xfrm flipV="1">
                      <a:off x="6580703" y="2939217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8" name="Group 79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8" name="Straight Connector 797"/>
                    <p:cNvCxnSpPr/>
                    <p:nvPr/>
                  </p:nvCxnSpPr>
                  <p:spPr>
                    <a:xfrm flipV="1">
                      <a:off x="7019938" y="284672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/>
                    <p:cNvCxnSpPr/>
                    <p:nvPr/>
                  </p:nvCxnSpPr>
                  <p:spPr>
                    <a:xfrm flipV="1">
                      <a:off x="6581185" y="2939147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659" name="Group 79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796" name="Straight Connector 795"/>
                    <p:cNvCxnSpPr/>
                    <p:nvPr/>
                  </p:nvCxnSpPr>
                  <p:spPr>
                    <a:xfrm flipV="1">
                      <a:off x="7026387" y="284665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Straight Connector 796"/>
                    <p:cNvCxnSpPr/>
                    <p:nvPr/>
                  </p:nvCxnSpPr>
                  <p:spPr>
                    <a:xfrm flipV="1">
                      <a:off x="6581664" y="293907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623" name="Group 75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624" name="Group 75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77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95812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723" y="2920618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387" y="292218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617" y="2936284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424" y="293315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761" name="Straight Connector 760"/>
                  <p:cNvCxnSpPr/>
                  <p:nvPr/>
                </p:nvCxnSpPr>
                <p:spPr>
                  <a:xfrm flipH="1">
                    <a:off x="6996560" y="2125350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/>
                  <p:cNvCxnSpPr/>
                  <p:nvPr/>
                </p:nvCxnSpPr>
                <p:spPr>
                  <a:xfrm>
                    <a:off x="6874752" y="230393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Straight Connector 762"/>
                  <p:cNvCxnSpPr/>
                  <p:nvPr/>
                </p:nvCxnSpPr>
                <p:spPr>
                  <a:xfrm>
                    <a:off x="6871062" y="236816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Straight Connector 763"/>
                  <p:cNvCxnSpPr/>
                  <p:nvPr/>
                </p:nvCxnSpPr>
                <p:spPr>
                  <a:xfrm>
                    <a:off x="6871062" y="244492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/>
                  <p:cNvCxnSpPr/>
                  <p:nvPr/>
                </p:nvCxnSpPr>
                <p:spPr>
                  <a:xfrm>
                    <a:off x="6867370" y="250915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6" name="Straight Connector 765"/>
                  <p:cNvCxnSpPr/>
                  <p:nvPr/>
                </p:nvCxnSpPr>
                <p:spPr>
                  <a:xfrm>
                    <a:off x="6863680" y="2570245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7" name="Straight Connector 766"/>
                  <p:cNvCxnSpPr/>
                  <p:nvPr/>
                </p:nvCxnSpPr>
                <p:spPr>
                  <a:xfrm>
                    <a:off x="6863680" y="263760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/>
                  <p:cNvCxnSpPr/>
                  <p:nvPr/>
                </p:nvCxnSpPr>
                <p:spPr>
                  <a:xfrm>
                    <a:off x="6859988" y="270653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9" name="Straight Connector 768"/>
                  <p:cNvCxnSpPr/>
                  <p:nvPr/>
                </p:nvCxnSpPr>
                <p:spPr>
                  <a:xfrm>
                    <a:off x="6867370" y="2775460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0" name="Straight Connector 769"/>
                  <p:cNvCxnSpPr/>
                  <p:nvPr/>
                </p:nvCxnSpPr>
                <p:spPr>
                  <a:xfrm>
                    <a:off x="6871062" y="284282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1" name="Straight Connector 770"/>
                  <p:cNvCxnSpPr/>
                  <p:nvPr/>
                </p:nvCxnSpPr>
                <p:spPr>
                  <a:xfrm>
                    <a:off x="6871062" y="291174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2" name="Straight Connector 771"/>
                  <p:cNvCxnSpPr/>
                  <p:nvPr/>
                </p:nvCxnSpPr>
                <p:spPr>
                  <a:xfrm>
                    <a:off x="6874752" y="297597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3" name="Straight Connector 772"/>
                  <p:cNvCxnSpPr/>
                  <p:nvPr/>
                </p:nvCxnSpPr>
                <p:spPr>
                  <a:xfrm flipH="1">
                    <a:off x="6874752" y="2131616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6" name="Group 815"/>
            <p:cNvGrpSpPr>
              <a:grpSpLocks/>
            </p:cNvGrpSpPr>
            <p:nvPr/>
          </p:nvGrpSpPr>
          <p:grpSpPr bwMode="auto">
            <a:xfrm>
              <a:off x="2267009" y="2732231"/>
              <a:ext cx="1470209" cy="1869141"/>
              <a:chOff x="916173" y="4038600"/>
              <a:chExt cx="1470209" cy="1869141"/>
            </a:xfrm>
          </p:grpSpPr>
          <p:grpSp>
            <p:nvGrpSpPr>
              <p:cNvPr id="206367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058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500"/>
                  <a:ext cx="498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9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6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0" name="Freeform 190"/>
                <p:cNvSpPr>
                  <a:spLocks/>
                </p:cNvSpPr>
                <p:nvPr/>
              </p:nvSpPr>
              <p:spPr bwMode="auto">
                <a:xfrm>
                  <a:off x="4907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1" name="Freeform 191"/>
                <p:cNvSpPr>
                  <a:spLocks/>
                </p:cNvSpPr>
                <p:nvPr/>
              </p:nvSpPr>
              <p:spPr bwMode="auto">
                <a:xfrm>
                  <a:off x="4475" y="1395"/>
                  <a:ext cx="509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2" name="Freeform 192"/>
                <p:cNvSpPr>
                  <a:spLocks/>
                </p:cNvSpPr>
                <p:nvPr/>
              </p:nvSpPr>
              <p:spPr bwMode="auto">
                <a:xfrm>
                  <a:off x="4593" y="1391"/>
                  <a:ext cx="296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18" name="Straight Connector 817"/>
              <p:cNvCxnSpPr/>
              <p:nvPr/>
            </p:nvCxnSpPr>
            <p:spPr>
              <a:xfrm flipH="1">
                <a:off x="1180779" y="4381699"/>
                <a:ext cx="357149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>
                <a:stCxn id="1058" idx="2"/>
              </p:cNvCxnSpPr>
              <p:nvPr/>
            </p:nvCxnSpPr>
            <p:spPr>
              <a:xfrm flipH="1">
                <a:off x="1485547" y="4391220"/>
                <a:ext cx="203178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1804600" y="4395981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>
                <a:endCxn id="843" idx="0"/>
              </p:cNvCxnSpPr>
              <p:nvPr/>
            </p:nvCxnSpPr>
            <p:spPr>
              <a:xfrm>
                <a:off x="1944285" y="4419784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372" name="Group 821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550" name="Group 99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21" name="Rectangle 1020"/>
                  <p:cNvSpPr/>
                  <p:nvPr/>
                </p:nvSpPr>
                <p:spPr>
                  <a:xfrm>
                    <a:off x="6508516" y="3062346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2" name="Straight Connector 1021"/>
                  <p:cNvCxnSpPr/>
                  <p:nvPr/>
                </p:nvCxnSpPr>
                <p:spPr>
                  <a:xfrm flipV="1">
                    <a:off x="6845790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3" name="Rectangle 1022"/>
                  <p:cNvSpPr/>
                  <p:nvPr/>
                </p:nvSpPr>
                <p:spPr>
                  <a:xfrm>
                    <a:off x="6475686" y="307174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4" name="Straight Connector 1023"/>
                  <p:cNvCxnSpPr/>
                  <p:nvPr/>
                </p:nvCxnSpPr>
                <p:spPr>
                  <a:xfrm flipV="1">
                    <a:off x="6395097" y="3062346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25" name="Rectangle 1024"/>
                  <p:cNvSpPr/>
                  <p:nvPr/>
                </p:nvSpPr>
                <p:spPr>
                  <a:xfrm>
                    <a:off x="6815943" y="3703058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26" name="Rectangle 1025"/>
                  <p:cNvSpPr/>
                  <p:nvPr/>
                </p:nvSpPr>
                <p:spPr>
                  <a:xfrm>
                    <a:off x="6404052" y="3157905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27" name="Straight Connector 1026"/>
                  <p:cNvCxnSpPr/>
                  <p:nvPr/>
                </p:nvCxnSpPr>
                <p:spPr>
                  <a:xfrm flipV="1">
                    <a:off x="6845790" y="3804882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78" name="Group 102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6" name="Straight Connector 1055"/>
                    <p:cNvCxnSpPr/>
                    <p:nvPr/>
                  </p:nvCxnSpPr>
                  <p:spPr>
                    <a:xfrm flipV="1">
                      <a:off x="7027515" y="284620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7" name="Straight Connector 1056"/>
                    <p:cNvCxnSpPr/>
                    <p:nvPr/>
                  </p:nvCxnSpPr>
                  <p:spPr>
                    <a:xfrm flipV="1">
                      <a:off x="6573839" y="2938626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79" name="Group 102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4" name="Straight Connector 1053"/>
                    <p:cNvCxnSpPr/>
                    <p:nvPr/>
                  </p:nvCxnSpPr>
                  <p:spPr>
                    <a:xfrm flipV="1">
                      <a:off x="7027996" y="284613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5" name="Straight Connector 1054"/>
                    <p:cNvCxnSpPr/>
                    <p:nvPr/>
                  </p:nvCxnSpPr>
                  <p:spPr>
                    <a:xfrm flipV="1">
                      <a:off x="6574320" y="293855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0" name="Group 102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2" name="Straight Connector 1051"/>
                    <p:cNvCxnSpPr/>
                    <p:nvPr/>
                  </p:nvCxnSpPr>
                  <p:spPr>
                    <a:xfrm flipV="1">
                      <a:off x="7019520" y="284606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/>
                    <p:cNvCxnSpPr/>
                    <p:nvPr/>
                  </p:nvCxnSpPr>
                  <p:spPr>
                    <a:xfrm flipV="1">
                      <a:off x="6580769" y="293848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1" name="Group 103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50" name="Straight Connector 1049"/>
                    <p:cNvCxnSpPr/>
                    <p:nvPr/>
                  </p:nvCxnSpPr>
                  <p:spPr>
                    <a:xfrm flipV="1">
                      <a:off x="7020000" y="2845991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1" name="Straight Connector 1050"/>
                    <p:cNvCxnSpPr/>
                    <p:nvPr/>
                  </p:nvCxnSpPr>
                  <p:spPr>
                    <a:xfrm flipV="1">
                      <a:off x="6581249" y="293841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2" name="Group 103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8" name="Straight Connector 1047"/>
                    <p:cNvCxnSpPr/>
                    <p:nvPr/>
                  </p:nvCxnSpPr>
                  <p:spPr>
                    <a:xfrm flipV="1">
                      <a:off x="7026449" y="284592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9" name="Straight Connector 1048"/>
                    <p:cNvCxnSpPr/>
                    <p:nvPr/>
                  </p:nvCxnSpPr>
                  <p:spPr>
                    <a:xfrm flipV="1">
                      <a:off x="6581728" y="293834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3" name="Group 103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6" name="Straight Connector 1045"/>
                    <p:cNvCxnSpPr/>
                    <p:nvPr/>
                  </p:nvCxnSpPr>
                  <p:spPr>
                    <a:xfrm flipV="1">
                      <a:off x="7026930" y="284585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/>
                    <p:cNvCxnSpPr/>
                    <p:nvPr/>
                  </p:nvCxnSpPr>
                  <p:spPr>
                    <a:xfrm flipV="1">
                      <a:off x="6582209" y="2942977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4" name="Group 103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4" name="Straight Connector 1043"/>
                    <p:cNvCxnSpPr/>
                    <p:nvPr/>
                  </p:nvCxnSpPr>
                  <p:spPr>
                    <a:xfrm flipV="1">
                      <a:off x="7027410" y="2845782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Straight Connector 1044"/>
                    <p:cNvCxnSpPr/>
                    <p:nvPr/>
                  </p:nvCxnSpPr>
                  <p:spPr>
                    <a:xfrm flipV="1">
                      <a:off x="6573734" y="294290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5" name="Group 103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2" name="Straight Connector 1041"/>
                    <p:cNvCxnSpPr/>
                    <p:nvPr/>
                  </p:nvCxnSpPr>
                  <p:spPr>
                    <a:xfrm flipV="1">
                      <a:off x="7027889" y="2845713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3" name="Straight Connector 1042"/>
                    <p:cNvCxnSpPr/>
                    <p:nvPr/>
                  </p:nvCxnSpPr>
                  <p:spPr>
                    <a:xfrm flipV="1">
                      <a:off x="6574213" y="294283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6" name="Group 103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40" name="Straight Connector 1039"/>
                    <p:cNvCxnSpPr/>
                    <p:nvPr/>
                  </p:nvCxnSpPr>
                  <p:spPr>
                    <a:xfrm flipV="1">
                      <a:off x="7019417" y="2850343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Straight Connector 1040"/>
                    <p:cNvCxnSpPr/>
                    <p:nvPr/>
                  </p:nvCxnSpPr>
                  <p:spPr>
                    <a:xfrm flipV="1">
                      <a:off x="6580664" y="293963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87" name="Group 103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038" name="Straight Connector 1037"/>
                    <p:cNvCxnSpPr/>
                    <p:nvPr/>
                  </p:nvCxnSpPr>
                  <p:spPr>
                    <a:xfrm flipV="1">
                      <a:off x="7019897" y="2850274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9" name="Straight Connector 1038"/>
                    <p:cNvCxnSpPr/>
                    <p:nvPr/>
                  </p:nvCxnSpPr>
                  <p:spPr>
                    <a:xfrm flipV="1">
                      <a:off x="6581143" y="2939566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551" name="Group 100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552" name="Group 100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1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96300"/>
                      <a:ext cx="549972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079" y="2921107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7743" y="2922673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973" y="2936772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0780" y="2933639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03" name="Straight Connector 1002"/>
                  <p:cNvCxnSpPr/>
                  <p:nvPr/>
                </p:nvCxnSpPr>
                <p:spPr>
                  <a:xfrm flipH="1">
                    <a:off x="6995916" y="2125837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4" name="Straight Connector 1003"/>
                  <p:cNvCxnSpPr/>
                  <p:nvPr/>
                </p:nvCxnSpPr>
                <p:spPr>
                  <a:xfrm>
                    <a:off x="6874108" y="230442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5" name="Straight Connector 1004"/>
                  <p:cNvCxnSpPr/>
                  <p:nvPr/>
                </p:nvCxnSpPr>
                <p:spPr>
                  <a:xfrm>
                    <a:off x="6870418" y="236865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6" name="Straight Connector 1005"/>
                  <p:cNvCxnSpPr/>
                  <p:nvPr/>
                </p:nvCxnSpPr>
                <p:spPr>
                  <a:xfrm>
                    <a:off x="6870418" y="244541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7" name="Straight Connector 1006"/>
                  <p:cNvCxnSpPr/>
                  <p:nvPr/>
                </p:nvCxnSpPr>
                <p:spPr>
                  <a:xfrm>
                    <a:off x="6866726" y="25096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8" name="Straight Connector 1007"/>
                  <p:cNvCxnSpPr/>
                  <p:nvPr/>
                </p:nvCxnSpPr>
                <p:spPr>
                  <a:xfrm>
                    <a:off x="6863036" y="257073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9" name="Straight Connector 1008"/>
                  <p:cNvCxnSpPr/>
                  <p:nvPr/>
                </p:nvCxnSpPr>
                <p:spPr>
                  <a:xfrm>
                    <a:off x="6863036" y="263809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0" name="Straight Connector 1009"/>
                  <p:cNvCxnSpPr/>
                  <p:nvPr/>
                </p:nvCxnSpPr>
                <p:spPr>
                  <a:xfrm>
                    <a:off x="6859344" y="270702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1" name="Straight Connector 1010"/>
                  <p:cNvCxnSpPr/>
                  <p:nvPr/>
                </p:nvCxnSpPr>
                <p:spPr>
                  <a:xfrm>
                    <a:off x="6866726" y="277594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2" name="Straight Connector 1011"/>
                  <p:cNvCxnSpPr/>
                  <p:nvPr/>
                </p:nvCxnSpPr>
                <p:spPr>
                  <a:xfrm>
                    <a:off x="6870418" y="28433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3" name="Straight Connector 1012"/>
                  <p:cNvCxnSpPr/>
                  <p:nvPr/>
                </p:nvCxnSpPr>
                <p:spPr>
                  <a:xfrm>
                    <a:off x="6870418" y="29122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4" name="Straight Connector 1013"/>
                  <p:cNvCxnSpPr/>
                  <p:nvPr/>
                </p:nvCxnSpPr>
                <p:spPr>
                  <a:xfrm>
                    <a:off x="6874108" y="297646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5" name="Straight Connector 1014"/>
                  <p:cNvCxnSpPr/>
                  <p:nvPr/>
                </p:nvCxnSpPr>
                <p:spPr>
                  <a:xfrm flipH="1">
                    <a:off x="6874108" y="213210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3" name="Group 822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92" name="Group 941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63" name="Rectangle 962"/>
                  <p:cNvSpPr/>
                  <p:nvPr/>
                </p:nvSpPr>
                <p:spPr>
                  <a:xfrm>
                    <a:off x="6508968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4" name="Straight Connector 963"/>
                  <p:cNvCxnSpPr/>
                  <p:nvPr/>
                </p:nvCxnSpPr>
                <p:spPr>
                  <a:xfrm flipV="1">
                    <a:off x="684623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5" name="Rectangle 964"/>
                  <p:cNvSpPr/>
                  <p:nvPr/>
                </p:nvSpPr>
                <p:spPr>
                  <a:xfrm>
                    <a:off x="6476135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6" name="Straight Connector 965"/>
                  <p:cNvCxnSpPr/>
                  <p:nvPr/>
                </p:nvCxnSpPr>
                <p:spPr>
                  <a:xfrm flipV="1">
                    <a:off x="63955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7" name="Rectangle 966"/>
                  <p:cNvSpPr/>
                  <p:nvPr/>
                </p:nvSpPr>
                <p:spPr>
                  <a:xfrm>
                    <a:off x="6816392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68" name="Rectangle 967"/>
                  <p:cNvSpPr/>
                  <p:nvPr/>
                </p:nvSpPr>
                <p:spPr>
                  <a:xfrm>
                    <a:off x="6404502" y="3157907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69" name="Straight Connector 968"/>
                  <p:cNvCxnSpPr/>
                  <p:nvPr/>
                </p:nvCxnSpPr>
                <p:spPr>
                  <a:xfrm flipV="1">
                    <a:off x="6846239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520" name="Group 969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8" name="Straight Connector 997"/>
                    <p:cNvCxnSpPr/>
                    <p:nvPr/>
                  </p:nvCxnSpPr>
                  <p:spPr>
                    <a:xfrm flipV="1">
                      <a:off x="7027964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9" name="Straight Connector 998"/>
                    <p:cNvCxnSpPr/>
                    <p:nvPr/>
                  </p:nvCxnSpPr>
                  <p:spPr>
                    <a:xfrm flipV="1">
                      <a:off x="6574288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1" name="Group 970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6" name="Straight Connector 995"/>
                    <p:cNvCxnSpPr/>
                    <p:nvPr/>
                  </p:nvCxnSpPr>
                  <p:spPr>
                    <a:xfrm flipV="1">
                      <a:off x="7028445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7" name="Straight Connector 996"/>
                    <p:cNvCxnSpPr/>
                    <p:nvPr/>
                  </p:nvCxnSpPr>
                  <p:spPr>
                    <a:xfrm flipV="1">
                      <a:off x="6580739" y="293855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2" name="Group 971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4" name="Straight Connector 993"/>
                    <p:cNvCxnSpPr/>
                    <p:nvPr/>
                  </p:nvCxnSpPr>
                  <p:spPr>
                    <a:xfrm flipV="1">
                      <a:off x="7019972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/>
                    <p:cNvCxnSpPr/>
                    <p:nvPr/>
                  </p:nvCxnSpPr>
                  <p:spPr>
                    <a:xfrm flipV="1">
                      <a:off x="6581219" y="2938489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3" name="Group 972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2" name="Straight Connector 991"/>
                    <p:cNvCxnSpPr/>
                    <p:nvPr/>
                  </p:nvCxnSpPr>
                  <p:spPr>
                    <a:xfrm flipV="1">
                      <a:off x="7026421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3" name="Straight Connector 992"/>
                    <p:cNvCxnSpPr/>
                    <p:nvPr/>
                  </p:nvCxnSpPr>
                  <p:spPr>
                    <a:xfrm flipV="1">
                      <a:off x="6581698" y="293841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4" name="Group 973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90" name="Straight Connector 989"/>
                    <p:cNvCxnSpPr/>
                    <p:nvPr/>
                  </p:nvCxnSpPr>
                  <p:spPr>
                    <a:xfrm flipV="1">
                      <a:off x="7026900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Straight Connector 990"/>
                    <p:cNvCxnSpPr/>
                    <p:nvPr/>
                  </p:nvCxnSpPr>
                  <p:spPr>
                    <a:xfrm flipV="1">
                      <a:off x="6582177" y="293835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5" name="Group 974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8" name="Straight Connector 987"/>
                    <p:cNvCxnSpPr/>
                    <p:nvPr/>
                  </p:nvCxnSpPr>
                  <p:spPr>
                    <a:xfrm flipV="1">
                      <a:off x="7027381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9" name="Straight Connector 988"/>
                    <p:cNvCxnSpPr/>
                    <p:nvPr/>
                  </p:nvCxnSpPr>
                  <p:spPr>
                    <a:xfrm flipV="1">
                      <a:off x="6582659" y="2942979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6" name="Group 975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6" name="Straight Connector 985"/>
                    <p:cNvCxnSpPr/>
                    <p:nvPr/>
                  </p:nvCxnSpPr>
                  <p:spPr>
                    <a:xfrm flipV="1">
                      <a:off x="7027861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7" name="Straight Connector 986"/>
                    <p:cNvCxnSpPr/>
                    <p:nvPr/>
                  </p:nvCxnSpPr>
                  <p:spPr>
                    <a:xfrm flipV="1">
                      <a:off x="6574185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7" name="Group 976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4" name="Straight Connector 983"/>
                    <p:cNvCxnSpPr/>
                    <p:nvPr/>
                  </p:nvCxnSpPr>
                  <p:spPr>
                    <a:xfrm flipV="1">
                      <a:off x="7028340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/>
                    <p:cNvCxnSpPr/>
                    <p:nvPr/>
                  </p:nvCxnSpPr>
                  <p:spPr>
                    <a:xfrm flipV="1">
                      <a:off x="6580634" y="294284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8" name="Group 977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2" name="Straight Connector 981"/>
                    <p:cNvCxnSpPr/>
                    <p:nvPr/>
                  </p:nvCxnSpPr>
                  <p:spPr>
                    <a:xfrm flipV="1">
                      <a:off x="7019866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Straight Connector 982"/>
                    <p:cNvCxnSpPr/>
                    <p:nvPr/>
                  </p:nvCxnSpPr>
                  <p:spPr>
                    <a:xfrm flipV="1">
                      <a:off x="6581115" y="2939637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529" name="Group 978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80" name="Straight Connector 979"/>
                    <p:cNvCxnSpPr/>
                    <p:nvPr/>
                  </p:nvCxnSpPr>
                  <p:spPr>
                    <a:xfrm flipV="1">
                      <a:off x="7026315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1" name="Straight Connector 980"/>
                    <p:cNvCxnSpPr/>
                    <p:nvPr/>
                  </p:nvCxnSpPr>
                  <p:spPr>
                    <a:xfrm flipV="1">
                      <a:off x="6581595" y="2939568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93" name="Group 942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94" name="Group 943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58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96302"/>
                      <a:ext cx="54997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635" y="2921109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0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299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1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531" y="2936774"/>
                      <a:ext cx="524136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62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336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945" name="Straight Connector 944"/>
                  <p:cNvCxnSpPr/>
                  <p:nvPr/>
                </p:nvCxnSpPr>
                <p:spPr>
                  <a:xfrm flipH="1">
                    <a:off x="6996471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>
                    <a:off x="6874666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>
                    <a:off x="6870974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>
                    <a:off x="6870974" y="24454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9" name="Straight Connector 948"/>
                  <p:cNvCxnSpPr/>
                  <p:nvPr/>
                </p:nvCxnSpPr>
                <p:spPr>
                  <a:xfrm>
                    <a:off x="6867284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>
                    <a:off x="6863592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>
                    <a:off x="6863592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>
                    <a:off x="6859902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3" name="Straight Connector 952"/>
                  <p:cNvCxnSpPr/>
                  <p:nvPr/>
                </p:nvCxnSpPr>
                <p:spPr>
                  <a:xfrm>
                    <a:off x="6867284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4" name="Straight Connector 953"/>
                  <p:cNvCxnSpPr/>
                  <p:nvPr/>
                </p:nvCxnSpPr>
                <p:spPr>
                  <a:xfrm>
                    <a:off x="6870974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5" name="Straight Connector 954"/>
                  <p:cNvCxnSpPr/>
                  <p:nvPr/>
                </p:nvCxnSpPr>
                <p:spPr>
                  <a:xfrm>
                    <a:off x="6870974" y="291223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6" name="Straight Connector 955"/>
                  <p:cNvCxnSpPr/>
                  <p:nvPr/>
                </p:nvCxnSpPr>
                <p:spPr>
                  <a:xfrm>
                    <a:off x="6874666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7" name="Straight Connector 956"/>
                  <p:cNvCxnSpPr/>
                  <p:nvPr/>
                </p:nvCxnSpPr>
                <p:spPr>
                  <a:xfrm flipH="1">
                    <a:off x="6874666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4" name="Group 823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434" name="Group 88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905" name="Rectangle 904"/>
                  <p:cNvSpPr/>
                  <p:nvPr/>
                </p:nvSpPr>
                <p:spPr>
                  <a:xfrm>
                    <a:off x="6508368" y="3062348"/>
                    <a:ext cx="456662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6848625" y="3062348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7" name="Rectangle 906"/>
                  <p:cNvSpPr/>
                  <p:nvPr/>
                </p:nvSpPr>
                <p:spPr>
                  <a:xfrm>
                    <a:off x="6475537" y="3071747"/>
                    <a:ext cx="13431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08" name="Straight Connector 907"/>
                  <p:cNvCxnSpPr/>
                  <p:nvPr/>
                </p:nvCxnSpPr>
                <p:spPr>
                  <a:xfrm flipV="1">
                    <a:off x="6394949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09" name="Rectangle 908"/>
                  <p:cNvSpPr/>
                  <p:nvPr/>
                </p:nvSpPr>
                <p:spPr>
                  <a:xfrm>
                    <a:off x="6815794" y="3703060"/>
                    <a:ext cx="140281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910" name="Rectangle 909"/>
                  <p:cNvSpPr/>
                  <p:nvPr/>
                </p:nvSpPr>
                <p:spPr>
                  <a:xfrm>
                    <a:off x="6403904" y="3157907"/>
                    <a:ext cx="447707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911" name="Straight Connector 910"/>
                  <p:cNvCxnSpPr/>
                  <p:nvPr/>
                </p:nvCxnSpPr>
                <p:spPr>
                  <a:xfrm flipV="1">
                    <a:off x="6848625" y="3804884"/>
                    <a:ext cx="119388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62" name="Group 91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40" name="Straight Connector 939"/>
                    <p:cNvCxnSpPr/>
                    <p:nvPr/>
                  </p:nvCxnSpPr>
                  <p:spPr>
                    <a:xfrm flipV="1">
                      <a:off x="7036319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1" name="Straight Connector 940"/>
                    <p:cNvCxnSpPr/>
                    <p:nvPr/>
                  </p:nvCxnSpPr>
                  <p:spPr>
                    <a:xfrm flipV="1">
                      <a:off x="6573691" y="2938628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3" name="Group 91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8" name="Straight Connector 937"/>
                    <p:cNvCxnSpPr/>
                    <p:nvPr/>
                  </p:nvCxnSpPr>
                  <p:spPr>
                    <a:xfrm flipV="1">
                      <a:off x="7036801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9" name="Straight Connector 938"/>
                    <p:cNvCxnSpPr/>
                    <p:nvPr/>
                  </p:nvCxnSpPr>
                  <p:spPr>
                    <a:xfrm flipV="1">
                      <a:off x="6574172" y="2938559"/>
                      <a:ext cx="468598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4" name="Group 91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6" name="Straight Connector 935"/>
                    <p:cNvCxnSpPr/>
                    <p:nvPr/>
                  </p:nvCxnSpPr>
                  <p:spPr>
                    <a:xfrm flipV="1">
                      <a:off x="70283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7" name="Straight Connector 936"/>
                    <p:cNvCxnSpPr/>
                    <p:nvPr/>
                  </p:nvCxnSpPr>
                  <p:spPr>
                    <a:xfrm flipV="1">
                      <a:off x="6580621" y="293848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5" name="Group 91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4" name="Straight Connector 933"/>
                    <p:cNvCxnSpPr/>
                    <p:nvPr/>
                  </p:nvCxnSpPr>
                  <p:spPr>
                    <a:xfrm flipV="1">
                      <a:off x="7028806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5" name="Straight Connector 934"/>
                    <p:cNvCxnSpPr/>
                    <p:nvPr/>
                  </p:nvCxnSpPr>
                  <p:spPr>
                    <a:xfrm flipV="1">
                      <a:off x="6581100" y="2938419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6" name="Group 91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2" name="Straight Connector 931"/>
                    <p:cNvCxnSpPr/>
                    <p:nvPr/>
                  </p:nvCxnSpPr>
                  <p:spPr>
                    <a:xfrm flipV="1">
                      <a:off x="7029286" y="2845924"/>
                      <a:ext cx="119388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/>
                    <p:cNvCxnSpPr/>
                    <p:nvPr/>
                  </p:nvCxnSpPr>
                  <p:spPr>
                    <a:xfrm flipV="1">
                      <a:off x="6581580" y="293835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7" name="Group 91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30" name="Straight Connector 929"/>
                    <p:cNvCxnSpPr/>
                    <p:nvPr/>
                  </p:nvCxnSpPr>
                  <p:spPr>
                    <a:xfrm flipV="1">
                      <a:off x="7035737" y="284585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1" name="Straight Connector 930"/>
                    <p:cNvCxnSpPr/>
                    <p:nvPr/>
                  </p:nvCxnSpPr>
                  <p:spPr>
                    <a:xfrm flipV="1">
                      <a:off x="6582061" y="294297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8" name="Group 91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8" name="Straight Connector 927"/>
                    <p:cNvCxnSpPr/>
                    <p:nvPr/>
                  </p:nvCxnSpPr>
                  <p:spPr>
                    <a:xfrm flipV="1">
                      <a:off x="70362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9" name="Straight Connector 928"/>
                    <p:cNvCxnSpPr/>
                    <p:nvPr/>
                  </p:nvCxnSpPr>
                  <p:spPr>
                    <a:xfrm flipV="1">
                      <a:off x="6573585" y="2942909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69" name="Group 91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6" name="Straight Connector 925"/>
                    <p:cNvCxnSpPr/>
                    <p:nvPr/>
                  </p:nvCxnSpPr>
                  <p:spPr>
                    <a:xfrm flipV="1">
                      <a:off x="7036695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/>
                    <p:cNvCxnSpPr/>
                    <p:nvPr/>
                  </p:nvCxnSpPr>
                  <p:spPr>
                    <a:xfrm flipV="1">
                      <a:off x="6574065" y="2942840"/>
                      <a:ext cx="46860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0" name="Group 91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4" name="Straight Connector 923"/>
                    <p:cNvCxnSpPr/>
                    <p:nvPr/>
                  </p:nvCxnSpPr>
                  <p:spPr>
                    <a:xfrm flipV="1">
                      <a:off x="7028222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5" name="Straight Connector 924"/>
                    <p:cNvCxnSpPr/>
                    <p:nvPr/>
                  </p:nvCxnSpPr>
                  <p:spPr>
                    <a:xfrm flipV="1">
                      <a:off x="6574546" y="2939637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71" name="Group 92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922" name="Straight Connector 921"/>
                    <p:cNvCxnSpPr/>
                    <p:nvPr/>
                  </p:nvCxnSpPr>
                  <p:spPr>
                    <a:xfrm flipV="1">
                      <a:off x="7028701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3" name="Straight Connector 922"/>
                    <p:cNvCxnSpPr/>
                    <p:nvPr/>
                  </p:nvCxnSpPr>
                  <p:spPr>
                    <a:xfrm flipV="1">
                      <a:off x="6580995" y="2939568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435" name="Group 88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436" name="Group 88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90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96302"/>
                      <a:ext cx="553664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3895" y="2921109"/>
                      <a:ext cx="67916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25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8789" y="2936774"/>
                      <a:ext cx="527828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4287" y="2933641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7006804" y="2125839"/>
                    <a:ext cx="11074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>
                    <a:off x="6884999" y="230442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>
                    <a:off x="6881307" y="236865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0" name="Straight Connector 889"/>
                  <p:cNvCxnSpPr/>
                  <p:nvPr/>
                </p:nvCxnSpPr>
                <p:spPr>
                  <a:xfrm>
                    <a:off x="6877617" y="2445412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>
                    <a:off x="6877617" y="2509640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>
                    <a:off x="6873925" y="2570734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>
                    <a:off x="6873925" y="263809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4" name="Straight Connector 893"/>
                  <p:cNvCxnSpPr/>
                  <p:nvPr/>
                </p:nvCxnSpPr>
                <p:spPr>
                  <a:xfrm>
                    <a:off x="6870235" y="270702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>
                    <a:off x="6877617" y="277595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>
                    <a:off x="6881307" y="284331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>
                    <a:off x="6877617" y="2912238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8" name="Straight Connector 897"/>
                  <p:cNvCxnSpPr/>
                  <p:nvPr/>
                </p:nvCxnSpPr>
                <p:spPr>
                  <a:xfrm>
                    <a:off x="6884999" y="297646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6884999" y="2132105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375" name="Group 824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76" name="Group 82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847" name="Rectangle 846"/>
                  <p:cNvSpPr/>
                  <p:nvPr/>
                </p:nvSpPr>
                <p:spPr>
                  <a:xfrm>
                    <a:off x="6510754" y="3062348"/>
                    <a:ext cx="447707" cy="742536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6848027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9" name="Rectangle 848"/>
                  <p:cNvSpPr/>
                  <p:nvPr/>
                </p:nvSpPr>
                <p:spPr>
                  <a:xfrm>
                    <a:off x="6477923" y="307174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0" name="Straight Connector 849"/>
                  <p:cNvCxnSpPr/>
                  <p:nvPr/>
                </p:nvCxnSpPr>
                <p:spPr>
                  <a:xfrm flipV="1">
                    <a:off x="6397335" y="3062348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1" name="Rectangle 850"/>
                  <p:cNvSpPr/>
                  <p:nvPr/>
                </p:nvSpPr>
                <p:spPr>
                  <a:xfrm>
                    <a:off x="6818180" y="370306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852" name="Rectangle 851"/>
                  <p:cNvSpPr/>
                  <p:nvPr/>
                </p:nvSpPr>
                <p:spPr>
                  <a:xfrm>
                    <a:off x="6406290" y="3157907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853" name="Straight Connector 852"/>
                  <p:cNvCxnSpPr/>
                  <p:nvPr/>
                </p:nvCxnSpPr>
                <p:spPr>
                  <a:xfrm flipV="1">
                    <a:off x="6848027" y="3804884"/>
                    <a:ext cx="113419" cy="9242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404" name="Group 85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2" name="Straight Connector 881"/>
                    <p:cNvCxnSpPr/>
                    <p:nvPr/>
                  </p:nvCxnSpPr>
                  <p:spPr>
                    <a:xfrm flipV="1">
                      <a:off x="7035722" y="2846202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3" name="Straight Connector 882"/>
                    <p:cNvCxnSpPr/>
                    <p:nvPr/>
                  </p:nvCxnSpPr>
                  <p:spPr>
                    <a:xfrm flipV="1">
                      <a:off x="6582046" y="2938628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5" name="Group 85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80" name="Straight Connector 879"/>
                    <p:cNvCxnSpPr/>
                    <p:nvPr/>
                  </p:nvCxnSpPr>
                  <p:spPr>
                    <a:xfrm flipV="1">
                      <a:off x="7036203" y="284613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1" name="Straight Connector 880"/>
                    <p:cNvCxnSpPr/>
                    <p:nvPr/>
                  </p:nvCxnSpPr>
                  <p:spPr>
                    <a:xfrm flipV="1">
                      <a:off x="6582527" y="293855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6" name="Group 85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8" name="Straight Connector 877"/>
                    <p:cNvCxnSpPr/>
                    <p:nvPr/>
                  </p:nvCxnSpPr>
                  <p:spPr>
                    <a:xfrm flipV="1">
                      <a:off x="7027727" y="284606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/>
                    <p:cNvCxnSpPr/>
                    <p:nvPr/>
                  </p:nvCxnSpPr>
                  <p:spPr>
                    <a:xfrm flipV="1">
                      <a:off x="6583007" y="293848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7" name="Group 85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6" name="Straight Connector 875"/>
                    <p:cNvCxnSpPr/>
                    <p:nvPr/>
                  </p:nvCxnSpPr>
                  <p:spPr>
                    <a:xfrm flipV="1">
                      <a:off x="7028207" y="2845993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7" name="Straight Connector 876"/>
                    <p:cNvCxnSpPr/>
                    <p:nvPr/>
                  </p:nvCxnSpPr>
                  <p:spPr>
                    <a:xfrm flipV="1">
                      <a:off x="6583486" y="293841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8" name="Group 85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4" name="Straight Connector 873"/>
                    <p:cNvCxnSpPr/>
                    <p:nvPr/>
                  </p:nvCxnSpPr>
                  <p:spPr>
                    <a:xfrm flipV="1">
                      <a:off x="7028686" y="2845924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5" name="Straight Connector 874"/>
                    <p:cNvCxnSpPr/>
                    <p:nvPr/>
                  </p:nvCxnSpPr>
                  <p:spPr>
                    <a:xfrm flipV="1">
                      <a:off x="6589935" y="2938350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09" name="Group 85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2" name="Straight Connector 871"/>
                    <p:cNvCxnSpPr/>
                    <p:nvPr/>
                  </p:nvCxnSpPr>
                  <p:spPr>
                    <a:xfrm flipV="1">
                      <a:off x="7035137" y="2845854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3" name="Straight Connector 872"/>
                    <p:cNvCxnSpPr/>
                    <p:nvPr/>
                  </p:nvCxnSpPr>
                  <p:spPr>
                    <a:xfrm flipV="1">
                      <a:off x="6590416" y="2942979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0" name="Group 85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70" name="Straight Connector 869"/>
                    <p:cNvCxnSpPr/>
                    <p:nvPr/>
                  </p:nvCxnSpPr>
                  <p:spPr>
                    <a:xfrm flipV="1">
                      <a:off x="7035616" y="2845784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Straight Connector 870"/>
                    <p:cNvCxnSpPr/>
                    <p:nvPr/>
                  </p:nvCxnSpPr>
                  <p:spPr>
                    <a:xfrm flipV="1">
                      <a:off x="6581941" y="294290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1" name="Group 86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8" name="Straight Connector 867"/>
                    <p:cNvCxnSpPr/>
                    <p:nvPr/>
                  </p:nvCxnSpPr>
                  <p:spPr>
                    <a:xfrm flipV="1">
                      <a:off x="7036096" y="2845715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9" name="Straight Connector 868"/>
                    <p:cNvCxnSpPr/>
                    <p:nvPr/>
                  </p:nvCxnSpPr>
                  <p:spPr>
                    <a:xfrm flipV="1">
                      <a:off x="6582420" y="294284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2" name="Group 86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6" name="Straight Connector 865"/>
                    <p:cNvCxnSpPr/>
                    <p:nvPr/>
                  </p:nvCxnSpPr>
                  <p:spPr>
                    <a:xfrm flipV="1">
                      <a:off x="7027624" y="2850345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7" name="Straight Connector 866"/>
                    <p:cNvCxnSpPr/>
                    <p:nvPr/>
                  </p:nvCxnSpPr>
                  <p:spPr>
                    <a:xfrm flipV="1">
                      <a:off x="6582901" y="2939637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413" name="Group 86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864" name="Straight Connector 863"/>
                    <p:cNvCxnSpPr/>
                    <p:nvPr/>
                  </p:nvCxnSpPr>
                  <p:spPr>
                    <a:xfrm flipV="1">
                      <a:off x="7028103" y="2850276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5" name="Straight Connector 864"/>
                    <p:cNvCxnSpPr/>
                    <p:nvPr/>
                  </p:nvCxnSpPr>
                  <p:spPr>
                    <a:xfrm flipV="1">
                      <a:off x="6583381" y="2939568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77" name="Group 82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78" name="Group 82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84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96302"/>
                      <a:ext cx="542590" cy="64227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28" y="2921109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10" y="2922675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22" y="2936774"/>
                      <a:ext cx="516753" cy="45429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29" y="2933641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6998683" y="2125839"/>
                    <a:ext cx="11072" cy="844361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>
                    <a:off x="6884257" y="2304424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>
                    <a:off x="6880567" y="236865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2" name="Straight Connector 831"/>
                  <p:cNvCxnSpPr/>
                  <p:nvPr/>
                </p:nvCxnSpPr>
                <p:spPr>
                  <a:xfrm>
                    <a:off x="6880567" y="2445412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>
                    <a:off x="6876875" y="25096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>
                    <a:off x="6873185" y="2570734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>
                    <a:off x="6873185" y="2638096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/>
                  <p:cNvCxnSpPr/>
                  <p:nvPr/>
                </p:nvCxnSpPr>
                <p:spPr>
                  <a:xfrm>
                    <a:off x="6869493" y="270702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>
                    <a:off x="6876875" y="2775951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>
                    <a:off x="6880567" y="28433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>
                    <a:off x="6880567" y="2912238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0" name="Straight Connector 839"/>
                  <p:cNvCxnSpPr/>
                  <p:nvPr/>
                </p:nvCxnSpPr>
                <p:spPr>
                  <a:xfrm>
                    <a:off x="6884257" y="297646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6884257" y="2132105"/>
                    <a:ext cx="12919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7" name="Group 1062"/>
            <p:cNvGrpSpPr>
              <a:grpSpLocks/>
            </p:cNvGrpSpPr>
            <p:nvPr/>
          </p:nvGrpSpPr>
          <p:grpSpPr bwMode="auto">
            <a:xfrm>
              <a:off x="3857904" y="2759971"/>
              <a:ext cx="1470209" cy="1869141"/>
              <a:chOff x="916173" y="4038600"/>
              <a:chExt cx="1470209" cy="1869141"/>
            </a:xfrm>
          </p:grpSpPr>
          <p:grpSp>
            <p:nvGrpSpPr>
              <p:cNvPr id="206121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305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3" y="1500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6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3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7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8" name="Freeform 191"/>
                <p:cNvSpPr>
                  <a:spLocks/>
                </p:cNvSpPr>
                <p:nvPr/>
              </p:nvSpPr>
              <p:spPr bwMode="auto">
                <a:xfrm>
                  <a:off x="4478" y="1395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9" name="Freeform 192"/>
                <p:cNvSpPr>
                  <a:spLocks/>
                </p:cNvSpPr>
                <p:nvPr/>
              </p:nvSpPr>
              <p:spPr bwMode="auto">
                <a:xfrm>
                  <a:off x="4596" y="1391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065" name="Straight Connector 1064"/>
              <p:cNvCxnSpPr/>
              <p:nvPr/>
            </p:nvCxnSpPr>
            <p:spPr>
              <a:xfrm flipH="1">
                <a:off x="1181977" y="4380935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>
                <a:stCxn id="1305" idx="2"/>
              </p:cNvCxnSpPr>
              <p:nvPr/>
            </p:nvCxnSpPr>
            <p:spPr>
              <a:xfrm flipH="1">
                <a:off x="1486744" y="4390457"/>
                <a:ext cx="201592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804211" y="4395218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>
                <a:endCxn id="1090" idx="0"/>
              </p:cNvCxnSpPr>
              <p:nvPr/>
            </p:nvCxnSpPr>
            <p:spPr>
              <a:xfrm>
                <a:off x="1943896" y="4419021"/>
                <a:ext cx="274609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126" name="Group 1068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304" name="Group 1246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68" name="Rectangle 1267"/>
                  <p:cNvSpPr/>
                  <p:nvPr/>
                </p:nvSpPr>
                <p:spPr>
                  <a:xfrm>
                    <a:off x="6510771" y="3058460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69" name="Straight Connector 1268"/>
                  <p:cNvCxnSpPr/>
                  <p:nvPr/>
                </p:nvCxnSpPr>
                <p:spPr>
                  <a:xfrm flipV="1">
                    <a:off x="684804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0" name="Rectangle 1269"/>
                  <p:cNvSpPr/>
                  <p:nvPr/>
                </p:nvSpPr>
                <p:spPr>
                  <a:xfrm>
                    <a:off x="6477938" y="3067859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1" name="Straight Connector 1270"/>
                  <p:cNvCxnSpPr/>
                  <p:nvPr/>
                </p:nvCxnSpPr>
                <p:spPr>
                  <a:xfrm flipV="1">
                    <a:off x="6397352" y="3058460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72" name="Rectangle 1271"/>
                  <p:cNvSpPr/>
                  <p:nvPr/>
                </p:nvSpPr>
                <p:spPr>
                  <a:xfrm>
                    <a:off x="6818195" y="3702304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73" name="Rectangle 1272"/>
                  <p:cNvSpPr/>
                  <p:nvPr/>
                </p:nvSpPr>
                <p:spPr>
                  <a:xfrm>
                    <a:off x="6406305" y="3157151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74" name="Straight Connector 1273"/>
                  <p:cNvCxnSpPr/>
                  <p:nvPr/>
                </p:nvCxnSpPr>
                <p:spPr>
                  <a:xfrm flipV="1">
                    <a:off x="6848042" y="3804129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332" name="Group 1274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3" name="Straight Connector 1302"/>
                    <p:cNvCxnSpPr/>
                    <p:nvPr/>
                  </p:nvCxnSpPr>
                  <p:spPr>
                    <a:xfrm flipV="1">
                      <a:off x="7035737" y="2845447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4" name="Straight Connector 1303"/>
                    <p:cNvCxnSpPr/>
                    <p:nvPr/>
                  </p:nvCxnSpPr>
                  <p:spPr>
                    <a:xfrm flipV="1">
                      <a:off x="6582061" y="2934739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3" name="Group 1275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01" name="Straight Connector 1300"/>
                    <p:cNvCxnSpPr/>
                    <p:nvPr/>
                  </p:nvCxnSpPr>
                  <p:spPr>
                    <a:xfrm flipV="1">
                      <a:off x="7036218" y="284537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2" name="Straight Connector 1301"/>
                    <p:cNvCxnSpPr/>
                    <p:nvPr/>
                  </p:nvCxnSpPr>
                  <p:spPr>
                    <a:xfrm flipV="1">
                      <a:off x="6582542" y="2934670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4" name="Group 1276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9" name="Straight Connector 1298"/>
                    <p:cNvCxnSpPr/>
                    <p:nvPr/>
                  </p:nvCxnSpPr>
                  <p:spPr>
                    <a:xfrm flipV="1">
                      <a:off x="7027744" y="2845308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/>
                    <p:cNvCxnSpPr/>
                    <p:nvPr/>
                  </p:nvCxnSpPr>
                  <p:spPr>
                    <a:xfrm flipV="1">
                      <a:off x="6583022" y="293460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5" name="Group 1277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7" name="Straight Connector 1296"/>
                    <p:cNvCxnSpPr/>
                    <p:nvPr/>
                  </p:nvCxnSpPr>
                  <p:spPr>
                    <a:xfrm flipV="1">
                      <a:off x="7028224" y="284210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8" name="Straight Connector 1297"/>
                    <p:cNvCxnSpPr/>
                    <p:nvPr/>
                  </p:nvCxnSpPr>
                  <p:spPr>
                    <a:xfrm flipV="1">
                      <a:off x="6583501" y="2934530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6" name="Group 1278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5" name="Straight Connector 1294"/>
                    <p:cNvCxnSpPr/>
                    <p:nvPr/>
                  </p:nvCxnSpPr>
                  <p:spPr>
                    <a:xfrm flipV="1">
                      <a:off x="7028703" y="284203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6" name="Straight Connector 1295"/>
                    <p:cNvCxnSpPr/>
                    <p:nvPr/>
                  </p:nvCxnSpPr>
                  <p:spPr>
                    <a:xfrm flipV="1">
                      <a:off x="6589950" y="2934461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7" name="Group 1279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3" name="Straight Connector 1292"/>
                    <p:cNvCxnSpPr/>
                    <p:nvPr/>
                  </p:nvCxnSpPr>
                  <p:spPr>
                    <a:xfrm flipV="1">
                      <a:off x="7035154" y="2841966"/>
                      <a:ext cx="107450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4" name="Straight Connector 1293"/>
                    <p:cNvCxnSpPr/>
                    <p:nvPr/>
                  </p:nvCxnSpPr>
                  <p:spPr>
                    <a:xfrm flipV="1">
                      <a:off x="6590431" y="2939091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8" name="Group 1280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91" name="Straight Connector 1290"/>
                    <p:cNvCxnSpPr/>
                    <p:nvPr/>
                  </p:nvCxnSpPr>
                  <p:spPr>
                    <a:xfrm flipV="1">
                      <a:off x="7035633" y="2841896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2" name="Straight Connector 1291"/>
                    <p:cNvCxnSpPr/>
                    <p:nvPr/>
                  </p:nvCxnSpPr>
                  <p:spPr>
                    <a:xfrm flipV="1">
                      <a:off x="6581958" y="293902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39" name="Group 1281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9" name="Straight Connector 1288"/>
                    <p:cNvCxnSpPr/>
                    <p:nvPr/>
                  </p:nvCxnSpPr>
                  <p:spPr>
                    <a:xfrm flipV="1">
                      <a:off x="7036113" y="284182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0" name="Straight Connector 1289"/>
                    <p:cNvCxnSpPr/>
                    <p:nvPr/>
                  </p:nvCxnSpPr>
                  <p:spPr>
                    <a:xfrm flipV="1">
                      <a:off x="6582437" y="293895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0" name="Group 1282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7" name="Straight Connector 1286"/>
                    <p:cNvCxnSpPr/>
                    <p:nvPr/>
                  </p:nvCxnSpPr>
                  <p:spPr>
                    <a:xfrm flipV="1">
                      <a:off x="7027639" y="2846456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8" name="Straight Connector 1287"/>
                    <p:cNvCxnSpPr/>
                    <p:nvPr/>
                  </p:nvCxnSpPr>
                  <p:spPr>
                    <a:xfrm flipV="1">
                      <a:off x="6582918" y="293888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341" name="Group 1283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85" name="Straight Connector 1284"/>
                    <p:cNvCxnSpPr/>
                    <p:nvPr/>
                  </p:nvCxnSpPr>
                  <p:spPr>
                    <a:xfrm flipV="1">
                      <a:off x="7028118" y="284638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/>
                    <p:cNvCxnSpPr/>
                    <p:nvPr/>
                  </p:nvCxnSpPr>
                  <p:spPr>
                    <a:xfrm flipV="1">
                      <a:off x="6583398" y="293881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305" name="Group 1247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306" name="Group 1248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63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95546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4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247" y="2920353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5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529" y="292192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6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143" y="2936018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67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948" y="2932885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250" name="Straight Connector 1249"/>
                  <p:cNvCxnSpPr/>
                  <p:nvPr/>
                </p:nvCxnSpPr>
                <p:spPr>
                  <a:xfrm flipH="1">
                    <a:off x="6998701" y="2125084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1" name="Straight Connector 1250"/>
                  <p:cNvCxnSpPr/>
                  <p:nvPr/>
                </p:nvCxnSpPr>
                <p:spPr>
                  <a:xfrm>
                    <a:off x="6884278" y="2303669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880586" y="236789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3" name="Straight Connector 1252"/>
                  <p:cNvCxnSpPr/>
                  <p:nvPr/>
                </p:nvCxnSpPr>
                <p:spPr>
                  <a:xfrm>
                    <a:off x="6880586" y="2444657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876896" y="2508884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5" name="Straight Connector 1254"/>
                  <p:cNvCxnSpPr/>
                  <p:nvPr/>
                </p:nvCxnSpPr>
                <p:spPr>
                  <a:xfrm>
                    <a:off x="6873204" y="2569979"/>
                    <a:ext cx="13288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873204" y="2637340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7" name="Straight Connector 1256"/>
                  <p:cNvCxnSpPr/>
                  <p:nvPr/>
                </p:nvCxnSpPr>
                <p:spPr>
                  <a:xfrm>
                    <a:off x="6869514" y="2706267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876896" y="2775195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9" name="Straight Connector 1258"/>
                  <p:cNvCxnSpPr/>
                  <p:nvPr/>
                </p:nvCxnSpPr>
                <p:spPr>
                  <a:xfrm>
                    <a:off x="6880586" y="2842556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880586" y="2911483"/>
                    <a:ext cx="12919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1" name="Straight Connector 1260"/>
                  <p:cNvCxnSpPr/>
                  <p:nvPr/>
                </p:nvCxnSpPr>
                <p:spPr>
                  <a:xfrm>
                    <a:off x="6884278" y="2975711"/>
                    <a:ext cx="12918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2" name="Straight Connector 1261"/>
                  <p:cNvCxnSpPr/>
                  <p:nvPr/>
                </p:nvCxnSpPr>
                <p:spPr>
                  <a:xfrm flipH="1">
                    <a:off x="6884278" y="2131351"/>
                    <a:ext cx="129187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7" name="Group 1069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246" name="Group 1188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210" name="Rectangle 1209"/>
                  <p:cNvSpPr/>
                  <p:nvPr/>
                </p:nvSpPr>
                <p:spPr>
                  <a:xfrm>
                    <a:off x="6517190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1" name="Straight Connector 1210"/>
                  <p:cNvCxnSpPr/>
                  <p:nvPr/>
                </p:nvCxnSpPr>
                <p:spPr>
                  <a:xfrm flipV="1">
                    <a:off x="685446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2" name="Rectangle 1211"/>
                  <p:cNvSpPr/>
                  <p:nvPr/>
                </p:nvSpPr>
                <p:spPr>
                  <a:xfrm>
                    <a:off x="648435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3" name="Straight Connector 1212"/>
                  <p:cNvCxnSpPr/>
                  <p:nvPr/>
                </p:nvCxnSpPr>
                <p:spPr>
                  <a:xfrm flipV="1">
                    <a:off x="6403770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14" name="Rectangle 1213"/>
                  <p:cNvSpPr/>
                  <p:nvPr/>
                </p:nvSpPr>
                <p:spPr>
                  <a:xfrm>
                    <a:off x="6824616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215" name="Rectangle 1214"/>
                  <p:cNvSpPr/>
                  <p:nvPr/>
                </p:nvSpPr>
                <p:spPr>
                  <a:xfrm>
                    <a:off x="6412726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216" name="Straight Connector 1215"/>
                  <p:cNvCxnSpPr/>
                  <p:nvPr/>
                </p:nvCxnSpPr>
                <p:spPr>
                  <a:xfrm flipV="1">
                    <a:off x="6854463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74" name="Group 1216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5" name="Straight Connector 1244"/>
                    <p:cNvCxnSpPr/>
                    <p:nvPr/>
                  </p:nvCxnSpPr>
                  <p:spPr>
                    <a:xfrm flipV="1">
                      <a:off x="7036188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6" name="Straight Connector 1245"/>
                    <p:cNvCxnSpPr/>
                    <p:nvPr/>
                  </p:nvCxnSpPr>
                  <p:spPr>
                    <a:xfrm flipV="1">
                      <a:off x="65825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5" name="Group 1217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3" name="Straight Connector 1242"/>
                    <p:cNvCxnSpPr/>
                    <p:nvPr/>
                  </p:nvCxnSpPr>
                  <p:spPr>
                    <a:xfrm flipV="1">
                      <a:off x="70366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4" name="Straight Connector 1243"/>
                    <p:cNvCxnSpPr/>
                    <p:nvPr/>
                  </p:nvCxnSpPr>
                  <p:spPr>
                    <a:xfrm flipV="1">
                      <a:off x="6582993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6" name="Group 1218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41" name="Straight Connector 1240"/>
                    <p:cNvCxnSpPr/>
                    <p:nvPr/>
                  </p:nvCxnSpPr>
                  <p:spPr>
                    <a:xfrm flipV="1">
                      <a:off x="7028194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2" name="Straight Connector 1241"/>
                    <p:cNvCxnSpPr/>
                    <p:nvPr/>
                  </p:nvCxnSpPr>
                  <p:spPr>
                    <a:xfrm flipV="1">
                      <a:off x="6583473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7" name="Group 1219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9" name="Straight Connector 1238"/>
                    <p:cNvCxnSpPr/>
                    <p:nvPr/>
                  </p:nvCxnSpPr>
                  <p:spPr>
                    <a:xfrm flipV="1">
                      <a:off x="7028673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0" name="Straight Connector 1239"/>
                    <p:cNvCxnSpPr/>
                    <p:nvPr/>
                  </p:nvCxnSpPr>
                  <p:spPr>
                    <a:xfrm flipV="1">
                      <a:off x="6589922" y="2934532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8" name="Group 1220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7" name="Straight Connector 1236"/>
                    <p:cNvCxnSpPr/>
                    <p:nvPr/>
                  </p:nvCxnSpPr>
                  <p:spPr>
                    <a:xfrm flipV="1">
                      <a:off x="7035122" y="284203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/>
                    <p:cNvCxnSpPr/>
                    <p:nvPr/>
                  </p:nvCxnSpPr>
                  <p:spPr>
                    <a:xfrm flipV="1">
                      <a:off x="6590401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79" name="Group 1221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5" name="Straight Connector 1234"/>
                    <p:cNvCxnSpPr/>
                    <p:nvPr/>
                  </p:nvCxnSpPr>
                  <p:spPr>
                    <a:xfrm flipV="1">
                      <a:off x="7035603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6" name="Straight Connector 1235"/>
                    <p:cNvCxnSpPr/>
                    <p:nvPr/>
                  </p:nvCxnSpPr>
                  <p:spPr>
                    <a:xfrm flipV="1">
                      <a:off x="6590882" y="293909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0" name="Group 1222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3" name="Straight Connector 1232"/>
                    <p:cNvCxnSpPr/>
                    <p:nvPr/>
                  </p:nvCxnSpPr>
                  <p:spPr>
                    <a:xfrm flipV="1">
                      <a:off x="7036083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4" name="Straight Connector 1233"/>
                    <p:cNvCxnSpPr/>
                    <p:nvPr/>
                  </p:nvCxnSpPr>
                  <p:spPr>
                    <a:xfrm flipV="1">
                      <a:off x="6582407" y="29390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1" name="Group 1223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31" name="Straight Connector 1230"/>
                    <p:cNvCxnSpPr/>
                    <p:nvPr/>
                  </p:nvCxnSpPr>
                  <p:spPr>
                    <a:xfrm flipV="1">
                      <a:off x="7036562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/>
                    <p:cNvCxnSpPr/>
                    <p:nvPr/>
                  </p:nvCxnSpPr>
                  <p:spPr>
                    <a:xfrm flipV="1">
                      <a:off x="6582886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2" name="Group 1224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9" name="Straight Connector 1228"/>
                    <p:cNvCxnSpPr/>
                    <p:nvPr/>
                  </p:nvCxnSpPr>
                  <p:spPr>
                    <a:xfrm flipV="1">
                      <a:off x="70280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0" name="Straight Connector 1229"/>
                    <p:cNvCxnSpPr/>
                    <p:nvPr/>
                  </p:nvCxnSpPr>
                  <p:spPr>
                    <a:xfrm flipV="1">
                      <a:off x="6583368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83" name="Group 1225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227" name="Straight Connector 1226"/>
                    <p:cNvCxnSpPr/>
                    <p:nvPr/>
                  </p:nvCxnSpPr>
                  <p:spPr>
                    <a:xfrm flipV="1">
                      <a:off x="70285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8" name="Straight Connector 1227"/>
                    <p:cNvCxnSpPr/>
                    <p:nvPr/>
                  </p:nvCxnSpPr>
                  <p:spPr>
                    <a:xfrm flipV="1">
                      <a:off x="6589816" y="2938815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247" name="Group 1189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248" name="Group 1190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205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95548"/>
                      <a:ext cx="542590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6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805" y="2920355"/>
                      <a:ext cx="668087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7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1087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8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969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209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1506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92" name="Straight Connector 1191"/>
                  <p:cNvCxnSpPr/>
                  <p:nvPr/>
                </p:nvCxnSpPr>
                <p:spPr>
                  <a:xfrm flipH="1">
                    <a:off x="7006641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3" name="Straight Connector 1192"/>
                  <p:cNvCxnSpPr/>
                  <p:nvPr/>
                </p:nvCxnSpPr>
                <p:spPr>
                  <a:xfrm>
                    <a:off x="6884834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4" name="Straight Connector 1193"/>
                  <p:cNvCxnSpPr/>
                  <p:nvPr/>
                </p:nvCxnSpPr>
                <p:spPr>
                  <a:xfrm>
                    <a:off x="6881144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5" name="Straight Connector 1194"/>
                  <p:cNvCxnSpPr/>
                  <p:nvPr/>
                </p:nvCxnSpPr>
                <p:spPr>
                  <a:xfrm>
                    <a:off x="6881144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6" name="Straight Connector 1195"/>
                  <p:cNvCxnSpPr/>
                  <p:nvPr/>
                </p:nvCxnSpPr>
                <p:spPr>
                  <a:xfrm>
                    <a:off x="6877452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7" name="Straight Connector 1196"/>
                  <p:cNvCxnSpPr/>
                  <p:nvPr/>
                </p:nvCxnSpPr>
                <p:spPr>
                  <a:xfrm>
                    <a:off x="6873762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8" name="Straight Connector 1197"/>
                  <p:cNvCxnSpPr/>
                  <p:nvPr/>
                </p:nvCxnSpPr>
                <p:spPr>
                  <a:xfrm>
                    <a:off x="6873762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9" name="Straight Connector 1198"/>
                  <p:cNvCxnSpPr/>
                  <p:nvPr/>
                </p:nvCxnSpPr>
                <p:spPr>
                  <a:xfrm>
                    <a:off x="6870070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0" name="Straight Connector 1199"/>
                  <p:cNvCxnSpPr/>
                  <p:nvPr/>
                </p:nvCxnSpPr>
                <p:spPr>
                  <a:xfrm>
                    <a:off x="6877452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1" name="Straight Connector 1200"/>
                  <p:cNvCxnSpPr/>
                  <p:nvPr/>
                </p:nvCxnSpPr>
                <p:spPr>
                  <a:xfrm>
                    <a:off x="6881144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2" name="Straight Connector 1201"/>
                  <p:cNvCxnSpPr/>
                  <p:nvPr/>
                </p:nvCxnSpPr>
                <p:spPr>
                  <a:xfrm>
                    <a:off x="6881144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3" name="Straight Connector 1202"/>
                  <p:cNvCxnSpPr/>
                  <p:nvPr/>
                </p:nvCxnSpPr>
                <p:spPr>
                  <a:xfrm>
                    <a:off x="6884834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4" name="Straight Connector 1203"/>
                  <p:cNvCxnSpPr/>
                  <p:nvPr/>
                </p:nvCxnSpPr>
                <p:spPr>
                  <a:xfrm flipH="1">
                    <a:off x="6884834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8" name="Group 1070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88" name="Group 1130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152" name="Rectangle 1151"/>
                  <p:cNvSpPr/>
                  <p:nvPr/>
                </p:nvSpPr>
                <p:spPr>
                  <a:xfrm>
                    <a:off x="65106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3" name="Straight Connector 1152"/>
                  <p:cNvCxnSpPr/>
                  <p:nvPr/>
                </p:nvCxnSpPr>
                <p:spPr>
                  <a:xfrm flipV="1">
                    <a:off x="6847894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4" name="Rectangle 1153"/>
                  <p:cNvSpPr/>
                  <p:nvPr/>
                </p:nvSpPr>
                <p:spPr>
                  <a:xfrm>
                    <a:off x="6477789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5" name="Straight Connector 1154"/>
                  <p:cNvCxnSpPr/>
                  <p:nvPr/>
                </p:nvCxnSpPr>
                <p:spPr>
                  <a:xfrm flipV="1">
                    <a:off x="63972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56" name="Rectangle 1155"/>
                  <p:cNvSpPr/>
                  <p:nvPr/>
                </p:nvSpPr>
                <p:spPr>
                  <a:xfrm>
                    <a:off x="6818047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157" name="Rectangle 1156"/>
                  <p:cNvSpPr/>
                  <p:nvPr/>
                </p:nvSpPr>
                <p:spPr>
                  <a:xfrm>
                    <a:off x="6406156" y="3157153"/>
                    <a:ext cx="444723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58" name="Straight Connector 1157"/>
                  <p:cNvCxnSpPr/>
                  <p:nvPr/>
                </p:nvCxnSpPr>
                <p:spPr>
                  <a:xfrm flipV="1">
                    <a:off x="6847894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216" name="Group 1158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7" name="Straight Connector 1186"/>
                    <p:cNvCxnSpPr/>
                    <p:nvPr/>
                  </p:nvCxnSpPr>
                  <p:spPr>
                    <a:xfrm flipV="1">
                      <a:off x="7029619" y="2845449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8" name="Straight Connector 1187"/>
                    <p:cNvCxnSpPr/>
                    <p:nvPr/>
                  </p:nvCxnSpPr>
                  <p:spPr>
                    <a:xfrm flipV="1">
                      <a:off x="6581912" y="2934741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7" name="Group 1159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5" name="Straight Connector 1184"/>
                    <p:cNvCxnSpPr/>
                    <p:nvPr/>
                  </p:nvCxnSpPr>
                  <p:spPr>
                    <a:xfrm flipV="1">
                      <a:off x="7036069" y="284538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/>
                    <p:cNvCxnSpPr/>
                    <p:nvPr/>
                  </p:nvCxnSpPr>
                  <p:spPr>
                    <a:xfrm flipV="1">
                      <a:off x="6582394" y="293467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8" name="Group 1160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3" name="Straight Connector 1182"/>
                    <p:cNvCxnSpPr/>
                    <p:nvPr/>
                  </p:nvCxnSpPr>
                  <p:spPr>
                    <a:xfrm flipV="1">
                      <a:off x="70275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4" name="Straight Connector 1183"/>
                    <p:cNvCxnSpPr/>
                    <p:nvPr/>
                  </p:nvCxnSpPr>
                  <p:spPr>
                    <a:xfrm flipV="1">
                      <a:off x="6582873" y="293460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19" name="Group 1161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81" name="Straight Connector 1180"/>
                    <p:cNvCxnSpPr/>
                    <p:nvPr/>
                  </p:nvCxnSpPr>
                  <p:spPr>
                    <a:xfrm flipV="1">
                      <a:off x="70280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2" name="Straight Connector 1181"/>
                    <p:cNvCxnSpPr/>
                    <p:nvPr/>
                  </p:nvCxnSpPr>
                  <p:spPr>
                    <a:xfrm flipV="1">
                      <a:off x="6583353" y="2934532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0" name="Group 1162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9" name="Straight Connector 1178"/>
                    <p:cNvCxnSpPr/>
                    <p:nvPr/>
                  </p:nvCxnSpPr>
                  <p:spPr>
                    <a:xfrm flipV="1">
                      <a:off x="70285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/>
                    <p:cNvCxnSpPr/>
                    <p:nvPr/>
                  </p:nvCxnSpPr>
                  <p:spPr>
                    <a:xfrm flipV="1">
                      <a:off x="6589801" y="293446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1" name="Group 1163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7" name="Straight Connector 1176"/>
                    <p:cNvCxnSpPr/>
                    <p:nvPr/>
                  </p:nvCxnSpPr>
                  <p:spPr>
                    <a:xfrm flipV="1">
                      <a:off x="70290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8" name="Straight Connector 1177"/>
                    <p:cNvCxnSpPr/>
                    <p:nvPr/>
                  </p:nvCxnSpPr>
                  <p:spPr>
                    <a:xfrm flipV="1">
                      <a:off x="6590283" y="293909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2" name="Group 1164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5" name="Straight Connector 1174"/>
                    <p:cNvCxnSpPr/>
                    <p:nvPr/>
                  </p:nvCxnSpPr>
                  <p:spPr>
                    <a:xfrm flipV="1">
                      <a:off x="7029515" y="2841898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6" name="Straight Connector 1175"/>
                    <p:cNvCxnSpPr/>
                    <p:nvPr/>
                  </p:nvCxnSpPr>
                  <p:spPr>
                    <a:xfrm flipV="1">
                      <a:off x="65818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3" name="Group 1165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3" name="Straight Connector 1172"/>
                    <p:cNvCxnSpPr/>
                    <p:nvPr/>
                  </p:nvCxnSpPr>
                  <p:spPr>
                    <a:xfrm flipV="1">
                      <a:off x="7035964" y="284182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4" name="Straight Connector 1173"/>
                    <p:cNvCxnSpPr/>
                    <p:nvPr/>
                  </p:nvCxnSpPr>
                  <p:spPr>
                    <a:xfrm flipV="1">
                      <a:off x="6582288" y="293895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4" name="Group 1166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71" name="Straight Connector 1170"/>
                    <p:cNvCxnSpPr/>
                    <p:nvPr/>
                  </p:nvCxnSpPr>
                  <p:spPr>
                    <a:xfrm flipV="1">
                      <a:off x="7027490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2" name="Straight Connector 1171"/>
                    <p:cNvCxnSpPr/>
                    <p:nvPr/>
                  </p:nvCxnSpPr>
                  <p:spPr>
                    <a:xfrm flipV="1">
                      <a:off x="6582770" y="293888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225" name="Group 1167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69" name="Straight Connector 1168"/>
                    <p:cNvCxnSpPr/>
                    <p:nvPr/>
                  </p:nvCxnSpPr>
                  <p:spPr>
                    <a:xfrm flipV="1">
                      <a:off x="7027970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/>
                    <p:cNvCxnSpPr/>
                    <p:nvPr/>
                  </p:nvCxnSpPr>
                  <p:spPr>
                    <a:xfrm flipV="1">
                      <a:off x="6583249" y="293881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89" name="Group 1131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90" name="Group 1132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147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95548"/>
                      <a:ext cx="54259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8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24063" y="2920355"/>
                      <a:ext cx="668090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49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70345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0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8959" y="2936020"/>
                      <a:ext cx="516753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15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30764" y="2932887"/>
                      <a:ext cx="295288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134" name="Straight Connector 1133"/>
                  <p:cNvCxnSpPr/>
                  <p:nvPr/>
                </p:nvCxnSpPr>
                <p:spPr>
                  <a:xfrm flipH="1">
                    <a:off x="6998518" y="2125086"/>
                    <a:ext cx="11074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5" name="Straight Connector 1134"/>
                  <p:cNvCxnSpPr/>
                  <p:nvPr/>
                </p:nvCxnSpPr>
                <p:spPr>
                  <a:xfrm>
                    <a:off x="6876712" y="2303671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6" name="Straight Connector 1135"/>
                  <p:cNvCxnSpPr/>
                  <p:nvPr/>
                </p:nvCxnSpPr>
                <p:spPr>
                  <a:xfrm>
                    <a:off x="6873020" y="236789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Straight Connector 1136"/>
                  <p:cNvCxnSpPr/>
                  <p:nvPr/>
                </p:nvCxnSpPr>
                <p:spPr>
                  <a:xfrm>
                    <a:off x="6873020" y="24446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Straight Connector 1137"/>
                  <p:cNvCxnSpPr/>
                  <p:nvPr/>
                </p:nvCxnSpPr>
                <p:spPr>
                  <a:xfrm>
                    <a:off x="6869330" y="250888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Straight Connector 1138"/>
                  <p:cNvCxnSpPr/>
                  <p:nvPr/>
                </p:nvCxnSpPr>
                <p:spPr>
                  <a:xfrm>
                    <a:off x="686563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Straight Connector 1139"/>
                  <p:cNvCxnSpPr/>
                  <p:nvPr/>
                </p:nvCxnSpPr>
                <p:spPr>
                  <a:xfrm>
                    <a:off x="6865638" y="263734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Straight Connector 1140"/>
                  <p:cNvCxnSpPr/>
                  <p:nvPr/>
                </p:nvCxnSpPr>
                <p:spPr>
                  <a:xfrm>
                    <a:off x="6861948" y="270626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Straight Connector 1141"/>
                  <p:cNvCxnSpPr/>
                  <p:nvPr/>
                </p:nvCxnSpPr>
                <p:spPr>
                  <a:xfrm>
                    <a:off x="6869330" y="277519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Straight Connector 1142"/>
                  <p:cNvCxnSpPr/>
                  <p:nvPr/>
                </p:nvCxnSpPr>
                <p:spPr>
                  <a:xfrm>
                    <a:off x="6873020" y="2842558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Straight Connector 1143"/>
                  <p:cNvCxnSpPr/>
                  <p:nvPr/>
                </p:nvCxnSpPr>
                <p:spPr>
                  <a:xfrm>
                    <a:off x="6873020" y="29114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Straight Connector 1144"/>
                  <p:cNvCxnSpPr/>
                  <p:nvPr/>
                </p:nvCxnSpPr>
                <p:spPr>
                  <a:xfrm>
                    <a:off x="6876712" y="297571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6" name="Straight Connector 1145"/>
                  <p:cNvCxnSpPr/>
                  <p:nvPr/>
                </p:nvCxnSpPr>
                <p:spPr>
                  <a:xfrm flipH="1">
                    <a:off x="6876712" y="2131353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6129" name="Group 1071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130" name="Group 1072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094" name="Rectangle 1093"/>
                  <p:cNvSpPr/>
                  <p:nvPr/>
                </p:nvSpPr>
                <p:spPr>
                  <a:xfrm>
                    <a:off x="6510022" y="3058462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5" name="Straight Connector 1094"/>
                  <p:cNvCxnSpPr/>
                  <p:nvPr/>
                </p:nvCxnSpPr>
                <p:spPr>
                  <a:xfrm flipV="1">
                    <a:off x="6847296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6" name="Rectangle 1095"/>
                  <p:cNvSpPr/>
                  <p:nvPr/>
                </p:nvSpPr>
                <p:spPr>
                  <a:xfrm>
                    <a:off x="6477192" y="3067861"/>
                    <a:ext cx="131327" cy="11905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097" name="Straight Connector 1096"/>
                  <p:cNvCxnSpPr/>
                  <p:nvPr/>
                </p:nvCxnSpPr>
                <p:spPr>
                  <a:xfrm flipV="1">
                    <a:off x="6396603" y="3058462"/>
                    <a:ext cx="113419" cy="95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8" name="Rectangle 1097"/>
                  <p:cNvSpPr/>
                  <p:nvPr/>
                </p:nvSpPr>
                <p:spPr>
                  <a:xfrm>
                    <a:off x="6817449" y="3702306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099" name="Rectangle 1098"/>
                  <p:cNvSpPr/>
                  <p:nvPr/>
                </p:nvSpPr>
                <p:spPr>
                  <a:xfrm>
                    <a:off x="6405558" y="3157153"/>
                    <a:ext cx="444721" cy="742536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100" name="Straight Connector 1099"/>
                  <p:cNvCxnSpPr/>
                  <p:nvPr/>
                </p:nvCxnSpPr>
                <p:spPr>
                  <a:xfrm flipV="1">
                    <a:off x="6847296" y="380413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158" name="Group 1100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9" name="Straight Connector 1128"/>
                    <p:cNvCxnSpPr/>
                    <p:nvPr/>
                  </p:nvCxnSpPr>
                  <p:spPr>
                    <a:xfrm flipV="1">
                      <a:off x="7029021" y="2845449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0" name="Straight Connector 1129"/>
                    <p:cNvCxnSpPr/>
                    <p:nvPr/>
                  </p:nvCxnSpPr>
                  <p:spPr>
                    <a:xfrm flipV="1">
                      <a:off x="6581315" y="293474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59" name="Group 1101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7" name="Straight Connector 1126"/>
                    <p:cNvCxnSpPr/>
                    <p:nvPr/>
                  </p:nvCxnSpPr>
                  <p:spPr>
                    <a:xfrm flipV="1">
                      <a:off x="7029502" y="2845380"/>
                      <a:ext cx="119388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8" name="Straight Connector 1127"/>
                    <p:cNvCxnSpPr/>
                    <p:nvPr/>
                  </p:nvCxnSpPr>
                  <p:spPr>
                    <a:xfrm flipV="1">
                      <a:off x="6581796" y="2934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0" name="Group 1102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5" name="Straight Connector 1124"/>
                    <p:cNvCxnSpPr/>
                    <p:nvPr/>
                  </p:nvCxnSpPr>
                  <p:spPr>
                    <a:xfrm flipV="1">
                      <a:off x="7026996" y="2845310"/>
                      <a:ext cx="113419" cy="89292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6" name="Straight Connector 1125"/>
                    <p:cNvCxnSpPr/>
                    <p:nvPr/>
                  </p:nvCxnSpPr>
                  <p:spPr>
                    <a:xfrm flipV="1">
                      <a:off x="6582275" y="293460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1" name="Group 1103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3" name="Straight Connector 1122"/>
                    <p:cNvCxnSpPr/>
                    <p:nvPr/>
                  </p:nvCxnSpPr>
                  <p:spPr>
                    <a:xfrm flipV="1">
                      <a:off x="7027475" y="284210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/>
                    <p:cNvCxnSpPr/>
                    <p:nvPr/>
                  </p:nvCxnSpPr>
                  <p:spPr>
                    <a:xfrm flipV="1">
                      <a:off x="6582755" y="293453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2" name="Group 1104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21" name="Straight Connector 1120"/>
                    <p:cNvCxnSpPr/>
                    <p:nvPr/>
                  </p:nvCxnSpPr>
                  <p:spPr>
                    <a:xfrm flipV="1">
                      <a:off x="7027955" y="284203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2" name="Straight Connector 1121"/>
                    <p:cNvCxnSpPr/>
                    <p:nvPr/>
                  </p:nvCxnSpPr>
                  <p:spPr>
                    <a:xfrm flipV="1">
                      <a:off x="6583234" y="293446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3" name="Group 1105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9" name="Straight Connector 1118"/>
                    <p:cNvCxnSpPr/>
                    <p:nvPr/>
                  </p:nvCxnSpPr>
                  <p:spPr>
                    <a:xfrm flipV="1">
                      <a:off x="7028436" y="284196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0" name="Straight Connector 1119"/>
                    <p:cNvCxnSpPr/>
                    <p:nvPr/>
                  </p:nvCxnSpPr>
                  <p:spPr>
                    <a:xfrm flipV="1">
                      <a:off x="6589685" y="2939093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4" name="Group 1106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7" name="Straight Connector 1116"/>
                    <p:cNvCxnSpPr/>
                    <p:nvPr/>
                  </p:nvCxnSpPr>
                  <p:spPr>
                    <a:xfrm flipV="1">
                      <a:off x="7028916" y="284189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/>
                    <p:cNvCxnSpPr/>
                    <p:nvPr/>
                  </p:nvCxnSpPr>
                  <p:spPr>
                    <a:xfrm flipV="1">
                      <a:off x="6581209" y="29390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5" name="Group 1107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5" name="Straight Connector 1114"/>
                    <p:cNvCxnSpPr/>
                    <p:nvPr/>
                  </p:nvCxnSpPr>
                  <p:spPr>
                    <a:xfrm flipV="1">
                      <a:off x="7029395" y="2841829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6" name="Straight Connector 1115"/>
                    <p:cNvCxnSpPr/>
                    <p:nvPr/>
                  </p:nvCxnSpPr>
                  <p:spPr>
                    <a:xfrm flipV="1">
                      <a:off x="6581689" y="293895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6" name="Group 1108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3" name="Straight Connector 1112"/>
                    <p:cNvCxnSpPr/>
                    <p:nvPr/>
                  </p:nvCxnSpPr>
                  <p:spPr>
                    <a:xfrm flipV="1">
                      <a:off x="7026892" y="284645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4" name="Straight Connector 1113"/>
                    <p:cNvCxnSpPr/>
                    <p:nvPr/>
                  </p:nvCxnSpPr>
                  <p:spPr>
                    <a:xfrm flipV="1">
                      <a:off x="6582170" y="293888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167" name="Group 1109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111" name="Straight Connector 1110"/>
                    <p:cNvCxnSpPr/>
                    <p:nvPr/>
                  </p:nvCxnSpPr>
                  <p:spPr>
                    <a:xfrm flipV="1">
                      <a:off x="7027372" y="284638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2" name="Straight Connector 1111"/>
                    <p:cNvCxnSpPr/>
                    <p:nvPr/>
                  </p:nvCxnSpPr>
                  <p:spPr>
                    <a:xfrm flipV="1">
                      <a:off x="6582649" y="293881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131" name="Group 1073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132" name="Group 1074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089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95548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0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941" y="2920355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1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606" y="2921922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2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836" y="2936020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93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643" y="2932887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076" name="Straight Connector 1075"/>
                  <p:cNvCxnSpPr/>
                  <p:nvPr/>
                </p:nvCxnSpPr>
                <p:spPr>
                  <a:xfrm flipH="1">
                    <a:off x="6997778" y="2125086"/>
                    <a:ext cx="11072" cy="84436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6875971" y="230367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Straight Connector 1077"/>
                  <p:cNvCxnSpPr/>
                  <p:nvPr/>
                </p:nvCxnSpPr>
                <p:spPr>
                  <a:xfrm>
                    <a:off x="6872281" y="236789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9" name="Straight Connector 1078"/>
                  <p:cNvCxnSpPr/>
                  <p:nvPr/>
                </p:nvCxnSpPr>
                <p:spPr>
                  <a:xfrm>
                    <a:off x="6872281" y="24446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6868588" y="250888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1" name="Straight Connector 1080"/>
                  <p:cNvCxnSpPr/>
                  <p:nvPr/>
                </p:nvCxnSpPr>
                <p:spPr>
                  <a:xfrm>
                    <a:off x="6864898" y="2569981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>
                    <a:off x="6864898" y="2637342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Straight Connector 1082"/>
                  <p:cNvCxnSpPr/>
                  <p:nvPr/>
                </p:nvCxnSpPr>
                <p:spPr>
                  <a:xfrm>
                    <a:off x="6861206" y="270626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Straight Connector 1083"/>
                  <p:cNvCxnSpPr/>
                  <p:nvPr/>
                </p:nvCxnSpPr>
                <p:spPr>
                  <a:xfrm>
                    <a:off x="6868588" y="277519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Straight Connector 1084"/>
                  <p:cNvCxnSpPr/>
                  <p:nvPr/>
                </p:nvCxnSpPr>
                <p:spPr>
                  <a:xfrm>
                    <a:off x="6872281" y="2842558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6" name="Straight Connector 1085"/>
                  <p:cNvCxnSpPr/>
                  <p:nvPr/>
                </p:nvCxnSpPr>
                <p:spPr>
                  <a:xfrm>
                    <a:off x="6872281" y="291148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6875971" y="297571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Straight Connector 1087"/>
                  <p:cNvCxnSpPr/>
                  <p:nvPr/>
                </p:nvCxnSpPr>
                <p:spPr>
                  <a:xfrm flipH="1">
                    <a:off x="6875971" y="2131353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5838" name="Group 1309"/>
            <p:cNvGrpSpPr>
              <a:grpSpLocks/>
            </p:cNvGrpSpPr>
            <p:nvPr/>
          </p:nvGrpSpPr>
          <p:grpSpPr bwMode="auto">
            <a:xfrm>
              <a:off x="5422100" y="2766672"/>
              <a:ext cx="1470209" cy="1869141"/>
              <a:chOff x="916173" y="4038600"/>
              <a:chExt cx="1470209" cy="1869141"/>
            </a:xfrm>
          </p:grpSpPr>
          <p:grpSp>
            <p:nvGrpSpPr>
              <p:cNvPr id="205875" name="Group 187"/>
              <p:cNvGrpSpPr>
                <a:grpSpLocks/>
              </p:cNvGrpSpPr>
              <p:nvPr/>
            </p:nvGrpSpPr>
            <p:grpSpPr bwMode="auto">
              <a:xfrm>
                <a:off x="1295400" y="4038600"/>
                <a:ext cx="1052512" cy="355600"/>
                <a:chOff x="4410" y="1365"/>
                <a:chExt cx="663" cy="224"/>
              </a:xfrm>
            </p:grpSpPr>
            <p:sp>
              <p:nvSpPr>
                <p:cNvPr id="1552" name="Rectangle 188"/>
                <p:cNvSpPr>
                  <a:spLocks noChangeArrowheads="1"/>
                </p:cNvSpPr>
                <p:nvPr/>
              </p:nvSpPr>
              <p:spPr bwMode="auto">
                <a:xfrm>
                  <a:off x="4410" y="1497"/>
                  <a:ext cx="495" cy="87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3" name="AutoShape 189"/>
                <p:cNvSpPr>
                  <a:spLocks noChangeArrowheads="1"/>
                </p:cNvSpPr>
                <p:nvPr/>
              </p:nvSpPr>
              <p:spPr bwMode="auto">
                <a:xfrm>
                  <a:off x="4410" y="1368"/>
                  <a:ext cx="663" cy="135"/>
                </a:xfrm>
                <a:prstGeom prst="parallelogram">
                  <a:avLst>
                    <a:gd name="adj" fmla="val 122778"/>
                  </a:avLst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chemeClr val="bg1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Freeform 190"/>
                <p:cNvSpPr>
                  <a:spLocks/>
                </p:cNvSpPr>
                <p:nvPr/>
              </p:nvSpPr>
              <p:spPr bwMode="auto">
                <a:xfrm>
                  <a:off x="4904" y="1365"/>
                  <a:ext cx="169" cy="224"/>
                </a:xfrm>
                <a:custGeom>
                  <a:avLst/>
                  <a:gdLst>
                    <a:gd name="T0" fmla="*/ 0 w 169"/>
                    <a:gd name="T1" fmla="*/ 138 h 224"/>
                    <a:gd name="T2" fmla="*/ 0 w 169"/>
                    <a:gd name="T3" fmla="*/ 224 h 224"/>
                    <a:gd name="T4" fmla="*/ 169 w 169"/>
                    <a:gd name="T5" fmla="*/ 77 h 224"/>
                    <a:gd name="T6" fmla="*/ 169 w 169"/>
                    <a:gd name="T7" fmla="*/ 0 h 224"/>
                    <a:gd name="T8" fmla="*/ 0 w 169"/>
                    <a:gd name="T9" fmla="*/ 138 h 22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"/>
                    <a:gd name="T16" fmla="*/ 0 h 224"/>
                    <a:gd name="T17" fmla="*/ 169 w 169"/>
                    <a:gd name="T18" fmla="*/ 224 h 22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" h="224">
                      <a:moveTo>
                        <a:pt x="0" y="138"/>
                      </a:moveTo>
                      <a:lnTo>
                        <a:pt x="0" y="224"/>
                      </a:lnTo>
                      <a:lnTo>
                        <a:pt x="169" y="77"/>
                      </a:lnTo>
                      <a:lnTo>
                        <a:pt x="169" y="0"/>
                      </a:lnTo>
                      <a:lnTo>
                        <a:pt x="0" y="13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350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Freeform 191"/>
                <p:cNvSpPr>
                  <a:spLocks/>
                </p:cNvSpPr>
                <p:nvPr/>
              </p:nvSpPr>
              <p:spPr bwMode="auto">
                <a:xfrm>
                  <a:off x="4475" y="1392"/>
                  <a:ext cx="506" cy="80"/>
                </a:xfrm>
                <a:custGeom>
                  <a:avLst/>
                  <a:gdLst>
                    <a:gd name="T0" fmla="*/ 0 w 280"/>
                    <a:gd name="T1" fmla="*/ 63 h 63"/>
                    <a:gd name="T2" fmla="*/ 37 w 280"/>
                    <a:gd name="T3" fmla="*/ 62 h 63"/>
                    <a:gd name="T4" fmla="*/ 219 w 280"/>
                    <a:gd name="T5" fmla="*/ 0 h 63"/>
                    <a:gd name="T6" fmla="*/ 280 w 28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0"/>
                    <a:gd name="T13" fmla="*/ 0 h 63"/>
                    <a:gd name="T14" fmla="*/ 280 w 28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0" h="63">
                      <a:moveTo>
                        <a:pt x="0" y="63"/>
                      </a:moveTo>
                      <a:lnTo>
                        <a:pt x="37" y="62"/>
                      </a:lnTo>
                      <a:lnTo>
                        <a:pt x="219" y="0"/>
                      </a:lnTo>
                      <a:lnTo>
                        <a:pt x="28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56" name="Freeform 192"/>
                <p:cNvSpPr>
                  <a:spLocks/>
                </p:cNvSpPr>
                <p:nvPr/>
              </p:nvSpPr>
              <p:spPr bwMode="auto">
                <a:xfrm>
                  <a:off x="4593" y="1388"/>
                  <a:ext cx="293" cy="93"/>
                </a:xfrm>
                <a:custGeom>
                  <a:avLst/>
                  <a:gdLst>
                    <a:gd name="T0" fmla="*/ 0 w 293"/>
                    <a:gd name="T1" fmla="*/ 0 h 93"/>
                    <a:gd name="T2" fmla="*/ 67 w 293"/>
                    <a:gd name="T3" fmla="*/ 1 h 93"/>
                    <a:gd name="T4" fmla="*/ 195 w 293"/>
                    <a:gd name="T5" fmla="*/ 93 h 93"/>
                    <a:gd name="T6" fmla="*/ 293 w 293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93"/>
                    <a:gd name="T13" fmla="*/ 0 h 93"/>
                    <a:gd name="T14" fmla="*/ 293 w 293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93" h="93">
                      <a:moveTo>
                        <a:pt x="0" y="0"/>
                      </a:moveTo>
                      <a:lnTo>
                        <a:pt x="67" y="1"/>
                      </a:lnTo>
                      <a:lnTo>
                        <a:pt x="195" y="93"/>
                      </a:lnTo>
                      <a:lnTo>
                        <a:pt x="293" y="93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i="0" dirty="0">
                    <a:solidFill>
                      <a:prstClr val="black"/>
                    </a:solidFill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312" name="Straight Connector 1311"/>
              <p:cNvCxnSpPr/>
              <p:nvPr/>
            </p:nvCxnSpPr>
            <p:spPr>
              <a:xfrm flipH="1">
                <a:off x="1181303" y="4380581"/>
                <a:ext cx="355562" cy="4951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>
                <a:stCxn id="1552" idx="2"/>
              </p:cNvCxnSpPr>
              <p:nvPr/>
            </p:nvCxnSpPr>
            <p:spPr>
              <a:xfrm flipH="1">
                <a:off x="1486071" y="4390103"/>
                <a:ext cx="201591" cy="485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4" name="Straight Connector 1313"/>
              <p:cNvCxnSpPr/>
              <p:nvPr/>
            </p:nvCxnSpPr>
            <p:spPr>
              <a:xfrm>
                <a:off x="1803537" y="4394864"/>
                <a:ext cx="57144" cy="49193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5" name="Straight Connector 1314"/>
              <p:cNvCxnSpPr>
                <a:endCxn id="1337" idx="0"/>
              </p:cNvCxnSpPr>
              <p:nvPr/>
            </p:nvCxnSpPr>
            <p:spPr>
              <a:xfrm>
                <a:off x="1943222" y="4418667"/>
                <a:ext cx="274608" cy="4570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5880" name="Group 1315"/>
              <p:cNvGrpSpPr>
                <a:grpSpLocks/>
              </p:cNvGrpSpPr>
              <p:nvPr/>
            </p:nvGrpSpPr>
            <p:grpSpPr bwMode="auto">
              <a:xfrm>
                <a:off x="916173" y="4876800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58" name="Group 1493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515" name="Rectangle 1514"/>
                  <p:cNvSpPr/>
                  <p:nvPr/>
                </p:nvSpPr>
                <p:spPr>
                  <a:xfrm>
                    <a:off x="6509502" y="3058111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6" name="Straight Connector 1515"/>
                  <p:cNvCxnSpPr/>
                  <p:nvPr/>
                </p:nvCxnSpPr>
                <p:spPr>
                  <a:xfrm flipV="1">
                    <a:off x="6846775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7" name="Rectangle 1516"/>
                  <p:cNvSpPr/>
                  <p:nvPr/>
                </p:nvSpPr>
                <p:spPr>
                  <a:xfrm>
                    <a:off x="6476671" y="3067510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18" name="Straight Connector 1517"/>
                  <p:cNvCxnSpPr/>
                  <p:nvPr/>
                </p:nvCxnSpPr>
                <p:spPr>
                  <a:xfrm flipV="1">
                    <a:off x="6396083" y="3058111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9" name="Rectangle 1518"/>
                  <p:cNvSpPr/>
                  <p:nvPr/>
                </p:nvSpPr>
                <p:spPr>
                  <a:xfrm>
                    <a:off x="6816928" y="3701955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520" name="Rectangle 1519"/>
                  <p:cNvSpPr/>
                  <p:nvPr/>
                </p:nvSpPr>
                <p:spPr>
                  <a:xfrm>
                    <a:off x="6405038" y="3153669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521" name="Straight Connector 1520"/>
                  <p:cNvCxnSpPr/>
                  <p:nvPr/>
                </p:nvCxnSpPr>
                <p:spPr>
                  <a:xfrm flipV="1">
                    <a:off x="6846775" y="3803780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86" name="Group 1521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50" name="Straight Connector 1549"/>
                    <p:cNvCxnSpPr/>
                    <p:nvPr/>
                  </p:nvCxnSpPr>
                  <p:spPr>
                    <a:xfrm flipV="1">
                      <a:off x="7028500" y="2841965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1" name="Straight Connector 1550"/>
                    <p:cNvCxnSpPr/>
                    <p:nvPr/>
                  </p:nvCxnSpPr>
                  <p:spPr>
                    <a:xfrm flipV="1">
                      <a:off x="6580794" y="2934390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7" name="Group 1522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8" name="Straight Connector 1547"/>
                    <p:cNvCxnSpPr/>
                    <p:nvPr/>
                  </p:nvCxnSpPr>
                  <p:spPr>
                    <a:xfrm flipV="1">
                      <a:off x="7028981" y="284189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9" name="Straight Connector 1548"/>
                    <p:cNvCxnSpPr/>
                    <p:nvPr/>
                  </p:nvCxnSpPr>
                  <p:spPr>
                    <a:xfrm flipV="1">
                      <a:off x="6581275" y="2934321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8" name="Group 1523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6" name="Straight Connector 1545"/>
                    <p:cNvCxnSpPr/>
                    <p:nvPr/>
                  </p:nvCxnSpPr>
                  <p:spPr>
                    <a:xfrm flipV="1">
                      <a:off x="7026475" y="284182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7" name="Straight Connector 1546"/>
                    <p:cNvCxnSpPr/>
                    <p:nvPr/>
                  </p:nvCxnSpPr>
                  <p:spPr>
                    <a:xfrm flipV="1">
                      <a:off x="6581754" y="293425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89" name="Group 1524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4" name="Straight Connector 1543"/>
                    <p:cNvCxnSpPr/>
                    <p:nvPr/>
                  </p:nvCxnSpPr>
                  <p:spPr>
                    <a:xfrm flipV="1">
                      <a:off x="7026955" y="2841756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5" name="Straight Connector 1544"/>
                    <p:cNvCxnSpPr/>
                    <p:nvPr/>
                  </p:nvCxnSpPr>
                  <p:spPr>
                    <a:xfrm flipV="1">
                      <a:off x="6582234" y="2934181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0" name="Group 1525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2" name="Straight Connector 1541"/>
                    <p:cNvCxnSpPr/>
                    <p:nvPr/>
                  </p:nvCxnSpPr>
                  <p:spPr>
                    <a:xfrm flipV="1">
                      <a:off x="7027434" y="284168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3" name="Straight Connector 1542"/>
                    <p:cNvCxnSpPr/>
                    <p:nvPr/>
                  </p:nvCxnSpPr>
                  <p:spPr>
                    <a:xfrm flipV="1">
                      <a:off x="6582713" y="293411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1" name="Group 1526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40" name="Straight Connector 1539"/>
                    <p:cNvCxnSpPr/>
                    <p:nvPr/>
                  </p:nvCxnSpPr>
                  <p:spPr>
                    <a:xfrm flipV="1">
                      <a:off x="7027915" y="284161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41" name="Straight Connector 1540"/>
                    <p:cNvCxnSpPr/>
                    <p:nvPr/>
                  </p:nvCxnSpPr>
                  <p:spPr>
                    <a:xfrm flipV="1">
                      <a:off x="6583195" y="2938742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2" name="Group 1527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8" name="Straight Connector 1537"/>
                    <p:cNvCxnSpPr/>
                    <p:nvPr/>
                  </p:nvCxnSpPr>
                  <p:spPr>
                    <a:xfrm flipV="1">
                      <a:off x="7028395" y="2841547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9" name="Straight Connector 1538"/>
                    <p:cNvCxnSpPr/>
                    <p:nvPr/>
                  </p:nvCxnSpPr>
                  <p:spPr>
                    <a:xfrm flipV="1">
                      <a:off x="6580688" y="293867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3" name="Group 1528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6" name="Straight Connector 1535"/>
                    <p:cNvCxnSpPr/>
                    <p:nvPr/>
                  </p:nvCxnSpPr>
                  <p:spPr>
                    <a:xfrm flipV="1">
                      <a:off x="7028874" y="2841478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7" name="Straight Connector 1536"/>
                    <p:cNvCxnSpPr/>
                    <p:nvPr/>
                  </p:nvCxnSpPr>
                  <p:spPr>
                    <a:xfrm flipV="1">
                      <a:off x="6581168" y="293860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4" name="Group 1529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4" name="Straight Connector 1533"/>
                    <p:cNvCxnSpPr/>
                    <p:nvPr/>
                  </p:nvCxnSpPr>
                  <p:spPr>
                    <a:xfrm flipV="1">
                      <a:off x="7026372" y="2846107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5" name="Straight Connector 1534"/>
                    <p:cNvCxnSpPr/>
                    <p:nvPr/>
                  </p:nvCxnSpPr>
                  <p:spPr>
                    <a:xfrm flipV="1">
                      <a:off x="6581649" y="293853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95" name="Group 1530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532" name="Straight Connector 1531"/>
                    <p:cNvCxnSpPr/>
                    <p:nvPr/>
                  </p:nvCxnSpPr>
                  <p:spPr>
                    <a:xfrm flipV="1">
                      <a:off x="7026851" y="2846038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33" name="Straight Connector 1532"/>
                    <p:cNvCxnSpPr/>
                    <p:nvPr/>
                  </p:nvCxnSpPr>
                  <p:spPr>
                    <a:xfrm flipV="1">
                      <a:off x="6582129" y="293846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59" name="Group 1494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60" name="Group 1495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510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92064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1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297" y="2916871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2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962" y="2918438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3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191" y="2932536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14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999" y="2929403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97" name="Straight Connector 1496"/>
                  <p:cNvCxnSpPr/>
                  <p:nvPr/>
                </p:nvCxnSpPr>
                <p:spPr>
                  <a:xfrm flipH="1">
                    <a:off x="6997134" y="2121602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8" name="Straight Connector 1497"/>
                  <p:cNvCxnSpPr/>
                  <p:nvPr/>
                </p:nvCxnSpPr>
                <p:spPr>
                  <a:xfrm>
                    <a:off x="6875327" y="23001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9" name="Straight Connector 1498"/>
                  <p:cNvCxnSpPr/>
                  <p:nvPr/>
                </p:nvCxnSpPr>
                <p:spPr>
                  <a:xfrm>
                    <a:off x="6871637" y="23644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0" name="Straight Connector 1499"/>
                  <p:cNvCxnSpPr/>
                  <p:nvPr/>
                </p:nvCxnSpPr>
                <p:spPr>
                  <a:xfrm>
                    <a:off x="6871637" y="2441175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1" name="Straight Connector 1500"/>
                  <p:cNvCxnSpPr/>
                  <p:nvPr/>
                </p:nvCxnSpPr>
                <p:spPr>
                  <a:xfrm>
                    <a:off x="6867944" y="250540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2" name="Straight Connector 1501"/>
                  <p:cNvCxnSpPr/>
                  <p:nvPr/>
                </p:nvCxnSpPr>
                <p:spPr>
                  <a:xfrm>
                    <a:off x="6864254" y="2566497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3" name="Straight Connector 1502"/>
                  <p:cNvCxnSpPr/>
                  <p:nvPr/>
                </p:nvCxnSpPr>
                <p:spPr>
                  <a:xfrm>
                    <a:off x="6864254" y="263385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4" name="Straight Connector 1503"/>
                  <p:cNvCxnSpPr/>
                  <p:nvPr/>
                </p:nvCxnSpPr>
                <p:spPr>
                  <a:xfrm>
                    <a:off x="6860562" y="2702785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5" name="Straight Connector 1504"/>
                  <p:cNvCxnSpPr/>
                  <p:nvPr/>
                </p:nvCxnSpPr>
                <p:spPr>
                  <a:xfrm>
                    <a:off x="6867944" y="2771712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6" name="Straight Connector 1505"/>
                  <p:cNvCxnSpPr/>
                  <p:nvPr/>
                </p:nvCxnSpPr>
                <p:spPr>
                  <a:xfrm>
                    <a:off x="6871637" y="284220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Straight Connector 1506"/>
                  <p:cNvCxnSpPr/>
                  <p:nvPr/>
                </p:nvCxnSpPr>
                <p:spPr>
                  <a:xfrm>
                    <a:off x="6871637" y="291113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Straight Connector 1507"/>
                  <p:cNvCxnSpPr/>
                  <p:nvPr/>
                </p:nvCxnSpPr>
                <p:spPr>
                  <a:xfrm>
                    <a:off x="6875327" y="2975361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Straight Connector 1508"/>
                  <p:cNvCxnSpPr/>
                  <p:nvPr/>
                </p:nvCxnSpPr>
                <p:spPr>
                  <a:xfrm flipH="1">
                    <a:off x="6875327" y="2127868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1" name="Group 1316"/>
              <p:cNvGrpSpPr>
                <a:grpSpLocks/>
              </p:cNvGrpSpPr>
              <p:nvPr/>
            </p:nvGrpSpPr>
            <p:grpSpPr bwMode="auto">
              <a:xfrm>
                <a:off x="1301655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6000" name="Group 1435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457" name="Rectangle 1456"/>
                  <p:cNvSpPr/>
                  <p:nvPr/>
                </p:nvSpPr>
                <p:spPr>
                  <a:xfrm>
                    <a:off x="65099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58" name="Straight Connector 1457"/>
                  <p:cNvCxnSpPr/>
                  <p:nvPr/>
                </p:nvCxnSpPr>
                <p:spPr>
                  <a:xfrm flipV="1">
                    <a:off x="684722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59" name="Rectangle 1458"/>
                  <p:cNvSpPr/>
                  <p:nvPr/>
                </p:nvSpPr>
                <p:spPr>
                  <a:xfrm>
                    <a:off x="6477120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0" name="Straight Connector 1459"/>
                  <p:cNvCxnSpPr/>
                  <p:nvPr/>
                </p:nvCxnSpPr>
                <p:spPr>
                  <a:xfrm flipV="1">
                    <a:off x="63965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1" name="Rectangle 1460"/>
                  <p:cNvSpPr/>
                  <p:nvPr/>
                </p:nvSpPr>
                <p:spPr>
                  <a:xfrm>
                    <a:off x="6817377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62" name="Rectangle 1461"/>
                  <p:cNvSpPr/>
                  <p:nvPr/>
                </p:nvSpPr>
                <p:spPr>
                  <a:xfrm>
                    <a:off x="6405487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63" name="Straight Connector 1462"/>
                  <p:cNvCxnSpPr/>
                  <p:nvPr/>
                </p:nvCxnSpPr>
                <p:spPr>
                  <a:xfrm flipV="1">
                    <a:off x="6847224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6028" name="Group 1463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2" name="Straight Connector 1491"/>
                    <p:cNvCxnSpPr/>
                    <p:nvPr/>
                  </p:nvCxnSpPr>
                  <p:spPr>
                    <a:xfrm flipV="1">
                      <a:off x="7028949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3" name="Straight Connector 1492"/>
                    <p:cNvCxnSpPr/>
                    <p:nvPr/>
                  </p:nvCxnSpPr>
                  <p:spPr>
                    <a:xfrm flipV="1">
                      <a:off x="6581243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29" name="Group 1464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90" name="Straight Connector 1489"/>
                    <p:cNvCxnSpPr/>
                    <p:nvPr/>
                  </p:nvCxnSpPr>
                  <p:spPr>
                    <a:xfrm flipV="1">
                      <a:off x="7029431" y="2841898"/>
                      <a:ext cx="119388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1" name="Straight Connector 1490"/>
                    <p:cNvCxnSpPr/>
                    <p:nvPr/>
                  </p:nvCxnSpPr>
                  <p:spPr>
                    <a:xfrm flipV="1">
                      <a:off x="6581724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0" name="Group 1465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8" name="Straight Connector 1487"/>
                    <p:cNvCxnSpPr/>
                    <p:nvPr/>
                  </p:nvCxnSpPr>
                  <p:spPr>
                    <a:xfrm flipV="1">
                      <a:off x="7026926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9" name="Straight Connector 1488"/>
                    <p:cNvCxnSpPr/>
                    <p:nvPr/>
                  </p:nvCxnSpPr>
                  <p:spPr>
                    <a:xfrm flipV="1">
                      <a:off x="6582204" y="293425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1" name="Group 1466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6" name="Straight Connector 1485"/>
                    <p:cNvCxnSpPr/>
                    <p:nvPr/>
                  </p:nvCxnSpPr>
                  <p:spPr>
                    <a:xfrm flipV="1">
                      <a:off x="70274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7" name="Straight Connector 1486"/>
                    <p:cNvCxnSpPr/>
                    <p:nvPr/>
                  </p:nvCxnSpPr>
                  <p:spPr>
                    <a:xfrm flipV="1">
                      <a:off x="6582683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2" name="Group 1467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4" name="Straight Connector 1483"/>
                    <p:cNvCxnSpPr/>
                    <p:nvPr/>
                  </p:nvCxnSpPr>
                  <p:spPr>
                    <a:xfrm flipV="1">
                      <a:off x="70278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5" name="Straight Connector 1484"/>
                    <p:cNvCxnSpPr/>
                    <p:nvPr/>
                  </p:nvCxnSpPr>
                  <p:spPr>
                    <a:xfrm flipV="1">
                      <a:off x="6583163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3" name="Group 1468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2" name="Straight Connector 1481"/>
                    <p:cNvCxnSpPr/>
                    <p:nvPr/>
                  </p:nvCxnSpPr>
                  <p:spPr>
                    <a:xfrm flipV="1">
                      <a:off x="70283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3" name="Straight Connector 1482"/>
                    <p:cNvCxnSpPr/>
                    <p:nvPr/>
                  </p:nvCxnSpPr>
                  <p:spPr>
                    <a:xfrm flipV="1">
                      <a:off x="6589613" y="2938744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4" name="Group 1469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80" name="Straight Connector 1479"/>
                    <p:cNvCxnSpPr/>
                    <p:nvPr/>
                  </p:nvCxnSpPr>
                  <p:spPr>
                    <a:xfrm flipV="1">
                      <a:off x="70288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1" name="Straight Connector 1480"/>
                    <p:cNvCxnSpPr/>
                    <p:nvPr/>
                  </p:nvCxnSpPr>
                  <p:spPr>
                    <a:xfrm flipV="1">
                      <a:off x="6581140" y="2938674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5" name="Group 1470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8" name="Straight Connector 1477"/>
                    <p:cNvCxnSpPr/>
                    <p:nvPr/>
                  </p:nvCxnSpPr>
                  <p:spPr>
                    <a:xfrm flipV="1">
                      <a:off x="7029325" y="2841480"/>
                      <a:ext cx="119388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9" name="Straight Connector 1478"/>
                    <p:cNvCxnSpPr/>
                    <p:nvPr/>
                  </p:nvCxnSpPr>
                  <p:spPr>
                    <a:xfrm flipV="1">
                      <a:off x="65816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6" name="Group 1471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6" name="Straight Connector 1475"/>
                    <p:cNvCxnSpPr/>
                    <p:nvPr/>
                  </p:nvCxnSpPr>
                  <p:spPr>
                    <a:xfrm flipV="1">
                      <a:off x="7026821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7" name="Straight Connector 1476"/>
                    <p:cNvCxnSpPr/>
                    <p:nvPr/>
                  </p:nvCxnSpPr>
                  <p:spPr>
                    <a:xfrm flipV="1">
                      <a:off x="6582100" y="293853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6037" name="Group 1472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74" name="Straight Connector 1473"/>
                    <p:cNvCxnSpPr/>
                    <p:nvPr/>
                  </p:nvCxnSpPr>
                  <p:spPr>
                    <a:xfrm flipV="1">
                      <a:off x="7027300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5" name="Straight Connector 1474"/>
                    <p:cNvCxnSpPr/>
                    <p:nvPr/>
                  </p:nvCxnSpPr>
                  <p:spPr>
                    <a:xfrm flipV="1">
                      <a:off x="6582580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6001" name="Group 1436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6002" name="Group 1437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452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3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853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4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9517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5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749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6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2554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439" name="Straight Connector 1438"/>
                  <p:cNvCxnSpPr/>
                  <p:nvPr/>
                </p:nvCxnSpPr>
                <p:spPr>
                  <a:xfrm flipH="1">
                    <a:off x="6997690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0" name="Straight Connector 1439"/>
                  <p:cNvCxnSpPr/>
                  <p:nvPr/>
                </p:nvCxnSpPr>
                <p:spPr>
                  <a:xfrm>
                    <a:off x="6875885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Straight Connector 1440"/>
                  <p:cNvCxnSpPr/>
                  <p:nvPr/>
                </p:nvCxnSpPr>
                <p:spPr>
                  <a:xfrm>
                    <a:off x="6872192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Straight Connector 1441"/>
                  <p:cNvCxnSpPr/>
                  <p:nvPr/>
                </p:nvCxnSpPr>
                <p:spPr>
                  <a:xfrm>
                    <a:off x="6872192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Straight Connector 1442"/>
                  <p:cNvCxnSpPr/>
                  <p:nvPr/>
                </p:nvCxnSpPr>
                <p:spPr>
                  <a:xfrm>
                    <a:off x="6868502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Straight Connector 1443"/>
                  <p:cNvCxnSpPr/>
                  <p:nvPr/>
                </p:nvCxnSpPr>
                <p:spPr>
                  <a:xfrm>
                    <a:off x="6864810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Straight Connector 1444"/>
                  <p:cNvCxnSpPr/>
                  <p:nvPr/>
                </p:nvCxnSpPr>
                <p:spPr>
                  <a:xfrm>
                    <a:off x="6864810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Straight Connector 1445"/>
                  <p:cNvCxnSpPr/>
                  <p:nvPr/>
                </p:nvCxnSpPr>
                <p:spPr>
                  <a:xfrm>
                    <a:off x="6861120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7" name="Straight Connector 1446"/>
                  <p:cNvCxnSpPr/>
                  <p:nvPr/>
                </p:nvCxnSpPr>
                <p:spPr>
                  <a:xfrm>
                    <a:off x="6868502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8" name="Straight Connector 1447"/>
                  <p:cNvCxnSpPr/>
                  <p:nvPr/>
                </p:nvCxnSpPr>
                <p:spPr>
                  <a:xfrm>
                    <a:off x="6872192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9" name="Straight Connector 1448"/>
                  <p:cNvCxnSpPr/>
                  <p:nvPr/>
                </p:nvCxnSpPr>
                <p:spPr>
                  <a:xfrm>
                    <a:off x="6872192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0" name="Straight Connector 1449"/>
                  <p:cNvCxnSpPr/>
                  <p:nvPr/>
                </p:nvCxnSpPr>
                <p:spPr>
                  <a:xfrm>
                    <a:off x="6875885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1" name="Straight Connector 1450"/>
                  <p:cNvCxnSpPr/>
                  <p:nvPr/>
                </p:nvCxnSpPr>
                <p:spPr>
                  <a:xfrm flipH="1">
                    <a:off x="6875885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2" name="Group 1317"/>
              <p:cNvGrpSpPr>
                <a:grpSpLocks/>
              </p:cNvGrpSpPr>
              <p:nvPr/>
            </p:nvGrpSpPr>
            <p:grpSpPr bwMode="auto">
              <a:xfrm>
                <a:off x="1678171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942" name="Group 1377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99" name="Rectangle 1398"/>
                  <p:cNvSpPr/>
                  <p:nvPr/>
                </p:nvSpPr>
                <p:spPr>
                  <a:xfrm>
                    <a:off x="6509353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0" name="Straight Connector 1399"/>
                  <p:cNvCxnSpPr/>
                  <p:nvPr/>
                </p:nvCxnSpPr>
                <p:spPr>
                  <a:xfrm flipV="1">
                    <a:off x="68466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1" name="Rectangle 1400"/>
                  <p:cNvSpPr/>
                  <p:nvPr/>
                </p:nvSpPr>
                <p:spPr>
                  <a:xfrm>
                    <a:off x="64765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2" name="Straight Connector 1401"/>
                  <p:cNvCxnSpPr/>
                  <p:nvPr/>
                </p:nvCxnSpPr>
                <p:spPr>
                  <a:xfrm flipV="1">
                    <a:off x="6395934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3" name="Rectangle 1402"/>
                  <p:cNvSpPr/>
                  <p:nvPr/>
                </p:nvSpPr>
                <p:spPr>
                  <a:xfrm>
                    <a:off x="6816779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404" name="Rectangle 1403"/>
                  <p:cNvSpPr/>
                  <p:nvPr/>
                </p:nvSpPr>
                <p:spPr>
                  <a:xfrm>
                    <a:off x="6404889" y="3153671"/>
                    <a:ext cx="444721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405" name="Straight Connector 1404"/>
                  <p:cNvCxnSpPr/>
                  <p:nvPr/>
                </p:nvCxnSpPr>
                <p:spPr>
                  <a:xfrm flipV="1">
                    <a:off x="68466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70" name="Group 1405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4" name="Straight Connector 1433"/>
                    <p:cNvCxnSpPr/>
                    <p:nvPr/>
                  </p:nvCxnSpPr>
                  <p:spPr>
                    <a:xfrm flipV="1">
                      <a:off x="7028351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5" name="Straight Connector 1434"/>
                    <p:cNvCxnSpPr/>
                    <p:nvPr/>
                  </p:nvCxnSpPr>
                  <p:spPr>
                    <a:xfrm flipV="1">
                      <a:off x="6580645" y="2934392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1" name="Group 1406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2" name="Straight Connector 1431"/>
                    <p:cNvCxnSpPr/>
                    <p:nvPr/>
                  </p:nvCxnSpPr>
                  <p:spPr>
                    <a:xfrm flipV="1">
                      <a:off x="70288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3" name="Straight Connector 1432"/>
                    <p:cNvCxnSpPr/>
                    <p:nvPr/>
                  </p:nvCxnSpPr>
                  <p:spPr>
                    <a:xfrm flipV="1">
                      <a:off x="6581126" y="2934323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2" name="Group 1407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30" name="Straight Connector 1429"/>
                    <p:cNvCxnSpPr/>
                    <p:nvPr/>
                  </p:nvCxnSpPr>
                  <p:spPr>
                    <a:xfrm flipV="1">
                      <a:off x="7026327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1" name="Straight Connector 1430"/>
                    <p:cNvCxnSpPr/>
                    <p:nvPr/>
                  </p:nvCxnSpPr>
                  <p:spPr>
                    <a:xfrm flipV="1">
                      <a:off x="6581606" y="293425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3" name="Group 1408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8" name="Straight Connector 1427"/>
                    <p:cNvCxnSpPr/>
                    <p:nvPr/>
                  </p:nvCxnSpPr>
                  <p:spPr>
                    <a:xfrm flipV="1">
                      <a:off x="7026806" y="284175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9" name="Straight Connector 1428"/>
                    <p:cNvCxnSpPr/>
                    <p:nvPr/>
                  </p:nvCxnSpPr>
                  <p:spPr>
                    <a:xfrm flipV="1">
                      <a:off x="6582085" y="2934183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4" name="Group 1409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6" name="Straight Connector 1425"/>
                    <p:cNvCxnSpPr/>
                    <p:nvPr/>
                  </p:nvCxnSpPr>
                  <p:spPr>
                    <a:xfrm flipV="1">
                      <a:off x="7027285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7" name="Straight Connector 1426"/>
                    <p:cNvCxnSpPr/>
                    <p:nvPr/>
                  </p:nvCxnSpPr>
                  <p:spPr>
                    <a:xfrm flipV="1">
                      <a:off x="6582565" y="293411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5" name="Group 1410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4" name="Straight Connector 1423"/>
                    <p:cNvCxnSpPr/>
                    <p:nvPr/>
                  </p:nvCxnSpPr>
                  <p:spPr>
                    <a:xfrm flipV="1">
                      <a:off x="7027767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5" name="Straight Connector 1424"/>
                    <p:cNvCxnSpPr/>
                    <p:nvPr/>
                  </p:nvCxnSpPr>
                  <p:spPr>
                    <a:xfrm flipV="1">
                      <a:off x="6583046" y="2938744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6" name="Group 1411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2" name="Straight Connector 1421"/>
                    <p:cNvCxnSpPr/>
                    <p:nvPr/>
                  </p:nvCxnSpPr>
                  <p:spPr>
                    <a:xfrm flipV="1">
                      <a:off x="7028246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3" name="Straight Connector 1422"/>
                    <p:cNvCxnSpPr/>
                    <p:nvPr/>
                  </p:nvCxnSpPr>
                  <p:spPr>
                    <a:xfrm flipV="1">
                      <a:off x="6574570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7" name="Group 1412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20" name="Straight Connector 1419"/>
                    <p:cNvCxnSpPr/>
                    <p:nvPr/>
                  </p:nvCxnSpPr>
                  <p:spPr>
                    <a:xfrm flipV="1">
                      <a:off x="7028726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1" name="Straight Connector 1420"/>
                    <p:cNvCxnSpPr/>
                    <p:nvPr/>
                  </p:nvCxnSpPr>
                  <p:spPr>
                    <a:xfrm flipV="1">
                      <a:off x="6581019" y="2938605"/>
                      <a:ext cx="453676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8" name="Group 1413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8" name="Straight Connector 1417"/>
                    <p:cNvCxnSpPr/>
                    <p:nvPr/>
                  </p:nvCxnSpPr>
                  <p:spPr>
                    <a:xfrm flipV="1">
                      <a:off x="7026223" y="2846109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/>
                    <p:cNvCxnSpPr/>
                    <p:nvPr/>
                  </p:nvCxnSpPr>
                  <p:spPr>
                    <a:xfrm flipV="1">
                      <a:off x="6581501" y="293853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79" name="Group 1414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416" name="Straight Connector 1415"/>
                    <p:cNvCxnSpPr/>
                    <p:nvPr/>
                  </p:nvCxnSpPr>
                  <p:spPr>
                    <a:xfrm flipV="1">
                      <a:off x="7026703" y="2846040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7" name="Straight Connector 1416"/>
                    <p:cNvCxnSpPr/>
                    <p:nvPr/>
                  </p:nvCxnSpPr>
                  <p:spPr>
                    <a:xfrm flipV="1">
                      <a:off x="6581980" y="2938465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943" name="Group 1378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944" name="Group 1379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94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92066"/>
                      <a:ext cx="549972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5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5114" y="2916873"/>
                      <a:ext cx="675469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6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778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7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50000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98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815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81" name="Straight Connector 1380"/>
                  <p:cNvCxnSpPr/>
                  <p:nvPr/>
                </p:nvCxnSpPr>
                <p:spPr>
                  <a:xfrm flipH="1">
                    <a:off x="6996950" y="2121604"/>
                    <a:ext cx="11072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2" name="Straight Connector 1381"/>
                  <p:cNvCxnSpPr/>
                  <p:nvPr/>
                </p:nvCxnSpPr>
                <p:spPr>
                  <a:xfrm>
                    <a:off x="6875143" y="230018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3" name="Straight Connector 1382"/>
                  <p:cNvCxnSpPr/>
                  <p:nvPr/>
                </p:nvCxnSpPr>
                <p:spPr>
                  <a:xfrm>
                    <a:off x="6871453" y="236441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4" name="Straight Connector 1383"/>
                  <p:cNvCxnSpPr/>
                  <p:nvPr/>
                </p:nvCxnSpPr>
                <p:spPr>
                  <a:xfrm>
                    <a:off x="6871453" y="244117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5" name="Straight Connector 1384"/>
                  <p:cNvCxnSpPr/>
                  <p:nvPr/>
                </p:nvCxnSpPr>
                <p:spPr>
                  <a:xfrm>
                    <a:off x="6867761" y="250540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6" name="Straight Connector 1385"/>
                  <p:cNvCxnSpPr/>
                  <p:nvPr/>
                </p:nvCxnSpPr>
                <p:spPr>
                  <a:xfrm>
                    <a:off x="6864071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7" name="Straight Connector 1386"/>
                  <p:cNvCxnSpPr/>
                  <p:nvPr/>
                </p:nvCxnSpPr>
                <p:spPr>
                  <a:xfrm>
                    <a:off x="6864071" y="263385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8" name="Straight Connector 1387"/>
                  <p:cNvCxnSpPr/>
                  <p:nvPr/>
                </p:nvCxnSpPr>
                <p:spPr>
                  <a:xfrm>
                    <a:off x="6860378" y="270278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9" name="Straight Connector 1388"/>
                  <p:cNvCxnSpPr/>
                  <p:nvPr/>
                </p:nvCxnSpPr>
                <p:spPr>
                  <a:xfrm>
                    <a:off x="6867761" y="2771714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0" name="Straight Connector 1389"/>
                  <p:cNvCxnSpPr/>
                  <p:nvPr/>
                </p:nvCxnSpPr>
                <p:spPr>
                  <a:xfrm>
                    <a:off x="6871453" y="284220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1" name="Straight Connector 1390"/>
                  <p:cNvCxnSpPr/>
                  <p:nvPr/>
                </p:nvCxnSpPr>
                <p:spPr>
                  <a:xfrm>
                    <a:off x="6871453" y="2911136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2" name="Straight Connector 1391"/>
                  <p:cNvCxnSpPr/>
                  <p:nvPr/>
                </p:nvCxnSpPr>
                <p:spPr>
                  <a:xfrm>
                    <a:off x="6875143" y="2975363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3" name="Straight Connector 1392"/>
                  <p:cNvCxnSpPr/>
                  <p:nvPr/>
                </p:nvCxnSpPr>
                <p:spPr>
                  <a:xfrm flipH="1">
                    <a:off x="6875143" y="2127870"/>
                    <a:ext cx="136572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5883" name="Group 1318"/>
              <p:cNvGrpSpPr>
                <a:grpSpLocks/>
              </p:cNvGrpSpPr>
              <p:nvPr/>
            </p:nvGrpSpPr>
            <p:grpSpPr bwMode="auto">
              <a:xfrm>
                <a:off x="2054687" y="4876798"/>
                <a:ext cx="331695" cy="1030941"/>
                <a:chOff x="6240352" y="2055335"/>
                <a:chExt cx="771307" cy="1017716"/>
              </a:xfrm>
            </p:grpSpPr>
            <p:grpSp>
              <p:nvGrpSpPr>
                <p:cNvPr id="205884" name="Group 1319"/>
                <p:cNvGrpSpPr>
                  <a:grpSpLocks/>
                </p:cNvGrpSpPr>
                <p:nvPr/>
              </p:nvGrpSpPr>
              <p:grpSpPr bwMode="auto">
                <a:xfrm>
                  <a:off x="6240352" y="2235573"/>
                  <a:ext cx="697981" cy="837478"/>
                  <a:chOff x="6395998" y="3062424"/>
                  <a:chExt cx="564403" cy="837478"/>
                </a:xfrm>
              </p:grpSpPr>
              <p:sp>
                <p:nvSpPr>
                  <p:cNvPr id="1341" name="Rectangle 1340"/>
                  <p:cNvSpPr/>
                  <p:nvPr/>
                </p:nvSpPr>
                <p:spPr>
                  <a:xfrm>
                    <a:off x="6508755" y="3058113"/>
                    <a:ext cx="447707" cy="745669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2" name="Straight Connector 1341"/>
                  <p:cNvCxnSpPr/>
                  <p:nvPr/>
                </p:nvCxnSpPr>
                <p:spPr>
                  <a:xfrm flipV="1">
                    <a:off x="6846027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3" name="Rectangle 1342"/>
                  <p:cNvSpPr/>
                  <p:nvPr/>
                </p:nvSpPr>
                <p:spPr>
                  <a:xfrm>
                    <a:off x="6475922" y="3067512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4" name="Straight Connector 1343"/>
                  <p:cNvCxnSpPr/>
                  <p:nvPr/>
                </p:nvCxnSpPr>
                <p:spPr>
                  <a:xfrm flipV="1">
                    <a:off x="6395336" y="3058113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5" name="Rectangle 1344"/>
                  <p:cNvSpPr/>
                  <p:nvPr/>
                </p:nvSpPr>
                <p:spPr>
                  <a:xfrm>
                    <a:off x="6816180" y="3701957"/>
                    <a:ext cx="131327" cy="11592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1346" name="Rectangle 1345"/>
                  <p:cNvSpPr/>
                  <p:nvPr/>
                </p:nvSpPr>
                <p:spPr>
                  <a:xfrm>
                    <a:off x="6404289" y="3153671"/>
                    <a:ext cx="444723" cy="74566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i="0" dirty="0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cxnSp>
                <p:nvCxnSpPr>
                  <p:cNvPr id="1347" name="Straight Connector 1346"/>
                  <p:cNvCxnSpPr/>
                  <p:nvPr/>
                </p:nvCxnSpPr>
                <p:spPr>
                  <a:xfrm flipV="1">
                    <a:off x="6846027" y="3803782"/>
                    <a:ext cx="113419" cy="9242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5912" name="Group 1347"/>
                  <p:cNvGrpSpPr>
                    <a:grpSpLocks/>
                  </p:cNvGrpSpPr>
                  <p:nvPr/>
                </p:nvGrpSpPr>
                <p:grpSpPr bwMode="auto">
                  <a:xfrm>
                    <a:off x="6400318" y="313742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6" name="Straight Connector 1375"/>
                    <p:cNvCxnSpPr/>
                    <p:nvPr/>
                  </p:nvCxnSpPr>
                  <p:spPr>
                    <a:xfrm flipV="1">
                      <a:off x="7027752" y="2841967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7" name="Straight Connector 1376"/>
                    <p:cNvCxnSpPr/>
                    <p:nvPr/>
                  </p:nvCxnSpPr>
                  <p:spPr>
                    <a:xfrm flipV="1">
                      <a:off x="6574076" y="2934392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3" name="Group 1348"/>
                  <p:cNvGrpSpPr>
                    <a:grpSpLocks/>
                  </p:cNvGrpSpPr>
                  <p:nvPr/>
                </p:nvGrpSpPr>
                <p:grpSpPr bwMode="auto">
                  <a:xfrm>
                    <a:off x="6399838" y="320328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4" name="Straight Connector 1373"/>
                    <p:cNvCxnSpPr/>
                    <p:nvPr/>
                  </p:nvCxnSpPr>
                  <p:spPr>
                    <a:xfrm flipV="1">
                      <a:off x="7028233" y="284189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5" name="Straight Connector 1374"/>
                    <p:cNvCxnSpPr/>
                    <p:nvPr/>
                  </p:nvCxnSpPr>
                  <p:spPr>
                    <a:xfrm flipV="1">
                      <a:off x="6574557" y="2934323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4" name="Group 1349"/>
                  <p:cNvGrpSpPr>
                    <a:grpSpLocks/>
                  </p:cNvGrpSpPr>
                  <p:nvPr/>
                </p:nvGrpSpPr>
                <p:grpSpPr bwMode="auto">
                  <a:xfrm>
                    <a:off x="6399358" y="326914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2" name="Straight Connector 1371"/>
                    <p:cNvCxnSpPr/>
                    <p:nvPr/>
                  </p:nvCxnSpPr>
                  <p:spPr>
                    <a:xfrm flipV="1">
                      <a:off x="7019759" y="2841828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3" name="Straight Connector 1372"/>
                    <p:cNvCxnSpPr/>
                    <p:nvPr/>
                  </p:nvCxnSpPr>
                  <p:spPr>
                    <a:xfrm flipV="1">
                      <a:off x="6581006" y="2934253"/>
                      <a:ext cx="44472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5" name="Group 1350"/>
                  <p:cNvGrpSpPr>
                    <a:grpSpLocks/>
                  </p:cNvGrpSpPr>
                  <p:nvPr/>
                </p:nvGrpSpPr>
                <p:grpSpPr bwMode="auto">
                  <a:xfrm>
                    <a:off x="6398878" y="333501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70" name="Straight Connector 1369"/>
                    <p:cNvCxnSpPr/>
                    <p:nvPr/>
                  </p:nvCxnSpPr>
                  <p:spPr>
                    <a:xfrm flipV="1">
                      <a:off x="7026208" y="2841758"/>
                      <a:ext cx="107450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/>
                    <p:cNvCxnSpPr/>
                    <p:nvPr/>
                  </p:nvCxnSpPr>
                  <p:spPr>
                    <a:xfrm flipV="1">
                      <a:off x="6581486" y="2934183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6" name="Group 1351"/>
                  <p:cNvGrpSpPr>
                    <a:grpSpLocks/>
                  </p:cNvGrpSpPr>
                  <p:nvPr/>
                </p:nvGrpSpPr>
                <p:grpSpPr bwMode="auto">
                  <a:xfrm>
                    <a:off x="6398398" y="340087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8" name="Straight Connector 1367"/>
                    <p:cNvCxnSpPr/>
                    <p:nvPr/>
                  </p:nvCxnSpPr>
                  <p:spPr>
                    <a:xfrm flipV="1">
                      <a:off x="7026688" y="2841689"/>
                      <a:ext cx="113419" cy="924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Straight Connector 1368"/>
                    <p:cNvCxnSpPr/>
                    <p:nvPr/>
                  </p:nvCxnSpPr>
                  <p:spPr>
                    <a:xfrm flipV="1">
                      <a:off x="6581965" y="293411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7" name="Group 1352"/>
                  <p:cNvGrpSpPr>
                    <a:grpSpLocks/>
                  </p:cNvGrpSpPr>
                  <p:nvPr/>
                </p:nvGrpSpPr>
                <p:grpSpPr bwMode="auto">
                  <a:xfrm>
                    <a:off x="6397918" y="3466741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6" name="Straight Connector 1365"/>
                    <p:cNvCxnSpPr/>
                    <p:nvPr/>
                  </p:nvCxnSpPr>
                  <p:spPr>
                    <a:xfrm flipV="1">
                      <a:off x="7027169" y="284161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Straight Connector 1366"/>
                    <p:cNvCxnSpPr/>
                    <p:nvPr/>
                  </p:nvCxnSpPr>
                  <p:spPr>
                    <a:xfrm flipV="1">
                      <a:off x="6582446" y="2938744"/>
                      <a:ext cx="450692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8" name="Group 1353"/>
                  <p:cNvGrpSpPr>
                    <a:grpSpLocks/>
                  </p:cNvGrpSpPr>
                  <p:nvPr/>
                </p:nvGrpSpPr>
                <p:grpSpPr bwMode="auto">
                  <a:xfrm>
                    <a:off x="6397438" y="3532605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4" name="Straight Connector 1363"/>
                    <p:cNvCxnSpPr/>
                    <p:nvPr/>
                  </p:nvCxnSpPr>
                  <p:spPr>
                    <a:xfrm flipV="1">
                      <a:off x="7027648" y="2841549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/>
                    <p:cNvCxnSpPr/>
                    <p:nvPr/>
                  </p:nvCxnSpPr>
                  <p:spPr>
                    <a:xfrm flipV="1">
                      <a:off x="6573973" y="2938674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19" name="Group 1354"/>
                  <p:cNvGrpSpPr>
                    <a:grpSpLocks/>
                  </p:cNvGrpSpPr>
                  <p:nvPr/>
                </p:nvGrpSpPr>
                <p:grpSpPr bwMode="auto">
                  <a:xfrm>
                    <a:off x="6396958" y="3598469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2" name="Straight Connector 1361"/>
                    <p:cNvCxnSpPr/>
                    <p:nvPr/>
                  </p:nvCxnSpPr>
                  <p:spPr>
                    <a:xfrm flipV="1">
                      <a:off x="7028128" y="2841480"/>
                      <a:ext cx="113419" cy="97125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3" name="Straight Connector 1362"/>
                    <p:cNvCxnSpPr/>
                    <p:nvPr/>
                  </p:nvCxnSpPr>
                  <p:spPr>
                    <a:xfrm flipV="1">
                      <a:off x="6574452" y="2938605"/>
                      <a:ext cx="45964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0" name="Group 1355"/>
                  <p:cNvGrpSpPr>
                    <a:grpSpLocks/>
                  </p:cNvGrpSpPr>
                  <p:nvPr/>
                </p:nvGrpSpPr>
                <p:grpSpPr bwMode="auto">
                  <a:xfrm>
                    <a:off x="6396478" y="3664333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60" name="Straight Connector 1359"/>
                    <p:cNvCxnSpPr/>
                    <p:nvPr/>
                  </p:nvCxnSpPr>
                  <p:spPr>
                    <a:xfrm flipV="1">
                      <a:off x="7019654" y="2846109"/>
                      <a:ext cx="113419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1" name="Straight Connector 1360"/>
                    <p:cNvCxnSpPr/>
                    <p:nvPr/>
                  </p:nvCxnSpPr>
                  <p:spPr>
                    <a:xfrm flipV="1">
                      <a:off x="6580903" y="2938534"/>
                      <a:ext cx="444721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5921" name="Group 1356"/>
                  <p:cNvGrpSpPr>
                    <a:grpSpLocks/>
                  </p:cNvGrpSpPr>
                  <p:nvPr/>
                </p:nvGrpSpPr>
                <p:grpSpPr bwMode="auto">
                  <a:xfrm>
                    <a:off x="6395998" y="3730197"/>
                    <a:ext cx="559121" cy="92788"/>
                    <a:chOff x="6582044" y="2846082"/>
                    <a:chExt cx="559121" cy="92788"/>
                  </a:xfrm>
                </p:grpSpPr>
                <p:cxnSp>
                  <p:nvCxnSpPr>
                    <p:cNvPr id="1358" name="Straight Connector 1357"/>
                    <p:cNvCxnSpPr/>
                    <p:nvPr/>
                  </p:nvCxnSpPr>
                  <p:spPr>
                    <a:xfrm flipV="1">
                      <a:off x="7026103" y="2846040"/>
                      <a:ext cx="107450" cy="9242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9" name="Straight Connector 1358"/>
                    <p:cNvCxnSpPr/>
                    <p:nvPr/>
                  </p:nvCxnSpPr>
                  <p:spPr>
                    <a:xfrm flipV="1">
                      <a:off x="6581382" y="2938465"/>
                      <a:ext cx="450690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05885" name="Group 1320"/>
                <p:cNvGrpSpPr>
                  <a:grpSpLocks/>
                </p:cNvGrpSpPr>
                <p:nvPr/>
              </p:nvGrpSpPr>
              <p:grpSpPr bwMode="auto">
                <a:xfrm>
                  <a:off x="6280049" y="2055335"/>
                  <a:ext cx="731610" cy="920732"/>
                  <a:chOff x="6280049" y="2055335"/>
                  <a:chExt cx="731610" cy="920732"/>
                </a:xfrm>
              </p:grpSpPr>
              <p:grpSp>
                <p:nvGrpSpPr>
                  <p:cNvPr id="205886" name="Group 1321"/>
                  <p:cNvGrpSpPr>
                    <a:grpSpLocks/>
                  </p:cNvGrpSpPr>
                  <p:nvPr/>
                </p:nvGrpSpPr>
                <p:grpSpPr bwMode="auto">
                  <a:xfrm>
                    <a:off x="6280049" y="2055335"/>
                    <a:ext cx="680752" cy="139401"/>
                    <a:chOff x="5414286" y="2921098"/>
                    <a:chExt cx="680752" cy="139401"/>
                  </a:xfrm>
                </p:grpSpPr>
                <p:sp>
                  <p:nvSpPr>
                    <p:cNvPr id="1336" name="Rectangle 18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92066"/>
                      <a:ext cx="549974" cy="64228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7" name="AutoShape 18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414372" y="2916873"/>
                      <a:ext cx="675472" cy="78327"/>
                    </a:xfrm>
                    <a:prstGeom prst="parallelogram">
                      <a:avLst>
                        <a:gd name="adj" fmla="val 122778"/>
                      </a:avLst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8" name="Freeform 190"/>
                    <p:cNvSpPr>
                      <a:spLocks/>
                    </p:cNvSpPr>
                    <p:nvPr/>
                  </p:nvSpPr>
                  <p:spPr bwMode="auto">
                    <a:xfrm>
                      <a:off x="5968036" y="2918440"/>
                      <a:ext cx="125497" cy="137855"/>
                    </a:xfrm>
                    <a:custGeom>
                      <a:avLst/>
                      <a:gdLst>
                        <a:gd name="T0" fmla="*/ 0 w 169"/>
                        <a:gd name="T1" fmla="*/ 138 h 224"/>
                        <a:gd name="T2" fmla="*/ 0 w 169"/>
                        <a:gd name="T3" fmla="*/ 224 h 224"/>
                        <a:gd name="T4" fmla="*/ 169 w 169"/>
                        <a:gd name="T5" fmla="*/ 77 h 224"/>
                        <a:gd name="T6" fmla="*/ 169 w 169"/>
                        <a:gd name="T7" fmla="*/ 0 h 224"/>
                        <a:gd name="T8" fmla="*/ 0 w 169"/>
                        <a:gd name="T9" fmla="*/ 138 h 22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69"/>
                        <a:gd name="T16" fmla="*/ 0 h 224"/>
                        <a:gd name="T17" fmla="*/ 169 w 169"/>
                        <a:gd name="T18" fmla="*/ 224 h 22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69" h="224">
                          <a:moveTo>
                            <a:pt x="0" y="138"/>
                          </a:moveTo>
                          <a:lnTo>
                            <a:pt x="0" y="224"/>
                          </a:lnTo>
                          <a:lnTo>
                            <a:pt x="169" y="77"/>
                          </a:lnTo>
                          <a:lnTo>
                            <a:pt x="169" y="0"/>
                          </a:lnTo>
                          <a:lnTo>
                            <a:pt x="0" y="138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63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39" name="Freeform 191"/>
                    <p:cNvSpPr>
                      <a:spLocks/>
                    </p:cNvSpPr>
                    <p:nvPr/>
                  </p:nvSpPr>
                  <p:spPr bwMode="auto">
                    <a:xfrm>
                      <a:off x="5499268" y="2932538"/>
                      <a:ext cx="524136" cy="45430"/>
                    </a:xfrm>
                    <a:custGeom>
                      <a:avLst/>
                      <a:gdLst>
                        <a:gd name="T0" fmla="*/ 0 w 280"/>
                        <a:gd name="T1" fmla="*/ 63 h 63"/>
                        <a:gd name="T2" fmla="*/ 37 w 280"/>
                        <a:gd name="T3" fmla="*/ 62 h 63"/>
                        <a:gd name="T4" fmla="*/ 219 w 280"/>
                        <a:gd name="T5" fmla="*/ 0 h 63"/>
                        <a:gd name="T6" fmla="*/ 280 w 280"/>
                        <a:gd name="T7" fmla="*/ 0 h 6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0"/>
                        <a:gd name="T13" fmla="*/ 0 h 63"/>
                        <a:gd name="T14" fmla="*/ 280 w 280"/>
                        <a:gd name="T15" fmla="*/ 63 h 6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0" h="63">
                          <a:moveTo>
                            <a:pt x="0" y="63"/>
                          </a:moveTo>
                          <a:lnTo>
                            <a:pt x="37" y="62"/>
                          </a:lnTo>
                          <a:lnTo>
                            <a:pt x="219" y="0"/>
                          </a:lnTo>
                          <a:lnTo>
                            <a:pt x="280" y="0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340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5621073" y="2929405"/>
                      <a:ext cx="302670" cy="53262"/>
                    </a:xfrm>
                    <a:custGeom>
                      <a:avLst/>
                      <a:gdLst>
                        <a:gd name="T0" fmla="*/ 0 w 293"/>
                        <a:gd name="T1" fmla="*/ 0 h 93"/>
                        <a:gd name="T2" fmla="*/ 67 w 293"/>
                        <a:gd name="T3" fmla="*/ 1 h 93"/>
                        <a:gd name="T4" fmla="*/ 195 w 293"/>
                        <a:gd name="T5" fmla="*/ 93 h 93"/>
                        <a:gd name="T6" fmla="*/ 293 w 293"/>
                        <a:gd name="T7" fmla="*/ 93 h 93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93"/>
                        <a:gd name="T13" fmla="*/ 0 h 93"/>
                        <a:gd name="T14" fmla="*/ 293 w 293"/>
                        <a:gd name="T15" fmla="*/ 93 h 93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93" h="93">
                          <a:moveTo>
                            <a:pt x="0" y="0"/>
                          </a:moveTo>
                          <a:lnTo>
                            <a:pt x="67" y="1"/>
                          </a:lnTo>
                          <a:lnTo>
                            <a:pt x="195" y="93"/>
                          </a:lnTo>
                          <a:lnTo>
                            <a:pt x="293" y="93"/>
                          </a:lnTo>
                        </a:path>
                      </a:pathLst>
                    </a:custGeom>
                    <a:noFill/>
                    <a:ln w="1587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 wrap="none"/>
                    <a:lstStyle/>
                    <a:p>
                      <a:pPr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i="0" dirty="0">
                        <a:solidFill>
                          <a:prstClr val="black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cxnSp>
                <p:nvCxnSpPr>
                  <p:cNvPr id="1323" name="Straight Connector 1322"/>
                  <p:cNvCxnSpPr/>
                  <p:nvPr/>
                </p:nvCxnSpPr>
                <p:spPr>
                  <a:xfrm flipH="1">
                    <a:off x="6996209" y="2121604"/>
                    <a:ext cx="11074" cy="84749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4" name="Straight Connector 1323"/>
                  <p:cNvCxnSpPr/>
                  <p:nvPr/>
                </p:nvCxnSpPr>
                <p:spPr>
                  <a:xfrm>
                    <a:off x="6874404" y="2300189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5" name="Straight Connector 1324"/>
                  <p:cNvCxnSpPr/>
                  <p:nvPr/>
                </p:nvCxnSpPr>
                <p:spPr>
                  <a:xfrm>
                    <a:off x="6870711" y="236441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6" name="Straight Connector 1325"/>
                  <p:cNvCxnSpPr/>
                  <p:nvPr/>
                </p:nvCxnSpPr>
                <p:spPr>
                  <a:xfrm>
                    <a:off x="6870711" y="2441177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7" name="Straight Connector 1326"/>
                  <p:cNvCxnSpPr/>
                  <p:nvPr/>
                </p:nvCxnSpPr>
                <p:spPr>
                  <a:xfrm>
                    <a:off x="6867021" y="250540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8" name="Straight Connector 1327"/>
                  <p:cNvCxnSpPr/>
                  <p:nvPr/>
                </p:nvCxnSpPr>
                <p:spPr>
                  <a:xfrm>
                    <a:off x="6863329" y="2566499"/>
                    <a:ext cx="14026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9" name="Straight Connector 1328"/>
                  <p:cNvCxnSpPr/>
                  <p:nvPr/>
                </p:nvCxnSpPr>
                <p:spPr>
                  <a:xfrm>
                    <a:off x="6863329" y="263385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0" name="Straight Connector 1329"/>
                  <p:cNvCxnSpPr/>
                  <p:nvPr/>
                </p:nvCxnSpPr>
                <p:spPr>
                  <a:xfrm>
                    <a:off x="6859639" y="2702787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1" name="Straight Connector 1330"/>
                  <p:cNvCxnSpPr/>
                  <p:nvPr/>
                </p:nvCxnSpPr>
                <p:spPr>
                  <a:xfrm>
                    <a:off x="6867021" y="2771714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2" name="Straight Connector 1331"/>
                  <p:cNvCxnSpPr/>
                  <p:nvPr/>
                </p:nvCxnSpPr>
                <p:spPr>
                  <a:xfrm>
                    <a:off x="6870711" y="2842209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3" name="Straight Connector 1332"/>
                  <p:cNvCxnSpPr/>
                  <p:nvPr/>
                </p:nvCxnSpPr>
                <p:spPr>
                  <a:xfrm>
                    <a:off x="6870711" y="2911136"/>
                    <a:ext cx="136572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4" name="Straight Connector 1333"/>
                  <p:cNvCxnSpPr/>
                  <p:nvPr/>
                </p:nvCxnSpPr>
                <p:spPr>
                  <a:xfrm>
                    <a:off x="6874404" y="2975363"/>
                    <a:ext cx="13657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5" name="Straight Connector 1334"/>
                  <p:cNvCxnSpPr/>
                  <p:nvPr/>
                </p:nvCxnSpPr>
                <p:spPr>
                  <a:xfrm flipH="1">
                    <a:off x="6874404" y="2127870"/>
                    <a:ext cx="136570" cy="0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559" name="TextBox 1558"/>
            <p:cNvSpPr txBox="1"/>
            <p:nvPr/>
          </p:nvSpPr>
          <p:spPr>
            <a:xfrm>
              <a:off x="668088" y="4554311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560" name="TextBox 1559"/>
            <p:cNvSpPr txBox="1"/>
            <p:nvPr/>
          </p:nvSpPr>
          <p:spPr>
            <a:xfrm>
              <a:off x="1068096" y="4552724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561" name="TextBox 1560"/>
            <p:cNvSpPr txBox="1"/>
            <p:nvPr/>
          </p:nvSpPr>
          <p:spPr>
            <a:xfrm>
              <a:off x="1466515" y="4551137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562" name="TextBox 1561"/>
            <p:cNvSpPr txBox="1"/>
            <p:nvPr/>
          </p:nvSpPr>
          <p:spPr>
            <a:xfrm>
              <a:off x="183318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563" name="TextBox 1562"/>
            <p:cNvSpPr txBox="1"/>
            <p:nvPr/>
          </p:nvSpPr>
          <p:spPr>
            <a:xfrm>
              <a:off x="2260181" y="4547963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564" name="TextBox 1563"/>
            <p:cNvSpPr txBox="1"/>
            <p:nvPr/>
          </p:nvSpPr>
          <p:spPr>
            <a:xfrm>
              <a:off x="2631617" y="4546376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1565" name="TextBox 1564"/>
            <p:cNvSpPr txBox="1"/>
            <p:nvPr/>
          </p:nvSpPr>
          <p:spPr>
            <a:xfrm>
              <a:off x="3014164" y="4544790"/>
              <a:ext cx="288894" cy="33800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1566" name="TextBox 1565"/>
            <p:cNvSpPr txBox="1"/>
            <p:nvPr/>
          </p:nvSpPr>
          <p:spPr>
            <a:xfrm>
              <a:off x="3391949" y="4549550"/>
              <a:ext cx="288894" cy="33800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grpSp>
          <p:nvGrpSpPr>
            <p:cNvPr id="205847" name="Group 187"/>
            <p:cNvGrpSpPr>
              <a:grpSpLocks/>
            </p:cNvGrpSpPr>
            <p:nvPr/>
          </p:nvGrpSpPr>
          <p:grpSpPr bwMode="auto">
            <a:xfrm>
              <a:off x="2646378" y="1872322"/>
              <a:ext cx="1052512" cy="355600"/>
              <a:chOff x="4410" y="1365"/>
              <a:chExt cx="663" cy="224"/>
            </a:xfrm>
          </p:grpSpPr>
          <p:sp>
            <p:nvSpPr>
              <p:cNvPr id="1568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9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2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848" name="Group 187"/>
            <p:cNvGrpSpPr>
              <a:grpSpLocks/>
            </p:cNvGrpSpPr>
            <p:nvPr/>
          </p:nvGrpSpPr>
          <p:grpSpPr bwMode="auto">
            <a:xfrm>
              <a:off x="5819864" y="1872322"/>
              <a:ext cx="1052512" cy="355600"/>
              <a:chOff x="4410" y="1365"/>
              <a:chExt cx="663" cy="224"/>
            </a:xfrm>
          </p:grpSpPr>
          <p:sp>
            <p:nvSpPr>
              <p:cNvPr id="1574" name="Rectangle 188"/>
              <p:cNvSpPr>
                <a:spLocks noChangeArrowheads="1"/>
              </p:cNvSpPr>
              <p:nvPr/>
            </p:nvSpPr>
            <p:spPr bwMode="auto">
              <a:xfrm>
                <a:off x="4410" y="1500"/>
                <a:ext cx="495" cy="87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5" name="AutoShape 189"/>
              <p:cNvSpPr>
                <a:spLocks noChangeArrowheads="1"/>
              </p:cNvSpPr>
              <p:nvPr/>
            </p:nvSpPr>
            <p:spPr bwMode="auto">
              <a:xfrm>
                <a:off x="4410" y="1368"/>
                <a:ext cx="663" cy="135"/>
              </a:xfrm>
              <a:prstGeom prst="parallelogram">
                <a:avLst>
                  <a:gd name="adj" fmla="val 122778"/>
                </a:avLst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6" name="Freeform 190"/>
              <p:cNvSpPr>
                <a:spLocks/>
              </p:cNvSpPr>
              <p:nvPr/>
            </p:nvSpPr>
            <p:spPr bwMode="auto">
              <a:xfrm>
                <a:off x="4904" y="1365"/>
                <a:ext cx="169" cy="224"/>
              </a:xfrm>
              <a:custGeom>
                <a:avLst/>
                <a:gdLst>
                  <a:gd name="T0" fmla="*/ 0 w 169"/>
                  <a:gd name="T1" fmla="*/ 138 h 224"/>
                  <a:gd name="T2" fmla="*/ 0 w 169"/>
                  <a:gd name="T3" fmla="*/ 224 h 224"/>
                  <a:gd name="T4" fmla="*/ 169 w 169"/>
                  <a:gd name="T5" fmla="*/ 77 h 224"/>
                  <a:gd name="T6" fmla="*/ 169 w 169"/>
                  <a:gd name="T7" fmla="*/ 0 h 224"/>
                  <a:gd name="T8" fmla="*/ 0 w 169"/>
                  <a:gd name="T9" fmla="*/ 138 h 2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224"/>
                  <a:gd name="T17" fmla="*/ 169 w 169"/>
                  <a:gd name="T18" fmla="*/ 224 h 2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224">
                    <a:moveTo>
                      <a:pt x="0" y="138"/>
                    </a:moveTo>
                    <a:lnTo>
                      <a:pt x="0" y="224"/>
                    </a:lnTo>
                    <a:lnTo>
                      <a:pt x="169" y="77"/>
                    </a:lnTo>
                    <a:lnTo>
                      <a:pt x="169" y="0"/>
                    </a:lnTo>
                    <a:lnTo>
                      <a:pt x="0" y="138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7" name="Freeform 191"/>
              <p:cNvSpPr>
                <a:spLocks/>
              </p:cNvSpPr>
              <p:nvPr/>
            </p:nvSpPr>
            <p:spPr bwMode="auto">
              <a:xfrm>
                <a:off x="4475" y="1395"/>
                <a:ext cx="506" cy="80"/>
              </a:xfrm>
              <a:custGeom>
                <a:avLst/>
                <a:gdLst>
                  <a:gd name="T0" fmla="*/ 0 w 280"/>
                  <a:gd name="T1" fmla="*/ 63 h 63"/>
                  <a:gd name="T2" fmla="*/ 37 w 280"/>
                  <a:gd name="T3" fmla="*/ 62 h 63"/>
                  <a:gd name="T4" fmla="*/ 219 w 280"/>
                  <a:gd name="T5" fmla="*/ 0 h 63"/>
                  <a:gd name="T6" fmla="*/ 280 w 280"/>
                  <a:gd name="T7" fmla="*/ 0 h 6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0"/>
                  <a:gd name="T13" fmla="*/ 0 h 63"/>
                  <a:gd name="T14" fmla="*/ 280 w 280"/>
                  <a:gd name="T15" fmla="*/ 63 h 6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0" h="63">
                    <a:moveTo>
                      <a:pt x="0" y="63"/>
                    </a:moveTo>
                    <a:lnTo>
                      <a:pt x="37" y="62"/>
                    </a:lnTo>
                    <a:lnTo>
                      <a:pt x="219" y="0"/>
                    </a:lnTo>
                    <a:lnTo>
                      <a:pt x="28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8" name="Freeform 192"/>
              <p:cNvSpPr>
                <a:spLocks/>
              </p:cNvSpPr>
              <p:nvPr/>
            </p:nvSpPr>
            <p:spPr bwMode="auto">
              <a:xfrm>
                <a:off x="4593" y="1391"/>
                <a:ext cx="293" cy="93"/>
              </a:xfrm>
              <a:custGeom>
                <a:avLst/>
                <a:gdLst>
                  <a:gd name="T0" fmla="*/ 0 w 293"/>
                  <a:gd name="T1" fmla="*/ 0 h 93"/>
                  <a:gd name="T2" fmla="*/ 67 w 293"/>
                  <a:gd name="T3" fmla="*/ 1 h 93"/>
                  <a:gd name="T4" fmla="*/ 195 w 293"/>
                  <a:gd name="T5" fmla="*/ 93 h 93"/>
                  <a:gd name="T6" fmla="*/ 293 w 293"/>
                  <a:gd name="T7" fmla="*/ 93 h 9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3"/>
                  <a:gd name="T13" fmla="*/ 0 h 93"/>
                  <a:gd name="T14" fmla="*/ 293 w 293"/>
                  <a:gd name="T15" fmla="*/ 93 h 9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3" h="93">
                    <a:moveTo>
                      <a:pt x="0" y="0"/>
                    </a:moveTo>
                    <a:lnTo>
                      <a:pt x="67" y="1"/>
                    </a:lnTo>
                    <a:lnTo>
                      <a:pt x="195" y="93"/>
                    </a:lnTo>
                    <a:lnTo>
                      <a:pt x="293" y="9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i="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20" name="Straight Connector 19"/>
            <p:cNvCxnSpPr/>
            <p:nvPr/>
          </p:nvCxnSpPr>
          <p:spPr>
            <a:xfrm flipH="1">
              <a:off x="1368101" y="2215235"/>
              <a:ext cx="1588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9" name="Straight Connector 1578"/>
            <p:cNvCxnSpPr/>
            <p:nvPr/>
          </p:nvCxnSpPr>
          <p:spPr>
            <a:xfrm flipH="1">
              <a:off x="3074483" y="2224757"/>
              <a:ext cx="0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0" name="Straight Connector 1579"/>
            <p:cNvCxnSpPr/>
            <p:nvPr/>
          </p:nvCxnSpPr>
          <p:spPr>
            <a:xfrm flipH="1">
              <a:off x="4953883" y="2226343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1" name="Straight Connector 1580"/>
            <p:cNvCxnSpPr/>
            <p:nvPr/>
          </p:nvCxnSpPr>
          <p:spPr>
            <a:xfrm flipH="1">
              <a:off x="6515817" y="2227930"/>
              <a:ext cx="1587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2" name="Straight Connector 1581"/>
            <p:cNvCxnSpPr>
              <a:endCxn id="71" idx="0"/>
            </p:cNvCxnSpPr>
            <p:nvPr/>
          </p:nvCxnSpPr>
          <p:spPr>
            <a:xfrm flipH="1">
              <a:off x="1607788" y="2221583"/>
              <a:ext cx="1127005" cy="5141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3" name="Straight Connector 1582"/>
            <p:cNvCxnSpPr/>
            <p:nvPr/>
          </p:nvCxnSpPr>
          <p:spPr>
            <a:xfrm flipH="1">
              <a:off x="3193532" y="2221583"/>
              <a:ext cx="1304786" cy="5236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4" name="Straight Connector 1583"/>
            <p:cNvCxnSpPr/>
            <p:nvPr/>
          </p:nvCxnSpPr>
          <p:spPr>
            <a:xfrm flipH="1">
              <a:off x="5122140" y="2253321"/>
              <a:ext cx="1301612" cy="5062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5" name="Straight Connector 1584"/>
            <p:cNvCxnSpPr>
              <a:endCxn id="71" idx="1"/>
            </p:cNvCxnSpPr>
            <p:nvPr/>
          </p:nvCxnSpPr>
          <p:spPr>
            <a:xfrm flipH="1">
              <a:off x="1739536" y="2231104"/>
              <a:ext cx="2596874" cy="5046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6" name="Straight Connector 1585"/>
            <p:cNvCxnSpPr/>
            <p:nvPr/>
          </p:nvCxnSpPr>
          <p:spPr>
            <a:xfrm flipH="1">
              <a:off x="3518935" y="2242212"/>
              <a:ext cx="280798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7" name="Straight Connector 1586"/>
            <p:cNvCxnSpPr/>
            <p:nvPr/>
          </p:nvCxnSpPr>
          <p:spPr>
            <a:xfrm flipH="1">
              <a:off x="1977636" y="2253321"/>
              <a:ext cx="3950869" cy="4951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8" name="Straight Connector 1587"/>
            <p:cNvCxnSpPr>
              <a:stCxn id="52" idx="2"/>
            </p:cNvCxnSpPr>
            <p:nvPr/>
          </p:nvCxnSpPr>
          <p:spPr>
            <a:xfrm>
              <a:off x="1476039" y="2223169"/>
              <a:ext cx="1552410" cy="517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9" name="Straight Connector 1588"/>
            <p:cNvCxnSpPr/>
            <p:nvPr/>
          </p:nvCxnSpPr>
          <p:spPr>
            <a:xfrm>
              <a:off x="1623662" y="2223169"/>
              <a:ext cx="3014342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0" name="Straight Connector 1589"/>
            <p:cNvCxnSpPr>
              <a:stCxn id="54" idx="1"/>
            </p:cNvCxnSpPr>
            <p:nvPr/>
          </p:nvCxnSpPr>
          <p:spPr>
            <a:xfrm>
              <a:off x="1868111" y="2226343"/>
              <a:ext cx="4342939" cy="545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1306" idx="0"/>
            </p:cNvCxnSpPr>
            <p:nvPr/>
          </p:nvCxnSpPr>
          <p:spPr>
            <a:xfrm flipH="1" flipV="1">
              <a:off x="3166548" y="2239038"/>
              <a:ext cx="1596855" cy="5252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1" name="Straight Connector 1590"/>
            <p:cNvCxnSpPr>
              <a:stCxn id="1553" idx="0"/>
            </p:cNvCxnSpPr>
            <p:nvPr/>
          </p:nvCxnSpPr>
          <p:spPr>
            <a:xfrm flipH="1" flipV="1">
              <a:off x="3342741" y="2232691"/>
              <a:ext cx="2984183" cy="5379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2" name="Straight Connector 1591"/>
            <p:cNvCxnSpPr>
              <a:stCxn id="1553" idx="1"/>
            </p:cNvCxnSpPr>
            <p:nvPr/>
          </p:nvCxnSpPr>
          <p:spPr>
            <a:xfrm flipH="1" flipV="1">
              <a:off x="4639591" y="2226343"/>
              <a:ext cx="1819082" cy="544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826" name="Rectangle 5"/>
          <p:cNvSpPr txBox="1">
            <a:spLocks noChangeArrowheads="1"/>
          </p:cNvSpPr>
          <p:nvPr/>
        </p:nvSpPr>
        <p:spPr bwMode="auto">
          <a:xfrm>
            <a:off x="546100" y="115888"/>
            <a:ext cx="7772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4400" i="0" dirty="0">
                <a:solidFill>
                  <a:srgbClr val="000099"/>
                </a:solidFill>
                <a:latin typeface="Gill Sans MT" charset="0"/>
              </a:rPr>
              <a:t>Data center networks </a:t>
            </a:r>
          </a:p>
        </p:txBody>
      </p:sp>
      <p:pic>
        <p:nvPicPr>
          <p:cNvPr id="205827" name="Picture 20" descr="underline_base"/>
          <p:cNvPicPr>
            <a:picLocks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823913"/>
            <a:ext cx="51831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28" name="Rectangle 6"/>
          <p:cNvSpPr txBox="1">
            <a:spLocks noChangeArrowheads="1"/>
          </p:cNvSpPr>
          <p:nvPr/>
        </p:nvSpPr>
        <p:spPr bwMode="auto">
          <a:xfrm>
            <a:off x="590550" y="1166813"/>
            <a:ext cx="82740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9400" indent="-279400" eaLnBrk="1" hangingPunct="1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i="0" dirty="0">
                <a:latin typeface="Gill Sans MT" charset="0"/>
              </a:rPr>
              <a:t>rich interconnection among switches, racks: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throughput between racks (multiple routing paths possible)</a:t>
            </a:r>
          </a:p>
          <a:p>
            <a:pPr marL="681038" lvl="1" indent="-223838" eaLnBrk="1" hangingPunct="1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i="0" dirty="0">
                <a:latin typeface="Gill Sans MT" charset="0"/>
              </a:rPr>
              <a:t>increased reliability via redundancy</a:t>
            </a:r>
          </a:p>
          <a:p>
            <a:pPr eaLnBrk="1" hangingPunct="1">
              <a:spcBef>
                <a:spcPct val="20000"/>
              </a:spcBef>
              <a:buFont typeface="Arial" charset="0"/>
              <a:buChar char="•"/>
            </a:pPr>
            <a:endParaRPr lang="en-US" sz="3200" dirty="0">
              <a:latin typeface="Gill Sans MT" charset="0"/>
            </a:endParaRPr>
          </a:p>
        </p:txBody>
      </p:sp>
      <p:sp>
        <p:nvSpPr>
          <p:cNvPr id="1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68</a:t>
            </a:fld>
            <a:endParaRPr lang="en-US" sz="1200" dirty="0">
              <a:latin typeface="Tahoma" charset="0"/>
            </a:endParaRPr>
          </a:p>
        </p:txBody>
      </p:sp>
      <p:sp>
        <p:nvSpPr>
          <p:cNvPr id="10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7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Summary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Gill Sans MT" charset="0"/>
                <a:cs typeface="+mn-cs"/>
              </a:rPr>
              <a:t>principles </a:t>
            </a:r>
            <a:r>
              <a:rPr lang="en-US" dirty="0">
                <a:latin typeface="Gill Sans MT" charset="0"/>
                <a:cs typeface="+mn-cs"/>
              </a:rPr>
              <a:t>behind data link layer services: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error detection, correction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sharing a broadcast channel: multiple access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link layer addressing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instantiation and implementation of various link layer technologies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switched LANS, VLANs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virtualized networks as a link layer: MPLS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synthesis: a day in the life of a web request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7093" name="Picture 21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103028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69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4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7" name="Picture 7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028700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563688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flow control: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pacing between adjacent sending and receiving nodes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detection</a:t>
            </a: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: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errors caused by signal attenuation, noise.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detects presence of errors: </a:t>
            </a:r>
          </a:p>
          <a:p>
            <a:pPr lvl="2">
              <a:defRPr/>
            </a:pPr>
            <a:r>
              <a:rPr lang="en-US" dirty="0">
                <a:latin typeface="Gill Sans MT" charset="0"/>
              </a:rPr>
              <a:t>signals sender for retransmission or drops frame 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error correction:</a:t>
            </a:r>
            <a:r>
              <a:rPr lang="en-US" dirty="0">
                <a:latin typeface="Gill Sans MT" charset="0"/>
                <a:cs typeface="+mn-cs"/>
              </a:rPr>
              <a:t> </a:t>
            </a: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receiver identifies </a:t>
            </a:r>
            <a:r>
              <a:rPr lang="en-US" sz="2000" i="1" dirty="0">
                <a:solidFill>
                  <a:srgbClr val="CC0000"/>
                </a:solidFill>
                <a:latin typeface="Gill Sans MT" charset="0"/>
              </a:rPr>
              <a:t>and corrects</a:t>
            </a:r>
            <a:r>
              <a:rPr lang="en-US" sz="2000" dirty="0">
                <a:latin typeface="Gill Sans MT" charset="0"/>
              </a:rPr>
              <a:t> bit error(s) without resorting to retransmission</a:t>
            </a:r>
            <a:endParaRPr lang="en-US" dirty="0">
              <a:latin typeface="Gill Sans MT" charset="0"/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latin typeface="Gill Sans MT" charset="0"/>
                <a:cs typeface="+mn-cs"/>
              </a:rPr>
              <a:t>half-duplex and full-duplex</a:t>
            </a:r>
            <a:endParaRPr lang="en-US" dirty="0">
              <a:solidFill>
                <a:srgbClr val="CC0000"/>
              </a:solidFill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sz="2000" dirty="0">
                <a:latin typeface="Gill Sans MT" charset="0"/>
              </a:rPr>
              <a:t>with half duplex, nodes at both ends of link can transmit, but not at same time</a:t>
            </a:r>
            <a:endParaRPr lang="en-US" dirty="0">
              <a:latin typeface="Gill Sans MT" charset="0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Link layer services (more)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6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523875" y="7302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Chapter </a:t>
            </a:r>
            <a:r>
              <a:rPr lang="en-US" dirty="0" smtClean="0">
                <a:latin typeface="Gill Sans MT" charset="0"/>
                <a:cs typeface="+mj-cs"/>
              </a:rPr>
              <a:t>6: </a:t>
            </a:r>
            <a:r>
              <a:rPr lang="en-US" dirty="0">
                <a:latin typeface="Gill Sans MT" charset="0"/>
                <a:cs typeface="+mj-cs"/>
              </a:rPr>
              <a:t>let</a:t>
            </a:r>
            <a:r>
              <a:rPr lang="ja-JP" altLang="en-US" dirty="0">
                <a:latin typeface="Gill Sans MT" charset="0"/>
                <a:cs typeface="+mj-cs"/>
              </a:rPr>
              <a:t>’</a:t>
            </a:r>
            <a:r>
              <a:rPr lang="en-US" dirty="0">
                <a:latin typeface="Gill Sans MT" charset="0"/>
                <a:cs typeface="+mj-cs"/>
              </a:rPr>
              <a:t>s take a breath</a:t>
            </a:r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793115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journey down protocol stack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complete</a:t>
            </a:r>
            <a:r>
              <a:rPr lang="en-US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(except PHY)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solid understanding of networking principles, practice</a:t>
            </a:r>
          </a:p>
          <a:p>
            <a:pPr>
              <a:defRPr/>
            </a:pPr>
            <a:r>
              <a:rPr lang="en-US" dirty="0">
                <a:latin typeface="Gill Sans MT" charset="0"/>
                <a:cs typeface="+mn-cs"/>
              </a:rPr>
              <a:t>….. could stop here …. but </a:t>
            </a:r>
            <a:r>
              <a:rPr lang="en-US" i="1" dirty="0">
                <a:solidFill>
                  <a:srgbClr val="C00000"/>
                </a:solidFill>
                <a:latin typeface="Gill Sans MT" charset="0"/>
                <a:cs typeface="+mn-cs"/>
              </a:rPr>
              <a:t>lots</a:t>
            </a:r>
            <a:r>
              <a:rPr lang="en-US" i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dirty="0">
                <a:latin typeface="Gill Sans MT" charset="0"/>
                <a:cs typeface="+mn-cs"/>
              </a:rPr>
              <a:t>of interesting topics!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multimedia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security </a:t>
            </a: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pic>
        <p:nvPicPr>
          <p:cNvPr id="219141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8969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70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P15</a:t>
            </a:r>
          </a:p>
          <a:p>
            <a:r>
              <a:rPr lang="en-US" altLang="zh-CN" dirty="0" smtClean="0"/>
              <a:t>P18</a:t>
            </a:r>
          </a:p>
          <a:p>
            <a:r>
              <a:rPr lang="en-US" altLang="zh-CN" dirty="0" smtClean="0"/>
              <a:t>P26</a:t>
            </a:r>
          </a:p>
          <a:p>
            <a:r>
              <a:rPr lang="en-US" altLang="zh-CN" dirty="0" smtClean="0"/>
              <a:t>P28</a:t>
            </a:r>
          </a:p>
          <a:p>
            <a:r>
              <a:rPr lang="en-US" altLang="zh-CN" smtClean="0"/>
              <a:t>P29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6-</a:t>
            </a:r>
            <a:fld id="{B3616EB6-F471-2047-976B-63D7811A01EC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8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5656263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4276" name="Picture 8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874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100013"/>
            <a:ext cx="8251825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latin typeface="Gill Sans MT" charset="0"/>
                <a:cs typeface="+mj-cs"/>
              </a:rPr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8463" y="1243013"/>
            <a:ext cx="4075112" cy="465931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in each and every host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link layer implemented in </a:t>
            </a:r>
            <a:r>
              <a:rPr lang="ja-JP" altLang="en-US" sz="2400" dirty="0">
                <a:latin typeface="Gill Sans MT" charset="0"/>
                <a:cs typeface="+mn-cs"/>
              </a:rPr>
              <a:t>“</a:t>
            </a:r>
            <a:r>
              <a:rPr lang="en-US" sz="2400" dirty="0">
                <a:latin typeface="Gill Sans MT" charset="0"/>
                <a:cs typeface="+mn-cs"/>
              </a:rPr>
              <a:t>adaptor</a:t>
            </a:r>
            <a:r>
              <a:rPr lang="ja-JP" altLang="en-US" sz="2400" dirty="0">
                <a:latin typeface="Gill Sans MT" charset="0"/>
                <a:cs typeface="+mn-cs"/>
              </a:rPr>
              <a:t>”</a:t>
            </a:r>
            <a:r>
              <a:rPr lang="en-US" sz="2400" dirty="0">
                <a:latin typeface="Gill Sans MT" charset="0"/>
                <a:cs typeface="+mn-cs"/>
              </a:rPr>
              <a:t> (aka </a:t>
            </a:r>
            <a:r>
              <a:rPr lang="en-US" sz="2400" i="1" dirty="0">
                <a:solidFill>
                  <a:srgbClr val="CC0000"/>
                </a:solidFill>
                <a:latin typeface="Gill Sans MT" charset="0"/>
                <a:cs typeface="+mn-cs"/>
              </a:rPr>
              <a:t>network interface card</a:t>
            </a:r>
            <a:r>
              <a:rPr lang="en-US" sz="2400" dirty="0">
                <a:latin typeface="Gill Sans MT" charset="0"/>
                <a:cs typeface="+mn-cs"/>
              </a:rPr>
              <a:t> NIC</a:t>
            </a:r>
            <a:r>
              <a:rPr lang="en-US" sz="2400" dirty="0" smtClean="0">
                <a:latin typeface="Gill Sans MT" charset="0"/>
                <a:cs typeface="+mn-cs"/>
              </a:rPr>
              <a:t>) or on a chip</a:t>
            </a:r>
            <a:endParaRPr lang="en-US" sz="2400" dirty="0">
              <a:latin typeface="Gill Sans MT" charset="0"/>
              <a:cs typeface="+mn-cs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Ethernet card, 802.11 </a:t>
            </a:r>
            <a:r>
              <a:rPr lang="en-US" dirty="0" smtClean="0">
                <a:latin typeface="Gill Sans MT" charset="0"/>
              </a:rPr>
              <a:t>card; Ethernet chipset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implements link, physical layer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attaches into </a:t>
            </a:r>
            <a:r>
              <a:rPr lang="en-US" sz="2400" dirty="0" smtClean="0">
                <a:latin typeface="Gill Sans MT" charset="0"/>
                <a:cs typeface="+mn-cs"/>
              </a:rPr>
              <a:t>host’s </a:t>
            </a:r>
            <a:r>
              <a:rPr lang="en-US" sz="2400" dirty="0">
                <a:latin typeface="Gill Sans MT" charset="0"/>
                <a:cs typeface="+mn-cs"/>
              </a:rPr>
              <a:t>system buses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combination of hardware, software, firmware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6129338" y="2614613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6578600" y="4552950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6578600" y="396557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6384925" y="4562475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6630988" y="3484563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6496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6891338" y="3665538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6384925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7204075" y="2968625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6688138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7561263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8008938" y="3786188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6891338" y="4273550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6889750" y="4806950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7686675" y="3662363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7296150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 smtClean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7504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6351588" y="3854450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5091113" y="2743200"/>
            <a:ext cx="1466850" cy="2065338"/>
            <a:chOff x="2691" y="1728"/>
            <a:chExt cx="924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 smtClean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 smtClean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300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17625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5062538" y="5251450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889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  <a:cs typeface="+mj-cs"/>
              </a:rPr>
              <a:t>Adaptors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5450" y="4275138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</a:t>
            </a:r>
            <a:r>
              <a:rPr lang="en-US" dirty="0" smtClean="0">
                <a:latin typeface="Gill Sans MT" charset="0"/>
              </a:rPr>
              <a:t>flow </a:t>
            </a:r>
            <a:r>
              <a:rPr lang="en-US" dirty="0">
                <a:latin typeface="Gill Sans MT" charset="0"/>
              </a:rPr>
              <a:t>control, etc.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08500" y="4273550"/>
            <a:ext cx="4090988" cy="2184501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</a:t>
            </a:r>
            <a:r>
              <a:rPr lang="en-US" dirty="0" smtClean="0">
                <a:latin typeface="Gill Sans MT" charset="0"/>
              </a:rPr>
              <a:t>flow </a:t>
            </a:r>
            <a:r>
              <a:rPr lang="en-US" dirty="0">
                <a:latin typeface="Gill Sans MT" charset="0"/>
              </a:rPr>
              <a:t>control, </a:t>
            </a:r>
            <a:r>
              <a:rPr lang="en-US" dirty="0" smtClean="0">
                <a:latin typeface="Gill Sans MT" charset="0"/>
              </a:rPr>
              <a:t>etc.</a:t>
            </a:r>
            <a:endParaRPr lang="en-US" dirty="0">
              <a:latin typeface="Gill Sans MT" charset="0"/>
            </a:endParaRP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</a:t>
            </a:r>
            <a:r>
              <a:rPr lang="en-US" dirty="0" smtClean="0">
                <a:latin typeface="Gill Sans MT" charset="0"/>
              </a:rPr>
              <a:t>side</a:t>
            </a:r>
            <a:endParaRPr lang="en-US" dirty="0">
              <a:latin typeface="Gill Sans MT" charset="0"/>
            </a:endParaRP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4113213" y="3394075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1957388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2052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2193925" y="221297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2435225" y="2773363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2435225" y="23018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2346325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2763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28850" y="15017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3095625" y="150336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2551113" y="1917700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3475038" y="192087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5832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6069013" y="2232025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6310313" y="2792413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6310313" y="23209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6221413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6638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6103938" y="15208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6970713" y="1522413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6426200" y="1936750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7350125" y="1939925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1935163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5727700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1512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1476375" y="1922463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5961063" y="1870075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5422900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5386388" y="1941513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2768600" y="2903538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4681538" y="3419475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4654550" y="3375025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 smtClean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5654675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2244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 smtClean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2873375" y="3575050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56361" name="Picture 63" descr="underline_base"/>
          <p:cNvPicPr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914400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154" y="6522365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</a:t>
            </a:r>
            <a:r>
              <a:rPr lang="en-US" sz="1200" dirty="0" smtClean="0">
                <a:latin typeface="Tahoma" charset="0"/>
              </a:rPr>
              <a:t>-</a:t>
            </a:r>
            <a:fld id="{8E8C6E93-DF5B-BC4B-80F9-500DED1EEDCC}" type="slidenum">
              <a:rPr lang="en-US" sz="120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96" y="6521551"/>
            <a:ext cx="2177473" cy="241541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 dirty="0" smtClean="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bg1">
                <a:lumMod val="95000"/>
              </a:schemeClr>
            </a:gs>
            <a:gs pos="100000">
              <a:schemeClr val="accent5">
                <a:lumMod val="75000"/>
              </a:schemeClr>
            </a:gs>
          </a:gsLst>
        </a:gradFill>
        <a:ln>
          <a:noFill/>
        </a:ln>
        <a:effectLst/>
      </a:spPr>
      <a:bodyPr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17682</TotalTime>
  <Words>4310</Words>
  <Application>Microsoft Office PowerPoint</Application>
  <PresentationFormat>全屏显示(4:3)</PresentationFormat>
  <Paragraphs>1125</Paragraphs>
  <Slides>71</Slides>
  <Notes>60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Gulim</vt:lpstr>
      <vt:lpstr>MS Mincho</vt:lpstr>
      <vt:lpstr>ＭＳ Ｐゴシック</vt:lpstr>
      <vt:lpstr>Arial</vt:lpstr>
      <vt:lpstr>Calibri</vt:lpstr>
      <vt:lpstr>Comic Sans MS</vt:lpstr>
      <vt:lpstr>Courier New</vt:lpstr>
      <vt:lpstr>Gill Sans MT</vt:lpstr>
      <vt:lpstr>Tahoma</vt:lpstr>
      <vt:lpstr>Times New Roman</vt:lpstr>
      <vt:lpstr>Wingdings</vt:lpstr>
      <vt:lpstr>Default Design</vt:lpstr>
      <vt:lpstr>Equation</vt:lpstr>
      <vt:lpstr>PowerPoint 演示文稿</vt:lpstr>
      <vt:lpstr>Chapter 6: Link layer and LANs</vt:lpstr>
      <vt:lpstr>Link layer, LANs: outline</vt:lpstr>
      <vt:lpstr>Link layer: introduction</vt:lpstr>
      <vt:lpstr>Link layer: context</vt:lpstr>
      <vt:lpstr>Link layer services</vt:lpstr>
      <vt:lpstr>Link layer services (more)</vt:lpstr>
      <vt:lpstr>Where is the link layer implemented?</vt:lpstr>
      <vt:lpstr>Adaptors communicating</vt:lpstr>
      <vt:lpstr>Link layer, LANs: outline</vt:lpstr>
      <vt:lpstr>Error detection</vt:lpstr>
      <vt:lpstr>Parity checking</vt:lpstr>
      <vt:lpstr>Internet checksum</vt:lpstr>
      <vt:lpstr>Cyclic redundancy check</vt:lpstr>
      <vt:lpstr>CRC example</vt:lpstr>
      <vt:lpstr>Link layer, LANs: outline</vt:lpstr>
      <vt:lpstr>Multiple access links, protocols</vt:lpstr>
      <vt:lpstr>Multiple access protocols</vt:lpstr>
      <vt:lpstr>An ideal multiple access protocol</vt:lpstr>
      <vt:lpstr>MAC protocols: taxonomy</vt:lpstr>
      <vt:lpstr>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PowerPoint 演示文稿</vt:lpstr>
      <vt:lpstr>PowerPoint 演示文稿</vt:lpstr>
      <vt:lpstr> Summary of MAC protocols</vt:lpstr>
      <vt:lpstr>Link layer, LANs: outline</vt:lpstr>
      <vt:lpstr>MAC addresses</vt:lpstr>
      <vt:lpstr>LAN addresses</vt:lpstr>
      <vt:lpstr>LAN addresses</vt:lpstr>
      <vt:lpstr>Link layer, LANs: outline</vt:lpstr>
      <vt:lpstr>Ethernet</vt:lpstr>
      <vt:lpstr>Ethernet: physical topology</vt:lpstr>
      <vt:lpstr>Ethernet frame structure</vt:lpstr>
      <vt:lpstr>Ethernet frame structure (more)</vt:lpstr>
      <vt:lpstr>Ethernet: unreliable, connectionless</vt:lpstr>
      <vt:lpstr>802.3 Ethernet standards: link &amp; physical layers</vt:lpstr>
      <vt:lpstr>Link layer, LANs: outline</vt:lpstr>
      <vt:lpstr>Ethernet switch</vt:lpstr>
      <vt:lpstr>Switch: multiple simultaneous transmissions</vt:lpstr>
      <vt:lpstr>Switch forwarding table</vt:lpstr>
      <vt:lpstr>Switch: self-learning</vt:lpstr>
      <vt:lpstr>Switch: frame filtering/forwarding</vt:lpstr>
      <vt:lpstr>Self-learning, forwarding: example</vt:lpstr>
      <vt:lpstr>Interconnecting switches</vt:lpstr>
      <vt:lpstr>Self-learning multi-switch example</vt:lpstr>
      <vt:lpstr>Institutional network</vt:lpstr>
      <vt:lpstr>VLANs: motivation</vt:lpstr>
      <vt:lpstr>VLANs</vt:lpstr>
      <vt:lpstr>Port-based VLAN</vt:lpstr>
      <vt:lpstr>VLANs spanning multiple switches</vt:lpstr>
      <vt:lpstr>PowerPoint 演示文稿</vt:lpstr>
      <vt:lpstr>Link layer, LANs: outline</vt:lpstr>
      <vt:lpstr>Data center networks </vt:lpstr>
      <vt:lpstr>PowerPoint 演示文稿</vt:lpstr>
      <vt:lpstr>PowerPoint 演示文稿</vt:lpstr>
      <vt:lpstr>Chapter 6: Summary</vt:lpstr>
      <vt:lpstr>Chapter 6: let’s take a breath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home</cp:lastModifiedBy>
  <cp:revision>557</cp:revision>
  <dcterms:created xsi:type="dcterms:W3CDTF">1999-10-08T19:08:27Z</dcterms:created>
  <dcterms:modified xsi:type="dcterms:W3CDTF">2018-03-20T14:18:24Z</dcterms:modified>
</cp:coreProperties>
</file>