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74" r:id="rId4"/>
    <p:sldId id="262" r:id="rId5"/>
    <p:sldId id="263" r:id="rId6"/>
    <p:sldId id="264" r:id="rId7"/>
    <p:sldId id="257" r:id="rId8"/>
    <p:sldId id="261" r:id="rId9"/>
    <p:sldId id="273" r:id="rId10"/>
    <p:sldId id="265" r:id="rId11"/>
    <p:sldId id="258" r:id="rId12"/>
    <p:sldId id="266" r:id="rId13"/>
    <p:sldId id="259" r:id="rId14"/>
    <p:sldId id="267" r:id="rId15"/>
    <p:sldId id="260" r:id="rId16"/>
    <p:sldId id="268" r:id="rId17"/>
    <p:sldId id="270" r:id="rId18"/>
    <p:sldId id="269" r:id="rId19"/>
    <p:sldId id="271" r:id="rId20"/>
    <p:sldId id="275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94627" autoAdjust="0"/>
  </p:normalViewPr>
  <p:slideViewPr>
    <p:cSldViewPr snapToGrid="0">
      <p:cViewPr varScale="1">
        <p:scale>
          <a:sx n="73" d="100"/>
          <a:sy n="73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79B17-92D5-44E5-8111-84D49AF500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BD6F2-D8B2-4AF2-AF07-BCFC483DC8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61D0-297F-4944-84BE-B523A9FBF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608A-4EC9-4F22-AC90-724CCE26CF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汇编快速入门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NASM</a:t>
            </a:r>
            <a:r>
              <a:rPr lang="zh-CN" altLang="en-US" dirty="0"/>
              <a:t>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算术运算指令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en-US" altLang="zh-CN" dirty="0"/>
          </a:p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逻辑运算指令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en-US" altLang="zh-CN" dirty="0"/>
          </a:p>
          <a:p>
            <a:r>
              <a:rPr lang="en-US" altLang="zh-CN" dirty="0"/>
              <a:t>or</a:t>
            </a:r>
            <a:endParaRPr lang="en-US" altLang="zh-CN" dirty="0"/>
          </a:p>
          <a:p>
            <a:r>
              <a:rPr lang="en-US" altLang="zh-CN" dirty="0" err="1"/>
              <a:t>xor</a:t>
            </a:r>
            <a:endParaRPr lang="en-US" altLang="zh-CN" dirty="0"/>
          </a:p>
          <a:p>
            <a:r>
              <a:rPr lang="en-US" altLang="zh-CN" dirty="0"/>
              <a:t>not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add&amp;sub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oprd1,oprd2</a:t>
            </a:r>
            <a:endParaRPr lang="en-US" altLang="zh-CN" dirty="0"/>
          </a:p>
          <a:p>
            <a:r>
              <a:rPr lang="en-US" altLang="zh-CN" dirty="0"/>
              <a:t>oprd1 = oprd1 + oprd2</a:t>
            </a:r>
            <a:endParaRPr lang="en-US" altLang="zh-CN" dirty="0"/>
          </a:p>
          <a:p>
            <a:r>
              <a:rPr lang="en-US" altLang="zh-CN" dirty="0"/>
              <a:t>sub oprd1,oprd2</a:t>
            </a:r>
            <a:endParaRPr lang="en-US" altLang="zh-CN" dirty="0"/>
          </a:p>
          <a:p>
            <a:r>
              <a:rPr lang="en-US" altLang="zh-CN" dirty="0"/>
              <a:t>oprd1 = oprd1 - oprd2</a:t>
            </a:r>
            <a:endParaRPr lang="en-US" altLang="zh-CN" dirty="0"/>
          </a:p>
          <a:p>
            <a:r>
              <a:rPr lang="en-US" altLang="zh-CN" dirty="0"/>
              <a:t>oprd1</a:t>
            </a:r>
            <a:r>
              <a:rPr lang="zh-CN" altLang="en-US" dirty="0"/>
              <a:t>必须是寄存器</a:t>
            </a:r>
            <a:endParaRPr lang="en-US" altLang="zh-CN" dirty="0"/>
          </a:p>
          <a:p>
            <a:r>
              <a:rPr lang="en-US" altLang="zh-CN" dirty="0"/>
              <a:t>oprd2</a:t>
            </a:r>
            <a:r>
              <a:rPr lang="zh-CN" altLang="en-US" dirty="0"/>
              <a:t>是寄存器或立即数</a:t>
            </a:r>
            <a:endParaRPr lang="en-US" altLang="zh-CN" dirty="0"/>
          </a:p>
          <a:p>
            <a:r>
              <a:rPr lang="zh-CN" altLang="en-US" dirty="0"/>
              <a:t>在内存的数据请用</a:t>
            </a:r>
            <a:r>
              <a:rPr lang="en-US" altLang="zh-CN" dirty="0" err="1"/>
              <a:t>mov</a:t>
            </a:r>
            <a:r>
              <a:rPr lang="zh-CN" altLang="en-US" dirty="0"/>
              <a:t>指令挪到寄存器后再使用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控制转移指令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无条件跳转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jmp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条件跳转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/>
              <a:t>cmp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je</a:t>
            </a:r>
            <a:r>
              <a:rPr lang="en-US" altLang="zh-CN" dirty="0"/>
              <a:t>/ja/</a:t>
            </a:r>
            <a:r>
              <a:rPr lang="en-US" altLang="zh-CN" dirty="0" err="1"/>
              <a:t>jb</a:t>
            </a:r>
            <a:r>
              <a:rPr lang="en-US" altLang="zh-CN" dirty="0"/>
              <a:t>…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cmp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je</a:t>
            </a:r>
            <a:r>
              <a:rPr lang="en-US" altLang="zh-CN" dirty="0"/>
              <a:t>/ja/</a:t>
            </a:r>
            <a:r>
              <a:rPr lang="en-US" altLang="zh-CN" dirty="0" err="1"/>
              <a:t>jb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先用</a:t>
            </a:r>
            <a:r>
              <a:rPr lang="en-US" altLang="zh-CN" dirty="0" err="1"/>
              <a:t>cmp</a:t>
            </a:r>
            <a:r>
              <a:rPr lang="en-US" altLang="zh-CN" dirty="0"/>
              <a:t> oprd1, oprd2</a:t>
            </a:r>
            <a:r>
              <a:rPr lang="zh-CN" altLang="en-US" dirty="0"/>
              <a:t>比较两个数，然后可以使用条件跳转</a:t>
            </a:r>
            <a:endParaRPr lang="en-US" altLang="zh-CN" dirty="0"/>
          </a:p>
          <a:p>
            <a:r>
              <a:rPr lang="en-US" altLang="zh-CN" dirty="0" err="1"/>
              <a:t>je</a:t>
            </a:r>
            <a:r>
              <a:rPr lang="en-US" altLang="zh-CN" dirty="0"/>
              <a:t> : </a:t>
            </a:r>
            <a:r>
              <a:rPr lang="zh-CN" altLang="en-US" dirty="0"/>
              <a:t>相等则跳转</a:t>
            </a:r>
            <a:endParaRPr lang="en-US" altLang="zh-CN" dirty="0"/>
          </a:p>
          <a:p>
            <a:r>
              <a:rPr lang="en-US" altLang="zh-CN" dirty="0"/>
              <a:t>ja</a:t>
            </a:r>
            <a:r>
              <a:rPr lang="zh-CN" altLang="en-US" dirty="0"/>
              <a:t>：大于则跳转</a:t>
            </a:r>
            <a:endParaRPr lang="en-US" altLang="zh-CN" dirty="0"/>
          </a:p>
          <a:p>
            <a:r>
              <a:rPr lang="en-US" altLang="zh-CN" dirty="0" err="1"/>
              <a:t>jb</a:t>
            </a:r>
            <a:r>
              <a:rPr lang="zh-CN" altLang="en-US" dirty="0"/>
              <a:t>：小于则跳转</a:t>
            </a:r>
            <a:endParaRPr lang="en-US" altLang="zh-CN" dirty="0"/>
          </a:p>
          <a:p>
            <a:r>
              <a:rPr lang="en-US" altLang="zh-CN" dirty="0" err="1"/>
              <a:t>jae</a:t>
            </a:r>
            <a:r>
              <a:rPr lang="zh-CN" altLang="en-US" dirty="0"/>
              <a:t>：大于等于则跳转</a:t>
            </a:r>
            <a:endParaRPr lang="en-US" altLang="zh-CN" dirty="0"/>
          </a:p>
          <a:p>
            <a:r>
              <a:rPr lang="en-US" altLang="zh-CN" dirty="0" err="1"/>
              <a:t>jbe</a:t>
            </a:r>
            <a:r>
              <a:rPr lang="zh-CN" altLang="en-US" dirty="0"/>
              <a:t>：小于等于则跳转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是英文</a:t>
            </a:r>
            <a:r>
              <a:rPr lang="en-US" altLang="zh-CN" dirty="0"/>
              <a:t>"Basic Input Output System"</a:t>
            </a:r>
            <a:r>
              <a:rPr lang="zh-CN" altLang="en-US" dirty="0"/>
              <a:t>的缩略语，直译过来后中文名称就是</a:t>
            </a:r>
            <a:r>
              <a:rPr lang="en-US" altLang="zh-CN" dirty="0"/>
              <a:t>"</a:t>
            </a:r>
            <a:r>
              <a:rPr lang="zh-CN" altLang="en-US" dirty="0"/>
              <a:t>基本输入输出系统</a:t>
            </a:r>
            <a:r>
              <a:rPr lang="en-US" altLang="zh-CN" dirty="0"/>
              <a:t>"</a:t>
            </a:r>
            <a:r>
              <a:rPr lang="zh-CN" altLang="en-US" dirty="0"/>
              <a:t>。其实，它是一组固化到计算机内主板上一个</a:t>
            </a:r>
            <a:r>
              <a:rPr lang="en-US" altLang="zh-CN" dirty="0"/>
              <a:t>ROM</a:t>
            </a:r>
            <a:r>
              <a:rPr lang="zh-CN" altLang="en-US" dirty="0"/>
              <a:t>芯片上的程序，它保存着计算机最重要的基本输入输出的程序、系统设置信息、开机后自检程序和系统自启动程序。 其主要功能是为计算机提供最底层的、最直接的硬件设置和控制。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BIOS</a:t>
            </a:r>
            <a:r>
              <a:rPr lang="zh-CN" altLang="en-US" dirty="0"/>
              <a:t>调用</a:t>
            </a:r>
            <a:endParaRPr lang="zh-CN" alt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7956" y="2205866"/>
            <a:ext cx="5816088" cy="3590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10h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BIOS </a:t>
            </a:r>
            <a:r>
              <a:rPr lang="zh-CN" altLang="en-US" dirty="0"/>
              <a:t>的</a:t>
            </a:r>
            <a:r>
              <a:rPr lang="en-US" altLang="zh-CN" dirty="0"/>
              <a:t>10H</a:t>
            </a:r>
            <a:r>
              <a:rPr lang="zh-CN" altLang="en-US" dirty="0"/>
              <a:t>提供了显示字符串的调用</a:t>
            </a:r>
            <a:endParaRPr lang="zh-CN" altLang="en-US" sz="2700" dirty="0"/>
          </a:p>
          <a:p>
            <a:r>
              <a:rPr lang="en-US" altLang="zh-CN" sz="2700" dirty="0"/>
              <a:t>BIOS</a:t>
            </a:r>
            <a:r>
              <a:rPr lang="zh-CN" altLang="en-US" sz="2700" dirty="0"/>
              <a:t>的</a:t>
            </a:r>
            <a:r>
              <a:rPr lang="en-US" altLang="zh-CN" sz="2700" dirty="0"/>
              <a:t>10H</a:t>
            </a:r>
            <a:r>
              <a:rPr lang="zh-CN" altLang="en-US" sz="2700" dirty="0"/>
              <a:t>号调用功能与参数</a:t>
            </a:r>
            <a:endParaRPr lang="zh-CN" altLang="en-US" sz="2700" dirty="0"/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32" y="2936876"/>
            <a:ext cx="748823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13h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BIOS </a:t>
            </a:r>
            <a:r>
              <a:rPr lang="zh-CN" altLang="en-US" dirty="0"/>
              <a:t>的</a:t>
            </a:r>
            <a:r>
              <a:rPr lang="en-US" altLang="zh-CN" dirty="0"/>
              <a:t>13H</a:t>
            </a:r>
            <a:r>
              <a:rPr lang="zh-CN" altLang="en-US" dirty="0"/>
              <a:t>提供了磁盘读写的调用</a:t>
            </a:r>
            <a:endParaRPr lang="zh-CN" altLang="en-US" dirty="0"/>
          </a:p>
          <a:p>
            <a:r>
              <a:rPr lang="en-US" altLang="zh-CN" dirty="0"/>
              <a:t>BIOS</a:t>
            </a:r>
            <a:r>
              <a:rPr lang="zh-CN" altLang="en-US" dirty="0"/>
              <a:t>的</a:t>
            </a:r>
            <a:r>
              <a:rPr lang="en-US" altLang="zh-CN" dirty="0"/>
              <a:t>13H</a:t>
            </a:r>
            <a:r>
              <a:rPr lang="zh-CN" altLang="en-US" dirty="0"/>
              <a:t>号调用功能与参数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31" y="2865438"/>
            <a:ext cx="727233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80h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系统相关的中断，比较有用的有：</a:t>
            </a:r>
            <a:endParaRPr lang="en-US" altLang="zh-CN" dirty="0"/>
          </a:p>
          <a:p>
            <a:r>
              <a:rPr lang="en-US" altLang="zh-CN" dirty="0" err="1"/>
              <a:t>eax</a:t>
            </a:r>
            <a:r>
              <a:rPr lang="en-US" altLang="zh-CN" dirty="0"/>
              <a:t> = 1 :</a:t>
            </a:r>
            <a:r>
              <a:rPr lang="zh-CN" altLang="en-US" dirty="0"/>
              <a:t>结束程序，返回系统，相当于在</a:t>
            </a:r>
            <a:r>
              <a:rPr lang="en-US" altLang="zh-CN" dirty="0"/>
              <a:t>main</a:t>
            </a:r>
            <a:r>
              <a:rPr lang="zh-CN" altLang="en-US" dirty="0"/>
              <a:t>函数的</a:t>
            </a:r>
            <a:r>
              <a:rPr lang="en-US" altLang="zh-CN" dirty="0"/>
              <a:t>return 0</a:t>
            </a:r>
            <a:endParaRPr lang="en-US" altLang="zh-CN" dirty="0"/>
          </a:p>
          <a:p>
            <a:r>
              <a:rPr lang="en-US" altLang="zh-CN" dirty="0" err="1"/>
              <a:t>eax</a:t>
            </a:r>
            <a:r>
              <a:rPr lang="en-US" altLang="zh-CN" dirty="0"/>
              <a:t> = 3:</a:t>
            </a:r>
            <a:r>
              <a:rPr lang="zh-CN" altLang="en-US" dirty="0"/>
              <a:t>读入一段字符串到内存，</a:t>
            </a:r>
            <a:r>
              <a:rPr lang="en-US" altLang="zh-CN" dirty="0" err="1"/>
              <a:t>ebx</a:t>
            </a:r>
            <a:r>
              <a:rPr lang="zh-CN" altLang="en-US" dirty="0"/>
              <a:t>放</a:t>
            </a:r>
            <a:r>
              <a:rPr lang="en-US" altLang="zh-CN" dirty="0"/>
              <a:t>fb</a:t>
            </a:r>
            <a:r>
              <a:rPr lang="zh-CN" altLang="en-US" dirty="0"/>
              <a:t>，常取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stdin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zh-CN" altLang="en-US" dirty="0"/>
              <a:t>放字符串首地址，</a:t>
            </a:r>
            <a:r>
              <a:rPr lang="en-US" altLang="zh-CN" dirty="0" err="1"/>
              <a:t>edx</a:t>
            </a:r>
            <a:r>
              <a:rPr lang="zh-CN" altLang="en-US" dirty="0"/>
              <a:t>放字符串长度。</a:t>
            </a:r>
            <a:endParaRPr lang="en-US" altLang="zh-CN"/>
          </a:p>
          <a:p>
            <a:r>
              <a:rPr lang="en-US" altLang="zh-CN"/>
              <a:t>eax</a:t>
            </a:r>
            <a:r>
              <a:rPr lang="en-US" altLang="zh-CN" dirty="0"/>
              <a:t> = 4 :</a:t>
            </a:r>
            <a:r>
              <a:rPr lang="zh-CN" altLang="en-US" dirty="0"/>
              <a:t>写一段字符串到某个文件，</a:t>
            </a:r>
            <a:r>
              <a:rPr lang="en-US" altLang="zh-CN" dirty="0" err="1"/>
              <a:t>ebx</a:t>
            </a:r>
            <a:r>
              <a:rPr lang="zh-CN" altLang="en-US" dirty="0"/>
              <a:t>放</a:t>
            </a:r>
            <a:r>
              <a:rPr lang="en-US" altLang="zh-CN" dirty="0"/>
              <a:t>fb</a:t>
            </a:r>
            <a:r>
              <a:rPr lang="zh-CN" altLang="en-US" dirty="0"/>
              <a:t>，常取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en-US" altLang="zh-CN" dirty="0" err="1"/>
              <a:t>stdout</a:t>
            </a:r>
            <a:r>
              <a:rPr lang="zh-CN" altLang="en-US" dirty="0"/>
              <a:t>，</a:t>
            </a:r>
            <a:r>
              <a:rPr lang="en-US" altLang="zh-CN" dirty="0" err="1"/>
              <a:t>ecx</a:t>
            </a:r>
            <a:r>
              <a:rPr lang="zh-CN" altLang="en-US" dirty="0"/>
              <a:t>放字符串首地址，</a:t>
            </a:r>
            <a:r>
              <a:rPr lang="en-US" altLang="zh-CN" dirty="0" err="1"/>
              <a:t>edx</a:t>
            </a:r>
            <a:r>
              <a:rPr lang="zh-CN" altLang="en-US" dirty="0"/>
              <a:t>放字符串长度。</a:t>
            </a:r>
            <a:endParaRPr lang="en-US" altLang="zh-CN" dirty="0"/>
          </a:p>
          <a:p>
            <a:r>
              <a:rPr lang="zh-CN" altLang="en-US" dirty="0"/>
              <a:t>上述提到的</a:t>
            </a:r>
            <a:r>
              <a:rPr lang="en-US" altLang="zh-CN" dirty="0"/>
              <a:t>fb</a:t>
            </a:r>
            <a:r>
              <a:rPr lang="zh-CN" altLang="en-US" dirty="0"/>
              <a:t>是代表一个文件的整型，就是</a:t>
            </a:r>
            <a:r>
              <a:rPr lang="en-US" altLang="zh-CN" dirty="0"/>
              <a:t>open()</a:t>
            </a:r>
            <a:r>
              <a:rPr lang="zh-CN" altLang="en-US" dirty="0"/>
              <a:t>函数返回的那个整型，特别的，</a:t>
            </a:r>
            <a:r>
              <a:rPr lang="en-US" altLang="zh-CN" dirty="0"/>
              <a:t>stdin = 0, </a:t>
            </a:r>
            <a:r>
              <a:rPr lang="en-US" altLang="zh-CN" dirty="0" err="1"/>
              <a:t>stdout</a:t>
            </a:r>
            <a:r>
              <a:rPr lang="en-US" altLang="zh-CN" dirty="0"/>
              <a:t> = 1, stderr = 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如果要编译在裸机上跑的程序，使用</a:t>
            </a:r>
            <a:endParaRPr lang="en-US" altLang="zh-CN" dirty="0"/>
          </a:p>
          <a:p>
            <a:r>
              <a:rPr lang="en-US" altLang="zh-CN" dirty="0" err="1"/>
              <a:t>nasm</a:t>
            </a:r>
            <a:r>
              <a:rPr lang="en-US" altLang="zh-CN" dirty="0"/>
              <a:t> –o </a:t>
            </a:r>
            <a:r>
              <a:rPr lang="en-US" altLang="zh-CN" dirty="0" err="1"/>
              <a:t>XXX.bin</a:t>
            </a:r>
            <a:r>
              <a:rPr lang="en-US" altLang="zh-CN" dirty="0"/>
              <a:t> XXX.asm</a:t>
            </a:r>
            <a:endParaRPr lang="en-US" altLang="zh-CN" dirty="0"/>
          </a:p>
          <a:p>
            <a:r>
              <a:rPr lang="zh-CN" altLang="en-US" dirty="0"/>
              <a:t>如果要编译直接在</a:t>
            </a:r>
            <a:r>
              <a:rPr lang="en-US" altLang="zh-CN" dirty="0"/>
              <a:t>Linux</a:t>
            </a:r>
            <a:r>
              <a:rPr lang="zh-CN" altLang="en-US" dirty="0"/>
              <a:t>下跑的程序，需要和</a:t>
            </a:r>
            <a:r>
              <a:rPr lang="en-US" altLang="zh-CN" dirty="0" err="1"/>
              <a:t>gcc</a:t>
            </a:r>
            <a:r>
              <a:rPr lang="zh-CN" altLang="en-US" dirty="0"/>
              <a:t>联合编译</a:t>
            </a:r>
            <a:endParaRPr lang="en-US" altLang="zh-CN" dirty="0"/>
          </a:p>
          <a:p>
            <a:r>
              <a:rPr lang="en-US" altLang="zh-CN" dirty="0" err="1"/>
              <a:t>nasm</a:t>
            </a:r>
            <a:r>
              <a:rPr lang="en-US" altLang="zh-CN" dirty="0"/>
              <a:t> –f elf32 XXX.asm (</a:t>
            </a:r>
            <a:r>
              <a:rPr lang="zh-CN" altLang="en-US" dirty="0"/>
              <a:t>如果系统是</a:t>
            </a:r>
            <a:r>
              <a:rPr lang="en-US" altLang="zh-CN" dirty="0"/>
              <a:t>64</a:t>
            </a:r>
            <a:r>
              <a:rPr lang="zh-CN" altLang="en-US" dirty="0"/>
              <a:t>位的，用</a:t>
            </a:r>
            <a:r>
              <a:rPr lang="en-US" altLang="zh-CN" dirty="0"/>
              <a:t>’elf64’)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–o XXX </a:t>
            </a:r>
            <a:r>
              <a:rPr lang="en-US" altLang="zh-CN" dirty="0" err="1"/>
              <a:t>XXX.o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./XXX</a:t>
            </a:r>
            <a:r>
              <a:rPr lang="zh-CN" altLang="en-US" dirty="0"/>
              <a:t>运行程序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IMB PC</a:t>
            </a:r>
            <a:r>
              <a:rPr lang="zh-CN" altLang="en-US" dirty="0"/>
              <a:t>汇编语言程序设计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版</a:t>
            </a:r>
            <a:r>
              <a:rPr lang="en-US" altLang="zh-CN" dirty="0"/>
              <a:t>),Peter Abel,</a:t>
            </a:r>
            <a:r>
              <a:rPr lang="zh-CN" altLang="en-US" dirty="0"/>
              <a:t>清华大学出版社，</a:t>
            </a:r>
            <a:r>
              <a:rPr lang="en-US" altLang="zh-CN" dirty="0"/>
              <a:t>2006.5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AX,BX,CX,DX</a:t>
            </a:r>
            <a:endParaRPr lang="en-US" altLang="zh-CN" dirty="0"/>
          </a:p>
          <a:p>
            <a:r>
              <a:rPr lang="en-US" altLang="zh-CN" dirty="0"/>
              <a:t>SS,DS,CS</a:t>
            </a:r>
            <a:endParaRPr lang="en-US" altLang="zh-CN" dirty="0"/>
          </a:p>
          <a:p>
            <a:r>
              <a:rPr lang="en-US" altLang="zh-CN" dirty="0"/>
              <a:t>ES</a:t>
            </a:r>
            <a:endParaRPr lang="en-US" altLang="zh-CN" dirty="0"/>
          </a:p>
          <a:p>
            <a:r>
              <a:rPr lang="en-US" altLang="zh-CN" dirty="0"/>
              <a:t>IP,SP,BP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AX:accumulator</a:t>
            </a:r>
            <a:r>
              <a:rPr lang="en-US" altLang="zh-CN" dirty="0"/>
              <a:t>,</a:t>
            </a:r>
            <a:r>
              <a:rPr lang="zh-CN" altLang="en-US" dirty="0"/>
              <a:t>输入输出和大多数的运算</a:t>
            </a:r>
            <a:endParaRPr lang="en-US" altLang="zh-CN" dirty="0"/>
          </a:p>
          <a:p>
            <a:r>
              <a:rPr lang="en-US" altLang="zh-CN" dirty="0" err="1"/>
              <a:t>BX:base</a:t>
            </a:r>
            <a:r>
              <a:rPr lang="en-US" altLang="zh-CN" dirty="0"/>
              <a:t>,</a:t>
            </a:r>
            <a:r>
              <a:rPr lang="zh-CN" altLang="en-US" dirty="0"/>
              <a:t>地址索引</a:t>
            </a:r>
            <a:endParaRPr lang="en-US" altLang="zh-CN" dirty="0"/>
          </a:p>
          <a:p>
            <a:r>
              <a:rPr lang="en-US" altLang="zh-CN" dirty="0" err="1"/>
              <a:t>CX:count</a:t>
            </a:r>
            <a:r>
              <a:rPr lang="en-US" altLang="zh-CN" dirty="0"/>
              <a:t>,</a:t>
            </a:r>
            <a:r>
              <a:rPr lang="zh-CN" altLang="en-US" dirty="0"/>
              <a:t>循环和重复，位移</a:t>
            </a:r>
            <a:endParaRPr lang="en-US" altLang="zh-CN" dirty="0"/>
          </a:p>
          <a:p>
            <a:r>
              <a:rPr lang="en-US" altLang="zh-CN" dirty="0" err="1"/>
              <a:t>DX:data</a:t>
            </a:r>
            <a:r>
              <a:rPr lang="en-US" altLang="zh-CN" dirty="0"/>
              <a:t>,</a:t>
            </a:r>
            <a:r>
              <a:rPr lang="zh-CN" altLang="en-US" dirty="0"/>
              <a:t>给</a:t>
            </a:r>
            <a:r>
              <a:rPr lang="en-US" altLang="zh-CN" dirty="0"/>
              <a:t>AX</a:t>
            </a:r>
            <a:r>
              <a:rPr lang="zh-CN" altLang="en-US" dirty="0"/>
              <a:t>打辅助，输入输出和乘除法。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 flipH="1">
            <a:off x="7942217" y="4493623"/>
            <a:ext cx="3829028" cy="2105660"/>
            <a:chOff x="7290685" y="4027608"/>
            <a:chExt cx="4534422" cy="2676178"/>
          </a:xfrm>
        </p:grpSpPr>
        <p:sp>
          <p:nvSpPr>
            <p:cNvPr id="4" name="矩形 3"/>
            <p:cNvSpPr/>
            <p:nvPr/>
          </p:nvSpPr>
          <p:spPr>
            <a:xfrm>
              <a:off x="7290685" y="5174186"/>
              <a:ext cx="4534422" cy="551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507792" y="5174186"/>
              <a:ext cx="2317315" cy="551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507792" y="5174186"/>
              <a:ext cx="1177446" cy="551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AH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685238" y="5174186"/>
              <a:ext cx="1139869" cy="551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AL</a:t>
              </a:r>
              <a:endParaRPr lang="zh-CN" altLang="en-US" dirty="0"/>
            </a:p>
          </p:txBody>
        </p:sp>
        <p:sp>
          <p:nvSpPr>
            <p:cNvPr id="9" name="左大括号 8"/>
            <p:cNvSpPr/>
            <p:nvPr/>
          </p:nvSpPr>
          <p:spPr>
            <a:xfrm rot="16200000">
              <a:off x="10540581" y="4914598"/>
              <a:ext cx="289316" cy="21087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507792" y="6216489"/>
              <a:ext cx="2317315" cy="487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AX</a:t>
              </a:r>
              <a:endParaRPr lang="zh-CN" altLang="en-US" dirty="0"/>
            </a:p>
          </p:txBody>
        </p:sp>
        <p:sp>
          <p:nvSpPr>
            <p:cNvPr id="11" name="左大括号 10"/>
            <p:cNvSpPr/>
            <p:nvPr/>
          </p:nvSpPr>
          <p:spPr>
            <a:xfrm rot="5400000">
              <a:off x="9379073" y="2625302"/>
              <a:ext cx="357645" cy="45344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290685" y="4027608"/>
              <a:ext cx="4534422" cy="551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EAX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872447" y="704527"/>
            <a:ext cx="6126479" cy="5448945"/>
            <a:chOff x="2142309" y="1259784"/>
            <a:chExt cx="6126479" cy="5448945"/>
          </a:xfrm>
        </p:grpSpPr>
        <p:sp>
          <p:nvSpPr>
            <p:cNvPr id="5" name="矩形 4"/>
            <p:cNvSpPr/>
            <p:nvPr/>
          </p:nvSpPr>
          <p:spPr>
            <a:xfrm>
              <a:off x="2142309" y="2325189"/>
              <a:ext cx="2272937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SS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42309" y="2717074"/>
              <a:ext cx="2272937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DS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42309" y="3056707"/>
              <a:ext cx="2272937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CS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995851" y="1690688"/>
              <a:ext cx="2272937" cy="921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95851" y="2612571"/>
              <a:ext cx="2272937" cy="921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Stack Segment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995851" y="3534454"/>
              <a:ext cx="2272937" cy="921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Segment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95851" y="4456337"/>
              <a:ext cx="2272937" cy="1330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Code Segment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95851" y="5786846"/>
              <a:ext cx="2272937" cy="921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24006" y="1259784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Memory</a:t>
              </a:r>
              <a:endParaRPr lang="zh-CN" altLang="en-US" dirty="0"/>
            </a:p>
          </p:txBody>
        </p:sp>
        <p:cxnSp>
          <p:nvCxnSpPr>
            <p:cNvPr id="16" name="连接符: 肘形 15"/>
            <p:cNvCxnSpPr>
              <a:stCxn id="5" idx="3"/>
              <a:endCxn id="9" idx="1"/>
            </p:cNvCxnSpPr>
            <p:nvPr/>
          </p:nvCxnSpPr>
          <p:spPr>
            <a:xfrm>
              <a:off x="4415246" y="2521132"/>
              <a:ext cx="1580605" cy="552381"/>
            </a:xfrm>
            <a:prstGeom prst="bentConnector3">
              <a:avLst>
                <a:gd name="adj1" fmla="val 789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/>
            <p:cNvCxnSpPr>
              <a:stCxn id="6" idx="3"/>
              <a:endCxn id="10" idx="1"/>
            </p:cNvCxnSpPr>
            <p:nvPr/>
          </p:nvCxnSpPr>
          <p:spPr>
            <a:xfrm>
              <a:off x="4415246" y="2913017"/>
              <a:ext cx="1580605" cy="1082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/>
            <p:cNvCxnSpPr>
              <a:stCxn id="7" idx="3"/>
              <a:endCxn id="12" idx="1"/>
            </p:cNvCxnSpPr>
            <p:nvPr/>
          </p:nvCxnSpPr>
          <p:spPr>
            <a:xfrm>
              <a:off x="4415246" y="3252650"/>
              <a:ext cx="1580605" cy="1868942"/>
            </a:xfrm>
            <a:prstGeom prst="bentConnector3">
              <a:avLst>
                <a:gd name="adj1" fmla="val 26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725858" y="3116611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</a:t>
            </a:r>
            <a:r>
              <a:rPr lang="zh-CN" altLang="en-US" dirty="0"/>
              <a:t>：用于指向字符串的段基址。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5841" y="4036423"/>
            <a:ext cx="509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因为内存地址为</a:t>
            </a:r>
            <a:r>
              <a:rPr lang="en-US" altLang="zh-CN" dirty="0"/>
              <a:t>20</a:t>
            </a:r>
            <a:r>
              <a:rPr lang="zh-CN" altLang="en-US" dirty="0"/>
              <a:t>位，而每个寄存器只有</a:t>
            </a:r>
            <a:r>
              <a:rPr lang="en-US" altLang="zh-CN" dirty="0"/>
              <a:t>16</a:t>
            </a:r>
            <a:r>
              <a:rPr lang="zh-CN" altLang="en-US" dirty="0"/>
              <a:t>位，所以需要使用两个寄存器来表示位置。</a:t>
            </a:r>
            <a:r>
              <a:rPr lang="en-US" altLang="zh-CN" dirty="0"/>
              <a:t>SS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就是用来指向段基址的寄存器。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endParaRPr lang="en-US" altLang="zh-CN" dirty="0"/>
          </a:p>
          <a:p>
            <a:r>
              <a:rPr lang="en-US" altLang="zh-CN" dirty="0"/>
              <a:t>push</a:t>
            </a:r>
            <a:endParaRPr lang="en-US" altLang="zh-CN" dirty="0"/>
          </a:p>
          <a:p>
            <a:r>
              <a:rPr lang="en-US" altLang="zh-CN" dirty="0"/>
              <a:t>pop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mov</a:t>
            </a:r>
            <a:r>
              <a:rPr lang="en-US" altLang="zh-CN" dirty="0"/>
              <a:t>  </a:t>
            </a:r>
            <a:r>
              <a:rPr lang="en-US" altLang="zh-CN" dirty="0" err="1"/>
              <a:t>dest</a:t>
            </a:r>
            <a:r>
              <a:rPr lang="en-US" altLang="zh-CN" dirty="0"/>
              <a:t>,  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zh-CN" altLang="en-US" dirty="0"/>
              <a:t>相当于</a:t>
            </a:r>
            <a:r>
              <a:rPr lang="en-US" altLang="zh-CN" dirty="0" err="1"/>
              <a:t>dest</a:t>
            </a:r>
            <a:r>
              <a:rPr lang="en-US" altLang="zh-CN" dirty="0"/>
              <a:t> =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ax,2000h</a:t>
            </a:r>
            <a:r>
              <a:rPr lang="zh-CN" altLang="en-US" dirty="0"/>
              <a:t>；将</a:t>
            </a:r>
            <a:r>
              <a:rPr lang="en-US" altLang="zh-CN" dirty="0"/>
              <a:t>16</a:t>
            </a:r>
            <a:r>
              <a:rPr lang="zh-CN" altLang="en-US" dirty="0"/>
              <a:t>位数据</a:t>
            </a:r>
            <a:r>
              <a:rPr lang="en-US" altLang="zh-CN" dirty="0"/>
              <a:t>2000H</a:t>
            </a:r>
            <a:r>
              <a:rPr lang="zh-CN" altLang="en-US" dirty="0"/>
              <a:t>传送到</a:t>
            </a:r>
            <a:r>
              <a:rPr lang="en-US" altLang="zh-CN" dirty="0"/>
              <a:t>AX</a:t>
            </a:r>
            <a:r>
              <a:rPr lang="zh-CN" altLang="en-US" dirty="0"/>
              <a:t>寄存器</a:t>
            </a:r>
            <a:endParaRPr lang="zh-CN" altLang="en-US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al,20h</a:t>
            </a:r>
            <a:r>
              <a:rPr lang="zh-CN" altLang="en-US" dirty="0"/>
              <a:t>；将</a:t>
            </a:r>
            <a:r>
              <a:rPr lang="en-US" altLang="zh-CN" dirty="0"/>
              <a:t>8</a:t>
            </a:r>
            <a:r>
              <a:rPr lang="zh-CN" altLang="en-US" dirty="0"/>
              <a:t>位数据</a:t>
            </a:r>
            <a:r>
              <a:rPr lang="en-US" altLang="zh-CN" dirty="0"/>
              <a:t>20H</a:t>
            </a:r>
            <a:r>
              <a:rPr lang="zh-CN" altLang="en-US" dirty="0"/>
              <a:t>传送到</a:t>
            </a:r>
            <a:r>
              <a:rPr lang="en-US" altLang="zh-CN" dirty="0"/>
              <a:t>AL</a:t>
            </a:r>
            <a:r>
              <a:rPr lang="zh-CN" altLang="en-US" dirty="0"/>
              <a:t>寄存器</a:t>
            </a:r>
            <a:endParaRPr lang="zh-CN" altLang="en-US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ax,bx</a:t>
            </a:r>
            <a:r>
              <a:rPr lang="zh-CN" altLang="en-US" dirty="0"/>
              <a:t>；将</a:t>
            </a:r>
            <a:r>
              <a:rPr lang="en-US" altLang="zh-CN" dirty="0"/>
              <a:t>BX</a:t>
            </a:r>
            <a:r>
              <a:rPr lang="zh-CN" altLang="en-US" dirty="0"/>
              <a:t>寄存器的</a:t>
            </a:r>
            <a:r>
              <a:rPr lang="en-US" altLang="zh-CN" dirty="0"/>
              <a:t>16</a:t>
            </a:r>
            <a:r>
              <a:rPr lang="zh-CN" altLang="en-US" dirty="0"/>
              <a:t>位数据传送到</a:t>
            </a:r>
            <a:r>
              <a:rPr lang="en-US" altLang="zh-CN" dirty="0"/>
              <a:t>AX</a:t>
            </a:r>
            <a:r>
              <a:rPr lang="zh-CN" altLang="en-US" dirty="0"/>
              <a:t>寄存器</a:t>
            </a:r>
            <a:endParaRPr lang="zh-CN" altLang="en-US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al,[2000h]</a:t>
            </a:r>
            <a:r>
              <a:rPr lang="zh-CN" altLang="en-US" dirty="0"/>
              <a:t>；将</a:t>
            </a:r>
            <a:r>
              <a:rPr lang="en-US" altLang="zh-CN" dirty="0"/>
              <a:t>2000H</a:t>
            </a:r>
            <a:r>
              <a:rPr lang="zh-CN" altLang="en-US" dirty="0"/>
              <a:t>单元的内容传送到</a:t>
            </a:r>
            <a:r>
              <a:rPr lang="en-US" altLang="zh-CN" dirty="0"/>
              <a:t>AL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zh-CN" altLang="en-US" dirty="0"/>
              <a:t>并不是所有都能实现！英特尔的大叔们并没有实现所有的电路，比如</a:t>
            </a:r>
            <a:r>
              <a:rPr lang="en-US" altLang="zh-CN" dirty="0" err="1"/>
              <a:t>mov</a:t>
            </a:r>
            <a:r>
              <a:rPr lang="en-US" altLang="zh-CN" dirty="0"/>
              <a:t> ex,2000h</a:t>
            </a:r>
            <a:r>
              <a:rPr lang="zh-CN" altLang="en-US" dirty="0"/>
              <a:t>。如果要实现上述功能，需要多条汇编指令。比如</a:t>
            </a:r>
            <a:r>
              <a:rPr lang="en-US" altLang="zh-CN" dirty="0" err="1"/>
              <a:t>mov</a:t>
            </a:r>
            <a:r>
              <a:rPr lang="en-US" altLang="zh-CN" dirty="0"/>
              <a:t> ex,2000h</a:t>
            </a:r>
            <a:r>
              <a:rPr lang="zh-CN" altLang="en-US" dirty="0"/>
              <a:t>用</a:t>
            </a:r>
            <a:r>
              <a:rPr lang="en-US" altLang="zh-CN" dirty="0" err="1"/>
              <a:t>mov</a:t>
            </a:r>
            <a:r>
              <a:rPr lang="en-US" altLang="zh-CN" dirty="0"/>
              <a:t> ax,2000h</a:t>
            </a:r>
            <a:r>
              <a:rPr lang="zh-CN" altLang="en-US" dirty="0"/>
              <a:t>，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ex,ax</a:t>
            </a:r>
            <a:r>
              <a:rPr lang="zh-CN" altLang="en-US" dirty="0"/>
              <a:t>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种类型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mov</a:t>
            </a:r>
            <a:r>
              <a:rPr lang="en-US" altLang="zh-CN" dirty="0"/>
              <a:t> register/</a:t>
            </a:r>
            <a:r>
              <a:rPr lang="en-US" altLang="zh-CN" dirty="0" err="1"/>
              <a:t>memory,register</a:t>
            </a:r>
            <a:r>
              <a:rPr lang="en-US" altLang="zh-CN" dirty="0"/>
              <a:t>/memory/immediate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zh-CN" altLang="en-US" dirty="0"/>
              <a:t>指令只有</a:t>
            </a:r>
            <a:r>
              <a:rPr lang="en-US" altLang="zh-CN" dirty="0"/>
              <a:t>7</a:t>
            </a:r>
            <a:r>
              <a:rPr lang="zh-CN" altLang="en-US" dirty="0"/>
              <a:t>种类型：</a:t>
            </a:r>
            <a:endParaRPr lang="en-US" altLang="zh-CN" dirty="0"/>
          </a:p>
          <a:p>
            <a:r>
              <a:rPr lang="en-US" altLang="zh-CN" dirty="0"/>
              <a:t>1. Reg/mem to/from </a:t>
            </a:r>
            <a:r>
              <a:rPr lang="en-US" altLang="zh-CN" dirty="0" err="1"/>
              <a:t>reg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Immed</a:t>
            </a:r>
            <a:r>
              <a:rPr lang="en-US" altLang="zh-CN" dirty="0"/>
              <a:t> to </a:t>
            </a:r>
            <a:r>
              <a:rPr lang="en-US" altLang="zh-CN" dirty="0" err="1"/>
              <a:t>reg</a:t>
            </a:r>
            <a:r>
              <a:rPr lang="en-US" altLang="zh-CN" dirty="0"/>
              <a:t>/mem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Immed</a:t>
            </a:r>
            <a:r>
              <a:rPr lang="en-US" altLang="zh-CN" dirty="0"/>
              <a:t> to register</a:t>
            </a:r>
            <a:endParaRPr lang="en-US" altLang="zh-CN" dirty="0"/>
          </a:p>
          <a:p>
            <a:r>
              <a:rPr lang="en-US" altLang="zh-CN" dirty="0"/>
              <a:t>4. Mem to accumulator</a:t>
            </a:r>
            <a:endParaRPr lang="en-US" altLang="zh-CN" dirty="0"/>
          </a:p>
          <a:p>
            <a:r>
              <a:rPr lang="en-US" altLang="zh-CN" dirty="0"/>
              <a:t>5. Accumulator to mem</a:t>
            </a:r>
            <a:endParaRPr lang="en-US" altLang="zh-CN" dirty="0"/>
          </a:p>
          <a:p>
            <a:r>
              <a:rPr lang="en-US" altLang="zh-CN" dirty="0"/>
              <a:t>6. Reg/mem to </a:t>
            </a:r>
            <a:r>
              <a:rPr lang="en-US" altLang="zh-CN" dirty="0" err="1"/>
              <a:t>seg</a:t>
            </a:r>
            <a:r>
              <a:rPr lang="en-US" altLang="zh-CN" dirty="0"/>
              <a:t> </a:t>
            </a:r>
            <a:r>
              <a:rPr lang="en-US" altLang="zh-CN" dirty="0" err="1"/>
              <a:t>reg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 err="1"/>
              <a:t>Seg</a:t>
            </a:r>
            <a:r>
              <a:rPr lang="en-US" altLang="zh-CN" dirty="0"/>
              <a:t> </a:t>
            </a:r>
            <a:r>
              <a:rPr lang="en-US" altLang="zh-CN" dirty="0" err="1"/>
              <a:t>reg</a:t>
            </a:r>
            <a:r>
              <a:rPr lang="en-US" altLang="zh-CN" dirty="0"/>
              <a:t> to </a:t>
            </a:r>
            <a:r>
              <a:rPr lang="en-US" altLang="zh-CN" dirty="0" err="1"/>
              <a:t>reg</a:t>
            </a:r>
            <a:r>
              <a:rPr lang="en-US" altLang="zh-CN" dirty="0"/>
              <a:t>/mem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push&amp;pop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push register</a:t>
            </a:r>
            <a:endParaRPr lang="en-US" altLang="zh-CN" dirty="0"/>
          </a:p>
          <a:p>
            <a:r>
              <a:rPr lang="zh-CN" altLang="en-US" dirty="0"/>
              <a:t>先将</a:t>
            </a:r>
            <a:r>
              <a:rPr lang="en-US" altLang="zh-CN" dirty="0"/>
              <a:t>SP</a:t>
            </a:r>
            <a:r>
              <a:rPr lang="zh-CN" altLang="en-US" dirty="0"/>
              <a:t>数值减去栈数据的长度</a:t>
            </a:r>
            <a:r>
              <a:rPr lang="en-US" altLang="zh-CN" dirty="0"/>
              <a:t>,</a:t>
            </a:r>
            <a:r>
              <a:rPr lang="zh-CN" altLang="en-US" dirty="0"/>
              <a:t>再将数据压入栈</a:t>
            </a:r>
            <a:endParaRPr lang="en-US" altLang="zh-CN" dirty="0"/>
          </a:p>
          <a:p>
            <a:r>
              <a:rPr lang="en-US" altLang="zh-CN" dirty="0"/>
              <a:t>pop register</a:t>
            </a:r>
            <a:endParaRPr lang="en-US" altLang="zh-CN" dirty="0"/>
          </a:p>
          <a:p>
            <a:r>
              <a:rPr lang="zh-CN" altLang="en-US" dirty="0"/>
              <a:t>将数据取出到寄存器，再</a:t>
            </a:r>
            <a:r>
              <a:rPr lang="en-US" altLang="zh-CN" dirty="0"/>
              <a:t>SP</a:t>
            </a:r>
            <a:r>
              <a:rPr lang="zh-CN" altLang="en-US" dirty="0"/>
              <a:t>加会数据的长度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[SS:SP]</a:t>
            </a:r>
            <a:r>
              <a:rPr lang="zh-CN" altLang="en-US" dirty="0"/>
              <a:t>指定的一个内存地址</a:t>
            </a:r>
            <a:endParaRPr lang="en-US" altLang="zh-CN" dirty="0"/>
          </a:p>
          <a:p>
            <a:r>
              <a:rPr lang="zh-CN" altLang="en-US" dirty="0"/>
              <a:t>位置在内存，速度慢但容量大</a:t>
            </a:r>
            <a:endParaRPr lang="en-US" altLang="zh-CN" dirty="0"/>
          </a:p>
          <a:p>
            <a:r>
              <a:rPr lang="zh-CN" altLang="en-US" dirty="0"/>
              <a:t>在函数调用等等情况必须使用栈</a:t>
            </a:r>
            <a:endParaRPr lang="en-US" altLang="zh-CN" dirty="0"/>
          </a:p>
          <a:p>
            <a:r>
              <a:rPr lang="zh-CN" altLang="en-US" dirty="0"/>
              <a:t>如果栈位置安排不合理，数据可能会覆盖代码！</a:t>
            </a:r>
            <a:endParaRPr lang="en-US" altLang="zh-CN" dirty="0"/>
          </a:p>
          <a:p>
            <a:r>
              <a:rPr lang="zh-CN" altLang="en-US" dirty="0"/>
              <a:t>英特尔使用小端法保存数据，如果压入数据长度和取出数据长度不一样时需要注意。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WPS 演示</Application>
  <PresentationFormat>宽屏</PresentationFormat>
  <Paragraphs>183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X86汇编快速入门</vt:lpstr>
      <vt:lpstr>编译方式</vt:lpstr>
      <vt:lpstr>寄存器</vt:lpstr>
      <vt:lpstr>寄存器</vt:lpstr>
      <vt:lpstr>寄存器</vt:lpstr>
      <vt:lpstr>数据传送指令</vt:lpstr>
      <vt:lpstr>mov</vt:lpstr>
      <vt:lpstr>mov的7种类型</vt:lpstr>
      <vt:lpstr>push&amp;pop</vt:lpstr>
      <vt:lpstr>运算指令</vt:lpstr>
      <vt:lpstr>add&amp;sub</vt:lpstr>
      <vt:lpstr>控制转移指令</vt:lpstr>
      <vt:lpstr>cmp + je/ja/jb</vt:lpstr>
      <vt:lpstr>中断</vt:lpstr>
      <vt:lpstr>BIOS</vt:lpstr>
      <vt:lpstr>常用BIOS调用</vt:lpstr>
      <vt:lpstr>int 10h</vt:lpstr>
      <vt:lpstr>int 13h</vt:lpstr>
      <vt:lpstr>int 80h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X86实模式汇编快速入门</dc:title>
  <dc:creator>全健平</dc:creator>
  <cp:lastModifiedBy>黄梓林</cp:lastModifiedBy>
  <cp:revision>32</cp:revision>
  <dcterms:created xsi:type="dcterms:W3CDTF">2018-03-18T04:01:00Z</dcterms:created>
  <dcterms:modified xsi:type="dcterms:W3CDTF">2018-03-22T14:59:35Z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