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8" r:id="rId2"/>
    <p:sldId id="259" r:id="rId3"/>
    <p:sldId id="267" r:id="rId4"/>
    <p:sldId id="257" r:id="rId5"/>
    <p:sldId id="268" r:id="rId6"/>
    <p:sldId id="269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D3FF"/>
    <a:srgbClr val="000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5"/>
  </p:normalViewPr>
  <p:slideViewPr>
    <p:cSldViewPr snapToGrid="0" snapToObjects="1">
      <p:cViewPr varScale="1">
        <p:scale>
          <a:sx n="65" d="100"/>
          <a:sy n="65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D6A37-AF68-F24A-9A5E-17F2DE6D5AE6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A1228-E787-EA46-9669-BB6EB5B13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35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Montserrat or Verdana fonts</a:t>
            </a:r>
          </a:p>
          <a:p>
            <a:endParaRPr lang="en-US" dirty="0"/>
          </a:p>
          <a:p>
            <a:r>
              <a:rPr lang="en-US" dirty="0"/>
              <a:t>- 2 Options for Intro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A1228-E787-EA46-9669-BB6EB5B13F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60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A1228-E787-EA46-9669-BB6EB5B13F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84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Montserrat or Verdana fonts</a:t>
            </a:r>
          </a:p>
          <a:p>
            <a:endParaRPr lang="en-US" dirty="0"/>
          </a:p>
          <a:p>
            <a:r>
              <a:rPr lang="en-US" dirty="0"/>
              <a:t>- 2 Options for Intro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A1228-E787-EA46-9669-BB6EB5B13F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2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517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0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41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23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84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89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914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41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80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274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39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40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download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st Popular Programming Languages in 2022 | ITPro Today: IT News, How-Tos,  Trends, Case Studies, Career Tips, More">
            <a:extLst>
              <a:ext uri="{FF2B5EF4-FFF2-40B4-BE49-F238E27FC236}">
                <a16:creationId xmlns:a16="http://schemas.microsoft.com/office/drawing/2014/main" id="{CF90CD24-4C82-D64E-B57C-77C449011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3" r="5178"/>
          <a:stretch/>
        </p:blipFill>
        <p:spPr bwMode="auto">
          <a:xfrm>
            <a:off x="126460" y="-30116"/>
            <a:ext cx="12065540" cy="698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D280AC-FA7E-B240-8272-A67D01CF3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409257" cy="6889434"/>
          </a:xfrm>
          <a:prstGeom prst="rect">
            <a:avLst/>
          </a:prstGeom>
        </p:spPr>
      </p:pic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4BDCE4A-A97B-0341-A99C-633AA68E2E8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002" y="307329"/>
            <a:ext cx="3348050" cy="15698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083594-EA49-3A44-BF16-CFC067C849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058009">
            <a:off x="4689371" y="1723555"/>
            <a:ext cx="3599744" cy="47996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2BC9BC-53DA-BF42-B768-3C612F21A5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082078">
            <a:off x="6405656" y="206961"/>
            <a:ext cx="2663086" cy="35881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8AE51BC-7C11-9244-8F40-B7C7B23B55C3}"/>
              </a:ext>
            </a:extLst>
          </p:cNvPr>
          <p:cNvSpPr txBox="1"/>
          <p:nvPr/>
        </p:nvSpPr>
        <p:spPr>
          <a:xfrm>
            <a:off x="425615" y="2544279"/>
            <a:ext cx="4659336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400" b="1" dirty="0">
                <a:ea typeface="+mn-lt"/>
                <a:cs typeface="+mn-lt"/>
              </a:rPr>
              <a:t>Introduction to Object Oriented Programming</a:t>
            </a:r>
            <a:endParaRPr lang="en-US" sz="2400" dirty="0">
              <a:latin typeface="Calibri"/>
              <a:ea typeface="Verdana" panose="020B0604030504040204" pitchFamily="34" charset="0"/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0C0356-E2BB-1244-897C-C4D22767F8EF}"/>
              </a:ext>
            </a:extLst>
          </p:cNvPr>
          <p:cNvSpPr txBox="1"/>
          <p:nvPr/>
        </p:nvSpPr>
        <p:spPr>
          <a:xfrm>
            <a:off x="425615" y="3852057"/>
            <a:ext cx="4632122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latin typeface="Monserrat"/>
                <a:ea typeface="+mn-lt"/>
                <a:cs typeface="+mn-lt"/>
              </a:rPr>
              <a:t>Unit Introduction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81E71D-63FA-554B-BE33-C47F7B69D9BE}"/>
              </a:ext>
            </a:extLst>
          </p:cNvPr>
          <p:cNvSpPr txBox="1"/>
          <p:nvPr/>
        </p:nvSpPr>
        <p:spPr>
          <a:xfrm>
            <a:off x="450560" y="5447004"/>
            <a:ext cx="414226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dirty="0">
              <a:latin typeface="Monserra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72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049179-746E-874A-BCC9-FFD19F9A7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>
                <a:ea typeface="+mn-lt"/>
                <a:cs typeface="+mn-lt"/>
              </a:rPr>
              <a:t>What is Object Oriented Programming?</a:t>
            </a:r>
            <a:endParaRPr lang="en-US" sz="3600" b="1" dirty="0">
              <a:ea typeface="+mn-lt"/>
              <a:cs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45563-4E6E-4043-9AB0-D52B5E7C8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0" dirty="0"/>
              <a:t>An </a:t>
            </a:r>
            <a:r>
              <a:rPr lang="en-GB" sz="2400" dirty="0"/>
              <a:t>approach to programming </a:t>
            </a:r>
            <a:r>
              <a:rPr lang="en-GB" sz="2400" b="0" dirty="0"/>
              <a:t>aiming to make use of </a:t>
            </a:r>
            <a:r>
              <a:rPr lang="en-GB" sz="2400" dirty="0"/>
              <a:t>good design practices </a:t>
            </a:r>
            <a:r>
              <a:rPr lang="en-GB" sz="2400" b="0" dirty="0"/>
              <a:t>to produce</a:t>
            </a:r>
          </a:p>
          <a:p>
            <a:pPr marL="0" indent="0">
              <a:buNone/>
            </a:pPr>
            <a:endParaRPr lang="en-GB" sz="2400" b="0" dirty="0"/>
          </a:p>
          <a:p>
            <a:pPr lvl="1"/>
            <a:r>
              <a:rPr lang="en-GB" b="1" dirty="0"/>
              <a:t>Reliable</a:t>
            </a:r>
            <a:r>
              <a:rPr lang="en-GB" dirty="0"/>
              <a:t>,</a:t>
            </a:r>
          </a:p>
          <a:p>
            <a:pPr lvl="1"/>
            <a:r>
              <a:rPr lang="en-GB" b="1" dirty="0"/>
              <a:t>Modular</a:t>
            </a:r>
            <a:r>
              <a:rPr lang="en-GB" dirty="0"/>
              <a:t>, and</a:t>
            </a:r>
          </a:p>
          <a:p>
            <a:pPr lvl="1"/>
            <a:r>
              <a:rPr lang="en-GB" b="1" dirty="0"/>
              <a:t>Reusable</a:t>
            </a:r>
            <a:r>
              <a:rPr lang="en-GB" dirty="0"/>
              <a:t> software.</a:t>
            </a:r>
          </a:p>
          <a:p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4071668-F58F-5C4D-92C7-1E032F7367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b="1"/>
              <a:t>MCAST</a:t>
            </a:r>
            <a:r>
              <a:rPr lang="en-US" sz="900"/>
              <a:t> - Malta College of Arts, Science &amp; Technology</a:t>
            </a:r>
          </a:p>
        </p:txBody>
      </p:sp>
      <p:grpSp>
        <p:nvGrpSpPr>
          <p:cNvPr id="22" name="Group 1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2">
            <a:extLst>
              <a:ext uri="{FF2B5EF4-FFF2-40B4-BE49-F238E27FC236}">
                <a16:creationId xmlns:a16="http://schemas.microsoft.com/office/drawing/2014/main" id="{12C6D65F-4FAA-FFC5-2FFF-6CF65BDF3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80722" y="1779205"/>
            <a:ext cx="6767810" cy="406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47203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1D280AC-FA7E-B240-8272-A67D01CF3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8" y="-2406"/>
            <a:ext cx="8799327" cy="71071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083594-EA49-3A44-BF16-CFC067C84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843977">
            <a:off x="2924653" y="371460"/>
            <a:ext cx="3599744" cy="47996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2BC9BC-53DA-BF42-B768-3C612F21A5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843269">
            <a:off x="2152734" y="3021110"/>
            <a:ext cx="2663086" cy="358815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A0C0356-E2BB-1244-897C-C4D22767F8EF}"/>
              </a:ext>
            </a:extLst>
          </p:cNvPr>
          <p:cNvSpPr txBox="1"/>
          <p:nvPr/>
        </p:nvSpPr>
        <p:spPr>
          <a:xfrm>
            <a:off x="-136813" y="645202"/>
            <a:ext cx="694533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000" dirty="0">
              <a:latin typeface="Monserrat"/>
              <a:cs typeface="Calibri"/>
            </a:endParaRPr>
          </a:p>
          <a:p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4D76BE-0010-4C33-84DB-D559E03804B5}"/>
              </a:ext>
            </a:extLst>
          </p:cNvPr>
          <p:cNvSpPr txBox="1"/>
          <p:nvPr/>
        </p:nvSpPr>
        <p:spPr>
          <a:xfrm>
            <a:off x="317900" y="2736502"/>
            <a:ext cx="445509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ea typeface="+mn-lt"/>
                <a:cs typeface="+mn-lt"/>
              </a:rPr>
              <a:t>Unit Plan</a:t>
            </a:r>
          </a:p>
          <a:p>
            <a:endParaRPr lang="en-US" sz="2800" b="1" dirty="0">
              <a:latin typeface="Monserrat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21CAAC-DA55-436F-8EEF-8384032205D7}"/>
              </a:ext>
            </a:extLst>
          </p:cNvPr>
          <p:cNvSpPr txBox="1"/>
          <p:nvPr/>
        </p:nvSpPr>
        <p:spPr>
          <a:xfrm>
            <a:off x="5179043" y="817559"/>
            <a:ext cx="6591549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000" dirty="0">
              <a:latin typeface="Monserrat"/>
              <a:cs typeface="Calibri"/>
            </a:endParaRPr>
          </a:p>
          <a:p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D820A4-695F-4058-B4B4-F027F5821D35}"/>
              </a:ext>
            </a:extLst>
          </p:cNvPr>
          <p:cNvSpPr txBox="1"/>
          <p:nvPr/>
        </p:nvSpPr>
        <p:spPr>
          <a:xfrm>
            <a:off x="4679044" y="1848757"/>
            <a:ext cx="726984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 sz="2000" dirty="0">
              <a:latin typeface="Monserrat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228259-090B-4087-8FA3-1ADAAB766F84}"/>
              </a:ext>
            </a:extLst>
          </p:cNvPr>
          <p:cNvSpPr txBox="1"/>
          <p:nvPr/>
        </p:nvSpPr>
        <p:spPr>
          <a:xfrm>
            <a:off x="6023877" y="1171502"/>
            <a:ext cx="5646056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0" dirty="0"/>
              <a:t>The Unit is structured as follows:</a:t>
            </a:r>
          </a:p>
          <a:p>
            <a:pPr>
              <a:lnSpc>
                <a:spcPct val="150000"/>
              </a:lnSpc>
            </a:pPr>
            <a:endParaRPr lang="en-US" sz="2400" b="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Introduction to C# (4 weeks)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Object-Oriented (5-6 weeks)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UML Class Diagrams (1 week)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Testing (1 week)</a:t>
            </a:r>
          </a:p>
          <a:p>
            <a:endParaRPr lang="en-US" sz="2800" dirty="0">
              <a:latin typeface="Monserrat"/>
            </a:endParaRPr>
          </a:p>
        </p:txBody>
      </p:sp>
    </p:spTree>
    <p:extLst>
      <p:ext uri="{BB962C8B-B14F-4D97-AF65-F5344CB8AC3E}">
        <p14:creationId xmlns:p14="http://schemas.microsoft.com/office/powerpoint/2010/main" val="3898308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049179-746E-874A-BCC9-FFD19F9A7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000" dirty="0">
                <a:latin typeface="Monserrat"/>
                <a:ea typeface="Verdana"/>
                <a:cs typeface="Verdana"/>
              </a:rPr>
              <a:t>Learning Outcomes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45563-4E6E-4043-9AB0-D52B5E7C8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24" y="2920202"/>
            <a:ext cx="4591455" cy="3622877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Demonstrate a good understanding of the object-oriented programming fundamentals.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Design applications using an object-oriented approach.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 applications using the concepts of object-oriented programming.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Resolve errors in object-oriented code through effective code evaluation and testing.</a:t>
            </a:r>
            <a:endParaRPr lang="en-US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4071668-F58F-5C4D-92C7-1E032F7367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b="1"/>
              <a:t>MCAST</a:t>
            </a:r>
            <a:r>
              <a:rPr lang="en-US" sz="900"/>
              <a:t> - Malta College of Arts, Science &amp; Technology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D19202-D522-D35E-F227-1B94794C8E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36" r="24147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11171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5F4625-35A7-C004-CD64-AB40C9B789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00" r="2157" b="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210F80-9836-7356-9406-AA6FB4698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0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dirty="0"/>
              <a:t>IDE – Microsoft Visual Studio</a:t>
            </a:r>
            <a:endParaRPr lang="en-MT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2C90A-AAE7-C0BC-CB70-C8D8EE8AF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8066" y="1617256"/>
            <a:ext cx="4152390" cy="455352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For this unit we will be using Microsoft Visual Studio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We will be using the C# programming language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You can download this software from: </a:t>
            </a:r>
            <a:r>
              <a:rPr lang="en-US" sz="2000" dirty="0">
                <a:hlinkClick r:id="rId3"/>
              </a:rPr>
              <a:t>https://visualstudio.microsoft.com/downloads/</a:t>
            </a: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sz="2000" dirty="0"/>
              <a:t>You need to choose the </a:t>
            </a:r>
            <a:r>
              <a:rPr lang="en-US" sz="2000" b="1" dirty="0"/>
              <a:t>Community</a:t>
            </a:r>
            <a:r>
              <a:rPr lang="en-US" sz="2000" dirty="0"/>
              <a:t> option</a:t>
            </a:r>
          </a:p>
          <a:p>
            <a:pPr lvl="1">
              <a:lnSpc>
                <a:spcPct val="150000"/>
              </a:lnSpc>
            </a:pPr>
            <a:r>
              <a:rPr lang="en-US" sz="2000" b="1" dirty="0"/>
              <a:t>Make sure you install the .NET workload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8688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1D280AC-FA7E-B240-8272-A67D01CF3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8" y="-2406"/>
            <a:ext cx="8799327" cy="71071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083594-EA49-3A44-BF16-CFC067C84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843977">
            <a:off x="2924653" y="371460"/>
            <a:ext cx="3599744" cy="47996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2BC9BC-53DA-BF42-B768-3C612F21A5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843269">
            <a:off x="2152734" y="3021110"/>
            <a:ext cx="2663086" cy="358815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A0C0356-E2BB-1244-897C-C4D22767F8EF}"/>
              </a:ext>
            </a:extLst>
          </p:cNvPr>
          <p:cNvSpPr txBox="1"/>
          <p:nvPr/>
        </p:nvSpPr>
        <p:spPr>
          <a:xfrm>
            <a:off x="-136813" y="645202"/>
            <a:ext cx="694533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000" dirty="0">
              <a:latin typeface="Monserrat"/>
              <a:cs typeface="Calibri"/>
            </a:endParaRPr>
          </a:p>
          <a:p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4D76BE-0010-4C33-84DB-D559E03804B5}"/>
              </a:ext>
            </a:extLst>
          </p:cNvPr>
          <p:cNvSpPr txBox="1"/>
          <p:nvPr/>
        </p:nvSpPr>
        <p:spPr>
          <a:xfrm>
            <a:off x="215988" y="2744536"/>
            <a:ext cx="445509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ea typeface="+mn-lt"/>
                <a:cs typeface="+mn-lt"/>
              </a:rPr>
              <a:t>Assessment</a:t>
            </a:r>
          </a:p>
          <a:p>
            <a:endParaRPr lang="en-US" sz="2800" b="1" dirty="0">
              <a:latin typeface="Monserrat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21CAAC-DA55-436F-8EEF-8384032205D7}"/>
              </a:ext>
            </a:extLst>
          </p:cNvPr>
          <p:cNvSpPr txBox="1"/>
          <p:nvPr/>
        </p:nvSpPr>
        <p:spPr>
          <a:xfrm>
            <a:off x="5179043" y="817559"/>
            <a:ext cx="6591549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000" dirty="0">
              <a:latin typeface="Monserrat"/>
              <a:cs typeface="Calibri"/>
            </a:endParaRPr>
          </a:p>
          <a:p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D820A4-695F-4058-B4B4-F027F5821D35}"/>
              </a:ext>
            </a:extLst>
          </p:cNvPr>
          <p:cNvSpPr txBox="1"/>
          <p:nvPr/>
        </p:nvSpPr>
        <p:spPr>
          <a:xfrm>
            <a:off x="4679044" y="1848757"/>
            <a:ext cx="726984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 sz="2000" dirty="0">
              <a:latin typeface="Monserrat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228259-090B-4087-8FA3-1ADAAB766F84}"/>
              </a:ext>
            </a:extLst>
          </p:cNvPr>
          <p:cNvSpPr txBox="1"/>
          <p:nvPr/>
        </p:nvSpPr>
        <p:spPr>
          <a:xfrm>
            <a:off x="5322433" y="2659558"/>
            <a:ext cx="6200775" cy="15388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0" dirty="0"/>
              <a:t>Still being </a:t>
            </a:r>
            <a:r>
              <a:rPr lang="en-GB" sz="2400" dirty="0"/>
              <a:t>discussed…</a:t>
            </a:r>
          </a:p>
          <a:p>
            <a:r>
              <a:rPr lang="en-GB" sz="2400" dirty="0"/>
              <a:t>You will be updated in due time by your lecturer</a:t>
            </a:r>
            <a:endParaRPr lang="en-GB" dirty="0"/>
          </a:p>
          <a:p>
            <a:endParaRPr lang="en-GB" dirty="0"/>
          </a:p>
          <a:p>
            <a:endParaRPr lang="en-US" sz="2800" dirty="0">
              <a:latin typeface="Monserrat"/>
            </a:endParaRPr>
          </a:p>
        </p:txBody>
      </p:sp>
    </p:spTree>
    <p:extLst>
      <p:ext uri="{BB962C8B-B14F-4D97-AF65-F5344CB8AC3E}">
        <p14:creationId xmlns:p14="http://schemas.microsoft.com/office/powerpoint/2010/main" val="4233806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035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8" name="Picture 4" descr="As A Leader, Are You Asking The Right Questions?">
            <a:extLst>
              <a:ext uri="{FF2B5EF4-FFF2-40B4-BE49-F238E27FC236}">
                <a16:creationId xmlns:a16="http://schemas.microsoft.com/office/drawing/2014/main" id="{0CD54DE7-8CF8-E534-1832-BD1EC6A428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78" b="12032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EF8559B-7262-5BA2-335B-71793165ABDB}"/>
              </a:ext>
            </a:extLst>
          </p:cNvPr>
          <p:cNvSpPr/>
          <p:nvPr/>
        </p:nvSpPr>
        <p:spPr>
          <a:xfrm>
            <a:off x="1478748" y="2505669"/>
            <a:ext cx="4179102" cy="923330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0000" endA="300" endPos="38500" dist="50800" dir="5400000" sy="-100000" algn="bl" rotWithShape="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24897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227</Words>
  <Application>Microsoft Office PowerPoint</Application>
  <PresentationFormat>Widescreen</PresentationFormat>
  <Paragraphs>41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Monserrat</vt:lpstr>
      <vt:lpstr>Verdana</vt:lpstr>
      <vt:lpstr>Office Theme</vt:lpstr>
      <vt:lpstr>PowerPoint Presentation</vt:lpstr>
      <vt:lpstr>What is Object Oriented Programming?</vt:lpstr>
      <vt:lpstr>PowerPoint Presentation</vt:lpstr>
      <vt:lpstr>Learning Outcomes</vt:lpstr>
      <vt:lpstr>IDE – Microsoft Visual Studio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Roberta Scerri</dc:creator>
  <cp:lastModifiedBy>Elaine Vassallo</cp:lastModifiedBy>
  <cp:revision>194</cp:revision>
  <dcterms:created xsi:type="dcterms:W3CDTF">2021-04-19T17:45:15Z</dcterms:created>
  <dcterms:modified xsi:type="dcterms:W3CDTF">2024-09-28T07:39:09Z</dcterms:modified>
</cp:coreProperties>
</file>