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ibre Baskerville"/>
      <p:regular r:id="rId16"/>
      <p:bold r:id="rId17"/>
      <p: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Baskerville-bold.fntdata"/><Relationship Id="rId16" Type="http://schemas.openxmlformats.org/officeDocument/2006/relationships/font" Target="fonts/LibreBaskervill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font" Target="fonts/LibreBaskervill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f650015bf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f650015b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f65001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f65001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f650015b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f650015b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f650015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f650015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f650015b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f650015b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f650015b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f650015b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f650015b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f650015b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f650015b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f650015b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f650015b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f650015b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5181600" y="171454"/>
            <a:ext cx="35052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13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EECE 5552 – Assistive Robotics</a:t>
            </a:r>
            <a:endParaRPr/>
          </a:p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457200" y="628651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4" y="571505"/>
            <a:ext cx="3008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25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75052" y="571501"/>
            <a:ext cx="51117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8612" lvl="1" marL="91440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–"/>
              <a:defRPr sz="1575"/>
            </a:lvl2pPr>
            <a:lvl3pPr indent="-314388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3pPr>
            <a:lvl4pPr indent="-300037" lvl="3" marL="1828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4pPr>
            <a:lvl5pPr indent="-300037" lvl="4" marL="22860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»"/>
              <a:defRPr sz="1125"/>
            </a:lvl5pPr>
            <a:lvl6pPr indent="-300037" lvl="5" marL="27432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457204" y="1143001"/>
            <a:ext cx="3008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indent="-228600" lvl="1" marL="914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indent="-228600" lvl="2" marL="13716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indent="-228600" lvl="3" marL="18288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4pPr>
            <a:lvl5pPr indent="-228600" lvl="4" marL="22860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5pPr>
            <a:lvl6pPr indent="-228600" lvl="5" marL="27432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6pPr>
            <a:lvl7pPr indent="-228600" lvl="6" marL="32004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7pPr>
            <a:lvl8pPr indent="-228600" lvl="7" marL="3657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8pPr>
            <a:lvl9pPr indent="-228600" lvl="8" marL="41148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25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1792288" y="628654"/>
            <a:ext cx="5486400" cy="29169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1792288" y="4025508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indent="-228600" lvl="1" marL="914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indent="-228600" lvl="2" marL="13716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indent="-228600" lvl="3" marL="18288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4pPr>
            <a:lvl5pPr indent="-228600" lvl="4" marL="22860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5pPr>
            <a:lvl6pPr indent="-228600" lvl="5" marL="27432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6pPr>
            <a:lvl7pPr indent="-228600" lvl="6" marL="32004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7pPr>
            <a:lvl8pPr indent="-228600" lvl="7" marL="3657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8pPr>
            <a:lvl9pPr indent="-228600" lvl="8" marL="41148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7"/>
              <a:buNone/>
              <a:defRPr sz="507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375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2pPr>
            <a:lvl3pPr lvl="2" algn="ctr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/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2800"/>
              <a:buFont typeface="Helvetica Neu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2800"/>
              <a:buFont typeface="Helvetica Neue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2800"/>
              <a:buFont typeface="Helvetica Neue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2800"/>
              <a:buFont typeface="Helvetica Neue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2800"/>
              <a:buFont typeface="Helvetica Neue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2800"/>
              <a:buFont typeface="Helvetica Neue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2800"/>
              <a:buFont typeface="Helvetica Neue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2800"/>
              <a:buFont typeface="Helvetica Neue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C12030"/>
              </a:buClr>
              <a:buSzPts val="2800"/>
              <a:buFont typeface="Helvetica Neue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75"/>
              <a:buFont typeface="Calibri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75"/>
              <a:buFont typeface="Calibri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75"/>
              <a:buFont typeface="Calibri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75"/>
              <a:buFont typeface="Calibri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75"/>
              <a:buFont typeface="Calibri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75"/>
              <a:buFont typeface="Calibri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75"/>
              <a:buFont typeface="Calibri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75"/>
              <a:buFont typeface="Calibri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75"/>
              <a:buFont typeface="Calibri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.png"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63"/>
            <a:ext cx="6857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tle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ody copy">
  <p:cSld name="Title with body cop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457200" y="62865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Headline Lorem Ipsum</a:t>
            </a:r>
            <a:br>
              <a:rPr lang="en" sz="2025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202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25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457200" y="1200151"/>
            <a:ext cx="8229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Body content.</a:t>
            </a:r>
            <a:endParaRPr/>
          </a:p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3305175"/>
            <a:ext cx="8229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25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2180036"/>
            <a:ext cx="82296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3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indent="-314388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–"/>
              <a:defRPr sz="1351"/>
            </a:lvl2pPr>
            <a:lvl3pPr indent="-300037" lvl="2" marL="1371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indent="-292925" lvl="3" marL="18288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indent="-292925" lvl="4" marL="22860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indent="-292925" lvl="5" marL="27432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indent="-292925" lvl="6" marL="32004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indent="-292925" lvl="7" marL="3657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indent="-292925" lvl="8" marL="41148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indent="-314388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–"/>
              <a:defRPr sz="1351"/>
            </a:lvl2pPr>
            <a:lvl3pPr indent="-300037" lvl="2" marL="1371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indent="-292925" lvl="3" marL="18288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indent="-292925" lvl="4" marL="22860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indent="-292925" lvl="5" marL="27432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indent="-292925" lvl="6" marL="32004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indent="-292925" lvl="7" marL="3657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indent="-292925" lvl="8" marL="41148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/>
        </p:txBody>
      </p:sp>
      <p:sp>
        <p:nvSpPr>
          <p:cNvPr id="42" name="Google Shape;42;p7"/>
          <p:cNvSpPr txBox="1"/>
          <p:nvPr>
            <p:ph type="ctrTitle"/>
          </p:nvPr>
        </p:nvSpPr>
        <p:spPr>
          <a:xfrm>
            <a:off x="457200" y="628651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457205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3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1pPr>
            <a:lvl2pPr indent="-228600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3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88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1pPr>
            <a:lvl2pPr indent="-300037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indent="-292925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5029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1pPr>
            <a:lvl2pPr indent="-228600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5029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88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1pPr>
            <a:lvl2pPr indent="-300037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indent="-292925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594124"/>
            <a:ext cx="8229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75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8612" lvl="1" marL="914400" marR="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b="0" i="0" sz="1575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88" lvl="2" marL="1371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0037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–"/>
              <a:defRPr b="0" i="0" sz="1125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0037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b="0" i="0" sz="1125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0037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0037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0037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5715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25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25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25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25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25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25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25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25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25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red_neu_logo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205978"/>
            <a:ext cx="2057401" cy="1940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IcsxdiFDyRt1rqdomCgUb8pYi1-VpkE8/view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hyperlink" Target="http://drive.google.com/file/d/1uRLHPnOXqDInIzjqnLZn9gMTRRpPrrIq/view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Stacking Robot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70"/>
              </a:spcBef>
              <a:spcAft>
                <a:spcPts val="0"/>
              </a:spcAft>
              <a:buNone/>
            </a:pPr>
            <a:r>
              <a:rPr lang="en"/>
              <a:t>Abigail Egya-Mensah, Frank Laubach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973600"/>
            <a:ext cx="86619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Haar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Perfect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execution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at grasps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Harris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good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</a:t>
            </a:r>
            <a:r>
              <a:rPr lang="en"/>
              <a:t>execution</a:t>
            </a:r>
            <a:r>
              <a:rPr lang="en"/>
              <a:t>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at grasps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Harris is the preferred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Future: Optimize (reduce points being tested)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Reduce execution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Perfect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Feed Haar position into Harris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Localize square in that location, return orientation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Combine best aspects of both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843513"/>
            <a:ext cx="4389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project’s objective is to enable the robot to accurately perceive block positions and orientations and stack them in the desired configuration.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program will be tested and evaluated using the Emika Franka arm in the PyBullet simulator, which provides a safe and controlled environment to simulate the robot and the blocks.</a:t>
            </a:r>
            <a:r>
              <a:rPr lang="en"/>
              <a:t> We implemented the </a:t>
            </a:r>
            <a:r>
              <a:rPr lang="en"/>
              <a:t>Inverse-kinematics code from HW 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Implemented Methods aside the baseline are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Harris Corner Detection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Haar Cascades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375" y="1017725"/>
            <a:ext cx="3879175" cy="32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54050" y="879225"/>
            <a:ext cx="40068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/>
              <a:t>Prepare simulator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/>
              <a:t>Spawn three (7cm x 7cm) cubes in random locations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/>
              <a:t> Spawn camera and take a picture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/>
              <a:t>Give the image to a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/>
              <a:t>Method gives coordinates and orientation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/>
              <a:t> Run through the block-stacking loop 3 times</a:t>
            </a:r>
            <a:endParaRPr sz="1800"/>
          </a:p>
        </p:txBody>
      </p:sp>
      <p:pic>
        <p:nvPicPr>
          <p:cNvPr id="103" name="Google Shape;103;p16" title="Stacking with fixed position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4"/>
            <a:ext cx="4391676" cy="274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HAAR CASCADE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47400" y="863550"/>
            <a:ext cx="8520600" cy="3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This function was implemented in Python using the OpenCV library.  It works by applying a set of pre-defined Haar features to the image and using them to classify whether a region of the image contains the object of interest or not. It is designed for object detection based on image features, and does not have a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built-in capability for detecting the orientation of objects.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Classifier is need for Haar Cascade Implementation. The following steps were used to generate a classifier: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Generate negative and positive samples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Train classifier using the opencv_traincascade command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the trained classifier on a new image using the detectMultiScale method of the CascadeClassifier class from Opencv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HAAR CASCADE - CONT.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863550"/>
            <a:ext cx="8520600" cy="4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 the classifier in the Haar function code. Once the blocks have been detected using the Haar Cascade classifier, the code calculates the x and y position of the center of each block and converts it to meters based on the provided workspace. The calculated x and y positions are stored in the x_meters and y_meters lists, respectively.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51" y="2704850"/>
            <a:ext cx="3306400" cy="23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 title="haa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750" y="2291425"/>
            <a:ext cx="3631325" cy="27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 POINTS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847975"/>
            <a:ext cx="83835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convolves the image using directional weights to get Ix and Iy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Ix and Iy → IxIx, IyIy, and Ixy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→ structure tensor M, Harris values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Harris values are filtered to give Harris points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14181" l="5473" r="20752" t="18799"/>
          <a:stretch/>
        </p:blipFill>
        <p:spPr>
          <a:xfrm>
            <a:off x="311700" y="1299775"/>
            <a:ext cx="4895549" cy="18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250" y="1433600"/>
            <a:ext cx="1591651" cy="15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550" y="1433600"/>
            <a:ext cx="1591651" cy="15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025" y="3949988"/>
            <a:ext cx="37338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7">
            <a:alphaModFix/>
          </a:blip>
          <a:srcRect b="26508" l="0" r="8734" t="0"/>
          <a:stretch/>
        </p:blipFill>
        <p:spPr>
          <a:xfrm>
            <a:off x="5367350" y="4135738"/>
            <a:ext cx="29622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 POINTS - CONT.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8829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Squares are fit to the Harris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‘Scores’ are calculated based on nearby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highest scoring square is found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neighboring test squares eliminated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3x for 3 locations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63991" l="56886" r="20083" t="10836"/>
          <a:stretch/>
        </p:blipFill>
        <p:spPr>
          <a:xfrm>
            <a:off x="1320175" y="2054363"/>
            <a:ext cx="12287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65156" l="56647" r="20894" t="9616"/>
          <a:stretch/>
        </p:blipFill>
        <p:spPr>
          <a:xfrm>
            <a:off x="5033102" y="2054362"/>
            <a:ext cx="1195673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2548888" y="2243150"/>
            <a:ext cx="1371900" cy="1371600"/>
          </a:xfrm>
          <a:prstGeom prst="mathMultiply">
            <a:avLst>
              <a:gd fmla="val 536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6741200" y="2471750"/>
            <a:ext cx="914400" cy="914400"/>
          </a:xfrm>
          <a:prstGeom prst="donut">
            <a:avLst>
              <a:gd fmla="val 9255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2548900" y="2054375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Scores Low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391100" y="2054375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Scores High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2950" y="759450"/>
            <a:ext cx="84381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trials were run for each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random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method scored on detection, grasp success, and time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88" y="1679725"/>
            <a:ext cx="6600237" cy="34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882975"/>
            <a:ext cx="8438100" cy="4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method (giving the robot arm the location) was perfect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Harris method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97%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83% grasp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Due to inverse-kinematics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98 second execution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Haar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100%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55% grasp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Cannot detect orientation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second execution time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3881" l="25616" r="46912" t="71283"/>
          <a:stretch/>
        </p:blipFill>
        <p:spPr>
          <a:xfrm>
            <a:off x="5042175" y="1383050"/>
            <a:ext cx="2064450" cy="16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59333" l="17468" r="21793" t="10685"/>
          <a:stretch/>
        </p:blipFill>
        <p:spPr>
          <a:xfrm>
            <a:off x="1519250" y="2497475"/>
            <a:ext cx="20478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5">
            <a:alphaModFix/>
          </a:blip>
          <a:srcRect b="55336" l="53106" r="0" t="4941"/>
          <a:stretch/>
        </p:blipFill>
        <p:spPr>
          <a:xfrm>
            <a:off x="5042175" y="3437814"/>
            <a:ext cx="2064450" cy="14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