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sldIdLst>
    <p:sldId id="278" r:id="rId5"/>
    <p:sldId id="296" r:id="rId6"/>
    <p:sldId id="295" r:id="rId7"/>
    <p:sldId id="306" r:id="rId8"/>
    <p:sldId id="303" r:id="rId9"/>
    <p:sldId id="304" r:id="rId10"/>
    <p:sldId id="307" r:id="rId11"/>
    <p:sldId id="298" r:id="rId12"/>
    <p:sldId id="302" r:id="rId13"/>
    <p:sldId id="293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09" autoAdjust="0"/>
  </p:normalViewPr>
  <p:slideViewPr>
    <p:cSldViewPr snapToGrid="0" snapToObjects="1">
      <p:cViewPr varScale="1">
        <p:scale>
          <a:sx n="66" d="100"/>
          <a:sy n="66" d="100"/>
        </p:scale>
        <p:origin x="90" y="12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emf"/><Relationship Id="rId10" Type="http://schemas.openxmlformats.org/officeDocument/2006/relationships/image" Target="../media/image22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TUGAS</a:t>
            </a:r>
            <a:br>
              <a:rPr lang="en-US" dirty="0"/>
            </a:br>
            <a:r>
              <a:rPr lang="en-US" dirty="0"/>
              <a:t>BESAR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Pengolahan</a:t>
            </a:r>
            <a:r>
              <a:rPr lang="en-US" dirty="0"/>
              <a:t> dan </a:t>
            </a:r>
            <a:r>
              <a:rPr lang="en-US" dirty="0" err="1"/>
              <a:t>Analisis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515" y="459571"/>
            <a:ext cx="4687485" cy="66751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535" y="1305560"/>
            <a:ext cx="7065265" cy="2176272"/>
          </a:xfrm>
        </p:spPr>
        <p:txBody>
          <a:bodyPr/>
          <a:lstStyle/>
          <a:p>
            <a:pPr marL="271463" indent="-271463" algn="just"/>
            <a:r>
              <a:rPr lang="en-US" sz="1400" dirty="0"/>
              <a:t>[1] </a:t>
            </a:r>
            <a:r>
              <a:rPr lang="en-US" sz="1400" dirty="0" err="1"/>
              <a:t>Omeke</a:t>
            </a:r>
            <a:r>
              <a:rPr lang="en-US" sz="1400" dirty="0"/>
              <a:t>, </a:t>
            </a:r>
            <a:r>
              <a:rPr lang="en-US" sz="1400" dirty="0" err="1"/>
              <a:t>Kenechi</a:t>
            </a:r>
            <a:r>
              <a:rPr lang="en-US" sz="1400" dirty="0"/>
              <a:t> G., et al. "DEKCS: A dynamic clustering protocol to prolong underwater sensor networks." IEEE Sensors Journal 21.7 (2021): 9457-9464.</a:t>
            </a:r>
          </a:p>
          <a:p>
            <a:pPr marL="271463" indent="-271463" algn="just"/>
            <a:r>
              <a:rPr lang="en-US" sz="1400" dirty="0"/>
              <a:t>[2] </a:t>
            </a:r>
            <a:r>
              <a:rPr lang="en-US" sz="1400" dirty="0" err="1"/>
              <a:t>Heinzelman</a:t>
            </a:r>
            <a:r>
              <a:rPr lang="en-US" sz="1400" dirty="0"/>
              <a:t>, Wendi B., Anantha P. </a:t>
            </a:r>
            <a:r>
              <a:rPr lang="en-US" sz="1400" dirty="0" err="1"/>
              <a:t>Chandrakasan</a:t>
            </a:r>
            <a:r>
              <a:rPr lang="en-US" sz="1400" dirty="0"/>
              <a:t>, and Hari Balakrishnan. "An application-specific protocol architecture for wireless microsensor networks." IEEE Transactions on wireless communications 1.4 (2002): 660-670.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9FC1C5-F58B-C8B4-8F6F-CA2F1E800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27" y="2062919"/>
            <a:ext cx="4678315" cy="27544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932352"/>
            <a:ext cx="10671048" cy="768096"/>
          </a:xfrm>
        </p:spPr>
        <p:txBody>
          <a:bodyPr/>
          <a:lstStyle/>
          <a:p>
            <a:r>
              <a:rPr lang="en-US" altLang="zh-CN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Informasi</a:t>
            </a:r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paper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642FBA8-61B1-BBFC-3DC2-4644C9332D1E}"/>
              </a:ext>
            </a:extLst>
          </p:cNvPr>
          <p:cNvSpPr txBox="1">
            <a:spLocks/>
          </p:cNvSpPr>
          <p:nvPr/>
        </p:nvSpPr>
        <p:spPr>
          <a:xfrm>
            <a:off x="191898" y="4828683"/>
            <a:ext cx="859788" cy="311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[1]</a:t>
            </a:r>
            <a:endParaRPr lang="en-ID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606930B-7E93-9B96-6A08-7EB08B60CB3B}"/>
              </a:ext>
            </a:extLst>
          </p:cNvPr>
          <p:cNvSpPr txBox="1">
            <a:spLocks/>
          </p:cNvSpPr>
          <p:nvPr/>
        </p:nvSpPr>
        <p:spPr>
          <a:xfrm>
            <a:off x="8140700" y="2060742"/>
            <a:ext cx="3620573" cy="14547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METODE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Low Energy Adaptive Cluster </a:t>
            </a:r>
            <a:r>
              <a:rPr lang="en-US" sz="1400" dirty="0" err="1"/>
              <a:t>Hieararchy</a:t>
            </a:r>
            <a:endParaRPr lang="en-US" sz="1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Proximity based K-Means Clustering</a:t>
            </a:r>
            <a:r>
              <a:rPr lang="en-ID" sz="1400" dirty="0"/>
              <a:t>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D" sz="1400" dirty="0"/>
              <a:t>Number cluster optimum with Elbow method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86A25EC3-C38A-3842-8DB8-36D451B1C2D8}"/>
              </a:ext>
            </a:extLst>
          </p:cNvPr>
          <p:cNvSpPr txBox="1">
            <a:spLocks/>
          </p:cNvSpPr>
          <p:nvPr/>
        </p:nvSpPr>
        <p:spPr>
          <a:xfrm>
            <a:off x="5343923" y="4943319"/>
            <a:ext cx="6417350" cy="94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TUJUAN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dirty="0" err="1"/>
              <a:t>Merancang</a:t>
            </a:r>
            <a:r>
              <a:rPr lang="en-US" sz="1400" dirty="0"/>
              <a:t> protocol routing pada Underwater Wireless Sensor Network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mengatasi</a:t>
            </a:r>
            <a:r>
              <a:rPr lang="en-US" sz="1400" dirty="0"/>
              <a:t> </a:t>
            </a:r>
            <a:r>
              <a:rPr lang="en-US" sz="1400" dirty="0" err="1"/>
              <a:t>permasalahan</a:t>
            </a:r>
            <a:r>
              <a:rPr lang="en-US" sz="1400" dirty="0"/>
              <a:t> </a:t>
            </a:r>
            <a:r>
              <a:rPr lang="en-US" sz="1400" dirty="0" err="1"/>
              <a:t>atenuasi</a:t>
            </a:r>
            <a:r>
              <a:rPr lang="en-US" sz="1400" dirty="0"/>
              <a:t> </a:t>
            </a:r>
            <a:r>
              <a:rPr lang="en-US" sz="1400" dirty="0" err="1"/>
              <a:t>bawah</a:t>
            </a:r>
            <a:r>
              <a:rPr lang="en-US" sz="1400" dirty="0"/>
              <a:t> air dan </a:t>
            </a:r>
            <a:r>
              <a:rPr lang="en-US" sz="1400" dirty="0" err="1"/>
              <a:t>meningkatkan</a:t>
            </a:r>
            <a:r>
              <a:rPr lang="en-US" sz="1400" dirty="0"/>
              <a:t>  network lifetime dan </a:t>
            </a:r>
            <a:r>
              <a:rPr lang="en-US" sz="1400" dirty="0" err="1"/>
              <a:t>efisiensi</a:t>
            </a:r>
            <a:r>
              <a:rPr lang="en-US" sz="1400" dirty="0"/>
              <a:t> energy </a:t>
            </a:r>
            <a:r>
              <a:rPr lang="en-US" sz="1400" dirty="0" err="1"/>
              <a:t>dari</a:t>
            </a:r>
            <a:r>
              <a:rPr lang="en-US" sz="1400" dirty="0"/>
              <a:t> Underwater Wireless Sensor Network</a:t>
            </a:r>
            <a:endParaRPr lang="en-ID" sz="1400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2B344AB-2234-0E4D-ED5F-A3E37196F84B}"/>
              </a:ext>
            </a:extLst>
          </p:cNvPr>
          <p:cNvSpPr txBox="1">
            <a:spLocks/>
          </p:cNvSpPr>
          <p:nvPr/>
        </p:nvSpPr>
        <p:spPr>
          <a:xfrm>
            <a:off x="5343923" y="2081934"/>
            <a:ext cx="2946340" cy="14547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PERMASALAHAN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 err="1"/>
              <a:t>Atenuasi</a:t>
            </a:r>
            <a:r>
              <a:rPr lang="en-US" sz="1400" dirty="0"/>
              <a:t> pada </a:t>
            </a:r>
            <a:r>
              <a:rPr lang="en-US" sz="1400" dirty="0" err="1"/>
              <a:t>bawah</a:t>
            </a:r>
            <a:r>
              <a:rPr lang="en-US" sz="1400" dirty="0"/>
              <a:t> air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 err="1"/>
              <a:t>Pemilihan</a:t>
            </a:r>
            <a:r>
              <a:rPr lang="en-US" sz="1400" dirty="0"/>
              <a:t> cluster head pada LEACH </a:t>
            </a:r>
            <a:r>
              <a:rPr lang="en-US" sz="1400" dirty="0" err="1"/>
              <a:t>konvensional</a:t>
            </a:r>
            <a:r>
              <a:rPr lang="en-US" sz="1400" dirty="0"/>
              <a:t> yang di </a:t>
            </a:r>
            <a:r>
              <a:rPr lang="en-US" sz="1400" dirty="0" err="1"/>
              <a:t>dasarkan</a:t>
            </a:r>
            <a:r>
              <a:rPr lang="en-US" sz="1400" dirty="0"/>
              <a:t> </a:t>
            </a:r>
            <a:r>
              <a:rPr lang="en-US" sz="1400" dirty="0" err="1"/>
              <a:t>atas</a:t>
            </a:r>
            <a:r>
              <a:rPr lang="en-US" sz="1400" dirty="0"/>
              <a:t> </a:t>
            </a:r>
            <a:r>
              <a:rPr lang="en-US" sz="1400" dirty="0" err="1"/>
              <a:t>probabilitas</a:t>
            </a:r>
            <a:r>
              <a:rPr lang="en-US" sz="1400" dirty="0"/>
              <a:t> random.</a:t>
            </a:r>
            <a:endParaRPr lang="en-ID" sz="1400" dirty="0"/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E62AE81-2030-29DF-F5C4-B2E2204E4C68}"/>
              </a:ext>
            </a:extLst>
          </p:cNvPr>
          <p:cNvSpPr txBox="1">
            <a:spLocks/>
          </p:cNvSpPr>
          <p:nvPr/>
        </p:nvSpPr>
        <p:spPr>
          <a:xfrm>
            <a:off x="5343923" y="3515464"/>
            <a:ext cx="6417350" cy="94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METODOLOGI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dirty="0" err="1"/>
              <a:t>Penelitian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pendekatan</a:t>
            </a:r>
            <a:r>
              <a:rPr lang="en-US" sz="1400" dirty="0"/>
              <a:t> </a:t>
            </a:r>
            <a:r>
              <a:rPr lang="en-US" sz="1400" dirty="0" err="1"/>
              <a:t>kuantitatif</a:t>
            </a:r>
            <a:r>
              <a:rPr lang="en-US" sz="1400" dirty="0"/>
              <a:t>,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i="1" dirty="0"/>
              <a:t>sampling </a:t>
            </a:r>
            <a:r>
              <a:rPr lang="en-US" sz="1400" dirty="0"/>
              <a:t>yang </a:t>
            </a:r>
            <a:r>
              <a:rPr lang="en-US" sz="1400" dirty="0" err="1"/>
              <a:t>eksperimental</a:t>
            </a:r>
            <a:r>
              <a:rPr lang="en-US" sz="1400" dirty="0"/>
              <a:t> </a:t>
            </a:r>
            <a:r>
              <a:rPr lang="en-US" sz="1400" dirty="0" err="1"/>
              <a:t>berbasis</a:t>
            </a:r>
            <a:r>
              <a:rPr lang="en-US" sz="1400" dirty="0"/>
              <a:t> </a:t>
            </a:r>
            <a:r>
              <a:rPr lang="en-US" sz="1400" dirty="0" err="1"/>
              <a:t>simulasi</a:t>
            </a:r>
            <a:r>
              <a:rPr lang="en-US" sz="1400" dirty="0"/>
              <a:t>.  </a:t>
            </a:r>
            <a:r>
              <a:rPr lang="en-US" sz="1400" dirty="0" err="1"/>
              <a:t>Komparasi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berbeda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mengukur</a:t>
            </a:r>
            <a:r>
              <a:rPr lang="en-US" sz="1400" dirty="0"/>
              <a:t> </a:t>
            </a:r>
            <a:r>
              <a:rPr lang="en-US" sz="1400" dirty="0" err="1"/>
              <a:t>performa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yang di </a:t>
            </a:r>
            <a:r>
              <a:rPr lang="en-US" sz="1400" dirty="0" err="1"/>
              <a:t>ajukan</a:t>
            </a:r>
            <a:r>
              <a:rPr lang="en-US" sz="1400" dirty="0"/>
              <a:t> </a:t>
            </a:r>
            <a:r>
              <a:rPr lang="en-US" sz="1400" dirty="0" err="1"/>
              <a:t>berdasarkan</a:t>
            </a:r>
            <a:r>
              <a:rPr lang="en-US" sz="1400" dirty="0"/>
              <a:t> metrics </a:t>
            </a:r>
            <a:r>
              <a:rPr lang="en-US" sz="1400" i="1" dirty="0" err="1"/>
              <a:t>nerwork</a:t>
            </a:r>
            <a:r>
              <a:rPr lang="en-US" sz="1400" i="1" dirty="0"/>
              <a:t> lifetime </a:t>
            </a:r>
            <a:r>
              <a:rPr lang="en-US" sz="1400" dirty="0"/>
              <a:t>dan </a:t>
            </a:r>
            <a:r>
              <a:rPr lang="en-US" sz="1400" i="1" dirty="0"/>
              <a:t>energy residual .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111217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832104"/>
            <a:ext cx="10671048" cy="768096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Low Energy adaptive cluster hierarchy (LEACH)</a:t>
            </a:r>
            <a:endParaRPr lang="en-US" sz="36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1028" name="Picture 4" descr="Architecture of LEACH protocol [8] | Download Scientific Diagram">
            <a:extLst>
              <a:ext uri="{FF2B5EF4-FFF2-40B4-BE49-F238E27FC236}">
                <a16:creationId xmlns:a16="http://schemas.microsoft.com/office/drawing/2014/main" id="{764C8A05-3F88-DD1D-88AC-51B91E4B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31" y="2231169"/>
            <a:ext cx="3794157" cy="314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BB0F1E-9CE8-C065-AAE2-825A57213464}"/>
              </a:ext>
            </a:extLst>
          </p:cNvPr>
          <p:cNvSpPr txBox="1">
            <a:spLocks/>
          </p:cNvSpPr>
          <p:nvPr/>
        </p:nvSpPr>
        <p:spPr>
          <a:xfrm>
            <a:off x="5343923" y="2607834"/>
            <a:ext cx="6417350" cy="1642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dirty="0"/>
              <a:t>	LEACH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teknik</a:t>
            </a:r>
            <a:r>
              <a:rPr lang="en-US" sz="1600" dirty="0"/>
              <a:t> routing protocol </a:t>
            </a:r>
            <a:r>
              <a:rPr lang="en-US" sz="1600" dirty="0" err="1"/>
              <a:t>kategori</a:t>
            </a:r>
            <a:r>
              <a:rPr lang="en-US" sz="1600" dirty="0"/>
              <a:t> Cluster based </a:t>
            </a:r>
            <a:r>
              <a:rPr lang="en-US" sz="1600" dirty="0" err="1"/>
              <a:t>dimana</a:t>
            </a:r>
            <a:r>
              <a:rPr lang="en-US" sz="1600" dirty="0"/>
              <a:t> node sensor yang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energi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tinggi</a:t>
            </a:r>
            <a:r>
              <a:rPr lang="en-US" sz="1600" dirty="0"/>
              <a:t> </a:t>
            </a:r>
            <a:r>
              <a:rPr lang="en-US" sz="1600" dirty="0" err="1"/>
              <a:t>bertugas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relay node/ Cluster Head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meneruskan</a:t>
            </a:r>
            <a:r>
              <a:rPr lang="en-US" sz="1600" dirty="0"/>
              <a:t>  data yang </a:t>
            </a:r>
            <a:r>
              <a:rPr lang="en-US" sz="1600" dirty="0" err="1"/>
              <a:t>dikirimkan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node di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clusternya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base station, dan node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energi</a:t>
            </a:r>
            <a:r>
              <a:rPr lang="en-US" sz="1600" dirty="0"/>
              <a:t>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rendah</a:t>
            </a:r>
            <a:r>
              <a:rPr lang="en-US" sz="1600" dirty="0"/>
              <a:t> </a:t>
            </a:r>
            <a:r>
              <a:rPr lang="en-US" sz="1600" dirty="0" err="1"/>
              <a:t>bertugas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pembacaan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di </a:t>
            </a:r>
            <a:r>
              <a:rPr lang="en-US" sz="1600" dirty="0" err="1"/>
              <a:t>tersukan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Cluster Head/Relay node.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dirty="0"/>
              <a:t>	LEACH </a:t>
            </a:r>
            <a:r>
              <a:rPr lang="en-US" sz="1600" dirty="0" err="1"/>
              <a:t>terbagi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dua </a:t>
            </a:r>
            <a:r>
              <a:rPr lang="en-US" sz="1600" dirty="0" err="1"/>
              <a:t>tahapan</a:t>
            </a:r>
            <a:r>
              <a:rPr lang="en-US" sz="1600" dirty="0"/>
              <a:t> </a:t>
            </a:r>
            <a:r>
              <a:rPr lang="en-US" sz="1600" dirty="0" err="1"/>
              <a:t>yakni</a:t>
            </a:r>
            <a:r>
              <a:rPr lang="en-US" sz="1600" dirty="0"/>
              <a:t> Setup phase dan Steady State phase. Pada Setup Phase </a:t>
            </a:r>
            <a:r>
              <a:rPr lang="en-US" sz="1600" dirty="0" err="1"/>
              <a:t>pemilihan</a:t>
            </a:r>
            <a:r>
              <a:rPr lang="en-US" sz="1600" dirty="0"/>
              <a:t> Cluster Head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probabilitas</a:t>
            </a:r>
            <a:r>
              <a:rPr lang="en-US" sz="1600" dirty="0"/>
              <a:t> random. Pada Steady state masing-masing </a:t>
            </a:r>
            <a:r>
              <a:rPr lang="en-US" sz="1600" dirty="0" err="1"/>
              <a:t>dari</a:t>
            </a:r>
            <a:r>
              <a:rPr lang="en-US" sz="1600" dirty="0"/>
              <a:t> Cluster Head </a:t>
            </a:r>
            <a:r>
              <a:rPr lang="en-US" sz="1600" dirty="0" err="1"/>
              <a:t>mengirimkan</a:t>
            </a:r>
            <a:r>
              <a:rPr lang="en-US" sz="1600" dirty="0"/>
              <a:t> </a:t>
            </a:r>
            <a:r>
              <a:rPr lang="en-US" sz="1600" dirty="0" err="1"/>
              <a:t>datanya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base Station </a:t>
            </a:r>
            <a:r>
              <a:rPr lang="en-US" sz="1600" dirty="0" err="1"/>
              <a:t>melalui</a:t>
            </a:r>
            <a:r>
              <a:rPr lang="en-US" sz="1600" dirty="0"/>
              <a:t> single hop transmission.</a:t>
            </a:r>
            <a:endParaRPr lang="en-ID" sz="16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C595DC1-45BE-684A-C8E8-7D0957926D07}"/>
              </a:ext>
            </a:extLst>
          </p:cNvPr>
          <p:cNvSpPr txBox="1">
            <a:spLocks/>
          </p:cNvSpPr>
          <p:nvPr/>
        </p:nvSpPr>
        <p:spPr>
          <a:xfrm>
            <a:off x="4175000" y="2231169"/>
            <a:ext cx="859788" cy="311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[2]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6343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271937"/>
            <a:ext cx="10671048" cy="768096"/>
          </a:xfrm>
        </p:spPr>
        <p:txBody>
          <a:bodyPr/>
          <a:lstStyle/>
          <a:p>
            <a:r>
              <a:rPr lang="en-US" sz="3600" dirty="0">
                <a:latin typeface="Arial Black" panose="020B0604020202020204" pitchFamily="34" charset="0"/>
                <a:cs typeface="Arial Black" panose="020B0604020202020204" pitchFamily="34" charset="0"/>
              </a:rPr>
              <a:t>leach</a:t>
            </a:r>
            <a:endParaRPr lang="en-US" sz="36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2256FBBA-47D6-EAB5-51BE-49EF15BA4C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9890" y="2813154"/>
                <a:ext cx="5514330" cy="293317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100" dirty="0"/>
                  <a:t>SETUP PHASE</a:t>
                </a:r>
              </a:p>
              <a:p>
                <a:endParaRPr lang="en-US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𝑡𝑟𝑎𝑛𝑠𝑚𝑖𝑠𝑠𝑖𝑜𝑛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𝑝𝑟𝑜𝑝𝑎𝑔𝑎𝑡𝑖𝑜𝑛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  <a:p>
                <a:endParaRPr lang="en-US" sz="1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1100" dirty="0"/>
              </a:p>
              <a:p>
                <a:endParaRPr lang="en-US" sz="1100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100" dirty="0"/>
                  <a:t>CH</a:t>
                </a:r>
                <a:r>
                  <a:rPr lang="en-US" sz="1100" b="0" dirty="0"/>
                  <a:t> </a:t>
                </a:r>
                <a:r>
                  <a:rPr lang="en-US" sz="1100" dirty="0"/>
                  <a:t>selection</a:t>
                </a:r>
              </a:p>
              <a:p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𝑠𝑒𝑙𝑒𝑐𝑡𝑖𝑜𝑛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𝑎𝑚𝑝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𝐵𝑆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  <a:p>
                <a:pPr marL="685800" lvl="1" indent="-228600">
                  <a:buFont typeface="+mj-lt"/>
                  <a:buAutoNum type="arabicPeriod"/>
                </a:pPr>
                <a:endParaRPr lang="en-US" sz="100" b="0" dirty="0"/>
              </a:p>
              <a:p>
                <a:endParaRPr lang="en-US" sz="1100" b="0" dirty="0"/>
              </a:p>
              <a:p>
                <a:pPr marL="228600" indent="-228600">
                  <a:buFont typeface="+mj-lt"/>
                  <a:buAutoNum type="arabicPeriod" startAt="2"/>
                </a:pPr>
                <a:r>
                  <a:rPr lang="en-US" sz="1100" dirty="0"/>
                  <a:t>Advertisement</a:t>
                </a:r>
              </a:p>
              <a:p>
                <a:endParaRPr lang="en-US" sz="1100" b="0" dirty="0"/>
              </a:p>
              <a:p>
                <a:pPr marL="271463"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𝑎𝑚𝑝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 marL="228600" indent="-228600">
                  <a:buFont typeface="+mj-lt"/>
                  <a:buAutoNum type="arabicPeriod" startAt="3"/>
                </a:pPr>
                <a:r>
                  <a:rPr lang="en-US" sz="1100" dirty="0"/>
                  <a:t>Join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𝐽𝑜𝑖𝑛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  <a:p>
                <a:pPr marL="685800" lvl="1" indent="-228600">
                  <a:buFont typeface="+mj-lt"/>
                  <a:buAutoNum type="arabicPeriod" startAt="4"/>
                </a:pPr>
                <a:endParaRPr lang="en-US" sz="100" dirty="0"/>
              </a:p>
            </p:txBody>
          </p:sp>
        </mc:Choice>
        <mc:Fallback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2256FBBA-47D6-EAB5-51BE-49EF15BA4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90" y="2813154"/>
                <a:ext cx="5514330" cy="2933172"/>
              </a:xfrm>
              <a:prstGeom prst="rect">
                <a:avLst/>
              </a:prstGeom>
              <a:blipFill>
                <a:blip r:embed="rId2"/>
                <a:stretch>
                  <a:fillRect l="-221" t="-539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0E40EA05-6E18-0F48-724E-865709A322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55597" y="3145843"/>
                <a:ext cx="5974079" cy="206031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100" dirty="0"/>
                  <a:t>STEADY STATE PHASE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100" dirty="0"/>
                  <a:t>Contention</a:t>
                </a:r>
                <a:r>
                  <a:rPr lang="en-US" sz="1100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𝑇𝐷𝑀𝐴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𝑎𝑚𝑝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pPr algn="ctr"/>
                <a:endParaRPr lang="en-US" sz="11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𝑇𝐷𝑀𝐴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𝑁𝑜𝑑𝑒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𝑎𝑚𝑝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𝑁𝑜𝑑𝑒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</m:sub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 marL="228600" indent="-228600">
                  <a:buFont typeface="+mj-lt"/>
                  <a:buAutoNum type="arabicPeriod" startAt="2"/>
                </a:pPr>
                <a:r>
                  <a:rPr lang="en-US" sz="1100" dirty="0"/>
                  <a:t>CH to Base Station and Node to Cluster head transmission :</a:t>
                </a:r>
              </a:p>
              <a:p>
                <a:endParaRPr lang="en-US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𝐵𝑆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𝑒𝑙𝑒𝑐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𝑎𝑚𝑝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𝑁𝑜𝑑𝑒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</m:sub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𝑁𝑜𝑑𝑒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𝑎𝑚𝑝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𝑁𝑜𝑑𝑒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</m:sub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0E40EA05-6E18-0F48-724E-865709A32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597" y="3145843"/>
                <a:ext cx="5974079" cy="2060310"/>
              </a:xfrm>
              <a:prstGeom prst="rect">
                <a:avLst/>
              </a:prstGeom>
              <a:blipFill>
                <a:blip r:embed="rId3"/>
                <a:stretch>
                  <a:fillRect l="-204" t="-1153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4DDBBFD-EFE4-61D2-DD7E-B3F90B3F6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490" y="1167383"/>
            <a:ext cx="6015616" cy="133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4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832104"/>
            <a:ext cx="10671048" cy="768096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Low Energy adaptive cluster hierarchy (LEACH)</a:t>
            </a:r>
            <a:endParaRPr lang="en-US" sz="36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550A3D-D71E-3B0D-6F05-AF6E2DEAD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" y="2358168"/>
            <a:ext cx="5692001" cy="33695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D593D1A-0949-3C35-B87A-C2EC3492E2F9}"/>
              </a:ext>
            </a:extLst>
          </p:cNvPr>
          <p:cNvSpPr txBox="1">
            <a:spLocks/>
          </p:cNvSpPr>
          <p:nvPr/>
        </p:nvSpPr>
        <p:spPr>
          <a:xfrm>
            <a:off x="6715522" y="2358168"/>
            <a:ext cx="4854685" cy="3458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Limitasi</a:t>
            </a:r>
            <a:r>
              <a:rPr lang="en-US" b="1" dirty="0"/>
              <a:t> LEACH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Pemilihan</a:t>
            </a:r>
            <a:r>
              <a:rPr lang="en-US" dirty="0"/>
              <a:t> Cluster head yang di </a:t>
            </a:r>
            <a:r>
              <a:rPr lang="en-US" dirty="0" err="1"/>
              <a:t>dasarkan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random.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Pengiriman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Cluster Head </a:t>
            </a:r>
            <a:r>
              <a:rPr lang="en-US" dirty="0" err="1"/>
              <a:t>ke</a:t>
            </a:r>
            <a:r>
              <a:rPr lang="en-US" dirty="0"/>
              <a:t> Base Station </a:t>
            </a:r>
            <a:r>
              <a:rPr lang="en-US" dirty="0" err="1"/>
              <a:t>secara</a:t>
            </a:r>
            <a:r>
              <a:rPr lang="en-US" dirty="0"/>
              <a:t> Single Hop, yang mana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base station dan cluster head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Keberadaan</a:t>
            </a:r>
            <a:r>
              <a:rPr lang="en-US" dirty="0"/>
              <a:t> Orphan node yang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node </a:t>
            </a:r>
            <a:r>
              <a:rPr lang="en-US" dirty="0" err="1"/>
              <a:t>terhadap</a:t>
            </a:r>
            <a:r>
              <a:rPr lang="en-US" dirty="0"/>
              <a:t> Cluster head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transmisinya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D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9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832104"/>
            <a:ext cx="10671048" cy="768096"/>
          </a:xfrm>
        </p:spPr>
        <p:txBody>
          <a:bodyPr/>
          <a:lstStyle/>
          <a:p>
            <a:r>
              <a:rPr lang="en-US" sz="3600" dirty="0">
                <a:latin typeface="Arial Black" panose="020B0604020202020204" pitchFamily="34" charset="0"/>
                <a:cs typeface="Arial Black" panose="020B0604020202020204" pitchFamily="34" charset="0"/>
              </a:rPr>
              <a:t>CLUSTER HEAD SELECTION</a:t>
            </a:r>
            <a:endParaRPr lang="en-US" sz="36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95FF1F-D4A1-52EA-3E03-E2B880EB29BC}"/>
                  </a:ext>
                </a:extLst>
              </p:cNvPr>
              <p:cNvSpPr txBox="1"/>
              <p:nvPr/>
            </p:nvSpPr>
            <p:spPr>
              <a:xfrm>
                <a:off x="3034622" y="2319493"/>
                <a:ext cx="2803102" cy="1961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m:rPr>
                                      <m:nor/>
                                    </m:rPr>
                                    <a:rPr lang="en-US" sz="1100" dirty="0"/>
                                    <m:t> 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eqAr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𝑎𝑟𝑔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100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lim>
                                  </m:limLow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func>
                            </m:e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1100" b="0" dirty="0"/>
              </a:p>
              <a:p>
                <a:endParaRPr lang="en-ID" sz="11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95FF1F-D4A1-52EA-3E03-E2B880EB2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622" y="2319493"/>
                <a:ext cx="2803102" cy="1961563"/>
              </a:xfrm>
              <a:prstGeom prst="rect">
                <a:avLst/>
              </a:prstGeom>
              <a:blipFill>
                <a:blip r:embed="rId2"/>
                <a:stretch>
                  <a:fillRect l="-7174" t="-26087" b="-3074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12D3D6-9C6E-40F5-7769-1334F17F76FB}"/>
                  </a:ext>
                </a:extLst>
              </p:cNvPr>
              <p:cNvSpPr txBox="1"/>
              <p:nvPr/>
            </p:nvSpPr>
            <p:spPr>
              <a:xfrm>
                <a:off x="3034622" y="4101520"/>
                <a:ext cx="1249694" cy="497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ID" sz="11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12D3D6-9C6E-40F5-7769-1334F17F7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622" y="4101520"/>
                <a:ext cx="1249694" cy="497893"/>
              </a:xfrm>
              <a:prstGeom prst="rect">
                <a:avLst/>
              </a:prstGeom>
              <a:blipFill>
                <a:blip r:embed="rId3"/>
                <a:stretch>
                  <a:fillRect t="-44444" b="-7901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56F6EFC-8FFD-C1F9-5B8D-A7FFEBA8B8A3}"/>
              </a:ext>
            </a:extLst>
          </p:cNvPr>
          <p:cNvSpPr txBox="1">
            <a:spLocks/>
          </p:cNvSpPr>
          <p:nvPr/>
        </p:nvSpPr>
        <p:spPr>
          <a:xfrm>
            <a:off x="4357151" y="1875271"/>
            <a:ext cx="1285478" cy="321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K-MEANS</a:t>
            </a:r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B34CA2F-0573-73F7-94C9-7EA87B47B5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413063"/>
              </p:ext>
            </p:extLst>
          </p:nvPr>
        </p:nvGraphicFramePr>
        <p:xfrm>
          <a:off x="641843" y="2412291"/>
          <a:ext cx="212407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23730" imgH="782554" progId="Equation.DSMT4">
                  <p:embed/>
                </p:oleObj>
              </mc:Choice>
              <mc:Fallback>
                <p:oleObj name="Equation" r:id="rId4" imgW="2123730" imgH="7825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843" y="2412291"/>
                        <a:ext cx="2124075" cy="782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BE25A1-6681-0914-66DE-7BEC6830947F}"/>
              </a:ext>
            </a:extLst>
          </p:cNvPr>
          <p:cNvCxnSpPr>
            <a:cxnSpLocks/>
          </p:cNvCxnSpPr>
          <p:nvPr/>
        </p:nvCxnSpPr>
        <p:spPr>
          <a:xfrm>
            <a:off x="2951280" y="1780173"/>
            <a:ext cx="0" cy="36322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2EE2FF47-86C0-A974-6191-38E4A78A320A}"/>
              </a:ext>
            </a:extLst>
          </p:cNvPr>
          <p:cNvSpPr txBox="1">
            <a:spLocks/>
          </p:cNvSpPr>
          <p:nvPr/>
        </p:nvSpPr>
        <p:spPr>
          <a:xfrm>
            <a:off x="1057091" y="1934787"/>
            <a:ext cx="1285478" cy="321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LEACH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612A35-96D7-E0AA-D21A-0A306EAF1D44}"/>
              </a:ext>
            </a:extLst>
          </p:cNvPr>
          <p:cNvCxnSpPr>
            <a:cxnSpLocks/>
          </p:cNvCxnSpPr>
          <p:nvPr/>
        </p:nvCxnSpPr>
        <p:spPr>
          <a:xfrm>
            <a:off x="7048500" y="1819419"/>
            <a:ext cx="0" cy="36322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DFD9C6-9F49-09CD-CA5C-48E371CC1D18}"/>
                  </a:ext>
                </a:extLst>
              </p:cNvPr>
              <p:cNvSpPr txBox="1"/>
              <p:nvPr/>
            </p:nvSpPr>
            <p:spPr>
              <a:xfrm>
                <a:off x="7353301" y="2249181"/>
                <a:ext cx="2803102" cy="2130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m:rPr>
                                      <m:nor/>
                                    </m:rPr>
                                    <a:rPr lang="en-US" sz="1100" dirty="0"/>
                                    <m:t> 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/>
                <a:endParaRPr lang="en-US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eqAr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𝑎𝑟𝑔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10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lim>
                                  </m:limLow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func>
                            </m:e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endParaRPr lang="en-ID" sz="11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DFD9C6-9F49-09CD-CA5C-48E371CC1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301" y="2249181"/>
                <a:ext cx="2803102" cy="2130840"/>
              </a:xfrm>
              <a:prstGeom prst="rect">
                <a:avLst/>
              </a:prstGeom>
              <a:blipFill>
                <a:blip r:embed="rId6"/>
                <a:stretch>
                  <a:fillRect l="-6957" t="-24000" b="-285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B3356B-66A5-FCE4-C2D7-D4C2AFEC9106}"/>
                  </a:ext>
                </a:extLst>
              </p:cNvPr>
              <p:cNvSpPr txBox="1"/>
              <p:nvPr/>
            </p:nvSpPr>
            <p:spPr>
              <a:xfrm>
                <a:off x="7353301" y="4262873"/>
                <a:ext cx="1249694" cy="497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ID" sz="11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B3356B-66A5-FCE4-C2D7-D4C2AFEC9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301" y="4262873"/>
                <a:ext cx="1249694" cy="497893"/>
              </a:xfrm>
              <a:prstGeom prst="rect">
                <a:avLst/>
              </a:prstGeom>
              <a:blipFill>
                <a:blip r:embed="rId7"/>
                <a:stretch>
                  <a:fillRect t="-43902" b="-7682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11B309F-43DD-1BD2-4A66-3EC65594BC13}"/>
              </a:ext>
            </a:extLst>
          </p:cNvPr>
          <p:cNvSpPr txBox="1">
            <a:spLocks/>
          </p:cNvSpPr>
          <p:nvPr/>
        </p:nvSpPr>
        <p:spPr>
          <a:xfrm>
            <a:off x="8870925" y="1774021"/>
            <a:ext cx="1285478" cy="321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DECKS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B468E7-54D7-2B9F-D1E8-E6B81646F27C}"/>
                  </a:ext>
                </a:extLst>
              </p:cNvPr>
              <p:cNvSpPr txBox="1"/>
              <p:nvPr/>
            </p:nvSpPr>
            <p:spPr>
              <a:xfrm>
                <a:off x="598199" y="3342272"/>
                <a:ext cx="1249694" cy="409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ID" sz="11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B468E7-54D7-2B9F-D1E8-E6B81646F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99" y="3342272"/>
                <a:ext cx="1249694" cy="4092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0EE6B698-C195-30A7-6B08-CA51076944C5}"/>
              </a:ext>
            </a:extLst>
          </p:cNvPr>
          <p:cNvSpPr txBox="1"/>
          <p:nvPr/>
        </p:nvSpPr>
        <p:spPr>
          <a:xfrm>
            <a:off x="579026" y="4947568"/>
            <a:ext cx="224434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/>
              <a:t>Cluster head </a:t>
            </a:r>
            <a:r>
              <a:rPr lang="en-US" sz="1400" dirty="0" err="1"/>
              <a:t>dipilih</a:t>
            </a:r>
            <a:r>
              <a:rPr lang="en-US" sz="1400" dirty="0"/>
              <a:t> </a:t>
            </a:r>
            <a:r>
              <a:rPr lang="en-US" sz="1400" dirty="0" err="1"/>
              <a:t>apabila</a:t>
            </a:r>
            <a:endParaRPr lang="en-US" sz="1400" dirty="0"/>
          </a:p>
          <a:p>
            <a:pPr algn="ctr">
              <a:spcBef>
                <a:spcPts val="0"/>
              </a:spcBef>
            </a:pPr>
            <a:r>
              <a:rPr lang="en-US" sz="1400" dirty="0"/>
              <a:t>P(x) &gt; T(n)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F37039-6CBE-6C10-2BE7-93BBD308AFBF}"/>
              </a:ext>
            </a:extLst>
          </p:cNvPr>
          <p:cNvSpPr txBox="1"/>
          <p:nvPr/>
        </p:nvSpPr>
        <p:spPr>
          <a:xfrm>
            <a:off x="4021329" y="4947319"/>
            <a:ext cx="224434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/>
              <a:t>Cluster head </a:t>
            </a:r>
            <a:r>
              <a:rPr lang="en-US" sz="1400" dirty="0" err="1"/>
              <a:t>dipilih</a:t>
            </a:r>
            <a:r>
              <a:rPr lang="en-US" sz="1400" dirty="0"/>
              <a:t> </a:t>
            </a:r>
            <a:r>
              <a:rPr lang="en-US" sz="1400" dirty="0" err="1"/>
              <a:t>berdasarkan</a:t>
            </a:r>
            <a:r>
              <a:rPr lang="en-US" sz="1400" dirty="0"/>
              <a:t> node </a:t>
            </a:r>
            <a:r>
              <a:rPr lang="en-US" sz="1400" dirty="0" err="1"/>
              <a:t>terdekat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centroid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DFD95D-E115-AFFA-F2B5-329C7D59B761}"/>
              </a:ext>
            </a:extLst>
          </p:cNvPr>
          <p:cNvSpPr txBox="1"/>
          <p:nvPr/>
        </p:nvSpPr>
        <p:spPr>
          <a:xfrm>
            <a:off x="7418803" y="4947568"/>
            <a:ext cx="44207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/>
              <a:t>Cluster head </a:t>
            </a:r>
            <a:r>
              <a:rPr lang="en-US" sz="1400" dirty="0" err="1"/>
              <a:t>dipilih</a:t>
            </a:r>
            <a:r>
              <a:rPr lang="en-US" sz="1400" dirty="0"/>
              <a:t> </a:t>
            </a:r>
            <a:r>
              <a:rPr lang="en-US" sz="1400" dirty="0" err="1"/>
              <a:t>berdasarkan</a:t>
            </a:r>
            <a:r>
              <a:rPr lang="en-US" sz="1400" dirty="0"/>
              <a:t> total </a:t>
            </a:r>
            <a:r>
              <a:rPr lang="en-US" sz="1400" dirty="0" err="1"/>
              <a:t>jarak</a:t>
            </a:r>
            <a:r>
              <a:rPr lang="en-US" sz="1400" dirty="0"/>
              <a:t> </a:t>
            </a:r>
            <a:r>
              <a:rPr lang="en-US" sz="1400" dirty="0" err="1"/>
              <a:t>terpendek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node di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clusternya</a:t>
            </a:r>
            <a:r>
              <a:rPr lang="en-US" sz="1400" dirty="0"/>
              <a:t> dan energy residual yang </a:t>
            </a:r>
            <a:r>
              <a:rPr lang="en-US" sz="1400" dirty="0" err="1"/>
              <a:t>dimilikinya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246085-C18F-9DB4-79BF-CE8FD78AA636}"/>
                  </a:ext>
                </a:extLst>
              </p:cNvPr>
              <p:cNvSpPr txBox="1"/>
              <p:nvPr/>
            </p:nvSpPr>
            <p:spPr>
              <a:xfrm>
                <a:off x="5443470" y="2319493"/>
                <a:ext cx="1605030" cy="568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𝐼𝑆𝑆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D" sz="11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246085-C18F-9DB4-79BF-CE8FD78AA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470" y="2319493"/>
                <a:ext cx="1605030" cy="568425"/>
              </a:xfrm>
              <a:prstGeom prst="rect">
                <a:avLst/>
              </a:prstGeom>
              <a:blipFill>
                <a:blip r:embed="rId9"/>
                <a:stretch>
                  <a:fillRect t="-89362" r="-14449" b="-13936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3BCAA76-9C8C-B60B-1610-DBD852CFCA35}"/>
                  </a:ext>
                </a:extLst>
              </p:cNvPr>
              <p:cNvSpPr txBox="1"/>
              <p:nvPr/>
            </p:nvSpPr>
            <p:spPr>
              <a:xfrm>
                <a:off x="7532111" y="2336123"/>
                <a:ext cx="6096000" cy="568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𝐼𝑆𝑆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D" sz="11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3BCAA76-9C8C-B60B-1610-DBD852CFC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111" y="2336123"/>
                <a:ext cx="6096000" cy="568425"/>
              </a:xfrm>
              <a:prstGeom prst="rect">
                <a:avLst/>
              </a:prstGeom>
              <a:blipFill>
                <a:blip r:embed="rId10"/>
                <a:stretch>
                  <a:fillRect t="-90323" b="-14193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67E1C0-F922-1FB1-0A34-84227D5FE62B}"/>
                  </a:ext>
                </a:extLst>
              </p:cNvPr>
              <p:cNvSpPr txBox="1"/>
              <p:nvPr/>
            </p:nvSpPr>
            <p:spPr>
              <a:xfrm>
                <a:off x="9621724" y="3027430"/>
                <a:ext cx="2647287" cy="926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,   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𝑛𝑘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𝑋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𝑋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sz="1100" dirty="0"/>
              </a:p>
              <a:p>
                <a:pPr/>
                <a:r>
                  <a:rPr lang="en-ID" sz="1100" dirty="0"/>
                  <a:t>Subject to :</a:t>
                </a:r>
              </a:p>
              <a:p>
                <a:pPr/>
                <a:r>
                  <a:rPr lang="en-ID" sz="1100" dirty="0"/>
                  <a:t>	</a:t>
                </a:r>
                <a:r>
                  <a:rPr lang="en-US" sz="1100" b="0" dirty="0"/>
                  <a:t>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𝐶𝐻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𝑇h𝑒𝑟𝑠h𝑜𝑙𝑑</m:t>
                    </m:r>
                  </m:oMath>
                </a14:m>
                <a:endParaRPr lang="en-ID" sz="11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67E1C0-F922-1FB1-0A34-84227D5FE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724" y="3027430"/>
                <a:ext cx="2647287" cy="926023"/>
              </a:xfrm>
              <a:prstGeom prst="rect">
                <a:avLst/>
              </a:prstGeom>
              <a:blipFill>
                <a:blip r:embed="rId11"/>
                <a:stretch>
                  <a:fillRect t="-55263" r="-1839" b="-4802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7A262-C5AF-0437-3A91-968F93C74A2F}"/>
                  </a:ext>
                </a:extLst>
              </p:cNvPr>
              <p:cNvSpPr txBox="1"/>
              <p:nvPr/>
            </p:nvSpPr>
            <p:spPr>
              <a:xfrm>
                <a:off x="4533069" y="3996843"/>
                <a:ext cx="2647287" cy="568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7A262-C5AF-0437-3A91-968F93C74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069" y="3996843"/>
                <a:ext cx="2647287" cy="568425"/>
              </a:xfrm>
              <a:prstGeom prst="rect">
                <a:avLst/>
              </a:prstGeom>
              <a:blipFill>
                <a:blip r:embed="rId12"/>
                <a:stretch>
                  <a:fillRect t="-90323" b="-14193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F11EA75-A0C6-84D3-7B5D-EBF64970BE0D}"/>
                  </a:ext>
                </a:extLst>
              </p:cNvPr>
              <p:cNvSpPr txBox="1"/>
              <p:nvPr/>
            </p:nvSpPr>
            <p:spPr>
              <a:xfrm>
                <a:off x="364958" y="3978660"/>
                <a:ext cx="2647287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F11EA75-A0C6-84D3-7B5D-EBF64970B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58" y="3978660"/>
                <a:ext cx="2647287" cy="261610"/>
              </a:xfrm>
              <a:prstGeom prst="rect">
                <a:avLst/>
              </a:prstGeom>
              <a:blipFill>
                <a:blip r:embed="rId1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11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98FE4F2-0CD4-052E-0572-A7BEAC68B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67" y="1600200"/>
            <a:ext cx="3075633" cy="307563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8286257-392F-D965-B967-DC15AD3D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6DABBDD-5269-20BD-F4D7-CD807875FFD9}"/>
                  </a:ext>
                </a:extLst>
              </p:cNvPr>
              <p:cNvSpPr txBox="1"/>
              <p:nvPr/>
            </p:nvSpPr>
            <p:spPr>
              <a:xfrm>
                <a:off x="4430066" y="2329315"/>
                <a:ext cx="5435014" cy="3940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D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ID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D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D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ID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D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ID" sz="1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6DABBDD-5269-20BD-F4D7-CD807875F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066" y="2329315"/>
                <a:ext cx="5435014" cy="394019"/>
              </a:xfrm>
              <a:prstGeom prst="rect">
                <a:avLst/>
              </a:prstGeom>
              <a:blipFill>
                <a:blip r:embed="rId3"/>
                <a:stretch>
                  <a:fillRect l="-337" b="-769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A10F8E-2BB1-3FAD-BEEE-DB1A2B16FB00}"/>
                  </a:ext>
                </a:extLst>
              </p:cNvPr>
              <p:cNvSpPr txBox="1"/>
              <p:nvPr/>
            </p:nvSpPr>
            <p:spPr>
              <a:xfrm>
                <a:off x="4338639" y="2876471"/>
                <a:ext cx="3075633" cy="777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1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A10F8E-2BB1-3FAD-BEEE-DB1A2B16F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639" y="2876471"/>
                <a:ext cx="3075633" cy="7770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Single-Hop vs. Multi-Hop Networks | Advanced PCB Design Blog | Cadence">
            <a:extLst>
              <a:ext uri="{FF2B5EF4-FFF2-40B4-BE49-F238E27FC236}">
                <a16:creationId xmlns:a16="http://schemas.microsoft.com/office/drawing/2014/main" id="{3F4325F8-8FDF-83F8-2714-10927F2A7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67" y="4545766"/>
            <a:ext cx="3075633" cy="16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6D4C13-4F35-FF4D-4071-02B233460E66}"/>
                  </a:ext>
                </a:extLst>
              </p:cNvPr>
              <p:cNvSpPr txBox="1"/>
              <p:nvPr/>
            </p:nvSpPr>
            <p:spPr>
              <a:xfrm>
                <a:off x="4071940" y="3863848"/>
                <a:ext cx="3075633" cy="681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1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6D4C13-4F35-FF4D-4071-02B233460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940" y="3863848"/>
                <a:ext cx="3075633" cy="681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2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77537"/>
            <a:ext cx="10671048" cy="768096"/>
          </a:xfrm>
        </p:spPr>
        <p:txBody>
          <a:bodyPr/>
          <a:lstStyle/>
          <a:p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HASIL PENELITIAN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9C2A3E4-2F56-AED8-E578-2B19284DCA01}"/>
              </a:ext>
            </a:extLst>
          </p:cNvPr>
          <p:cNvSpPr txBox="1">
            <a:spLocks/>
          </p:cNvSpPr>
          <p:nvPr/>
        </p:nvSpPr>
        <p:spPr>
          <a:xfrm>
            <a:off x="2015651" y="1285952"/>
            <a:ext cx="1209548" cy="333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leach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281009-B523-B399-D6E0-6E0D1FB67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99"/>
          <a:stretch/>
        </p:blipFill>
        <p:spPr>
          <a:xfrm>
            <a:off x="952812" y="1719263"/>
            <a:ext cx="3335226" cy="201961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320F6321-C88C-A21B-8F6C-6EF7278F40BC}"/>
              </a:ext>
            </a:extLst>
          </p:cNvPr>
          <p:cNvSpPr txBox="1">
            <a:spLocks/>
          </p:cNvSpPr>
          <p:nvPr/>
        </p:nvSpPr>
        <p:spPr>
          <a:xfrm>
            <a:off x="1807827" y="3930504"/>
            <a:ext cx="1625195" cy="333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K-means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D6C79A-D3C2-D0A6-F4FB-3318719B59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99"/>
          <a:stretch/>
        </p:blipFill>
        <p:spPr>
          <a:xfrm>
            <a:off x="878280" y="4381182"/>
            <a:ext cx="3464416" cy="20196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2DC571-26B1-50C5-B72E-DDD1AAA9F3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99"/>
          <a:stretch/>
        </p:blipFill>
        <p:spPr>
          <a:xfrm>
            <a:off x="4342696" y="1719262"/>
            <a:ext cx="3335226" cy="2019619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8339381F-55FA-3F3E-B51B-F71D277DAAB5}"/>
              </a:ext>
            </a:extLst>
          </p:cNvPr>
          <p:cNvSpPr txBox="1">
            <a:spLocks/>
          </p:cNvSpPr>
          <p:nvPr/>
        </p:nvSpPr>
        <p:spPr>
          <a:xfrm>
            <a:off x="5451001" y="1315823"/>
            <a:ext cx="1209548" cy="333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DECKS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FFD6CA9-B656-2466-1D44-9E34FEA930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499"/>
          <a:stretch/>
        </p:blipFill>
        <p:spPr>
          <a:xfrm>
            <a:off x="4388162" y="4381182"/>
            <a:ext cx="3335226" cy="2019619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BEDBCCC6-F006-626E-D177-FFBEECB18122}"/>
              </a:ext>
            </a:extLst>
          </p:cNvPr>
          <p:cNvSpPr txBox="1">
            <a:spLocks/>
          </p:cNvSpPr>
          <p:nvPr/>
        </p:nvSpPr>
        <p:spPr>
          <a:xfrm>
            <a:off x="4426136" y="3930504"/>
            <a:ext cx="3259277" cy="333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latin typeface="Arial Black" panose="020B0604020202020204" pitchFamily="34" charset="0"/>
                <a:cs typeface="Arial Black" panose="020B0604020202020204" pitchFamily="34" charset="0"/>
              </a:rPr>
              <a:t>Decks+q-learning</a:t>
            </a:r>
            <a:endParaRPr lang="en-US" sz="2000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20AFBEE5-BDCC-C74E-AE30-5B880BA97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23388" y="1408281"/>
            <a:ext cx="4093474" cy="4661200"/>
          </a:xfrm>
        </p:spPr>
        <p:txBody>
          <a:bodyPr/>
          <a:lstStyle/>
          <a:p>
            <a:pPr marL="0" indent="0" algn="just">
              <a:buNone/>
              <a:tabLst>
                <a:tab pos="1617663" algn="l"/>
              </a:tabLst>
            </a:pPr>
            <a:r>
              <a:rPr lang="en-US" sz="1400" dirty="0" err="1"/>
              <a:t>Pengambilan</a:t>
            </a:r>
            <a:r>
              <a:rPr lang="en-US" sz="1400" dirty="0"/>
              <a:t> data pada round </a:t>
            </a:r>
            <a:r>
              <a:rPr lang="en-US" sz="1400" b="1" dirty="0"/>
              <a:t>ke-50</a:t>
            </a:r>
            <a:r>
              <a:rPr lang="en-US" sz="1400" dirty="0"/>
              <a:t>, dan di </a:t>
            </a:r>
            <a:r>
              <a:rPr lang="en-US" sz="1400" dirty="0" err="1"/>
              <a:t>dapatkan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:</a:t>
            </a:r>
          </a:p>
          <a:p>
            <a:pPr algn="just">
              <a:buFont typeface="Wingdings" panose="05000000000000000000" pitchFamily="2" charset="2"/>
              <a:buChar char="§"/>
              <a:tabLst>
                <a:tab pos="1617663" algn="l"/>
              </a:tabLst>
            </a:pPr>
            <a:r>
              <a:rPr lang="en-US" sz="1400" b="1" dirty="0"/>
              <a:t>LEACH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seleksi</a:t>
            </a:r>
            <a:r>
              <a:rPr lang="en-US" sz="1400" dirty="0"/>
              <a:t> cluster head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probabilitas</a:t>
            </a:r>
            <a:r>
              <a:rPr lang="en-US" sz="1400" dirty="0"/>
              <a:t> random, </a:t>
            </a:r>
            <a:r>
              <a:rPr lang="en-US" sz="1400" dirty="0" err="1"/>
              <a:t>menyebabkan</a:t>
            </a:r>
            <a:r>
              <a:rPr lang="en-US" sz="1400" dirty="0"/>
              <a:t> </a:t>
            </a:r>
            <a:r>
              <a:rPr lang="en-US" sz="1400" dirty="0" err="1"/>
              <a:t>distribusi</a:t>
            </a:r>
            <a:r>
              <a:rPr lang="en-US" sz="1400" dirty="0"/>
              <a:t> </a:t>
            </a:r>
            <a:r>
              <a:rPr lang="en-US" sz="1400" dirty="0" err="1"/>
              <a:t>konsumsi</a:t>
            </a:r>
            <a:r>
              <a:rPr lang="en-US" sz="1400" dirty="0"/>
              <a:t> </a:t>
            </a:r>
            <a:r>
              <a:rPr lang="en-US" sz="1400" dirty="0" err="1"/>
              <a:t>energi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merata</a:t>
            </a:r>
            <a:r>
              <a:rPr lang="en-US" sz="1400" dirty="0"/>
              <a:t>.</a:t>
            </a:r>
          </a:p>
          <a:p>
            <a:pPr algn="just">
              <a:buFont typeface="Wingdings" panose="05000000000000000000" pitchFamily="2" charset="2"/>
              <a:buChar char="§"/>
              <a:tabLst>
                <a:tab pos="1617663" algn="l"/>
              </a:tabLst>
            </a:pPr>
            <a:r>
              <a:rPr lang="en-US" sz="1400" b="1" dirty="0"/>
              <a:t>DECKS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seleksi</a:t>
            </a:r>
            <a:r>
              <a:rPr lang="en-US" sz="1400" dirty="0"/>
              <a:t> cluster head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energi</a:t>
            </a:r>
            <a:r>
              <a:rPr lang="en-US" sz="1400" dirty="0"/>
              <a:t> </a:t>
            </a:r>
            <a:r>
              <a:rPr lang="en-US" sz="1400" dirty="0" err="1"/>
              <a:t>tersisa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masing-masing sensor dan </a:t>
            </a:r>
            <a:r>
              <a:rPr lang="en-US" sz="1400" dirty="0" err="1"/>
              <a:t>jarak</a:t>
            </a:r>
            <a:r>
              <a:rPr lang="en-US" sz="1400" dirty="0"/>
              <a:t> </a:t>
            </a:r>
            <a:r>
              <a:rPr lang="en-US" sz="1400" dirty="0" err="1"/>
              <a:t>antar</a:t>
            </a:r>
            <a:r>
              <a:rPr lang="en-US" sz="1400" dirty="0"/>
              <a:t> sensor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cluster </a:t>
            </a:r>
            <a:r>
              <a:rPr lang="en-US" sz="1400" dirty="0" err="1"/>
              <a:t>berdasarkan</a:t>
            </a:r>
            <a:r>
              <a:rPr lang="en-US" sz="1400" dirty="0"/>
              <a:t> proximity rule, elbow method dan K-Means cluster, yang </a:t>
            </a:r>
            <a:r>
              <a:rPr lang="en-US" sz="1400" dirty="0" err="1"/>
              <a:t>menyebabkan</a:t>
            </a:r>
            <a:r>
              <a:rPr lang="en-US" sz="1400" dirty="0"/>
              <a:t> </a:t>
            </a:r>
            <a:r>
              <a:rPr lang="en-US" sz="1400" dirty="0" err="1"/>
              <a:t>peningkatan</a:t>
            </a:r>
            <a:r>
              <a:rPr lang="en-US" sz="1400" dirty="0"/>
              <a:t> network lifetime </a:t>
            </a:r>
            <a:r>
              <a:rPr lang="en-US" sz="1400" dirty="0" err="1"/>
              <a:t>meningkat</a:t>
            </a:r>
            <a:r>
              <a:rPr lang="en-US" sz="1400" dirty="0"/>
              <a:t>.</a:t>
            </a:r>
          </a:p>
          <a:p>
            <a:pPr algn="just">
              <a:buFont typeface="Wingdings" panose="05000000000000000000" pitchFamily="2" charset="2"/>
              <a:buChar char="§"/>
              <a:tabLst>
                <a:tab pos="1617663" algn="l"/>
              </a:tabLst>
            </a:pPr>
            <a:r>
              <a:rPr lang="en-US" sz="1400" b="1" dirty="0"/>
              <a:t>K-Means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seleksi</a:t>
            </a:r>
            <a:r>
              <a:rPr lang="en-US" sz="1400" dirty="0"/>
              <a:t> cluster head </a:t>
            </a:r>
            <a:r>
              <a:rPr lang="en-US" sz="1400" dirty="0" err="1"/>
              <a:t>berdasarkan</a:t>
            </a:r>
            <a:r>
              <a:rPr lang="en-US" sz="1400" dirty="0"/>
              <a:t> proximity rule, elbow method dan K-Means cluster, yang </a:t>
            </a:r>
            <a:r>
              <a:rPr lang="en-US" sz="1400" dirty="0" err="1"/>
              <a:t>menyebabkan</a:t>
            </a:r>
            <a:r>
              <a:rPr lang="en-US" sz="1400" dirty="0"/>
              <a:t> </a:t>
            </a:r>
            <a:r>
              <a:rPr lang="en-US" sz="1400" dirty="0" err="1"/>
              <a:t>peningkatan</a:t>
            </a:r>
            <a:r>
              <a:rPr lang="en-US" sz="1400" dirty="0"/>
              <a:t> </a:t>
            </a:r>
            <a:r>
              <a:rPr lang="en-US" sz="1400" dirty="0" err="1"/>
              <a:t>distribusi</a:t>
            </a:r>
            <a:r>
              <a:rPr lang="en-US" sz="1400" dirty="0"/>
              <a:t> </a:t>
            </a:r>
            <a:r>
              <a:rPr lang="en-US" sz="1400" dirty="0" err="1"/>
              <a:t>konsumsi</a:t>
            </a:r>
            <a:r>
              <a:rPr lang="en-US" sz="1400" dirty="0"/>
              <a:t> energy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merata</a:t>
            </a:r>
            <a:r>
              <a:rPr lang="en-US" sz="1400" dirty="0"/>
              <a:t> </a:t>
            </a:r>
            <a:r>
              <a:rPr lang="en-US" sz="1400" dirty="0" err="1"/>
              <a:t>ketimbang</a:t>
            </a:r>
            <a:r>
              <a:rPr lang="en-US" sz="1400" dirty="0"/>
              <a:t> LEACH.</a:t>
            </a:r>
          </a:p>
          <a:p>
            <a:pPr algn="just">
              <a:buFont typeface="Wingdings" panose="05000000000000000000" pitchFamily="2" charset="2"/>
              <a:buChar char="§"/>
              <a:tabLst>
                <a:tab pos="1617663" algn="l"/>
              </a:tabLst>
            </a:pPr>
            <a:r>
              <a:rPr lang="en-US" sz="1400" b="1" dirty="0"/>
              <a:t>DECKS + Q-Learning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seleksi</a:t>
            </a:r>
            <a:r>
              <a:rPr lang="en-US" sz="1400" dirty="0"/>
              <a:t> cluster head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b="1" dirty="0"/>
              <a:t>DECKS </a:t>
            </a:r>
            <a:r>
              <a:rPr lang="en-US" sz="1400" dirty="0"/>
              <a:t>dan </a:t>
            </a:r>
            <a:r>
              <a:rPr lang="en-US" sz="1400" dirty="0" err="1"/>
              <a:t>untuk</a:t>
            </a:r>
            <a:r>
              <a:rPr lang="en-US" sz="1400" dirty="0"/>
              <a:t> node yang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masuk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cluster </a:t>
            </a:r>
            <a:r>
              <a:rPr lang="en-US" sz="1400" dirty="0" err="1"/>
              <a:t>manapun</a:t>
            </a:r>
            <a:r>
              <a:rPr lang="en-US" sz="1400" dirty="0"/>
              <a:t>,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pengiriman</a:t>
            </a:r>
            <a:r>
              <a:rPr lang="en-US" sz="1400" dirty="0"/>
              <a:t> data </a:t>
            </a:r>
            <a:r>
              <a:rPr lang="en-US" sz="1400" dirty="0" err="1"/>
              <a:t>melalui</a:t>
            </a:r>
            <a:r>
              <a:rPr lang="en-US" sz="1400" dirty="0"/>
              <a:t> </a:t>
            </a:r>
            <a:r>
              <a:rPr lang="en-US" sz="1400" dirty="0" err="1"/>
              <a:t>transmisi</a:t>
            </a:r>
            <a:r>
              <a:rPr lang="en-US" sz="1400" dirty="0"/>
              <a:t> multi hop.</a:t>
            </a:r>
            <a:endParaRPr lang="en-US" sz="1400" b="1" dirty="0"/>
          </a:p>
          <a:p>
            <a:pPr algn="just">
              <a:buFont typeface="Wingdings" panose="05000000000000000000" pitchFamily="2" charset="2"/>
              <a:buChar char="§"/>
              <a:tabLst>
                <a:tab pos="1617663" algn="l"/>
              </a:tabLst>
            </a:pP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1568442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9C2A3E4-2F56-AED8-E578-2B19284DCA01}"/>
              </a:ext>
            </a:extLst>
          </p:cNvPr>
          <p:cNvSpPr txBox="1">
            <a:spLocks/>
          </p:cNvSpPr>
          <p:nvPr/>
        </p:nvSpPr>
        <p:spPr>
          <a:xfrm>
            <a:off x="1293875" y="542546"/>
            <a:ext cx="1209548" cy="333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leach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20F6321-C88C-A21B-8F6C-6EF7278F40BC}"/>
              </a:ext>
            </a:extLst>
          </p:cNvPr>
          <p:cNvSpPr txBox="1">
            <a:spLocks/>
          </p:cNvSpPr>
          <p:nvPr/>
        </p:nvSpPr>
        <p:spPr>
          <a:xfrm>
            <a:off x="6630186" y="550985"/>
            <a:ext cx="1625195" cy="333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K-means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339381F-55FA-3F3E-B51B-F71D277DAAB5}"/>
              </a:ext>
            </a:extLst>
          </p:cNvPr>
          <p:cNvSpPr txBox="1">
            <a:spLocks/>
          </p:cNvSpPr>
          <p:nvPr/>
        </p:nvSpPr>
        <p:spPr>
          <a:xfrm>
            <a:off x="4211850" y="569622"/>
            <a:ext cx="1209548" cy="333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DECKS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EDBCCC6-F006-626E-D177-FFBEECB18122}"/>
              </a:ext>
            </a:extLst>
          </p:cNvPr>
          <p:cNvSpPr txBox="1">
            <a:spLocks/>
          </p:cNvSpPr>
          <p:nvPr/>
        </p:nvSpPr>
        <p:spPr>
          <a:xfrm>
            <a:off x="8596316" y="569622"/>
            <a:ext cx="3259277" cy="333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q-learning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CE3F06-E273-4D72-A1DF-74C107648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15" t="6499" r="20195" b="9803"/>
          <a:stretch/>
        </p:blipFill>
        <p:spPr>
          <a:xfrm>
            <a:off x="8739144" y="974352"/>
            <a:ext cx="2700000" cy="21685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F1CC9A-0E40-39C8-DC5A-9D0F4B93F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20" t="6498" r="20190" b="10226"/>
          <a:stretch/>
        </p:blipFill>
        <p:spPr>
          <a:xfrm>
            <a:off x="477013" y="938378"/>
            <a:ext cx="2700000" cy="2157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49ABD4-0A0A-0F7E-32AB-5DCE7BFBDB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73" t="6077" r="20337" b="10225"/>
          <a:stretch/>
        </p:blipFill>
        <p:spPr>
          <a:xfrm>
            <a:off x="5994561" y="970319"/>
            <a:ext cx="2700000" cy="2168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38BB8A-8EC7-5124-9185-0D5C721D84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082" t="6077" r="19428" b="10225"/>
          <a:stretch/>
        </p:blipFill>
        <p:spPr>
          <a:xfrm>
            <a:off x="3340136" y="970319"/>
            <a:ext cx="2700000" cy="21685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235B21-A2A5-D26E-C517-B6AD197B19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5983"/>
          <a:stretch/>
        </p:blipFill>
        <p:spPr>
          <a:xfrm>
            <a:off x="524160" y="3380994"/>
            <a:ext cx="2748977" cy="32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CC6000-CB84-D194-83BE-7F17E22746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70" r="51115"/>
          <a:stretch/>
        </p:blipFill>
        <p:spPr>
          <a:xfrm>
            <a:off x="3219848" y="3380994"/>
            <a:ext cx="2725735" cy="324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3A51D68-31F6-87F8-90C1-5DA781650A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116" r="25070"/>
          <a:stretch/>
        </p:blipFill>
        <p:spPr>
          <a:xfrm>
            <a:off x="5968825" y="3380994"/>
            <a:ext cx="2725736" cy="324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2DC4771-8DEF-516F-3291-4A55AFBA6B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5934"/>
          <a:stretch/>
        </p:blipFill>
        <p:spPr>
          <a:xfrm>
            <a:off x="8684564" y="3380994"/>
            <a:ext cx="2754580" cy="324000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5D5B3F8A-2C78-4092-DEE5-113261C15CB0}"/>
              </a:ext>
            </a:extLst>
          </p:cNvPr>
          <p:cNvSpPr txBox="1">
            <a:spLocks/>
          </p:cNvSpPr>
          <p:nvPr/>
        </p:nvSpPr>
        <p:spPr>
          <a:xfrm>
            <a:off x="1004163" y="3183782"/>
            <a:ext cx="1968499" cy="333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latin typeface="Arial Black" panose="020B0604020202020204" pitchFamily="34" charset="0"/>
                <a:cs typeface="Arial Black" panose="020B0604020202020204" pitchFamily="34" charset="0"/>
              </a:rPr>
              <a:t>Node alive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EB831D-C485-4146-8E3B-A6EA6DE05749}"/>
              </a:ext>
            </a:extLst>
          </p:cNvPr>
          <p:cNvSpPr txBox="1">
            <a:spLocks/>
          </p:cNvSpPr>
          <p:nvPr/>
        </p:nvSpPr>
        <p:spPr>
          <a:xfrm>
            <a:off x="3767509" y="3183782"/>
            <a:ext cx="1968499" cy="333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latin typeface="Arial Black" panose="020B0604020202020204" pitchFamily="34" charset="0"/>
                <a:cs typeface="Arial Black" panose="020B0604020202020204" pitchFamily="34" charset="0"/>
              </a:rPr>
              <a:t>energy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9ABAA3EF-E421-ACB5-23AF-D5EC1D30FF6A}"/>
              </a:ext>
            </a:extLst>
          </p:cNvPr>
          <p:cNvSpPr txBox="1">
            <a:spLocks/>
          </p:cNvSpPr>
          <p:nvPr/>
        </p:nvSpPr>
        <p:spPr>
          <a:xfrm>
            <a:off x="6289252" y="3183782"/>
            <a:ext cx="2307064" cy="333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latin typeface="Arial Black" panose="020B0604020202020204" pitchFamily="34" charset="0"/>
                <a:cs typeface="Arial Black" panose="020B0604020202020204" pitchFamily="34" charset="0"/>
              </a:rPr>
              <a:t>Node failure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775AEFB-FB9C-AD64-8C42-DDE95525BBD3}"/>
              </a:ext>
            </a:extLst>
          </p:cNvPr>
          <p:cNvSpPr txBox="1">
            <a:spLocks/>
          </p:cNvSpPr>
          <p:nvPr/>
        </p:nvSpPr>
        <p:spPr>
          <a:xfrm>
            <a:off x="9014988" y="3183782"/>
            <a:ext cx="2307064" cy="333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latin typeface="Arial Black" panose="020B0604020202020204" pitchFamily="34" charset="0"/>
                <a:cs typeface="Arial Black" panose="020B0604020202020204" pitchFamily="34" charset="0"/>
              </a:rPr>
              <a:t>packet delivered</a:t>
            </a:r>
          </a:p>
        </p:txBody>
      </p:sp>
    </p:spTree>
    <p:extLst>
      <p:ext uri="{BB962C8B-B14F-4D97-AF65-F5344CB8AC3E}">
        <p14:creationId xmlns:p14="http://schemas.microsoft.com/office/powerpoint/2010/main" val="96454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5FEF8-1733-4347-95CE-3BB62B2B8DD7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sharepoint/v3"/>
    <ds:schemaRef ds:uri="230e9df3-be65-4c73-a93b-d1236ebd677e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2006/metadata/properties"/>
    <ds:schemaRef ds:uri="71af3243-3dd4-4a8d-8c0d-dd76da1f02a5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2815</TotalTime>
  <Words>734</Words>
  <Application>Microsoft Office PowerPoint</Application>
  <PresentationFormat>Widescreen</PresentationFormat>
  <Paragraphs>118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Cambria Math</vt:lpstr>
      <vt:lpstr>Sabon Next LT</vt:lpstr>
      <vt:lpstr>Wingdings</vt:lpstr>
      <vt:lpstr>Office Theme</vt:lpstr>
      <vt:lpstr>MathType 7.0 Equation</vt:lpstr>
      <vt:lpstr>TUGAS BESAR</vt:lpstr>
      <vt:lpstr>Informasi paper</vt:lpstr>
      <vt:lpstr>Low Energy adaptive cluster hierarchy (LEACH)</vt:lpstr>
      <vt:lpstr>leach</vt:lpstr>
      <vt:lpstr>Low Energy adaptive cluster hierarchy (LEACH)</vt:lpstr>
      <vt:lpstr>CLUSTER HEAD SELECTION</vt:lpstr>
      <vt:lpstr>Proposed method</vt:lpstr>
      <vt:lpstr>HASIL PENELITIAN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Tulus Hidayat Y</dc:creator>
  <cp:lastModifiedBy>Author</cp:lastModifiedBy>
  <cp:revision>22</cp:revision>
  <dcterms:created xsi:type="dcterms:W3CDTF">2023-11-07T12:12:16Z</dcterms:created>
  <dcterms:modified xsi:type="dcterms:W3CDTF">2024-01-01T14:51:06Z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