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84" r:id="rId5"/>
    <p:sldId id="286" r:id="rId6"/>
    <p:sldId id="279" r:id="rId7"/>
    <p:sldId id="291" r:id="rId8"/>
    <p:sldId id="290" r:id="rId9"/>
    <p:sldId id="282" r:id="rId10"/>
    <p:sldId id="293" r:id="rId11"/>
    <p:sldId id="292" r:id="rId12"/>
    <p:sldId id="29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4718"/>
  </p:normalViewPr>
  <p:slideViewPr>
    <p:cSldViewPr snapToGrid="0">
      <p:cViewPr varScale="1">
        <p:scale>
          <a:sx n="113" d="100"/>
          <a:sy n="113" d="100"/>
        </p:scale>
        <p:origin x="23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EDABC-34CF-EEFA-B90E-6B604A0F0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436" y="2235200"/>
            <a:ext cx="6731182" cy="2387600"/>
          </a:xfrm>
        </p:spPr>
        <p:txBody>
          <a:bodyPr/>
          <a:lstStyle/>
          <a:p>
            <a:r>
              <a:rPr lang="en-US" sz="4000" dirty="0"/>
              <a:t>A Reinforcement Learning Approach to Load-Balanced Multi-Hop Communication in LEACH-Based WSNs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3114471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EEE2690-1419-9A74-7A62-24A40F217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E44E-22AE-11D7-A22A-FEF81E3B6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SENSOR NETWORK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AC307-34F0-915A-F8FF-FF48DC0B5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0357" y="5928677"/>
            <a:ext cx="7387046" cy="365125"/>
          </a:xfrm>
        </p:spPr>
        <p:txBody>
          <a:bodyPr/>
          <a:lstStyle/>
          <a:p>
            <a:r>
              <a:rPr lang="en-ID" sz="900" dirty="0">
                <a:solidFill>
                  <a:srgbClr val="222222"/>
                </a:solidFill>
                <a:latin typeface="Arial" panose="020B0604020202020204" pitchFamily="34" charset="0"/>
              </a:rPr>
              <a:t>[1] </a:t>
            </a:r>
            <a:r>
              <a:rPr lang="en-ID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Al-</a:t>
            </a:r>
            <a:r>
              <a:rPr lang="en-ID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Karaki</a:t>
            </a:r>
            <a:r>
              <a:rPr lang="en-ID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Jamal N., and Ahmed E. Kamal. "Routing techniques in wireless sensor networks: a survey." </a:t>
            </a:r>
            <a:r>
              <a:rPr lang="en-ID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wireless communications</a:t>
            </a:r>
            <a:r>
              <a:rPr lang="en-ID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11.6 (2004): 6-28.</a:t>
            </a:r>
          </a:p>
          <a:p>
            <a:r>
              <a:rPr lang="en-US" sz="900" dirty="0"/>
              <a:t>[2] </a:t>
            </a:r>
            <a:r>
              <a:rPr lang="en-ID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Haque, </a:t>
            </a:r>
            <a:r>
              <a:rPr lang="en-ID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Misbahul</a:t>
            </a:r>
            <a:r>
              <a:rPr lang="en-ID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Tauseef Ahmad, and Mohd Imran. "Review of hierarchical routing protocols for wireless sensor networks." </a:t>
            </a:r>
            <a:r>
              <a:rPr lang="en-ID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Intelligent Communication and Computational Technologies: Proceedings of Internet of Things for Technological Development, IoT4TD 2017</a:t>
            </a:r>
            <a:r>
              <a:rPr lang="en-ID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Springer Singapore, 2018.</a:t>
            </a:r>
          </a:p>
          <a:p>
            <a:r>
              <a:rPr lang="en-US" sz="900" dirty="0"/>
              <a:t>[3] </a:t>
            </a:r>
            <a:r>
              <a:rPr lang="en-ID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Heinzelman</a:t>
            </a:r>
            <a:r>
              <a:rPr lang="en-ID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Wendi B., Anantha P. </a:t>
            </a:r>
            <a:r>
              <a:rPr lang="en-ID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Chandrakasan</a:t>
            </a:r>
            <a:r>
              <a:rPr lang="en-ID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Hari Balakrishnan. "An application-specific protocol architecture for wireless microsensor networks." </a:t>
            </a:r>
            <a:r>
              <a:rPr lang="en-ID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Transactions on wireless communications</a:t>
            </a:r>
            <a:r>
              <a:rPr lang="en-ID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1.4 (2002): 660-670.</a:t>
            </a:r>
            <a:endParaRPr lang="en-US" sz="9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99BA4-AA31-B64B-92CC-C142C89E4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2C4D91-3094-AA44-2165-D30F4FB65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48" y="1906173"/>
            <a:ext cx="6423465" cy="2587450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400F899-2F10-72A1-74A9-7217A25C9391}"/>
              </a:ext>
            </a:extLst>
          </p:cNvPr>
          <p:cNvSpPr txBox="1">
            <a:spLocks/>
          </p:cNvSpPr>
          <p:nvPr/>
        </p:nvSpPr>
        <p:spPr>
          <a:xfrm>
            <a:off x="949235" y="1975841"/>
            <a:ext cx="4495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[</a:t>
            </a:r>
            <a:r>
              <a:rPr lang="en-ID" dirty="0">
                <a:solidFill>
                  <a:srgbClr val="222222"/>
                </a:solidFill>
                <a:latin typeface="Arial" panose="020B0604020202020204" pitchFamily="34" charset="0"/>
              </a:rPr>
              <a:t>1]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BCFC55E-960D-103E-4CE9-DFD2DE125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235" y="4624251"/>
            <a:ext cx="6336378" cy="760031"/>
          </a:xfrm>
        </p:spPr>
        <p:txBody>
          <a:bodyPr/>
          <a:lstStyle/>
          <a:p>
            <a:r>
              <a:rPr lang="en-US" sz="1800" dirty="0" err="1"/>
              <a:t>Hierarhical</a:t>
            </a:r>
            <a:r>
              <a:rPr lang="en-US" sz="1800" dirty="0"/>
              <a:t> network routing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keunggulan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hal</a:t>
            </a:r>
            <a:r>
              <a:rPr lang="en-US" sz="1800" dirty="0"/>
              <a:t> scalability, energy efficiency dan load balancing [2].</a:t>
            </a:r>
            <a:endParaRPr lang="en-ID" sz="1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12F0E8-9D01-90F4-47D2-A5943EF98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613" y="1906172"/>
            <a:ext cx="4235827" cy="2451241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61ADA44-9B8E-118D-F6EE-314914A73A84}"/>
              </a:ext>
            </a:extLst>
          </p:cNvPr>
          <p:cNvSpPr txBox="1">
            <a:spLocks/>
          </p:cNvSpPr>
          <p:nvPr/>
        </p:nvSpPr>
        <p:spPr>
          <a:xfrm>
            <a:off x="7340432" y="4361767"/>
            <a:ext cx="4470567" cy="760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Hierarhical</a:t>
            </a:r>
            <a:r>
              <a:rPr lang="en-US" sz="1800" dirty="0"/>
              <a:t> based routing protocol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metode</a:t>
            </a:r>
            <a:r>
              <a:rPr lang="en-US" sz="1800" dirty="0"/>
              <a:t> clustering yang paling </a:t>
            </a:r>
            <a:r>
              <a:rPr lang="en-US" sz="1800" dirty="0" err="1"/>
              <a:t>umum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Low Energy Adaptive Clustering Hierarchy [3]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193591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9AF58-0B1B-D4ED-11BC-D11523B5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LEACH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F906E-3B91-3128-158A-6D73EDCD954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AE9D8-FC38-065E-FAF2-60EA5D709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415ED-1357-1689-1DE5-FDA6CA8CF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09B6A7-EFFD-3E1C-5AC2-0A9304568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296" y="2155370"/>
            <a:ext cx="4976737" cy="28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0606F1-1848-CBD9-F959-565AA9969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9" y="2155370"/>
            <a:ext cx="4976737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9AF58-0B1B-D4ED-11BC-D11523B5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OF LEACH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F906E-3B91-3128-158A-6D73EDCD954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AE9D8-FC38-065E-FAF2-60EA5D709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415ED-1357-1689-1DE5-FDA6CA8CF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287C88-2BCA-875A-30EF-540C69767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250935"/>
              </p:ext>
            </p:extLst>
          </p:nvPr>
        </p:nvGraphicFramePr>
        <p:xfrm>
          <a:off x="1167492" y="2034272"/>
          <a:ext cx="3352257" cy="2279097"/>
        </p:xfrm>
        <a:graphic>
          <a:graphicData uri="http://schemas.openxmlformats.org/drawingml/2006/table">
            <a:tbl>
              <a:tblPr firstRow="1" firstCol="1" bandRow="1"/>
              <a:tblGrid>
                <a:gridCol w="2019845">
                  <a:extLst>
                    <a:ext uri="{9D8B030D-6E8A-4147-A177-3AD203B41FA5}">
                      <a16:colId xmlns:a16="http://schemas.microsoft.com/office/drawing/2014/main" val="1977053236"/>
                    </a:ext>
                  </a:extLst>
                </a:gridCol>
                <a:gridCol w="1332412">
                  <a:extLst>
                    <a:ext uri="{9D8B030D-6E8A-4147-A177-3AD203B41FA5}">
                      <a16:colId xmlns:a16="http://schemas.microsoft.com/office/drawing/2014/main" val="3076166232"/>
                    </a:ext>
                  </a:extLst>
                </a:gridCol>
              </a:tblGrid>
              <a:tr h="210075">
                <a:tc>
                  <a:txBody>
                    <a:bodyPr/>
                    <a:lstStyle/>
                    <a:p>
                      <a:pPr algn="just">
                        <a:lnSpc>
                          <a:spcPct val="114000"/>
                        </a:lnSpc>
                      </a:pPr>
                      <a:r>
                        <a:rPr lang="en-US" sz="10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Parameter</a:t>
                      </a:r>
                      <a:endParaRPr lang="en-ID" sz="1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sz="10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Value</a:t>
                      </a:r>
                      <a:endParaRPr lang="en-ID" sz="1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911128"/>
                  </a:ext>
                </a:extLst>
              </a:tr>
              <a:tr h="110689">
                <a:tc>
                  <a:txBody>
                    <a:bodyPr/>
                    <a:lstStyle/>
                    <a:p>
                      <a:pPr algn="just">
                        <a:lnSpc>
                          <a:spcPct val="114000"/>
                        </a:lnSpc>
                      </a:pPr>
                      <a:r>
                        <a:rPr lang="en-ID" sz="1000" dirty="0"/>
                        <a:t>Network area </a:t>
                      </a:r>
                      <a:endParaRPr lang="en-ID" sz="1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sz="10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100 m</a:t>
                      </a:r>
                      <a:endParaRPr lang="en-ID" sz="1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795085"/>
                  </a:ext>
                </a:extLst>
              </a:tr>
              <a:tr h="188454">
                <a:tc>
                  <a:txBody>
                    <a:bodyPr/>
                    <a:lstStyle/>
                    <a:p>
                      <a:pPr algn="just">
                        <a:lnSpc>
                          <a:spcPct val="114000"/>
                        </a:lnSpc>
                      </a:pPr>
                      <a:r>
                        <a:rPr lang="en-US" sz="10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Number of nodes</a:t>
                      </a:r>
                      <a:endParaRPr lang="en-ID" sz="1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sz="10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100</a:t>
                      </a:r>
                      <a:endParaRPr lang="en-ID" sz="1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623291"/>
                  </a:ext>
                </a:extLst>
              </a:tr>
              <a:tr h="188454">
                <a:tc>
                  <a:txBody>
                    <a:bodyPr/>
                    <a:lstStyle/>
                    <a:p>
                      <a:pPr algn="just">
                        <a:lnSpc>
                          <a:spcPct val="114000"/>
                        </a:lnSpc>
                      </a:pPr>
                      <a:r>
                        <a:rPr lang="en-ID" sz="1000" dirty="0"/>
                        <a:t>Initial node energy</a:t>
                      </a:r>
                      <a:endParaRPr lang="en-ID" sz="1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sz="10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0,05 J</a:t>
                      </a:r>
                      <a:endParaRPr lang="en-ID" sz="1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999178"/>
                  </a:ext>
                </a:extLst>
              </a:tr>
              <a:tr h="11068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000" dirty="0"/>
                        <a:t>p</a:t>
                      </a:r>
                      <a:endParaRPr lang="en-ID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sz="10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0,05</a:t>
                      </a:r>
                      <a:endParaRPr lang="en-ID" sz="1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687789"/>
                  </a:ext>
                </a:extLst>
              </a:tr>
              <a:tr h="188454">
                <a:tc>
                  <a:txBody>
                    <a:bodyPr/>
                    <a:lstStyle/>
                    <a:p>
                      <a:pPr algn="just">
                        <a:lnSpc>
                          <a:spcPct val="114000"/>
                        </a:lnSpc>
                      </a:pPr>
                      <a:r>
                        <a:rPr lang="en-ID" sz="1000" dirty="0"/>
                        <a:t>Transmitting energy</a:t>
                      </a:r>
                      <a:endParaRPr lang="en-ID" sz="1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ID" sz="10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50*1e-09 J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137971"/>
                  </a:ext>
                </a:extLst>
              </a:tr>
              <a:tr h="193623">
                <a:tc>
                  <a:txBody>
                    <a:bodyPr/>
                    <a:lstStyle/>
                    <a:p>
                      <a:pPr algn="just">
                        <a:lnSpc>
                          <a:spcPct val="114000"/>
                        </a:lnSpc>
                      </a:pPr>
                      <a:r>
                        <a:rPr lang="en-ID" sz="1000" dirty="0"/>
                        <a:t>Receiving energy</a:t>
                      </a:r>
                      <a:endParaRPr lang="en-ID" sz="1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ID" sz="10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50*1e-09</a:t>
                      </a:r>
                      <a:r>
                        <a:rPr lang="en-ID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 J</a:t>
                      </a:r>
                      <a:endParaRPr lang="en-ID" sz="1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4759160"/>
                  </a:ext>
                </a:extLst>
              </a:tr>
              <a:tr h="188454">
                <a:tc>
                  <a:txBody>
                    <a:bodyPr/>
                    <a:lstStyle/>
                    <a:p>
                      <a:pPr algn="just">
                        <a:lnSpc>
                          <a:spcPct val="114000"/>
                        </a:lnSpc>
                      </a:pPr>
                      <a:r>
                        <a:rPr lang="en-ID" sz="1000" dirty="0"/>
                        <a:t>Aggregated data energy</a:t>
                      </a:r>
                      <a:endParaRPr lang="en-ID" sz="1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5*1e-09 J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093780"/>
                  </a:ext>
                </a:extLst>
              </a:tr>
              <a:tr h="188454">
                <a:tc>
                  <a:txBody>
                    <a:bodyPr/>
                    <a:lstStyle/>
                    <a:p>
                      <a:pPr algn="just">
                        <a:lnSpc>
                          <a:spcPct val="114000"/>
                        </a:lnSpc>
                      </a:pPr>
                      <a:r>
                        <a:rPr lang="en-ID" sz="1000" dirty="0"/>
                        <a:t>Transmission amplifier multipath,</a:t>
                      </a:r>
                      <a:endParaRPr lang="en-ID" sz="1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ID" sz="10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0.0013*1e-12</a:t>
                      </a:r>
                      <a:r>
                        <a:rPr lang="en-ID" sz="1000" dirty="0"/>
                        <a:t>J/bit</a:t>
                      </a:r>
                      <a:endParaRPr lang="en-ID" sz="1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658757"/>
                  </a:ext>
                </a:extLst>
              </a:tr>
              <a:tr h="232879">
                <a:tc>
                  <a:txBody>
                    <a:bodyPr/>
                    <a:lstStyle/>
                    <a:p>
                      <a:pPr algn="just">
                        <a:lnSpc>
                          <a:spcPct val="114000"/>
                        </a:lnSpc>
                      </a:pPr>
                      <a:r>
                        <a:rPr lang="en-ID" sz="1000" dirty="0"/>
                        <a:t>Transmission amplifier free space</a:t>
                      </a:r>
                      <a:endParaRPr lang="en-ID" sz="1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ID" sz="10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10*1e-12 </a:t>
                      </a:r>
                      <a:r>
                        <a:rPr lang="en-ID" sz="1000" dirty="0"/>
                        <a:t>J/bit</a:t>
                      </a:r>
                      <a:endParaRPr lang="en-ID" sz="1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96711"/>
                  </a:ext>
                </a:extLst>
              </a:tr>
              <a:tr h="188454">
                <a:tc>
                  <a:txBody>
                    <a:bodyPr/>
                    <a:lstStyle/>
                    <a:p>
                      <a:pPr algn="just">
                        <a:lnSpc>
                          <a:spcPct val="114000"/>
                        </a:lnSpc>
                      </a:pPr>
                      <a:r>
                        <a:rPr lang="en-US" sz="10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CH packet length</a:t>
                      </a:r>
                      <a:endParaRPr lang="en-ID" sz="1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sz="10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6400 bit</a:t>
                      </a:r>
                      <a:endParaRPr lang="en-ID" sz="1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888037"/>
                  </a:ext>
                </a:extLst>
              </a:tr>
              <a:tr h="188454">
                <a:tc>
                  <a:txBody>
                    <a:bodyPr/>
                    <a:lstStyle/>
                    <a:p>
                      <a:pPr algn="just">
                        <a:lnSpc>
                          <a:spcPct val="114000"/>
                        </a:lnSpc>
                      </a:pPr>
                      <a:r>
                        <a:rPr lang="en-US" sz="10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Node adjacent packet length</a:t>
                      </a:r>
                      <a:endParaRPr lang="en-ID" sz="1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ID" sz="10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200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938063"/>
                  </a:ext>
                </a:extLst>
              </a:tr>
            </a:tbl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EB65299-0C2C-D14F-3A74-DAEBA631A8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777904"/>
              </p:ext>
            </p:extLst>
          </p:nvPr>
        </p:nvGraphicFramePr>
        <p:xfrm>
          <a:off x="5172075" y="2043195"/>
          <a:ext cx="2521370" cy="917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23730" imgH="772818" progId="Equation.DSMT4">
                  <p:embed/>
                </p:oleObj>
              </mc:Choice>
              <mc:Fallback>
                <p:oleObj name="Equation" r:id="rId2" imgW="2123730" imgH="77281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72075" y="2043195"/>
                        <a:ext cx="2521370" cy="917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31FF00E-05ED-E77F-EA3F-6049E04593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475994"/>
              </p:ext>
            </p:extLst>
          </p:nvPr>
        </p:nvGraphicFramePr>
        <p:xfrm>
          <a:off x="5172074" y="3133378"/>
          <a:ext cx="3583593" cy="741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00175" imgH="496219" progId="Equation.DSMT4">
                  <p:embed/>
                </p:oleObj>
              </mc:Choice>
              <mc:Fallback>
                <p:oleObj name="Equation" r:id="rId4" imgW="2400175" imgH="49621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72074" y="3133378"/>
                        <a:ext cx="3583593" cy="7418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B68D5558-4BF8-4C49-B7C1-EABBA20B94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165641"/>
              </p:ext>
            </p:extLst>
          </p:nvPr>
        </p:nvGraphicFramePr>
        <p:xfrm>
          <a:off x="5172074" y="4022604"/>
          <a:ext cx="18415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04700" imgH="219620" progId="Equation.DSMT4">
                  <p:embed/>
                </p:oleObj>
              </mc:Choice>
              <mc:Fallback>
                <p:oleObj name="Equation" r:id="rId6" imgW="1104700" imgH="2196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72074" y="4022604"/>
                        <a:ext cx="1841500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1A93E938-F455-5096-C6C2-B8ABDD64D8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636658"/>
              </p:ext>
            </p:extLst>
          </p:nvPr>
        </p:nvGraphicFramePr>
        <p:xfrm>
          <a:off x="8002178" y="2012199"/>
          <a:ext cx="845730" cy="623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09403" imgH="448616" progId="Equation.DSMT4">
                  <p:embed/>
                </p:oleObj>
              </mc:Choice>
              <mc:Fallback>
                <p:oleObj name="Equation" r:id="rId8" imgW="609403" imgH="44861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002178" y="2012199"/>
                        <a:ext cx="845730" cy="6232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176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3B13E-8055-B30E-84BA-F4A5285D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 (1)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3EA8E-4711-61DC-5FAB-404B31DC2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0999" y="6356350"/>
            <a:ext cx="7866017" cy="365125"/>
          </a:xfrm>
        </p:spPr>
        <p:txBody>
          <a:bodyPr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Ramesh, S., et al. "Optimization of Leach Protocol in Wireless Sensor Network Using Machine Learning." </a:t>
            </a:r>
            <a:r>
              <a:rPr lang="en-US" sz="9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Intelligence &amp; Neuroscience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(2a022).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DC834-F6FF-4001-56E0-15BD34451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E661F7-75D2-0993-829B-50C220AE0F3D}"/>
              </a:ext>
            </a:extLst>
          </p:cNvPr>
          <p:cNvSpPr txBox="1"/>
          <p:nvPr/>
        </p:nvSpPr>
        <p:spPr>
          <a:xfrm>
            <a:off x="1245325" y="457903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latin typeface="+mj-lt"/>
              </a:rPr>
              <a:t>Menggunakan</a:t>
            </a:r>
            <a:r>
              <a:rPr lang="en-US" sz="1800" dirty="0">
                <a:latin typeface="+mj-lt"/>
              </a:rPr>
              <a:t> k-means algorithm pada </a:t>
            </a:r>
            <a:r>
              <a:rPr lang="en-US" sz="1800" dirty="0" err="1">
                <a:latin typeface="+mj-lt"/>
              </a:rPr>
              <a:t>penentuan</a:t>
            </a:r>
            <a:r>
              <a:rPr lang="en-US" sz="1800" dirty="0">
                <a:latin typeface="+mj-lt"/>
              </a:rPr>
              <a:t> clustering </a:t>
            </a:r>
            <a:r>
              <a:rPr lang="en-US" sz="1800" dirty="0" err="1">
                <a:latin typeface="+mj-lt"/>
              </a:rPr>
              <a:t>untuk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menentukan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jarak</a:t>
            </a:r>
            <a:r>
              <a:rPr lang="en-US" sz="1800" dirty="0">
                <a:latin typeface="+mj-lt"/>
              </a:rPr>
              <a:t> optimal </a:t>
            </a:r>
            <a:r>
              <a:rPr lang="en-US" sz="1800" dirty="0" err="1">
                <a:latin typeface="+mj-lt"/>
              </a:rPr>
              <a:t>dari</a:t>
            </a:r>
            <a:r>
              <a:rPr lang="en-US" sz="1800" dirty="0">
                <a:latin typeface="+mj-lt"/>
              </a:rPr>
              <a:t> CH </a:t>
            </a:r>
            <a:r>
              <a:rPr lang="en-US" sz="1800" dirty="0" err="1">
                <a:latin typeface="+mj-lt"/>
              </a:rPr>
              <a:t>terhadap</a:t>
            </a:r>
            <a:r>
              <a:rPr lang="en-US" sz="1800" dirty="0">
                <a:latin typeface="+mj-lt"/>
              </a:rPr>
              <a:t> adjacent node, </a:t>
            </a:r>
            <a:r>
              <a:rPr lang="en-US" sz="1800" dirty="0" err="1">
                <a:latin typeface="+mj-lt"/>
              </a:rPr>
              <a:t>dengan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menggunakan</a:t>
            </a:r>
            <a:r>
              <a:rPr lang="en-US" sz="1800" dirty="0">
                <a:latin typeface="+mj-lt"/>
              </a:rPr>
              <a:t> threshold energy </a:t>
            </a:r>
            <a:r>
              <a:rPr lang="en-US" sz="1800" dirty="0" err="1">
                <a:latin typeface="+mj-lt"/>
              </a:rPr>
              <a:t>sebagai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dalam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menentukan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eleksi</a:t>
            </a:r>
            <a:r>
              <a:rPr lang="en-US" sz="1800" dirty="0">
                <a:latin typeface="+mj-lt"/>
              </a:rPr>
              <a:t> CH.</a:t>
            </a:r>
            <a:endParaRPr lang="en-ID" sz="1800" dirty="0">
              <a:latin typeface="+mj-lt"/>
            </a:endParaRPr>
          </a:p>
        </p:txBody>
      </p:sp>
      <p:pic>
        <p:nvPicPr>
          <p:cNvPr id="3076" name="Picture 4" descr="Sensors | Free Full-Text | Sensor Clustering Using a K-Means Algorithm in  Combination with Optimized Unmanned Aerial Vehicle Trajectory in Wireless  Sensor Networks">
            <a:extLst>
              <a:ext uri="{FF2B5EF4-FFF2-40B4-BE49-F238E27FC236}">
                <a16:creationId xmlns:a16="http://schemas.microsoft.com/office/drawing/2014/main" id="{1A205B72-5264-4B21-D8C6-50652F6E8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325" y="1678802"/>
            <a:ext cx="3479681" cy="257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B3A3E83-4362-9007-36C8-D8878108B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839" y="1593881"/>
            <a:ext cx="3836064" cy="259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5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3B13E-8055-B30E-84BA-F4A5285D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 (2)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3EA8E-4711-61DC-5FAB-404B31DC2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0999" y="6356350"/>
            <a:ext cx="7866017" cy="365125"/>
          </a:xfrm>
        </p:spPr>
        <p:txBody>
          <a:bodyPr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Mahmood, Tariq, et al. "An intelligent fault detection approach based on reinforcement learning system in wireless sensor network." The Journal of Supercomputing 78.3 (2022): 3646-3675.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DC834-F6FF-4001-56E0-15BD34451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C77607-4F72-2035-1EDA-66966F22D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2" y="1706563"/>
            <a:ext cx="3312007" cy="32529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0D4DBB-5E4E-8DAF-E41D-9F88A0237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977" y="4086763"/>
            <a:ext cx="4115374" cy="7240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2BC9DDE-6EBA-D634-7629-699D18163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977" y="4757778"/>
            <a:ext cx="3467584" cy="8192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079481A-90F9-891F-9F60-810E88794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6555" y="1806519"/>
            <a:ext cx="2939381" cy="216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4128778-D8B3-E210-05C3-6D1B9290D4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5936" y="1646052"/>
            <a:ext cx="3075916" cy="238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72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3B13E-8055-B30E-84BA-F4A5285D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 (3)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3EA8E-4711-61DC-5FAB-404B31DC2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0999" y="6356350"/>
            <a:ext cx="7866017" cy="365125"/>
          </a:xfrm>
        </p:spPr>
        <p:txBody>
          <a:bodyPr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Kurniawan, Dwi Widodo Heru,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Adit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Kurniawan, and M.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Sigit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Arifianto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"Transmission Power Management of LEACH Wireless Sensor Network Cluster Using Multi-Agents Reinforcement Learning Power Control." International Journal on Electrical Engineering and Informatics 13.3 (2021): 566-580.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DC834-F6FF-4001-56E0-15BD34451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213177-7AC5-70CD-5033-9DEAFB7D0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2" y="1864088"/>
            <a:ext cx="3736067" cy="22018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19F43E-965F-AF9C-9689-D07FD1B1B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232" y="2460806"/>
            <a:ext cx="3677163" cy="14194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B21801-1528-0D8A-3CA1-9C3E65348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149" y="1996025"/>
            <a:ext cx="2629267" cy="4191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71299E-C26C-F9E5-A37C-4B5F4472AE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325" y="4132794"/>
            <a:ext cx="3802195" cy="19709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4109AE-A98D-E2DE-6475-6FAC4BA8A9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0253" y="4065973"/>
            <a:ext cx="2879073" cy="184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61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3B13E-8055-B30E-84BA-F4A5285D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 (4)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3EA8E-4711-61DC-5FAB-404B31DC2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0999" y="6356350"/>
            <a:ext cx="7866017" cy="365125"/>
          </a:xfrm>
        </p:spPr>
        <p:txBody>
          <a:bodyPr/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Kaur,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Navpreet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Inderdeep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Kaur Aulakh. "An Energy Efficient Reinforcement Learning Based Clustering Approach for Wireless Sensor Network." EAI Endorsed Transactions on Scalable Information Systems 8.31 (2021): e6-e6.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DC834-F6FF-4001-56E0-15BD34451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74A30-B8CF-E892-8429-C7EFDEE53189}"/>
              </a:ext>
            </a:extLst>
          </p:cNvPr>
          <p:cNvSpPr txBox="1"/>
          <p:nvPr/>
        </p:nvSpPr>
        <p:spPr>
          <a:xfrm>
            <a:off x="6261463" y="1834064"/>
            <a:ext cx="49521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i="0" dirty="0" err="1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Menggunakan</a:t>
            </a:r>
            <a:r>
              <a:rPr lang="en-US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 Q-learning </a:t>
            </a:r>
            <a:r>
              <a:rPr lang="en-US" i="0" dirty="0" err="1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sebagai</a:t>
            </a:r>
            <a:r>
              <a:rPr lang="en-US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metode</a:t>
            </a:r>
            <a:r>
              <a:rPr lang="en-US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 clustering dan </a:t>
            </a:r>
            <a:r>
              <a:rPr lang="en-US" i="0" dirty="0" err="1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pemilihan</a:t>
            </a:r>
            <a:r>
              <a:rPr lang="en-US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 CH </a:t>
            </a:r>
            <a:r>
              <a:rPr lang="en-US" i="0" dirty="0" err="1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US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 parameter energy, coverage </a:t>
            </a:r>
            <a:r>
              <a:rPr lang="en-US" i="0" dirty="0" err="1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serta</a:t>
            </a:r>
            <a:r>
              <a:rPr lang="en-US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jarak</a:t>
            </a:r>
            <a:r>
              <a:rPr lang="en-US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terhadap</a:t>
            </a:r>
            <a:r>
              <a:rPr lang="en-US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 node lain, </a:t>
            </a:r>
            <a:r>
              <a:rPr lang="en-US" i="0" dirty="0" err="1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serta</a:t>
            </a:r>
            <a:r>
              <a:rPr lang="en-US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pemilihan</a:t>
            </a:r>
            <a:r>
              <a:rPr lang="en-US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 route optimum </a:t>
            </a:r>
            <a:r>
              <a:rPr lang="en-US" i="0" dirty="0" err="1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US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 Q-Learning </a:t>
            </a:r>
            <a:r>
              <a:rPr lang="en-US" i="0" dirty="0" err="1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melalui</a:t>
            </a:r>
            <a:r>
              <a:rPr lang="en-US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 Multi-hop communication </a:t>
            </a:r>
            <a:r>
              <a:rPr lang="en-US" i="0" dirty="0" err="1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antar</a:t>
            </a:r>
            <a:r>
              <a:rPr lang="en-US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 CH 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C5FF94-80DA-3725-2A69-3B911ADB0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2" y="1834064"/>
            <a:ext cx="4636025" cy="25205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263EB3-26CF-AD34-4909-88FF40AF5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738" y="4354621"/>
            <a:ext cx="2549146" cy="18811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2BC8C2-6B84-94FB-4AF1-FB846786E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6638" y="4300192"/>
            <a:ext cx="2379362" cy="16813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64AD2B-8228-71C3-D758-52F459F3D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354620"/>
            <a:ext cx="2194248" cy="162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C1B7-B2EB-D6D3-0C6E-41154BE9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RESEARCH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C4A5E-BDB9-9B74-8445-6D6C4D74F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4"/>
            <a:ext cx="4663440" cy="1233900"/>
          </a:xfrm>
        </p:spPr>
        <p:txBody>
          <a:bodyPr/>
          <a:lstStyle/>
          <a:p>
            <a:pPr algn="just"/>
            <a:r>
              <a:rPr lang="en-US" dirty="0" err="1"/>
              <a:t>Optimisasi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Cluster head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mempertimbangkan</a:t>
            </a:r>
            <a:r>
              <a:rPr lang="en-US" dirty="0"/>
              <a:t> parameter </a:t>
            </a:r>
            <a:r>
              <a:rPr lang="en-US" dirty="0" err="1"/>
              <a:t>jarak</a:t>
            </a:r>
            <a:r>
              <a:rPr lang="en-US" dirty="0"/>
              <a:t> node, energy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4DD88-1618-2CE5-0C92-4120EBC31F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583C39-01BF-7F43-854C-FBB4E9AB6B0C}" type="datetime1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07D72-B12D-9223-0F4E-487A6710C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C3BB8-5A79-55BF-7D1E-4978223E1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E28FF8-5F27-58B1-2AD3-B33F8376180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67492" y="4426672"/>
            <a:ext cx="4663440" cy="900797"/>
          </a:xfrm>
        </p:spPr>
        <p:txBody>
          <a:bodyPr/>
          <a:lstStyle/>
          <a:p>
            <a:pPr algn="just"/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optimisasi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cluster head </a:t>
            </a:r>
            <a:r>
              <a:rPr lang="en-US" dirty="0" err="1"/>
              <a:t>serta</a:t>
            </a:r>
            <a:r>
              <a:rPr lang="en-US" dirty="0"/>
              <a:t> orphan/independent node 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9A6977-B5C1-9477-B5B2-BD688AC9E9C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CLUSTERING AND CH SELECTION</a:t>
            </a:r>
            <a:endParaRPr lang="en-ID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CAD127A-2411-C67A-7127-9005B7FFB08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67492" y="3904158"/>
            <a:ext cx="4663440" cy="522514"/>
          </a:xfrm>
        </p:spPr>
        <p:txBody>
          <a:bodyPr/>
          <a:lstStyle/>
          <a:p>
            <a:r>
              <a:rPr lang="en-US" dirty="0"/>
              <a:t>OPTIMUM PATH ROUTING</a:t>
            </a: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BEC0B1-972E-C13C-28CB-C58541B8B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970" y="1596028"/>
            <a:ext cx="3988526" cy="23081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6C431F-5368-9E65-A6B4-30B86E115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970" y="3978000"/>
            <a:ext cx="3988526" cy="230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03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1524</TotalTime>
  <Words>526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Tenorite</vt:lpstr>
      <vt:lpstr>Times New Roman</vt:lpstr>
      <vt:lpstr>Office Theme</vt:lpstr>
      <vt:lpstr>Equation</vt:lpstr>
      <vt:lpstr>A Reinforcement Learning Approach to Load-Balanced Multi-Hop Communication in LEACH-Based WSNs</vt:lpstr>
      <vt:lpstr>WIRELESS SENSOR NETWORK</vt:lpstr>
      <vt:lpstr>DISADVANTAGES OF LEACH</vt:lpstr>
      <vt:lpstr>PARAMETER OF LEACH</vt:lpstr>
      <vt:lpstr>STATE OF THE ART (1)</vt:lpstr>
      <vt:lpstr>STATE OF THE ART (2)</vt:lpstr>
      <vt:lpstr>STATE OF THE ART (3)</vt:lpstr>
      <vt:lpstr>STATE OF THE ART (4)</vt:lpstr>
      <vt:lpstr>TOPIC RESEARCH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Reinforcement Learning Approach to Load-Balanced Multi-Hop Communication in LEACH-Based WSNs</dc:title>
  <dc:creator>Author</dc:creator>
  <cp:lastModifiedBy>Annastya Bagas Dewantara</cp:lastModifiedBy>
  <cp:revision>5</cp:revision>
  <dcterms:created xsi:type="dcterms:W3CDTF">2023-10-05T13:20:47Z</dcterms:created>
  <dcterms:modified xsi:type="dcterms:W3CDTF">2023-11-20T17:39:33Z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2023-10-05T16:11:09Z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b610a25d-5813-4f97-9123-1a22a4d46058</vt:lpwstr>
  </property>
  <property fmtid="{D5CDD505-2E9C-101B-9397-08002B2CF9AE}" pid="8" name="MSIP_Label_defa4170-0d19-0005-0004-bc88714345d2_ActionId">
    <vt:lpwstr>07a05016-4ac0-4ee7-a9ee-fa239e319cfe</vt:lpwstr>
  </property>
  <property fmtid="{D5CDD505-2E9C-101B-9397-08002B2CF9AE}" pid="9" name="MSIP_Label_defa4170-0d19-0005-0004-bc88714345d2_ContentBits">
    <vt:lpwstr>0</vt:lpwstr>
  </property>
</Properties>
</file>