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8e44bcdbb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128e44bcdbb_2_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28" name="Google Shape;128;g128e44bcdbb_2_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sp>
        <p:nvSpPr>
          <p:cNvPr id="129" name="Google Shape;129;g128e44bcdbb_2_7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bdc34aaf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11bdc34aaf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28e44bcdbb_2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g128e44bcdbb_2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8e44bcdbb_2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128e44bcdbb_2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28e44bcdbb_2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g128e44bcdbb_2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28e44bcdbb_2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g128e44bcdbb_2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28e44bcdbb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28e44bcdbb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28e44bcdbb_2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128e44bcdbb_2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28e44bcdbb_2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g128e44bcdbb_2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28e44bcdbb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128e44bcdbb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28e44bcdbb_2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128e44bcdbb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28e44bcdbb_2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128e44bcdbb_2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28e44bcdbb_2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g128e44bcdbb_2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8e44bcdbb_2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g128e44bcdbb_2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CSE (Data Science), DSCE</a:t>
            </a:r>
            <a:endParaRPr/>
          </a:p>
        </p:txBody>
      </p:sp>
      <p:sp>
        <p:nvSpPr>
          <p:cNvPr id="61" name="Google Shape;61;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CSE (Data Science), DSCE</a:t>
            </a:r>
            <a:endParaRPr/>
          </a:p>
        </p:txBody>
      </p:sp>
      <p:sp>
        <p:nvSpPr>
          <p:cNvPr id="67" name="Google Shape;67;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3305175"/>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CSE (Data Science), DSCE</a:t>
            </a:r>
            <a:endParaRPr/>
          </a:p>
        </p:txBody>
      </p:sp>
      <p:sp>
        <p:nvSpPr>
          <p:cNvPr id="73" name="Google Shape;73;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200150"/>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200150"/>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CSE (Data Science), DSCE</a:t>
            </a:r>
            <a:endParaRPr/>
          </a:p>
        </p:txBody>
      </p:sp>
      <p:sp>
        <p:nvSpPr>
          <p:cNvPr id="80" name="Google Shape;80;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CSE (Data Science), DSCE</a:t>
            </a:r>
            <a:endParaRPr/>
          </a:p>
        </p:txBody>
      </p:sp>
      <p:sp>
        <p:nvSpPr>
          <p:cNvPr id="89" name="Google Shape;89;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CSE (Data Science), DSCE</a:t>
            </a:r>
            <a:endParaRPr/>
          </a:p>
        </p:txBody>
      </p:sp>
      <p:sp>
        <p:nvSpPr>
          <p:cNvPr id="94" name="Google Shape;94;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CSE (Data Science), DSCE</a:t>
            </a:r>
            <a:endParaRPr/>
          </a:p>
        </p:txBody>
      </p:sp>
      <p:sp>
        <p:nvSpPr>
          <p:cNvPr id="98" name="Google Shape;98;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04788"/>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076325"/>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CSE (Data Science), DSCE</a:t>
            </a:r>
            <a:endParaRPr/>
          </a:p>
        </p:txBody>
      </p:sp>
      <p:sp>
        <p:nvSpPr>
          <p:cNvPr id="105" name="Google Shape;105;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459581"/>
            <a:ext cx="5486400" cy="3086100"/>
          </a:xfrm>
          <a:prstGeom prst="rect">
            <a:avLst/>
          </a:prstGeom>
          <a:noFill/>
          <a:ln>
            <a:noFill/>
          </a:ln>
        </p:spPr>
      </p:sp>
      <p:sp>
        <p:nvSpPr>
          <p:cNvPr id="109" name="Google Shape;109;p22"/>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CSE (Data Science), DSCE</a:t>
            </a:r>
            <a:endParaRPr/>
          </a:p>
        </p:txBody>
      </p:sp>
      <p:sp>
        <p:nvSpPr>
          <p:cNvPr id="112" name="Google Shape;112;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874764" y="-1217414"/>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CSE (Data Science), DSCE</a:t>
            </a:r>
            <a:endParaRPr/>
          </a:p>
        </p:txBody>
      </p:sp>
      <p:sp>
        <p:nvSpPr>
          <p:cNvPr id="118" name="Google Shape;118;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463778" y="1371600"/>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272778" y="-609600"/>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CSE (Data Science), DSCE</a:t>
            </a:r>
            <a:endParaRPr/>
          </a:p>
        </p:txBody>
      </p:sp>
      <p:sp>
        <p:nvSpPr>
          <p:cNvPr id="124" name="Google Shape;124;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Department of CSE (Data Science), DSCE</a:t>
            </a:r>
            <a:endParaRPr/>
          </a:p>
        </p:txBody>
      </p:sp>
      <p:sp>
        <p:nvSpPr>
          <p:cNvPr id="55" name="Google Shape;55;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hyperlink" Target="https://www.researchgate.net/publication/347972162_Expense_Manager_Application" TargetMode="External"/><Relationship Id="rId4" Type="http://schemas.openxmlformats.org/officeDocument/2006/relationships/hyperlink" Target="https://www.researchgate.net/publication/237448489_Intelligent_Online_Budget_Tracker"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hyperlink" Target="https://www.researchgate.net/publication/347972162_Expense_Manager_Application" TargetMode="External"/><Relationship Id="rId4" Type="http://schemas.openxmlformats.org/officeDocument/2006/relationships/hyperlink" Target="https://www.researchgate.net/publication/237448489_Intelligent_Online_Budget_Track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ctrTitle"/>
          </p:nvPr>
        </p:nvSpPr>
        <p:spPr>
          <a:xfrm>
            <a:off x="533402" y="1374821"/>
            <a:ext cx="8229598" cy="80357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br>
              <a:rPr lang="en" dirty="0"/>
            </a:br>
            <a:r>
              <a:rPr lang="en" dirty="0"/>
              <a:t>       </a:t>
            </a:r>
            <a:br>
              <a:rPr lang="en" dirty="0"/>
            </a:br>
            <a:br>
              <a:rPr lang="en" dirty="0"/>
            </a:br>
            <a:br>
              <a:rPr lang="en" dirty="0"/>
            </a:br>
            <a:r>
              <a:rPr lang="en" dirty="0"/>
              <a:t>         </a:t>
            </a:r>
            <a:br>
              <a:rPr lang="en" dirty="0"/>
            </a:br>
            <a:br>
              <a:rPr lang="en" dirty="0"/>
            </a:br>
            <a:br>
              <a:rPr lang="en" dirty="0"/>
            </a:br>
            <a:r>
              <a:rPr lang="en" sz="2700" b="1" dirty="0">
                <a:solidFill>
                  <a:srgbClr val="632423"/>
                </a:solidFill>
                <a:latin typeface="Bookman Old Style"/>
                <a:sym typeface="Bookman Old Style"/>
              </a:rPr>
              <a:t>Expenense Tracker System</a:t>
            </a:r>
            <a:r>
              <a:rPr lang="en" sz="2700" dirty="0">
                <a:latin typeface="Bookman Old Style"/>
                <a:ea typeface="Bookman Old Style"/>
                <a:cs typeface="Bookman Old Style"/>
                <a:sym typeface="Bookman Old Style"/>
              </a:rPr>
              <a:t>      </a:t>
            </a:r>
            <a:br>
              <a:rPr lang="en" dirty="0"/>
            </a:br>
            <a:br>
              <a:rPr lang="en" dirty="0"/>
            </a:br>
            <a:br>
              <a:rPr lang="en" dirty="0"/>
            </a:br>
            <a:br>
              <a:rPr lang="en" dirty="0"/>
            </a:br>
            <a:br>
              <a:rPr lang="en" dirty="0"/>
            </a:br>
            <a:br>
              <a:rPr lang="en" dirty="0"/>
            </a:br>
            <a:br>
              <a:rPr lang="en" dirty="0"/>
            </a:br>
            <a:r>
              <a:rPr lang="en" dirty="0"/>
              <a:t> </a:t>
            </a:r>
            <a:endParaRPr dirty="0"/>
          </a:p>
        </p:txBody>
      </p:sp>
      <p:sp>
        <p:nvSpPr>
          <p:cNvPr id="132" name="Google Shape;132;p25"/>
          <p:cNvSpPr txBox="1">
            <a:spLocks noGrp="1"/>
          </p:cNvSpPr>
          <p:nvPr>
            <p:ph type="subTitle" idx="1"/>
          </p:nvPr>
        </p:nvSpPr>
        <p:spPr>
          <a:xfrm>
            <a:off x="348175" y="2626771"/>
            <a:ext cx="5334000" cy="18288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Clr>
                <a:srgbClr val="4F6128"/>
              </a:buClr>
              <a:buSzPct val="100000"/>
              <a:buNone/>
            </a:pPr>
            <a:r>
              <a:rPr lang="en" sz="2000" b="1" dirty="0">
                <a:solidFill>
                  <a:srgbClr val="4F6128"/>
                </a:solidFill>
                <a:latin typeface="Bookman Old Style"/>
                <a:ea typeface="Bookman Old Style"/>
                <a:cs typeface="Bookman Old Style"/>
                <a:sym typeface="Bookman Old Style"/>
              </a:rPr>
              <a:t>Presented By:</a:t>
            </a:r>
            <a:endParaRPr dirty="0"/>
          </a:p>
          <a:p>
            <a:pPr marL="0" lvl="0" indent="0" algn="l" rtl="0">
              <a:spcBef>
                <a:spcPts val="400"/>
              </a:spcBef>
              <a:spcAft>
                <a:spcPts val="0"/>
              </a:spcAft>
              <a:buClr>
                <a:srgbClr val="888888"/>
              </a:buClr>
              <a:buSzPct val="100000"/>
              <a:buNone/>
            </a:pPr>
            <a:endParaRPr lang="en-IN" sz="2000" b="1" dirty="0">
              <a:solidFill>
                <a:srgbClr val="4F6128"/>
              </a:solidFill>
              <a:latin typeface="Bookman Old Style"/>
              <a:ea typeface="Bookman Old Style"/>
              <a:cs typeface="Bookman Old Style"/>
              <a:sym typeface="Bookman Old Style"/>
            </a:endParaRPr>
          </a:p>
          <a:p>
            <a:pPr marL="0" lvl="0" indent="0" algn="l">
              <a:spcBef>
                <a:spcPts val="340"/>
              </a:spcBef>
              <a:buClr>
                <a:srgbClr val="244061"/>
              </a:buClr>
              <a:buSzPct val="100000"/>
            </a:pPr>
            <a:r>
              <a:rPr lang="en" sz="1700" b="1" dirty="0">
                <a:solidFill>
                  <a:srgbClr val="244061"/>
                </a:solidFill>
                <a:latin typeface="Bookman Old Style"/>
                <a:sym typeface="Bookman Old Style"/>
              </a:rPr>
              <a:t>Ravikant Saraf	  	1DS22CD034</a:t>
            </a:r>
          </a:p>
          <a:p>
            <a:pPr marL="0" lvl="0" indent="0" algn="l">
              <a:spcBef>
                <a:spcPts val="340"/>
              </a:spcBef>
              <a:buClr>
                <a:srgbClr val="244061"/>
              </a:buClr>
              <a:buSzPct val="100000"/>
            </a:pPr>
            <a:r>
              <a:rPr lang="en" sz="1700" b="1" dirty="0">
                <a:solidFill>
                  <a:srgbClr val="244061"/>
                </a:solidFill>
                <a:latin typeface="Bookman Old Style"/>
                <a:sym typeface="Bookman Old Style"/>
              </a:rPr>
              <a:t>Sai Bighnesh Pradhan 	1DS22CD04	</a:t>
            </a:r>
          </a:p>
          <a:p>
            <a:pPr marL="0" lvl="0" indent="0" algn="l">
              <a:spcBef>
                <a:spcPts val="340"/>
              </a:spcBef>
              <a:buClr>
                <a:srgbClr val="244061"/>
              </a:buClr>
              <a:buSzPct val="100000"/>
            </a:pPr>
            <a:r>
              <a:rPr lang="en" sz="1700" b="1" dirty="0">
                <a:solidFill>
                  <a:srgbClr val="244061"/>
                </a:solidFill>
                <a:latin typeface="Bookman Old Style"/>
                <a:sym typeface="Bookman Old Style"/>
              </a:rPr>
              <a:t>Shreyash Anindya	1DS22CD049</a:t>
            </a:r>
          </a:p>
          <a:p>
            <a:pPr marL="0" lvl="0" indent="0" algn="l" rtl="0">
              <a:spcBef>
                <a:spcPts val="340"/>
              </a:spcBef>
              <a:spcAft>
                <a:spcPts val="0"/>
              </a:spcAft>
              <a:buClr>
                <a:srgbClr val="244061"/>
              </a:buClr>
              <a:buSzPct val="100000"/>
              <a:buNone/>
            </a:pPr>
            <a:r>
              <a:rPr lang="en" sz="1700" b="1" dirty="0">
                <a:solidFill>
                  <a:srgbClr val="244061"/>
                </a:solidFill>
                <a:latin typeface="Bookman Old Style"/>
                <a:sym typeface="Bookman Old Style"/>
              </a:rPr>
              <a:t>Arnav Gupta	       	1DS22CD010</a:t>
            </a:r>
          </a:p>
          <a:p>
            <a:pPr marL="0" lvl="0" indent="0" algn="l" rtl="0">
              <a:spcBef>
                <a:spcPts val="340"/>
              </a:spcBef>
              <a:spcAft>
                <a:spcPts val="0"/>
              </a:spcAft>
              <a:buClr>
                <a:srgbClr val="244061"/>
              </a:buClr>
              <a:buSzPct val="100000"/>
              <a:buNone/>
            </a:pPr>
            <a:endParaRPr dirty="0"/>
          </a:p>
        </p:txBody>
      </p:sp>
      <p:sp>
        <p:nvSpPr>
          <p:cNvPr id="133" name="Google Shape;133;p25"/>
          <p:cNvSpPr txBox="1">
            <a:spLocks noGrp="1"/>
          </p:cNvSpPr>
          <p:nvPr>
            <p:ph type="ftr" idx="11"/>
          </p:nvPr>
        </p:nvSpPr>
        <p:spPr>
          <a:xfrm>
            <a:off x="2895599" y="4514850"/>
            <a:ext cx="3526221"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latin typeface="Bookman Old Style"/>
                <a:ea typeface="Bookman Old Style"/>
                <a:cs typeface="Bookman Old Style"/>
                <a:sym typeface="Bookman Old Style"/>
              </a:rPr>
              <a:t>Department of CSE (Data Science), DSCE</a:t>
            </a:r>
            <a:endParaRPr dirty="0"/>
          </a:p>
        </p:txBody>
      </p:sp>
      <p:sp>
        <p:nvSpPr>
          <p:cNvPr id="134" name="Google Shape;134;p25"/>
          <p:cNvSpPr/>
          <p:nvPr/>
        </p:nvSpPr>
        <p:spPr>
          <a:xfrm rot="10800000" flipH="1">
            <a:off x="2438400" y="742950"/>
            <a:ext cx="4419600" cy="6924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rgbClr val="C00000"/>
              </a:solidFill>
              <a:latin typeface="Times New Roman"/>
              <a:ea typeface="Times New Roman"/>
              <a:cs typeface="Times New Roman"/>
              <a:sym typeface="Times New Roman"/>
            </a:endParaRPr>
          </a:p>
          <a:p>
            <a:pPr marL="0" marR="0" lvl="0" indent="0" algn="l" rtl="0">
              <a:spcBef>
                <a:spcPts val="0"/>
              </a:spcBef>
              <a:spcAft>
                <a:spcPts val="0"/>
              </a:spcAft>
              <a:buNone/>
            </a:pPr>
            <a:endParaRPr sz="1800" b="1">
              <a:solidFill>
                <a:srgbClr val="C00000"/>
              </a:solidFill>
              <a:latin typeface="Times New Roman"/>
              <a:ea typeface="Times New Roman"/>
              <a:cs typeface="Times New Roman"/>
              <a:sym typeface="Times New Roman"/>
            </a:endParaRPr>
          </a:p>
          <a:p>
            <a:pPr marL="0" marR="0" lvl="0" indent="0" algn="l" rtl="0">
              <a:spcBef>
                <a:spcPts val="0"/>
              </a:spcBef>
              <a:spcAft>
                <a:spcPts val="0"/>
              </a:spcAft>
              <a:buNone/>
            </a:pPr>
            <a:r>
              <a:rPr lang="en" sz="1800" b="1">
                <a:solidFill>
                  <a:srgbClr val="C00000"/>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sp>
        <p:nvSpPr>
          <p:cNvPr id="135" name="Google Shape;135;p25"/>
          <p:cNvSpPr/>
          <p:nvPr/>
        </p:nvSpPr>
        <p:spPr>
          <a:xfrm>
            <a:off x="5573925" y="2178400"/>
            <a:ext cx="3315000" cy="22980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 sz="1800" b="1" dirty="0">
                <a:solidFill>
                  <a:srgbClr val="494429"/>
                </a:solidFill>
                <a:latin typeface="Bookman Old Style"/>
                <a:ea typeface="Bookman Old Style"/>
                <a:cs typeface="Bookman Old Style"/>
                <a:sym typeface="Bookman Old Style"/>
              </a:rPr>
              <a:t>Under The Guidance Of</a:t>
            </a:r>
            <a:endParaRPr sz="1800" dirty="0">
              <a:latin typeface="Bookman Old Style"/>
              <a:ea typeface="Bookman Old Style"/>
              <a:cs typeface="Bookman Old Style"/>
              <a:sym typeface="Bookman Old Style"/>
            </a:endParaRPr>
          </a:p>
          <a:p>
            <a:pPr marL="0" lvl="0" indent="0" algn="ctr" rtl="0">
              <a:lnSpc>
                <a:spcPct val="111913"/>
              </a:lnSpc>
              <a:spcBef>
                <a:spcPts val="0"/>
              </a:spcBef>
              <a:spcAft>
                <a:spcPts val="0"/>
              </a:spcAft>
              <a:buSzPts val="1100"/>
              <a:buNone/>
            </a:pPr>
            <a:endParaRPr sz="1100" dirty="0">
              <a:solidFill>
                <a:srgbClr val="17365D"/>
              </a:solidFill>
              <a:latin typeface="Bookman Old Style"/>
              <a:ea typeface="Bookman Old Style"/>
              <a:cs typeface="Bookman Old Style"/>
              <a:sym typeface="Bookman Old Style"/>
            </a:endParaRPr>
          </a:p>
          <a:p>
            <a:pPr marL="0" lvl="0" indent="0" algn="ctr" rtl="0">
              <a:spcBef>
                <a:spcPts val="0"/>
              </a:spcBef>
              <a:spcAft>
                <a:spcPts val="0"/>
              </a:spcAft>
              <a:buClr>
                <a:schemeClr val="dk1"/>
              </a:buClr>
              <a:buSzPts val="1100"/>
              <a:buFont typeface="Arial"/>
              <a:buNone/>
            </a:pPr>
            <a:endParaRPr sz="1100" dirty="0">
              <a:solidFill>
                <a:schemeClr val="dk1"/>
              </a:solidFill>
              <a:latin typeface="Bookman Old Style"/>
              <a:ea typeface="Bookman Old Style"/>
              <a:cs typeface="Bookman Old Style"/>
              <a:sym typeface="Bookman Old Style"/>
            </a:endParaRPr>
          </a:p>
          <a:p>
            <a:pPr marL="0" marR="0" lvl="0" indent="0" algn="ctr" rtl="0">
              <a:spcBef>
                <a:spcPts val="0"/>
              </a:spcBef>
              <a:spcAft>
                <a:spcPts val="0"/>
              </a:spcAft>
              <a:buNone/>
            </a:pPr>
            <a:r>
              <a:rPr lang="en-US" sz="1300" b="1" dirty="0">
                <a:solidFill>
                  <a:srgbClr val="17365D"/>
                </a:solidFill>
                <a:latin typeface="Bookman Old Style"/>
                <a:ea typeface="Bookman Old Style"/>
                <a:cs typeface="Bookman Old Style"/>
                <a:sym typeface="Bookman Old Style"/>
              </a:rPr>
              <a:t>Dr. Rashmi S</a:t>
            </a:r>
            <a:endParaRPr sz="1300" b="1" dirty="0">
              <a:solidFill>
                <a:srgbClr val="17365D"/>
              </a:solidFill>
              <a:latin typeface="Bookman Old Style"/>
              <a:ea typeface="Bookman Old Style"/>
              <a:cs typeface="Bookman Old Style"/>
              <a:sym typeface="Bookman Old Style"/>
            </a:endParaRPr>
          </a:p>
          <a:p>
            <a:pPr marL="0" marR="0" lvl="0" indent="0" algn="ctr" rtl="0">
              <a:spcBef>
                <a:spcPts val="0"/>
              </a:spcBef>
              <a:spcAft>
                <a:spcPts val="0"/>
              </a:spcAft>
              <a:buNone/>
            </a:pPr>
            <a:r>
              <a:rPr lang="en" sz="1100" dirty="0">
                <a:solidFill>
                  <a:schemeClr val="dk1"/>
                </a:solidFill>
                <a:highlight>
                  <a:srgbClr val="F7F7F7"/>
                </a:highlight>
                <a:latin typeface="Bookman Old Style"/>
                <a:ea typeface="Bookman Old Style"/>
                <a:cs typeface="Bookman Old Style"/>
                <a:sym typeface="Bookman Old Style"/>
              </a:rPr>
              <a:t>HOD</a:t>
            </a:r>
            <a:endParaRPr sz="1100" dirty="0">
              <a:solidFill>
                <a:schemeClr val="dk1"/>
              </a:solidFill>
              <a:highlight>
                <a:srgbClr val="F7F7F7"/>
              </a:highlight>
              <a:latin typeface="Bookman Old Style"/>
              <a:ea typeface="Bookman Old Style"/>
              <a:cs typeface="Bookman Old Style"/>
              <a:sym typeface="Bookman Old Style"/>
            </a:endParaRPr>
          </a:p>
          <a:p>
            <a:pPr marL="0" marR="0" lvl="0" indent="0" algn="ctr" rtl="0">
              <a:spcBef>
                <a:spcPts val="0"/>
              </a:spcBef>
              <a:spcAft>
                <a:spcPts val="0"/>
              </a:spcAft>
              <a:buNone/>
            </a:pPr>
            <a:r>
              <a:rPr lang="en" sz="1100" dirty="0">
                <a:solidFill>
                  <a:schemeClr val="dk1"/>
                </a:solidFill>
                <a:latin typeface="Bookman Old Style"/>
                <a:ea typeface="Bookman Old Style"/>
                <a:cs typeface="Bookman Old Style"/>
                <a:sym typeface="Bookman Old Style"/>
              </a:rPr>
              <a:t>Dept. of CSE(Data S</a:t>
            </a:r>
            <a:r>
              <a:rPr lang="en-US" sz="1100" dirty="0">
                <a:solidFill>
                  <a:schemeClr val="dk1"/>
                </a:solidFill>
                <a:latin typeface="Bookman Old Style"/>
                <a:ea typeface="Bookman Old Style"/>
                <a:cs typeface="Bookman Old Style"/>
                <a:sym typeface="Bookman Old Style"/>
              </a:rPr>
              <a:t>c</a:t>
            </a:r>
            <a:r>
              <a:rPr lang="en" sz="1100" dirty="0">
                <a:solidFill>
                  <a:schemeClr val="dk1"/>
                </a:solidFill>
                <a:latin typeface="Bookman Old Style"/>
                <a:ea typeface="Bookman Old Style"/>
                <a:cs typeface="Bookman Old Style"/>
                <a:sym typeface="Bookman Old Style"/>
              </a:rPr>
              <a:t>ience)</a:t>
            </a:r>
            <a:endParaRPr sz="1100" dirty="0">
              <a:solidFill>
                <a:schemeClr val="dk1"/>
              </a:solidFill>
              <a:latin typeface="Bookman Old Style"/>
              <a:ea typeface="Bookman Old Style"/>
              <a:cs typeface="Bookman Old Style"/>
              <a:sym typeface="Bookman Old Style"/>
            </a:endParaRPr>
          </a:p>
          <a:p>
            <a:pPr marL="0" marR="0" lvl="0" indent="0" algn="ctr" rtl="0">
              <a:spcBef>
                <a:spcPts val="0"/>
              </a:spcBef>
              <a:spcAft>
                <a:spcPts val="0"/>
              </a:spcAft>
              <a:buNone/>
            </a:pPr>
            <a:r>
              <a:rPr lang="en" sz="1100" dirty="0">
                <a:solidFill>
                  <a:schemeClr val="dk1"/>
                </a:solidFill>
                <a:latin typeface="Bookman Old Style"/>
                <a:ea typeface="Bookman Old Style"/>
                <a:cs typeface="Bookman Old Style"/>
                <a:sym typeface="Bookman Old Style"/>
              </a:rPr>
              <a:t>DSCE, Bangalore</a:t>
            </a:r>
            <a:endParaRPr sz="1100" dirty="0">
              <a:solidFill>
                <a:schemeClr val="dk1"/>
              </a:solidFill>
              <a:highlight>
                <a:srgbClr val="F7F7F7"/>
              </a:highlight>
              <a:latin typeface="Bookman Old Style"/>
              <a:ea typeface="Bookman Old Style"/>
              <a:cs typeface="Bookman Old Style"/>
              <a:sym typeface="Bookman Old Style"/>
            </a:endParaRPr>
          </a:p>
        </p:txBody>
      </p:sp>
      <p:sp>
        <p:nvSpPr>
          <p:cNvPr id="136" name="Google Shape;136;p25"/>
          <p:cNvSpPr txBox="1">
            <a:spLocks noGrp="1"/>
          </p:cNvSpPr>
          <p:nvPr>
            <p:ph type="sldNum" idx="12"/>
          </p:nvPr>
        </p:nvSpPr>
        <p:spPr>
          <a:xfrm>
            <a:off x="6608806" y="4686300"/>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sz="1400">
                <a:solidFill>
                  <a:schemeClr val="dk1"/>
                </a:solidFill>
              </a:rPr>
              <a:pPr marL="0" lvl="0" indent="0" algn="r" rtl="0">
                <a:spcBef>
                  <a:spcPts val="0"/>
                </a:spcBef>
                <a:spcAft>
                  <a:spcPts val="0"/>
                </a:spcAft>
                <a:buNone/>
              </a:pPr>
              <a:t>1</a:t>
            </a:fld>
            <a:endParaRPr sz="1400">
              <a:solidFill>
                <a:schemeClr val="dk1"/>
              </a:solidFill>
            </a:endParaRPr>
          </a:p>
        </p:txBody>
      </p:sp>
      <p:cxnSp>
        <p:nvCxnSpPr>
          <p:cNvPr id="137" name="Google Shape;137;p25"/>
          <p:cNvCxnSpPr/>
          <p:nvPr/>
        </p:nvCxnSpPr>
        <p:spPr>
          <a:xfrm>
            <a:off x="0" y="9144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cxnSp>
        <p:nvCxnSpPr>
          <p:cNvPr id="138" name="Google Shape;138;p25"/>
          <p:cNvCxnSpPr/>
          <p:nvPr/>
        </p:nvCxnSpPr>
        <p:spPr>
          <a:xfrm rot="5400000">
            <a:off x="-2080700" y="2571750"/>
            <a:ext cx="485775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sp>
        <p:nvSpPr>
          <p:cNvPr id="139" name="Google Shape;139;p25"/>
          <p:cNvSpPr txBox="1"/>
          <p:nvPr/>
        </p:nvSpPr>
        <p:spPr>
          <a:xfrm>
            <a:off x="914400" y="914400"/>
            <a:ext cx="7696200" cy="39241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 sz="2800" b="1" dirty="0">
                <a:solidFill>
                  <a:schemeClr val="dk1"/>
                </a:solidFill>
                <a:latin typeface="Bookman Old Style"/>
                <a:ea typeface="Bookman Old Style"/>
                <a:cs typeface="Bookman Old Style"/>
                <a:sym typeface="Bookman Old Style"/>
              </a:rPr>
              <a:t>MINI-PROJECT PHASE - 1</a:t>
            </a:r>
            <a:endParaRPr sz="2800" b="1" dirty="0">
              <a:solidFill>
                <a:schemeClr val="dk1"/>
              </a:solidFill>
              <a:latin typeface="Bookman Old Style"/>
              <a:ea typeface="Bookman Old Style"/>
              <a:cs typeface="Bookman Old Style"/>
              <a:sym typeface="Bookman Old Style"/>
            </a:endParaRPr>
          </a:p>
        </p:txBody>
      </p:sp>
      <p:pic>
        <p:nvPicPr>
          <p:cNvPr id="140" name="Google Shape;140;p25"/>
          <p:cNvPicPr preferRelativeResize="0"/>
          <p:nvPr/>
        </p:nvPicPr>
        <p:blipFill rotWithShape="1">
          <a:blip r:embed="rId3">
            <a:alphaModFix/>
          </a:blip>
          <a:srcRect/>
          <a:stretch/>
        </p:blipFill>
        <p:spPr>
          <a:xfrm>
            <a:off x="990601" y="30205"/>
            <a:ext cx="6972935" cy="863366"/>
          </a:xfrm>
          <a:prstGeom prst="rect">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ftr" idx="11"/>
          </p:nvPr>
        </p:nvSpPr>
        <p:spPr>
          <a:xfrm>
            <a:off x="3124200" y="4767263"/>
            <a:ext cx="3823138"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Bookman Old Style"/>
                <a:ea typeface="Bookman Old Style"/>
                <a:cs typeface="Bookman Old Style"/>
                <a:sym typeface="Bookman Old Style"/>
              </a:rPr>
              <a:t>Department of CSE (Data Science), DSCE</a:t>
            </a:r>
            <a:endParaRPr dirty="0"/>
          </a:p>
        </p:txBody>
      </p:sp>
      <p:sp>
        <p:nvSpPr>
          <p:cNvPr id="230" name="Google Shape;230;p3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cxnSp>
        <p:nvCxnSpPr>
          <p:cNvPr id="231" name="Google Shape;231;p34"/>
          <p:cNvCxnSpPr/>
          <p:nvPr/>
        </p:nvCxnSpPr>
        <p:spPr>
          <a:xfrm rot="5400000">
            <a:off x="-1971600" y="2571675"/>
            <a:ext cx="48576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0"/>
              </a:srgbClr>
            </a:outerShdw>
          </a:effectLst>
        </p:spPr>
      </p:cxnSp>
      <p:cxnSp>
        <p:nvCxnSpPr>
          <p:cNvPr id="232" name="Google Shape;232;p34"/>
          <p:cNvCxnSpPr/>
          <p:nvPr/>
        </p:nvCxnSpPr>
        <p:spPr>
          <a:xfrm>
            <a:off x="0" y="8001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cxnSp>
      <p:pic>
        <p:nvPicPr>
          <p:cNvPr id="233" name="Google Shape;233;p34"/>
          <p:cNvPicPr preferRelativeResize="0">
            <a:picLocks noGrp="1"/>
          </p:cNvPicPr>
          <p:nvPr>
            <p:ph type="body" idx="1"/>
          </p:nvPr>
        </p:nvPicPr>
        <p:blipFill rotWithShape="1">
          <a:blip r:embed="rId3">
            <a:alphaModFix/>
          </a:blip>
          <a:srcRect/>
          <a:stretch/>
        </p:blipFill>
        <p:spPr>
          <a:xfrm>
            <a:off x="7848600" y="95361"/>
            <a:ext cx="1143000" cy="590400"/>
          </a:xfrm>
          <a:prstGeom prst="rect">
            <a:avLst/>
          </a:prstGeom>
          <a:noFill/>
          <a:ln>
            <a:noFill/>
          </a:ln>
        </p:spPr>
      </p:pic>
      <p:sp>
        <p:nvSpPr>
          <p:cNvPr id="234" name="Google Shape;234;p34"/>
          <p:cNvSpPr/>
          <p:nvPr/>
        </p:nvSpPr>
        <p:spPr>
          <a:xfrm>
            <a:off x="656497" y="1039217"/>
            <a:ext cx="8030400" cy="3613705"/>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None/>
            </a:pPr>
            <a:r>
              <a:rPr lang="en" sz="3200" b="1" dirty="0">
                <a:solidFill>
                  <a:srgbClr val="366092"/>
                </a:solidFill>
                <a:latin typeface="Bookman Old Style"/>
                <a:ea typeface="Bookman Old Style"/>
                <a:cs typeface="Bookman Old Style"/>
                <a:sym typeface="Bookman Old Style"/>
              </a:rPr>
              <a:t> METHODOLOGY</a:t>
            </a:r>
            <a:endParaRPr sz="3200" b="1" dirty="0">
              <a:solidFill>
                <a:srgbClr val="366092"/>
              </a:solidFill>
              <a:latin typeface="Bookman Old Style"/>
              <a:ea typeface="Bookman Old Style"/>
              <a:cs typeface="Bookman Old Style"/>
              <a:sym typeface="Bookman Old Style"/>
            </a:endParaRPr>
          </a:p>
          <a:p>
            <a:pPr marL="0" lvl="0" indent="0" algn="l" rtl="0">
              <a:lnSpc>
                <a:spcPct val="115000"/>
              </a:lnSpc>
              <a:spcBef>
                <a:spcPts val="0"/>
              </a:spcBef>
              <a:spcAft>
                <a:spcPts val="0"/>
              </a:spcAft>
              <a:buClr>
                <a:schemeClr val="dk1"/>
              </a:buClr>
              <a:buSzPts val="1100"/>
              <a:buFont typeface="Arial"/>
              <a:buNone/>
            </a:pPr>
            <a:endParaRPr b="1" dirty="0">
              <a:solidFill>
                <a:srgbClr val="366092"/>
              </a:solidFill>
              <a:latin typeface="Bookman Old Style"/>
              <a:ea typeface="Bookman Old Style"/>
              <a:cs typeface="Bookman Old Style"/>
              <a:sym typeface="Bookman Old Style"/>
            </a:endParaRPr>
          </a:p>
          <a:p>
            <a:pPr marL="285750" indent="-285750">
              <a:buFont typeface="Arial" panose="020B0604020202020204" pitchFamily="34" charset="0"/>
              <a:buChar char="•"/>
            </a:pPr>
            <a:r>
              <a:rPr lang="en-US" dirty="0">
                <a:latin typeface="Comic Sans MS"/>
              </a:rPr>
              <a:t>At the end of the month, one can get to know about the expenses made by him/her and a graphical representation of the same. We have used  the Matplotlib library of python to make the pie charts and bar graphs for the graphical representation . The user, if needed can also get the data related to expenses on a particular date.</a:t>
            </a:r>
          </a:p>
          <a:p>
            <a:pPr marL="285750" indent="-285750">
              <a:buFont typeface="Arial" panose="020B0604020202020204" pitchFamily="34" charset="0"/>
              <a:buChar char="•"/>
            </a:pPr>
            <a:endParaRPr lang="en-US" dirty="0">
              <a:latin typeface="Comic Sans MS"/>
            </a:endParaRPr>
          </a:p>
          <a:p>
            <a:endParaRPr lang="en-US" dirty="0">
              <a:latin typeface="Comic Sans MS"/>
            </a:endParaRPr>
          </a:p>
          <a:p>
            <a:pPr marL="285750" indent="-285750">
              <a:buFont typeface="Arial" panose="020B0604020202020204" pitchFamily="34" charset="0"/>
              <a:buChar char="•"/>
            </a:pPr>
            <a:endParaRPr lang="en-US" dirty="0">
              <a:latin typeface="Comic Sans MS"/>
            </a:endParaRPr>
          </a:p>
          <a:p>
            <a:pPr marL="285750" indent="-285750">
              <a:buFont typeface="Arial" panose="020B0604020202020204" pitchFamily="34" charset="0"/>
              <a:buChar char="•"/>
            </a:pPr>
            <a:r>
              <a:rPr lang="en-US" dirty="0">
                <a:latin typeface="Comic Sans MS"/>
              </a:rPr>
              <a:t>A monthly budget can also be set . If the user crosses this monthly budget he would get a warning for the same . At the end of the month, the difference of the money spent and the budget decided would be termed as saving.</a:t>
            </a:r>
          </a:p>
          <a:p>
            <a:pPr marL="0" marR="0" lvl="0" indent="0" algn="l" rtl="0">
              <a:lnSpc>
                <a:spcPct val="115000"/>
              </a:lnSpc>
              <a:spcBef>
                <a:spcPts val="0"/>
              </a:spcBef>
              <a:spcAft>
                <a:spcPts val="0"/>
              </a:spcAft>
              <a:buNone/>
            </a:pPr>
            <a:endParaRPr sz="1200" b="1" dirty="0">
              <a:solidFill>
                <a:srgbClr val="366092"/>
              </a:solidFill>
              <a:latin typeface="Bookman Old Style"/>
              <a:ea typeface="Bookman Old Style"/>
              <a:cs typeface="Bookman Old Style"/>
              <a:sym typeface="Bookman Old Style"/>
            </a:endParaRPr>
          </a:p>
          <a:p>
            <a:pPr marL="0" lvl="0" indent="0" algn="l" rtl="0">
              <a:lnSpc>
                <a:spcPct val="115000"/>
              </a:lnSpc>
              <a:spcBef>
                <a:spcPts val="0"/>
              </a:spcBef>
              <a:spcAft>
                <a:spcPts val="0"/>
              </a:spcAft>
              <a:buClr>
                <a:schemeClr val="dk1"/>
              </a:buClr>
              <a:buSzPts val="1100"/>
              <a:buFont typeface="Arial"/>
              <a:buNone/>
            </a:pPr>
            <a:endParaRPr sz="1100" dirty="0">
              <a:solidFill>
                <a:schemeClr val="dk1"/>
              </a:solidFill>
            </a:endParaRPr>
          </a:p>
          <a:p>
            <a:pPr marL="0" marR="0" lvl="0" indent="0" algn="ctr" rtl="0">
              <a:lnSpc>
                <a:spcPct val="115000"/>
              </a:lnSpc>
              <a:spcBef>
                <a:spcPts val="0"/>
              </a:spcBef>
              <a:spcAft>
                <a:spcPts val="0"/>
              </a:spcAft>
              <a:buNone/>
            </a:pPr>
            <a:endParaRPr sz="3200" b="1" dirty="0">
              <a:solidFill>
                <a:srgbClr val="366092"/>
              </a:solidFill>
              <a:latin typeface="Bookman Old Style"/>
              <a:ea typeface="Bookman Old Style"/>
              <a:cs typeface="Bookman Old Style"/>
              <a:sym typeface="Bookman Old Style"/>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a:spLocks noGrp="1"/>
          </p:cNvSpPr>
          <p:nvPr>
            <p:ph type="ftr" idx="11"/>
          </p:nvPr>
        </p:nvSpPr>
        <p:spPr>
          <a:xfrm>
            <a:off x="3124200" y="4767263"/>
            <a:ext cx="3697014"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Bookman Old Style"/>
                <a:ea typeface="Bookman Old Style"/>
                <a:cs typeface="Bookman Old Style"/>
                <a:sym typeface="Bookman Old Style"/>
              </a:rPr>
              <a:t>Department of CSE (Data Science), DSCE</a:t>
            </a:r>
            <a:endParaRPr dirty="0"/>
          </a:p>
        </p:txBody>
      </p:sp>
      <p:sp>
        <p:nvSpPr>
          <p:cNvPr id="241" name="Google Shape;241;p3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cxnSp>
        <p:nvCxnSpPr>
          <p:cNvPr id="242" name="Google Shape;242;p35"/>
          <p:cNvCxnSpPr/>
          <p:nvPr/>
        </p:nvCxnSpPr>
        <p:spPr>
          <a:xfrm rot="5400000">
            <a:off x="-1971675" y="2571750"/>
            <a:ext cx="485775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243" name="Google Shape;243;p35"/>
          <p:cNvCxnSpPr/>
          <p:nvPr/>
        </p:nvCxnSpPr>
        <p:spPr>
          <a:xfrm>
            <a:off x="0" y="8001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pic>
        <p:nvPicPr>
          <p:cNvPr id="244" name="Google Shape;244;p35"/>
          <p:cNvPicPr preferRelativeResize="0">
            <a:picLocks noGrp="1"/>
          </p:cNvPicPr>
          <p:nvPr>
            <p:ph type="body" idx="1"/>
          </p:nvPr>
        </p:nvPicPr>
        <p:blipFill rotWithShape="1">
          <a:blip r:embed="rId3">
            <a:alphaModFix/>
          </a:blip>
          <a:srcRect/>
          <a:stretch/>
        </p:blipFill>
        <p:spPr>
          <a:xfrm>
            <a:off x="7848600" y="95361"/>
            <a:ext cx="1143000" cy="590440"/>
          </a:xfrm>
          <a:prstGeom prst="rect">
            <a:avLst/>
          </a:prstGeom>
          <a:noFill/>
          <a:ln>
            <a:noFill/>
          </a:ln>
        </p:spPr>
      </p:pic>
      <p:sp>
        <p:nvSpPr>
          <p:cNvPr id="245" name="Google Shape;245;p35"/>
          <p:cNvSpPr/>
          <p:nvPr/>
        </p:nvSpPr>
        <p:spPr>
          <a:xfrm>
            <a:off x="656497" y="1039218"/>
            <a:ext cx="8030303" cy="918713"/>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None/>
            </a:pPr>
            <a:r>
              <a:rPr lang="en" sz="2600" b="1">
                <a:solidFill>
                  <a:srgbClr val="366092"/>
                </a:solidFill>
                <a:latin typeface="Bookman Old Style"/>
                <a:ea typeface="Bookman Old Style"/>
                <a:cs typeface="Bookman Old Style"/>
                <a:sym typeface="Bookman Old Style"/>
              </a:rPr>
              <a:t> HARDWARE &amp; SOFTWARE REQUIREMENTS</a:t>
            </a:r>
            <a:endParaRPr sz="2600" b="1">
              <a:solidFill>
                <a:srgbClr val="366092"/>
              </a:solidFill>
              <a:latin typeface="Bookman Old Style"/>
              <a:ea typeface="Bookman Old Style"/>
              <a:cs typeface="Bookman Old Style"/>
              <a:sym typeface="Bookman Old Style"/>
            </a:endParaRPr>
          </a:p>
          <a:p>
            <a:pPr marL="0" marR="0" lvl="0" indent="0" algn="ctr" rtl="0">
              <a:lnSpc>
                <a:spcPct val="115000"/>
              </a:lnSpc>
              <a:spcBef>
                <a:spcPts val="0"/>
              </a:spcBef>
              <a:spcAft>
                <a:spcPts val="0"/>
              </a:spcAft>
              <a:buNone/>
            </a:pPr>
            <a:endParaRPr sz="2600" b="1">
              <a:solidFill>
                <a:srgbClr val="366092"/>
              </a:solidFill>
              <a:latin typeface="Bookman Old Style"/>
              <a:ea typeface="Bookman Old Style"/>
              <a:cs typeface="Bookman Old Style"/>
              <a:sym typeface="Bookman Old Style"/>
            </a:endParaRPr>
          </a:p>
        </p:txBody>
      </p:sp>
      <p:sp>
        <p:nvSpPr>
          <p:cNvPr id="246" name="Google Shape;246;p35"/>
          <p:cNvSpPr txBox="1"/>
          <p:nvPr/>
        </p:nvSpPr>
        <p:spPr>
          <a:xfrm>
            <a:off x="999943" y="1624304"/>
            <a:ext cx="7144113" cy="3046958"/>
          </a:xfrm>
          <a:prstGeom prst="rect">
            <a:avLst/>
          </a:prstGeom>
          <a:noFill/>
          <a:ln>
            <a:noFill/>
          </a:ln>
        </p:spPr>
        <p:txBody>
          <a:bodyPr spcFirstLastPara="1" wrap="square" lIns="91425" tIns="91425" rIns="91425" bIns="91425" anchor="t" anchorCtr="0">
            <a:spAutoFit/>
          </a:bodyPr>
          <a:lstStyle/>
          <a:p>
            <a:pPr marL="50800">
              <a:lnSpc>
                <a:spcPct val="150000"/>
              </a:lnSpc>
              <a:buClr>
                <a:schemeClr val="dk1"/>
              </a:buClr>
              <a:buSzPts val="1200"/>
            </a:pPr>
            <a:r>
              <a:rPr lang="en-US" b="1" u="sng" dirty="0">
                <a:solidFill>
                  <a:schemeClr val="dk1"/>
                </a:solidFill>
                <a:latin typeface="Comic Sans MS"/>
                <a:ea typeface="Comic Sans MS"/>
                <a:cs typeface="Comic Sans MS"/>
              </a:rPr>
              <a:t>Hardware requirement</a:t>
            </a:r>
            <a:r>
              <a:rPr lang="en-US" b="1" dirty="0">
                <a:solidFill>
                  <a:schemeClr val="dk1"/>
                </a:solidFill>
                <a:latin typeface="Comic Sans MS"/>
                <a:ea typeface="Comic Sans MS"/>
                <a:cs typeface="Comic Sans MS"/>
              </a:rPr>
              <a:t>: </a:t>
            </a:r>
            <a:r>
              <a:rPr lang="en-US" dirty="0">
                <a:solidFill>
                  <a:schemeClr val="dk1"/>
                </a:solidFill>
                <a:latin typeface="Comic Sans MS"/>
                <a:ea typeface="Comic Sans MS"/>
                <a:cs typeface="Comic Sans MS"/>
              </a:rPr>
              <a:t>No such external hardware needed</a:t>
            </a:r>
            <a:r>
              <a:rPr lang="en-US" b="1" dirty="0">
                <a:solidFill>
                  <a:schemeClr val="dk1"/>
                </a:solidFill>
                <a:latin typeface="Comic Sans MS"/>
                <a:ea typeface="Comic Sans MS"/>
                <a:cs typeface="Comic Sans MS"/>
              </a:rPr>
              <a:t>.</a:t>
            </a:r>
          </a:p>
          <a:p>
            <a:pPr marL="50800">
              <a:lnSpc>
                <a:spcPct val="150000"/>
              </a:lnSpc>
              <a:buSzPts val="1200"/>
            </a:pPr>
            <a:endParaRPr lang="en-US" b="1" u="sng" dirty="0">
              <a:solidFill>
                <a:schemeClr val="dk1"/>
              </a:solidFill>
              <a:latin typeface="Comic Sans MS"/>
              <a:ea typeface="Comic Sans MS"/>
              <a:cs typeface="Comic Sans MS"/>
            </a:endParaRPr>
          </a:p>
          <a:p>
            <a:pPr marL="50800">
              <a:lnSpc>
                <a:spcPct val="150000"/>
              </a:lnSpc>
              <a:buSzPts val="1200"/>
            </a:pPr>
            <a:r>
              <a:rPr lang="en-US" b="1" u="sng" dirty="0">
                <a:solidFill>
                  <a:schemeClr val="dk1"/>
                </a:solidFill>
                <a:latin typeface="Comic Sans MS"/>
                <a:ea typeface="Comic Sans MS"/>
                <a:cs typeface="Comic Sans MS"/>
              </a:rPr>
              <a:t>Software Requirements:</a:t>
            </a:r>
            <a:endParaRPr lang="en-US" dirty="0">
              <a:solidFill>
                <a:schemeClr val="dk1"/>
              </a:solidFill>
            </a:endParaRPr>
          </a:p>
          <a:p>
            <a:pPr marL="222250" indent="-171450">
              <a:lnSpc>
                <a:spcPct val="150000"/>
              </a:lnSpc>
              <a:buSzPts val="1200"/>
              <a:buChar char="•"/>
            </a:pPr>
            <a:r>
              <a:rPr lang="en-US" dirty="0">
                <a:solidFill>
                  <a:schemeClr val="dk1"/>
                </a:solidFill>
                <a:latin typeface="Comic Sans MS"/>
                <a:ea typeface="Comic Sans MS"/>
                <a:cs typeface="Comic Sans MS"/>
              </a:rPr>
              <a:t>Python 3.11</a:t>
            </a:r>
          </a:p>
          <a:p>
            <a:pPr marL="222250" indent="-171450">
              <a:lnSpc>
                <a:spcPct val="150000"/>
              </a:lnSpc>
              <a:buSzPts val="1200"/>
              <a:buChar char="•"/>
            </a:pPr>
            <a:r>
              <a:rPr lang="en-US" dirty="0">
                <a:solidFill>
                  <a:schemeClr val="dk1"/>
                </a:solidFill>
                <a:latin typeface="Comic Sans MS"/>
                <a:ea typeface="Comic Sans MS"/>
                <a:cs typeface="Comic Sans MS"/>
              </a:rPr>
              <a:t>MySQL</a:t>
            </a:r>
          </a:p>
          <a:p>
            <a:pPr marL="222250" indent="-171450">
              <a:lnSpc>
                <a:spcPct val="150000"/>
              </a:lnSpc>
              <a:buSzPts val="1200"/>
              <a:buChar char="•"/>
            </a:pPr>
            <a:r>
              <a:rPr lang="en-US" dirty="0">
                <a:solidFill>
                  <a:schemeClr val="dk1"/>
                </a:solidFill>
                <a:latin typeface="Comic Sans MS"/>
                <a:ea typeface="Comic Sans MS"/>
                <a:cs typeface="Comic Sans MS"/>
              </a:rPr>
              <a:t>HTML</a:t>
            </a:r>
          </a:p>
          <a:p>
            <a:pPr marL="222250" indent="-171450">
              <a:lnSpc>
                <a:spcPct val="150000"/>
              </a:lnSpc>
              <a:buSzPts val="1200"/>
              <a:buChar char="•"/>
            </a:pPr>
            <a:r>
              <a:rPr lang="en-US" dirty="0">
                <a:solidFill>
                  <a:schemeClr val="dk1"/>
                </a:solidFill>
                <a:latin typeface="Comic Sans MS"/>
                <a:ea typeface="Comic Sans MS"/>
                <a:cs typeface="Comic Sans MS"/>
              </a:rPr>
              <a:t>CSS</a:t>
            </a:r>
          </a:p>
          <a:p>
            <a:pPr marL="222250" indent="-171450">
              <a:lnSpc>
                <a:spcPct val="150000"/>
              </a:lnSpc>
              <a:buSzPts val="1200"/>
              <a:buChar char="•"/>
            </a:pPr>
            <a:r>
              <a:rPr lang="en-US" dirty="0">
                <a:solidFill>
                  <a:schemeClr val="dk1"/>
                </a:solidFill>
                <a:latin typeface="Comic Sans MS"/>
                <a:ea typeface="Comic Sans MS"/>
                <a:cs typeface="Comic Sans MS"/>
              </a:rPr>
              <a:t>JavaScript</a:t>
            </a:r>
          </a:p>
          <a:p>
            <a:pPr marL="285750" lvl="0" indent="-234950" algn="l" rtl="0">
              <a:lnSpc>
                <a:spcPct val="150000"/>
              </a:lnSpc>
              <a:spcBef>
                <a:spcPts val="0"/>
              </a:spcBef>
              <a:spcAft>
                <a:spcPts val="0"/>
              </a:spcAft>
              <a:buClr>
                <a:schemeClr val="dk1"/>
              </a:buClr>
              <a:buSzPts val="1200"/>
              <a:buFont typeface="Comic Sans MS"/>
              <a:buChar char="•"/>
            </a:pPr>
            <a:endParaRPr sz="1200" dirty="0">
              <a:solidFill>
                <a:schemeClr val="dk1"/>
              </a:solidFill>
              <a:latin typeface="Comic Sans MS"/>
              <a:ea typeface="Comic Sans MS"/>
              <a:cs typeface="Comic Sans MS"/>
              <a:sym typeface="Comic Sans MS"/>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Bookman Old Style"/>
                <a:ea typeface="Bookman Old Style"/>
                <a:cs typeface="Bookman Old Style"/>
                <a:sym typeface="Bookman Old Style"/>
              </a:rPr>
              <a:t>Department of CSE (Data Science), DSCE</a:t>
            </a:r>
            <a:endParaRPr/>
          </a:p>
        </p:txBody>
      </p:sp>
      <p:sp>
        <p:nvSpPr>
          <p:cNvPr id="252" name="Google Shape;252;p3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cxnSp>
        <p:nvCxnSpPr>
          <p:cNvPr id="253" name="Google Shape;253;p36"/>
          <p:cNvCxnSpPr/>
          <p:nvPr/>
        </p:nvCxnSpPr>
        <p:spPr>
          <a:xfrm rot="5400000">
            <a:off x="-1971675" y="2571750"/>
            <a:ext cx="485775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254" name="Google Shape;254;p36"/>
          <p:cNvCxnSpPr/>
          <p:nvPr/>
        </p:nvCxnSpPr>
        <p:spPr>
          <a:xfrm>
            <a:off x="0" y="8001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pic>
        <p:nvPicPr>
          <p:cNvPr id="255" name="Google Shape;255;p36"/>
          <p:cNvPicPr preferRelativeResize="0">
            <a:picLocks noGrp="1"/>
          </p:cNvPicPr>
          <p:nvPr>
            <p:ph type="body" idx="1"/>
          </p:nvPr>
        </p:nvPicPr>
        <p:blipFill rotWithShape="1">
          <a:blip r:embed="rId3">
            <a:alphaModFix/>
          </a:blip>
          <a:srcRect/>
          <a:stretch/>
        </p:blipFill>
        <p:spPr>
          <a:xfrm>
            <a:off x="7848600" y="95361"/>
            <a:ext cx="1143000" cy="590440"/>
          </a:xfrm>
          <a:prstGeom prst="rect">
            <a:avLst/>
          </a:prstGeom>
          <a:noFill/>
          <a:ln>
            <a:noFill/>
          </a:ln>
        </p:spPr>
      </p:pic>
      <p:sp>
        <p:nvSpPr>
          <p:cNvPr id="256" name="Google Shape;256;p36"/>
          <p:cNvSpPr/>
          <p:nvPr/>
        </p:nvSpPr>
        <p:spPr>
          <a:xfrm>
            <a:off x="656497" y="1039218"/>
            <a:ext cx="8030303" cy="493982"/>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None/>
            </a:pPr>
            <a:r>
              <a:rPr lang="en" sz="3200" b="1" dirty="0">
                <a:solidFill>
                  <a:srgbClr val="366092"/>
                </a:solidFill>
                <a:latin typeface="Bookman Old Style"/>
                <a:ea typeface="Bookman Old Style"/>
                <a:cs typeface="Bookman Old Style"/>
                <a:sym typeface="Bookman Old Style"/>
              </a:rPr>
              <a:t> CONTRIBUTION OF THE PROJECT</a:t>
            </a:r>
            <a:endParaRPr sz="3200" b="1" dirty="0">
              <a:solidFill>
                <a:srgbClr val="366092"/>
              </a:solidFill>
              <a:latin typeface="Bookman Old Style"/>
              <a:ea typeface="Bookman Old Style"/>
              <a:cs typeface="Bookman Old Style"/>
              <a:sym typeface="Bookman Old Style"/>
            </a:endParaRPr>
          </a:p>
          <a:p>
            <a:pPr marL="0" lvl="0" indent="0" algn="l" rtl="0">
              <a:lnSpc>
                <a:spcPct val="115000"/>
              </a:lnSpc>
              <a:spcBef>
                <a:spcPts val="0"/>
              </a:spcBef>
              <a:spcAft>
                <a:spcPts val="0"/>
              </a:spcAft>
              <a:buClr>
                <a:schemeClr val="dk1"/>
              </a:buClr>
              <a:buSzPts val="1100"/>
              <a:buFont typeface="Arial"/>
              <a:buNone/>
            </a:pPr>
            <a:endParaRPr lang="en-IN" sz="1100" b="1" dirty="0">
              <a:solidFill>
                <a:srgbClr val="366092"/>
              </a:solidFill>
              <a:latin typeface="Bookman Old Style"/>
              <a:ea typeface="Bookman Old Style"/>
              <a:cs typeface="Bookman Old Style"/>
              <a:sym typeface="Bookman Old Style"/>
            </a:endParaRPr>
          </a:p>
          <a:p>
            <a:pPr marR="0" lvl="0" rtl="0">
              <a:lnSpc>
                <a:spcPct val="115000"/>
              </a:lnSpc>
              <a:spcBef>
                <a:spcPts val="0"/>
              </a:spcBef>
              <a:spcAft>
                <a:spcPts val="0"/>
              </a:spcAft>
            </a:pPr>
            <a:r>
              <a:rPr lang="en-IN" dirty="0">
                <a:solidFill>
                  <a:schemeClr val="tx1">
                    <a:lumMod val="95000"/>
                    <a:lumOff val="5000"/>
                  </a:schemeClr>
                </a:solidFill>
                <a:latin typeface="Bookman Old Style"/>
                <a:ea typeface="Bookman Old Style"/>
                <a:cs typeface="Bookman Old Style"/>
                <a:sym typeface="Bookman Old Style"/>
              </a:rPr>
              <a:t>Ravikant Saraf and Sai </a:t>
            </a:r>
            <a:r>
              <a:rPr lang="en-IN" dirty="0" err="1">
                <a:solidFill>
                  <a:schemeClr val="tx1">
                    <a:lumMod val="95000"/>
                    <a:lumOff val="5000"/>
                  </a:schemeClr>
                </a:solidFill>
                <a:latin typeface="Bookman Old Style"/>
                <a:ea typeface="Bookman Old Style"/>
                <a:cs typeface="Bookman Old Style"/>
                <a:sym typeface="Bookman Old Style"/>
              </a:rPr>
              <a:t>Bighnesh</a:t>
            </a:r>
            <a:r>
              <a:rPr lang="en-IN" dirty="0">
                <a:solidFill>
                  <a:schemeClr val="tx1">
                    <a:lumMod val="95000"/>
                    <a:lumOff val="5000"/>
                  </a:schemeClr>
                </a:solidFill>
                <a:latin typeface="Bookman Old Style"/>
                <a:ea typeface="Bookman Old Style"/>
                <a:cs typeface="Bookman Old Style"/>
                <a:sym typeface="Bookman Old Style"/>
              </a:rPr>
              <a:t> Pradhan- Worked on creating the:</a:t>
            </a:r>
          </a:p>
          <a:p>
            <a:pPr marL="285750" marR="0" lvl="0" indent="-285750" rtl="0">
              <a:lnSpc>
                <a:spcPct val="115000"/>
              </a:lnSpc>
              <a:spcBef>
                <a:spcPts val="0"/>
              </a:spcBef>
              <a:spcAft>
                <a:spcPts val="0"/>
              </a:spcAft>
              <a:buFont typeface="Arial" panose="020B0604020202020204" pitchFamily="34" charset="0"/>
              <a:buChar char="•"/>
            </a:pPr>
            <a:r>
              <a:rPr lang="en-IN" dirty="0">
                <a:solidFill>
                  <a:schemeClr val="tx1">
                    <a:lumMod val="95000"/>
                    <a:lumOff val="5000"/>
                  </a:schemeClr>
                </a:solidFill>
                <a:latin typeface="Bookman Old Style"/>
                <a:ea typeface="Bookman Old Style"/>
                <a:cs typeface="Bookman Old Style"/>
                <a:sym typeface="Bookman Old Style"/>
              </a:rPr>
              <a:t>MYSQL Database, </a:t>
            </a:r>
          </a:p>
          <a:p>
            <a:pPr marL="285750" marR="0" lvl="0" indent="-285750" rtl="0">
              <a:lnSpc>
                <a:spcPct val="115000"/>
              </a:lnSpc>
              <a:spcBef>
                <a:spcPts val="0"/>
              </a:spcBef>
              <a:spcAft>
                <a:spcPts val="0"/>
              </a:spcAft>
              <a:buFont typeface="Arial" panose="020B0604020202020204" pitchFamily="34" charset="0"/>
              <a:buChar char="•"/>
            </a:pPr>
            <a:r>
              <a:rPr lang="en-IN" dirty="0">
                <a:solidFill>
                  <a:schemeClr val="tx1">
                    <a:lumMod val="95000"/>
                    <a:lumOff val="5000"/>
                  </a:schemeClr>
                </a:solidFill>
                <a:latin typeface="Bookman Old Style"/>
                <a:ea typeface="Bookman Old Style"/>
                <a:cs typeface="Bookman Old Style"/>
                <a:sym typeface="Bookman Old Style"/>
              </a:rPr>
              <a:t>Graphs</a:t>
            </a:r>
          </a:p>
          <a:p>
            <a:pPr marL="285750" marR="0" lvl="0" indent="-285750" rtl="0">
              <a:lnSpc>
                <a:spcPct val="115000"/>
              </a:lnSpc>
              <a:spcBef>
                <a:spcPts val="0"/>
              </a:spcBef>
              <a:spcAft>
                <a:spcPts val="0"/>
              </a:spcAft>
              <a:buFont typeface="Arial" panose="020B0604020202020204" pitchFamily="34" charset="0"/>
              <a:buChar char="•"/>
            </a:pPr>
            <a:r>
              <a:rPr lang="en-IN" dirty="0">
                <a:solidFill>
                  <a:schemeClr val="tx1">
                    <a:lumMod val="95000"/>
                    <a:lumOff val="5000"/>
                  </a:schemeClr>
                </a:solidFill>
                <a:latin typeface="Bookman Old Style"/>
                <a:ea typeface="Bookman Old Style"/>
                <a:cs typeface="Bookman Old Style"/>
                <a:sym typeface="Bookman Old Style"/>
              </a:rPr>
              <a:t>Functioning of python program </a:t>
            </a:r>
          </a:p>
          <a:p>
            <a:pPr marL="285750" marR="0" lvl="0" indent="-285750" rtl="0">
              <a:lnSpc>
                <a:spcPct val="115000"/>
              </a:lnSpc>
              <a:spcBef>
                <a:spcPts val="0"/>
              </a:spcBef>
              <a:spcAft>
                <a:spcPts val="0"/>
              </a:spcAft>
              <a:buFont typeface="Arial" panose="020B0604020202020204" pitchFamily="34" charset="0"/>
              <a:buChar char="•"/>
            </a:pPr>
            <a:endParaRPr lang="en-IN" dirty="0">
              <a:solidFill>
                <a:schemeClr val="tx1">
                  <a:lumMod val="95000"/>
                  <a:lumOff val="5000"/>
                </a:schemeClr>
              </a:solidFill>
              <a:latin typeface="Bookman Old Style"/>
              <a:ea typeface="Bookman Old Style"/>
              <a:cs typeface="Bookman Old Style"/>
              <a:sym typeface="Bookman Old Style"/>
            </a:endParaRPr>
          </a:p>
          <a:p>
            <a:pPr marR="0" lvl="0" rtl="0">
              <a:lnSpc>
                <a:spcPct val="115000"/>
              </a:lnSpc>
              <a:spcBef>
                <a:spcPts val="0"/>
              </a:spcBef>
              <a:spcAft>
                <a:spcPts val="0"/>
              </a:spcAft>
            </a:pPr>
            <a:r>
              <a:rPr lang="en-IN" dirty="0" err="1">
                <a:solidFill>
                  <a:schemeClr val="tx1">
                    <a:lumMod val="95000"/>
                    <a:lumOff val="5000"/>
                  </a:schemeClr>
                </a:solidFill>
                <a:latin typeface="Bookman Old Style"/>
                <a:ea typeface="Bookman Old Style"/>
                <a:cs typeface="Bookman Old Style"/>
                <a:sym typeface="Bookman Old Style"/>
              </a:rPr>
              <a:t>Shreyash</a:t>
            </a:r>
            <a:r>
              <a:rPr lang="en-IN" dirty="0">
                <a:solidFill>
                  <a:schemeClr val="tx1">
                    <a:lumMod val="95000"/>
                    <a:lumOff val="5000"/>
                  </a:schemeClr>
                </a:solidFill>
                <a:latin typeface="Bookman Old Style"/>
                <a:ea typeface="Bookman Old Style"/>
                <a:cs typeface="Bookman Old Style"/>
                <a:sym typeface="Bookman Old Style"/>
              </a:rPr>
              <a:t> Anindya and Arnav Gupta- Created the Web page using: HTML</a:t>
            </a:r>
          </a:p>
          <a:p>
            <a:pPr marR="0" lvl="0" rtl="0">
              <a:lnSpc>
                <a:spcPct val="115000"/>
              </a:lnSpc>
              <a:spcBef>
                <a:spcPts val="0"/>
              </a:spcBef>
              <a:spcAft>
                <a:spcPts val="0"/>
              </a:spcAft>
            </a:pPr>
            <a:r>
              <a:rPr lang="en-IN" dirty="0">
                <a:solidFill>
                  <a:schemeClr val="tx1">
                    <a:lumMod val="95000"/>
                    <a:lumOff val="5000"/>
                  </a:schemeClr>
                </a:solidFill>
                <a:latin typeface="Bookman Old Style"/>
                <a:ea typeface="Bookman Old Style"/>
                <a:cs typeface="Bookman Old Style"/>
                <a:sym typeface="Bookman Old Style"/>
              </a:rPr>
              <a:t>						      CSS</a:t>
            </a:r>
          </a:p>
          <a:p>
            <a:pPr marL="0" marR="0" lvl="0" indent="0" algn="l" rtl="0">
              <a:lnSpc>
                <a:spcPct val="115000"/>
              </a:lnSpc>
              <a:spcBef>
                <a:spcPts val="0"/>
              </a:spcBef>
              <a:spcAft>
                <a:spcPts val="0"/>
              </a:spcAft>
              <a:buNone/>
            </a:pPr>
            <a:endParaRPr sz="3200" b="1" dirty="0">
              <a:solidFill>
                <a:srgbClr val="366092"/>
              </a:solidFill>
              <a:latin typeface="Bookman Old Style"/>
              <a:ea typeface="Bookman Old Style"/>
              <a:cs typeface="Bookman Old Style"/>
              <a:sym typeface="Bookman Old Style"/>
            </a:endParaRPr>
          </a:p>
          <a:p>
            <a:pPr marL="0" marR="0" lvl="0" indent="0" algn="ctr" rtl="0">
              <a:lnSpc>
                <a:spcPct val="115000"/>
              </a:lnSpc>
              <a:spcBef>
                <a:spcPts val="0"/>
              </a:spcBef>
              <a:spcAft>
                <a:spcPts val="0"/>
              </a:spcAft>
              <a:buNone/>
            </a:pPr>
            <a:endParaRPr sz="3200" b="1" dirty="0">
              <a:solidFill>
                <a:srgbClr val="366092"/>
              </a:solidFill>
              <a:latin typeface="Bookman Old Style"/>
              <a:ea typeface="Bookman Old Style"/>
              <a:cs typeface="Bookman Old Style"/>
              <a:sym typeface="Bookman Old Style"/>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7"/>
          <p:cNvSpPr txBox="1">
            <a:spLocks noGrp="1"/>
          </p:cNvSpPr>
          <p:nvPr>
            <p:ph type="ftr" idx="11"/>
          </p:nvPr>
        </p:nvSpPr>
        <p:spPr>
          <a:xfrm>
            <a:off x="3124199" y="4767263"/>
            <a:ext cx="3560379"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Bookman Old Style"/>
                <a:ea typeface="Bookman Old Style"/>
                <a:cs typeface="Bookman Old Style"/>
                <a:sym typeface="Bookman Old Style"/>
              </a:rPr>
              <a:t>Department of CSE (Data Science), DSCE</a:t>
            </a:r>
            <a:endParaRPr dirty="0"/>
          </a:p>
        </p:txBody>
      </p:sp>
      <p:sp>
        <p:nvSpPr>
          <p:cNvPr id="263" name="Google Shape;263;p3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cxnSp>
        <p:nvCxnSpPr>
          <p:cNvPr id="264" name="Google Shape;264;p37"/>
          <p:cNvCxnSpPr/>
          <p:nvPr/>
        </p:nvCxnSpPr>
        <p:spPr>
          <a:xfrm rot="5400000">
            <a:off x="-1971675" y="2571750"/>
            <a:ext cx="485775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265" name="Google Shape;265;p37"/>
          <p:cNvCxnSpPr/>
          <p:nvPr/>
        </p:nvCxnSpPr>
        <p:spPr>
          <a:xfrm>
            <a:off x="0" y="8001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pic>
        <p:nvPicPr>
          <p:cNvPr id="266" name="Google Shape;266;p37"/>
          <p:cNvPicPr preferRelativeResize="0">
            <a:picLocks noGrp="1"/>
          </p:cNvPicPr>
          <p:nvPr>
            <p:ph type="body" idx="1"/>
          </p:nvPr>
        </p:nvPicPr>
        <p:blipFill rotWithShape="1">
          <a:blip r:embed="rId3">
            <a:alphaModFix/>
          </a:blip>
          <a:srcRect/>
          <a:stretch/>
        </p:blipFill>
        <p:spPr>
          <a:xfrm>
            <a:off x="7848600" y="95361"/>
            <a:ext cx="1143000" cy="590440"/>
          </a:xfrm>
          <a:prstGeom prst="rect">
            <a:avLst/>
          </a:prstGeom>
          <a:noFill/>
          <a:ln>
            <a:noFill/>
          </a:ln>
        </p:spPr>
      </p:pic>
      <p:sp>
        <p:nvSpPr>
          <p:cNvPr id="267" name="Google Shape;267;p37"/>
          <p:cNvSpPr/>
          <p:nvPr/>
        </p:nvSpPr>
        <p:spPr>
          <a:xfrm>
            <a:off x="656497" y="1039218"/>
            <a:ext cx="8030303" cy="460559"/>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None/>
            </a:pPr>
            <a:r>
              <a:rPr lang="en" sz="3200" b="1" dirty="0">
                <a:solidFill>
                  <a:srgbClr val="366092"/>
                </a:solidFill>
                <a:latin typeface="Bookman Old Style"/>
                <a:ea typeface="Bookman Old Style"/>
                <a:cs typeface="Bookman Old Style"/>
                <a:sym typeface="Bookman Old Style"/>
              </a:rPr>
              <a:t>REFERENCES</a:t>
            </a:r>
            <a:endParaRPr sz="3200" b="1" dirty="0">
              <a:solidFill>
                <a:srgbClr val="366092"/>
              </a:solidFill>
              <a:latin typeface="Bookman Old Style"/>
              <a:ea typeface="Bookman Old Style"/>
              <a:cs typeface="Bookman Old Style"/>
              <a:sym typeface="Bookman Old Style"/>
            </a:endParaRPr>
          </a:p>
          <a:p>
            <a:pPr marL="0" marR="0" lvl="0" indent="0" algn="l" rtl="0">
              <a:lnSpc>
                <a:spcPct val="115000"/>
              </a:lnSpc>
              <a:spcBef>
                <a:spcPts val="0"/>
              </a:spcBef>
              <a:spcAft>
                <a:spcPts val="0"/>
              </a:spcAft>
              <a:buNone/>
            </a:pPr>
            <a:endParaRPr sz="1000" dirty="0">
              <a:solidFill>
                <a:srgbClr val="222222"/>
              </a:solidFill>
              <a:highlight>
                <a:srgbClr val="FFFFFF"/>
              </a:highlight>
              <a:latin typeface="Comic Sans MS"/>
              <a:ea typeface="Comic Sans MS"/>
              <a:cs typeface="Comic Sans MS"/>
              <a:sym typeface="Comic Sans MS"/>
            </a:endParaRPr>
          </a:p>
        </p:txBody>
      </p:sp>
      <p:sp>
        <p:nvSpPr>
          <p:cNvPr id="3" name="TextBox 2">
            <a:extLst>
              <a:ext uri="{FF2B5EF4-FFF2-40B4-BE49-F238E27FC236}">
                <a16:creationId xmlns:a16="http://schemas.microsoft.com/office/drawing/2014/main" id="{4EC7D02A-1929-8C50-4531-17255630E20B}"/>
              </a:ext>
            </a:extLst>
          </p:cNvPr>
          <p:cNvSpPr txBox="1"/>
          <p:nvPr/>
        </p:nvSpPr>
        <p:spPr>
          <a:xfrm>
            <a:off x="914400" y="1926223"/>
            <a:ext cx="7872411" cy="2846933"/>
          </a:xfrm>
          <a:prstGeom prst="rect">
            <a:avLst/>
          </a:prstGeom>
          <a:noFill/>
        </p:spPr>
        <p:txBody>
          <a:bodyPr wrap="square">
            <a:spAutoFit/>
          </a:bodyPr>
          <a:lstStyle/>
          <a:p>
            <a:r>
              <a:rPr lang="en-US" sz="1200" dirty="0">
                <a:latin typeface="Comic Sans MS"/>
              </a:rPr>
              <a:t>[1] </a:t>
            </a:r>
            <a:r>
              <a:rPr lang="en-US" sz="1200" dirty="0" err="1">
                <a:latin typeface="Comic Sans MS"/>
              </a:rPr>
              <a:t>Praphulla</a:t>
            </a:r>
            <a:r>
              <a:rPr lang="en-US" sz="1200" dirty="0">
                <a:latin typeface="Comic Sans MS"/>
              </a:rPr>
              <a:t> S. </a:t>
            </a:r>
            <a:r>
              <a:rPr lang="en-US" sz="1200" dirty="0" err="1">
                <a:latin typeface="Comic Sans MS"/>
              </a:rPr>
              <a:t>Kherade</a:t>
            </a:r>
            <a:r>
              <a:rPr lang="en-US" sz="1200" dirty="0">
                <a:latin typeface="Comic Sans MS"/>
              </a:rPr>
              <a:t> ; Raj S. </a:t>
            </a:r>
            <a:r>
              <a:rPr lang="en-US" sz="1200" dirty="0" err="1">
                <a:latin typeface="Comic Sans MS"/>
              </a:rPr>
              <a:t>Vilankar</a:t>
            </a:r>
            <a:r>
              <a:rPr lang="en-US" sz="1200" dirty="0">
                <a:latin typeface="Comic Sans MS"/>
              </a:rPr>
              <a:t> ; Parag M. Sawant ; Atiya </a:t>
            </a:r>
            <a:r>
              <a:rPr lang="en-US" sz="1200" dirty="0" err="1">
                <a:latin typeface="Comic Sans MS"/>
              </a:rPr>
              <a:t>Kazi,Paper</a:t>
            </a:r>
            <a:r>
              <a:rPr lang="en-US" sz="1200" dirty="0">
                <a:latin typeface="Comic Sans MS"/>
              </a:rPr>
              <a:t> , ” Expense Tracker,” Iconic Research and Engineering Journals, e-ISSN: 2456-8880, Vol. 4 Issue 11 May-2021</a:t>
            </a:r>
          </a:p>
          <a:p>
            <a:endParaRPr lang="en-US" sz="1200" dirty="0">
              <a:latin typeface="Comic Sans MS"/>
            </a:endParaRPr>
          </a:p>
          <a:p>
            <a:r>
              <a:rPr lang="en-US" sz="1200" dirty="0">
                <a:latin typeface="Comic Sans MS"/>
              </a:rPr>
              <a:t>[2] Girish </a:t>
            </a:r>
            <a:r>
              <a:rPr lang="en-US" sz="1200" dirty="0" err="1">
                <a:latin typeface="Comic Sans MS"/>
              </a:rPr>
              <a:t>Bekaroo</a:t>
            </a:r>
            <a:r>
              <a:rPr lang="en-US" sz="1200" dirty="0">
                <a:latin typeface="Comic Sans MS"/>
              </a:rPr>
              <a:t> , Middlesex University, UK , Sameer </a:t>
            </a:r>
            <a:r>
              <a:rPr lang="en-US" sz="1200" dirty="0" err="1">
                <a:latin typeface="Comic Sans MS"/>
              </a:rPr>
              <a:t>Sunhaloo</a:t>
            </a:r>
            <a:r>
              <a:rPr lang="en-US" sz="1200" dirty="0">
                <a:latin typeface="Comic Sans MS"/>
              </a:rPr>
              <a:t>, “Intelligent Online Budget </a:t>
            </a:r>
            <a:r>
              <a:rPr lang="en-US" sz="1200" dirty="0" err="1">
                <a:latin typeface="Comic Sans MS"/>
              </a:rPr>
              <a:t>Tracker”,Published</a:t>
            </a:r>
            <a:r>
              <a:rPr lang="en-US" sz="1200" dirty="0">
                <a:latin typeface="Comic Sans MS"/>
              </a:rPr>
              <a:t> in: </a:t>
            </a:r>
            <a:r>
              <a:rPr lang="en-US" sz="1200" dirty="0">
                <a:latin typeface="Comic Sans MS"/>
                <a:hlinkClick r:id="rId4"/>
              </a:rPr>
              <a:t>https://www.researchgate.net/publication/237448489_Intelligent_Online_Budget_Tracker</a:t>
            </a:r>
            <a:endParaRPr lang="en-US" sz="1200" dirty="0">
              <a:latin typeface="Comic Sans MS"/>
            </a:endParaRPr>
          </a:p>
          <a:p>
            <a:endParaRPr lang="en-US" sz="1200" dirty="0">
              <a:latin typeface="Comic Sans MS"/>
            </a:endParaRPr>
          </a:p>
          <a:p>
            <a:r>
              <a:rPr lang="en-US" sz="1200" dirty="0">
                <a:latin typeface="Comic Sans MS"/>
              </a:rPr>
              <a:t>[3] 4th International Conference on Electrical Engineering and Information &amp; Communication Technology (</a:t>
            </a:r>
            <a:r>
              <a:rPr lang="en-US" sz="1200" dirty="0" err="1">
                <a:latin typeface="Comic Sans MS"/>
              </a:rPr>
              <a:t>iCEEiCT</a:t>
            </a:r>
            <a:r>
              <a:rPr lang="en-US" sz="1200" dirty="0">
                <a:latin typeface="Comic Sans MS"/>
              </a:rPr>
              <a:t>), “</a:t>
            </a:r>
            <a:r>
              <a:rPr lang="en-US" sz="1200" dirty="0" err="1">
                <a:latin typeface="Comic Sans MS"/>
              </a:rPr>
              <a:t>eExpense</a:t>
            </a:r>
            <a:r>
              <a:rPr lang="en-US" sz="1200" dirty="0">
                <a:latin typeface="Comic Sans MS"/>
              </a:rPr>
              <a:t>: A Smart Approach to Track Everyday Expense”,31 January 2019, Publisher: IEEE, Conference Location: Dhaka, Bangladesh </a:t>
            </a:r>
          </a:p>
          <a:p>
            <a:endParaRPr lang="en-US" sz="1200" dirty="0">
              <a:latin typeface="Comic Sans MS"/>
            </a:endParaRPr>
          </a:p>
          <a:p>
            <a:r>
              <a:rPr lang="en-US" sz="1200" dirty="0">
                <a:latin typeface="Comic Sans MS"/>
              </a:rPr>
              <a:t>[4] A Velmurugan, J. Albert Mayan, P Niranjana ,Richard Francis, “Expense Manager </a:t>
            </a:r>
            <a:r>
              <a:rPr lang="en-US" sz="1200" dirty="0" err="1">
                <a:latin typeface="Comic Sans MS"/>
              </a:rPr>
              <a:t>Application”,December</a:t>
            </a:r>
            <a:r>
              <a:rPr lang="en-US" sz="1200" dirty="0">
                <a:latin typeface="Comic Sans MS"/>
              </a:rPr>
              <a:t> 2020, Journal of Physics Conference Series , published in:</a:t>
            </a:r>
          </a:p>
          <a:p>
            <a:r>
              <a:rPr lang="en-US" sz="1200" dirty="0">
                <a:solidFill>
                  <a:schemeClr val="tx1"/>
                </a:solidFill>
                <a:latin typeface="Comic Sans MS"/>
                <a:hlinkClick r:id="rId5"/>
              </a:rPr>
              <a:t>https://www.researchgate.net/publication/347972162_Expense_Manager_Application</a:t>
            </a:r>
            <a:endParaRPr lang="en-US" sz="1200" dirty="0">
              <a:solidFill>
                <a:schemeClr val="tx1"/>
              </a:solidFill>
              <a:latin typeface="Comic Sans MS"/>
            </a:endParaRPr>
          </a:p>
          <a:p>
            <a:endParaRPr lang="en-US" sz="1100" dirty="0">
              <a:solidFill>
                <a:schemeClr val="tx1"/>
              </a:solidFill>
              <a:latin typeface="Comic Sans MS"/>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8"/>
          <p:cNvSpPr txBox="1">
            <a:spLocks noGrp="1"/>
          </p:cNvSpPr>
          <p:nvPr>
            <p:ph type="ftr" idx="11"/>
          </p:nvPr>
        </p:nvSpPr>
        <p:spPr>
          <a:xfrm>
            <a:off x="3124200" y="4767263"/>
            <a:ext cx="328711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Bookman Old Style"/>
                <a:ea typeface="Bookman Old Style"/>
                <a:cs typeface="Bookman Old Style"/>
                <a:sym typeface="Bookman Old Style"/>
              </a:rPr>
              <a:t>Department of CSE (Data Science), DSCE</a:t>
            </a:r>
            <a:endParaRPr dirty="0"/>
          </a:p>
        </p:txBody>
      </p:sp>
      <p:sp>
        <p:nvSpPr>
          <p:cNvPr id="274" name="Google Shape;274;p3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cxnSp>
        <p:nvCxnSpPr>
          <p:cNvPr id="275" name="Google Shape;275;p38"/>
          <p:cNvCxnSpPr/>
          <p:nvPr/>
        </p:nvCxnSpPr>
        <p:spPr>
          <a:xfrm rot="5400000">
            <a:off x="-1971675" y="2571750"/>
            <a:ext cx="485775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276" name="Google Shape;276;p38"/>
          <p:cNvCxnSpPr/>
          <p:nvPr/>
        </p:nvCxnSpPr>
        <p:spPr>
          <a:xfrm>
            <a:off x="-36342" y="9144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pic>
        <p:nvPicPr>
          <p:cNvPr id="277" name="Google Shape;277;p38"/>
          <p:cNvPicPr preferRelativeResize="0">
            <a:picLocks noGrp="1"/>
          </p:cNvPicPr>
          <p:nvPr>
            <p:ph type="body" idx="1"/>
          </p:nvPr>
        </p:nvPicPr>
        <p:blipFill rotWithShape="1">
          <a:blip r:embed="rId3">
            <a:alphaModFix/>
          </a:blip>
          <a:srcRect/>
          <a:stretch/>
        </p:blipFill>
        <p:spPr>
          <a:xfrm>
            <a:off x="7754229" y="127489"/>
            <a:ext cx="1143000" cy="741911"/>
          </a:xfrm>
          <a:prstGeom prst="rect">
            <a:avLst/>
          </a:prstGeom>
          <a:noFill/>
          <a:ln>
            <a:noFill/>
          </a:ln>
        </p:spPr>
      </p:pic>
      <p:sp>
        <p:nvSpPr>
          <p:cNvPr id="278" name="Google Shape;278;p38"/>
          <p:cNvSpPr txBox="1"/>
          <p:nvPr/>
        </p:nvSpPr>
        <p:spPr>
          <a:xfrm>
            <a:off x="1711325" y="1686438"/>
            <a:ext cx="6042900" cy="2308800"/>
          </a:xfrm>
          <a:prstGeom prst="rect">
            <a:avLst/>
          </a:prstGeom>
          <a:solidFill>
            <a:schemeClr val="lt1"/>
          </a:solidFill>
          <a:ln w="25400" cap="flat" cmpd="sng">
            <a:solidFill>
              <a:schemeClr val="dk1"/>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 sz="7200" b="1">
                <a:solidFill>
                  <a:srgbClr val="4F6128"/>
                </a:solidFill>
                <a:latin typeface="Bookman Old Style"/>
                <a:ea typeface="Bookman Old Style"/>
                <a:cs typeface="Bookman Old Style"/>
                <a:sym typeface="Bookman Old Style"/>
              </a:rPr>
              <a:t>THANK  YOU</a:t>
            </a:r>
            <a:endParaRPr/>
          </a:p>
        </p:txBody>
      </p:sp>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Bookman Old Style"/>
                <a:ea typeface="Bookman Old Style"/>
                <a:cs typeface="Bookman Old Style"/>
                <a:sym typeface="Bookman Old Style"/>
              </a:rPr>
              <a:t>Department of CSE (Data Science), DSCE</a:t>
            </a:r>
            <a:endParaRPr dirty="0"/>
          </a:p>
        </p:txBody>
      </p:sp>
      <p:sp>
        <p:nvSpPr>
          <p:cNvPr id="146" name="Google Shape;146;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cxnSp>
        <p:nvCxnSpPr>
          <p:cNvPr id="147" name="Google Shape;147;p26"/>
          <p:cNvCxnSpPr/>
          <p:nvPr/>
        </p:nvCxnSpPr>
        <p:spPr>
          <a:xfrm rot="5400000">
            <a:off x="-1971675" y="2571750"/>
            <a:ext cx="485775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148" name="Google Shape;148;p26"/>
          <p:cNvCxnSpPr/>
          <p:nvPr/>
        </p:nvCxnSpPr>
        <p:spPr>
          <a:xfrm>
            <a:off x="0" y="685801"/>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pic>
        <p:nvPicPr>
          <p:cNvPr id="149" name="Google Shape;149;p26"/>
          <p:cNvPicPr preferRelativeResize="0">
            <a:picLocks noGrp="1"/>
          </p:cNvPicPr>
          <p:nvPr>
            <p:ph type="body" idx="1"/>
          </p:nvPr>
        </p:nvPicPr>
        <p:blipFill rotWithShape="1">
          <a:blip r:embed="rId3">
            <a:alphaModFix/>
          </a:blip>
          <a:srcRect/>
          <a:stretch/>
        </p:blipFill>
        <p:spPr>
          <a:xfrm>
            <a:off x="7848600" y="95361"/>
            <a:ext cx="1143000" cy="590440"/>
          </a:xfrm>
          <a:prstGeom prst="rect">
            <a:avLst/>
          </a:prstGeom>
          <a:noFill/>
          <a:ln>
            <a:noFill/>
          </a:ln>
        </p:spPr>
      </p:pic>
      <p:sp>
        <p:nvSpPr>
          <p:cNvPr id="150" name="Google Shape;150;p26"/>
          <p:cNvSpPr/>
          <p:nvPr/>
        </p:nvSpPr>
        <p:spPr>
          <a:xfrm>
            <a:off x="656497" y="785816"/>
            <a:ext cx="8030303" cy="490424"/>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None/>
            </a:pPr>
            <a:r>
              <a:rPr lang="en" sz="3200" b="1" dirty="0">
                <a:solidFill>
                  <a:srgbClr val="366092"/>
                </a:solidFill>
                <a:latin typeface="Bookman Old Style"/>
                <a:ea typeface="Bookman Old Style"/>
                <a:cs typeface="Bookman Old Style"/>
                <a:sym typeface="Bookman Old Style"/>
              </a:rPr>
              <a:t> ABSTRACT</a:t>
            </a:r>
            <a:endParaRPr sz="3200" b="1" dirty="0">
              <a:solidFill>
                <a:srgbClr val="366092"/>
              </a:solidFill>
              <a:latin typeface="Bookman Old Style"/>
              <a:ea typeface="Bookman Old Style"/>
              <a:cs typeface="Bookman Old Style"/>
              <a:sym typeface="Bookman Old Style"/>
            </a:endParaRPr>
          </a:p>
          <a:p>
            <a:pPr marL="0" marR="0" lvl="0" indent="0" algn="ctr" rtl="0">
              <a:lnSpc>
                <a:spcPct val="115000"/>
              </a:lnSpc>
              <a:spcBef>
                <a:spcPts val="0"/>
              </a:spcBef>
              <a:spcAft>
                <a:spcPts val="0"/>
              </a:spcAft>
              <a:buClr>
                <a:srgbClr val="000000"/>
              </a:buClr>
              <a:buFont typeface="Arial"/>
              <a:buNone/>
            </a:pPr>
            <a:endParaRPr sz="3200" b="1" dirty="0">
              <a:solidFill>
                <a:srgbClr val="366092"/>
              </a:solidFill>
              <a:latin typeface="Bookman Old Style"/>
              <a:ea typeface="Bookman Old Style"/>
              <a:cs typeface="Bookman Old Style"/>
              <a:sym typeface="Bookman Old Style"/>
            </a:endParaRPr>
          </a:p>
        </p:txBody>
      </p:sp>
      <p:sp>
        <p:nvSpPr>
          <p:cNvPr id="151" name="Google Shape;151;p26"/>
          <p:cNvSpPr txBox="1"/>
          <p:nvPr/>
        </p:nvSpPr>
        <p:spPr>
          <a:xfrm>
            <a:off x="840262" y="1421328"/>
            <a:ext cx="7846535" cy="3200846"/>
          </a:xfrm>
          <a:prstGeom prst="rect">
            <a:avLst/>
          </a:prstGeom>
          <a:noFill/>
          <a:ln>
            <a:noFill/>
          </a:ln>
        </p:spPr>
        <p:txBody>
          <a:bodyPr spcFirstLastPara="1" wrap="square" lIns="91425" tIns="91425" rIns="91425" bIns="91425" anchor="t" anchorCtr="0">
            <a:spAutoFit/>
          </a:bodyPr>
          <a:lstStyle/>
          <a:p>
            <a:pPr marL="285750" indent="-285750" algn="just">
              <a:buFont typeface="Arial" panose="020B0604020202020204" pitchFamily="34" charset="0"/>
              <a:buChar char="•"/>
            </a:pPr>
            <a:r>
              <a:rPr lang="en-IN" b="0" i="0" u="none" strike="noStrike" baseline="0" dirty="0">
                <a:solidFill>
                  <a:srgbClr val="000000"/>
                </a:solidFill>
                <a:latin typeface="Comic Sans MS" panose="030F0702030302020204" pitchFamily="66" charset="0"/>
              </a:rPr>
              <a:t>This project is like a digital record which keeps the records of expenses done by a user.</a:t>
            </a:r>
          </a:p>
          <a:p>
            <a:pPr algn="just"/>
            <a:r>
              <a:rPr lang="en-IN" b="0" i="0" u="none" strike="noStrike" baseline="0" dirty="0">
                <a:solidFill>
                  <a:srgbClr val="000000"/>
                </a:solidFill>
                <a:latin typeface="Comic Sans MS" panose="030F0702030302020204" pitchFamily="66" charset="0"/>
              </a:rPr>
              <a:t> </a:t>
            </a:r>
          </a:p>
          <a:p>
            <a:pPr marL="285750" indent="-285750" algn="just">
              <a:buFont typeface="Arial" panose="020B0604020202020204" pitchFamily="34" charset="0"/>
              <a:buChar char="•"/>
            </a:pPr>
            <a:r>
              <a:rPr lang="en-IN" dirty="0">
                <a:latin typeface="Comic Sans MS" panose="030F0702030302020204" pitchFamily="66" charset="0"/>
              </a:rPr>
              <a:t>It</a:t>
            </a:r>
            <a:r>
              <a:rPr lang="en-IN" b="0" i="0" u="none" strike="noStrike" baseline="0" dirty="0">
                <a:solidFill>
                  <a:srgbClr val="000000"/>
                </a:solidFill>
                <a:latin typeface="Comic Sans MS" panose="030F0702030302020204" pitchFamily="66" charset="0"/>
              </a:rPr>
              <a:t> keeps the track of the Income and Expenses on a day-to-day and monthly basis.</a:t>
            </a:r>
          </a:p>
          <a:p>
            <a:pPr algn="just"/>
            <a:r>
              <a:rPr lang="en-IN" b="0" i="0" u="none" strike="noStrike" baseline="0" dirty="0">
                <a:solidFill>
                  <a:srgbClr val="000000"/>
                </a:solidFill>
                <a:latin typeface="Comic Sans MS" panose="030F0702030302020204" pitchFamily="66" charset="0"/>
              </a:rPr>
              <a:t> </a:t>
            </a:r>
          </a:p>
          <a:p>
            <a:pPr marL="285750" indent="-285750" algn="just">
              <a:buFont typeface="Arial" panose="020B0604020202020204" pitchFamily="34" charset="0"/>
              <a:buChar char="•"/>
            </a:pPr>
            <a:r>
              <a:rPr lang="en-IN" b="0" i="0" u="none" strike="noStrike" baseline="0" dirty="0">
                <a:solidFill>
                  <a:srgbClr val="000000"/>
                </a:solidFill>
                <a:latin typeface="Comic Sans MS" panose="030F0702030302020204" pitchFamily="66" charset="0"/>
              </a:rPr>
              <a:t>It takes the income of a user and manage its daily expenses so that he/she can save money. </a:t>
            </a:r>
          </a:p>
          <a:p>
            <a:pPr marL="285750" indent="-285750" algn="just">
              <a:buFont typeface="Arial" panose="020B0604020202020204" pitchFamily="34" charset="0"/>
              <a:buChar char="•"/>
            </a:pPr>
            <a:endParaRPr lang="en-IN" dirty="0">
              <a:latin typeface="Comic Sans MS" panose="030F0702030302020204" pitchFamily="66" charset="0"/>
            </a:endParaRPr>
          </a:p>
          <a:p>
            <a:pPr marL="285750" indent="-285750" algn="just">
              <a:buFont typeface="Arial" panose="020B0604020202020204" pitchFamily="34" charset="0"/>
              <a:buChar char="•"/>
            </a:pPr>
            <a:r>
              <a:rPr lang="en-IN" b="0" i="0" u="none" strike="noStrike" baseline="0" dirty="0">
                <a:solidFill>
                  <a:srgbClr val="000000"/>
                </a:solidFill>
                <a:latin typeface="Comic Sans MS" panose="030F0702030302020204" pitchFamily="66" charset="0"/>
              </a:rPr>
              <a:t>The expenses have been divided on various categories like food, transport, entertainment, health, shopping, tax etc.</a:t>
            </a:r>
          </a:p>
          <a:p>
            <a:pPr algn="just"/>
            <a:r>
              <a:rPr lang="en-IN" b="0" i="0" u="none" strike="noStrike" baseline="0" dirty="0">
                <a:solidFill>
                  <a:srgbClr val="000000"/>
                </a:solidFill>
                <a:latin typeface="Comic Sans MS" panose="030F0702030302020204" pitchFamily="66" charset="0"/>
              </a:rPr>
              <a:t>  </a:t>
            </a:r>
          </a:p>
          <a:p>
            <a:pPr marL="285750" indent="-285750" algn="just">
              <a:buFont typeface="Arial" panose="020B0604020202020204" pitchFamily="34" charset="0"/>
              <a:buChar char="•"/>
            </a:pPr>
            <a:r>
              <a:rPr lang="en-IN" b="0" i="0" u="none" strike="noStrike" baseline="0" dirty="0">
                <a:solidFill>
                  <a:srgbClr val="000000"/>
                </a:solidFill>
                <a:latin typeface="Comic Sans MS" panose="030F0702030302020204" pitchFamily="66" charset="0"/>
              </a:rPr>
              <a:t>The application generates report of the expenses, income and taxes at the end of each month. You can also get a graphical representation of the data. </a:t>
            </a:r>
          </a:p>
          <a:p>
            <a:pPr algn="just"/>
            <a:endParaRPr lang="en-IN" b="0" i="0" u="none" strike="noStrike" baseline="0" dirty="0">
              <a:solidFill>
                <a:srgbClr val="000000"/>
              </a:solidFill>
              <a:latin typeface="Comic Sans MS" panose="030F0702030302020204" pitchFamily="66" charset="0"/>
            </a:endParaRPr>
          </a:p>
          <a:p>
            <a:pPr algn="just"/>
            <a:endParaRPr dirty="0">
              <a:latin typeface="Comic Sans MS" panose="030F0702030302020204" pitchFamily="66" charset="0"/>
              <a:ea typeface="Comic Sans MS"/>
              <a:cs typeface="Comic Sans MS"/>
              <a:sym typeface="Comic Sans MS"/>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ftr" idx="11"/>
          </p:nvPr>
        </p:nvSpPr>
        <p:spPr>
          <a:xfrm>
            <a:off x="3124200" y="4767263"/>
            <a:ext cx="3770586"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Bookman Old Style"/>
                <a:ea typeface="Bookman Old Style"/>
                <a:cs typeface="Bookman Old Style"/>
                <a:sym typeface="Bookman Old Style"/>
              </a:rPr>
              <a:t>Department of CSE (Data Science), DSCE</a:t>
            </a:r>
            <a:endParaRPr dirty="0"/>
          </a:p>
        </p:txBody>
      </p:sp>
      <p:sp>
        <p:nvSpPr>
          <p:cNvPr id="157" name="Google Shape;157;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cxnSp>
        <p:nvCxnSpPr>
          <p:cNvPr id="158" name="Google Shape;158;p27"/>
          <p:cNvCxnSpPr/>
          <p:nvPr/>
        </p:nvCxnSpPr>
        <p:spPr>
          <a:xfrm rot="5400000">
            <a:off x="-1971675" y="2571750"/>
            <a:ext cx="485775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159" name="Google Shape;159;p27"/>
          <p:cNvCxnSpPr/>
          <p:nvPr/>
        </p:nvCxnSpPr>
        <p:spPr>
          <a:xfrm>
            <a:off x="0" y="8001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pic>
        <p:nvPicPr>
          <p:cNvPr id="160" name="Google Shape;160;p27"/>
          <p:cNvPicPr preferRelativeResize="0">
            <a:picLocks noGrp="1"/>
          </p:cNvPicPr>
          <p:nvPr>
            <p:ph type="body" idx="1"/>
          </p:nvPr>
        </p:nvPicPr>
        <p:blipFill rotWithShape="1">
          <a:blip r:embed="rId3">
            <a:alphaModFix/>
          </a:blip>
          <a:srcRect/>
          <a:stretch/>
        </p:blipFill>
        <p:spPr>
          <a:xfrm>
            <a:off x="7848600" y="95361"/>
            <a:ext cx="1143000" cy="590440"/>
          </a:xfrm>
          <a:prstGeom prst="rect">
            <a:avLst/>
          </a:prstGeom>
          <a:noFill/>
          <a:ln>
            <a:noFill/>
          </a:ln>
        </p:spPr>
      </p:pic>
      <p:sp>
        <p:nvSpPr>
          <p:cNvPr id="161" name="Google Shape;161;p27"/>
          <p:cNvSpPr/>
          <p:nvPr/>
        </p:nvSpPr>
        <p:spPr>
          <a:xfrm>
            <a:off x="459463" y="800100"/>
            <a:ext cx="8030303" cy="460559"/>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None/>
            </a:pPr>
            <a:r>
              <a:rPr lang="en" sz="3200" b="1">
                <a:solidFill>
                  <a:srgbClr val="366092"/>
                </a:solidFill>
                <a:latin typeface="Bookman Old Style"/>
                <a:ea typeface="Bookman Old Style"/>
                <a:cs typeface="Bookman Old Style"/>
                <a:sym typeface="Bookman Old Style"/>
              </a:rPr>
              <a:t> CONTENTS</a:t>
            </a:r>
            <a:endParaRPr sz="3200" b="1">
              <a:solidFill>
                <a:srgbClr val="366092"/>
              </a:solidFill>
              <a:latin typeface="Bookman Old Style"/>
              <a:ea typeface="Bookman Old Style"/>
              <a:cs typeface="Bookman Old Style"/>
              <a:sym typeface="Bookman Old Style"/>
            </a:endParaRPr>
          </a:p>
        </p:txBody>
      </p:sp>
      <p:sp>
        <p:nvSpPr>
          <p:cNvPr id="162" name="Google Shape;162;p27"/>
          <p:cNvSpPr txBox="1"/>
          <p:nvPr/>
        </p:nvSpPr>
        <p:spPr>
          <a:xfrm>
            <a:off x="1204550" y="1417225"/>
            <a:ext cx="6644100" cy="3440100"/>
          </a:xfrm>
          <a:prstGeom prst="rect">
            <a:avLst/>
          </a:prstGeom>
          <a:noFill/>
          <a:ln>
            <a:noFill/>
          </a:ln>
        </p:spPr>
        <p:txBody>
          <a:bodyPr spcFirstLastPara="1" wrap="square" lIns="91425" tIns="45700" rIns="91425" bIns="45700" anchor="t" anchorCtr="0">
            <a:spAutoFit/>
          </a:bodyPr>
          <a:lstStyle/>
          <a:p>
            <a:pPr marL="285750" marR="0" lvl="0" indent="-254000" algn="l" rtl="0">
              <a:lnSpc>
                <a:spcPct val="150000"/>
              </a:lnSpc>
              <a:spcBef>
                <a:spcPts val="0"/>
              </a:spcBef>
              <a:spcAft>
                <a:spcPts val="0"/>
              </a:spcAft>
              <a:buClr>
                <a:schemeClr val="dk1"/>
              </a:buClr>
              <a:buSzPts val="1500"/>
              <a:buFont typeface="Comic Sans MS"/>
              <a:buChar char="•"/>
            </a:pPr>
            <a:r>
              <a:rPr lang="en" sz="1500" dirty="0">
                <a:solidFill>
                  <a:schemeClr val="dk1"/>
                </a:solidFill>
                <a:latin typeface="Comic Sans MS"/>
                <a:ea typeface="Comic Sans MS"/>
                <a:cs typeface="Comic Sans MS"/>
                <a:sym typeface="Comic Sans MS"/>
              </a:rPr>
              <a:t>Introduction</a:t>
            </a:r>
            <a:endParaRPr sz="1500" dirty="0">
              <a:solidFill>
                <a:schemeClr val="dk1"/>
              </a:solidFill>
              <a:latin typeface="Comic Sans MS"/>
              <a:ea typeface="Comic Sans MS"/>
              <a:cs typeface="Comic Sans MS"/>
              <a:sym typeface="Comic Sans MS"/>
            </a:endParaRPr>
          </a:p>
          <a:p>
            <a:pPr marL="285750" marR="0" lvl="0" indent="-254000" algn="l" rtl="0">
              <a:lnSpc>
                <a:spcPct val="150000"/>
              </a:lnSpc>
              <a:spcBef>
                <a:spcPts val="0"/>
              </a:spcBef>
              <a:spcAft>
                <a:spcPts val="0"/>
              </a:spcAft>
              <a:buClr>
                <a:schemeClr val="dk1"/>
              </a:buClr>
              <a:buSzPts val="1500"/>
              <a:buFont typeface="Comic Sans MS"/>
              <a:buChar char="•"/>
            </a:pPr>
            <a:r>
              <a:rPr lang="en" sz="1500" dirty="0">
                <a:solidFill>
                  <a:schemeClr val="dk1"/>
                </a:solidFill>
                <a:latin typeface="Comic Sans MS"/>
                <a:ea typeface="Comic Sans MS"/>
                <a:cs typeface="Comic Sans MS"/>
                <a:sym typeface="Comic Sans MS"/>
              </a:rPr>
              <a:t>Problem Statement </a:t>
            </a:r>
            <a:endParaRPr sz="1500" dirty="0">
              <a:solidFill>
                <a:schemeClr val="dk1"/>
              </a:solidFill>
              <a:latin typeface="Comic Sans MS"/>
              <a:ea typeface="Comic Sans MS"/>
              <a:cs typeface="Comic Sans MS"/>
              <a:sym typeface="Comic Sans MS"/>
            </a:endParaRPr>
          </a:p>
          <a:p>
            <a:pPr marL="285750" marR="0" lvl="0" indent="-254000" algn="l" rtl="0">
              <a:lnSpc>
                <a:spcPct val="150000"/>
              </a:lnSpc>
              <a:spcBef>
                <a:spcPts val="0"/>
              </a:spcBef>
              <a:spcAft>
                <a:spcPts val="0"/>
              </a:spcAft>
              <a:buClr>
                <a:schemeClr val="dk1"/>
              </a:buClr>
              <a:buSzPts val="1500"/>
              <a:buFont typeface="Comic Sans MS"/>
              <a:buChar char="•"/>
            </a:pPr>
            <a:r>
              <a:rPr lang="en" sz="1500" dirty="0">
                <a:solidFill>
                  <a:schemeClr val="dk1"/>
                </a:solidFill>
                <a:latin typeface="Comic Sans MS"/>
                <a:ea typeface="Comic Sans MS"/>
                <a:cs typeface="Comic Sans MS"/>
                <a:sym typeface="Comic Sans MS"/>
              </a:rPr>
              <a:t>Literature Survey </a:t>
            </a:r>
            <a:endParaRPr sz="1500" dirty="0">
              <a:solidFill>
                <a:schemeClr val="dk1"/>
              </a:solidFill>
              <a:latin typeface="Comic Sans MS"/>
              <a:ea typeface="Comic Sans MS"/>
              <a:cs typeface="Comic Sans MS"/>
              <a:sym typeface="Comic Sans MS"/>
            </a:endParaRPr>
          </a:p>
          <a:p>
            <a:pPr marL="285750" marR="0" lvl="0" indent="-254000" algn="l" rtl="0">
              <a:lnSpc>
                <a:spcPct val="150000"/>
              </a:lnSpc>
              <a:spcBef>
                <a:spcPts val="0"/>
              </a:spcBef>
              <a:spcAft>
                <a:spcPts val="0"/>
              </a:spcAft>
              <a:buClr>
                <a:schemeClr val="dk1"/>
              </a:buClr>
              <a:buSzPts val="1500"/>
              <a:buFont typeface="Comic Sans MS"/>
              <a:buChar char="•"/>
            </a:pPr>
            <a:r>
              <a:rPr lang="en" sz="1500" dirty="0">
                <a:solidFill>
                  <a:schemeClr val="dk1"/>
                </a:solidFill>
                <a:latin typeface="Comic Sans MS"/>
                <a:ea typeface="Comic Sans MS"/>
                <a:cs typeface="Comic Sans MS"/>
                <a:sym typeface="Comic Sans MS"/>
              </a:rPr>
              <a:t>Motivation of the Project </a:t>
            </a:r>
            <a:endParaRPr sz="1500" dirty="0">
              <a:solidFill>
                <a:schemeClr val="dk1"/>
              </a:solidFill>
              <a:latin typeface="Comic Sans MS"/>
              <a:ea typeface="Comic Sans MS"/>
              <a:cs typeface="Comic Sans MS"/>
              <a:sym typeface="Comic Sans MS"/>
            </a:endParaRPr>
          </a:p>
          <a:p>
            <a:pPr marL="285750" marR="0" lvl="0" indent="-254000" algn="l" rtl="0">
              <a:lnSpc>
                <a:spcPct val="150000"/>
              </a:lnSpc>
              <a:spcBef>
                <a:spcPts val="0"/>
              </a:spcBef>
              <a:spcAft>
                <a:spcPts val="0"/>
              </a:spcAft>
              <a:buClr>
                <a:schemeClr val="dk1"/>
              </a:buClr>
              <a:buSzPts val="1500"/>
              <a:buFont typeface="Comic Sans MS"/>
              <a:buChar char="•"/>
            </a:pPr>
            <a:r>
              <a:rPr lang="en" sz="1500" dirty="0">
                <a:solidFill>
                  <a:schemeClr val="dk1"/>
                </a:solidFill>
                <a:latin typeface="Comic Sans MS"/>
                <a:ea typeface="Comic Sans MS"/>
                <a:cs typeface="Comic Sans MS"/>
                <a:sym typeface="Comic Sans MS"/>
              </a:rPr>
              <a:t>Objective and Scope of the Project.</a:t>
            </a:r>
            <a:endParaRPr sz="1500" dirty="0">
              <a:solidFill>
                <a:schemeClr val="dk1"/>
              </a:solidFill>
              <a:latin typeface="Comic Sans MS"/>
              <a:ea typeface="Comic Sans MS"/>
              <a:cs typeface="Comic Sans MS"/>
              <a:sym typeface="Comic Sans MS"/>
            </a:endParaRPr>
          </a:p>
          <a:p>
            <a:pPr marL="285750" marR="0" lvl="0" indent="-254000" algn="l" rtl="0">
              <a:lnSpc>
                <a:spcPct val="150000"/>
              </a:lnSpc>
              <a:spcBef>
                <a:spcPts val="0"/>
              </a:spcBef>
              <a:spcAft>
                <a:spcPts val="0"/>
              </a:spcAft>
              <a:buClr>
                <a:schemeClr val="dk1"/>
              </a:buClr>
              <a:buSzPts val="1500"/>
              <a:buFont typeface="Comic Sans MS"/>
              <a:buChar char="•"/>
            </a:pPr>
            <a:r>
              <a:rPr lang="en" sz="1500" dirty="0">
                <a:solidFill>
                  <a:schemeClr val="dk1"/>
                </a:solidFill>
                <a:latin typeface="Comic Sans MS"/>
                <a:ea typeface="Comic Sans MS"/>
                <a:cs typeface="Comic Sans MS"/>
                <a:sym typeface="Comic Sans MS"/>
              </a:rPr>
              <a:t>Methodology </a:t>
            </a:r>
            <a:endParaRPr sz="1500" dirty="0">
              <a:solidFill>
                <a:schemeClr val="dk1"/>
              </a:solidFill>
              <a:latin typeface="Comic Sans MS"/>
              <a:ea typeface="Comic Sans MS"/>
              <a:cs typeface="Comic Sans MS"/>
              <a:sym typeface="Comic Sans MS"/>
            </a:endParaRPr>
          </a:p>
          <a:p>
            <a:pPr marL="285750" marR="0" lvl="0" indent="-254000" algn="l" rtl="0">
              <a:lnSpc>
                <a:spcPct val="150000"/>
              </a:lnSpc>
              <a:spcBef>
                <a:spcPts val="0"/>
              </a:spcBef>
              <a:spcAft>
                <a:spcPts val="0"/>
              </a:spcAft>
              <a:buClr>
                <a:schemeClr val="dk1"/>
              </a:buClr>
              <a:buSzPts val="1500"/>
              <a:buFont typeface="Comic Sans MS"/>
              <a:buChar char="•"/>
            </a:pPr>
            <a:r>
              <a:rPr lang="en" sz="1500" dirty="0">
                <a:solidFill>
                  <a:schemeClr val="dk1"/>
                </a:solidFill>
                <a:latin typeface="Comic Sans MS"/>
                <a:ea typeface="Comic Sans MS"/>
                <a:cs typeface="Comic Sans MS"/>
                <a:sym typeface="Comic Sans MS"/>
              </a:rPr>
              <a:t>Hardware Requirements.</a:t>
            </a:r>
            <a:endParaRPr sz="1500" dirty="0">
              <a:solidFill>
                <a:schemeClr val="dk1"/>
              </a:solidFill>
              <a:latin typeface="Comic Sans MS"/>
              <a:ea typeface="Comic Sans MS"/>
              <a:cs typeface="Comic Sans MS"/>
              <a:sym typeface="Comic Sans MS"/>
            </a:endParaRPr>
          </a:p>
          <a:p>
            <a:pPr marL="285750" marR="0" lvl="0" indent="-254000" algn="l" rtl="0">
              <a:lnSpc>
                <a:spcPct val="150000"/>
              </a:lnSpc>
              <a:spcBef>
                <a:spcPts val="0"/>
              </a:spcBef>
              <a:spcAft>
                <a:spcPts val="0"/>
              </a:spcAft>
              <a:buClr>
                <a:schemeClr val="dk1"/>
              </a:buClr>
              <a:buSzPts val="1500"/>
              <a:buFont typeface="Comic Sans MS"/>
              <a:buChar char="•"/>
            </a:pPr>
            <a:r>
              <a:rPr lang="en" sz="1500" dirty="0">
                <a:solidFill>
                  <a:schemeClr val="dk1"/>
                </a:solidFill>
                <a:latin typeface="Comic Sans MS"/>
                <a:ea typeface="Comic Sans MS"/>
                <a:cs typeface="Comic Sans MS"/>
                <a:sym typeface="Comic Sans MS"/>
              </a:rPr>
              <a:t>Software Requirements</a:t>
            </a:r>
            <a:endParaRPr sz="1500" dirty="0">
              <a:solidFill>
                <a:schemeClr val="dk1"/>
              </a:solidFill>
              <a:latin typeface="Comic Sans MS"/>
              <a:ea typeface="Comic Sans MS"/>
              <a:cs typeface="Comic Sans MS"/>
              <a:sym typeface="Comic Sans MS"/>
            </a:endParaRPr>
          </a:p>
          <a:p>
            <a:pPr marL="285750" marR="0" lvl="0" indent="-254000" algn="l" rtl="0">
              <a:lnSpc>
                <a:spcPct val="150000"/>
              </a:lnSpc>
              <a:spcBef>
                <a:spcPts val="0"/>
              </a:spcBef>
              <a:spcAft>
                <a:spcPts val="0"/>
              </a:spcAft>
              <a:buClr>
                <a:schemeClr val="dk1"/>
              </a:buClr>
              <a:buSzPts val="1500"/>
              <a:buFont typeface="Comic Sans MS"/>
              <a:buChar char="•"/>
            </a:pPr>
            <a:r>
              <a:rPr lang="en" sz="1500" dirty="0">
                <a:solidFill>
                  <a:schemeClr val="dk1"/>
                </a:solidFill>
                <a:latin typeface="Comic Sans MS"/>
                <a:ea typeface="Comic Sans MS"/>
                <a:cs typeface="Comic Sans MS"/>
                <a:sym typeface="Comic Sans MS"/>
              </a:rPr>
              <a:t>Contribution of the Project. </a:t>
            </a:r>
            <a:endParaRPr sz="1500" dirty="0">
              <a:solidFill>
                <a:schemeClr val="dk1"/>
              </a:solidFill>
              <a:latin typeface="Comic Sans MS"/>
              <a:ea typeface="Comic Sans MS"/>
              <a:cs typeface="Comic Sans MS"/>
              <a:sym typeface="Comic Sans MS"/>
            </a:endParaRPr>
          </a:p>
          <a:p>
            <a:pPr marL="0" marR="0" lvl="0" indent="0" algn="l" rtl="0">
              <a:lnSpc>
                <a:spcPct val="150000"/>
              </a:lnSpc>
              <a:spcBef>
                <a:spcPts val="0"/>
              </a:spcBef>
              <a:spcAft>
                <a:spcPts val="0"/>
              </a:spcAft>
              <a:buNone/>
            </a:pPr>
            <a:endParaRPr sz="1500" dirty="0">
              <a:solidFill>
                <a:schemeClr val="dk1"/>
              </a:solidFill>
              <a:latin typeface="Comic Sans MS"/>
              <a:ea typeface="Comic Sans MS"/>
              <a:cs typeface="Comic Sans MS"/>
              <a:sym typeface="Comic Sans MS"/>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ftr" idx="11"/>
          </p:nvPr>
        </p:nvSpPr>
        <p:spPr>
          <a:xfrm>
            <a:off x="3124199" y="4767263"/>
            <a:ext cx="3970283"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Bookman Old Style"/>
                <a:ea typeface="Bookman Old Style"/>
                <a:cs typeface="Bookman Old Style"/>
                <a:sym typeface="Bookman Old Style"/>
              </a:rPr>
              <a:t>Department of CSE (Data Science), DSCE</a:t>
            </a:r>
            <a:endParaRPr dirty="0"/>
          </a:p>
        </p:txBody>
      </p:sp>
      <p:sp>
        <p:nvSpPr>
          <p:cNvPr id="168" name="Google Shape;168;p2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cxnSp>
        <p:nvCxnSpPr>
          <p:cNvPr id="169" name="Google Shape;169;p28"/>
          <p:cNvCxnSpPr/>
          <p:nvPr/>
        </p:nvCxnSpPr>
        <p:spPr>
          <a:xfrm rot="5400000">
            <a:off x="-1971675" y="2571750"/>
            <a:ext cx="485775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170" name="Google Shape;170;p28"/>
          <p:cNvCxnSpPr/>
          <p:nvPr/>
        </p:nvCxnSpPr>
        <p:spPr>
          <a:xfrm>
            <a:off x="0" y="8001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pic>
        <p:nvPicPr>
          <p:cNvPr id="171" name="Google Shape;171;p28"/>
          <p:cNvPicPr preferRelativeResize="0">
            <a:picLocks noGrp="1"/>
          </p:cNvPicPr>
          <p:nvPr>
            <p:ph type="body" idx="1"/>
          </p:nvPr>
        </p:nvPicPr>
        <p:blipFill rotWithShape="1">
          <a:blip r:embed="rId3">
            <a:alphaModFix/>
          </a:blip>
          <a:srcRect/>
          <a:stretch/>
        </p:blipFill>
        <p:spPr>
          <a:xfrm>
            <a:off x="7848600" y="95361"/>
            <a:ext cx="1143000" cy="590440"/>
          </a:xfrm>
          <a:prstGeom prst="rect">
            <a:avLst/>
          </a:prstGeom>
          <a:noFill/>
          <a:ln>
            <a:noFill/>
          </a:ln>
        </p:spPr>
      </p:pic>
      <p:sp>
        <p:nvSpPr>
          <p:cNvPr id="172" name="Google Shape;172;p28"/>
          <p:cNvSpPr/>
          <p:nvPr/>
        </p:nvSpPr>
        <p:spPr>
          <a:xfrm>
            <a:off x="656500" y="1039274"/>
            <a:ext cx="8183400" cy="3728100"/>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None/>
            </a:pPr>
            <a:r>
              <a:rPr lang="en" sz="3200" b="1" dirty="0">
                <a:solidFill>
                  <a:srgbClr val="366092"/>
                </a:solidFill>
                <a:latin typeface="Bookman Old Style"/>
                <a:ea typeface="Bookman Old Style"/>
                <a:cs typeface="Bookman Old Style"/>
                <a:sym typeface="Bookman Old Style"/>
              </a:rPr>
              <a:t> INTRODUCTION</a:t>
            </a:r>
            <a:endParaRPr sz="3200" b="1" dirty="0">
              <a:solidFill>
                <a:srgbClr val="366092"/>
              </a:solidFill>
              <a:latin typeface="Bookman Old Style"/>
              <a:ea typeface="Bookman Old Style"/>
              <a:cs typeface="Bookman Old Style"/>
              <a:sym typeface="Bookman Old Style"/>
            </a:endParaRPr>
          </a:p>
          <a:p>
            <a:pPr marL="171450" indent="-171450" algn="l">
              <a:buFont typeface="Arial" panose="020B0604020202020204" pitchFamily="34" charset="0"/>
              <a:buChar char="•"/>
            </a:pPr>
            <a:r>
              <a:rPr lang="en-IN" sz="1100" b="0" i="0" dirty="0">
                <a:solidFill>
                  <a:schemeClr val="tx1">
                    <a:lumMod val="95000"/>
                    <a:lumOff val="5000"/>
                  </a:schemeClr>
                </a:solidFill>
                <a:effectLst/>
                <a:latin typeface="Comic Sans MS" panose="030F0702030302020204" pitchFamily="66" charset="0"/>
              </a:rPr>
              <a:t>The expense tracker system serves as a practical solution to a common challenge faced by individuals in their daily lives effectively managing their earnings and day-to-day expenditures. It is all too easy to neglect the task of recording our financial transactions, resulting in potential overspending on non-essential items and consequently reducing our overall savings.</a:t>
            </a:r>
          </a:p>
          <a:p>
            <a:pPr algn="l"/>
            <a:endParaRPr lang="en-IN" sz="1100" b="0" i="0" dirty="0">
              <a:solidFill>
                <a:schemeClr val="tx1">
                  <a:lumMod val="95000"/>
                  <a:lumOff val="5000"/>
                </a:schemeClr>
              </a:solidFill>
              <a:effectLst/>
              <a:latin typeface="Comic Sans MS" panose="030F0702030302020204" pitchFamily="66" charset="0"/>
            </a:endParaRPr>
          </a:p>
          <a:p>
            <a:pPr marL="171450" indent="-171450" algn="l">
              <a:buFont typeface="Arial" panose="020B0604020202020204" pitchFamily="34" charset="0"/>
              <a:buChar char="•"/>
            </a:pPr>
            <a:endParaRPr lang="en-IN" sz="1100" b="0" i="0" dirty="0">
              <a:solidFill>
                <a:schemeClr val="tx1">
                  <a:lumMod val="95000"/>
                  <a:lumOff val="5000"/>
                </a:schemeClr>
              </a:solidFill>
              <a:effectLst/>
              <a:latin typeface="Comic Sans MS" panose="030F0702030302020204" pitchFamily="66" charset="0"/>
            </a:endParaRPr>
          </a:p>
          <a:p>
            <a:pPr marL="171450" indent="-171450" algn="l">
              <a:buFont typeface="Arial" panose="020B0604020202020204" pitchFamily="34" charset="0"/>
              <a:buChar char="•"/>
            </a:pPr>
            <a:r>
              <a:rPr lang="en-IN" sz="1100" b="0" i="0" dirty="0">
                <a:solidFill>
                  <a:schemeClr val="tx1">
                    <a:lumMod val="95000"/>
                    <a:lumOff val="5000"/>
                  </a:schemeClr>
                </a:solidFill>
                <a:effectLst/>
                <a:latin typeface="Comic Sans MS" panose="030F0702030302020204" pitchFamily="66" charset="0"/>
              </a:rPr>
              <a:t>This initiative is designed to address this concern by introducing a comprehensive system that diligently monitors monthly expenses. By providing a detailed breakdown of our spending patterns across various categories, it empowers users to gain valuable insights into their financial habits. </a:t>
            </a:r>
          </a:p>
          <a:p>
            <a:pPr algn="l"/>
            <a:endParaRPr lang="en-IN" sz="1100" b="0" i="0" dirty="0">
              <a:solidFill>
                <a:schemeClr val="tx1">
                  <a:lumMod val="95000"/>
                  <a:lumOff val="5000"/>
                </a:schemeClr>
              </a:solidFill>
              <a:effectLst/>
              <a:latin typeface="Comic Sans MS" panose="030F0702030302020204" pitchFamily="66" charset="0"/>
            </a:endParaRPr>
          </a:p>
          <a:p>
            <a:pPr marL="171450" indent="-171450" algn="l">
              <a:buFont typeface="Arial" panose="020B0604020202020204" pitchFamily="34" charset="0"/>
              <a:buChar char="•"/>
            </a:pPr>
            <a:r>
              <a:rPr lang="en-IN" sz="1100" b="0" i="0" dirty="0">
                <a:solidFill>
                  <a:schemeClr val="tx1">
                    <a:lumMod val="95000"/>
                    <a:lumOff val="5000"/>
                  </a:schemeClr>
                </a:solidFill>
                <a:effectLst/>
                <a:latin typeface="Comic Sans MS" panose="030F0702030302020204" pitchFamily="66" charset="0"/>
              </a:rPr>
              <a:t>Through this insightful analysis, users can make informed decisions about their expenditure, fostering better financial management.</a:t>
            </a:r>
          </a:p>
          <a:p>
            <a:pPr marL="171450" indent="-171450" algn="l">
              <a:buFont typeface="Arial" panose="020B0604020202020204" pitchFamily="34" charset="0"/>
              <a:buChar char="•"/>
            </a:pPr>
            <a:endParaRPr lang="en-IN" sz="1100" b="0" i="0" dirty="0">
              <a:solidFill>
                <a:schemeClr val="tx1">
                  <a:lumMod val="95000"/>
                  <a:lumOff val="5000"/>
                </a:schemeClr>
              </a:solidFill>
              <a:effectLst/>
              <a:latin typeface="Comic Sans MS" panose="030F0702030302020204" pitchFamily="66" charset="0"/>
            </a:endParaRPr>
          </a:p>
          <a:p>
            <a:pPr marL="171450" indent="-171450" algn="l">
              <a:buFont typeface="Arial" panose="020B0604020202020204" pitchFamily="34" charset="0"/>
              <a:buChar char="•"/>
            </a:pPr>
            <a:r>
              <a:rPr lang="en-IN" sz="1100" b="0" i="0" dirty="0">
                <a:solidFill>
                  <a:schemeClr val="tx1">
                    <a:lumMod val="95000"/>
                    <a:lumOff val="5000"/>
                  </a:schemeClr>
                </a:solidFill>
                <a:effectLst/>
                <a:latin typeface="Comic Sans MS" panose="030F0702030302020204" pitchFamily="66" charset="0"/>
              </a:rPr>
              <a:t>While there are existing expense tracker projects available, many of them lack adequate data representation and user-friendly interfaces. Our project endeavours to rectify these limitations by presenting data in an organized manner and offering an intuitive user interface. By doing so, we aim to enhance the overall user experience, ensuring that individuals can effectively track their expenses and work towards improved financial well-being.</a:t>
            </a:r>
          </a:p>
          <a:p>
            <a:pPr marL="171450" indent="-171450">
              <a:buFont typeface="Arial" panose="020B0604020202020204" pitchFamily="34" charset="0"/>
              <a:buChar char="•"/>
            </a:pPr>
            <a:endParaRPr lang="fr-FR" sz="1100" dirty="0">
              <a:latin typeface="Comic Sans MS"/>
              <a:ea typeface="Comic Sans MS"/>
              <a:cs typeface="Comic Sans MS"/>
              <a:sym typeface="Comic Sans MS"/>
            </a:endParaRPr>
          </a:p>
          <a:p>
            <a:pPr marL="0" lvl="0" indent="0" algn="l" rtl="0">
              <a:lnSpc>
                <a:spcPct val="115000"/>
              </a:lnSpc>
              <a:spcBef>
                <a:spcPts val="0"/>
              </a:spcBef>
              <a:spcAft>
                <a:spcPts val="0"/>
              </a:spcAft>
              <a:buClr>
                <a:schemeClr val="dk1"/>
              </a:buClr>
              <a:buSzPts val="1100"/>
              <a:buFont typeface="Arial"/>
              <a:buNone/>
            </a:pPr>
            <a:endParaRPr sz="1100" dirty="0">
              <a:solidFill>
                <a:schemeClr val="dk1"/>
              </a:solidFill>
            </a:endParaRPr>
          </a:p>
        </p:txBody>
      </p:sp>
      <p:sp>
        <p:nvSpPr>
          <p:cNvPr id="8" name="Rectangle 7"/>
          <p:cNvSpPr/>
          <p:nvPr/>
        </p:nvSpPr>
        <p:spPr>
          <a:xfrm>
            <a:off x="656500" y="1607345"/>
            <a:ext cx="8335100" cy="369332"/>
          </a:xfrm>
          <a:prstGeom prst="rect">
            <a:avLst/>
          </a:prstGeom>
        </p:spPr>
        <p:txBody>
          <a:bodyPr wrap="square">
            <a:spAutoFit/>
          </a:bodyPr>
          <a:lstStyle/>
          <a:p>
            <a:r>
              <a:rPr lang="en-IN" sz="1800" b="0" i="0" u="none" strike="noStrike" baseline="0" dirty="0">
                <a:latin typeface="Cambria" panose="02040503050406030204" pitchFamily="18" charset="0"/>
              </a:rPr>
              <a:t> </a:t>
            </a:r>
            <a:endParaRPr lang="fr-FR" sz="1100" dirty="0">
              <a:latin typeface="Comic Sans MS"/>
              <a:ea typeface="Comic Sans MS"/>
              <a:cs typeface="Comic Sans MS"/>
              <a:sym typeface="Comic Sans MS"/>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ftr" idx="11"/>
          </p:nvPr>
        </p:nvSpPr>
        <p:spPr>
          <a:xfrm>
            <a:off x="3124199" y="4767263"/>
            <a:ext cx="3539359"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Bookman Old Style"/>
                <a:ea typeface="Bookman Old Style"/>
                <a:cs typeface="Bookman Old Style"/>
                <a:sym typeface="Bookman Old Style"/>
              </a:rPr>
              <a:t>Department of CSE (Data Science), DSCE</a:t>
            </a:r>
            <a:endParaRPr dirty="0"/>
          </a:p>
        </p:txBody>
      </p:sp>
      <p:sp>
        <p:nvSpPr>
          <p:cNvPr id="178" name="Google Shape;178;p2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cxnSp>
        <p:nvCxnSpPr>
          <p:cNvPr id="179" name="Google Shape;179;p29"/>
          <p:cNvCxnSpPr/>
          <p:nvPr/>
        </p:nvCxnSpPr>
        <p:spPr>
          <a:xfrm rot="5400000">
            <a:off x="-1971675" y="2571750"/>
            <a:ext cx="485775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180" name="Google Shape;180;p29"/>
          <p:cNvCxnSpPr/>
          <p:nvPr/>
        </p:nvCxnSpPr>
        <p:spPr>
          <a:xfrm>
            <a:off x="0" y="8001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pic>
        <p:nvPicPr>
          <p:cNvPr id="181" name="Google Shape;181;p29"/>
          <p:cNvPicPr preferRelativeResize="0">
            <a:picLocks noGrp="1"/>
          </p:cNvPicPr>
          <p:nvPr>
            <p:ph type="body" idx="1"/>
          </p:nvPr>
        </p:nvPicPr>
        <p:blipFill rotWithShape="1">
          <a:blip r:embed="rId3">
            <a:alphaModFix/>
          </a:blip>
          <a:srcRect/>
          <a:stretch/>
        </p:blipFill>
        <p:spPr>
          <a:xfrm>
            <a:off x="7848600" y="95361"/>
            <a:ext cx="1143000" cy="590440"/>
          </a:xfrm>
          <a:prstGeom prst="rect">
            <a:avLst/>
          </a:prstGeom>
          <a:noFill/>
          <a:ln>
            <a:noFill/>
          </a:ln>
        </p:spPr>
      </p:pic>
      <p:sp>
        <p:nvSpPr>
          <p:cNvPr id="182" name="Google Shape;182;p29"/>
          <p:cNvSpPr/>
          <p:nvPr/>
        </p:nvSpPr>
        <p:spPr>
          <a:xfrm>
            <a:off x="656500" y="914400"/>
            <a:ext cx="8085300" cy="3852976"/>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None/>
            </a:pPr>
            <a:r>
              <a:rPr lang="en" sz="3200" b="1" dirty="0">
                <a:solidFill>
                  <a:srgbClr val="366092"/>
                </a:solidFill>
                <a:latin typeface="Bookman Old Style"/>
                <a:ea typeface="Bookman Old Style"/>
                <a:cs typeface="Bookman Old Style"/>
                <a:sym typeface="Bookman Old Style"/>
              </a:rPr>
              <a:t>LITERATURE SURVEY/Related Work</a:t>
            </a:r>
            <a:endParaRPr sz="3200" b="1" dirty="0">
              <a:solidFill>
                <a:schemeClr val="tx1">
                  <a:lumMod val="95000"/>
                  <a:lumOff val="5000"/>
                </a:schemeClr>
              </a:solidFill>
              <a:latin typeface="Bookman Old Style"/>
              <a:ea typeface="Bookman Old Style"/>
              <a:cs typeface="Bookman Old Style"/>
              <a:sym typeface="Bookman Old Style"/>
            </a:endParaRPr>
          </a:p>
          <a:p>
            <a:pPr marL="228600" lvl="0" indent="-228600" algn="l" rtl="0">
              <a:lnSpc>
                <a:spcPct val="115000"/>
              </a:lnSpc>
              <a:spcBef>
                <a:spcPts val="0"/>
              </a:spcBef>
              <a:spcAft>
                <a:spcPts val="0"/>
              </a:spcAft>
              <a:buClr>
                <a:schemeClr val="dk1"/>
              </a:buClr>
              <a:buSzPts val="1100"/>
              <a:buFont typeface="Arial"/>
              <a:buAutoNum type="arabicParenR"/>
            </a:pPr>
            <a:r>
              <a:rPr lang="en-US" sz="1000" dirty="0">
                <a:latin typeface="Comic Sans MS"/>
              </a:rPr>
              <a:t>Girish </a:t>
            </a:r>
            <a:r>
              <a:rPr lang="en-US" sz="1000" dirty="0" err="1">
                <a:latin typeface="Comic Sans MS"/>
              </a:rPr>
              <a:t>Bekaroo</a:t>
            </a:r>
            <a:r>
              <a:rPr lang="en-US" sz="1000" dirty="0">
                <a:latin typeface="Comic Sans MS"/>
              </a:rPr>
              <a:t> , Middlesex University, UK , Sameer </a:t>
            </a:r>
            <a:r>
              <a:rPr lang="en-US" sz="1000" dirty="0" err="1">
                <a:latin typeface="Comic Sans MS"/>
              </a:rPr>
              <a:t>Sunhaloo</a:t>
            </a:r>
            <a:r>
              <a:rPr lang="en-US" sz="1000" dirty="0">
                <a:latin typeface="Comic Sans MS"/>
              </a:rPr>
              <a:t>, “Intelligent Online Budget </a:t>
            </a:r>
            <a:r>
              <a:rPr lang="en-US" sz="1000" dirty="0" err="1">
                <a:latin typeface="Comic Sans MS"/>
              </a:rPr>
              <a:t>Tracker”,Published</a:t>
            </a:r>
            <a:r>
              <a:rPr lang="en-US" sz="1000" dirty="0">
                <a:latin typeface="Comic Sans MS"/>
              </a:rPr>
              <a:t> in: </a:t>
            </a:r>
            <a:r>
              <a:rPr lang="en-US" sz="1000" dirty="0">
                <a:latin typeface="Comic Sans MS"/>
                <a:hlinkClick r:id="rId4"/>
              </a:rPr>
              <a:t>https://www.researchgate.net/publication/237448489_Intelligent_Online_Budget_Tracker</a:t>
            </a:r>
            <a:r>
              <a:rPr lang="en-US" sz="1000" dirty="0">
                <a:latin typeface="Comic Sans MS"/>
              </a:rPr>
              <a:t> </a:t>
            </a:r>
          </a:p>
          <a:p>
            <a:pPr lvl="0" algn="l" rtl="0">
              <a:lnSpc>
                <a:spcPct val="115000"/>
              </a:lnSpc>
              <a:spcBef>
                <a:spcPts val="0"/>
              </a:spcBef>
              <a:spcAft>
                <a:spcPts val="0"/>
              </a:spcAft>
              <a:buClr>
                <a:schemeClr val="dk1"/>
              </a:buClr>
              <a:buSzPts val="1100"/>
            </a:pPr>
            <a:endParaRPr lang="en-IN" sz="1000" b="0" i="0" dirty="0">
              <a:solidFill>
                <a:schemeClr val="tx1">
                  <a:lumMod val="95000"/>
                  <a:lumOff val="5000"/>
                </a:schemeClr>
              </a:solidFill>
              <a:effectLst/>
              <a:latin typeface="Söhne"/>
            </a:endParaRPr>
          </a:p>
          <a:p>
            <a:pPr marL="0" lvl="0" indent="0" algn="l" rtl="0">
              <a:lnSpc>
                <a:spcPct val="115000"/>
              </a:lnSpc>
              <a:spcBef>
                <a:spcPts val="0"/>
              </a:spcBef>
              <a:spcAft>
                <a:spcPts val="0"/>
              </a:spcAft>
              <a:buClr>
                <a:schemeClr val="dk1"/>
              </a:buClr>
              <a:buSzPts val="1100"/>
              <a:buFont typeface="Arial"/>
              <a:buNone/>
            </a:pPr>
            <a:r>
              <a:rPr lang="en-IN" sz="1000" b="0" i="0" dirty="0">
                <a:solidFill>
                  <a:schemeClr val="tx1">
                    <a:lumMod val="95000"/>
                    <a:lumOff val="5000"/>
                  </a:schemeClr>
                </a:solidFill>
                <a:effectLst/>
                <a:latin typeface="Comic Sans MS" panose="030F0702030302020204" pitchFamily="66" charset="0"/>
              </a:rPr>
              <a:t>The authors introduce an Intelligent Online Budget Tracker to manage household budgets effectively. This web-based system enables secure access from anywhere, aiding budget planning, tracking, analysis, and prediction. It addresses issues of manual budgeting and provides a two-tier architecture, utilizing ASP.NET 2.0. The system emphasizes security, using encryption and access controls. The prototype showcases user-friendly interfaces for registration, login, budget tracking, analysis, prediction, and communication. This solution merges modern technology to enhance budget management and accuracy.</a:t>
            </a:r>
          </a:p>
          <a:p>
            <a:pPr marL="0" lvl="0" indent="0" algn="l" rtl="0">
              <a:lnSpc>
                <a:spcPct val="115000"/>
              </a:lnSpc>
              <a:spcBef>
                <a:spcPts val="0"/>
              </a:spcBef>
              <a:spcAft>
                <a:spcPts val="0"/>
              </a:spcAft>
              <a:buClr>
                <a:schemeClr val="dk1"/>
              </a:buClr>
              <a:buSzPts val="1100"/>
              <a:buFont typeface="Arial"/>
              <a:buNone/>
            </a:pPr>
            <a:endParaRPr lang="en-IN" sz="1000" dirty="0">
              <a:solidFill>
                <a:schemeClr val="tx1">
                  <a:lumMod val="95000"/>
                  <a:lumOff val="5000"/>
                </a:schemeClr>
              </a:solidFill>
              <a:latin typeface="Comic Sans MS" panose="030F0702030302020204" pitchFamily="66" charset="0"/>
              <a:ea typeface="Comic Sans MS"/>
              <a:cs typeface="Comic Sans MS"/>
              <a:sym typeface="Comic Sans MS"/>
            </a:endParaRPr>
          </a:p>
          <a:p>
            <a:pPr marL="0" lvl="0" indent="0" algn="l" rtl="0">
              <a:lnSpc>
                <a:spcPct val="115000"/>
              </a:lnSpc>
              <a:spcBef>
                <a:spcPts val="0"/>
              </a:spcBef>
              <a:spcAft>
                <a:spcPts val="0"/>
              </a:spcAft>
              <a:buClr>
                <a:schemeClr val="dk1"/>
              </a:buClr>
              <a:buSzPts val="1100"/>
              <a:buFont typeface="Arial"/>
              <a:buNone/>
            </a:pPr>
            <a:endParaRPr lang="en-IN" sz="1000" dirty="0">
              <a:solidFill>
                <a:schemeClr val="tx1">
                  <a:lumMod val="95000"/>
                  <a:lumOff val="5000"/>
                </a:schemeClr>
              </a:solidFill>
              <a:latin typeface="Comic Sans MS" panose="030F0702030302020204" pitchFamily="66" charset="0"/>
              <a:ea typeface="Comic Sans MS"/>
              <a:cs typeface="Comic Sans MS"/>
              <a:sym typeface="Comic Sans MS"/>
            </a:endParaRPr>
          </a:p>
          <a:p>
            <a:pPr>
              <a:lnSpc>
                <a:spcPct val="115000"/>
              </a:lnSpc>
              <a:buClr>
                <a:schemeClr val="dk1"/>
              </a:buClr>
              <a:buSzPts val="1100"/>
            </a:pPr>
            <a:r>
              <a:rPr lang="en-IN" sz="1000" dirty="0">
                <a:solidFill>
                  <a:schemeClr val="tx1">
                    <a:lumMod val="95000"/>
                    <a:lumOff val="5000"/>
                  </a:schemeClr>
                </a:solidFill>
                <a:latin typeface="Comic Sans MS" panose="030F0702030302020204" pitchFamily="66" charset="0"/>
                <a:ea typeface="Comic Sans MS"/>
                <a:cs typeface="Comic Sans MS"/>
                <a:sym typeface="Comic Sans MS"/>
              </a:rPr>
              <a:t>2)</a:t>
            </a:r>
            <a:r>
              <a:rPr lang="en-US" sz="1000" dirty="0">
                <a:latin typeface="Comic Sans MS"/>
              </a:rPr>
              <a:t> A Velmurugan, J. Albert Mayan, P Niranjana ,Richard Francis, “Expense Manager </a:t>
            </a:r>
            <a:r>
              <a:rPr lang="en-US" sz="1000" dirty="0" err="1">
                <a:latin typeface="Comic Sans MS"/>
              </a:rPr>
              <a:t>Application”,December</a:t>
            </a:r>
            <a:r>
              <a:rPr lang="en-US" sz="1000" dirty="0">
                <a:latin typeface="Comic Sans MS"/>
              </a:rPr>
              <a:t> 2020, Journal of Physics Conference Series , published in: </a:t>
            </a:r>
            <a:r>
              <a:rPr lang="en-US" sz="1000" dirty="0">
                <a:solidFill>
                  <a:schemeClr val="tx1"/>
                </a:solidFill>
                <a:latin typeface="Comic Sans MS"/>
                <a:hlinkClick r:id="rId5"/>
              </a:rPr>
              <a:t>https://www.researchgate.net/publication/347972162_Expense_Manager_Application</a:t>
            </a:r>
            <a:endParaRPr lang="en-US" sz="1000" dirty="0">
              <a:solidFill>
                <a:schemeClr val="tx1"/>
              </a:solidFill>
              <a:latin typeface="Comic Sans MS"/>
            </a:endParaRPr>
          </a:p>
          <a:p>
            <a:pPr>
              <a:lnSpc>
                <a:spcPct val="115000"/>
              </a:lnSpc>
              <a:buClr>
                <a:schemeClr val="dk1"/>
              </a:buClr>
              <a:buSzPts val="1100"/>
            </a:pPr>
            <a:endParaRPr lang="en-IN" sz="1000" dirty="0">
              <a:solidFill>
                <a:schemeClr val="tx1">
                  <a:lumMod val="95000"/>
                  <a:lumOff val="5000"/>
                </a:schemeClr>
              </a:solidFill>
              <a:latin typeface="Comic Sans MS" panose="030F0702030302020204" pitchFamily="66" charset="0"/>
              <a:ea typeface="Comic Sans MS"/>
              <a:cs typeface="Comic Sans MS"/>
              <a:sym typeface="Comic Sans MS"/>
            </a:endParaRPr>
          </a:p>
          <a:p>
            <a:pPr marL="0" lvl="0" indent="0" algn="l" rtl="0">
              <a:lnSpc>
                <a:spcPct val="115000"/>
              </a:lnSpc>
              <a:spcBef>
                <a:spcPts val="0"/>
              </a:spcBef>
              <a:spcAft>
                <a:spcPts val="0"/>
              </a:spcAft>
              <a:buClr>
                <a:schemeClr val="dk1"/>
              </a:buClr>
              <a:buSzPts val="1100"/>
              <a:buFont typeface="Arial"/>
              <a:buNone/>
            </a:pPr>
            <a:r>
              <a:rPr lang="en-IN" sz="1000" dirty="0">
                <a:solidFill>
                  <a:schemeClr val="tx1">
                    <a:lumMod val="95000"/>
                    <a:lumOff val="5000"/>
                  </a:schemeClr>
                </a:solidFill>
                <a:latin typeface="Comic Sans MS" panose="030F0702030302020204" pitchFamily="66" charset="0"/>
                <a:ea typeface="Comic Sans MS"/>
                <a:cs typeface="Comic Sans MS"/>
                <a:sym typeface="Comic Sans MS"/>
              </a:rPr>
              <a:t>Introducing Expense Manager App: A comprehensive Android solution for efficient financial management. Features include tracking transactions, managing loans, investment advice, stock market updates, financial news, and ongoing offers. Built with Android Studio, Kotlin &amp; Java, SQLite, and Figma, the app streamlines expense tracking, replaces sticky notes, and offers user-friendly features. Future plans include market trend analysis and interface enhancements</a:t>
            </a:r>
            <a:r>
              <a:rPr lang="en-IN" sz="1100" dirty="0">
                <a:solidFill>
                  <a:schemeClr val="tx1">
                    <a:lumMod val="95000"/>
                    <a:lumOff val="5000"/>
                  </a:schemeClr>
                </a:solidFill>
                <a:latin typeface="Comic Sans MS" panose="030F0702030302020204" pitchFamily="66" charset="0"/>
                <a:ea typeface="Comic Sans MS"/>
                <a:cs typeface="Comic Sans MS"/>
                <a:sym typeface="Comic Sans MS"/>
              </a:rPr>
              <a:t>.</a:t>
            </a:r>
          </a:p>
          <a:p>
            <a:pPr marL="0" lvl="0" indent="0" algn="l" rtl="0">
              <a:lnSpc>
                <a:spcPct val="115000"/>
              </a:lnSpc>
              <a:spcBef>
                <a:spcPts val="0"/>
              </a:spcBef>
              <a:spcAft>
                <a:spcPts val="0"/>
              </a:spcAft>
              <a:buClr>
                <a:schemeClr val="dk1"/>
              </a:buClr>
              <a:buSzPts val="1100"/>
              <a:buFont typeface="Arial"/>
              <a:buNone/>
            </a:pPr>
            <a:br>
              <a:rPr lang="en-IN" sz="1100" dirty="0"/>
            </a:br>
            <a:endParaRPr sz="1000" dirty="0">
              <a:solidFill>
                <a:schemeClr val="tx1">
                  <a:lumMod val="95000"/>
                  <a:lumOff val="5000"/>
                </a:schemeClr>
              </a:solidFill>
              <a:latin typeface="Comic Sans MS" panose="030F0702030302020204" pitchFamily="66" charset="0"/>
              <a:ea typeface="Comic Sans MS"/>
              <a:cs typeface="Comic Sans MS"/>
              <a:sym typeface="Comic Sans MS"/>
            </a:endParaRPr>
          </a:p>
          <a:p>
            <a:pPr marL="0" lvl="0" indent="0" algn="l" rtl="0">
              <a:lnSpc>
                <a:spcPct val="115000"/>
              </a:lnSpc>
              <a:spcBef>
                <a:spcPts val="0"/>
              </a:spcBef>
              <a:spcAft>
                <a:spcPts val="0"/>
              </a:spcAft>
              <a:buClr>
                <a:schemeClr val="dk1"/>
              </a:buClr>
              <a:buSzPts val="1100"/>
              <a:buFont typeface="Arial"/>
              <a:buNone/>
            </a:pPr>
            <a:endParaRPr sz="1000" b="1" dirty="0">
              <a:solidFill>
                <a:schemeClr val="tx1">
                  <a:lumMod val="95000"/>
                  <a:lumOff val="5000"/>
                </a:schemeClr>
              </a:solidFill>
              <a:latin typeface="Comic Sans MS" panose="030F0702030302020204" pitchFamily="66" charset="0"/>
            </a:endParaRPr>
          </a:p>
          <a:p>
            <a:pPr marL="0" lvl="0" indent="0" algn="l" rtl="0">
              <a:lnSpc>
                <a:spcPct val="115000"/>
              </a:lnSpc>
              <a:spcBef>
                <a:spcPts val="0"/>
              </a:spcBef>
              <a:spcAft>
                <a:spcPts val="0"/>
              </a:spcAft>
              <a:buClr>
                <a:schemeClr val="dk1"/>
              </a:buClr>
              <a:buSzPts val="1100"/>
              <a:buFont typeface="Arial"/>
              <a:buNone/>
            </a:pPr>
            <a:endParaRPr sz="1000" dirty="0">
              <a:solidFill>
                <a:schemeClr val="tx1">
                  <a:lumMod val="95000"/>
                  <a:lumOff val="5000"/>
                </a:schemeClr>
              </a:solidFill>
              <a:latin typeface="Comic Sans MS" panose="030F0702030302020204" pitchFamily="66" charset="0"/>
            </a:endParaRPr>
          </a:p>
          <a:p>
            <a:pPr marL="0" lvl="0" indent="0" algn="l" rtl="0">
              <a:lnSpc>
                <a:spcPct val="115000"/>
              </a:lnSpc>
              <a:spcBef>
                <a:spcPts val="0"/>
              </a:spcBef>
              <a:spcAft>
                <a:spcPts val="0"/>
              </a:spcAft>
              <a:buClr>
                <a:schemeClr val="dk1"/>
              </a:buClr>
              <a:buSzPts val="1100"/>
              <a:buFont typeface="Arial"/>
              <a:buNone/>
            </a:pPr>
            <a:endParaRPr sz="1000" dirty="0">
              <a:solidFill>
                <a:schemeClr val="tx1">
                  <a:lumMod val="95000"/>
                  <a:lumOff val="5000"/>
                </a:schemeClr>
              </a:solidFill>
              <a:latin typeface="Comic Sans MS" panose="030F0702030302020204" pitchFamily="66" charset="0"/>
            </a:endParaRPr>
          </a:p>
          <a:p>
            <a:pPr marL="0" marR="0" lvl="0" indent="0" algn="ctr" rtl="0">
              <a:lnSpc>
                <a:spcPct val="115000"/>
              </a:lnSpc>
              <a:spcBef>
                <a:spcPts val="0"/>
              </a:spcBef>
              <a:spcAft>
                <a:spcPts val="0"/>
              </a:spcAft>
              <a:buNone/>
            </a:pPr>
            <a:endParaRPr sz="1000" b="1" dirty="0">
              <a:solidFill>
                <a:schemeClr val="tx1">
                  <a:lumMod val="95000"/>
                  <a:lumOff val="5000"/>
                </a:schemeClr>
              </a:solidFill>
              <a:latin typeface="Comic Sans MS" panose="030F0702030302020204" pitchFamily="66" charset="0"/>
              <a:ea typeface="Bookman Old Style"/>
              <a:cs typeface="Bookman Old Style"/>
              <a:sym typeface="Bookman Old Style"/>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ftr" idx="11"/>
          </p:nvPr>
        </p:nvSpPr>
        <p:spPr>
          <a:xfrm>
            <a:off x="3124200" y="4767263"/>
            <a:ext cx="3413234"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Bookman Old Style"/>
                <a:ea typeface="Bookman Old Style"/>
                <a:cs typeface="Bookman Old Style"/>
                <a:sym typeface="Bookman Old Style"/>
              </a:rPr>
              <a:t>Department of CSE (Data Science), DSCE</a:t>
            </a:r>
            <a:endParaRPr dirty="0"/>
          </a:p>
        </p:txBody>
      </p:sp>
      <p:sp>
        <p:nvSpPr>
          <p:cNvPr id="188" name="Google Shape;188;p3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cxnSp>
        <p:nvCxnSpPr>
          <p:cNvPr id="189" name="Google Shape;189;p30"/>
          <p:cNvCxnSpPr/>
          <p:nvPr/>
        </p:nvCxnSpPr>
        <p:spPr>
          <a:xfrm rot="5400000">
            <a:off x="-1971675" y="2571750"/>
            <a:ext cx="485775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190" name="Google Shape;190;p30"/>
          <p:cNvCxnSpPr/>
          <p:nvPr/>
        </p:nvCxnSpPr>
        <p:spPr>
          <a:xfrm>
            <a:off x="0" y="8001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pic>
        <p:nvPicPr>
          <p:cNvPr id="191" name="Google Shape;191;p30"/>
          <p:cNvPicPr preferRelativeResize="0">
            <a:picLocks noGrp="1"/>
          </p:cNvPicPr>
          <p:nvPr>
            <p:ph type="body" idx="1"/>
          </p:nvPr>
        </p:nvPicPr>
        <p:blipFill rotWithShape="1">
          <a:blip r:embed="rId3">
            <a:alphaModFix/>
          </a:blip>
          <a:srcRect/>
          <a:stretch/>
        </p:blipFill>
        <p:spPr>
          <a:xfrm>
            <a:off x="7848600" y="95361"/>
            <a:ext cx="1143000" cy="590440"/>
          </a:xfrm>
          <a:prstGeom prst="rect">
            <a:avLst/>
          </a:prstGeom>
          <a:noFill/>
          <a:ln>
            <a:noFill/>
          </a:ln>
        </p:spPr>
      </p:pic>
      <p:sp>
        <p:nvSpPr>
          <p:cNvPr id="192" name="Google Shape;192;p30"/>
          <p:cNvSpPr/>
          <p:nvPr/>
        </p:nvSpPr>
        <p:spPr>
          <a:xfrm>
            <a:off x="656500" y="1039275"/>
            <a:ext cx="8202900" cy="3728100"/>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None/>
            </a:pPr>
            <a:r>
              <a:rPr lang="en" sz="3200" b="1" dirty="0">
                <a:solidFill>
                  <a:srgbClr val="366092"/>
                </a:solidFill>
                <a:latin typeface="Bookman Old Style"/>
                <a:ea typeface="Bookman Old Style"/>
                <a:cs typeface="Bookman Old Style"/>
                <a:sym typeface="Bookman Old Style"/>
              </a:rPr>
              <a:t> PROBLEM STATEMENT</a:t>
            </a:r>
          </a:p>
          <a:p>
            <a:pPr marL="0" marR="0" lvl="0" indent="0" algn="ctr" rtl="0">
              <a:lnSpc>
                <a:spcPct val="115000"/>
              </a:lnSpc>
              <a:spcBef>
                <a:spcPts val="0"/>
              </a:spcBef>
              <a:spcAft>
                <a:spcPts val="0"/>
              </a:spcAft>
              <a:buNone/>
            </a:pPr>
            <a:endParaRPr sz="1200" b="1" dirty="0">
              <a:solidFill>
                <a:schemeClr val="tx1">
                  <a:lumMod val="95000"/>
                  <a:lumOff val="5000"/>
                </a:schemeClr>
              </a:solidFill>
              <a:latin typeface="Comic Sans MS" panose="030F0702030302020204" pitchFamily="66" charset="0"/>
              <a:ea typeface="Bookman Old Style"/>
              <a:cs typeface="Bookman Old Style"/>
              <a:sym typeface="Bookman Old Style"/>
            </a:endParaRPr>
          </a:p>
          <a:p>
            <a:pPr marL="0" marR="0" lvl="0" indent="0" algn="ctr" rtl="0">
              <a:lnSpc>
                <a:spcPct val="115000"/>
              </a:lnSpc>
              <a:spcBef>
                <a:spcPts val="0"/>
              </a:spcBef>
              <a:spcAft>
                <a:spcPts val="0"/>
              </a:spcAft>
              <a:buNone/>
            </a:pPr>
            <a:r>
              <a:rPr lang="en-IN" sz="1200" b="1" i="0" dirty="0">
                <a:solidFill>
                  <a:schemeClr val="tx1">
                    <a:lumMod val="95000"/>
                    <a:lumOff val="5000"/>
                  </a:schemeClr>
                </a:solidFill>
                <a:effectLst/>
                <a:latin typeface="Comic Sans MS" panose="030F0702030302020204" pitchFamily="66" charset="0"/>
              </a:rPr>
              <a:t>To avoid mismanagement of monthly expenses, income and savings by any person in various daily activities.</a:t>
            </a:r>
            <a:br>
              <a:rPr lang="en-IN" sz="1200" b="1" dirty="0">
                <a:solidFill>
                  <a:schemeClr val="tx1">
                    <a:lumMod val="95000"/>
                    <a:lumOff val="5000"/>
                  </a:schemeClr>
                </a:solidFill>
                <a:latin typeface="Comic Sans MS" panose="030F0702030302020204" pitchFamily="66" charset="0"/>
              </a:rPr>
            </a:br>
            <a:endParaRPr sz="1200" b="1" dirty="0">
              <a:solidFill>
                <a:schemeClr val="tx1">
                  <a:lumMod val="95000"/>
                  <a:lumOff val="5000"/>
                </a:schemeClr>
              </a:solidFill>
              <a:latin typeface="Comic Sans MS" panose="030F0702030302020204" pitchFamily="66" charset="0"/>
              <a:ea typeface="Bookman Old Style"/>
              <a:cs typeface="Bookman Old Style"/>
              <a:sym typeface="Bookman Old Style"/>
            </a:endParaRPr>
          </a:p>
          <a:p>
            <a:pPr marL="285750" marR="0" lvl="0" indent="-285750" algn="just" rtl="0">
              <a:lnSpc>
                <a:spcPct val="115000"/>
              </a:lnSpc>
              <a:spcBef>
                <a:spcPts val="0"/>
              </a:spcBef>
              <a:spcAft>
                <a:spcPts val="0"/>
              </a:spcAft>
              <a:buFont typeface="Arial" panose="020B0604020202020204" pitchFamily="34" charset="0"/>
              <a:buChar char="•"/>
            </a:pPr>
            <a:endParaRPr lang="en-IN" sz="1200" i="0" dirty="0">
              <a:solidFill>
                <a:schemeClr val="tx1">
                  <a:lumMod val="95000"/>
                  <a:lumOff val="5000"/>
                </a:schemeClr>
              </a:solidFill>
              <a:effectLst/>
              <a:latin typeface="Comic Sans MS" panose="030F0702030302020204" pitchFamily="66" charset="0"/>
            </a:endParaRPr>
          </a:p>
          <a:p>
            <a:pPr marL="285750" marR="0" lvl="0" indent="-285750" algn="just" rtl="0">
              <a:lnSpc>
                <a:spcPct val="115000"/>
              </a:lnSpc>
              <a:spcBef>
                <a:spcPts val="0"/>
              </a:spcBef>
              <a:spcAft>
                <a:spcPts val="0"/>
              </a:spcAft>
              <a:buFont typeface="Arial" panose="020B0604020202020204" pitchFamily="34" charset="0"/>
              <a:buChar char="•"/>
            </a:pPr>
            <a:r>
              <a:rPr lang="en-IN" sz="1200" i="0" dirty="0">
                <a:solidFill>
                  <a:schemeClr val="tx1">
                    <a:lumMod val="95000"/>
                    <a:lumOff val="5000"/>
                  </a:schemeClr>
                </a:solidFill>
                <a:effectLst/>
                <a:latin typeface="Comic Sans MS" panose="030F0702030302020204" pitchFamily="66" charset="0"/>
              </a:rPr>
              <a:t>The challenge addressed by the expense management system revolves around the intricacies of efficiently tracking, categorizing, and managing expenses incurred by individuals or organizations. </a:t>
            </a:r>
          </a:p>
          <a:p>
            <a:pPr marR="0" lvl="0" algn="just" rtl="0">
              <a:lnSpc>
                <a:spcPct val="115000"/>
              </a:lnSpc>
              <a:spcBef>
                <a:spcPts val="0"/>
              </a:spcBef>
              <a:spcAft>
                <a:spcPts val="0"/>
              </a:spcAft>
            </a:pPr>
            <a:endParaRPr lang="en-IN" sz="1200" i="0" dirty="0">
              <a:solidFill>
                <a:schemeClr val="tx1">
                  <a:lumMod val="95000"/>
                  <a:lumOff val="5000"/>
                </a:schemeClr>
              </a:solidFill>
              <a:effectLst/>
              <a:latin typeface="Comic Sans MS" panose="030F0702030302020204" pitchFamily="66" charset="0"/>
            </a:endParaRPr>
          </a:p>
          <a:p>
            <a:pPr marL="285750" marR="0" lvl="0" indent="-285750" algn="just" rtl="0">
              <a:lnSpc>
                <a:spcPct val="115000"/>
              </a:lnSpc>
              <a:spcBef>
                <a:spcPts val="0"/>
              </a:spcBef>
              <a:spcAft>
                <a:spcPts val="0"/>
              </a:spcAft>
              <a:buFont typeface="Arial" panose="020B0604020202020204" pitchFamily="34" charset="0"/>
              <a:buChar char="•"/>
            </a:pPr>
            <a:r>
              <a:rPr lang="en-IN" sz="1200" i="0" dirty="0">
                <a:solidFill>
                  <a:schemeClr val="tx1">
                    <a:lumMod val="95000"/>
                    <a:lumOff val="5000"/>
                  </a:schemeClr>
                </a:solidFill>
                <a:effectLst/>
                <a:latin typeface="Comic Sans MS" panose="030F0702030302020204" pitchFamily="66" charset="0"/>
              </a:rPr>
              <a:t>The need stems from the complexity of modern financial landscapes, where multiple transactions, diverse spending categories, and varying payment methods often lead to disorganized records, inaccurate budgeting, and missed financial opportunities. </a:t>
            </a:r>
          </a:p>
          <a:p>
            <a:pPr marR="0" lvl="0" algn="just" rtl="0">
              <a:lnSpc>
                <a:spcPct val="115000"/>
              </a:lnSpc>
              <a:spcBef>
                <a:spcPts val="0"/>
              </a:spcBef>
              <a:spcAft>
                <a:spcPts val="0"/>
              </a:spcAft>
            </a:pPr>
            <a:endParaRPr lang="en-IN" sz="1200" i="0" dirty="0">
              <a:solidFill>
                <a:schemeClr val="tx1">
                  <a:lumMod val="95000"/>
                  <a:lumOff val="5000"/>
                </a:schemeClr>
              </a:solidFill>
              <a:effectLst/>
              <a:latin typeface="Comic Sans MS" panose="030F0702030302020204" pitchFamily="66" charset="0"/>
            </a:endParaRPr>
          </a:p>
          <a:p>
            <a:pPr marL="285750" marR="0" lvl="0" indent="-285750" algn="just" rtl="0">
              <a:lnSpc>
                <a:spcPct val="115000"/>
              </a:lnSpc>
              <a:spcBef>
                <a:spcPts val="0"/>
              </a:spcBef>
              <a:spcAft>
                <a:spcPts val="0"/>
              </a:spcAft>
              <a:buFont typeface="Arial" panose="020B0604020202020204" pitchFamily="34" charset="0"/>
              <a:buChar char="•"/>
            </a:pPr>
            <a:r>
              <a:rPr lang="en-IN" sz="1200" i="0" dirty="0">
                <a:solidFill>
                  <a:schemeClr val="tx1">
                    <a:lumMod val="95000"/>
                    <a:lumOff val="5000"/>
                  </a:schemeClr>
                </a:solidFill>
                <a:effectLst/>
                <a:latin typeface="Comic Sans MS" panose="030F0702030302020204" pitchFamily="66" charset="0"/>
              </a:rPr>
              <a:t>This problem statement underscores the necessity for a streamlined and user-friendly solution that centralizes expense data, automates categorization, facilitates budget tracking, and empowers users to make informed financial decisions, ultimately promoting financial stability and prudent resource allocation.</a:t>
            </a:r>
            <a:endParaRPr lang="en-IN" sz="1200" dirty="0">
              <a:solidFill>
                <a:schemeClr val="tx1">
                  <a:lumMod val="95000"/>
                  <a:lumOff val="5000"/>
                </a:schemeClr>
              </a:solidFill>
              <a:latin typeface="Comic Sans MS" panose="030F0702030302020204" pitchFamily="66" charset="0"/>
              <a:ea typeface="Bookman Old Style"/>
              <a:cs typeface="Bookman Old Style"/>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ftr" idx="11"/>
          </p:nvPr>
        </p:nvSpPr>
        <p:spPr>
          <a:xfrm>
            <a:off x="3124200" y="4767263"/>
            <a:ext cx="3528848"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Bookman Old Style"/>
                <a:ea typeface="Bookman Old Style"/>
                <a:cs typeface="Bookman Old Style"/>
                <a:sym typeface="Bookman Old Style"/>
              </a:rPr>
              <a:t>Department of CSE (Data Science), DSCE</a:t>
            </a:r>
            <a:endParaRPr dirty="0"/>
          </a:p>
        </p:txBody>
      </p:sp>
      <p:sp>
        <p:nvSpPr>
          <p:cNvPr id="198" name="Google Shape;198;p3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cxnSp>
        <p:nvCxnSpPr>
          <p:cNvPr id="199" name="Google Shape;199;p31"/>
          <p:cNvCxnSpPr/>
          <p:nvPr/>
        </p:nvCxnSpPr>
        <p:spPr>
          <a:xfrm rot="5400000">
            <a:off x="-1971675" y="2571750"/>
            <a:ext cx="485775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200" name="Google Shape;200;p31"/>
          <p:cNvCxnSpPr/>
          <p:nvPr/>
        </p:nvCxnSpPr>
        <p:spPr>
          <a:xfrm>
            <a:off x="0" y="8001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pic>
        <p:nvPicPr>
          <p:cNvPr id="201" name="Google Shape;201;p31"/>
          <p:cNvPicPr preferRelativeResize="0">
            <a:picLocks noGrp="1"/>
          </p:cNvPicPr>
          <p:nvPr>
            <p:ph type="body" idx="1"/>
          </p:nvPr>
        </p:nvPicPr>
        <p:blipFill rotWithShape="1">
          <a:blip r:embed="rId3">
            <a:alphaModFix/>
          </a:blip>
          <a:srcRect/>
          <a:stretch/>
        </p:blipFill>
        <p:spPr>
          <a:xfrm>
            <a:off x="7848600" y="95361"/>
            <a:ext cx="1143000" cy="590440"/>
          </a:xfrm>
          <a:prstGeom prst="rect">
            <a:avLst/>
          </a:prstGeom>
          <a:noFill/>
          <a:ln>
            <a:noFill/>
          </a:ln>
        </p:spPr>
      </p:pic>
      <p:sp>
        <p:nvSpPr>
          <p:cNvPr id="202" name="Google Shape;202;p31"/>
          <p:cNvSpPr/>
          <p:nvPr/>
        </p:nvSpPr>
        <p:spPr>
          <a:xfrm>
            <a:off x="656500" y="1039274"/>
            <a:ext cx="8104800" cy="3728100"/>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None/>
            </a:pPr>
            <a:r>
              <a:rPr lang="en" sz="3200" b="1" dirty="0">
                <a:solidFill>
                  <a:srgbClr val="366092"/>
                </a:solidFill>
                <a:latin typeface="Bookman Old Style"/>
                <a:ea typeface="Bookman Old Style"/>
                <a:cs typeface="Bookman Old Style"/>
                <a:sym typeface="Bookman Old Style"/>
              </a:rPr>
              <a:t> MOTIVATION OF THE PROJECT</a:t>
            </a:r>
          </a:p>
          <a:p>
            <a:pPr marL="285750" indent="-285750" algn="just">
              <a:buFont typeface="Arial" panose="020B0604020202020204" pitchFamily="34" charset="0"/>
              <a:buChar char="•"/>
            </a:pPr>
            <a:endParaRPr lang="en-IN" b="0" i="0" dirty="0">
              <a:solidFill>
                <a:schemeClr val="tx1">
                  <a:lumMod val="95000"/>
                  <a:lumOff val="5000"/>
                </a:schemeClr>
              </a:solidFill>
              <a:effectLst/>
              <a:latin typeface="Söhne"/>
            </a:endParaRPr>
          </a:p>
          <a:p>
            <a:pPr algn="just"/>
            <a:endParaRPr lang="en-IN" b="0" i="0" dirty="0">
              <a:solidFill>
                <a:schemeClr val="tx1">
                  <a:lumMod val="95000"/>
                  <a:lumOff val="5000"/>
                </a:schemeClr>
              </a:solidFill>
              <a:effectLst/>
              <a:latin typeface="Söhne"/>
            </a:endParaRPr>
          </a:p>
          <a:p>
            <a:pPr marL="285750" indent="-285750" algn="just">
              <a:buFont typeface="Arial" panose="020B0604020202020204" pitchFamily="34" charset="0"/>
              <a:buChar char="•"/>
            </a:pPr>
            <a:r>
              <a:rPr lang="en-IN" b="0" i="0" dirty="0">
                <a:solidFill>
                  <a:schemeClr val="tx1">
                    <a:lumMod val="95000"/>
                    <a:lumOff val="5000"/>
                  </a:schemeClr>
                </a:solidFill>
                <a:effectLst/>
                <a:latin typeface="Söhne"/>
              </a:rPr>
              <a:t>As students, it's crucial to recognize the value of money and avoid overspending on unnecessary items.</a:t>
            </a:r>
          </a:p>
          <a:p>
            <a:pPr algn="just"/>
            <a:endParaRPr lang="en-IN" b="0" i="0" dirty="0">
              <a:solidFill>
                <a:schemeClr val="tx1">
                  <a:lumMod val="95000"/>
                  <a:lumOff val="5000"/>
                </a:schemeClr>
              </a:solidFill>
              <a:effectLst/>
              <a:latin typeface="Söhne"/>
            </a:endParaRPr>
          </a:p>
          <a:p>
            <a:pPr marL="285750" indent="-285750" algn="just">
              <a:buFont typeface="Arial" panose="020B0604020202020204" pitchFamily="34" charset="0"/>
              <a:buChar char="•"/>
            </a:pPr>
            <a:r>
              <a:rPr lang="en-IN" b="0" i="0" dirty="0">
                <a:solidFill>
                  <a:schemeClr val="tx1">
                    <a:lumMod val="95000"/>
                    <a:lumOff val="5000"/>
                  </a:schemeClr>
                </a:solidFill>
                <a:effectLst/>
                <a:latin typeface="Söhne"/>
              </a:rPr>
              <a:t>Many of us involved in this project personally encountered challenges in effectively managing our expenses, often exceeding our monthly budgets.</a:t>
            </a:r>
          </a:p>
          <a:p>
            <a:pPr marL="285750" indent="-285750" algn="just">
              <a:buFont typeface="Arial" panose="020B0604020202020204" pitchFamily="34" charset="0"/>
              <a:buChar char="•"/>
            </a:pPr>
            <a:endParaRPr lang="en-IN" dirty="0">
              <a:solidFill>
                <a:schemeClr val="tx1">
                  <a:lumMod val="95000"/>
                  <a:lumOff val="5000"/>
                </a:schemeClr>
              </a:solidFill>
              <a:latin typeface="Söhne"/>
            </a:endParaRPr>
          </a:p>
          <a:p>
            <a:pPr marL="285750" indent="-285750" algn="just">
              <a:buFont typeface="Arial" panose="020B0604020202020204" pitchFamily="34" charset="0"/>
              <a:buChar char="•"/>
            </a:pPr>
            <a:r>
              <a:rPr lang="en-IN" dirty="0">
                <a:solidFill>
                  <a:schemeClr val="tx1">
                    <a:lumMod val="95000"/>
                    <a:lumOff val="5000"/>
                  </a:schemeClr>
                </a:solidFill>
                <a:latin typeface="Söhne"/>
              </a:rPr>
              <a:t>Also , there was a need to get an accurate image in terms of graphical representation for the expenses we have made on monthly basis.</a:t>
            </a:r>
          </a:p>
          <a:p>
            <a:pPr marL="285750" indent="-285750" algn="just">
              <a:buFont typeface="Arial" panose="020B0604020202020204" pitchFamily="34" charset="0"/>
              <a:buChar char="•"/>
            </a:pPr>
            <a:endParaRPr lang="en-IN" b="0" i="0" dirty="0">
              <a:solidFill>
                <a:schemeClr val="tx1">
                  <a:lumMod val="95000"/>
                  <a:lumOff val="5000"/>
                </a:schemeClr>
              </a:solidFill>
              <a:effectLst/>
              <a:latin typeface="Söhne"/>
            </a:endParaRPr>
          </a:p>
          <a:p>
            <a:pPr marL="285750" indent="-285750" algn="just">
              <a:buFont typeface="Arial" panose="020B0604020202020204" pitchFamily="34" charset="0"/>
              <a:buChar char="•"/>
            </a:pPr>
            <a:r>
              <a:rPr lang="en-IN" b="0" i="0" dirty="0">
                <a:solidFill>
                  <a:schemeClr val="tx1">
                    <a:lumMod val="95000"/>
                    <a:lumOff val="5000"/>
                  </a:schemeClr>
                </a:solidFill>
                <a:effectLst/>
                <a:latin typeface="Söhne"/>
              </a:rPr>
              <a:t>This very issue served as the driving force behind the inception of this project.</a:t>
            </a:r>
          </a:p>
          <a:p>
            <a:pPr marL="285750" marR="0" lvl="0" indent="-285750" algn="just" rtl="0">
              <a:lnSpc>
                <a:spcPct val="115000"/>
              </a:lnSpc>
              <a:spcBef>
                <a:spcPts val="0"/>
              </a:spcBef>
              <a:spcAft>
                <a:spcPts val="0"/>
              </a:spcAft>
              <a:buFont typeface="Arial" panose="020B0604020202020204" pitchFamily="34" charset="0"/>
              <a:buChar char="•"/>
            </a:pPr>
            <a:endParaRPr lang="en" b="1" dirty="0">
              <a:solidFill>
                <a:srgbClr val="366092"/>
              </a:solidFill>
              <a:latin typeface="Comic Sans MS" panose="030F0702030302020204" pitchFamily="66" charset="0"/>
              <a:ea typeface="Bookman Old Style"/>
              <a:cs typeface="Bookman Old Style"/>
              <a:sym typeface="Bookman Old Style"/>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Bookman Old Style"/>
                <a:ea typeface="Bookman Old Style"/>
                <a:cs typeface="Bookman Old Style"/>
                <a:sym typeface="Bookman Old Style"/>
              </a:rPr>
              <a:t>Department of CSE (Data Science), DSCE</a:t>
            </a:r>
            <a:endParaRPr/>
          </a:p>
        </p:txBody>
      </p:sp>
      <p:sp>
        <p:nvSpPr>
          <p:cNvPr id="208" name="Google Shape;208;p3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cxnSp>
        <p:nvCxnSpPr>
          <p:cNvPr id="209" name="Google Shape;209;p32"/>
          <p:cNvCxnSpPr/>
          <p:nvPr/>
        </p:nvCxnSpPr>
        <p:spPr>
          <a:xfrm rot="5400000">
            <a:off x="-1971600" y="2571675"/>
            <a:ext cx="48576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0"/>
              </a:srgbClr>
            </a:outerShdw>
          </a:effectLst>
        </p:spPr>
      </p:cxnSp>
      <p:cxnSp>
        <p:nvCxnSpPr>
          <p:cNvPr id="210" name="Google Shape;210;p32"/>
          <p:cNvCxnSpPr/>
          <p:nvPr/>
        </p:nvCxnSpPr>
        <p:spPr>
          <a:xfrm>
            <a:off x="0" y="8001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cxnSp>
      <p:pic>
        <p:nvPicPr>
          <p:cNvPr id="211" name="Google Shape;211;p32"/>
          <p:cNvPicPr preferRelativeResize="0">
            <a:picLocks noGrp="1"/>
          </p:cNvPicPr>
          <p:nvPr>
            <p:ph type="body" idx="1"/>
          </p:nvPr>
        </p:nvPicPr>
        <p:blipFill rotWithShape="1">
          <a:blip r:embed="rId3">
            <a:alphaModFix/>
          </a:blip>
          <a:srcRect/>
          <a:stretch/>
        </p:blipFill>
        <p:spPr>
          <a:xfrm>
            <a:off x="7848600" y="95361"/>
            <a:ext cx="1143000" cy="590400"/>
          </a:xfrm>
          <a:prstGeom prst="rect">
            <a:avLst/>
          </a:prstGeom>
          <a:noFill/>
          <a:ln>
            <a:noFill/>
          </a:ln>
        </p:spPr>
      </p:pic>
      <p:sp>
        <p:nvSpPr>
          <p:cNvPr id="212" name="Google Shape;212;p32"/>
          <p:cNvSpPr/>
          <p:nvPr/>
        </p:nvSpPr>
        <p:spPr>
          <a:xfrm>
            <a:off x="656500" y="1039250"/>
            <a:ext cx="8335200" cy="6549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 sz="3200" b="1" dirty="0">
                <a:solidFill>
                  <a:srgbClr val="366092"/>
                </a:solidFill>
                <a:latin typeface="Bookman Old Style"/>
                <a:ea typeface="Bookman Old Style"/>
                <a:cs typeface="Bookman Old Style"/>
                <a:sym typeface="Bookman Old Style"/>
              </a:rPr>
              <a:t> </a:t>
            </a:r>
            <a:r>
              <a:rPr lang="en" sz="2900" b="1" dirty="0">
                <a:solidFill>
                  <a:srgbClr val="366092"/>
                </a:solidFill>
                <a:latin typeface="Bookman Old Style"/>
                <a:ea typeface="Bookman Old Style"/>
                <a:cs typeface="Bookman Old Style"/>
                <a:sym typeface="Bookman Old Style"/>
              </a:rPr>
              <a:t>OBJECTIVE &amp; SCOPE OF THE PROJECT</a:t>
            </a:r>
            <a:endParaRPr sz="2900" b="1" dirty="0">
              <a:solidFill>
                <a:srgbClr val="366092"/>
              </a:solidFill>
              <a:latin typeface="Bookman Old Style"/>
              <a:ea typeface="Bookman Old Style"/>
              <a:cs typeface="Bookman Old Style"/>
              <a:sym typeface="Bookman Old Style"/>
            </a:endParaRPr>
          </a:p>
          <a:p>
            <a:pPr marL="0" marR="0" lvl="0" indent="0" algn="l" rtl="0">
              <a:lnSpc>
                <a:spcPct val="115000"/>
              </a:lnSpc>
              <a:spcBef>
                <a:spcPts val="0"/>
              </a:spcBef>
              <a:spcAft>
                <a:spcPts val="0"/>
              </a:spcAft>
              <a:buNone/>
            </a:pPr>
            <a:endParaRPr sz="700" b="1" dirty="0">
              <a:solidFill>
                <a:srgbClr val="366092"/>
              </a:solidFill>
              <a:latin typeface="Bookman Old Style"/>
              <a:ea typeface="Bookman Old Style"/>
              <a:cs typeface="Bookman Old Style"/>
              <a:sym typeface="Bookman Old Style"/>
            </a:endParaRPr>
          </a:p>
          <a:p>
            <a:r>
              <a:rPr lang="en-US" dirty="0">
                <a:latin typeface="Comic Sans MS"/>
              </a:rPr>
              <a:t>The objective of project is to keep a track on our monthly expenses, giving us an insight on the items and services where we have spent money.</a:t>
            </a:r>
          </a:p>
          <a:p>
            <a:endParaRPr lang="en-US" dirty="0">
              <a:latin typeface="Comic Sans MS"/>
            </a:endParaRPr>
          </a:p>
          <a:p>
            <a:r>
              <a:rPr lang="en-US" b="1" dirty="0">
                <a:latin typeface="Comic Sans MS"/>
              </a:rPr>
              <a:t>Scope of the project are:</a:t>
            </a:r>
          </a:p>
          <a:p>
            <a:endParaRPr lang="en-US" b="1" dirty="0">
              <a:latin typeface="Comic Sans MS"/>
            </a:endParaRPr>
          </a:p>
          <a:p>
            <a:pPr marL="285750" indent="-285750">
              <a:buChar char="•"/>
            </a:pPr>
            <a:r>
              <a:rPr lang="en-US" dirty="0"/>
              <a:t>Keep a track of one’s expenses </a:t>
            </a:r>
          </a:p>
          <a:p>
            <a:pPr marL="285750" indent="-285750">
              <a:buChar char="•"/>
            </a:pPr>
            <a:r>
              <a:rPr lang="en-US" dirty="0"/>
              <a:t>Avoid wastage of money on useless items</a:t>
            </a:r>
          </a:p>
          <a:p>
            <a:pPr marL="285750" indent="-285750">
              <a:buChar char="•"/>
            </a:pPr>
            <a:r>
              <a:rPr lang="en-US" dirty="0"/>
              <a:t>To give a graphical representation of someone's monthly expenditure</a:t>
            </a:r>
          </a:p>
          <a:p>
            <a:pPr marL="285750" indent="-285750">
              <a:buChar char="•"/>
            </a:pPr>
            <a:r>
              <a:rPr lang="en-US" dirty="0"/>
              <a:t>Get an idea on creating a budget and hence saving money.</a:t>
            </a:r>
          </a:p>
          <a:p>
            <a:pPr marL="0" marR="0" lvl="0" indent="0" rtl="0">
              <a:lnSpc>
                <a:spcPct val="115000"/>
              </a:lnSpc>
              <a:spcBef>
                <a:spcPts val="0"/>
              </a:spcBef>
              <a:spcAft>
                <a:spcPts val="0"/>
              </a:spcAft>
              <a:buNone/>
            </a:pPr>
            <a:endParaRPr b="1" dirty="0">
              <a:solidFill>
                <a:srgbClr val="366092"/>
              </a:solidFill>
              <a:latin typeface="Bookman Old Style"/>
              <a:ea typeface="Bookman Old Style"/>
              <a:cs typeface="Bookman Old Style"/>
              <a:sym typeface="Bookman Old Style"/>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ftr" idx="11"/>
          </p:nvPr>
        </p:nvSpPr>
        <p:spPr>
          <a:xfrm>
            <a:off x="3124199" y="4767263"/>
            <a:ext cx="3675993"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Bookman Old Style"/>
                <a:ea typeface="Bookman Old Style"/>
                <a:cs typeface="Bookman Old Style"/>
                <a:sym typeface="Bookman Old Style"/>
              </a:rPr>
              <a:t>Department of CSE (Data Science), DSCE</a:t>
            </a:r>
            <a:endParaRPr dirty="0"/>
          </a:p>
        </p:txBody>
      </p:sp>
      <p:sp>
        <p:nvSpPr>
          <p:cNvPr id="219" name="Google Shape;219;p3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cxnSp>
        <p:nvCxnSpPr>
          <p:cNvPr id="220" name="Google Shape;220;p33"/>
          <p:cNvCxnSpPr/>
          <p:nvPr/>
        </p:nvCxnSpPr>
        <p:spPr>
          <a:xfrm rot="5400000">
            <a:off x="-1971600" y="2571675"/>
            <a:ext cx="48576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0"/>
              </a:srgbClr>
            </a:outerShdw>
          </a:effectLst>
        </p:spPr>
      </p:cxnSp>
      <p:cxnSp>
        <p:nvCxnSpPr>
          <p:cNvPr id="221" name="Google Shape;221;p33"/>
          <p:cNvCxnSpPr/>
          <p:nvPr/>
        </p:nvCxnSpPr>
        <p:spPr>
          <a:xfrm>
            <a:off x="0" y="800100"/>
            <a:ext cx="9144000" cy="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cxnSp>
      <p:pic>
        <p:nvPicPr>
          <p:cNvPr id="222" name="Google Shape;222;p33"/>
          <p:cNvPicPr preferRelativeResize="0">
            <a:picLocks noGrp="1"/>
          </p:cNvPicPr>
          <p:nvPr>
            <p:ph type="body" idx="1"/>
          </p:nvPr>
        </p:nvPicPr>
        <p:blipFill rotWithShape="1">
          <a:blip r:embed="rId3">
            <a:alphaModFix/>
          </a:blip>
          <a:srcRect/>
          <a:stretch/>
        </p:blipFill>
        <p:spPr>
          <a:xfrm>
            <a:off x="7848600" y="95361"/>
            <a:ext cx="1143000" cy="590400"/>
          </a:xfrm>
          <a:prstGeom prst="rect">
            <a:avLst/>
          </a:prstGeom>
          <a:noFill/>
          <a:ln>
            <a:noFill/>
          </a:ln>
        </p:spPr>
      </p:pic>
      <p:sp>
        <p:nvSpPr>
          <p:cNvPr id="223" name="Google Shape;223;p33"/>
          <p:cNvSpPr/>
          <p:nvPr/>
        </p:nvSpPr>
        <p:spPr>
          <a:xfrm>
            <a:off x="656497" y="1135855"/>
            <a:ext cx="8030400" cy="3357559"/>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None/>
            </a:pPr>
            <a:r>
              <a:rPr lang="en" sz="3200" b="1" dirty="0">
                <a:solidFill>
                  <a:srgbClr val="366092"/>
                </a:solidFill>
                <a:latin typeface="Bookman Old Style"/>
                <a:ea typeface="Bookman Old Style"/>
                <a:cs typeface="Bookman Old Style"/>
                <a:sym typeface="Bookman Old Style"/>
              </a:rPr>
              <a:t> METHODOLOGY</a:t>
            </a:r>
            <a:endParaRPr sz="3200" b="1" dirty="0">
              <a:solidFill>
                <a:srgbClr val="366092"/>
              </a:solidFill>
              <a:latin typeface="Bookman Old Style"/>
              <a:ea typeface="Bookman Old Style"/>
              <a:cs typeface="Bookman Old Style"/>
              <a:sym typeface="Bookman Old Style"/>
            </a:endParaRPr>
          </a:p>
          <a:p>
            <a:pPr marL="285750" indent="-285750">
              <a:buFont typeface="Arial" panose="020B0604020202020204" pitchFamily="34" charset="0"/>
              <a:buChar char="•"/>
            </a:pPr>
            <a:r>
              <a:rPr lang="en-US" dirty="0">
                <a:latin typeface="Comic Sans MS"/>
              </a:rPr>
              <a:t>This project involves the use of database management system (like MYSQL), in order to keep a track of the data used in this project. This is integrated with python and along with its libraries to perform actions based on this data. </a:t>
            </a:r>
          </a:p>
          <a:p>
            <a:pPr marL="285750" indent="-285750">
              <a:buFont typeface="Arial" panose="020B0604020202020204" pitchFamily="34" charset="0"/>
              <a:buChar char="•"/>
            </a:pPr>
            <a:endParaRPr lang="en-US" dirty="0">
              <a:latin typeface="Comic Sans MS"/>
            </a:endParaRPr>
          </a:p>
          <a:p>
            <a:endParaRPr lang="en-US" dirty="0">
              <a:latin typeface="Comic Sans MS"/>
            </a:endParaRPr>
          </a:p>
          <a:p>
            <a:pPr marL="285750" indent="-285750">
              <a:buFont typeface="Arial" panose="020B0604020202020204" pitchFamily="34" charset="0"/>
              <a:buChar char="•"/>
            </a:pPr>
            <a:r>
              <a:rPr lang="en-US" dirty="0">
                <a:latin typeface="Comic Sans MS"/>
              </a:rPr>
              <a:t>The project opens up in a web page created using HTML and CSS along with JavaScript. It gives a proper user interface experience. In the project , the user has to enter his monthly income, category of income, budget as the basic information. </a:t>
            </a:r>
          </a:p>
          <a:p>
            <a:pPr marL="285750" indent="-285750">
              <a:buFont typeface="Arial" panose="020B0604020202020204" pitchFamily="34" charset="0"/>
              <a:buChar char="•"/>
            </a:pPr>
            <a:endParaRPr lang="en-US" dirty="0">
              <a:latin typeface="Comic Sans MS"/>
            </a:endParaRPr>
          </a:p>
          <a:p>
            <a:endParaRPr lang="en-US" dirty="0">
              <a:latin typeface="Comic Sans MS"/>
            </a:endParaRPr>
          </a:p>
          <a:p>
            <a:pPr marL="285750" indent="-285750">
              <a:buFont typeface="Arial" panose="020B0604020202020204" pitchFamily="34" charset="0"/>
              <a:buChar char="•"/>
            </a:pPr>
            <a:r>
              <a:rPr lang="en-US" dirty="0">
                <a:latin typeface="Comic Sans MS"/>
              </a:rPr>
              <a:t>After these information are given , the user has to daily update his record on how much expenses he has made on the given date, and the category of the expense</a:t>
            </a:r>
            <a:endParaRPr lang="en-IN" b="1" dirty="0">
              <a:solidFill>
                <a:srgbClr val="366092"/>
              </a:solidFill>
              <a:latin typeface="Bookman Old Style"/>
              <a:ea typeface="Bookman Old Style"/>
              <a:cs typeface="Bookman Old Style"/>
              <a:sym typeface="Bookman Old Style"/>
            </a:endParaRPr>
          </a:p>
          <a:p>
            <a:pPr marL="0" lvl="0" indent="0" algn="l" rtl="0">
              <a:lnSpc>
                <a:spcPct val="115000"/>
              </a:lnSpc>
              <a:spcBef>
                <a:spcPts val="0"/>
              </a:spcBef>
              <a:spcAft>
                <a:spcPts val="0"/>
              </a:spcAft>
              <a:buClr>
                <a:schemeClr val="dk1"/>
              </a:buClr>
              <a:buSzPts val="1100"/>
              <a:buFont typeface="Arial"/>
              <a:buNone/>
            </a:pPr>
            <a:endParaRPr sz="3200" b="1" dirty="0">
              <a:solidFill>
                <a:srgbClr val="366092"/>
              </a:solidFill>
              <a:latin typeface="Bookman Old Style"/>
              <a:ea typeface="Bookman Old Style"/>
              <a:cs typeface="Bookman Old Style"/>
              <a:sym typeface="Bookman Old Style"/>
            </a:endParaRPr>
          </a:p>
          <a:p>
            <a:pPr marL="0" marR="0" lvl="0" indent="0" algn="l" rtl="0">
              <a:lnSpc>
                <a:spcPct val="115000"/>
              </a:lnSpc>
              <a:spcBef>
                <a:spcPts val="0"/>
              </a:spcBef>
              <a:spcAft>
                <a:spcPts val="0"/>
              </a:spcAft>
              <a:buNone/>
            </a:pPr>
            <a:endParaRPr sz="3200" b="1" dirty="0">
              <a:solidFill>
                <a:srgbClr val="366092"/>
              </a:solidFill>
              <a:latin typeface="Bookman Old Style"/>
              <a:ea typeface="Bookman Old Style"/>
              <a:cs typeface="Bookman Old Style"/>
              <a:sym typeface="Bookman Old Style"/>
            </a:endParaRPr>
          </a:p>
          <a:p>
            <a:pPr marL="0" lvl="0" indent="0" algn="l" rtl="0">
              <a:lnSpc>
                <a:spcPct val="115000"/>
              </a:lnSpc>
              <a:spcBef>
                <a:spcPts val="0"/>
              </a:spcBef>
              <a:spcAft>
                <a:spcPts val="0"/>
              </a:spcAft>
              <a:buClr>
                <a:schemeClr val="dk1"/>
              </a:buClr>
              <a:buSzPts val="1100"/>
              <a:buFont typeface="Arial"/>
              <a:buNone/>
            </a:pPr>
            <a:endParaRPr sz="1100" dirty="0">
              <a:solidFill>
                <a:schemeClr val="dk1"/>
              </a:solidFill>
            </a:endParaRPr>
          </a:p>
          <a:p>
            <a:pPr marL="0" marR="0" lvl="0" indent="0" algn="ctr" rtl="0">
              <a:lnSpc>
                <a:spcPct val="115000"/>
              </a:lnSpc>
              <a:spcBef>
                <a:spcPts val="0"/>
              </a:spcBef>
              <a:spcAft>
                <a:spcPts val="0"/>
              </a:spcAft>
              <a:buNone/>
            </a:pPr>
            <a:endParaRPr sz="3200" b="1" dirty="0">
              <a:solidFill>
                <a:srgbClr val="366092"/>
              </a:solidFill>
              <a:latin typeface="Bookman Old Style"/>
              <a:ea typeface="Bookman Old Style"/>
              <a:cs typeface="Bookman Old Style"/>
              <a:sym typeface="Bookman Old Style"/>
            </a:endParaRPr>
          </a:p>
        </p:txBody>
      </p:sp>
    </p:spTree>
  </p:cSld>
  <p:clrMapOvr>
    <a:masterClrMapping/>
  </p:clrMapOvr>
  <p:transition spd="slow">
    <p:push/>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1577</Words>
  <Application>Microsoft Office PowerPoint</Application>
  <PresentationFormat>On-screen Show (16:9)</PresentationFormat>
  <Paragraphs>164</Paragraphs>
  <Slides>14</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Bookman Old Style</vt:lpstr>
      <vt:lpstr>Calibri</vt:lpstr>
      <vt:lpstr>Cambria</vt:lpstr>
      <vt:lpstr>Comic Sans MS</vt:lpstr>
      <vt:lpstr>Söhne</vt:lpstr>
      <vt:lpstr>Times New Roman</vt:lpstr>
      <vt:lpstr>Simple Light</vt:lpstr>
      <vt:lpstr>Office Theme</vt:lpstr>
      <vt:lpstr>                       Expenense Tracker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FINANZA</dc:title>
  <dc:creator>ravikant saraf</dc:creator>
  <cp:lastModifiedBy>ravikant saraf</cp:lastModifiedBy>
  <cp:revision>5</cp:revision>
  <dcterms:modified xsi:type="dcterms:W3CDTF">2023-08-20T07:11:14Z</dcterms:modified>
</cp:coreProperties>
</file>