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7"/>
  </p:notesMasterIdLst>
  <p:sldIdLst>
    <p:sldId id="256" r:id="rId2"/>
    <p:sldId id="284" r:id="rId3"/>
    <p:sldId id="286" r:id="rId4"/>
    <p:sldId id="287" r:id="rId5"/>
    <p:sldId id="283" r:id="rId6"/>
    <p:sldId id="257" r:id="rId7"/>
    <p:sldId id="289" r:id="rId8"/>
    <p:sldId id="288" r:id="rId9"/>
    <p:sldId id="290" r:id="rId10"/>
    <p:sldId id="259" r:id="rId11"/>
    <p:sldId id="260" r:id="rId12"/>
    <p:sldId id="300" r:id="rId13"/>
    <p:sldId id="291" r:id="rId14"/>
    <p:sldId id="261" r:id="rId15"/>
    <p:sldId id="292" r:id="rId16"/>
    <p:sldId id="293" r:id="rId17"/>
    <p:sldId id="295" r:id="rId18"/>
    <p:sldId id="294" r:id="rId19"/>
    <p:sldId id="266" r:id="rId20"/>
    <p:sldId id="296" r:id="rId21"/>
    <p:sldId id="297" r:id="rId22"/>
    <p:sldId id="298" r:id="rId23"/>
    <p:sldId id="299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9" r:id="rId32"/>
    <p:sldId id="310" r:id="rId33"/>
    <p:sldId id="311" r:id="rId34"/>
    <p:sldId id="312" r:id="rId35"/>
    <p:sldId id="313" r:id="rId36"/>
    <p:sldId id="308" r:id="rId37"/>
    <p:sldId id="314" r:id="rId38"/>
    <p:sldId id="315" r:id="rId39"/>
    <p:sldId id="262" r:id="rId40"/>
    <p:sldId id="317" r:id="rId41"/>
    <p:sldId id="316" r:id="rId42"/>
    <p:sldId id="319" r:id="rId43"/>
    <p:sldId id="318" r:id="rId44"/>
    <p:sldId id="279" r:id="rId45"/>
    <p:sldId id="320" r:id="rId46"/>
  </p:sldIdLst>
  <p:sldSz cx="9144000" cy="5143500" type="screen16x9"/>
  <p:notesSz cx="6858000" cy="9144000"/>
  <p:embeddedFontLst>
    <p:embeddedFont>
      <p:font typeface="Calibri" pitchFamily="34" charset="0"/>
      <p:regular r:id="rId48"/>
      <p:bold r:id="rId49"/>
      <p:italic r:id="rId50"/>
      <p:boldItalic r:id="rId51"/>
    </p:embeddedFont>
    <p:embeddedFont>
      <p:font typeface="Hind" charset="0"/>
      <p:regular r:id="rId52"/>
      <p:bold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A535AAA-8F38-4BF4-82AC-7E0B9626EAA3}">
  <a:tblStyle styleId="{2A535AAA-8F38-4BF4-82AC-7E0B9626EAA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9" d="100"/>
          <a:sy n="159" d="100"/>
        </p:scale>
        <p:origin x="-2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A0A9D-945B-42E7-94F5-116747CED57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BDD76F-BA6D-4690-B6B7-B5A6D8DB7A9A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E42CEAD9-6E7A-4235-A1E5-34559F01DF61}" type="parTrans" cxnId="{A52D59EA-DF78-49BA-8892-FECCBE5B8BDA}">
      <dgm:prSet/>
      <dgm:spPr/>
      <dgm:t>
        <a:bodyPr/>
        <a:lstStyle/>
        <a:p>
          <a:endParaRPr lang="en-US"/>
        </a:p>
      </dgm:t>
    </dgm:pt>
    <dgm:pt modelId="{D63737EB-F374-44D2-A187-DDBE32369FFD}" type="sibTrans" cxnId="{A52D59EA-DF78-49BA-8892-FECCBE5B8BDA}">
      <dgm:prSet/>
      <dgm:spPr/>
      <dgm:t>
        <a:bodyPr/>
        <a:lstStyle/>
        <a:p>
          <a:endParaRPr lang="en-US"/>
        </a:p>
      </dgm:t>
    </dgm:pt>
    <dgm:pt modelId="{279F304D-0AE0-4103-95F6-0BDCDA43BFD9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7459968E-5F2B-42FF-8D0E-228D5B392B35}" type="parTrans" cxnId="{F975150C-7D0C-4FF0-84DD-1F3C753DAEC7}">
      <dgm:prSet/>
      <dgm:spPr/>
      <dgm:t>
        <a:bodyPr/>
        <a:lstStyle/>
        <a:p>
          <a:endParaRPr lang="en-US"/>
        </a:p>
      </dgm:t>
    </dgm:pt>
    <dgm:pt modelId="{FF2ED25E-382A-4323-9BE4-62966B6AAF85}" type="sibTrans" cxnId="{F975150C-7D0C-4FF0-84DD-1F3C753DAEC7}">
      <dgm:prSet/>
      <dgm:spPr/>
      <dgm:t>
        <a:bodyPr/>
        <a:lstStyle/>
        <a:p>
          <a:endParaRPr lang="en-US"/>
        </a:p>
      </dgm:t>
    </dgm:pt>
    <dgm:pt modelId="{30911252-0283-4697-A083-707305D68D38}">
      <dgm:prSet phldrT="[Text]"/>
      <dgm:spPr/>
      <dgm:t>
        <a:bodyPr/>
        <a:lstStyle/>
        <a:p>
          <a:r>
            <a:rPr lang="en-US" dirty="0" smtClean="0"/>
            <a:t>Variables</a:t>
          </a:r>
          <a:endParaRPr lang="en-US" dirty="0"/>
        </a:p>
      </dgm:t>
    </dgm:pt>
    <dgm:pt modelId="{A73EADF9-73DD-4D3D-9B28-9161A51EB957}" type="parTrans" cxnId="{2922982A-3221-4280-9006-39B0F72A1274}">
      <dgm:prSet/>
      <dgm:spPr/>
      <dgm:t>
        <a:bodyPr/>
        <a:lstStyle/>
        <a:p>
          <a:endParaRPr lang="en-US"/>
        </a:p>
      </dgm:t>
    </dgm:pt>
    <dgm:pt modelId="{21E06FCE-7306-492B-97E5-32184F531F28}" type="sibTrans" cxnId="{2922982A-3221-4280-9006-39B0F72A1274}">
      <dgm:prSet/>
      <dgm:spPr/>
      <dgm:t>
        <a:bodyPr/>
        <a:lstStyle/>
        <a:p>
          <a:endParaRPr lang="en-US"/>
        </a:p>
      </dgm:t>
    </dgm:pt>
    <dgm:pt modelId="{B2FFA750-7099-4B08-862D-B4D3CD3B90B2}">
      <dgm:prSet phldrT="[Text]"/>
      <dgm:spPr/>
      <dgm:t>
        <a:bodyPr/>
        <a:lstStyle/>
        <a:p>
          <a:r>
            <a:rPr lang="en-US" dirty="0" smtClean="0"/>
            <a:t>Processing</a:t>
          </a:r>
          <a:endParaRPr lang="en-US" dirty="0"/>
        </a:p>
      </dgm:t>
    </dgm:pt>
    <dgm:pt modelId="{158A2F0F-B4E0-494E-ACAC-76D5F59D6005}" type="parTrans" cxnId="{AD449878-6082-494D-BEB4-1F645087A7FC}">
      <dgm:prSet/>
      <dgm:spPr/>
      <dgm:t>
        <a:bodyPr/>
        <a:lstStyle/>
        <a:p>
          <a:endParaRPr lang="en-US"/>
        </a:p>
      </dgm:t>
    </dgm:pt>
    <dgm:pt modelId="{84269875-EFD0-40FE-A6D2-E32E3D9C7CCC}" type="sibTrans" cxnId="{AD449878-6082-494D-BEB4-1F645087A7FC}">
      <dgm:prSet/>
      <dgm:spPr/>
      <dgm:t>
        <a:bodyPr/>
        <a:lstStyle/>
        <a:p>
          <a:endParaRPr lang="en-US"/>
        </a:p>
      </dgm:t>
    </dgm:pt>
    <dgm:pt modelId="{0030EAA8-FBDF-4B6C-AFE6-949B004DD5B0}">
      <dgm:prSet phldrT="[Text]"/>
      <dgm:spPr/>
      <dgm:t>
        <a:bodyPr/>
        <a:lstStyle/>
        <a:p>
          <a:r>
            <a:rPr lang="en-US" dirty="0" smtClean="0"/>
            <a:t>Algorithms</a:t>
          </a:r>
          <a:endParaRPr lang="en-US" dirty="0"/>
        </a:p>
      </dgm:t>
    </dgm:pt>
    <dgm:pt modelId="{B46FB61D-8233-46A1-8F70-28C0C448B5E3}" type="parTrans" cxnId="{68DFEEE6-ABEE-44A8-9B5E-806577907A8C}">
      <dgm:prSet/>
      <dgm:spPr/>
      <dgm:t>
        <a:bodyPr/>
        <a:lstStyle/>
        <a:p>
          <a:endParaRPr lang="en-US"/>
        </a:p>
      </dgm:t>
    </dgm:pt>
    <dgm:pt modelId="{EEEFD8EA-C43C-43B0-B2B0-689F7D74F47C}" type="sibTrans" cxnId="{68DFEEE6-ABEE-44A8-9B5E-806577907A8C}">
      <dgm:prSet/>
      <dgm:spPr/>
      <dgm:t>
        <a:bodyPr/>
        <a:lstStyle/>
        <a:p>
          <a:endParaRPr lang="en-US"/>
        </a:p>
      </dgm:t>
    </dgm:pt>
    <dgm:pt modelId="{E8453ABF-EAA2-4A1D-ACF0-585406A2300B}">
      <dgm:prSet phldrT="[Text]"/>
      <dgm:spPr/>
      <dgm:t>
        <a:bodyPr/>
        <a:lstStyle/>
        <a:p>
          <a:r>
            <a:rPr lang="en-US" dirty="0" smtClean="0"/>
            <a:t>Processes</a:t>
          </a:r>
          <a:endParaRPr lang="en-US" dirty="0"/>
        </a:p>
      </dgm:t>
    </dgm:pt>
    <dgm:pt modelId="{1A3C7BA8-AA1D-4CA7-B2E3-2DA26DB48FFF}" type="parTrans" cxnId="{B6312563-82B2-4EA0-A10E-261F6B5B8B83}">
      <dgm:prSet/>
      <dgm:spPr/>
      <dgm:t>
        <a:bodyPr/>
        <a:lstStyle/>
        <a:p>
          <a:endParaRPr lang="en-US"/>
        </a:p>
      </dgm:t>
    </dgm:pt>
    <dgm:pt modelId="{D1660177-CA92-4CCD-8ACF-5DE07E3C5C22}" type="sibTrans" cxnId="{B6312563-82B2-4EA0-A10E-261F6B5B8B83}">
      <dgm:prSet/>
      <dgm:spPr/>
      <dgm:t>
        <a:bodyPr/>
        <a:lstStyle/>
        <a:p>
          <a:endParaRPr lang="en-US"/>
        </a:p>
      </dgm:t>
    </dgm:pt>
    <dgm:pt modelId="{7C6DB219-2983-479B-9193-FF22DCDA4A33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4C9FFD67-A89F-4DAA-8C21-2C07302DD1B0}" type="parTrans" cxnId="{8CE3A545-F950-468E-B380-C347A5A3AD50}">
      <dgm:prSet/>
      <dgm:spPr/>
      <dgm:t>
        <a:bodyPr/>
        <a:lstStyle/>
        <a:p>
          <a:endParaRPr lang="en-US"/>
        </a:p>
      </dgm:t>
    </dgm:pt>
    <dgm:pt modelId="{B2F14635-1F6C-4CBF-9B9B-9E618F5BEA8C}" type="sibTrans" cxnId="{8CE3A545-F950-468E-B380-C347A5A3AD50}">
      <dgm:prSet/>
      <dgm:spPr/>
      <dgm:t>
        <a:bodyPr/>
        <a:lstStyle/>
        <a:p>
          <a:endParaRPr lang="en-US"/>
        </a:p>
      </dgm:t>
    </dgm:pt>
    <dgm:pt modelId="{C9AECAED-9D2F-4EC6-AD87-64EFEF241314}">
      <dgm:prSet phldrT="[Text]"/>
      <dgm:spPr/>
      <dgm:t>
        <a:bodyPr/>
        <a:lstStyle/>
        <a:p>
          <a:r>
            <a:rPr lang="en-US" dirty="0" smtClean="0"/>
            <a:t>Processed data</a:t>
          </a:r>
          <a:endParaRPr lang="en-US" dirty="0"/>
        </a:p>
      </dgm:t>
    </dgm:pt>
    <dgm:pt modelId="{FA391894-62A5-4638-9F33-8AB849DE524A}" type="parTrans" cxnId="{17516211-1CBF-45B2-AF41-1947842FCB4F}">
      <dgm:prSet/>
      <dgm:spPr/>
      <dgm:t>
        <a:bodyPr/>
        <a:lstStyle/>
        <a:p>
          <a:endParaRPr lang="en-US"/>
        </a:p>
      </dgm:t>
    </dgm:pt>
    <dgm:pt modelId="{F474A7DE-35E8-4187-A89F-6E77C9B0DAD6}" type="sibTrans" cxnId="{17516211-1CBF-45B2-AF41-1947842FCB4F}">
      <dgm:prSet/>
      <dgm:spPr/>
      <dgm:t>
        <a:bodyPr/>
        <a:lstStyle/>
        <a:p>
          <a:endParaRPr lang="en-US"/>
        </a:p>
      </dgm:t>
    </dgm:pt>
    <dgm:pt modelId="{F3D59A98-797A-4F7C-92B8-5E438E14D427}" type="pres">
      <dgm:prSet presAssocID="{541A0A9D-945B-42E7-94F5-116747CED57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377212-4E32-4226-952D-7CE4A94C66EC}" type="pres">
      <dgm:prSet presAssocID="{6BBDD76F-BA6D-4690-B6B7-B5A6D8DB7A9A}" presName="composite" presStyleCnt="0"/>
      <dgm:spPr/>
    </dgm:pt>
    <dgm:pt modelId="{99CCE16A-2A39-4A8B-86BA-BC1BD477CC9E}" type="pres">
      <dgm:prSet presAssocID="{6BBDD76F-BA6D-4690-B6B7-B5A6D8DB7A9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BE544-0F7F-4A80-A023-7DE89A5690DD}" type="pres">
      <dgm:prSet presAssocID="{6BBDD76F-BA6D-4690-B6B7-B5A6D8DB7A9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E5F97D-8472-4C1C-8E2B-AA9B338B3F80}" type="pres">
      <dgm:prSet presAssocID="{D63737EB-F374-44D2-A187-DDBE32369FFD}" presName="sp" presStyleCnt="0"/>
      <dgm:spPr/>
    </dgm:pt>
    <dgm:pt modelId="{C5DF0D2D-2606-47AA-AD75-53DE13A7CA5D}" type="pres">
      <dgm:prSet presAssocID="{B2FFA750-7099-4B08-862D-B4D3CD3B90B2}" presName="composite" presStyleCnt="0"/>
      <dgm:spPr/>
    </dgm:pt>
    <dgm:pt modelId="{1DE2E638-1ED4-4371-BBCE-A45603BCEA7F}" type="pres">
      <dgm:prSet presAssocID="{B2FFA750-7099-4B08-862D-B4D3CD3B90B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7B39D-9856-47A2-BC35-BF4A32272509}" type="pres">
      <dgm:prSet presAssocID="{B2FFA750-7099-4B08-862D-B4D3CD3B90B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74C4A-CD08-420A-AB20-24BE93C62142}" type="pres">
      <dgm:prSet presAssocID="{84269875-EFD0-40FE-A6D2-E32E3D9C7CCC}" presName="sp" presStyleCnt="0"/>
      <dgm:spPr/>
    </dgm:pt>
    <dgm:pt modelId="{C1892EB8-960C-462D-8241-2DCA98183D8A}" type="pres">
      <dgm:prSet presAssocID="{7C6DB219-2983-479B-9193-FF22DCDA4A33}" presName="composite" presStyleCnt="0"/>
      <dgm:spPr/>
    </dgm:pt>
    <dgm:pt modelId="{52AB69F6-F80A-4FBE-9675-2B86A3BE37CB}" type="pres">
      <dgm:prSet presAssocID="{7C6DB219-2983-479B-9193-FF22DCDA4A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FDDC0-A0FC-43D0-BD76-2DA4A98878CB}" type="pres">
      <dgm:prSet presAssocID="{7C6DB219-2983-479B-9193-FF22DCDA4A33}" presName="descendantText" presStyleLbl="alignAcc1" presStyleIdx="2" presStyleCnt="3" custLinFactNeighborX="349" custLinFactNeighborY="-3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DB07EF-1871-4300-A6EB-1C062B2114C5}" type="presOf" srcId="{C9AECAED-9D2F-4EC6-AD87-64EFEF241314}" destId="{47DFDDC0-A0FC-43D0-BD76-2DA4A98878CB}" srcOrd="0" destOrd="0" presId="urn:microsoft.com/office/officeart/2005/8/layout/chevron2"/>
    <dgm:cxn modelId="{BC1E751B-04E0-47E1-8F7F-54CDD019441D}" type="presOf" srcId="{30911252-0283-4697-A083-707305D68D38}" destId="{042BE544-0F7F-4A80-A023-7DE89A5690DD}" srcOrd="0" destOrd="1" presId="urn:microsoft.com/office/officeart/2005/8/layout/chevron2"/>
    <dgm:cxn modelId="{8CE3A545-F950-468E-B380-C347A5A3AD50}" srcId="{541A0A9D-945B-42E7-94F5-116747CED579}" destId="{7C6DB219-2983-479B-9193-FF22DCDA4A33}" srcOrd="2" destOrd="0" parTransId="{4C9FFD67-A89F-4DAA-8C21-2C07302DD1B0}" sibTransId="{B2F14635-1F6C-4CBF-9B9B-9E618F5BEA8C}"/>
    <dgm:cxn modelId="{9874737C-53D8-4BCD-8843-F975AB92F1F5}" type="presOf" srcId="{7C6DB219-2983-479B-9193-FF22DCDA4A33}" destId="{52AB69F6-F80A-4FBE-9675-2B86A3BE37CB}" srcOrd="0" destOrd="0" presId="urn:microsoft.com/office/officeart/2005/8/layout/chevron2"/>
    <dgm:cxn modelId="{17516211-1CBF-45B2-AF41-1947842FCB4F}" srcId="{7C6DB219-2983-479B-9193-FF22DCDA4A33}" destId="{C9AECAED-9D2F-4EC6-AD87-64EFEF241314}" srcOrd="0" destOrd="0" parTransId="{FA391894-62A5-4638-9F33-8AB849DE524A}" sibTransId="{F474A7DE-35E8-4187-A89F-6E77C9B0DAD6}"/>
    <dgm:cxn modelId="{39FD3823-7590-4849-A91C-ECF0FF51E327}" type="presOf" srcId="{0030EAA8-FBDF-4B6C-AFE6-949B004DD5B0}" destId="{5B57B39D-9856-47A2-BC35-BF4A32272509}" srcOrd="0" destOrd="0" presId="urn:microsoft.com/office/officeart/2005/8/layout/chevron2"/>
    <dgm:cxn modelId="{8CC0408F-A7E0-496E-B8F9-568B006A2FA5}" type="presOf" srcId="{E8453ABF-EAA2-4A1D-ACF0-585406A2300B}" destId="{5B57B39D-9856-47A2-BC35-BF4A32272509}" srcOrd="0" destOrd="1" presId="urn:microsoft.com/office/officeart/2005/8/layout/chevron2"/>
    <dgm:cxn modelId="{03B1C8F4-3DF9-427B-BE27-B0F2C22F54B4}" type="presOf" srcId="{541A0A9D-945B-42E7-94F5-116747CED579}" destId="{F3D59A98-797A-4F7C-92B8-5E438E14D427}" srcOrd="0" destOrd="0" presId="urn:microsoft.com/office/officeart/2005/8/layout/chevron2"/>
    <dgm:cxn modelId="{B6312563-82B2-4EA0-A10E-261F6B5B8B83}" srcId="{B2FFA750-7099-4B08-862D-B4D3CD3B90B2}" destId="{E8453ABF-EAA2-4A1D-ACF0-585406A2300B}" srcOrd="1" destOrd="0" parTransId="{1A3C7BA8-AA1D-4CA7-B2E3-2DA26DB48FFF}" sibTransId="{D1660177-CA92-4CCD-8ACF-5DE07E3C5C22}"/>
    <dgm:cxn modelId="{2922982A-3221-4280-9006-39B0F72A1274}" srcId="{6BBDD76F-BA6D-4690-B6B7-B5A6D8DB7A9A}" destId="{30911252-0283-4697-A083-707305D68D38}" srcOrd="1" destOrd="0" parTransId="{A73EADF9-73DD-4D3D-9B28-9161A51EB957}" sibTransId="{21E06FCE-7306-492B-97E5-32184F531F28}"/>
    <dgm:cxn modelId="{9047001F-5F48-4309-99F0-629EECC51C2D}" type="presOf" srcId="{279F304D-0AE0-4103-95F6-0BDCDA43BFD9}" destId="{042BE544-0F7F-4A80-A023-7DE89A5690DD}" srcOrd="0" destOrd="0" presId="urn:microsoft.com/office/officeart/2005/8/layout/chevron2"/>
    <dgm:cxn modelId="{68DFEEE6-ABEE-44A8-9B5E-806577907A8C}" srcId="{B2FFA750-7099-4B08-862D-B4D3CD3B90B2}" destId="{0030EAA8-FBDF-4B6C-AFE6-949B004DD5B0}" srcOrd="0" destOrd="0" parTransId="{B46FB61D-8233-46A1-8F70-28C0C448B5E3}" sibTransId="{EEEFD8EA-C43C-43B0-B2B0-689F7D74F47C}"/>
    <dgm:cxn modelId="{C85BA255-24D7-4D4F-9D9A-6EEB87DE50C8}" type="presOf" srcId="{6BBDD76F-BA6D-4690-B6B7-B5A6D8DB7A9A}" destId="{99CCE16A-2A39-4A8B-86BA-BC1BD477CC9E}" srcOrd="0" destOrd="0" presId="urn:microsoft.com/office/officeart/2005/8/layout/chevron2"/>
    <dgm:cxn modelId="{A52D59EA-DF78-49BA-8892-FECCBE5B8BDA}" srcId="{541A0A9D-945B-42E7-94F5-116747CED579}" destId="{6BBDD76F-BA6D-4690-B6B7-B5A6D8DB7A9A}" srcOrd="0" destOrd="0" parTransId="{E42CEAD9-6E7A-4235-A1E5-34559F01DF61}" sibTransId="{D63737EB-F374-44D2-A187-DDBE32369FFD}"/>
    <dgm:cxn modelId="{F975150C-7D0C-4FF0-84DD-1F3C753DAEC7}" srcId="{6BBDD76F-BA6D-4690-B6B7-B5A6D8DB7A9A}" destId="{279F304D-0AE0-4103-95F6-0BDCDA43BFD9}" srcOrd="0" destOrd="0" parTransId="{7459968E-5F2B-42FF-8D0E-228D5B392B35}" sibTransId="{FF2ED25E-382A-4323-9BE4-62966B6AAF85}"/>
    <dgm:cxn modelId="{AD449878-6082-494D-BEB4-1F645087A7FC}" srcId="{541A0A9D-945B-42E7-94F5-116747CED579}" destId="{B2FFA750-7099-4B08-862D-B4D3CD3B90B2}" srcOrd="1" destOrd="0" parTransId="{158A2F0F-B4E0-494E-ACAC-76D5F59D6005}" sibTransId="{84269875-EFD0-40FE-A6D2-E32E3D9C7CCC}"/>
    <dgm:cxn modelId="{A8D0DE87-AC36-457F-A196-46BC81A15D30}" type="presOf" srcId="{B2FFA750-7099-4B08-862D-B4D3CD3B90B2}" destId="{1DE2E638-1ED4-4371-BBCE-A45603BCEA7F}" srcOrd="0" destOrd="0" presId="urn:microsoft.com/office/officeart/2005/8/layout/chevron2"/>
    <dgm:cxn modelId="{B6AE25C7-2C65-4607-809B-CD46D5B9038A}" type="presParOf" srcId="{F3D59A98-797A-4F7C-92B8-5E438E14D427}" destId="{3C377212-4E32-4226-952D-7CE4A94C66EC}" srcOrd="0" destOrd="0" presId="urn:microsoft.com/office/officeart/2005/8/layout/chevron2"/>
    <dgm:cxn modelId="{BACDEB46-BB98-4B51-85AB-D76C096624DF}" type="presParOf" srcId="{3C377212-4E32-4226-952D-7CE4A94C66EC}" destId="{99CCE16A-2A39-4A8B-86BA-BC1BD477CC9E}" srcOrd="0" destOrd="0" presId="urn:microsoft.com/office/officeart/2005/8/layout/chevron2"/>
    <dgm:cxn modelId="{C3E6DDE5-10E5-4BB0-BA30-271E56274355}" type="presParOf" srcId="{3C377212-4E32-4226-952D-7CE4A94C66EC}" destId="{042BE544-0F7F-4A80-A023-7DE89A5690DD}" srcOrd="1" destOrd="0" presId="urn:microsoft.com/office/officeart/2005/8/layout/chevron2"/>
    <dgm:cxn modelId="{B8DE6BBB-7679-483A-8730-A683CA0A9B1F}" type="presParOf" srcId="{F3D59A98-797A-4F7C-92B8-5E438E14D427}" destId="{BAE5F97D-8472-4C1C-8E2B-AA9B338B3F80}" srcOrd="1" destOrd="0" presId="urn:microsoft.com/office/officeart/2005/8/layout/chevron2"/>
    <dgm:cxn modelId="{06E1F35F-7087-46E0-ACB5-B1F5FFD21317}" type="presParOf" srcId="{F3D59A98-797A-4F7C-92B8-5E438E14D427}" destId="{C5DF0D2D-2606-47AA-AD75-53DE13A7CA5D}" srcOrd="2" destOrd="0" presId="urn:microsoft.com/office/officeart/2005/8/layout/chevron2"/>
    <dgm:cxn modelId="{316F00CE-0AFB-4145-805F-511523451E23}" type="presParOf" srcId="{C5DF0D2D-2606-47AA-AD75-53DE13A7CA5D}" destId="{1DE2E638-1ED4-4371-BBCE-A45603BCEA7F}" srcOrd="0" destOrd="0" presId="urn:microsoft.com/office/officeart/2005/8/layout/chevron2"/>
    <dgm:cxn modelId="{F14A0868-5DCA-4447-8CC3-872AC2A4BE57}" type="presParOf" srcId="{C5DF0D2D-2606-47AA-AD75-53DE13A7CA5D}" destId="{5B57B39D-9856-47A2-BC35-BF4A32272509}" srcOrd="1" destOrd="0" presId="urn:microsoft.com/office/officeart/2005/8/layout/chevron2"/>
    <dgm:cxn modelId="{F17A29BD-163C-4AC6-83A0-C5B1EB6CB4D5}" type="presParOf" srcId="{F3D59A98-797A-4F7C-92B8-5E438E14D427}" destId="{92B74C4A-CD08-420A-AB20-24BE93C62142}" srcOrd="3" destOrd="0" presId="urn:microsoft.com/office/officeart/2005/8/layout/chevron2"/>
    <dgm:cxn modelId="{700A3D32-B1D7-45F7-9074-D6DEE1909E72}" type="presParOf" srcId="{F3D59A98-797A-4F7C-92B8-5E438E14D427}" destId="{C1892EB8-960C-462D-8241-2DCA98183D8A}" srcOrd="4" destOrd="0" presId="urn:microsoft.com/office/officeart/2005/8/layout/chevron2"/>
    <dgm:cxn modelId="{7C297376-2006-4F3B-B7F5-78667D326CE3}" type="presParOf" srcId="{C1892EB8-960C-462D-8241-2DCA98183D8A}" destId="{52AB69F6-F80A-4FBE-9675-2B86A3BE37CB}" srcOrd="0" destOrd="0" presId="urn:microsoft.com/office/officeart/2005/8/layout/chevron2"/>
    <dgm:cxn modelId="{5BD1B321-1CFB-4D31-ADA6-57BE6B33BAAA}" type="presParOf" srcId="{C1892EB8-960C-462D-8241-2DCA98183D8A}" destId="{47DFDDC0-A0FC-43D0-BD76-2DA4A98878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98706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0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 b="1" i="1"/>
            </a:lvl1pPr>
            <a:lvl2pPr lvl="1" algn="ctr" rtl="0">
              <a:spcBef>
                <a:spcPts val="0"/>
              </a:spcBef>
              <a:defRPr b="1" i="1"/>
            </a:lvl2pPr>
            <a:lvl3pPr lvl="2" algn="ctr" rtl="0">
              <a:spcBef>
                <a:spcPts val="0"/>
              </a:spcBef>
              <a:defRPr b="1" i="1"/>
            </a:lvl3pPr>
            <a:lvl4pPr lvl="3" algn="ctr" rtl="0">
              <a:spcBef>
                <a:spcPts val="0"/>
              </a:spcBef>
              <a:defRPr b="1" i="1"/>
            </a:lvl4pPr>
            <a:lvl5pPr lvl="4" algn="ctr" rtl="0">
              <a:spcBef>
                <a:spcPts val="0"/>
              </a:spcBef>
              <a:defRPr b="1" i="1"/>
            </a:lvl5pPr>
            <a:lvl6pPr lvl="5" algn="ctr" rtl="0">
              <a:spcBef>
                <a:spcPts val="0"/>
              </a:spcBef>
              <a:defRPr b="1" i="1"/>
            </a:lvl6pPr>
            <a:lvl7pPr lvl="6" algn="ctr" rtl="0">
              <a:spcBef>
                <a:spcPts val="0"/>
              </a:spcBef>
              <a:defRPr b="1" i="1"/>
            </a:lvl7pPr>
            <a:lvl8pPr lvl="7" algn="ctr" rtl="0">
              <a:spcBef>
                <a:spcPts val="0"/>
              </a:spcBef>
              <a:defRPr b="1" i="1"/>
            </a:lvl8pPr>
            <a:lvl9pPr lvl="8" algn="ctr">
              <a:spcBef>
                <a:spcPts val="0"/>
              </a:spcBef>
              <a:defRPr b="1" i="1"/>
            </a:lvl9pPr>
          </a:lstStyle>
          <a:p>
            <a:endParaRPr/>
          </a:p>
        </p:txBody>
      </p:sp>
      <p:grpSp>
        <p:nvGrpSpPr>
          <p:cNvPr id="35" name="Shape 3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6" name="Shape 36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Shape 41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 rot="-5400000" flipH="1">
            <a:off x="-358985" y="3663618"/>
            <a:ext cx="1838515" cy="1120554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56" name="Shape 56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224148" y="1706950"/>
            <a:ext cx="2977800" cy="321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6" name="Shape 66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72" name="Shape 72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8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194800" y="1676800"/>
            <a:ext cx="2024100" cy="3248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8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3" name="Shape 83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89" name="Shape 89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96" name="Shape 9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97" name="Shape 9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103" name="Shape 103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mall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 flipH="1">
            <a:off x="-358954" y="3663588"/>
            <a:ext cx="1838400" cy="1120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hyperlink" Target="http://www.eclipse.org/downloads/packages/eclipse-ide-java-developers/mars2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vlad2me@gmail.co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github.com/vladutbutnaru/enered-java" TargetMode="External"/><Relationship Id="rId7" Type="http://schemas.openxmlformats.org/officeDocument/2006/relationships/hyperlink" Target="http://goo.gl/forms/ARBqgoCk5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oracle.com/technetwork/java/javase/downloads/index.html" TargetMode="External"/><Relationship Id="rId5" Type="http://schemas.openxmlformats.org/officeDocument/2006/relationships/hyperlink" Target="https://www.eclipse.org/downloads/" TargetMode="External"/><Relationship Id="rId4" Type="http://schemas.openxmlformats.org/officeDocument/2006/relationships/hyperlink" Target="http://online.enered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Java + Mobile course by Enered</a:t>
            </a:r>
            <a:endParaRPr lang="en" dirty="0"/>
          </a:p>
        </p:txBody>
      </p:sp>
      <p:pic>
        <p:nvPicPr>
          <p:cNvPr id="1026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Shape 629"/>
          <p:cNvGrpSpPr/>
          <p:nvPr/>
        </p:nvGrpSpPr>
        <p:grpSpPr>
          <a:xfrm>
            <a:off x="76200" y="285750"/>
            <a:ext cx="432570" cy="421333"/>
            <a:chOff x="5926225" y="921350"/>
            <a:chExt cx="517800" cy="504350"/>
          </a:xfrm>
        </p:grpSpPr>
        <p:sp>
          <p:nvSpPr>
            <p:cNvPr id="5" name="Shape 63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" name="Shape 63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" name="Shape 632"/>
          <p:cNvSpPr/>
          <p:nvPr/>
        </p:nvSpPr>
        <p:spPr>
          <a:xfrm>
            <a:off x="270120" y="521807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2.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Let’s get to know each other</a:t>
            </a:r>
            <a:endParaRPr lang="en" dirty="0"/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Who are you? What do you want to achieve?</a:t>
            </a:r>
            <a:endParaRPr lang="en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“One of the most beautiful qualities of true friendship is to understand and to be understood”</a:t>
            </a:r>
            <a:endParaRPr lang="en" dirty="0"/>
          </a:p>
        </p:txBody>
      </p:sp>
      <p:pic>
        <p:nvPicPr>
          <p:cNvPr id="3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7400" y="898327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ind" charset="0"/>
                <a:cs typeface="Hind" charset="0"/>
              </a:rPr>
              <a:t>Java developer</a:t>
            </a:r>
            <a:endParaRPr lang="en-US" dirty="0">
              <a:solidFill>
                <a:schemeClr val="bg1"/>
              </a:solidFill>
              <a:latin typeface="Hind" charset="0"/>
              <a:cs typeface="Hin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1519" y="1276350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ind" charset="0"/>
                <a:cs typeface="Hind" charset="0"/>
              </a:rPr>
              <a:t>Java System Architect</a:t>
            </a:r>
            <a:endParaRPr lang="en-US" dirty="0">
              <a:solidFill>
                <a:schemeClr val="bg1"/>
              </a:solidFill>
              <a:latin typeface="Hind" charset="0"/>
              <a:cs typeface="Hin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1727" y="891218"/>
            <a:ext cx="1901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ind" charset="0"/>
                <a:cs typeface="Hind" charset="0"/>
              </a:rPr>
              <a:t>Java automated tester</a:t>
            </a:r>
            <a:endParaRPr lang="en-US" dirty="0">
              <a:solidFill>
                <a:schemeClr val="bg1"/>
              </a:solidFill>
              <a:latin typeface="Hind" charset="0"/>
              <a:cs typeface="Hin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8082" y="3560861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ind" charset="0"/>
                <a:cs typeface="Hind" charset="0"/>
              </a:rPr>
              <a:t>Java Guru</a:t>
            </a:r>
            <a:endParaRPr lang="en-US" dirty="0">
              <a:solidFill>
                <a:schemeClr val="bg1"/>
              </a:solidFill>
              <a:latin typeface="Hind" charset="0"/>
              <a:cs typeface="Hin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3836" y="3943350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ind" charset="0"/>
                <a:cs typeface="Hind" charset="0"/>
              </a:rPr>
              <a:t>Java Consultant</a:t>
            </a:r>
            <a:endParaRPr lang="en-US" dirty="0">
              <a:solidFill>
                <a:schemeClr val="bg1"/>
              </a:solidFill>
              <a:latin typeface="Hind" charset="0"/>
              <a:cs typeface="Hin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6604" y="356086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ind" charset="0"/>
                <a:cs typeface="Hind" charset="0"/>
              </a:rPr>
              <a:t>Java Freelancer</a:t>
            </a:r>
            <a:endParaRPr lang="en-US" dirty="0">
              <a:solidFill>
                <a:schemeClr val="bg1"/>
              </a:solidFill>
              <a:latin typeface="Hind" charset="0"/>
              <a:cs typeface="Hind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3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56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3.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What is this </a:t>
            </a:r>
            <a:r>
              <a:rPr lang="en" i="1" dirty="0" smtClean="0"/>
              <a:t>Java </a:t>
            </a:r>
            <a:r>
              <a:rPr lang="en" dirty="0" smtClean="0"/>
              <a:t>thing?</a:t>
            </a:r>
            <a:endParaRPr lang="en" dirty="0"/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No, really, what is it?</a:t>
            </a:r>
            <a:endParaRPr lang="en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1831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Well…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Java was originally designed for interactive TV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2</a:t>
            </a:r>
            <a:r>
              <a:rPr lang="en" baseline="30000" dirty="0" smtClean="0"/>
              <a:t>nd</a:t>
            </a:r>
            <a:r>
              <a:rPr lang="en" dirty="0" smtClean="0"/>
              <a:t> most popular programming language (after the hidious C)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It runs on almost all devices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It is powering 95% of all Enterprise apps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Pretty interesting, huh?</a:t>
            </a:r>
            <a:endParaRPr lang="en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Java SE (Standard Edition)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This version is used mainly for </a:t>
            </a:r>
            <a:r>
              <a:rPr lang="en" i="1" dirty="0" smtClean="0"/>
              <a:t>desktop</a:t>
            </a:r>
            <a:r>
              <a:rPr lang="en" dirty="0" smtClean="0"/>
              <a:t> applications, that run for a small number of clients. It’s features allow you to create a modern application t</a:t>
            </a:r>
            <a:r>
              <a:rPr lang="en-US" dirty="0" smtClean="0"/>
              <a:t>ha</a:t>
            </a:r>
            <a:r>
              <a:rPr lang="en" dirty="0" smtClean="0"/>
              <a:t>t runs on any operating system.</a:t>
            </a:r>
            <a:endParaRPr lang="en" dirty="0"/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There are 2 major directions</a:t>
            </a:r>
            <a:endParaRPr lang="en" dirty="0"/>
          </a:p>
        </p:txBody>
      </p:sp>
      <p:sp>
        <p:nvSpPr>
          <p:cNvPr id="208" name="Shape 208"/>
          <p:cNvSpPr txBox="1">
            <a:spLocks noGrp="1"/>
          </p:cNvSpPr>
          <p:nvPr>
            <p:ph type="body" idx="2"/>
          </p:nvPr>
        </p:nvSpPr>
        <p:spPr>
          <a:xfrm>
            <a:off x="4224148" y="1706950"/>
            <a:ext cx="3091052" cy="321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Java EE (Enterprise edition)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This version is used mainly for </a:t>
            </a:r>
            <a:r>
              <a:rPr lang="en" i="1" dirty="0" smtClean="0"/>
              <a:t>web</a:t>
            </a:r>
            <a:r>
              <a:rPr lang="en" dirty="0" smtClean="0"/>
              <a:t> applications. There is a server that serves the Java app to a big number of clients simultainiously. To date, it is the most used programming language for enterprise solutions.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800722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33CCCC"/>
                </a:solidFill>
              </a:rPr>
              <a:t>60,</a:t>
            </a:r>
            <a:r>
              <a:rPr lang="en" sz="9600" dirty="0" smtClean="0">
                <a:solidFill>
                  <a:srgbClr val="33CCFF"/>
                </a:solidFill>
              </a:rPr>
              <a:t>000,</a:t>
            </a:r>
            <a:r>
              <a:rPr lang="en" sz="9600" dirty="0" smtClean="0">
                <a:solidFill>
                  <a:srgbClr val="6699FF"/>
                </a:solidFill>
              </a:rPr>
              <a:t>000+</a:t>
            </a:r>
            <a:endParaRPr lang="en" sz="9600" dirty="0">
              <a:solidFill>
                <a:srgbClr val="6699FF"/>
              </a:solidFill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subTitle" idx="4294967295"/>
          </p:nvPr>
        </p:nvSpPr>
        <p:spPr>
          <a:xfrm>
            <a:off x="685800" y="26876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Applications &amp; libraries built using Java technologies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577648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ctrTitle" idx="4294967295"/>
          </p:nvPr>
        </p:nvSpPr>
        <p:spPr>
          <a:xfrm>
            <a:off x="1371600" y="952800"/>
            <a:ext cx="6034199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CC00"/>
                </a:solidFill>
              </a:rPr>
              <a:t>400 euro</a:t>
            </a:r>
            <a:endParaRPr lang="en" sz="7200" dirty="0">
              <a:solidFill>
                <a:srgbClr val="FFCC00"/>
              </a:solidFill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subTitle" idx="4294967295"/>
          </p:nvPr>
        </p:nvSpPr>
        <p:spPr>
          <a:xfrm>
            <a:off x="1371600" y="1487508"/>
            <a:ext cx="60341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 smtClean="0"/>
              <a:t>The minimum salary of a Junior Java Developer</a:t>
            </a:r>
            <a:endParaRPr lang="en" sz="1800" dirty="0"/>
          </a:p>
        </p:txBody>
      </p:sp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1371600" y="3581693"/>
            <a:ext cx="6034199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66"/>
                </a:solidFill>
              </a:rPr>
              <a:t>50+</a:t>
            </a:r>
            <a:endParaRPr lang="en" sz="7200" dirty="0">
              <a:solidFill>
                <a:srgbClr val="FF0066"/>
              </a:solidFill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ubTitle" idx="4294967295"/>
          </p:nvPr>
        </p:nvSpPr>
        <p:spPr>
          <a:xfrm>
            <a:off x="1371600" y="4116401"/>
            <a:ext cx="60341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 smtClean="0"/>
              <a:t>Java-related jobs monthly</a:t>
            </a:r>
            <a:endParaRPr lang="en" sz="1800" dirty="0"/>
          </a:p>
        </p:txBody>
      </p:sp>
      <p:sp>
        <p:nvSpPr>
          <p:cNvPr id="269" name="Shape 269"/>
          <p:cNvSpPr txBox="1">
            <a:spLocks noGrp="1"/>
          </p:cNvSpPr>
          <p:nvPr>
            <p:ph type="ctrTitle" idx="4294967295"/>
          </p:nvPr>
        </p:nvSpPr>
        <p:spPr>
          <a:xfrm>
            <a:off x="1371600" y="2267246"/>
            <a:ext cx="6034199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6600"/>
                </a:solidFill>
              </a:rPr>
              <a:t>20+</a:t>
            </a:r>
            <a:endParaRPr lang="en" sz="4800" dirty="0">
              <a:solidFill>
                <a:srgbClr val="FF6600"/>
              </a:solidFill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subTitle" idx="4294967295"/>
          </p:nvPr>
        </p:nvSpPr>
        <p:spPr>
          <a:xfrm>
            <a:off x="1371600" y="2801954"/>
            <a:ext cx="60341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800" dirty="0" smtClean="0"/>
              <a:t>Companies in Iasi that have Java departments</a:t>
            </a:r>
            <a:endParaRPr lang="en" sz="1800" dirty="0"/>
          </a:p>
        </p:txBody>
      </p:sp>
      <p:pic>
        <p:nvPicPr>
          <p:cNvPr id="8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9469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ctrTitle" idx="4294967295"/>
          </p:nvPr>
        </p:nvSpPr>
        <p:spPr>
          <a:xfrm>
            <a:off x="1371600" y="952800"/>
            <a:ext cx="6034199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CC00"/>
                </a:solidFill>
              </a:rPr>
              <a:t>~4 months</a:t>
            </a:r>
            <a:endParaRPr lang="en" sz="7200" dirty="0">
              <a:solidFill>
                <a:srgbClr val="FFCC00"/>
              </a:solidFill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subTitle" idx="4294967295"/>
          </p:nvPr>
        </p:nvSpPr>
        <p:spPr>
          <a:xfrm>
            <a:off x="1371600" y="1487508"/>
            <a:ext cx="60341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 smtClean="0"/>
              <a:t>The time it takes to pass a Junior interview</a:t>
            </a:r>
            <a:endParaRPr lang="en" sz="1800" dirty="0"/>
          </a:p>
        </p:txBody>
      </p:sp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1371600" y="3581693"/>
            <a:ext cx="6034199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0066"/>
                </a:solidFill>
              </a:rPr>
              <a:t>3</a:t>
            </a:r>
            <a:r>
              <a:rPr lang="en" sz="7200" dirty="0" smtClean="0">
                <a:solidFill>
                  <a:srgbClr val="FF0066"/>
                </a:solidFill>
              </a:rPr>
              <a:t>+ years</a:t>
            </a:r>
            <a:endParaRPr lang="en" sz="7200" dirty="0">
              <a:solidFill>
                <a:srgbClr val="FF0066"/>
              </a:solidFill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ubTitle" idx="4294967295"/>
          </p:nvPr>
        </p:nvSpPr>
        <p:spPr>
          <a:xfrm>
            <a:off x="1371600" y="4116401"/>
            <a:ext cx="60341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 smtClean="0"/>
              <a:t>The time until you can reach Senior level</a:t>
            </a:r>
            <a:endParaRPr lang="en" sz="1800" dirty="0"/>
          </a:p>
        </p:txBody>
      </p:sp>
      <p:sp>
        <p:nvSpPr>
          <p:cNvPr id="269" name="Shape 269"/>
          <p:cNvSpPr txBox="1">
            <a:spLocks noGrp="1"/>
          </p:cNvSpPr>
          <p:nvPr>
            <p:ph type="ctrTitle" idx="4294967295"/>
          </p:nvPr>
        </p:nvSpPr>
        <p:spPr>
          <a:xfrm>
            <a:off x="1371600" y="2267246"/>
            <a:ext cx="6034199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6600"/>
                </a:solidFill>
              </a:rPr>
              <a:t>1.5+ years</a:t>
            </a:r>
            <a:endParaRPr lang="en" sz="4800" dirty="0">
              <a:solidFill>
                <a:srgbClr val="FF6600"/>
              </a:solidFill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subTitle" idx="4294967295"/>
          </p:nvPr>
        </p:nvSpPr>
        <p:spPr>
          <a:xfrm>
            <a:off x="1371600" y="2801954"/>
            <a:ext cx="60341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800" dirty="0" smtClean="0"/>
              <a:t>The time until you can reach </a:t>
            </a:r>
            <a:r>
              <a:rPr lang="en-US" sz="1800" dirty="0" err="1" smtClean="0"/>
              <a:t>Medior</a:t>
            </a:r>
            <a:r>
              <a:rPr lang="en-US" sz="1800" dirty="0" smtClean="0"/>
              <a:t> level</a:t>
            </a:r>
            <a:endParaRPr lang="en" sz="1800" dirty="0"/>
          </a:p>
        </p:txBody>
      </p:sp>
      <p:pic>
        <p:nvPicPr>
          <p:cNvPr id="8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2802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 idx="4294967295"/>
          </p:nvPr>
        </p:nvSpPr>
        <p:spPr>
          <a:xfrm>
            <a:off x="402674" y="428100"/>
            <a:ext cx="3483525" cy="13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0" dirty="0" smtClean="0"/>
              <a:t>Does that motivate you?</a:t>
            </a:r>
            <a:endParaRPr lang="en" sz="2400" b="0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I REALLY HOPE SO</a:t>
            </a:r>
            <a:endParaRPr lang="en" sz="2400" dirty="0"/>
          </a:p>
        </p:txBody>
      </p:sp>
      <p:pic>
        <p:nvPicPr>
          <p:cNvPr id="3" name="Picture 2" descr="C:\Users\Vlad Butnaru\Desktop\log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HELLO!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33CCFF"/>
                </a:solidFill>
              </a:rPr>
              <a:t>I am </a:t>
            </a:r>
            <a:r>
              <a:rPr lang="en" b="1" dirty="0" smtClean="0">
                <a:solidFill>
                  <a:srgbClr val="33CCFF"/>
                </a:solidFill>
              </a:rPr>
              <a:t>Vlad Butnaru</a:t>
            </a:r>
            <a:endParaRPr lang="en" b="1" dirty="0">
              <a:solidFill>
                <a:srgbClr val="33CC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I will be your trainer for Java sessions!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PS: It’ll be awesome!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pic>
        <p:nvPicPr>
          <p:cNvPr id="5" name="Picture 2" descr="C:\Users\Vlad Butnaru\Desktop\log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989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 receive ~3 job requests </a:t>
            </a:r>
            <a:r>
              <a:rPr lang="en-US" b="0" dirty="0" smtClean="0"/>
              <a:t>weekly</a:t>
            </a:r>
            <a:endParaRPr lang="en-US" dirty="0"/>
          </a:p>
        </p:txBody>
      </p:sp>
      <p:sp>
        <p:nvSpPr>
          <p:cNvPr id="3" name="Shape 190"/>
          <p:cNvSpPr txBox="1">
            <a:spLocks/>
          </p:cNvSpPr>
          <p:nvPr/>
        </p:nvSpPr>
        <p:spPr>
          <a:xfrm>
            <a:off x="1672074" y="2876550"/>
            <a:ext cx="56351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spcBef>
                <a:spcPts val="0"/>
              </a:spcBef>
              <a:buFont typeface="Hind"/>
              <a:buNone/>
            </a:pPr>
            <a:r>
              <a:rPr lang="en" dirty="0" smtClean="0"/>
              <a:t>…and I am not the only one complaining</a:t>
            </a:r>
            <a:endParaRPr lang="en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514725" y="1102124"/>
            <a:ext cx="7356634" cy="3504538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067087" y="3794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International standard</a:t>
            </a:r>
            <a:endParaRPr lang="en" dirty="0"/>
          </a:p>
        </p:txBody>
      </p:sp>
      <p:sp>
        <p:nvSpPr>
          <p:cNvPr id="249" name="Shape 249"/>
          <p:cNvSpPr/>
          <p:nvPr/>
        </p:nvSpPr>
        <p:spPr>
          <a:xfrm>
            <a:off x="4038600" y="1713359"/>
            <a:ext cx="457200" cy="209399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00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 dirty="0" smtClean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You</a:t>
            </a:r>
          </a:p>
        </p:txBody>
      </p:sp>
      <p:sp>
        <p:nvSpPr>
          <p:cNvPr id="250" name="Shape 250"/>
          <p:cNvSpPr/>
          <p:nvPr/>
        </p:nvSpPr>
        <p:spPr>
          <a:xfrm>
            <a:off x="1134000" y="223330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2709700" y="3427125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3544825" y="2040525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6104075" y="249945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6713550" y="402885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6699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250"/>
          <p:cNvSpPr/>
          <p:nvPr/>
        </p:nvSpPr>
        <p:spPr>
          <a:xfrm>
            <a:off x="1286400" y="2185125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250"/>
          <p:cNvSpPr/>
          <p:nvPr/>
        </p:nvSpPr>
        <p:spPr>
          <a:xfrm>
            <a:off x="1286400" y="238570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250"/>
          <p:cNvSpPr/>
          <p:nvPr/>
        </p:nvSpPr>
        <p:spPr>
          <a:xfrm>
            <a:off x="1438800" y="253810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250"/>
          <p:cNvSpPr/>
          <p:nvPr/>
        </p:nvSpPr>
        <p:spPr>
          <a:xfrm>
            <a:off x="1591200" y="269050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250"/>
          <p:cNvSpPr/>
          <p:nvPr/>
        </p:nvSpPr>
        <p:spPr>
          <a:xfrm>
            <a:off x="1518900" y="2112825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250"/>
          <p:cNvSpPr/>
          <p:nvPr/>
        </p:nvSpPr>
        <p:spPr>
          <a:xfrm>
            <a:off x="1735800" y="2129437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250"/>
          <p:cNvSpPr/>
          <p:nvPr/>
        </p:nvSpPr>
        <p:spPr>
          <a:xfrm>
            <a:off x="1327871" y="1984837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250"/>
          <p:cNvSpPr/>
          <p:nvPr/>
        </p:nvSpPr>
        <p:spPr>
          <a:xfrm>
            <a:off x="1580124" y="1968225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250"/>
          <p:cNvSpPr/>
          <p:nvPr/>
        </p:nvSpPr>
        <p:spPr>
          <a:xfrm>
            <a:off x="1400171" y="1785452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250"/>
          <p:cNvSpPr/>
          <p:nvPr/>
        </p:nvSpPr>
        <p:spPr>
          <a:xfrm>
            <a:off x="1580124" y="1753053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50"/>
          <p:cNvSpPr/>
          <p:nvPr/>
        </p:nvSpPr>
        <p:spPr>
          <a:xfrm>
            <a:off x="1134000" y="1984837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50"/>
          <p:cNvSpPr/>
          <p:nvPr/>
        </p:nvSpPr>
        <p:spPr>
          <a:xfrm>
            <a:off x="1254624" y="1745759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50"/>
          <p:cNvSpPr/>
          <p:nvPr/>
        </p:nvSpPr>
        <p:spPr>
          <a:xfrm>
            <a:off x="1881276" y="2087382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50"/>
          <p:cNvSpPr/>
          <p:nvPr/>
        </p:nvSpPr>
        <p:spPr>
          <a:xfrm>
            <a:off x="1472471" y="2257425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50"/>
          <p:cNvSpPr/>
          <p:nvPr/>
        </p:nvSpPr>
        <p:spPr>
          <a:xfrm>
            <a:off x="1946782" y="2015082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0"/>
          <p:cNvSpPr/>
          <p:nvPr/>
        </p:nvSpPr>
        <p:spPr>
          <a:xfrm>
            <a:off x="1738430" y="1641059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50"/>
          <p:cNvSpPr/>
          <p:nvPr/>
        </p:nvSpPr>
        <p:spPr>
          <a:xfrm>
            <a:off x="1732524" y="1905453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50"/>
          <p:cNvSpPr/>
          <p:nvPr/>
        </p:nvSpPr>
        <p:spPr>
          <a:xfrm>
            <a:off x="1400171" y="1596194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50"/>
          <p:cNvSpPr/>
          <p:nvPr/>
        </p:nvSpPr>
        <p:spPr>
          <a:xfrm>
            <a:off x="1241942" y="1629548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50"/>
          <p:cNvSpPr/>
          <p:nvPr/>
        </p:nvSpPr>
        <p:spPr>
          <a:xfrm>
            <a:off x="1544771" y="1534917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250"/>
          <p:cNvSpPr/>
          <p:nvPr/>
        </p:nvSpPr>
        <p:spPr>
          <a:xfrm>
            <a:off x="1271895" y="1487036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250"/>
          <p:cNvSpPr/>
          <p:nvPr/>
        </p:nvSpPr>
        <p:spPr>
          <a:xfrm>
            <a:off x="1883030" y="1713359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250"/>
          <p:cNvSpPr/>
          <p:nvPr/>
        </p:nvSpPr>
        <p:spPr>
          <a:xfrm>
            <a:off x="2286000" y="1698401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250"/>
          <p:cNvSpPr/>
          <p:nvPr/>
        </p:nvSpPr>
        <p:spPr>
          <a:xfrm>
            <a:off x="2141400" y="1700649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250"/>
          <p:cNvSpPr/>
          <p:nvPr/>
        </p:nvSpPr>
        <p:spPr>
          <a:xfrm>
            <a:off x="2091382" y="1865977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251"/>
          <p:cNvSpPr/>
          <p:nvPr/>
        </p:nvSpPr>
        <p:spPr>
          <a:xfrm>
            <a:off x="2571029" y="3579726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251"/>
          <p:cNvSpPr/>
          <p:nvPr/>
        </p:nvSpPr>
        <p:spPr>
          <a:xfrm>
            <a:off x="2274000" y="310515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251"/>
          <p:cNvSpPr/>
          <p:nvPr/>
        </p:nvSpPr>
        <p:spPr>
          <a:xfrm>
            <a:off x="2559029" y="324975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251"/>
          <p:cNvSpPr/>
          <p:nvPr/>
        </p:nvSpPr>
        <p:spPr>
          <a:xfrm>
            <a:off x="2109847" y="296055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252"/>
          <p:cNvSpPr/>
          <p:nvPr/>
        </p:nvSpPr>
        <p:spPr>
          <a:xfrm>
            <a:off x="3681821" y="1887361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252"/>
          <p:cNvSpPr/>
          <p:nvPr/>
        </p:nvSpPr>
        <p:spPr>
          <a:xfrm>
            <a:off x="3893537" y="1760853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252"/>
          <p:cNvSpPr/>
          <p:nvPr/>
        </p:nvSpPr>
        <p:spPr>
          <a:xfrm>
            <a:off x="3769525" y="1778726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252"/>
          <p:cNvSpPr/>
          <p:nvPr/>
        </p:nvSpPr>
        <p:spPr>
          <a:xfrm>
            <a:off x="4126949" y="1959661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252"/>
          <p:cNvSpPr/>
          <p:nvPr/>
        </p:nvSpPr>
        <p:spPr>
          <a:xfrm>
            <a:off x="4351200" y="2035102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252"/>
          <p:cNvSpPr/>
          <p:nvPr/>
        </p:nvSpPr>
        <p:spPr>
          <a:xfrm>
            <a:off x="4572000" y="1739113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252"/>
          <p:cNvSpPr/>
          <p:nvPr/>
        </p:nvSpPr>
        <p:spPr>
          <a:xfrm>
            <a:off x="4492096" y="1601159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252"/>
          <p:cNvSpPr/>
          <p:nvPr/>
        </p:nvSpPr>
        <p:spPr>
          <a:xfrm>
            <a:off x="4724400" y="1626101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252"/>
          <p:cNvSpPr/>
          <p:nvPr/>
        </p:nvSpPr>
        <p:spPr>
          <a:xfrm>
            <a:off x="4644496" y="1488147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252"/>
          <p:cNvSpPr/>
          <p:nvPr/>
        </p:nvSpPr>
        <p:spPr>
          <a:xfrm>
            <a:off x="5029200" y="185725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252"/>
          <p:cNvSpPr/>
          <p:nvPr/>
        </p:nvSpPr>
        <p:spPr>
          <a:xfrm>
            <a:off x="4949296" y="1719296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252"/>
          <p:cNvSpPr/>
          <p:nvPr/>
        </p:nvSpPr>
        <p:spPr>
          <a:xfrm>
            <a:off x="5257800" y="2190834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252"/>
          <p:cNvSpPr/>
          <p:nvPr/>
        </p:nvSpPr>
        <p:spPr>
          <a:xfrm>
            <a:off x="5177896" y="205288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252"/>
          <p:cNvSpPr/>
          <p:nvPr/>
        </p:nvSpPr>
        <p:spPr>
          <a:xfrm>
            <a:off x="4956900" y="2034834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252"/>
          <p:cNvSpPr/>
          <p:nvPr/>
        </p:nvSpPr>
        <p:spPr>
          <a:xfrm>
            <a:off x="4876996" y="189688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252"/>
          <p:cNvSpPr/>
          <p:nvPr/>
        </p:nvSpPr>
        <p:spPr>
          <a:xfrm>
            <a:off x="4869000" y="1553533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252"/>
          <p:cNvSpPr/>
          <p:nvPr/>
        </p:nvSpPr>
        <p:spPr>
          <a:xfrm>
            <a:off x="4789096" y="1415579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252"/>
          <p:cNvSpPr/>
          <p:nvPr/>
        </p:nvSpPr>
        <p:spPr>
          <a:xfrm>
            <a:off x="5173800" y="162956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252"/>
          <p:cNvSpPr/>
          <p:nvPr/>
        </p:nvSpPr>
        <p:spPr>
          <a:xfrm>
            <a:off x="5093896" y="1491606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253"/>
          <p:cNvSpPr/>
          <p:nvPr/>
        </p:nvSpPr>
        <p:spPr>
          <a:xfrm>
            <a:off x="6219726" y="2402025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253"/>
          <p:cNvSpPr/>
          <p:nvPr/>
        </p:nvSpPr>
        <p:spPr>
          <a:xfrm>
            <a:off x="6031775" y="2709793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253"/>
          <p:cNvSpPr/>
          <p:nvPr/>
        </p:nvSpPr>
        <p:spPr>
          <a:xfrm>
            <a:off x="5971121" y="2570629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253"/>
          <p:cNvSpPr/>
          <p:nvPr/>
        </p:nvSpPr>
        <p:spPr>
          <a:xfrm>
            <a:off x="6184175" y="2249528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253"/>
          <p:cNvSpPr/>
          <p:nvPr/>
        </p:nvSpPr>
        <p:spPr>
          <a:xfrm>
            <a:off x="5826521" y="2427799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253"/>
          <p:cNvSpPr/>
          <p:nvPr/>
        </p:nvSpPr>
        <p:spPr>
          <a:xfrm>
            <a:off x="5988743" y="2402025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253"/>
          <p:cNvSpPr/>
          <p:nvPr/>
        </p:nvSpPr>
        <p:spPr>
          <a:xfrm>
            <a:off x="5884198" y="2270462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253"/>
          <p:cNvSpPr/>
          <p:nvPr/>
        </p:nvSpPr>
        <p:spPr>
          <a:xfrm>
            <a:off x="6039575" y="2129437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254"/>
          <p:cNvSpPr/>
          <p:nvPr/>
        </p:nvSpPr>
        <p:spPr>
          <a:xfrm>
            <a:off x="6877471" y="3930947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6699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254"/>
          <p:cNvSpPr/>
          <p:nvPr/>
        </p:nvSpPr>
        <p:spPr>
          <a:xfrm>
            <a:off x="6297138" y="3948876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6699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254"/>
          <p:cNvSpPr/>
          <p:nvPr/>
        </p:nvSpPr>
        <p:spPr>
          <a:xfrm>
            <a:off x="6453259" y="3858647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6699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252"/>
          <p:cNvSpPr/>
          <p:nvPr/>
        </p:nvSpPr>
        <p:spPr>
          <a:xfrm>
            <a:off x="5109300" y="2187234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252"/>
          <p:cNvSpPr/>
          <p:nvPr/>
        </p:nvSpPr>
        <p:spPr>
          <a:xfrm>
            <a:off x="5261700" y="2339634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252"/>
          <p:cNvSpPr/>
          <p:nvPr/>
        </p:nvSpPr>
        <p:spPr>
          <a:xfrm>
            <a:off x="5414100" y="2492034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252"/>
          <p:cNvSpPr/>
          <p:nvPr/>
        </p:nvSpPr>
        <p:spPr>
          <a:xfrm>
            <a:off x="5421900" y="235741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252"/>
          <p:cNvSpPr/>
          <p:nvPr/>
        </p:nvSpPr>
        <p:spPr>
          <a:xfrm>
            <a:off x="4499896" y="2059589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252"/>
          <p:cNvSpPr/>
          <p:nvPr/>
        </p:nvSpPr>
        <p:spPr>
          <a:xfrm>
            <a:off x="4567384" y="1925237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252"/>
          <p:cNvSpPr/>
          <p:nvPr/>
        </p:nvSpPr>
        <p:spPr>
          <a:xfrm>
            <a:off x="4652100" y="2129437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252"/>
          <p:cNvSpPr/>
          <p:nvPr/>
        </p:nvSpPr>
        <p:spPr>
          <a:xfrm>
            <a:off x="4516465" y="223854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252"/>
          <p:cNvSpPr/>
          <p:nvPr/>
        </p:nvSpPr>
        <p:spPr>
          <a:xfrm>
            <a:off x="4636696" y="235741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8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5827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374000" y="1141450"/>
            <a:ext cx="2855399" cy="172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One </a:t>
            </a:r>
            <a:r>
              <a:rPr lang="en" dirty="0" smtClean="0">
                <a:solidFill>
                  <a:srgbClr val="FF0066"/>
                </a:solidFill>
              </a:rPr>
              <a:t>language</a:t>
            </a:r>
            <a:r>
              <a:rPr lang="en" dirty="0" smtClean="0"/>
              <a:t> for all businesses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374000" y="2707725"/>
            <a:ext cx="2855399" cy="139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 smtClean="0"/>
              <a:t>Java technologies are so complex, that is the perfect solution for building small to </a:t>
            </a:r>
            <a:r>
              <a:rPr lang="en" sz="1400" i="1" dirty="0" smtClean="0"/>
              <a:t>huge </a:t>
            </a:r>
            <a:r>
              <a:rPr lang="en" sz="1400" dirty="0" smtClean="0"/>
              <a:t>applications for </a:t>
            </a:r>
            <a:r>
              <a:rPr lang="en" sz="1400" i="1" dirty="0" smtClean="0"/>
              <a:t>any</a:t>
            </a:r>
            <a:r>
              <a:rPr lang="en" sz="1400" dirty="0" smtClean="0"/>
              <a:t> purprose.</a:t>
            </a:r>
            <a:endParaRPr lang="en" sz="1400" dirty="0"/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l="22124" t="682" r="22130" b="31067"/>
          <a:stretch/>
        </p:blipFill>
        <p:spPr>
          <a:xfrm rot="-5400000">
            <a:off x="596300" y="1276825"/>
            <a:ext cx="3904499" cy="2688900"/>
          </a:xfrm>
          <a:prstGeom prst="snip2DiagRect">
            <a:avLst>
              <a:gd name="adj1" fmla="val 0"/>
              <a:gd name="adj2" fmla="val 29927"/>
            </a:avLst>
          </a:prstGeom>
          <a:noFill/>
          <a:ln>
            <a:noFill/>
          </a:ln>
        </p:spPr>
      </p:pic>
      <p:pic>
        <p:nvPicPr>
          <p:cNvPr id="5" name="Picture 2" descr="C:\Users\Vlad Butnaru\Desktop\log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708557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Main JAVA Advantages</a:t>
            </a:r>
            <a:endParaRPr lang="en" dirty="0"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067100" y="1676801"/>
            <a:ext cx="2024100" cy="8949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Object Oriented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Everything is an Object</a:t>
            </a:r>
            <a:endParaRPr lang="en" dirty="0"/>
          </a:p>
        </p:txBody>
      </p:sp>
      <p:sp>
        <p:nvSpPr>
          <p:cNvPr id="215" name="Shape 215"/>
          <p:cNvSpPr txBox="1">
            <a:spLocks noGrp="1"/>
          </p:cNvSpPr>
          <p:nvPr>
            <p:ph type="body" idx="2"/>
          </p:nvPr>
        </p:nvSpPr>
        <p:spPr>
          <a:xfrm>
            <a:off x="3194800" y="1676801"/>
            <a:ext cx="2024100" cy="894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Platform independent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Java &lt;3 JVM</a:t>
            </a:r>
            <a:endParaRPr lang="en" dirty="0"/>
          </a:p>
        </p:txBody>
      </p:sp>
      <p:sp>
        <p:nvSpPr>
          <p:cNvPr id="216" name="Shape 216"/>
          <p:cNvSpPr txBox="1">
            <a:spLocks noGrp="1"/>
          </p:cNvSpPr>
          <p:nvPr>
            <p:ph type="body" idx="3"/>
          </p:nvPr>
        </p:nvSpPr>
        <p:spPr>
          <a:xfrm>
            <a:off x="5322501" y="1676801"/>
            <a:ext cx="2024100" cy="894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Secure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End-to-end encryption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Shape 214"/>
          <p:cNvSpPr txBox="1">
            <a:spLocks/>
          </p:cNvSpPr>
          <p:nvPr/>
        </p:nvSpPr>
        <p:spPr>
          <a:xfrm>
            <a:off x="1143000" y="2730527"/>
            <a:ext cx="2024100" cy="908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buFont typeface="Hind"/>
              <a:buNone/>
            </a:pPr>
            <a:r>
              <a:rPr lang="en" b="1" dirty="0" smtClean="0"/>
              <a:t>Architectural-neutral</a:t>
            </a:r>
          </a:p>
          <a:p>
            <a:pPr>
              <a:buFont typeface="Hind"/>
              <a:buNone/>
            </a:pPr>
            <a:r>
              <a:rPr lang="en" dirty="0" smtClean="0"/>
              <a:t>Unlimited power</a:t>
            </a:r>
            <a:endParaRPr lang="en" dirty="0"/>
          </a:p>
        </p:txBody>
      </p:sp>
      <p:sp>
        <p:nvSpPr>
          <p:cNvPr id="7" name="Shape 214"/>
          <p:cNvSpPr txBox="1">
            <a:spLocks/>
          </p:cNvSpPr>
          <p:nvPr/>
        </p:nvSpPr>
        <p:spPr>
          <a:xfrm>
            <a:off x="3167100" y="2800350"/>
            <a:ext cx="2024100" cy="908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buFont typeface="Hind"/>
              <a:buNone/>
            </a:pPr>
            <a:r>
              <a:rPr lang="en" b="1" dirty="0" smtClean="0"/>
              <a:t>Portable</a:t>
            </a:r>
          </a:p>
          <a:p>
            <a:pPr>
              <a:buFont typeface="Hind"/>
              <a:buNone/>
            </a:pPr>
            <a:r>
              <a:rPr lang="en" dirty="0" smtClean="0"/>
              <a:t>Embedded/Mobile</a:t>
            </a:r>
            <a:endParaRPr lang="en" dirty="0"/>
          </a:p>
        </p:txBody>
      </p:sp>
      <p:sp>
        <p:nvSpPr>
          <p:cNvPr id="8" name="Shape 214"/>
          <p:cNvSpPr txBox="1">
            <a:spLocks/>
          </p:cNvSpPr>
          <p:nvPr/>
        </p:nvSpPr>
        <p:spPr>
          <a:xfrm>
            <a:off x="5377106" y="2800350"/>
            <a:ext cx="2024100" cy="908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buFont typeface="Hind"/>
              <a:buNone/>
            </a:pPr>
            <a:r>
              <a:rPr lang="en" b="1" dirty="0" smtClean="0"/>
              <a:t>Robust</a:t>
            </a:r>
          </a:p>
          <a:p>
            <a:pPr>
              <a:buFont typeface="Hind"/>
              <a:buNone/>
            </a:pPr>
            <a:r>
              <a:rPr lang="en" dirty="0" smtClean="0"/>
              <a:t>More runtime, less exceptions</a:t>
            </a:r>
            <a:endParaRPr lang="en" dirty="0"/>
          </a:p>
        </p:txBody>
      </p:sp>
      <p:sp>
        <p:nvSpPr>
          <p:cNvPr id="9" name="Shape 214"/>
          <p:cNvSpPr txBox="1">
            <a:spLocks/>
          </p:cNvSpPr>
          <p:nvPr/>
        </p:nvSpPr>
        <p:spPr>
          <a:xfrm>
            <a:off x="1143000" y="3790950"/>
            <a:ext cx="2024100" cy="908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buFont typeface="Hind"/>
              <a:buNone/>
            </a:pPr>
            <a:r>
              <a:rPr lang="en" b="1" dirty="0" smtClean="0"/>
              <a:t>Multithreaded</a:t>
            </a:r>
          </a:p>
          <a:p>
            <a:pPr>
              <a:buFont typeface="Hind"/>
              <a:buNone/>
            </a:pPr>
            <a:r>
              <a:rPr lang="en" dirty="0" smtClean="0"/>
              <a:t>Even more power</a:t>
            </a:r>
            <a:endParaRPr lang="en" dirty="0"/>
          </a:p>
        </p:txBody>
      </p:sp>
      <p:sp>
        <p:nvSpPr>
          <p:cNvPr id="10" name="Shape 214"/>
          <p:cNvSpPr txBox="1">
            <a:spLocks/>
          </p:cNvSpPr>
          <p:nvPr/>
        </p:nvSpPr>
        <p:spPr>
          <a:xfrm>
            <a:off x="3167100" y="3708373"/>
            <a:ext cx="2024100" cy="908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buFont typeface="Hind"/>
              <a:buNone/>
            </a:pPr>
            <a:r>
              <a:rPr lang="en" b="1" dirty="0" smtClean="0"/>
              <a:t>Distributed</a:t>
            </a:r>
          </a:p>
          <a:p>
            <a:pPr>
              <a:buFont typeface="Hind"/>
              <a:buNone/>
            </a:pPr>
            <a:r>
              <a:rPr lang="en" dirty="0" smtClean="0"/>
              <a:t>Parallel execution</a:t>
            </a:r>
            <a:endParaRPr lang="en" dirty="0"/>
          </a:p>
        </p:txBody>
      </p:sp>
      <p:sp>
        <p:nvSpPr>
          <p:cNvPr id="11" name="Shape 214"/>
          <p:cNvSpPr txBox="1">
            <a:spLocks/>
          </p:cNvSpPr>
          <p:nvPr/>
        </p:nvSpPr>
        <p:spPr>
          <a:xfrm>
            <a:off x="5377106" y="3708373"/>
            <a:ext cx="2024100" cy="908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buFont typeface="Hind"/>
              <a:buNone/>
            </a:pPr>
            <a:r>
              <a:rPr lang="en" b="1" dirty="0" smtClean="0"/>
              <a:t>Fun</a:t>
            </a:r>
          </a:p>
          <a:p>
            <a:pPr>
              <a:buFont typeface="Hind"/>
              <a:buNone/>
            </a:pPr>
            <a:r>
              <a:rPr lang="en" dirty="0" smtClean="0"/>
              <a:t>Fun to learn, fun to develop</a:t>
            </a:r>
            <a:endParaRPr lang="en" dirty="0"/>
          </a:p>
        </p:txBody>
      </p:sp>
      <p:pic>
        <p:nvPicPr>
          <p:cNvPr id="12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8250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Home setup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" dirty="0" smtClean="0"/>
              <a:t>JDK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://www.oracle.com/technetwork/java/javase/downloads/jdk8-downloads-2133151.html</a:t>
            </a:r>
            <a:endParaRPr lang="en" sz="1600" dirty="0"/>
          </a:p>
          <a:p>
            <a:pPr marL="457200" lvl="0" indent="-228600"/>
            <a:r>
              <a:rPr lang="en" dirty="0" smtClean="0"/>
              <a:t>Eclipse </a:t>
            </a: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www.eclipse.org/downloads/packages/eclipse-ide-java-developers/mars2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Works on Windows/Mac OSX/Linux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Respect the order, please!</a:t>
            </a:r>
            <a:endParaRPr lang="en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4112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Java Execution Scheme</a:t>
            </a:r>
            <a:endParaRPr lang="en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Enered\java-essentials-for-hadoop-6-63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81149"/>
            <a:ext cx="6076950" cy="34194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8557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3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106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4.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Introduction to programming (I)</a:t>
            </a:r>
            <a:endParaRPr lang="en" dirty="0"/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Flow controls are all over the place!</a:t>
            </a:r>
            <a:endParaRPr lang="en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6938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067087" y="3032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Programming essentials</a:t>
            </a:r>
            <a:endParaRPr lang="en" dirty="0"/>
          </a:p>
        </p:txBody>
      </p:sp>
      <p:pic>
        <p:nvPicPr>
          <p:cNvPr id="21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hape 206"/>
          <p:cNvSpPr txBox="1">
            <a:spLocks noGrp="1"/>
          </p:cNvSpPr>
          <p:nvPr>
            <p:ph type="body" idx="1"/>
          </p:nvPr>
        </p:nvSpPr>
        <p:spPr>
          <a:xfrm>
            <a:off x="1066800" y="971550"/>
            <a:ext cx="3657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The computer knows nothing!</a:t>
            </a:r>
            <a:endParaRPr lang="en" b="1" dirty="0"/>
          </a:p>
        </p:txBody>
      </p:sp>
      <p:sp>
        <p:nvSpPr>
          <p:cNvPr id="26" name="Shape 206"/>
          <p:cNvSpPr txBox="1">
            <a:spLocks noGrp="1"/>
          </p:cNvSpPr>
          <p:nvPr>
            <p:ph type="body" idx="1"/>
          </p:nvPr>
        </p:nvSpPr>
        <p:spPr>
          <a:xfrm>
            <a:off x="1066800" y="1428750"/>
            <a:ext cx="49530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Everything our app does is data processing</a:t>
            </a:r>
            <a:endParaRPr lang="en" b="1" dirty="0"/>
          </a:p>
        </p:txBody>
      </p:sp>
      <p:sp>
        <p:nvSpPr>
          <p:cNvPr id="27" name="Shape 206"/>
          <p:cNvSpPr txBox="1">
            <a:spLocks noGrp="1"/>
          </p:cNvSpPr>
          <p:nvPr>
            <p:ph type="body" idx="1"/>
          </p:nvPr>
        </p:nvSpPr>
        <p:spPr>
          <a:xfrm>
            <a:off x="1066800" y="1885950"/>
            <a:ext cx="49530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Programs solve problems through a process</a:t>
            </a:r>
            <a:endParaRPr lang="en" b="1" dirty="0"/>
          </a:p>
        </p:txBody>
      </p:sp>
      <p:sp>
        <p:nvSpPr>
          <p:cNvPr id="28" name="Shape 206"/>
          <p:cNvSpPr txBox="1">
            <a:spLocks noGrp="1"/>
          </p:cNvSpPr>
          <p:nvPr>
            <p:ph type="body" idx="1"/>
          </p:nvPr>
        </p:nvSpPr>
        <p:spPr>
          <a:xfrm>
            <a:off x="1066800" y="2343150"/>
            <a:ext cx="57150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We are memory and processing power dependent</a:t>
            </a:r>
            <a:endParaRPr lang="en" b="1" dirty="0"/>
          </a:p>
        </p:txBody>
      </p:sp>
      <p:sp>
        <p:nvSpPr>
          <p:cNvPr id="29" name="Shape 206"/>
          <p:cNvSpPr txBox="1">
            <a:spLocks noGrp="1"/>
          </p:cNvSpPr>
          <p:nvPr>
            <p:ph type="body" idx="1"/>
          </p:nvPr>
        </p:nvSpPr>
        <p:spPr>
          <a:xfrm>
            <a:off x="1066800" y="2800350"/>
            <a:ext cx="57150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We are also dependent on syntax and vocabulary</a:t>
            </a:r>
            <a:endParaRPr lang="en" b="1" dirty="0"/>
          </a:p>
        </p:txBody>
      </p:sp>
      <p:sp>
        <p:nvSpPr>
          <p:cNvPr id="30" name="Shape 206"/>
          <p:cNvSpPr txBox="1">
            <a:spLocks noGrp="1"/>
          </p:cNvSpPr>
          <p:nvPr>
            <p:ph type="body" idx="1"/>
          </p:nvPr>
        </p:nvSpPr>
        <p:spPr>
          <a:xfrm>
            <a:off x="1066800" y="3257550"/>
            <a:ext cx="57150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You should NEVER reinvent the wheel</a:t>
            </a: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24942666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067087" y="3032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Flow controls…</a:t>
            </a:r>
            <a:endParaRPr lang="en" dirty="0"/>
          </a:p>
        </p:txBody>
      </p:sp>
      <p:pic>
        <p:nvPicPr>
          <p:cNvPr id="21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61629941"/>
              </p:ext>
            </p:extLst>
          </p:nvPr>
        </p:nvGraphicFramePr>
        <p:xfrm>
          <a:off x="1524000" y="895350"/>
          <a:ext cx="5715000" cy="37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433515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ctrTitle" idx="4294967295"/>
          </p:nvPr>
        </p:nvSpPr>
        <p:spPr>
          <a:xfrm>
            <a:off x="1371600" y="952800"/>
            <a:ext cx="6034199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CC00"/>
                </a:solidFill>
              </a:rPr>
              <a:t>6</a:t>
            </a:r>
            <a:r>
              <a:rPr lang="en" sz="7200" dirty="0" smtClean="0">
                <a:solidFill>
                  <a:srgbClr val="FFCC00"/>
                </a:solidFill>
              </a:rPr>
              <a:t>+ years in IT</a:t>
            </a:r>
            <a:endParaRPr lang="en" sz="7200" dirty="0">
              <a:solidFill>
                <a:srgbClr val="FFCC00"/>
              </a:solidFill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subTitle" idx="4294967295"/>
          </p:nvPr>
        </p:nvSpPr>
        <p:spPr>
          <a:xfrm>
            <a:off x="1371600" y="1487508"/>
            <a:ext cx="60341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/>
              <a:t>That’s </a:t>
            </a:r>
            <a:r>
              <a:rPr lang="en" sz="1800" dirty="0" smtClean="0"/>
              <a:t>a lot of cups of coffee</a:t>
            </a:r>
            <a:endParaRPr lang="en" sz="1800" dirty="0"/>
          </a:p>
        </p:txBody>
      </p:sp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1371600" y="3581693"/>
            <a:ext cx="6034199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66"/>
                </a:solidFill>
              </a:rPr>
              <a:t>6 projects</a:t>
            </a:r>
            <a:endParaRPr lang="en" sz="7200" dirty="0">
              <a:solidFill>
                <a:srgbClr val="FF0066"/>
              </a:solidFill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ubTitle" idx="4294967295"/>
          </p:nvPr>
        </p:nvSpPr>
        <p:spPr>
          <a:xfrm>
            <a:off x="1371600" y="4116401"/>
            <a:ext cx="60341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 smtClean="0"/>
              <a:t>Were personal</a:t>
            </a:r>
            <a:endParaRPr lang="en" sz="1800" dirty="0"/>
          </a:p>
        </p:txBody>
      </p:sp>
      <p:sp>
        <p:nvSpPr>
          <p:cNvPr id="269" name="Shape 269"/>
          <p:cNvSpPr txBox="1">
            <a:spLocks noGrp="1"/>
          </p:cNvSpPr>
          <p:nvPr>
            <p:ph type="ctrTitle" idx="4294967295"/>
          </p:nvPr>
        </p:nvSpPr>
        <p:spPr>
          <a:xfrm>
            <a:off x="1371600" y="2267246"/>
            <a:ext cx="6034199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6600"/>
                </a:solidFill>
              </a:rPr>
              <a:t>83</a:t>
            </a:r>
            <a:r>
              <a:rPr lang="en" sz="4800" dirty="0" smtClean="0">
                <a:solidFill>
                  <a:srgbClr val="FF6600"/>
                </a:solidFill>
              </a:rPr>
              <a:t> projects</a:t>
            </a:r>
            <a:endParaRPr lang="en" sz="4800" dirty="0">
              <a:solidFill>
                <a:srgbClr val="FF6600"/>
              </a:solidFill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subTitle" idx="4294967295"/>
          </p:nvPr>
        </p:nvSpPr>
        <p:spPr>
          <a:xfrm>
            <a:off x="1371600" y="2801954"/>
            <a:ext cx="60341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/>
              <a:t>And a lot </a:t>
            </a:r>
            <a:r>
              <a:rPr lang="en" sz="1800" dirty="0" smtClean="0"/>
              <a:t>nerves</a:t>
            </a:r>
            <a:endParaRPr lang="en" sz="1800" dirty="0"/>
          </a:p>
        </p:txBody>
      </p:sp>
      <p:pic>
        <p:nvPicPr>
          <p:cNvPr id="8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4198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We have THIS, we want THAT by doing THIS.</a:t>
            </a:r>
            <a:endParaRPr lang="en-US" i="0" dirty="0"/>
          </a:p>
        </p:txBody>
      </p:sp>
      <p:pic>
        <p:nvPicPr>
          <p:cNvPr id="3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940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The Java Syntax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Primitive types (int, double, char, String, etc.)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Objects (User, Product, Transaction, etc.)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Methods (add(),multiply(),login(), etc.)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Classes (blueprint of objects)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863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Primitive types</a:t>
            </a:r>
            <a:endParaRPr lang="en-US" i="0" dirty="0"/>
          </a:p>
        </p:txBody>
      </p:sp>
      <p:sp>
        <p:nvSpPr>
          <p:cNvPr id="4" name="Shape 166"/>
          <p:cNvSpPr txBox="1">
            <a:spLocks/>
          </p:cNvSpPr>
          <p:nvPr/>
        </p:nvSpPr>
        <p:spPr>
          <a:xfrm>
            <a:off x="2286000" y="2876550"/>
            <a:ext cx="4939199" cy="145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5" name="Picture 4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094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Methods</a:t>
            </a:r>
            <a:endParaRPr lang="en-US" i="0" dirty="0"/>
          </a:p>
        </p:txBody>
      </p:sp>
      <p:sp>
        <p:nvSpPr>
          <p:cNvPr id="4" name="Shape 166"/>
          <p:cNvSpPr txBox="1">
            <a:spLocks/>
          </p:cNvSpPr>
          <p:nvPr/>
        </p:nvSpPr>
        <p:spPr>
          <a:xfrm>
            <a:off x="2286000" y="2876550"/>
            <a:ext cx="4939199" cy="145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5" name="Picture 4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220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Classes</a:t>
            </a:r>
            <a:endParaRPr lang="en-US" i="0" dirty="0"/>
          </a:p>
        </p:txBody>
      </p:sp>
      <p:sp>
        <p:nvSpPr>
          <p:cNvPr id="4" name="Shape 166"/>
          <p:cNvSpPr txBox="1">
            <a:spLocks/>
          </p:cNvSpPr>
          <p:nvPr/>
        </p:nvSpPr>
        <p:spPr>
          <a:xfrm>
            <a:off x="2286000" y="2876550"/>
            <a:ext cx="4939199" cy="145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5" name="Picture 4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709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Objects</a:t>
            </a:r>
            <a:endParaRPr lang="en-US" i="0" dirty="0"/>
          </a:p>
        </p:txBody>
      </p:sp>
      <p:sp>
        <p:nvSpPr>
          <p:cNvPr id="4" name="Shape 166"/>
          <p:cNvSpPr txBox="1">
            <a:spLocks/>
          </p:cNvSpPr>
          <p:nvPr/>
        </p:nvSpPr>
        <p:spPr>
          <a:xfrm>
            <a:off x="2286000" y="2876550"/>
            <a:ext cx="4939199" cy="145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5" name="Picture 4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833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Example</a:t>
            </a:r>
            <a:endParaRPr lang="en-US" i="0" dirty="0"/>
          </a:p>
        </p:txBody>
      </p:sp>
      <p:sp>
        <p:nvSpPr>
          <p:cNvPr id="4" name="Shape 166"/>
          <p:cNvSpPr txBox="1">
            <a:spLocks/>
          </p:cNvSpPr>
          <p:nvPr/>
        </p:nvSpPr>
        <p:spPr>
          <a:xfrm>
            <a:off x="2286000" y="2876550"/>
            <a:ext cx="4939199" cy="145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 smtClean="0"/>
              <a:t>I have </a:t>
            </a:r>
            <a:r>
              <a:rPr lang="en-US" sz="1800" b="1" dirty="0" smtClean="0"/>
              <a:t>2 numbers</a:t>
            </a:r>
            <a:r>
              <a:rPr lang="en-US" sz="1800" dirty="0" smtClean="0"/>
              <a:t>, I want </a:t>
            </a:r>
            <a:r>
              <a:rPr lang="en-US" sz="1800" b="1" dirty="0" smtClean="0"/>
              <a:t>1 number </a:t>
            </a:r>
            <a:r>
              <a:rPr lang="en-US" sz="1800" dirty="0" smtClean="0"/>
              <a:t>by </a:t>
            </a:r>
            <a:r>
              <a:rPr lang="en-US" sz="1800" b="1" dirty="0" smtClean="0"/>
              <a:t>adding them together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5" name="Picture 4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376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Example</a:t>
            </a:r>
            <a:endParaRPr lang="en-US" i="0" dirty="0"/>
          </a:p>
        </p:txBody>
      </p:sp>
      <p:sp>
        <p:nvSpPr>
          <p:cNvPr id="4" name="Shape 166"/>
          <p:cNvSpPr txBox="1">
            <a:spLocks/>
          </p:cNvSpPr>
          <p:nvPr/>
        </p:nvSpPr>
        <p:spPr>
          <a:xfrm>
            <a:off x="2286000" y="2876550"/>
            <a:ext cx="4939199" cy="145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 smtClean="0"/>
              <a:t>I have </a:t>
            </a:r>
            <a:r>
              <a:rPr lang="en-US" sz="1800" b="1" dirty="0" smtClean="0"/>
              <a:t>2 bank account balances</a:t>
            </a:r>
            <a:r>
              <a:rPr lang="en-US" sz="1800" dirty="0" smtClean="0"/>
              <a:t>, I want </a:t>
            </a:r>
            <a:r>
              <a:rPr lang="en-US" sz="1800" b="1" dirty="0" smtClean="0"/>
              <a:t>1 number </a:t>
            </a:r>
            <a:r>
              <a:rPr lang="en-US" sz="1800" dirty="0" smtClean="0"/>
              <a:t>by </a:t>
            </a:r>
            <a:r>
              <a:rPr lang="en-US" sz="1800" b="1" dirty="0" err="1" smtClean="0"/>
              <a:t>substraction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5" name="Picture 4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985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Example</a:t>
            </a:r>
            <a:endParaRPr lang="en-US" i="0" dirty="0"/>
          </a:p>
        </p:txBody>
      </p:sp>
      <p:sp>
        <p:nvSpPr>
          <p:cNvPr id="4" name="Shape 166"/>
          <p:cNvSpPr txBox="1">
            <a:spLocks/>
          </p:cNvSpPr>
          <p:nvPr/>
        </p:nvSpPr>
        <p:spPr>
          <a:xfrm>
            <a:off x="2286000" y="2876550"/>
            <a:ext cx="4939199" cy="145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 smtClean="0"/>
              <a:t>I have </a:t>
            </a:r>
            <a:r>
              <a:rPr lang="en-US" sz="1800" b="1" dirty="0" smtClean="0"/>
              <a:t>the length of a triangle base and height</a:t>
            </a:r>
            <a:r>
              <a:rPr lang="en-US" sz="1800" dirty="0" smtClean="0"/>
              <a:t>, I want </a:t>
            </a:r>
            <a:r>
              <a:rPr lang="en-US" sz="1800" b="1" dirty="0" smtClean="0"/>
              <a:t>1 number </a:t>
            </a:r>
            <a:r>
              <a:rPr lang="en-US" sz="1800" dirty="0" smtClean="0"/>
              <a:t>by </a:t>
            </a:r>
            <a:r>
              <a:rPr lang="en-US" sz="1800" b="1" dirty="0" smtClean="0"/>
              <a:t>calculating the area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257946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 idx="4294967295"/>
          </p:nvPr>
        </p:nvSpPr>
        <p:spPr>
          <a:xfrm>
            <a:off x="1672075" y="2269150"/>
            <a:ext cx="5635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/>
              <a:t>ECLIPSE</a:t>
            </a:r>
            <a:r>
              <a:rPr lang="en" sz="7200" dirty="0"/>
              <a:t/>
            </a:r>
            <a:br>
              <a:rPr lang="en" sz="7200" dirty="0"/>
            </a:br>
            <a:r>
              <a:rPr lang="en" sz="7200" dirty="0" smtClean="0"/>
              <a:t>HANDS ON </a:t>
            </a:r>
            <a:endParaRPr lang="en" sz="7200" dirty="0"/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4294967295"/>
          </p:nvPr>
        </p:nvSpPr>
        <p:spPr>
          <a:xfrm>
            <a:off x="1672075" y="3411551"/>
            <a:ext cx="56351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Please implement these examples </a:t>
            </a:r>
            <a:r>
              <a:rPr lang="en-US" dirty="0" smtClean="0"/>
              <a:t>in Java, using Eclipse IDE</a:t>
            </a:r>
            <a:endParaRPr lang="en" dirty="0"/>
          </a:p>
        </p:txBody>
      </p:sp>
      <p:sp>
        <p:nvSpPr>
          <p:cNvPr id="191" name="Shape 191"/>
          <p:cNvSpPr/>
          <p:nvPr/>
        </p:nvSpPr>
        <p:spPr>
          <a:xfrm>
            <a:off x="5066646" y="717180"/>
            <a:ext cx="275620" cy="26317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2" name="Shape 192"/>
          <p:cNvGrpSpPr/>
          <p:nvPr/>
        </p:nvGrpSpPr>
        <p:grpSpPr>
          <a:xfrm>
            <a:off x="5424461" y="487506"/>
            <a:ext cx="1333297" cy="1333379"/>
            <a:chOff x="6654650" y="3665275"/>
            <a:chExt cx="409100" cy="409125"/>
          </a:xfrm>
        </p:grpSpPr>
        <p:sp>
          <p:nvSpPr>
            <p:cNvPr id="193" name="Shape 19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5" name="Shape 195"/>
          <p:cNvGrpSpPr/>
          <p:nvPr/>
        </p:nvGrpSpPr>
        <p:grpSpPr>
          <a:xfrm>
            <a:off x="4582486" y="1550339"/>
            <a:ext cx="484172" cy="484199"/>
            <a:chOff x="570875" y="4322250"/>
            <a:chExt cx="443300" cy="443325"/>
          </a:xfrm>
        </p:grpSpPr>
        <p:sp>
          <p:nvSpPr>
            <p:cNvPr id="196" name="Shape 19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0" name="Shape 200"/>
          <p:cNvSpPr/>
          <p:nvPr/>
        </p:nvSpPr>
        <p:spPr>
          <a:xfrm rot="1892490">
            <a:off x="6821707" y="1112575"/>
            <a:ext cx="275600" cy="26315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 rot="-931596">
            <a:off x="6258096" y="1950627"/>
            <a:ext cx="186410" cy="17799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" name="Picture 14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ctrTitle" idx="4294967295"/>
          </p:nvPr>
        </p:nvSpPr>
        <p:spPr>
          <a:xfrm>
            <a:off x="1371600" y="952800"/>
            <a:ext cx="6034199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CC00"/>
                </a:solidFill>
              </a:rPr>
              <a:t>16 years old</a:t>
            </a:r>
            <a:endParaRPr lang="en" sz="7200" dirty="0">
              <a:solidFill>
                <a:srgbClr val="FFCC00"/>
              </a:solidFill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subTitle" idx="4294967295"/>
          </p:nvPr>
        </p:nvSpPr>
        <p:spPr>
          <a:xfrm>
            <a:off x="1371600" y="1487508"/>
            <a:ext cx="60341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 smtClean="0"/>
              <a:t>The age I started programming</a:t>
            </a:r>
            <a:endParaRPr lang="en" sz="1800" dirty="0"/>
          </a:p>
        </p:txBody>
      </p:sp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1371600" y="3581693"/>
            <a:ext cx="6034199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66"/>
                </a:solidFill>
              </a:rPr>
              <a:t>18 years old</a:t>
            </a:r>
            <a:endParaRPr lang="en" sz="7200" dirty="0">
              <a:solidFill>
                <a:srgbClr val="FF0066"/>
              </a:solidFill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ubTitle" idx="4294967295"/>
          </p:nvPr>
        </p:nvSpPr>
        <p:spPr>
          <a:xfrm>
            <a:off x="1371600" y="4116401"/>
            <a:ext cx="60341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 smtClean="0"/>
              <a:t>First job at a corporation (I hated every second of it)</a:t>
            </a:r>
            <a:endParaRPr lang="en" sz="1800" dirty="0"/>
          </a:p>
        </p:txBody>
      </p:sp>
      <p:sp>
        <p:nvSpPr>
          <p:cNvPr id="269" name="Shape 269"/>
          <p:cNvSpPr txBox="1">
            <a:spLocks noGrp="1"/>
          </p:cNvSpPr>
          <p:nvPr>
            <p:ph type="ctrTitle" idx="4294967295"/>
          </p:nvPr>
        </p:nvSpPr>
        <p:spPr>
          <a:xfrm>
            <a:off x="1371600" y="2267246"/>
            <a:ext cx="6034199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6600"/>
                </a:solidFill>
              </a:rPr>
              <a:t>17 years old</a:t>
            </a:r>
            <a:endParaRPr lang="en" sz="4800" dirty="0">
              <a:solidFill>
                <a:srgbClr val="FF6600"/>
              </a:solidFill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subTitle" idx="4294967295"/>
          </p:nvPr>
        </p:nvSpPr>
        <p:spPr>
          <a:xfrm>
            <a:off x="1371600" y="2801954"/>
            <a:ext cx="60341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 smtClean="0"/>
              <a:t>The age </a:t>
            </a:r>
            <a:r>
              <a:rPr lang="en-US" sz="1800" dirty="0" smtClean="0"/>
              <a:t>I</a:t>
            </a:r>
            <a:r>
              <a:rPr lang="en" sz="1800" dirty="0" smtClean="0"/>
              <a:t> had my first real job</a:t>
            </a:r>
            <a:endParaRPr lang="en" sz="1800" dirty="0"/>
          </a:p>
        </p:txBody>
      </p:sp>
      <p:pic>
        <p:nvPicPr>
          <p:cNvPr id="8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9597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3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960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</a:t>
            </a:r>
            <a:r>
              <a:rPr lang="en" dirty="0" smtClean="0"/>
              <a:t>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Github DEMO</a:t>
            </a:r>
            <a:endParaRPr lang="en" dirty="0"/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You will find the presentations, assignments and resources there</a:t>
            </a:r>
            <a:endParaRPr lang="en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4852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6.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Ending notes</a:t>
            </a:r>
            <a:endParaRPr lang="en" dirty="0"/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What have you done today?</a:t>
            </a:r>
            <a:endParaRPr lang="en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075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Session review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You met me </a:t>
            </a:r>
            <a:r>
              <a:rPr lang="en" dirty="0" smtClean="0">
                <a:sym typeface="Wingdings" pitchFamily="2" charset="2"/>
              </a:rPr>
              <a:t>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>
                <a:sym typeface="Wingdings" pitchFamily="2" charset="2"/>
              </a:rPr>
              <a:t>I met you 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You know what Java is and how many opportunities </a:t>
            </a:r>
            <a:r>
              <a:rPr lang="en-US" dirty="0" smtClean="0"/>
              <a:t>it comes with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You understand flow controls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You know the Java basic syntax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You’ve built your first Java app! Good job!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6834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me at</a:t>
            </a:r>
            <a:r>
              <a:rPr lang="en" sz="1800" dirty="0" smtClean="0"/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@web: </a:t>
            </a:r>
            <a:r>
              <a:rPr lang="en-US" sz="1800" dirty="0"/>
              <a:t>http://vladbutnaru.com/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@facebook· Vladut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@linkedin· Vlad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@email : </a:t>
            </a:r>
            <a:r>
              <a:rPr lang="en" sz="1800" dirty="0" smtClean="0">
                <a:hlinkClick r:id="rId3"/>
              </a:rPr>
              <a:t>vlad2me@gmail.com</a:t>
            </a:r>
            <a:endParaRPr lang="en" sz="18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@phone : +40 0754 827 620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grpSp>
        <p:nvGrpSpPr>
          <p:cNvPr id="5" name="Shape 633"/>
          <p:cNvGrpSpPr/>
          <p:nvPr/>
        </p:nvGrpSpPr>
        <p:grpSpPr>
          <a:xfrm>
            <a:off x="1348799" y="133350"/>
            <a:ext cx="432570" cy="421333"/>
            <a:chOff x="5926225" y="921350"/>
            <a:chExt cx="517800" cy="504350"/>
          </a:xfrm>
        </p:grpSpPr>
        <p:sp>
          <p:nvSpPr>
            <p:cNvPr id="6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Shape 636"/>
          <p:cNvSpPr/>
          <p:nvPr/>
        </p:nvSpPr>
        <p:spPr>
          <a:xfrm>
            <a:off x="1818826" y="393533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Feedback please!</a:t>
            </a:r>
            <a:endParaRPr lang="en-US" dirty="0"/>
          </a:p>
        </p:txBody>
      </p:sp>
      <p:pic>
        <p:nvPicPr>
          <p:cNvPr id="3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3314700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ind" charset="0"/>
                <a:cs typeface="Hind" charset="0"/>
              </a:rPr>
              <a:t>http://bit.do/feedbackvlad</a:t>
            </a:r>
          </a:p>
        </p:txBody>
      </p:sp>
    </p:spTree>
    <p:extLst>
      <p:ext uri="{BB962C8B-B14F-4D97-AF65-F5344CB8AC3E}">
        <p14:creationId xmlns:p14="http://schemas.microsoft.com/office/powerpoint/2010/main" val="39142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Course organization</a:t>
            </a:r>
            <a:endParaRPr lang="en" dirty="0"/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start with </a:t>
            </a:r>
            <a:r>
              <a:rPr lang="en" dirty="0" smtClean="0"/>
              <a:t>the real deal</a:t>
            </a:r>
            <a:endParaRPr lang="en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1657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067087" y="3032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Basic rules</a:t>
            </a:r>
            <a:endParaRPr lang="en" dirty="0"/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1066800" y="895350"/>
            <a:ext cx="6373199" cy="8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We are equal, so no “Sir” or “Mister”, please! We are all passionate about what we do here.</a:t>
            </a:r>
            <a:endParaRPr lang="en" sz="1200" dirty="0"/>
          </a:p>
          <a:p>
            <a:pPr lvl="0" rtl="0">
              <a:spcBef>
                <a:spcPts val="0"/>
              </a:spcBef>
              <a:buNone/>
            </a:pPr>
            <a:r>
              <a:rPr lang="en" sz="1200" b="1" dirty="0" smtClean="0"/>
              <a:t>You will become professionals, I will do everything I can do make that possible!</a:t>
            </a:r>
            <a:endParaRPr lang="en" sz="1200" b="1" dirty="0"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1067100" y="1882950"/>
            <a:ext cx="2924700" cy="220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CC00"/>
                </a:solidFill>
              </a:rPr>
              <a:t>THE EMBLEM SYSTEM</a:t>
            </a:r>
            <a:endParaRPr lang="en" sz="1200" b="1" dirty="0">
              <a:solidFill>
                <a:srgbClr val="FFCC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You will be given </a:t>
            </a:r>
            <a:r>
              <a:rPr lang="en" sz="1200" i="1" dirty="0" smtClean="0"/>
              <a:t>emblems</a:t>
            </a:r>
            <a:r>
              <a:rPr lang="en" sz="1200" dirty="0" smtClean="0"/>
              <a:t> throughout the course.</a:t>
            </a:r>
            <a:endParaRPr lang="en" sz="12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Some emblems will expire in 7 days, other will last all course long. I encourage you to gather as many as possible since there is a high chance of getting a job </a:t>
            </a:r>
            <a:r>
              <a:rPr lang="en" sz="1200" dirty="0" smtClean="0">
                <a:sym typeface="Wingdings" pitchFamily="2" charset="2"/>
              </a:rPr>
              <a:t></a:t>
            </a:r>
            <a:endParaRPr lang="en" sz="1200"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4182533" y="1882950"/>
            <a:ext cx="3257699" cy="129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6600"/>
                </a:solidFill>
              </a:rPr>
              <a:t>THE TESTS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I will test your skills and knowledge </a:t>
            </a:r>
            <a:r>
              <a:rPr lang="en" sz="1200" b="1" i="1" dirty="0" smtClean="0"/>
              <a:t>every now an then</a:t>
            </a:r>
            <a:r>
              <a:rPr lang="en" sz="1200" dirty="0" smtClean="0"/>
              <a:t>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Tests will be quick, to the point and will give me a general idea of what you actually understand.</a:t>
            </a:r>
            <a:endParaRPr lang="en" sz="1200" dirty="0"/>
          </a:p>
        </p:txBody>
      </p:sp>
      <p:sp>
        <p:nvSpPr>
          <p:cNvPr id="7" name="Shape 159"/>
          <p:cNvSpPr txBox="1">
            <a:spLocks noGrp="1"/>
          </p:cNvSpPr>
          <p:nvPr>
            <p:ph type="body" idx="2"/>
          </p:nvPr>
        </p:nvSpPr>
        <p:spPr>
          <a:xfrm>
            <a:off x="1066800" y="3409950"/>
            <a:ext cx="3257699" cy="129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1200" b="1" dirty="0">
                <a:solidFill>
                  <a:srgbClr val="00B0F0"/>
                </a:solidFill>
              </a:rPr>
              <a:t>THE </a:t>
            </a:r>
            <a:r>
              <a:rPr lang="en" sz="1200" b="1" dirty="0" smtClean="0">
                <a:solidFill>
                  <a:srgbClr val="00B0F0"/>
                </a:solidFill>
              </a:rPr>
              <a:t>FEEDBACK</a:t>
            </a:r>
            <a:endParaRPr lang="en" sz="1200" b="1" dirty="0">
              <a:solidFill>
                <a:srgbClr val="00B0F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It is essential for me to know where I have to improve, so be </a:t>
            </a:r>
            <a:r>
              <a:rPr lang="en" sz="1200" b="1" i="1" dirty="0" smtClean="0"/>
              <a:t>sincere and fair</a:t>
            </a:r>
            <a:r>
              <a:rPr lang="en" sz="1200" dirty="0" smtClean="0"/>
              <a:t>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Consider it a gift for me, I love gifts!</a:t>
            </a:r>
            <a:endParaRPr lang="en" sz="1200" dirty="0"/>
          </a:p>
        </p:txBody>
      </p:sp>
      <p:sp>
        <p:nvSpPr>
          <p:cNvPr id="9" name="Shape 159"/>
          <p:cNvSpPr txBox="1">
            <a:spLocks noGrp="1"/>
          </p:cNvSpPr>
          <p:nvPr>
            <p:ph type="body" idx="2"/>
          </p:nvPr>
        </p:nvSpPr>
        <p:spPr>
          <a:xfrm>
            <a:off x="4191000" y="3333750"/>
            <a:ext cx="3257699" cy="129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1200" b="1" dirty="0" smtClean="0">
                <a:solidFill>
                  <a:srgbClr val="FFFF00"/>
                </a:solidFill>
              </a:rPr>
              <a:t>THE COMMUNICATION</a:t>
            </a:r>
            <a:endParaRPr lang="en" sz="1200" b="1" dirty="0">
              <a:solidFill>
                <a:srgbClr val="FFFF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We have so many channles, please use them! We can talk by the phone, on facebook, on moodle, on skype or anywhere you want!</a:t>
            </a:r>
            <a:endParaRPr lang="en" sz="1200" dirty="0"/>
          </a:p>
        </p:txBody>
      </p:sp>
      <p:sp>
        <p:nvSpPr>
          <p:cNvPr id="10" name="Shape 478"/>
          <p:cNvSpPr/>
          <p:nvPr/>
        </p:nvSpPr>
        <p:spPr>
          <a:xfrm>
            <a:off x="2789703" y="1849496"/>
            <a:ext cx="278277" cy="27827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422"/>
          <p:cNvSpPr/>
          <p:nvPr/>
        </p:nvSpPr>
        <p:spPr>
          <a:xfrm>
            <a:off x="6019800" y="3257550"/>
            <a:ext cx="295167" cy="26848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540"/>
          <p:cNvGrpSpPr/>
          <p:nvPr/>
        </p:nvGrpSpPr>
        <p:grpSpPr>
          <a:xfrm>
            <a:off x="5105400" y="1885950"/>
            <a:ext cx="329820" cy="241823"/>
            <a:chOff x="3936375" y="3703750"/>
            <a:chExt cx="453050" cy="332175"/>
          </a:xfrm>
        </p:grpSpPr>
        <p:sp>
          <p:nvSpPr>
            <p:cNvPr id="13" name="Shape 541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42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43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544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45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" name="Shape 491"/>
          <p:cNvGrpSpPr/>
          <p:nvPr/>
        </p:nvGrpSpPr>
        <p:grpSpPr>
          <a:xfrm>
            <a:off x="2286000" y="3333750"/>
            <a:ext cx="305832" cy="282718"/>
            <a:chOff x="5975075" y="2327500"/>
            <a:chExt cx="420100" cy="388350"/>
          </a:xfrm>
        </p:grpSpPr>
        <p:sp>
          <p:nvSpPr>
            <p:cNvPr id="19" name="Shape 49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49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1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Useful links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github.com/vladutbutnaru/enered-java</a:t>
            </a:r>
            <a:endParaRPr lang="en-US" dirty="0" smtClean="0"/>
          </a:p>
          <a:p>
            <a:pPr marL="457200" lvl="0" indent="-228600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online.enered.org</a:t>
            </a:r>
            <a:endParaRPr lang="en-US" dirty="0" smtClean="0"/>
          </a:p>
          <a:p>
            <a:pPr marL="457200" lvl="0" indent="-228600"/>
            <a:r>
              <a:rPr lang="en-US" dirty="0">
                <a:hlinkClick r:id="rId5"/>
              </a:rPr>
              <a:t>https://www.eclipse.org/downloads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457200" lvl="0" indent="-228600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www.oracle.com/technetwork/java/javase/downloads/index.html</a:t>
            </a:r>
            <a:endParaRPr lang="en-US" dirty="0" smtClean="0"/>
          </a:p>
          <a:p>
            <a:pPr marL="457200" lvl="0" indent="-228600"/>
            <a:r>
              <a:rPr lang="en-US">
                <a:hlinkClick r:id="rId7"/>
              </a:rPr>
              <a:t>http://</a:t>
            </a:r>
            <a:r>
              <a:rPr lang="en-US" smtClean="0">
                <a:hlinkClick r:id="rId7"/>
              </a:rPr>
              <a:t>goo.gl/forms/ARBqgoCk5C</a:t>
            </a:r>
            <a:endParaRPr lang="en-US" smtClean="0"/>
          </a:p>
          <a:p>
            <a:pPr marL="457200" lvl="0" indent="-228600"/>
            <a:endParaRPr lang="en-US" dirty="0" smtClean="0"/>
          </a:p>
          <a:p>
            <a:pPr marL="457200" lvl="0" indent="-228600"/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. </a:t>
            </a:r>
            <a:endParaRPr lang="en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6792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 idx="4294967295"/>
          </p:nvPr>
        </p:nvSpPr>
        <p:spPr>
          <a:xfrm>
            <a:off x="1672075" y="2269150"/>
            <a:ext cx="5635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/>
              <a:t>THE</a:t>
            </a:r>
            <a:r>
              <a:rPr lang="en" sz="7200" dirty="0"/>
              <a:t/>
            </a:r>
            <a:br>
              <a:rPr lang="en" sz="7200" dirty="0"/>
            </a:br>
            <a:r>
              <a:rPr lang="en" sz="7200" dirty="0" smtClean="0"/>
              <a:t>PROJECT</a:t>
            </a:r>
            <a:endParaRPr lang="en" sz="7200" dirty="0"/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4294967295"/>
          </p:nvPr>
        </p:nvSpPr>
        <p:spPr>
          <a:xfrm>
            <a:off x="1672075" y="3411551"/>
            <a:ext cx="56351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You will team up and create an amazing project using your skills and collaboration</a:t>
            </a:r>
            <a:endParaRPr lang="en" dirty="0"/>
          </a:p>
        </p:txBody>
      </p:sp>
      <p:sp>
        <p:nvSpPr>
          <p:cNvPr id="191" name="Shape 191"/>
          <p:cNvSpPr/>
          <p:nvPr/>
        </p:nvSpPr>
        <p:spPr>
          <a:xfrm>
            <a:off x="5066646" y="717180"/>
            <a:ext cx="275620" cy="26317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2" name="Shape 192"/>
          <p:cNvGrpSpPr/>
          <p:nvPr/>
        </p:nvGrpSpPr>
        <p:grpSpPr>
          <a:xfrm>
            <a:off x="5424461" y="487506"/>
            <a:ext cx="1333297" cy="1333379"/>
            <a:chOff x="6654650" y="3665275"/>
            <a:chExt cx="409100" cy="409125"/>
          </a:xfrm>
        </p:grpSpPr>
        <p:sp>
          <p:nvSpPr>
            <p:cNvPr id="193" name="Shape 19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5" name="Shape 195"/>
          <p:cNvGrpSpPr/>
          <p:nvPr/>
        </p:nvGrpSpPr>
        <p:grpSpPr>
          <a:xfrm>
            <a:off x="4582486" y="1550339"/>
            <a:ext cx="484172" cy="484199"/>
            <a:chOff x="570875" y="4322250"/>
            <a:chExt cx="443300" cy="443325"/>
          </a:xfrm>
        </p:grpSpPr>
        <p:sp>
          <p:nvSpPr>
            <p:cNvPr id="196" name="Shape 19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0" name="Shape 200"/>
          <p:cNvSpPr/>
          <p:nvPr/>
        </p:nvSpPr>
        <p:spPr>
          <a:xfrm rot="1892490">
            <a:off x="6821707" y="1112575"/>
            <a:ext cx="275600" cy="26315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 rot="-931596">
            <a:off x="6258096" y="1950627"/>
            <a:ext cx="186410" cy="17799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5201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Do’s and don’ts</a:t>
            </a:r>
            <a:endParaRPr lang="en-US" dirty="0"/>
          </a:p>
        </p:txBody>
      </p:sp>
      <p:sp>
        <p:nvSpPr>
          <p:cNvPr id="4" name="Shape 158"/>
          <p:cNvSpPr txBox="1">
            <a:spLocks noGrp="1"/>
          </p:cNvSpPr>
          <p:nvPr>
            <p:ph type="body" idx="4294967295"/>
          </p:nvPr>
        </p:nvSpPr>
        <p:spPr>
          <a:xfrm>
            <a:off x="914400" y="1504950"/>
            <a:ext cx="29247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92D050"/>
                </a:solidFill>
                <a:latin typeface="Hind" charset="0"/>
                <a:cs typeface="Hind" charset="0"/>
              </a:rPr>
              <a:t>DO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600" b="1" dirty="0" smtClean="0">
                <a:solidFill>
                  <a:srgbClr val="92D050"/>
                </a:solidFill>
                <a:latin typeface="Hind" charset="0"/>
                <a:cs typeface="Hind" charset="0"/>
              </a:rPr>
              <a:t>Help others if in need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600" b="1" dirty="0" smtClean="0">
                <a:solidFill>
                  <a:srgbClr val="92D050"/>
                </a:solidFill>
                <a:latin typeface="Hind" charset="0"/>
                <a:cs typeface="Hind" charset="0"/>
              </a:rPr>
              <a:t>Ask questions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600" b="1" dirty="0" smtClean="0">
                <a:solidFill>
                  <a:srgbClr val="92D050"/>
                </a:solidFill>
                <a:latin typeface="Hind" charset="0"/>
                <a:cs typeface="Hind" charset="0"/>
              </a:rPr>
              <a:t>Come up with brilliant solutions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600" b="1" dirty="0" smtClean="0">
                <a:solidFill>
                  <a:srgbClr val="92D050"/>
                </a:solidFill>
                <a:latin typeface="Hind" charset="0"/>
                <a:cs typeface="Hind" charset="0"/>
              </a:rPr>
              <a:t>Correct mistakes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600" b="1" dirty="0" smtClean="0">
                <a:solidFill>
                  <a:srgbClr val="92D050"/>
                </a:solidFill>
                <a:latin typeface="Hind" charset="0"/>
                <a:cs typeface="Hind" charset="0"/>
              </a:rPr>
              <a:t>Be proactive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600" b="1" dirty="0" smtClean="0">
                <a:solidFill>
                  <a:srgbClr val="92D050"/>
                </a:solidFill>
                <a:latin typeface="Hind" charset="0"/>
                <a:cs typeface="Hind" charset="0"/>
              </a:rPr>
              <a:t>Be a good teammate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" sz="1600" b="1" dirty="0">
              <a:solidFill>
                <a:srgbClr val="92D050"/>
              </a:solidFill>
            </a:endParaRPr>
          </a:p>
        </p:txBody>
      </p:sp>
      <p:sp>
        <p:nvSpPr>
          <p:cNvPr id="5" name="Shape 158"/>
          <p:cNvSpPr txBox="1">
            <a:spLocks noGrp="1"/>
          </p:cNvSpPr>
          <p:nvPr>
            <p:ph type="body" idx="4294967295"/>
          </p:nvPr>
        </p:nvSpPr>
        <p:spPr>
          <a:xfrm>
            <a:off x="3886200" y="1581150"/>
            <a:ext cx="29247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FF0000"/>
                </a:solidFill>
              </a:rPr>
              <a:t>DON’T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600" b="1" dirty="0" smtClean="0">
                <a:solidFill>
                  <a:srgbClr val="FF0000"/>
                </a:solidFill>
              </a:rPr>
              <a:t>Be arrogant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600" b="1" dirty="0" smtClean="0">
                <a:solidFill>
                  <a:srgbClr val="FF0000"/>
                </a:solidFill>
              </a:rPr>
              <a:t>Disrespect others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600" b="1" dirty="0" smtClean="0">
                <a:solidFill>
                  <a:srgbClr val="FF0000"/>
                </a:solidFill>
              </a:rPr>
              <a:t>Make stupid jokes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600" b="1" dirty="0" smtClean="0">
                <a:solidFill>
                  <a:srgbClr val="FF0000"/>
                </a:solidFill>
              </a:rPr>
              <a:t>Interrupt others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600" b="1" dirty="0" smtClean="0">
                <a:solidFill>
                  <a:srgbClr val="FF0000"/>
                </a:solidFill>
              </a:rPr>
              <a:t>SKIP CLASSES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600" b="1" dirty="0" smtClean="0">
                <a:solidFill>
                  <a:srgbClr val="FF0000"/>
                </a:solidFill>
              </a:rPr>
              <a:t>Damage any goods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600" b="1" dirty="0" smtClean="0">
                <a:solidFill>
                  <a:srgbClr val="FF0000"/>
                </a:solidFill>
              </a:rPr>
              <a:t>Be afraid to ask questions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" sz="1600" b="1" dirty="0">
              <a:solidFill>
                <a:srgbClr val="92D050"/>
              </a:solidFill>
            </a:endParaRPr>
          </a:p>
        </p:txBody>
      </p:sp>
      <p:pic>
        <p:nvPicPr>
          <p:cNvPr id="6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9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1056</Words>
  <Application>Microsoft Office PowerPoint</Application>
  <PresentationFormat>On-screen Show (16:9)</PresentationFormat>
  <Paragraphs>197</Paragraphs>
  <Slides>45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Hind</vt:lpstr>
      <vt:lpstr>Wingdings</vt:lpstr>
      <vt:lpstr>Dumaine</vt:lpstr>
      <vt:lpstr>Java + Mobile course by Enered</vt:lpstr>
      <vt:lpstr>HELLO!</vt:lpstr>
      <vt:lpstr>6+ years in IT</vt:lpstr>
      <vt:lpstr>16 years old</vt:lpstr>
      <vt:lpstr>1. Course organization</vt:lpstr>
      <vt:lpstr>Basic rules</vt:lpstr>
      <vt:lpstr>Useful links</vt:lpstr>
      <vt:lpstr>THE PROJECT</vt:lpstr>
      <vt:lpstr>Do’s and don’ts</vt:lpstr>
      <vt:lpstr>2. Let’s get to know each other</vt:lpstr>
      <vt:lpstr>PowerPoint Presentation</vt:lpstr>
      <vt:lpstr>Break </vt:lpstr>
      <vt:lpstr>3. What is this Java thing?</vt:lpstr>
      <vt:lpstr>Well…</vt:lpstr>
      <vt:lpstr>There are 2 major directions</vt:lpstr>
      <vt:lpstr>60,000,000+</vt:lpstr>
      <vt:lpstr>400 euro</vt:lpstr>
      <vt:lpstr>~4 months</vt:lpstr>
      <vt:lpstr>Does that motivate you? I REALLY HOPE SO</vt:lpstr>
      <vt:lpstr>PowerPoint Presentation</vt:lpstr>
      <vt:lpstr>International standard</vt:lpstr>
      <vt:lpstr>One language for all businesses</vt:lpstr>
      <vt:lpstr>Main JAVA Advantages</vt:lpstr>
      <vt:lpstr>Home setup</vt:lpstr>
      <vt:lpstr>Java Execution Scheme</vt:lpstr>
      <vt:lpstr>Break </vt:lpstr>
      <vt:lpstr>4. Introduction to programming (I)</vt:lpstr>
      <vt:lpstr>Programming essentials</vt:lpstr>
      <vt:lpstr>Flow controls…</vt:lpstr>
      <vt:lpstr>PowerPoint Presentation</vt:lpstr>
      <vt:lpstr>The Java 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ECLIPSE HANDS ON </vt:lpstr>
      <vt:lpstr>Break </vt:lpstr>
      <vt:lpstr>5. Github DEMO</vt:lpstr>
      <vt:lpstr>6. Ending notes</vt:lpstr>
      <vt:lpstr>Session review</vt:lpstr>
      <vt:lpstr>THANKS!</vt:lpstr>
      <vt:lpstr>Feedback please!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Mobile course by Enered</dc:title>
  <dc:creator>Butnaru Vlad</dc:creator>
  <cp:lastModifiedBy>Vlad Butnaru</cp:lastModifiedBy>
  <cp:revision>23</cp:revision>
  <dcterms:modified xsi:type="dcterms:W3CDTF">2016-05-04T13:41:17Z</dcterms:modified>
</cp:coreProperties>
</file>