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15"/>
  </p:notesMasterIdLst>
  <p:sldIdLst>
    <p:sldId id="289" r:id="rId2"/>
    <p:sldId id="290" r:id="rId3"/>
    <p:sldId id="323" r:id="rId4"/>
    <p:sldId id="324" r:id="rId5"/>
    <p:sldId id="319" r:id="rId6"/>
    <p:sldId id="297" r:id="rId7"/>
    <p:sldId id="298" r:id="rId8"/>
    <p:sldId id="299" r:id="rId9"/>
    <p:sldId id="300" r:id="rId10"/>
    <p:sldId id="307" r:id="rId11"/>
    <p:sldId id="320" r:id="rId12"/>
    <p:sldId id="313" r:id="rId13"/>
    <p:sldId id="31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C6A"/>
    <a:srgbClr val="346B95"/>
    <a:srgbClr val="346C97"/>
    <a:srgbClr val="35374D"/>
    <a:srgbClr val="E19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6A30-815C-45A4-9365-DBFA8176B82C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97BF0-745D-42EA-8707-7A7FA8CC79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36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37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2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9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783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52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5747" y="1866901"/>
            <a:ext cx="5333300" cy="224789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ko-KR" altLang="en-US" dirty="0"/>
              <a:t>기초설계 산출물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7745" y="3659606"/>
            <a:ext cx="2679356" cy="1465118"/>
          </a:xfrm>
        </p:spPr>
        <p:txBody>
          <a:bodyPr anchor="b">
            <a:normAutofit/>
          </a:bodyPr>
          <a:lstStyle/>
          <a:p>
            <a:pPr lvl="0">
              <a:defRPr/>
            </a:pPr>
            <a:r>
              <a:rPr lang="en-US" altLang="ko-KR" dirty="0"/>
              <a:t>TEAM-NAME:</a:t>
            </a:r>
            <a:r>
              <a:rPr lang="ko-KR" altLang="en-US" dirty="0"/>
              <a:t>타조</a:t>
            </a:r>
          </a:p>
        </p:txBody>
      </p:sp>
      <p:pic>
        <p:nvPicPr>
          <p:cNvPr id="4" name="Picture 3" descr="3D 정사각형과 직사각형"/>
          <p:cNvPicPr>
            <a:picLocks noChangeAspect="1"/>
          </p:cNvPicPr>
          <p:nvPr/>
        </p:nvPicPr>
        <p:blipFill rotWithShape="1">
          <a:blip r:embed="rId2"/>
          <a:srcRect l="5710" r="25140"/>
          <a:stretch>
            <a:fillRect/>
          </a:stretch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9FDB56-48D5-4465-8CCC-3F24411E3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40909"/>
              </p:ext>
            </p:extLst>
          </p:nvPr>
        </p:nvGraphicFramePr>
        <p:xfrm>
          <a:off x="7057022" y="3909169"/>
          <a:ext cx="4703428" cy="278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3858">
                  <a:extLst>
                    <a:ext uri="{9D8B030D-6E8A-4147-A177-3AD203B41FA5}">
                      <a16:colId xmlns:a16="http://schemas.microsoft.com/office/drawing/2014/main" val="2157114281"/>
                    </a:ext>
                  </a:extLst>
                </a:gridCol>
                <a:gridCol w="2839570">
                  <a:extLst>
                    <a:ext uri="{9D8B030D-6E8A-4147-A177-3AD203B41FA5}">
                      <a16:colId xmlns:a16="http://schemas.microsoft.com/office/drawing/2014/main" val="1580412923"/>
                    </a:ext>
                  </a:extLst>
                </a:gridCol>
              </a:tblGrid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팀명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타조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10564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팀장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17101673 </a:t>
                      </a: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김다영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31036"/>
                  </a:ext>
                </a:extLst>
              </a:tr>
              <a:tr h="398340">
                <a:tc rowSpan="3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팀원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altLang="en-US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17100244 </a:t>
                      </a: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이성준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078802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17101531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박명현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742398"/>
                  </a:ext>
                </a:extLst>
              </a:tr>
              <a:tr h="398340">
                <a:tc vMerge="1"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16100483 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송재근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476455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sz="2000" kern="100">
                          <a:solidFill>
                            <a:schemeClr val="tx1"/>
                          </a:solidFill>
                          <a:effectLst/>
                        </a:rPr>
                        <a:t>담당교수</a:t>
                      </a:r>
                      <a:endParaRPr lang="ko-KR" sz="2000" kern="10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ko-KR" sz="2000" kern="100" dirty="0" err="1">
                          <a:solidFill>
                            <a:schemeClr val="tx1"/>
                          </a:solidFill>
                          <a:effectLst/>
                        </a:rPr>
                        <a:t>유용환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 교수님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29510"/>
                  </a:ext>
                </a:extLst>
              </a:tr>
              <a:tr h="398340">
                <a:tc>
                  <a:txBody>
                    <a:bodyPr/>
                    <a:lstStyle/>
                    <a:p>
                      <a:pPr algn="dist" fontAlgn="auto" latinLnBrk="0">
                        <a:lnSpc>
                          <a:spcPct val="120000"/>
                        </a:lnSpc>
                      </a:pPr>
                      <a:r>
                        <a:rPr lang="ko-KR" alt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발표</a:t>
                      </a:r>
                      <a:r>
                        <a:rPr lang="ko-KR" sz="2000" kern="100" dirty="0">
                          <a:solidFill>
                            <a:schemeClr val="tx1"/>
                          </a:solidFill>
                          <a:effectLst/>
                        </a:rPr>
                        <a:t>일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 latinLnBrk="0">
                        <a:lnSpc>
                          <a:spcPct val="120000"/>
                        </a:lnSpc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2022.04.07</a:t>
                      </a:r>
                      <a:endParaRPr lang="ko-KR" sz="2000" kern="1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22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76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A5402-642E-4204-8111-19605A95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End </a:t>
            </a:r>
            <a:r>
              <a:rPr lang="ko-KR" altLang="en-US" dirty="0"/>
              <a:t>모듈 구현 예정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3B6556-CC34-499F-B9ED-9D1E04C8808E}"/>
              </a:ext>
            </a:extLst>
          </p:cNvPr>
          <p:cNvGrpSpPr/>
          <p:nvPr/>
        </p:nvGrpSpPr>
        <p:grpSpPr>
          <a:xfrm>
            <a:off x="4102901" y="2127063"/>
            <a:ext cx="4153838" cy="3797438"/>
            <a:chOff x="4102901" y="2127063"/>
            <a:chExt cx="4153838" cy="3797438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2321028-B683-4EE0-8753-5715835F9418}"/>
                </a:ext>
              </a:extLst>
            </p:cNvPr>
            <p:cNvGrpSpPr/>
            <p:nvPr/>
          </p:nvGrpSpPr>
          <p:grpSpPr>
            <a:xfrm>
              <a:off x="4102901" y="2127063"/>
              <a:ext cx="4153838" cy="3797438"/>
              <a:chOff x="4390863" y="2163834"/>
              <a:chExt cx="3540154" cy="3898519"/>
            </a:xfrm>
            <a:blipFill>
              <a:blip r:embed="rId2">
                <a:alphaModFix amt="95000"/>
              </a:blip>
              <a:stretch>
                <a:fillRect l="-52000" r="-55000" b="-5000"/>
              </a:stretch>
            </a:blipFill>
            <a:effectLst>
              <a:outerShdw blurRad="673100" dist="50800" dir="5400000" algn="ctr" rotWithShape="0">
                <a:srgbClr val="000000"/>
              </a:outerShdw>
            </a:effectLst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C816FEE-63ED-48FC-946E-746CCEED0254}"/>
                  </a:ext>
                </a:extLst>
              </p:cNvPr>
              <p:cNvSpPr/>
              <p:nvPr/>
            </p:nvSpPr>
            <p:spPr>
              <a:xfrm>
                <a:off x="4390863" y="2163834"/>
                <a:ext cx="3540154" cy="38985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  <a:effectLst>
                <a:outerShdw blurRad="228600" dist="38100" dir="42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1CB714-73C9-42D8-9435-EBC3801512FA}"/>
                  </a:ext>
                </a:extLst>
              </p:cNvPr>
              <p:cNvSpPr txBox="1"/>
              <p:nvPr/>
            </p:nvSpPr>
            <p:spPr>
              <a:xfrm>
                <a:off x="5287419" y="3428562"/>
                <a:ext cx="1604166" cy="66353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rPr>
                  <a:t> </a:t>
                </a:r>
                <a:r>
                  <a:rPr lang="en-US" altLang="ko-KR" sz="3600" dirty="0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rPr>
                  <a:t>E  N  D</a:t>
                </a:r>
                <a:endParaRPr lang="ko-KR" altLang="en-US" sz="3600" dirty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560A47-7011-4522-9AE1-BB5C4267A47D}"/>
                </a:ext>
              </a:extLst>
            </p:cNvPr>
            <p:cNvSpPr txBox="1"/>
            <p:nvPr/>
          </p:nvSpPr>
          <p:spPr>
            <a:xfrm>
              <a:off x="5393691" y="4173214"/>
              <a:ext cx="1551950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RANKING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C8580C-C87C-49B6-BE40-3F897B076157}"/>
                </a:ext>
              </a:extLst>
            </p:cNvPr>
            <p:cNvSpPr txBox="1"/>
            <p:nvPr/>
          </p:nvSpPr>
          <p:spPr>
            <a:xfrm>
              <a:off x="5398610" y="4575426"/>
              <a:ext cx="1551950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MAIN MENU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6405D0-0CB5-4FFB-B535-337871F63D2C}"/>
                </a:ext>
              </a:extLst>
            </p:cNvPr>
            <p:cNvSpPr txBox="1"/>
            <p:nvPr/>
          </p:nvSpPr>
          <p:spPr>
            <a:xfrm>
              <a:off x="5388767" y="4977638"/>
              <a:ext cx="1551950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EXIT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5E8B21-FCEA-4EF7-9316-5946868B0C1F}"/>
                </a:ext>
              </a:extLst>
            </p:cNvPr>
            <p:cNvSpPr txBox="1"/>
            <p:nvPr/>
          </p:nvSpPr>
          <p:spPr>
            <a:xfrm>
              <a:off x="6950560" y="5685277"/>
              <a:ext cx="123108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출처 </a:t>
              </a:r>
              <a:r>
                <a:rPr lang="en-US" altLang="ko-KR" sz="800" dirty="0"/>
                <a:t>:</a:t>
              </a:r>
              <a:r>
                <a:rPr lang="ko-KR" altLang="en-US" sz="800" dirty="0"/>
                <a:t>클립아트 코리아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21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5961B-8AAA-4449-929B-055D0281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C6F9599-18FC-4C78-8C33-FA34E41A8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757062"/>
              </p:ext>
            </p:extLst>
          </p:nvPr>
        </p:nvGraphicFramePr>
        <p:xfrm>
          <a:off x="1996579" y="2720503"/>
          <a:ext cx="2773958" cy="26785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73958">
                  <a:extLst>
                    <a:ext uri="{9D8B030D-6E8A-4147-A177-3AD203B41FA5}">
                      <a16:colId xmlns:a16="http://schemas.microsoft.com/office/drawing/2014/main" val="3399604014"/>
                    </a:ext>
                  </a:extLst>
                </a:gridCol>
              </a:tblGrid>
              <a:tr h="669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solidFill>
                            <a:schemeClr val="bg1"/>
                          </a:solidFill>
                        </a:rPr>
                        <a:t>◆게임시각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015364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solidFill>
                            <a:schemeClr val="bg1"/>
                          </a:solidFill>
                        </a:rPr>
                        <a:t>순위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272248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686728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solidFill>
                            <a:schemeClr val="bg1"/>
                          </a:solidFill>
                        </a:rPr>
                        <a:t>점수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9580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9EB95D-D7E6-4CB1-80EB-F82AB7E7CE8F}"/>
              </a:ext>
            </a:extLst>
          </p:cNvPr>
          <p:cNvSpPr txBox="1"/>
          <p:nvPr/>
        </p:nvSpPr>
        <p:spPr>
          <a:xfrm>
            <a:off x="1996579" y="2233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랭킹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857458-6D5E-4959-8334-A0EC36854125}"/>
              </a:ext>
            </a:extLst>
          </p:cNvPr>
          <p:cNvSpPr/>
          <p:nvPr/>
        </p:nvSpPr>
        <p:spPr>
          <a:xfrm>
            <a:off x="6627987" y="1858615"/>
            <a:ext cx="4153838" cy="3797438"/>
          </a:xfrm>
          <a:prstGeom prst="rect">
            <a:avLst/>
          </a:prstGeom>
          <a:blipFill dpi="0" rotWithShape="1">
            <a:blip r:embed="rId2">
              <a:alphaModFix amt="95000"/>
            </a:blip>
            <a:srcRect/>
            <a:stretch>
              <a:fillRect l="-52000" r="-55000" b="-5000"/>
            </a:stretch>
          </a:blipFill>
          <a:ln>
            <a:solidFill>
              <a:schemeClr val="bg1"/>
            </a:solidFill>
          </a:ln>
          <a:effectLst>
            <a:outerShdw blurRad="228600" dist="38100" dir="42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76B08D8-4291-48F1-BC84-3DA6D7556E9F}"/>
              </a:ext>
            </a:extLst>
          </p:cNvPr>
          <p:cNvSpPr/>
          <p:nvPr/>
        </p:nvSpPr>
        <p:spPr>
          <a:xfrm>
            <a:off x="6627987" y="4915221"/>
            <a:ext cx="897758" cy="740832"/>
          </a:xfrm>
          <a:prstGeom prst="roundRect">
            <a:avLst/>
          </a:prstGeom>
          <a:solidFill>
            <a:srgbClr val="484C6A"/>
          </a:solidFill>
          <a:ln>
            <a:solidFill>
              <a:srgbClr val="35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Restart</a:t>
            </a:r>
            <a:endParaRPr lang="ko-KR" altLang="en-US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FB0A594-8CB2-4260-9D3C-48BCA012EA71}"/>
              </a:ext>
            </a:extLst>
          </p:cNvPr>
          <p:cNvSpPr/>
          <p:nvPr/>
        </p:nvSpPr>
        <p:spPr>
          <a:xfrm>
            <a:off x="9884066" y="4915221"/>
            <a:ext cx="897759" cy="740832"/>
          </a:xfrm>
          <a:prstGeom prst="roundRect">
            <a:avLst>
              <a:gd name="adj" fmla="val 15296"/>
            </a:avLst>
          </a:prstGeom>
          <a:solidFill>
            <a:srgbClr val="E19A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Exit</a:t>
            </a:r>
            <a:endParaRPr lang="ko-KR" altLang="en-US" sz="1400" dirty="0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6B6FBD64-BC65-4224-884B-5CCD39261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147864"/>
              </p:ext>
            </p:extLst>
          </p:nvPr>
        </p:nvGraphicFramePr>
        <p:xfrm>
          <a:off x="7455226" y="2112094"/>
          <a:ext cx="2659380" cy="324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3194163631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1968625535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1039048506"/>
                    </a:ext>
                  </a:extLst>
                </a:gridCol>
              </a:tblGrid>
              <a:tr h="307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순위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점수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548583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58826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39836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Amma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369686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Steven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271083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Yoon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489872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Asr12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543874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Michel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725827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674090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2487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4962277-D1F7-4593-9BD2-21E96836C886}"/>
              </a:ext>
            </a:extLst>
          </p:cNvPr>
          <p:cNvSpPr txBox="1"/>
          <p:nvPr/>
        </p:nvSpPr>
        <p:spPr>
          <a:xfrm>
            <a:off x="9550741" y="1896650"/>
            <a:ext cx="12310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:</a:t>
            </a:r>
            <a:r>
              <a:rPr lang="ko-KR" altLang="en-US" sz="800" dirty="0"/>
              <a:t>클립아트 코리아</a:t>
            </a:r>
          </a:p>
        </p:txBody>
      </p:sp>
    </p:spTree>
    <p:extLst>
      <p:ext uri="{BB962C8B-B14F-4D97-AF65-F5344CB8AC3E}">
        <p14:creationId xmlns:p14="http://schemas.microsoft.com/office/powerpoint/2010/main" val="276341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8EDE4-2531-42AD-93BA-833891C6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및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E27715-B4F2-41FF-BAC8-FCF61D1A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025" y="2039946"/>
            <a:ext cx="5093947" cy="40571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BD378B7-148A-4A61-86A0-1EF1066ECD8D}"/>
              </a:ext>
            </a:extLst>
          </p:cNvPr>
          <p:cNvSpPr/>
          <p:nvPr/>
        </p:nvSpPr>
        <p:spPr>
          <a:xfrm>
            <a:off x="3682767" y="5259897"/>
            <a:ext cx="4960205" cy="828786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50E82-6252-4AF2-96AC-D0B9DF7CE3A1}"/>
              </a:ext>
            </a:extLst>
          </p:cNvPr>
          <p:cNvSpPr txBox="1"/>
          <p:nvPr/>
        </p:nvSpPr>
        <p:spPr>
          <a:xfrm>
            <a:off x="6233020" y="530495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MySQL</a:t>
            </a:r>
            <a:r>
              <a:rPr lang="ko-KR" altLang="en-US" dirty="0">
                <a:solidFill>
                  <a:schemeClr val="bg1"/>
                </a:solidFill>
              </a:rPr>
              <a:t>과 </a:t>
            </a:r>
            <a:r>
              <a:rPr lang="en-US" altLang="ko-KR" dirty="0">
                <a:solidFill>
                  <a:schemeClr val="bg1"/>
                </a:solidFill>
              </a:rPr>
              <a:t>Eclipse </a:t>
            </a:r>
            <a:r>
              <a:rPr lang="ko-KR" altLang="en-US" dirty="0">
                <a:solidFill>
                  <a:schemeClr val="bg1"/>
                </a:solidFill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3385054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B2AA5-40C6-44E7-9FBB-165EEEAF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783" y="2393199"/>
            <a:ext cx="2640434" cy="1182368"/>
          </a:xfrm>
        </p:spPr>
        <p:txBody>
          <a:bodyPr/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16524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62DC-441D-4EAA-8B1C-55454283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50BE8A-EEEC-4250-A910-39062F99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게임시나리오 상세 플로우</a:t>
            </a:r>
            <a:endParaRPr lang="en-US" altLang="ko-KR" dirty="0"/>
          </a:p>
          <a:p>
            <a:r>
              <a:rPr lang="en-US" altLang="ko-KR" dirty="0"/>
              <a:t>AP </a:t>
            </a:r>
            <a:r>
              <a:rPr lang="ko-KR" altLang="en-US" dirty="0"/>
              <a:t>단위 모듈 설계</a:t>
            </a:r>
            <a:endParaRPr lang="en-US" altLang="ko-KR" dirty="0"/>
          </a:p>
          <a:p>
            <a:r>
              <a:rPr lang="ko-KR" altLang="en-US" dirty="0"/>
              <a:t>화면 설계</a:t>
            </a:r>
            <a:r>
              <a:rPr lang="en-US" altLang="ko-KR" dirty="0"/>
              <a:t>(draft)</a:t>
            </a:r>
          </a:p>
          <a:p>
            <a:r>
              <a:rPr lang="en-US" altLang="ko-KR" dirty="0"/>
              <a:t>DB(ERD) / file </a:t>
            </a:r>
            <a:r>
              <a:rPr lang="ko-KR" altLang="en-US" dirty="0"/>
              <a:t>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05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303063"/>
            <a:ext cx="9905999" cy="136089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테트리스 시나리오 상세 플로우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62163" y="1366133"/>
            <a:ext cx="7067673" cy="47367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9CC9F8-E943-419C-9E26-52A8D6186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9734" y="0"/>
            <a:ext cx="10232860" cy="6858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3F2C30B-97A3-4231-A430-9B06F1409AA2}"/>
              </a:ext>
            </a:extLst>
          </p:cNvPr>
          <p:cNvGrpSpPr/>
          <p:nvPr/>
        </p:nvGrpSpPr>
        <p:grpSpPr>
          <a:xfrm>
            <a:off x="5654934" y="1139808"/>
            <a:ext cx="4153837" cy="3797438"/>
            <a:chOff x="4325922" y="2233833"/>
            <a:chExt cx="3540154" cy="3898519"/>
          </a:xfrm>
          <a:effectLst>
            <a:outerShdw blurRad="673100" dist="50800" dir="5400000" algn="ctr" rotWithShape="0">
              <a:srgbClr val="000000"/>
            </a:outerShdw>
          </a:effectLst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A23263-9985-4FFC-A200-79E83F748DF6}"/>
                </a:ext>
              </a:extLst>
            </p:cNvPr>
            <p:cNvSpPr/>
            <p:nvPr/>
          </p:nvSpPr>
          <p:spPr>
            <a:xfrm>
              <a:off x="4325922" y="2233833"/>
              <a:ext cx="3540154" cy="3898519"/>
            </a:xfrm>
            <a:prstGeom prst="rect">
              <a:avLst/>
            </a:prstGeom>
            <a:blipFill dpi="0" rotWithShape="1">
              <a:blip r:embed="rId3">
                <a:alphaModFix amt="95000"/>
              </a:blip>
              <a:srcRect/>
              <a:stretch>
                <a:fillRect l="-52000" r="-55000" b="-5000"/>
              </a:stretch>
            </a:blipFill>
            <a:ln>
              <a:solidFill>
                <a:schemeClr val="bg1"/>
              </a:solidFill>
            </a:ln>
            <a:effectLst>
              <a:outerShdw blurRad="228600" dist="50800"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427EEF-B0AF-45EF-B1D9-DF973E1A07FE}"/>
                </a:ext>
              </a:extLst>
            </p:cNvPr>
            <p:cNvSpPr txBox="1"/>
            <p:nvPr/>
          </p:nvSpPr>
          <p:spPr>
            <a:xfrm>
              <a:off x="5084301" y="2854293"/>
              <a:ext cx="2031779" cy="663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rPr>
                <a:t>T E T R I S</a:t>
              </a:r>
              <a:endParaRPr lang="ko-KR" altLang="en-US" sz="36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2560A7-74A6-4A87-A0CF-9BC3E9ACE31D}"/>
                </a:ext>
              </a:extLst>
            </p:cNvPr>
            <p:cNvSpPr txBox="1"/>
            <p:nvPr/>
          </p:nvSpPr>
          <p:spPr>
            <a:xfrm>
              <a:off x="5438857" y="3775171"/>
              <a:ext cx="1322667" cy="379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2">
                      <a:lumMod val="50000"/>
                    </a:schemeClr>
                  </a:solidFill>
                </a:rPr>
                <a:t>START</a:t>
              </a:r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0E05B1-4CC6-47AD-9181-1DFE6AEF880A}"/>
                </a:ext>
              </a:extLst>
            </p:cNvPr>
            <p:cNvSpPr txBox="1"/>
            <p:nvPr/>
          </p:nvSpPr>
          <p:spPr>
            <a:xfrm>
              <a:off x="5434664" y="4226678"/>
              <a:ext cx="1322667" cy="3475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RANKING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FEB861-CFF6-4DDE-881B-5B858429D916}"/>
                </a:ext>
              </a:extLst>
            </p:cNvPr>
            <p:cNvSpPr txBox="1"/>
            <p:nvPr/>
          </p:nvSpPr>
          <p:spPr>
            <a:xfrm>
              <a:off x="5438857" y="4639596"/>
              <a:ext cx="1322667" cy="3475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SETTING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FD45DD3-2709-48EC-ABCE-A42214D461CB}"/>
                </a:ext>
              </a:extLst>
            </p:cNvPr>
            <p:cNvSpPr txBox="1"/>
            <p:nvPr/>
          </p:nvSpPr>
          <p:spPr>
            <a:xfrm>
              <a:off x="5430468" y="5052514"/>
              <a:ext cx="1322667" cy="3475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EXIT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4BC9A34-E73A-46FC-A78D-9A76956233FE}"/>
              </a:ext>
            </a:extLst>
          </p:cNvPr>
          <p:cNvGrpSpPr/>
          <p:nvPr/>
        </p:nvGrpSpPr>
        <p:grpSpPr>
          <a:xfrm>
            <a:off x="5658933" y="1139808"/>
            <a:ext cx="4155673" cy="3797438"/>
            <a:chOff x="4102901" y="2127063"/>
            <a:chExt cx="4155673" cy="379743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F7CB624-348E-4285-8DBE-1481CB55A340}"/>
                </a:ext>
              </a:extLst>
            </p:cNvPr>
            <p:cNvSpPr/>
            <p:nvPr/>
          </p:nvSpPr>
          <p:spPr>
            <a:xfrm>
              <a:off x="4102901" y="2127063"/>
              <a:ext cx="4153838" cy="3797438"/>
            </a:xfrm>
            <a:prstGeom prst="rect">
              <a:avLst/>
            </a:prstGeom>
            <a:blipFill dpi="0" rotWithShape="1">
              <a:blip r:embed="rId3">
                <a:alphaModFix amt="95000"/>
              </a:blip>
              <a:srcRect/>
              <a:stretch>
                <a:fillRect l="-52000" r="-55000" b="-5000"/>
              </a:stretch>
            </a:blipFill>
            <a:ln>
              <a:solidFill>
                <a:schemeClr val="bg1"/>
              </a:solidFill>
            </a:ln>
            <a:effectLst>
              <a:outerShdw blurRad="647700" dist="38100" dir="42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6886EDD-6340-44CE-8D8B-2B507E76D734}"/>
                </a:ext>
              </a:extLst>
            </p:cNvPr>
            <p:cNvSpPr/>
            <p:nvPr/>
          </p:nvSpPr>
          <p:spPr>
            <a:xfrm>
              <a:off x="4426588" y="4136953"/>
              <a:ext cx="3338819" cy="922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ED693FE-43DF-425E-9A76-D376F95DD219}"/>
                </a:ext>
              </a:extLst>
            </p:cNvPr>
            <p:cNvSpPr/>
            <p:nvPr/>
          </p:nvSpPr>
          <p:spPr>
            <a:xfrm>
              <a:off x="5995329" y="4093828"/>
              <a:ext cx="201336" cy="2013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AA0DE9-18C6-4910-8876-1E521F7A0919}"/>
                </a:ext>
              </a:extLst>
            </p:cNvPr>
            <p:cNvSpPr txBox="1"/>
            <p:nvPr/>
          </p:nvSpPr>
          <p:spPr>
            <a:xfrm>
              <a:off x="4286965" y="3844193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574E84-92DB-4123-93C2-2AEA94FB2C0B}"/>
                </a:ext>
              </a:extLst>
            </p:cNvPr>
            <p:cNvSpPr txBox="1"/>
            <p:nvPr/>
          </p:nvSpPr>
          <p:spPr>
            <a:xfrm>
              <a:off x="7625784" y="3853763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AB90D4-11E7-4412-930C-08101DB1C12E}"/>
                </a:ext>
              </a:extLst>
            </p:cNvPr>
            <p:cNvSpPr txBox="1"/>
            <p:nvPr/>
          </p:nvSpPr>
          <p:spPr>
            <a:xfrm>
              <a:off x="5635202" y="3393450"/>
              <a:ext cx="921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Sound</a:t>
              </a:r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1B18500-BBA0-4DAC-A58E-54DBA1F3C767}"/>
                </a:ext>
              </a:extLst>
            </p:cNvPr>
            <p:cNvSpPr/>
            <p:nvPr/>
          </p:nvSpPr>
          <p:spPr>
            <a:xfrm>
              <a:off x="4102901" y="5183669"/>
              <a:ext cx="897758" cy="740832"/>
            </a:xfrm>
            <a:prstGeom prst="roundRect">
              <a:avLst/>
            </a:prstGeom>
            <a:solidFill>
              <a:srgbClr val="484C6A"/>
            </a:solidFill>
            <a:ln>
              <a:solidFill>
                <a:srgbClr val="3537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Start</a:t>
              </a:r>
              <a:endParaRPr lang="ko-KR" altLang="en-US" sz="1400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C4514EA-C5CA-4EE8-A56D-E39E1391F5D5}"/>
                </a:ext>
              </a:extLst>
            </p:cNvPr>
            <p:cNvSpPr/>
            <p:nvPr/>
          </p:nvSpPr>
          <p:spPr>
            <a:xfrm>
              <a:off x="7358980" y="5183669"/>
              <a:ext cx="897759" cy="740832"/>
            </a:xfrm>
            <a:prstGeom prst="roundRect">
              <a:avLst>
                <a:gd name="adj" fmla="val 15296"/>
              </a:avLst>
            </a:prstGeom>
            <a:solidFill>
              <a:srgbClr val="E19A3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Exit</a:t>
              </a:r>
              <a:endParaRPr lang="ko-KR" alt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2694A6-DD6D-4C5C-9CB1-83F684B814D3}"/>
                </a:ext>
              </a:extLst>
            </p:cNvPr>
            <p:cNvSpPr txBox="1"/>
            <p:nvPr/>
          </p:nvSpPr>
          <p:spPr>
            <a:xfrm>
              <a:off x="7027490" y="2163401"/>
              <a:ext cx="123108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출처 </a:t>
              </a:r>
              <a:r>
                <a:rPr lang="en-US" altLang="ko-KR" sz="800" dirty="0"/>
                <a:t>:</a:t>
              </a:r>
              <a:r>
                <a:rPr lang="ko-KR" altLang="en-US" sz="800" dirty="0"/>
                <a:t>클립아트 코리아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56FA5E-D467-4EEC-9813-13EA8BD78CC0}"/>
              </a:ext>
            </a:extLst>
          </p:cNvPr>
          <p:cNvSpPr/>
          <p:nvPr/>
        </p:nvSpPr>
        <p:spPr>
          <a:xfrm>
            <a:off x="5675778" y="1156236"/>
            <a:ext cx="4153838" cy="3797438"/>
          </a:xfrm>
          <a:prstGeom prst="rect">
            <a:avLst/>
          </a:prstGeom>
          <a:blipFill dpi="0" rotWithShape="1">
            <a:blip r:embed="rId3">
              <a:alphaModFix amt="95000"/>
            </a:blip>
            <a:srcRect/>
            <a:stretch>
              <a:fillRect l="-52000" r="-55000" b="-5000"/>
            </a:stretch>
          </a:blipFill>
          <a:ln>
            <a:solidFill>
              <a:schemeClr val="bg1"/>
            </a:solidFill>
          </a:ln>
          <a:effectLst>
            <a:outerShdw blurRad="228600" dist="38100" dir="42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9C80312-39C0-436E-84F6-54078DDE0F64}"/>
              </a:ext>
            </a:extLst>
          </p:cNvPr>
          <p:cNvSpPr/>
          <p:nvPr/>
        </p:nvSpPr>
        <p:spPr>
          <a:xfrm>
            <a:off x="5675778" y="4212842"/>
            <a:ext cx="897758" cy="740832"/>
          </a:xfrm>
          <a:prstGeom prst="roundRect">
            <a:avLst/>
          </a:prstGeom>
          <a:solidFill>
            <a:srgbClr val="484C6A"/>
          </a:solidFill>
          <a:ln>
            <a:solidFill>
              <a:srgbClr val="35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Start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8C3F8B7-CFE8-4EFD-BB5A-FB28892AFDC8}"/>
              </a:ext>
            </a:extLst>
          </p:cNvPr>
          <p:cNvSpPr/>
          <p:nvPr/>
        </p:nvSpPr>
        <p:spPr>
          <a:xfrm>
            <a:off x="8931857" y="4212842"/>
            <a:ext cx="897759" cy="740832"/>
          </a:xfrm>
          <a:prstGeom prst="roundRect">
            <a:avLst>
              <a:gd name="adj" fmla="val 15296"/>
            </a:avLst>
          </a:prstGeom>
          <a:solidFill>
            <a:srgbClr val="E19A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Exit</a:t>
            </a:r>
            <a:endParaRPr lang="ko-KR" altLang="en-US" sz="1400" dirty="0"/>
          </a:p>
        </p:txBody>
      </p:sp>
      <p:graphicFrame>
        <p:nvGraphicFramePr>
          <p:cNvPr id="26" name="표 5">
            <a:extLst>
              <a:ext uri="{FF2B5EF4-FFF2-40B4-BE49-F238E27FC236}">
                <a16:creationId xmlns:a16="http://schemas.microsoft.com/office/drawing/2014/main" id="{811D5127-48FC-4D71-B1E6-20E035BB6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86116"/>
              </p:ext>
            </p:extLst>
          </p:nvPr>
        </p:nvGraphicFramePr>
        <p:xfrm>
          <a:off x="6503017" y="1409715"/>
          <a:ext cx="2659380" cy="324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3194163631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1968625535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1039048506"/>
                    </a:ext>
                  </a:extLst>
                </a:gridCol>
              </a:tblGrid>
              <a:tr h="307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순위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점수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548583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58826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39836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Amma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369686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Steven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271083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Yoon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489872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Asr12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543874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Michel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725827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674090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24873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5660F6F-BB8F-4591-AA0E-279CF8A2366E}"/>
              </a:ext>
            </a:extLst>
          </p:cNvPr>
          <p:cNvSpPr txBox="1"/>
          <p:nvPr/>
        </p:nvSpPr>
        <p:spPr>
          <a:xfrm>
            <a:off x="8598532" y="1194271"/>
            <a:ext cx="12310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:</a:t>
            </a:r>
            <a:r>
              <a:rPr lang="ko-KR" altLang="en-US" sz="800" dirty="0"/>
              <a:t>클립아트 코리아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372E9DE-55AC-401C-89E5-BD0953D68010}"/>
              </a:ext>
            </a:extLst>
          </p:cNvPr>
          <p:cNvGrpSpPr/>
          <p:nvPr/>
        </p:nvGrpSpPr>
        <p:grpSpPr>
          <a:xfrm>
            <a:off x="30442" y="24072"/>
            <a:ext cx="3629372" cy="3674475"/>
            <a:chOff x="3963796" y="2233833"/>
            <a:chExt cx="4264405" cy="3898519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180CB9E-C040-4602-AF4F-8E209AA57D30}"/>
                </a:ext>
              </a:extLst>
            </p:cNvPr>
            <p:cNvGrpSpPr/>
            <p:nvPr/>
          </p:nvGrpSpPr>
          <p:grpSpPr>
            <a:xfrm>
              <a:off x="3963796" y="2233833"/>
              <a:ext cx="4264405" cy="3898519"/>
              <a:chOff x="4321727" y="2233833"/>
              <a:chExt cx="4264405" cy="3898519"/>
            </a:xfrm>
            <a:blipFill>
              <a:blip r:embed="rId3"/>
              <a:stretch>
                <a:fillRect l="-52000" r="-55000" b="-5000"/>
              </a:stretch>
            </a:blipFill>
            <a:effectLst>
              <a:outerShdw blurRad="50800" dist="50800" dir="5400000" algn="ctr" rotWithShape="0">
                <a:srgbClr val="000000"/>
              </a:outerShdw>
            </a:effectLst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B35FBD7-67B3-4082-8F77-2E1E14435D90}"/>
                  </a:ext>
                </a:extLst>
              </p:cNvPr>
              <p:cNvSpPr/>
              <p:nvPr/>
            </p:nvSpPr>
            <p:spPr>
              <a:xfrm>
                <a:off x="4321727" y="2233833"/>
                <a:ext cx="4264405" cy="38985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19F8468-5FE3-470C-9AEE-734791206129}"/>
                  </a:ext>
                </a:extLst>
              </p:cNvPr>
              <p:cNvSpPr txBox="1"/>
              <p:nvPr/>
            </p:nvSpPr>
            <p:spPr>
              <a:xfrm>
                <a:off x="6747843" y="3503046"/>
                <a:ext cx="1220783" cy="292388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>
                    <a:solidFill>
                      <a:schemeClr val="bg1"/>
                    </a:solidFill>
                  </a:rPr>
                  <a:t>←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 : move left</a:t>
                </a:r>
                <a:endParaRPr lang="ko-KR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248F32-1D08-42DE-BAFC-4BE9DFDFFC80}"/>
                  </a:ext>
                </a:extLst>
              </p:cNvPr>
              <p:cNvSpPr txBox="1"/>
              <p:nvPr/>
            </p:nvSpPr>
            <p:spPr>
              <a:xfrm>
                <a:off x="6735615" y="3720137"/>
                <a:ext cx="1342547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</a:rPr>
                  <a:t>→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 : move right</a:t>
                </a:r>
                <a:endParaRPr lang="ko-KR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70BA08E-2E90-47A7-87CC-A7FA6C811FCC}"/>
                  </a:ext>
                </a:extLst>
              </p:cNvPr>
              <p:cNvSpPr txBox="1"/>
              <p:nvPr/>
            </p:nvSpPr>
            <p:spPr>
              <a:xfrm>
                <a:off x="6735615" y="3982201"/>
                <a:ext cx="1433341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</a:rPr>
                  <a:t>↑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 : move rotate</a:t>
                </a:r>
                <a:endParaRPr lang="ko-KR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4B4752-4CD7-46E1-8FF0-AD46D243227A}"/>
                  </a:ext>
                </a:extLst>
              </p:cNvPr>
              <p:cNvSpPr txBox="1"/>
              <p:nvPr/>
            </p:nvSpPr>
            <p:spPr>
              <a:xfrm>
                <a:off x="6735615" y="4245005"/>
                <a:ext cx="1433341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</a:rPr>
                  <a:t>↓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 : move down</a:t>
                </a:r>
                <a:endParaRPr lang="ko-KR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A0FA8C6-7BF3-4181-BFF4-F1608FC377D8}"/>
                  </a:ext>
                </a:extLst>
              </p:cNvPr>
              <p:cNvSpPr txBox="1"/>
              <p:nvPr/>
            </p:nvSpPr>
            <p:spPr>
              <a:xfrm>
                <a:off x="6780852" y="4510234"/>
                <a:ext cx="1794530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</a:rPr>
                  <a:t>SpaceBar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: direct down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C9C60B8-302E-4A87-9231-A5C933FE549B}"/>
                  </a:ext>
                </a:extLst>
              </p:cNvPr>
              <p:cNvSpPr txBox="1"/>
              <p:nvPr/>
            </p:nvSpPr>
            <p:spPr>
              <a:xfrm>
                <a:off x="6780852" y="4755875"/>
                <a:ext cx="998415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ESC : pause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129E685-620A-450F-BC4A-4D73B8B01897}"/>
                  </a:ext>
                </a:extLst>
              </p:cNvPr>
              <p:cNvSpPr txBox="1"/>
              <p:nvPr/>
            </p:nvSpPr>
            <p:spPr>
              <a:xfrm>
                <a:off x="6950841" y="2371541"/>
                <a:ext cx="1123256" cy="292388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SCORE : 150</a:t>
                </a:r>
                <a:endParaRPr lang="ko-KR" altLang="en-US" sz="1300" dirty="0"/>
              </a:p>
            </p:txBody>
          </p:sp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31B7DEA-8A94-4E9F-8D16-DA4D0D719A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357" t="14884" r="17967" b="13165"/>
            <a:stretch/>
          </p:blipFill>
          <p:spPr>
            <a:xfrm>
              <a:off x="4570750" y="2451621"/>
              <a:ext cx="1794530" cy="3272408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F0A74848-BBF6-4941-9F6B-35385CA302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8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76" t="8887" r="30363" b="63338"/>
            <a:stretch/>
          </p:blipFill>
          <p:spPr>
            <a:xfrm>
              <a:off x="6717297" y="2666854"/>
              <a:ext cx="754116" cy="651883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20C3589-CE92-42EC-B9F4-9DA0878D9762}"/>
                </a:ext>
              </a:extLst>
            </p:cNvPr>
            <p:cNvSpPr txBox="1"/>
            <p:nvPr/>
          </p:nvSpPr>
          <p:spPr>
            <a:xfrm>
              <a:off x="6963708" y="5877343"/>
              <a:ext cx="123108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출처 </a:t>
              </a:r>
              <a:r>
                <a:rPr lang="en-US" altLang="ko-KR" sz="800" dirty="0"/>
                <a:t>:</a:t>
              </a:r>
              <a:r>
                <a:rPr lang="ko-KR" altLang="en-US" sz="800" dirty="0"/>
                <a:t>클립아트 코리아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C31460A-C1A6-422B-8693-22EF2A2B827D}"/>
                </a:ext>
              </a:extLst>
            </p:cNvPr>
            <p:cNvSpPr txBox="1"/>
            <p:nvPr/>
          </p:nvSpPr>
          <p:spPr>
            <a:xfrm>
              <a:off x="6502060" y="5073380"/>
              <a:ext cx="1031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[Next block]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1CF79F9-9E74-491E-8B21-57D8E94305D5}"/>
                </a:ext>
              </a:extLst>
            </p:cNvPr>
            <p:cNvSpPr/>
            <p:nvPr/>
          </p:nvSpPr>
          <p:spPr>
            <a:xfrm>
              <a:off x="6628777" y="5395488"/>
              <a:ext cx="167780" cy="1677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D5B595-2586-4583-8FB8-9EFA3CC0E288}"/>
                </a:ext>
              </a:extLst>
            </p:cNvPr>
            <p:cNvSpPr/>
            <p:nvPr/>
          </p:nvSpPr>
          <p:spPr>
            <a:xfrm>
              <a:off x="6814696" y="5390870"/>
              <a:ext cx="167780" cy="1677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F71751-708C-4B5A-8AC2-1CF3E51A5CC5}"/>
                </a:ext>
              </a:extLst>
            </p:cNvPr>
            <p:cNvSpPr/>
            <p:nvPr/>
          </p:nvSpPr>
          <p:spPr>
            <a:xfrm>
              <a:off x="6993587" y="5390870"/>
              <a:ext cx="167780" cy="1677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5647B7E-EE57-499F-8645-D3D6174498BC}"/>
                </a:ext>
              </a:extLst>
            </p:cNvPr>
            <p:cNvSpPr/>
            <p:nvPr/>
          </p:nvSpPr>
          <p:spPr>
            <a:xfrm>
              <a:off x="7184691" y="5397201"/>
              <a:ext cx="167780" cy="1677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0C63419-53DB-4C52-8E51-235225A2549F}"/>
              </a:ext>
            </a:extLst>
          </p:cNvPr>
          <p:cNvGrpSpPr/>
          <p:nvPr/>
        </p:nvGrpSpPr>
        <p:grpSpPr>
          <a:xfrm>
            <a:off x="7811373" y="2724978"/>
            <a:ext cx="4153838" cy="3797438"/>
            <a:chOff x="4102901" y="2127063"/>
            <a:chExt cx="4153838" cy="3797438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7E84F195-55EC-4212-979B-A8F8D4F5F9B5}"/>
                </a:ext>
              </a:extLst>
            </p:cNvPr>
            <p:cNvGrpSpPr/>
            <p:nvPr/>
          </p:nvGrpSpPr>
          <p:grpSpPr>
            <a:xfrm>
              <a:off x="4102901" y="2127063"/>
              <a:ext cx="4153838" cy="3797438"/>
              <a:chOff x="4390863" y="2163834"/>
              <a:chExt cx="3540154" cy="3898519"/>
            </a:xfrm>
            <a:blipFill>
              <a:blip r:embed="rId3">
                <a:alphaModFix amt="95000"/>
              </a:blip>
              <a:stretch>
                <a:fillRect l="-52000" r="-55000" b="-5000"/>
              </a:stretch>
            </a:blipFill>
            <a:effectLst>
              <a:outerShdw blurRad="673100" dist="50800" dir="5400000" algn="ctr" rotWithShape="0">
                <a:srgbClr val="000000"/>
              </a:outerShdw>
            </a:effectLst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E0F24E5C-A355-43B0-B974-8204326265E9}"/>
                  </a:ext>
                </a:extLst>
              </p:cNvPr>
              <p:cNvSpPr/>
              <p:nvPr/>
            </p:nvSpPr>
            <p:spPr>
              <a:xfrm>
                <a:off x="4390863" y="2163834"/>
                <a:ext cx="3540154" cy="38985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  <a:effectLst>
                <a:outerShdw blurRad="228600" dist="38100" dir="42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C7DF0B5-7F2A-4577-9A05-69330452E927}"/>
                  </a:ext>
                </a:extLst>
              </p:cNvPr>
              <p:cNvSpPr txBox="1"/>
              <p:nvPr/>
            </p:nvSpPr>
            <p:spPr>
              <a:xfrm>
                <a:off x="5287419" y="3428562"/>
                <a:ext cx="1604166" cy="66353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rPr>
                  <a:t> </a:t>
                </a:r>
                <a:r>
                  <a:rPr lang="en-US" altLang="ko-KR" sz="3600" dirty="0">
                    <a:ln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</a:ln>
                  </a:rPr>
                  <a:t>E  N  D</a:t>
                </a:r>
                <a:endParaRPr lang="ko-KR" altLang="en-US" sz="3600" dirty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6E5FE9-AF91-442E-8922-91FD5DB2B2A4}"/>
                </a:ext>
              </a:extLst>
            </p:cNvPr>
            <p:cNvSpPr txBox="1"/>
            <p:nvPr/>
          </p:nvSpPr>
          <p:spPr>
            <a:xfrm>
              <a:off x="5393691" y="4173214"/>
              <a:ext cx="1551950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RANKING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3FF6CB8-6F5C-475B-82D1-7BCCA1FC380C}"/>
                </a:ext>
              </a:extLst>
            </p:cNvPr>
            <p:cNvSpPr txBox="1"/>
            <p:nvPr/>
          </p:nvSpPr>
          <p:spPr>
            <a:xfrm>
              <a:off x="5398610" y="4575426"/>
              <a:ext cx="1551950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MAIN MENU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18AB680-D71A-4DE1-8C82-85F19CB3145B}"/>
                </a:ext>
              </a:extLst>
            </p:cNvPr>
            <p:cNvSpPr txBox="1"/>
            <p:nvPr/>
          </p:nvSpPr>
          <p:spPr>
            <a:xfrm>
              <a:off x="5388767" y="4977638"/>
              <a:ext cx="1551950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EXIT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42061F-BCA0-4671-B749-B1A06BC99BBC}"/>
                </a:ext>
              </a:extLst>
            </p:cNvPr>
            <p:cNvSpPr txBox="1"/>
            <p:nvPr/>
          </p:nvSpPr>
          <p:spPr>
            <a:xfrm>
              <a:off x="6950560" y="5685277"/>
              <a:ext cx="123108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출처 </a:t>
              </a:r>
              <a:r>
                <a:rPr lang="en-US" altLang="ko-KR" sz="800" dirty="0"/>
                <a:t>:</a:t>
              </a:r>
              <a:r>
                <a:rPr lang="ko-KR" altLang="en-US" sz="800" dirty="0"/>
                <a:t>클립아트 코리아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77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7" grpId="0"/>
      <p:bldP spid="2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5FE2A7-5552-44ED-88B3-148A2749630E}"/>
              </a:ext>
            </a:extLst>
          </p:cNvPr>
          <p:cNvSpPr/>
          <p:nvPr/>
        </p:nvSpPr>
        <p:spPr>
          <a:xfrm>
            <a:off x="445569" y="213417"/>
            <a:ext cx="1431326" cy="39230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Main Module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CD678-1BB4-45AE-8042-AD341B65B7C7}"/>
              </a:ext>
            </a:extLst>
          </p:cNvPr>
          <p:cNvSpPr/>
          <p:nvPr/>
        </p:nvSpPr>
        <p:spPr>
          <a:xfrm>
            <a:off x="445569" y="2409344"/>
            <a:ext cx="1431326" cy="3923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Frame Module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BF64CA-1AC7-4A8B-A9DF-8418A80600AF}"/>
              </a:ext>
            </a:extLst>
          </p:cNvPr>
          <p:cNvSpPr/>
          <p:nvPr/>
        </p:nvSpPr>
        <p:spPr>
          <a:xfrm>
            <a:off x="3166770" y="2665893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In game Module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6EC59F-44C9-4F49-9CAA-C1ADC014A0F9}"/>
              </a:ext>
            </a:extLst>
          </p:cNvPr>
          <p:cNvSpPr/>
          <p:nvPr/>
        </p:nvSpPr>
        <p:spPr>
          <a:xfrm>
            <a:off x="3166770" y="850768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Setting Module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A5D0A3-98ED-4485-909A-DFEA852280FF}"/>
              </a:ext>
            </a:extLst>
          </p:cNvPr>
          <p:cNvSpPr/>
          <p:nvPr/>
        </p:nvSpPr>
        <p:spPr>
          <a:xfrm>
            <a:off x="3166770" y="197156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Ranking Module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BF0E0C-4977-4F80-AA69-42566FDA2251}"/>
              </a:ext>
            </a:extLst>
          </p:cNvPr>
          <p:cNvSpPr/>
          <p:nvPr/>
        </p:nvSpPr>
        <p:spPr>
          <a:xfrm>
            <a:off x="5290974" y="2075681"/>
            <a:ext cx="1164715" cy="290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Block Module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405FB1-8C61-473E-9AAE-13E978E3CB61}"/>
              </a:ext>
            </a:extLst>
          </p:cNvPr>
          <p:cNvSpPr/>
          <p:nvPr/>
        </p:nvSpPr>
        <p:spPr>
          <a:xfrm>
            <a:off x="5315867" y="2952186"/>
            <a:ext cx="1164715" cy="290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Block Control Module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DB6ECA-95C8-4B3D-AF41-EC9E9B34B316}"/>
              </a:ext>
            </a:extLst>
          </p:cNvPr>
          <p:cNvSpPr/>
          <p:nvPr/>
        </p:nvSpPr>
        <p:spPr>
          <a:xfrm>
            <a:off x="5290974" y="3905814"/>
            <a:ext cx="1164715" cy="2514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End Menu Module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92329A2-C3C8-4387-A0B5-5819E4576726}"/>
              </a:ext>
            </a:extLst>
          </p:cNvPr>
          <p:cNvSpPr/>
          <p:nvPr/>
        </p:nvSpPr>
        <p:spPr>
          <a:xfrm>
            <a:off x="5239323" y="734570"/>
            <a:ext cx="1235666" cy="2721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음악 조절 </a:t>
            </a:r>
            <a:r>
              <a:rPr lang="en-US" altLang="ko-KR" sz="1100" dirty="0">
                <a:solidFill>
                  <a:schemeClr val="bg1"/>
                </a:solidFill>
              </a:rPr>
              <a:t>Module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5" name="말풍선: 모서리가 둥근 사각형 94">
            <a:extLst>
              <a:ext uri="{FF2B5EF4-FFF2-40B4-BE49-F238E27FC236}">
                <a16:creationId xmlns:a16="http://schemas.microsoft.com/office/drawing/2014/main" id="{BED7CF61-75E4-4E89-BB13-4971056E4ED9}"/>
              </a:ext>
            </a:extLst>
          </p:cNvPr>
          <p:cNvSpPr/>
          <p:nvPr/>
        </p:nvSpPr>
        <p:spPr>
          <a:xfrm>
            <a:off x="7177847" y="589458"/>
            <a:ext cx="1657616" cy="692866"/>
          </a:xfrm>
          <a:prstGeom prst="wedgeRoundRectCallout">
            <a:avLst>
              <a:gd name="adj1" fmla="val -88062"/>
              <a:gd name="adj2" fmla="val -18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왼쪽으로 버튼을 움직이면 볼륨 줄어들고 오른쪽으로 버튼을 움직이면 볼륨이 </a:t>
            </a:r>
            <a:r>
              <a:rPr lang="ko-KR" altLang="en-US" sz="1100" dirty="0" err="1"/>
              <a:t>켜짐</a:t>
            </a:r>
            <a:endParaRPr lang="ko-KR" altLang="en-US" sz="11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24F4B7-19C2-4DCF-8AF5-E85A490AF22F}"/>
              </a:ext>
            </a:extLst>
          </p:cNvPr>
          <p:cNvSpPr/>
          <p:nvPr/>
        </p:nvSpPr>
        <p:spPr>
          <a:xfrm>
            <a:off x="5239322" y="1186170"/>
            <a:ext cx="1235666" cy="290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메인 화면으로 돌아가기 </a:t>
            </a:r>
            <a:r>
              <a:rPr lang="en-US" altLang="ko-KR" sz="1000" dirty="0">
                <a:solidFill>
                  <a:schemeClr val="bg1"/>
                </a:solidFill>
              </a:rPr>
              <a:t>Module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8" name="말풍선: 모서리가 둥근 사각형 97">
            <a:extLst>
              <a:ext uri="{FF2B5EF4-FFF2-40B4-BE49-F238E27FC236}">
                <a16:creationId xmlns:a16="http://schemas.microsoft.com/office/drawing/2014/main" id="{0634228B-B214-4C99-A9F6-720FA6339A5B}"/>
              </a:ext>
            </a:extLst>
          </p:cNvPr>
          <p:cNvSpPr/>
          <p:nvPr/>
        </p:nvSpPr>
        <p:spPr>
          <a:xfrm>
            <a:off x="5239322" y="147006"/>
            <a:ext cx="1093765" cy="458713"/>
          </a:xfrm>
          <a:prstGeom prst="wedgeRoundRectCallout">
            <a:avLst>
              <a:gd name="adj1" fmla="val -106760"/>
              <a:gd name="adj2" fmla="val -84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DB</a:t>
            </a:r>
            <a:r>
              <a:rPr lang="ko-KR" altLang="en-US" sz="1100" dirty="0"/>
              <a:t>와 연동 하여 랭킹 데이터 저장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EC17ED3-220A-4772-B7F0-BFF342FF271F}"/>
              </a:ext>
            </a:extLst>
          </p:cNvPr>
          <p:cNvSpPr/>
          <p:nvPr/>
        </p:nvSpPr>
        <p:spPr>
          <a:xfrm>
            <a:off x="3166770" y="1770001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Main Module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00" name="말풍선: 모서리가 둥근 사각형 99">
            <a:extLst>
              <a:ext uri="{FF2B5EF4-FFF2-40B4-BE49-F238E27FC236}">
                <a16:creationId xmlns:a16="http://schemas.microsoft.com/office/drawing/2014/main" id="{2998E2F8-D454-4592-B159-353C57E11EF6}"/>
              </a:ext>
            </a:extLst>
          </p:cNvPr>
          <p:cNvSpPr/>
          <p:nvPr/>
        </p:nvSpPr>
        <p:spPr>
          <a:xfrm>
            <a:off x="7424296" y="1617657"/>
            <a:ext cx="1525036" cy="392302"/>
          </a:xfrm>
          <a:prstGeom prst="wedgeRoundRectCallout">
            <a:avLst>
              <a:gd name="adj1" fmla="val -227597"/>
              <a:gd name="adj2" fmla="val 131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StartMenuPopup</a:t>
            </a:r>
            <a:r>
              <a:rPr lang="en-US" altLang="ko-KR" sz="1100" dirty="0"/>
              <a:t> </a:t>
            </a:r>
            <a:r>
              <a:rPr lang="ko-KR" altLang="en-US" sz="1100" dirty="0"/>
              <a:t> 불러와 게임 시작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2383DBD-3797-4051-9B48-79A4D3BC5FBA}"/>
              </a:ext>
            </a:extLst>
          </p:cNvPr>
          <p:cNvSpPr/>
          <p:nvPr/>
        </p:nvSpPr>
        <p:spPr>
          <a:xfrm>
            <a:off x="3108047" y="4853563"/>
            <a:ext cx="1431326" cy="392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</a:rPr>
              <a:t>View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Module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102" name="말풍선: 모서리가 둥근 사각형 101">
            <a:extLst>
              <a:ext uri="{FF2B5EF4-FFF2-40B4-BE49-F238E27FC236}">
                <a16:creationId xmlns:a16="http://schemas.microsoft.com/office/drawing/2014/main" id="{34CC6923-00A7-447E-9BCA-ECACA70028F8}"/>
              </a:ext>
            </a:extLst>
          </p:cNvPr>
          <p:cNvSpPr/>
          <p:nvPr/>
        </p:nvSpPr>
        <p:spPr>
          <a:xfrm>
            <a:off x="9603582" y="2038883"/>
            <a:ext cx="1657616" cy="327034"/>
          </a:xfrm>
          <a:prstGeom prst="wedgeRoundRectCallout">
            <a:avLst>
              <a:gd name="adj1" fmla="val -236848"/>
              <a:gd name="adj2" fmla="val -166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r>
              <a:rPr lang="ko-KR" altLang="en-US" sz="1100" dirty="0"/>
              <a:t>개의 형태의 배열 이용하여 블록 모양 지정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D450489-F448-4429-9CA2-A8B7918E158E}"/>
              </a:ext>
            </a:extLst>
          </p:cNvPr>
          <p:cNvSpPr/>
          <p:nvPr/>
        </p:nvSpPr>
        <p:spPr>
          <a:xfrm>
            <a:off x="7177847" y="2878451"/>
            <a:ext cx="1657616" cy="218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Clear Complete Lines Module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086A6BD-5562-4C85-B180-549D31DB372B}"/>
              </a:ext>
            </a:extLst>
          </p:cNvPr>
          <p:cNvSpPr/>
          <p:nvPr/>
        </p:nvSpPr>
        <p:spPr>
          <a:xfrm>
            <a:off x="5310274" y="3429000"/>
            <a:ext cx="1164715" cy="290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Score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>
                <a:solidFill>
                  <a:schemeClr val="bg1"/>
                </a:solidFill>
              </a:rPr>
              <a:t>Module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1026254-5AC1-4675-A133-C3CE7BDE4BBC}"/>
              </a:ext>
            </a:extLst>
          </p:cNvPr>
          <p:cNvSpPr/>
          <p:nvPr/>
        </p:nvSpPr>
        <p:spPr>
          <a:xfrm>
            <a:off x="7177847" y="3210147"/>
            <a:ext cx="1657616" cy="2188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bg1"/>
                </a:solidFill>
              </a:rPr>
              <a:t>KeyHandler</a:t>
            </a:r>
            <a:r>
              <a:rPr lang="en-US" altLang="ko-KR" sz="1100" dirty="0">
                <a:solidFill>
                  <a:schemeClr val="bg1"/>
                </a:solidFill>
              </a:rPr>
              <a:t> Module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6" name="말풍선: 모서리가 둥근 사각형 105">
            <a:extLst>
              <a:ext uri="{FF2B5EF4-FFF2-40B4-BE49-F238E27FC236}">
                <a16:creationId xmlns:a16="http://schemas.microsoft.com/office/drawing/2014/main" id="{4F8BC680-055C-4035-89BC-3AB7488C0314}"/>
              </a:ext>
            </a:extLst>
          </p:cNvPr>
          <p:cNvSpPr/>
          <p:nvPr/>
        </p:nvSpPr>
        <p:spPr>
          <a:xfrm>
            <a:off x="9603582" y="2546407"/>
            <a:ext cx="1657616" cy="327034"/>
          </a:xfrm>
          <a:prstGeom prst="wedgeRoundRectCallout">
            <a:avLst>
              <a:gd name="adj1" fmla="val -89052"/>
              <a:gd name="adj2" fmla="val 545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가로로 한 라인이 다 채워지면 그 라인 삭제</a:t>
            </a:r>
          </a:p>
        </p:txBody>
      </p:sp>
      <p:sp>
        <p:nvSpPr>
          <p:cNvPr id="107" name="말풍선: 모서리가 둥근 사각형 106">
            <a:extLst>
              <a:ext uri="{FF2B5EF4-FFF2-40B4-BE49-F238E27FC236}">
                <a16:creationId xmlns:a16="http://schemas.microsoft.com/office/drawing/2014/main" id="{5AA935FC-EEE3-4AA1-AAA2-6AF035DB2D26}"/>
              </a:ext>
            </a:extLst>
          </p:cNvPr>
          <p:cNvSpPr/>
          <p:nvPr/>
        </p:nvSpPr>
        <p:spPr>
          <a:xfrm>
            <a:off x="9603582" y="3004307"/>
            <a:ext cx="1657616" cy="327034"/>
          </a:xfrm>
          <a:prstGeom prst="wedgeRoundRectCallout">
            <a:avLst>
              <a:gd name="adj1" fmla="val -89052"/>
              <a:gd name="adj2" fmla="val 545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키에 따른 블록의 움직임 지정</a:t>
            </a:r>
          </a:p>
        </p:txBody>
      </p:sp>
      <p:sp>
        <p:nvSpPr>
          <p:cNvPr id="108" name="말풍선: 모서리가 둥근 사각형 107">
            <a:extLst>
              <a:ext uri="{FF2B5EF4-FFF2-40B4-BE49-F238E27FC236}">
                <a16:creationId xmlns:a16="http://schemas.microsoft.com/office/drawing/2014/main" id="{AFA106F1-33AA-4F26-AF13-78F1E8AFDFCC}"/>
              </a:ext>
            </a:extLst>
          </p:cNvPr>
          <p:cNvSpPr/>
          <p:nvPr/>
        </p:nvSpPr>
        <p:spPr>
          <a:xfrm>
            <a:off x="9603582" y="3526660"/>
            <a:ext cx="1657616" cy="327034"/>
          </a:xfrm>
          <a:prstGeom prst="wedgeRoundRectCallout">
            <a:avLst>
              <a:gd name="adj1" fmla="val -234806"/>
              <a:gd name="adj2" fmla="val 57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내의 점수 모듈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59462EB-D5BA-4CAA-AC31-98C791076440}"/>
              </a:ext>
            </a:extLst>
          </p:cNvPr>
          <p:cNvSpPr/>
          <p:nvPr/>
        </p:nvSpPr>
        <p:spPr>
          <a:xfrm>
            <a:off x="5290974" y="4752765"/>
            <a:ext cx="1184289" cy="290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End Menu </a:t>
            </a:r>
            <a:r>
              <a:rPr lang="en-US" altLang="ko-KR" sz="1100" dirty="0" err="1">
                <a:solidFill>
                  <a:schemeClr val="bg1"/>
                </a:solidFill>
              </a:rPr>
              <a:t>PoPup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7D1B332-2CA2-451F-B18C-890D1EC518E6}"/>
              </a:ext>
            </a:extLst>
          </p:cNvPr>
          <p:cNvSpPr/>
          <p:nvPr/>
        </p:nvSpPr>
        <p:spPr>
          <a:xfrm>
            <a:off x="5274797" y="5214371"/>
            <a:ext cx="1164715" cy="290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bg1"/>
                </a:solidFill>
              </a:rPr>
              <a:t>StartMenu</a:t>
            </a:r>
            <a:r>
              <a:rPr lang="en-US" altLang="ko-KR" sz="1100" dirty="0">
                <a:solidFill>
                  <a:schemeClr val="bg1"/>
                </a:solidFill>
              </a:rPr>
              <a:t> POPUP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374D54-9B3C-4E5D-B6C5-319623994C0F}"/>
              </a:ext>
            </a:extLst>
          </p:cNvPr>
          <p:cNvSpPr/>
          <p:nvPr/>
        </p:nvSpPr>
        <p:spPr>
          <a:xfrm>
            <a:off x="5281984" y="5664227"/>
            <a:ext cx="1164715" cy="290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bg1"/>
                </a:solidFill>
              </a:rPr>
              <a:t>PauseMenu</a:t>
            </a:r>
            <a:r>
              <a:rPr lang="en-US" altLang="ko-KR" sz="1100" dirty="0">
                <a:solidFill>
                  <a:schemeClr val="bg1"/>
                </a:solidFill>
              </a:rPr>
              <a:t> POPUP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F01C233-5B3C-4820-814C-DDBFE1CA3DD0}"/>
              </a:ext>
            </a:extLst>
          </p:cNvPr>
          <p:cNvSpPr/>
          <p:nvPr/>
        </p:nvSpPr>
        <p:spPr>
          <a:xfrm>
            <a:off x="5308280" y="4243140"/>
            <a:ext cx="1164715" cy="290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Pause Menu Module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5" name="화살표: 오른쪽 114">
            <a:extLst>
              <a:ext uri="{FF2B5EF4-FFF2-40B4-BE49-F238E27FC236}">
                <a16:creationId xmlns:a16="http://schemas.microsoft.com/office/drawing/2014/main" id="{E6E825A9-FBAD-4C01-A312-5006FBEA5E6F}"/>
              </a:ext>
            </a:extLst>
          </p:cNvPr>
          <p:cNvSpPr/>
          <p:nvPr/>
        </p:nvSpPr>
        <p:spPr>
          <a:xfrm>
            <a:off x="7556740" y="5043001"/>
            <a:ext cx="1000664" cy="392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353BB91-23E9-4B7B-BC02-D725877E0804}"/>
              </a:ext>
            </a:extLst>
          </p:cNvPr>
          <p:cNvSpPr txBox="1"/>
          <p:nvPr/>
        </p:nvSpPr>
        <p:spPr>
          <a:xfrm>
            <a:off x="9092241" y="5107365"/>
            <a:ext cx="1742536" cy="276999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팝업창을 띄우는 모듈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592AA82-317E-43D3-856D-FD24F99A7C70}"/>
              </a:ext>
            </a:extLst>
          </p:cNvPr>
          <p:cNvSpPr/>
          <p:nvPr/>
        </p:nvSpPr>
        <p:spPr>
          <a:xfrm>
            <a:off x="5283835" y="2552495"/>
            <a:ext cx="1164715" cy="2902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bg1"/>
                </a:solidFill>
              </a:rPr>
              <a:t>BackGround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en-US" altLang="ko-KR" sz="1100" dirty="0">
                <a:solidFill>
                  <a:schemeClr val="bg1"/>
                </a:solidFill>
              </a:rPr>
              <a:t>Module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8" name="말풍선: 모서리가 둥근 사각형 117">
            <a:extLst>
              <a:ext uri="{FF2B5EF4-FFF2-40B4-BE49-F238E27FC236}">
                <a16:creationId xmlns:a16="http://schemas.microsoft.com/office/drawing/2014/main" id="{05A715F2-81C3-4C34-B8BC-025F0CE74E42}"/>
              </a:ext>
            </a:extLst>
          </p:cNvPr>
          <p:cNvSpPr/>
          <p:nvPr/>
        </p:nvSpPr>
        <p:spPr>
          <a:xfrm>
            <a:off x="7291716" y="2259547"/>
            <a:ext cx="1543747" cy="218853"/>
          </a:xfrm>
          <a:prstGeom prst="wedgeRoundRectCallout">
            <a:avLst>
              <a:gd name="adj1" fmla="val -98321"/>
              <a:gd name="adj2" fmla="val 1334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배경화면 선택 모듈</a:t>
            </a:r>
          </a:p>
        </p:txBody>
      </p:sp>
      <p:sp>
        <p:nvSpPr>
          <p:cNvPr id="121" name="말풍선: 사각형 120">
            <a:extLst>
              <a:ext uri="{FF2B5EF4-FFF2-40B4-BE49-F238E27FC236}">
                <a16:creationId xmlns:a16="http://schemas.microsoft.com/office/drawing/2014/main" id="{F5FEB7B8-6CB3-46AE-87CA-9A15D27E533D}"/>
              </a:ext>
            </a:extLst>
          </p:cNvPr>
          <p:cNvSpPr/>
          <p:nvPr/>
        </p:nvSpPr>
        <p:spPr>
          <a:xfrm>
            <a:off x="9737962" y="4095626"/>
            <a:ext cx="1303849" cy="308099"/>
          </a:xfrm>
          <a:prstGeom prst="wedgeRectCallout">
            <a:avLst>
              <a:gd name="adj1" fmla="val -293032"/>
              <a:gd name="adj2" fmla="val -64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말풍선: 사각형 121">
            <a:extLst>
              <a:ext uri="{FF2B5EF4-FFF2-40B4-BE49-F238E27FC236}">
                <a16:creationId xmlns:a16="http://schemas.microsoft.com/office/drawing/2014/main" id="{5CAC2CEF-3383-4347-BCE4-887387E096BD}"/>
              </a:ext>
            </a:extLst>
          </p:cNvPr>
          <p:cNvSpPr/>
          <p:nvPr/>
        </p:nvSpPr>
        <p:spPr>
          <a:xfrm>
            <a:off x="9737964" y="4095626"/>
            <a:ext cx="1303848" cy="308099"/>
          </a:xfrm>
          <a:prstGeom prst="wedgeRectCallout">
            <a:avLst>
              <a:gd name="adj1" fmla="val -295814"/>
              <a:gd name="adj2" fmla="val 49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게임을 정지하거나 나가는 모듈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06648EB8-BC85-4FC1-B9B6-5207F918B7B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161232" y="605719"/>
            <a:ext cx="0" cy="1803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4A04FAE5-FB1F-43BD-9567-3874CE10AA8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743200" y="393307"/>
            <a:ext cx="423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CFD4F405-7687-49E6-8819-DDF68DAA07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8236" y="2720970"/>
            <a:ext cx="4643344" cy="71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A328C5A3-052F-4DBA-BF73-F6933676A533}"/>
              </a:ext>
            </a:extLst>
          </p:cNvPr>
          <p:cNvCxnSpPr>
            <a:stCxn id="5" idx="3"/>
          </p:cNvCxnSpPr>
          <p:nvPr/>
        </p:nvCxnSpPr>
        <p:spPr>
          <a:xfrm>
            <a:off x="1876895" y="2605495"/>
            <a:ext cx="8730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A727DA6-E356-4E80-9D2F-E860A19FC49F}"/>
              </a:ext>
            </a:extLst>
          </p:cNvPr>
          <p:cNvCxnSpPr>
            <a:endCxn id="12" idx="1"/>
          </p:cNvCxnSpPr>
          <p:nvPr/>
        </p:nvCxnSpPr>
        <p:spPr>
          <a:xfrm>
            <a:off x="2749908" y="1046919"/>
            <a:ext cx="416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E707954E-94D1-4FAF-AB6B-AF693DF65C41}"/>
              </a:ext>
            </a:extLst>
          </p:cNvPr>
          <p:cNvCxnSpPr>
            <a:endCxn id="99" idx="1"/>
          </p:cNvCxnSpPr>
          <p:nvPr/>
        </p:nvCxnSpPr>
        <p:spPr>
          <a:xfrm>
            <a:off x="2749908" y="1966152"/>
            <a:ext cx="416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6EFEBADE-CCD9-40FE-ADC9-C7E38F1185E8}"/>
              </a:ext>
            </a:extLst>
          </p:cNvPr>
          <p:cNvCxnSpPr>
            <a:endCxn id="11" idx="1"/>
          </p:cNvCxnSpPr>
          <p:nvPr/>
        </p:nvCxnSpPr>
        <p:spPr>
          <a:xfrm>
            <a:off x="2749908" y="2862044"/>
            <a:ext cx="4168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E3D2FEF-6579-4ACB-AC91-217D1C98DD8C}"/>
              </a:ext>
            </a:extLst>
          </p:cNvPr>
          <p:cNvCxnSpPr>
            <a:endCxn id="101" idx="1"/>
          </p:cNvCxnSpPr>
          <p:nvPr/>
        </p:nvCxnSpPr>
        <p:spPr>
          <a:xfrm>
            <a:off x="2749908" y="5049714"/>
            <a:ext cx="358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4E7F1B2F-6D0F-42DA-B861-AF0F53EC66B1}"/>
              </a:ext>
            </a:extLst>
          </p:cNvPr>
          <p:cNvCxnSpPr>
            <a:stCxn id="12" idx="3"/>
            <a:endCxn id="94" idx="1"/>
          </p:cNvCxnSpPr>
          <p:nvPr/>
        </p:nvCxnSpPr>
        <p:spPr>
          <a:xfrm flipV="1">
            <a:off x="4598096" y="870625"/>
            <a:ext cx="641227" cy="17629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20481638-6285-4BC2-B97F-A96F3E8D0A80}"/>
              </a:ext>
            </a:extLst>
          </p:cNvPr>
          <p:cNvCxnSpPr>
            <a:cxnSpLocks/>
          </p:cNvCxnSpPr>
          <p:nvPr/>
        </p:nvCxnSpPr>
        <p:spPr>
          <a:xfrm>
            <a:off x="4918709" y="1046919"/>
            <a:ext cx="0" cy="284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1AE2EA74-A0EF-420E-8BC6-28509DEB8929}"/>
              </a:ext>
            </a:extLst>
          </p:cNvPr>
          <p:cNvCxnSpPr>
            <a:endCxn id="96" idx="1"/>
          </p:cNvCxnSpPr>
          <p:nvPr/>
        </p:nvCxnSpPr>
        <p:spPr>
          <a:xfrm>
            <a:off x="4918709" y="1331288"/>
            <a:ext cx="3206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781EF024-72C8-472F-88F7-EBD7150EEA64}"/>
              </a:ext>
            </a:extLst>
          </p:cNvPr>
          <p:cNvCxnSpPr>
            <a:stCxn id="11" idx="3"/>
          </p:cNvCxnSpPr>
          <p:nvPr/>
        </p:nvCxnSpPr>
        <p:spPr>
          <a:xfrm flipV="1">
            <a:off x="4598096" y="2220799"/>
            <a:ext cx="320613" cy="64124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39DB8C4-AE6F-4C72-AF14-B94F0C971515}"/>
              </a:ext>
            </a:extLst>
          </p:cNvPr>
          <p:cNvCxnSpPr>
            <a:endCxn id="17" idx="1"/>
          </p:cNvCxnSpPr>
          <p:nvPr/>
        </p:nvCxnSpPr>
        <p:spPr>
          <a:xfrm>
            <a:off x="4918709" y="2220799"/>
            <a:ext cx="372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030F1953-5D65-410D-BD01-28E653583582}"/>
              </a:ext>
            </a:extLst>
          </p:cNvPr>
          <p:cNvCxnSpPr>
            <a:endCxn id="117" idx="1"/>
          </p:cNvCxnSpPr>
          <p:nvPr/>
        </p:nvCxnSpPr>
        <p:spPr>
          <a:xfrm>
            <a:off x="4918709" y="2697613"/>
            <a:ext cx="3651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꺾임 170">
            <a:extLst>
              <a:ext uri="{FF2B5EF4-FFF2-40B4-BE49-F238E27FC236}">
                <a16:creationId xmlns:a16="http://schemas.microsoft.com/office/drawing/2014/main" id="{0FD5A840-29F4-4AE1-8C4C-33207C0703D1}"/>
              </a:ext>
            </a:extLst>
          </p:cNvPr>
          <p:cNvCxnSpPr>
            <a:stCxn id="11" idx="3"/>
          </p:cNvCxnSpPr>
          <p:nvPr/>
        </p:nvCxnSpPr>
        <p:spPr>
          <a:xfrm>
            <a:off x="4598096" y="2862044"/>
            <a:ext cx="320613" cy="15262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D2E28BB-652F-41D9-87F5-B9DF172693A6}"/>
              </a:ext>
            </a:extLst>
          </p:cNvPr>
          <p:cNvCxnSpPr>
            <a:endCxn id="113" idx="1"/>
          </p:cNvCxnSpPr>
          <p:nvPr/>
        </p:nvCxnSpPr>
        <p:spPr>
          <a:xfrm>
            <a:off x="4918709" y="4388258"/>
            <a:ext cx="389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AB49BCAF-32A9-46DF-90D9-75C5E52A8A8A}"/>
              </a:ext>
            </a:extLst>
          </p:cNvPr>
          <p:cNvCxnSpPr>
            <a:endCxn id="25" idx="1"/>
          </p:cNvCxnSpPr>
          <p:nvPr/>
        </p:nvCxnSpPr>
        <p:spPr>
          <a:xfrm>
            <a:off x="4918709" y="4031533"/>
            <a:ext cx="37226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6AEBE733-0E12-4E4D-8D3D-00091C9DB094}"/>
              </a:ext>
            </a:extLst>
          </p:cNvPr>
          <p:cNvCxnSpPr>
            <a:stCxn id="104" idx="1"/>
          </p:cNvCxnSpPr>
          <p:nvPr/>
        </p:nvCxnSpPr>
        <p:spPr>
          <a:xfrm flipH="1">
            <a:off x="4918709" y="3574118"/>
            <a:ext cx="391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D9EAA1EA-B7B2-4F72-8951-344895EDE5A1}"/>
              </a:ext>
            </a:extLst>
          </p:cNvPr>
          <p:cNvCxnSpPr>
            <a:stCxn id="22" idx="1"/>
          </p:cNvCxnSpPr>
          <p:nvPr/>
        </p:nvCxnSpPr>
        <p:spPr>
          <a:xfrm flipH="1">
            <a:off x="4918709" y="3097304"/>
            <a:ext cx="3971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DB590064-39B8-417F-B088-A14E7B552F19}"/>
              </a:ext>
            </a:extLst>
          </p:cNvPr>
          <p:cNvCxnSpPr>
            <a:stCxn id="101" idx="3"/>
            <a:endCxn id="110" idx="1"/>
          </p:cNvCxnSpPr>
          <p:nvPr/>
        </p:nvCxnSpPr>
        <p:spPr>
          <a:xfrm flipV="1">
            <a:off x="4539373" y="4897883"/>
            <a:ext cx="751601" cy="15183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20572316-4F55-48F0-9BC7-B8A400EE6259}"/>
              </a:ext>
            </a:extLst>
          </p:cNvPr>
          <p:cNvCxnSpPr/>
          <p:nvPr/>
        </p:nvCxnSpPr>
        <p:spPr>
          <a:xfrm>
            <a:off x="4915173" y="5043001"/>
            <a:ext cx="0" cy="76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C562BB5B-CAF3-4645-BF9A-152D20EC8839}"/>
              </a:ext>
            </a:extLst>
          </p:cNvPr>
          <p:cNvCxnSpPr>
            <a:endCxn id="112" idx="1"/>
          </p:cNvCxnSpPr>
          <p:nvPr/>
        </p:nvCxnSpPr>
        <p:spPr>
          <a:xfrm>
            <a:off x="4915173" y="5809345"/>
            <a:ext cx="36681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0F2AB0B8-2508-4B7D-B51B-21F16FD740B4}"/>
              </a:ext>
            </a:extLst>
          </p:cNvPr>
          <p:cNvCxnSpPr>
            <a:endCxn id="111" idx="1"/>
          </p:cNvCxnSpPr>
          <p:nvPr/>
        </p:nvCxnSpPr>
        <p:spPr>
          <a:xfrm>
            <a:off x="4915173" y="5359489"/>
            <a:ext cx="35962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꺾임 192">
            <a:extLst>
              <a:ext uri="{FF2B5EF4-FFF2-40B4-BE49-F238E27FC236}">
                <a16:creationId xmlns:a16="http://schemas.microsoft.com/office/drawing/2014/main" id="{48EB0B3D-D14A-485C-9D0C-D56E350168AD}"/>
              </a:ext>
            </a:extLst>
          </p:cNvPr>
          <p:cNvCxnSpPr>
            <a:stCxn id="22" idx="3"/>
            <a:endCxn id="103" idx="1"/>
          </p:cNvCxnSpPr>
          <p:nvPr/>
        </p:nvCxnSpPr>
        <p:spPr>
          <a:xfrm flipV="1">
            <a:off x="6480582" y="2987878"/>
            <a:ext cx="697265" cy="10942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D0725BAC-091C-4C66-8C18-08168DAB603F}"/>
              </a:ext>
            </a:extLst>
          </p:cNvPr>
          <p:cNvCxnSpPr/>
          <p:nvPr/>
        </p:nvCxnSpPr>
        <p:spPr>
          <a:xfrm>
            <a:off x="6829214" y="3097304"/>
            <a:ext cx="0" cy="234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E792F5F3-D404-4E99-BA58-4C9383C65C1C}"/>
              </a:ext>
            </a:extLst>
          </p:cNvPr>
          <p:cNvCxnSpPr>
            <a:endCxn id="105" idx="1"/>
          </p:cNvCxnSpPr>
          <p:nvPr/>
        </p:nvCxnSpPr>
        <p:spPr>
          <a:xfrm flipV="1">
            <a:off x="6829214" y="3319574"/>
            <a:ext cx="348633" cy="11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7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CB39-1818-4F5E-95D7-423ABD0C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</a:t>
            </a:r>
            <a:r>
              <a:rPr lang="en-US" altLang="ko-KR" dirty="0"/>
              <a:t>(</a:t>
            </a:r>
            <a:r>
              <a:rPr lang="ko-KR" altLang="en-US" dirty="0"/>
              <a:t>초기화면</a:t>
            </a:r>
            <a:r>
              <a:rPr lang="en-US" altLang="ko-KR" dirty="0"/>
              <a:t>) </a:t>
            </a:r>
            <a:r>
              <a:rPr lang="ko-KR" altLang="en-US" dirty="0"/>
              <a:t>모듈 구현 예정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03CFDF5-A227-4581-BFA4-B3FA631A9C6D}"/>
              </a:ext>
            </a:extLst>
          </p:cNvPr>
          <p:cNvGrpSpPr/>
          <p:nvPr/>
        </p:nvGrpSpPr>
        <p:grpSpPr>
          <a:xfrm>
            <a:off x="4019081" y="2205210"/>
            <a:ext cx="4153837" cy="3797438"/>
            <a:chOff x="4325922" y="2233833"/>
            <a:chExt cx="3540154" cy="3898519"/>
          </a:xfrm>
          <a:effectLst>
            <a:outerShdw blurRad="673100" dist="50800" dir="5400000" algn="ctr" rotWithShape="0">
              <a:srgbClr val="000000"/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39502CE-DA25-4738-898C-4FDA2BBD781E}"/>
                </a:ext>
              </a:extLst>
            </p:cNvPr>
            <p:cNvSpPr/>
            <p:nvPr/>
          </p:nvSpPr>
          <p:spPr>
            <a:xfrm>
              <a:off x="4325922" y="2233833"/>
              <a:ext cx="3540154" cy="3898519"/>
            </a:xfrm>
            <a:prstGeom prst="rect">
              <a:avLst/>
            </a:prstGeom>
            <a:blipFill dpi="0" rotWithShape="1">
              <a:blip r:embed="rId2">
                <a:alphaModFix amt="95000"/>
              </a:blip>
              <a:srcRect/>
              <a:stretch>
                <a:fillRect l="-52000" r="-55000" b="-5000"/>
              </a:stretch>
            </a:blipFill>
            <a:ln>
              <a:solidFill>
                <a:schemeClr val="bg1"/>
              </a:solidFill>
            </a:ln>
            <a:effectLst>
              <a:outerShdw blurRad="228600" dist="50800"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891C9E-AE98-4C5D-9307-398D5CB11AB5}"/>
                </a:ext>
              </a:extLst>
            </p:cNvPr>
            <p:cNvSpPr txBox="1"/>
            <p:nvPr/>
          </p:nvSpPr>
          <p:spPr>
            <a:xfrm>
              <a:off x="5084301" y="2854293"/>
              <a:ext cx="2031779" cy="663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n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ln>
                </a:rPr>
                <a:t>T E T R I S</a:t>
              </a:r>
              <a:endParaRPr lang="ko-KR" altLang="en-US" sz="3600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0C70F-E1CE-40E4-90D2-7FB84DFCC721}"/>
                </a:ext>
              </a:extLst>
            </p:cNvPr>
            <p:cNvSpPr txBox="1"/>
            <p:nvPr/>
          </p:nvSpPr>
          <p:spPr>
            <a:xfrm>
              <a:off x="5438857" y="3775171"/>
              <a:ext cx="1322667" cy="379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2">
                      <a:lumMod val="50000"/>
                    </a:schemeClr>
                  </a:solidFill>
                </a:rPr>
                <a:t>START</a:t>
              </a:r>
              <a:endParaRPr lang="ko-KR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31CA82-2D5C-47D0-B8E1-5113504FB341}"/>
                </a:ext>
              </a:extLst>
            </p:cNvPr>
            <p:cNvSpPr txBox="1"/>
            <p:nvPr/>
          </p:nvSpPr>
          <p:spPr>
            <a:xfrm>
              <a:off x="5434664" y="4226678"/>
              <a:ext cx="1322667" cy="3475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RANKING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3275C5-04C2-4344-AB99-27BCE75E35BD}"/>
                </a:ext>
              </a:extLst>
            </p:cNvPr>
            <p:cNvSpPr txBox="1"/>
            <p:nvPr/>
          </p:nvSpPr>
          <p:spPr>
            <a:xfrm>
              <a:off x="5438857" y="4639596"/>
              <a:ext cx="1322667" cy="3475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SETTING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25C7EB-283E-41D5-89BC-3C0DBC653258}"/>
                </a:ext>
              </a:extLst>
            </p:cNvPr>
            <p:cNvSpPr txBox="1"/>
            <p:nvPr/>
          </p:nvSpPr>
          <p:spPr>
            <a:xfrm>
              <a:off x="5430468" y="5052514"/>
              <a:ext cx="1322667" cy="3475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2">
                      <a:lumMod val="50000"/>
                    </a:schemeClr>
                  </a:solidFill>
                </a:rPr>
                <a:t>EXIT</a:t>
              </a:r>
              <a:endParaRPr lang="ko-KR" alt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8D1DC8F-5425-45F9-9704-DE14B6D31B03}"/>
              </a:ext>
            </a:extLst>
          </p:cNvPr>
          <p:cNvSpPr txBox="1"/>
          <p:nvPr/>
        </p:nvSpPr>
        <p:spPr>
          <a:xfrm>
            <a:off x="6941834" y="5769621"/>
            <a:ext cx="12310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:</a:t>
            </a:r>
            <a:r>
              <a:rPr lang="ko-KR" altLang="en-US" sz="800" dirty="0"/>
              <a:t>클립아트 코리아</a:t>
            </a:r>
          </a:p>
        </p:txBody>
      </p:sp>
    </p:spTree>
    <p:extLst>
      <p:ext uri="{BB962C8B-B14F-4D97-AF65-F5344CB8AC3E}">
        <p14:creationId xmlns:p14="http://schemas.microsoft.com/office/powerpoint/2010/main" val="268348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10EDB-77DE-495D-AFCE-EEC10D65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6873240" cy="1360898"/>
          </a:xfrm>
        </p:spPr>
        <p:txBody>
          <a:bodyPr/>
          <a:lstStyle/>
          <a:p>
            <a:r>
              <a:rPr lang="en-US" altLang="ko-KR" dirty="0"/>
              <a:t>In game </a:t>
            </a:r>
            <a:r>
              <a:rPr lang="ko-KR" altLang="en-US" dirty="0"/>
              <a:t>모듈 구현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C44F1E01-3B6C-4AA1-A3CA-C06BEC1F41FD}"/>
              </a:ext>
            </a:extLst>
          </p:cNvPr>
          <p:cNvSpPr/>
          <p:nvPr/>
        </p:nvSpPr>
        <p:spPr>
          <a:xfrm>
            <a:off x="8789364" y="2482036"/>
            <a:ext cx="1474776" cy="2259471"/>
          </a:xfrm>
          <a:prstGeom prst="wedgeRoundRectCallout">
            <a:avLst>
              <a:gd name="adj1" fmla="val -71536"/>
              <a:gd name="adj2" fmla="val -20612"/>
              <a:gd name="adj3" fmla="val 1666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34CE78F-6289-461B-8EF6-FDD66EC24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4" r="20580"/>
          <a:stretch/>
        </p:blipFill>
        <p:spPr>
          <a:xfrm>
            <a:off x="9160991" y="2489913"/>
            <a:ext cx="883921" cy="234703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1AAD1-389E-45A1-B2AF-A759056D680C}"/>
              </a:ext>
            </a:extLst>
          </p:cNvPr>
          <p:cNvSpPr txBox="1"/>
          <p:nvPr/>
        </p:nvSpPr>
        <p:spPr>
          <a:xfrm>
            <a:off x="8578452" y="1952825"/>
            <a:ext cx="18965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쌓인 블록 높이에 </a:t>
            </a:r>
            <a:r>
              <a:rPr lang="ko-KR" altLang="en-US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따른 </a:t>
            </a:r>
            <a:endParaRPr lang="en-US" altLang="ko-KR" sz="13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ko-KR" altLang="en-US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가지</a:t>
            </a:r>
            <a:r>
              <a:rPr lang="en-US" altLang="ko-KR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표정변화</a:t>
            </a:r>
            <a:r>
              <a:rPr lang="en-US" altLang="ko-KR" sz="1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!</a:t>
            </a:r>
            <a:endParaRPr lang="ko-KR" altLang="en-US" sz="13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797D12-C5C4-4F3D-8D60-F9F5FE176B01}"/>
              </a:ext>
            </a:extLst>
          </p:cNvPr>
          <p:cNvGrpSpPr/>
          <p:nvPr/>
        </p:nvGrpSpPr>
        <p:grpSpPr>
          <a:xfrm>
            <a:off x="3963797" y="2233833"/>
            <a:ext cx="4264405" cy="3898519"/>
            <a:chOff x="3963796" y="2233833"/>
            <a:chExt cx="4264405" cy="3898519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A6B65DE-24B5-49FC-A2F6-39BC83BB7885}"/>
                </a:ext>
              </a:extLst>
            </p:cNvPr>
            <p:cNvGrpSpPr/>
            <p:nvPr/>
          </p:nvGrpSpPr>
          <p:grpSpPr>
            <a:xfrm>
              <a:off x="3963796" y="2233833"/>
              <a:ext cx="4264405" cy="3898519"/>
              <a:chOff x="4321727" y="2233833"/>
              <a:chExt cx="4264405" cy="3898519"/>
            </a:xfrm>
            <a:blipFill>
              <a:blip r:embed="rId3"/>
              <a:stretch>
                <a:fillRect l="-52000" r="-55000" b="-5000"/>
              </a:stretch>
            </a:blipFill>
            <a:effectLst>
              <a:outerShdw blurRad="50800" dist="50800" dir="5400000" algn="ctr" rotWithShape="0">
                <a:srgbClr val="000000"/>
              </a:outerShdw>
            </a:effectLst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8715682-B524-475F-A648-7080F69178E6}"/>
                  </a:ext>
                </a:extLst>
              </p:cNvPr>
              <p:cNvSpPr/>
              <p:nvPr/>
            </p:nvSpPr>
            <p:spPr>
              <a:xfrm>
                <a:off x="4321727" y="2233833"/>
                <a:ext cx="4264405" cy="389851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60FD4C-3A47-4AC0-B7A2-B8C991D643C5}"/>
                  </a:ext>
                </a:extLst>
              </p:cNvPr>
              <p:cNvSpPr txBox="1"/>
              <p:nvPr/>
            </p:nvSpPr>
            <p:spPr>
              <a:xfrm>
                <a:off x="6747843" y="3503046"/>
                <a:ext cx="1220783" cy="292388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300" dirty="0">
                    <a:solidFill>
                      <a:schemeClr val="bg1"/>
                    </a:solidFill>
                  </a:rPr>
                  <a:t>←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 : move left</a:t>
                </a:r>
                <a:endParaRPr lang="ko-KR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6DEBFF-8353-47EF-8C5B-1FBD9AB42572}"/>
                  </a:ext>
                </a:extLst>
              </p:cNvPr>
              <p:cNvSpPr txBox="1"/>
              <p:nvPr/>
            </p:nvSpPr>
            <p:spPr>
              <a:xfrm>
                <a:off x="6735615" y="3720137"/>
                <a:ext cx="1342547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</a:rPr>
                  <a:t>→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 : move right</a:t>
                </a:r>
                <a:endParaRPr lang="ko-KR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45A7FC-49CD-453F-8F2B-4CD0DEEA8B9D}"/>
                  </a:ext>
                </a:extLst>
              </p:cNvPr>
              <p:cNvSpPr txBox="1"/>
              <p:nvPr/>
            </p:nvSpPr>
            <p:spPr>
              <a:xfrm>
                <a:off x="6735615" y="3982201"/>
                <a:ext cx="1433341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</a:rPr>
                  <a:t>↑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 : move rotate</a:t>
                </a:r>
                <a:endParaRPr lang="ko-KR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DE0012-E43B-4C82-9537-340394E6871F}"/>
                  </a:ext>
                </a:extLst>
              </p:cNvPr>
              <p:cNvSpPr txBox="1"/>
              <p:nvPr/>
            </p:nvSpPr>
            <p:spPr>
              <a:xfrm>
                <a:off x="6735615" y="4245005"/>
                <a:ext cx="1433341" cy="30777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solidFill>
                      <a:schemeClr val="bg1"/>
                    </a:solidFill>
                  </a:rPr>
                  <a:t>↓</a:t>
                </a:r>
                <a:r>
                  <a:rPr lang="en-US" altLang="ko-KR" sz="1300" dirty="0">
                    <a:solidFill>
                      <a:schemeClr val="bg1"/>
                    </a:solidFill>
                  </a:rPr>
                  <a:t> : move down</a:t>
                </a:r>
                <a:endParaRPr lang="ko-KR" altLang="en-US" sz="1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59226F-1F3F-4CF0-8AA5-EC3C2588A3AC}"/>
                  </a:ext>
                </a:extLst>
              </p:cNvPr>
              <p:cNvSpPr txBox="1"/>
              <p:nvPr/>
            </p:nvSpPr>
            <p:spPr>
              <a:xfrm>
                <a:off x="6780852" y="4510234"/>
                <a:ext cx="1794530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</a:rPr>
                  <a:t>SpaceBar</a:t>
                </a:r>
                <a:r>
                  <a:rPr lang="en-US" altLang="ko-KR" sz="1200" dirty="0">
                    <a:solidFill>
                      <a:schemeClr val="bg1"/>
                    </a:solidFill>
                  </a:rPr>
                  <a:t> : direct down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A28C1B-EFB1-401B-85E6-D89C1CA3FE5F}"/>
                  </a:ext>
                </a:extLst>
              </p:cNvPr>
              <p:cNvSpPr txBox="1"/>
              <p:nvPr/>
            </p:nvSpPr>
            <p:spPr>
              <a:xfrm>
                <a:off x="6780852" y="4755875"/>
                <a:ext cx="998415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ESC : pause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B22A77-8557-4A6F-974D-1F86B448E740}"/>
                  </a:ext>
                </a:extLst>
              </p:cNvPr>
              <p:cNvSpPr txBox="1"/>
              <p:nvPr/>
            </p:nvSpPr>
            <p:spPr>
              <a:xfrm>
                <a:off x="6950841" y="2371541"/>
                <a:ext cx="1123256" cy="292388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SCORE : 150</a:t>
                </a:r>
                <a:endParaRPr lang="ko-KR" altLang="en-US" sz="1300" dirty="0"/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3E8C9E5-C246-4F99-BE06-BE8732D1B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357" t="14884" r="17967" b="13165"/>
            <a:stretch/>
          </p:blipFill>
          <p:spPr>
            <a:xfrm>
              <a:off x="4570750" y="2451621"/>
              <a:ext cx="1794530" cy="3272408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86D4339-DC80-47F6-AB1E-42FBF334CF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8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76" t="8887" r="30363" b="63338"/>
            <a:stretch/>
          </p:blipFill>
          <p:spPr>
            <a:xfrm>
              <a:off x="6717297" y="2666854"/>
              <a:ext cx="754116" cy="65188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0C570C-EDD4-458A-8003-28B348500812}"/>
                </a:ext>
              </a:extLst>
            </p:cNvPr>
            <p:cNvSpPr txBox="1"/>
            <p:nvPr/>
          </p:nvSpPr>
          <p:spPr>
            <a:xfrm>
              <a:off x="6963708" y="5877343"/>
              <a:ext cx="123108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출처 </a:t>
              </a:r>
              <a:r>
                <a:rPr lang="en-US" altLang="ko-KR" sz="800" dirty="0"/>
                <a:t>:</a:t>
              </a:r>
              <a:r>
                <a:rPr lang="ko-KR" altLang="en-US" sz="800" dirty="0"/>
                <a:t>클립아트 코리아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1736FD-4C57-43E4-8828-E5F55CA7973E}"/>
                </a:ext>
              </a:extLst>
            </p:cNvPr>
            <p:cNvSpPr txBox="1"/>
            <p:nvPr/>
          </p:nvSpPr>
          <p:spPr>
            <a:xfrm>
              <a:off x="6502060" y="5073380"/>
              <a:ext cx="1031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[Next block]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C0160D3-A837-467F-A67A-E6DD03E629F2}"/>
                </a:ext>
              </a:extLst>
            </p:cNvPr>
            <p:cNvSpPr/>
            <p:nvPr/>
          </p:nvSpPr>
          <p:spPr>
            <a:xfrm>
              <a:off x="6628777" y="5395488"/>
              <a:ext cx="167780" cy="1677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5681BEE-7650-46A0-8AB2-B17558A4DED0}"/>
                </a:ext>
              </a:extLst>
            </p:cNvPr>
            <p:cNvSpPr/>
            <p:nvPr/>
          </p:nvSpPr>
          <p:spPr>
            <a:xfrm>
              <a:off x="6814696" y="5390870"/>
              <a:ext cx="167780" cy="1677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19F6BC4-7C18-41F3-B2D6-B68CF18F826B}"/>
                </a:ext>
              </a:extLst>
            </p:cNvPr>
            <p:cNvSpPr/>
            <p:nvPr/>
          </p:nvSpPr>
          <p:spPr>
            <a:xfrm>
              <a:off x="6993587" y="5390870"/>
              <a:ext cx="167780" cy="1677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6182DE-911C-4595-94A4-7AB52847596E}"/>
                </a:ext>
              </a:extLst>
            </p:cNvPr>
            <p:cNvSpPr/>
            <p:nvPr/>
          </p:nvSpPr>
          <p:spPr>
            <a:xfrm>
              <a:off x="7184691" y="5397201"/>
              <a:ext cx="167780" cy="1677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975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DB267-F6B2-4B14-9650-0E7D1F95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설정화면 모듈 구현 예정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A5004F0-B5DA-4300-A14B-A4B5AD443167}"/>
              </a:ext>
            </a:extLst>
          </p:cNvPr>
          <p:cNvGrpSpPr/>
          <p:nvPr/>
        </p:nvGrpSpPr>
        <p:grpSpPr>
          <a:xfrm>
            <a:off x="4102901" y="2127063"/>
            <a:ext cx="4155673" cy="3797438"/>
            <a:chOff x="4102901" y="2127063"/>
            <a:chExt cx="4155673" cy="379743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9F011B5-05DC-4A38-8612-BA4D65E74D32}"/>
                </a:ext>
              </a:extLst>
            </p:cNvPr>
            <p:cNvSpPr/>
            <p:nvPr/>
          </p:nvSpPr>
          <p:spPr>
            <a:xfrm>
              <a:off x="4102901" y="2127063"/>
              <a:ext cx="4153838" cy="3797438"/>
            </a:xfrm>
            <a:prstGeom prst="rect">
              <a:avLst/>
            </a:prstGeom>
            <a:blipFill dpi="0" rotWithShape="1">
              <a:blip r:embed="rId2">
                <a:alphaModFix amt="95000"/>
              </a:blip>
              <a:srcRect/>
              <a:stretch>
                <a:fillRect l="-52000" r="-55000" b="-5000"/>
              </a:stretch>
            </a:blipFill>
            <a:ln>
              <a:solidFill>
                <a:schemeClr val="bg1"/>
              </a:solidFill>
            </a:ln>
            <a:effectLst>
              <a:outerShdw blurRad="647700" dist="38100" dir="42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8CCB69-F443-4378-9082-04CF65466E26}"/>
                </a:ext>
              </a:extLst>
            </p:cNvPr>
            <p:cNvSpPr/>
            <p:nvPr/>
          </p:nvSpPr>
          <p:spPr>
            <a:xfrm>
              <a:off x="4426588" y="4136953"/>
              <a:ext cx="3338819" cy="922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A04F0AC-DEFC-4DB9-A73B-60212522F1C0}"/>
                </a:ext>
              </a:extLst>
            </p:cNvPr>
            <p:cNvSpPr/>
            <p:nvPr/>
          </p:nvSpPr>
          <p:spPr>
            <a:xfrm>
              <a:off x="5995329" y="4093828"/>
              <a:ext cx="201336" cy="20133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2EB486-E27D-47A5-9BC8-7CA40B0B24D1}"/>
                </a:ext>
              </a:extLst>
            </p:cNvPr>
            <p:cNvSpPr txBox="1"/>
            <p:nvPr/>
          </p:nvSpPr>
          <p:spPr>
            <a:xfrm>
              <a:off x="4286965" y="3844193"/>
              <a:ext cx="279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B2B3F7-B348-4289-A33F-26BEFA3CE72D}"/>
                </a:ext>
              </a:extLst>
            </p:cNvPr>
            <p:cNvSpPr txBox="1"/>
            <p:nvPr/>
          </p:nvSpPr>
          <p:spPr>
            <a:xfrm>
              <a:off x="7625784" y="3853763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3BF354-EA42-4FEC-8D45-0757BE393CED}"/>
                </a:ext>
              </a:extLst>
            </p:cNvPr>
            <p:cNvSpPr txBox="1"/>
            <p:nvPr/>
          </p:nvSpPr>
          <p:spPr>
            <a:xfrm>
              <a:off x="5635202" y="3393450"/>
              <a:ext cx="921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Sound</a:t>
              </a:r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5395FF3-77BD-4C15-96FC-8B39E9AD8C21}"/>
                </a:ext>
              </a:extLst>
            </p:cNvPr>
            <p:cNvSpPr/>
            <p:nvPr/>
          </p:nvSpPr>
          <p:spPr>
            <a:xfrm>
              <a:off x="4102901" y="5183669"/>
              <a:ext cx="897758" cy="740832"/>
            </a:xfrm>
            <a:prstGeom prst="roundRect">
              <a:avLst/>
            </a:prstGeom>
            <a:solidFill>
              <a:srgbClr val="484C6A"/>
            </a:solidFill>
            <a:ln>
              <a:solidFill>
                <a:srgbClr val="3537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Restart</a:t>
              </a:r>
              <a:endParaRPr lang="ko-KR" altLang="en-US" sz="1400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F529DA3-2357-45D1-8FCC-30A8E59A634A}"/>
                </a:ext>
              </a:extLst>
            </p:cNvPr>
            <p:cNvSpPr/>
            <p:nvPr/>
          </p:nvSpPr>
          <p:spPr>
            <a:xfrm>
              <a:off x="7358980" y="5183669"/>
              <a:ext cx="897759" cy="740832"/>
            </a:xfrm>
            <a:prstGeom prst="roundRect">
              <a:avLst>
                <a:gd name="adj" fmla="val 15296"/>
              </a:avLst>
            </a:prstGeom>
            <a:solidFill>
              <a:srgbClr val="E19A3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Exit</a:t>
              </a:r>
              <a:endParaRPr lang="ko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76FECD-44B3-4D90-85E1-11B5CC7D827D}"/>
                </a:ext>
              </a:extLst>
            </p:cNvPr>
            <p:cNvSpPr txBox="1"/>
            <p:nvPr/>
          </p:nvSpPr>
          <p:spPr>
            <a:xfrm>
              <a:off x="7027490" y="2163401"/>
              <a:ext cx="123108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출처 </a:t>
              </a:r>
              <a:r>
                <a:rPr lang="en-US" altLang="ko-KR" sz="800" dirty="0"/>
                <a:t>:</a:t>
              </a:r>
              <a:r>
                <a:rPr lang="ko-KR" altLang="en-US" sz="800" dirty="0"/>
                <a:t>클립아트 코리아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929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4629AD-E6EE-41A1-B837-E723FD65475B}"/>
              </a:ext>
            </a:extLst>
          </p:cNvPr>
          <p:cNvSpPr/>
          <p:nvPr/>
        </p:nvSpPr>
        <p:spPr>
          <a:xfrm>
            <a:off x="4102901" y="2127063"/>
            <a:ext cx="4153838" cy="3797438"/>
          </a:xfrm>
          <a:prstGeom prst="rect">
            <a:avLst/>
          </a:prstGeom>
          <a:blipFill dpi="0" rotWithShape="1">
            <a:blip r:embed="rId2">
              <a:alphaModFix amt="95000"/>
            </a:blip>
            <a:srcRect/>
            <a:stretch>
              <a:fillRect l="-52000" r="-55000" b="-5000"/>
            </a:stretch>
          </a:blipFill>
          <a:ln>
            <a:solidFill>
              <a:schemeClr val="bg1"/>
            </a:solidFill>
          </a:ln>
          <a:effectLst>
            <a:outerShdw blurRad="228600" dist="38100" dir="42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986F15-091B-4B7E-A35D-F1EE1705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랭킹 모듈 구현 예정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4AD6F40-30B4-409F-8785-2370E86038CC}"/>
              </a:ext>
            </a:extLst>
          </p:cNvPr>
          <p:cNvSpPr/>
          <p:nvPr/>
        </p:nvSpPr>
        <p:spPr>
          <a:xfrm>
            <a:off x="4102901" y="5183669"/>
            <a:ext cx="897758" cy="740832"/>
          </a:xfrm>
          <a:prstGeom prst="roundRect">
            <a:avLst/>
          </a:prstGeom>
          <a:solidFill>
            <a:srgbClr val="484C6A"/>
          </a:solidFill>
          <a:ln>
            <a:solidFill>
              <a:srgbClr val="3537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Start</a:t>
            </a:r>
            <a:endParaRPr lang="ko-KR" altLang="en-US" sz="14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7F6399A-1091-4C83-BBF8-A0C3E076F086}"/>
              </a:ext>
            </a:extLst>
          </p:cNvPr>
          <p:cNvSpPr/>
          <p:nvPr/>
        </p:nvSpPr>
        <p:spPr>
          <a:xfrm>
            <a:off x="7358980" y="5183669"/>
            <a:ext cx="897759" cy="740832"/>
          </a:xfrm>
          <a:prstGeom prst="roundRect">
            <a:avLst>
              <a:gd name="adj" fmla="val 15296"/>
            </a:avLst>
          </a:prstGeom>
          <a:solidFill>
            <a:srgbClr val="E19A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Exit</a:t>
            </a:r>
            <a:endParaRPr lang="ko-KR" altLang="en-US" sz="1400" dirty="0"/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EF14A47C-43D5-4FC9-BDE2-606B77182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7591"/>
              </p:ext>
            </p:extLst>
          </p:nvPr>
        </p:nvGraphicFramePr>
        <p:xfrm>
          <a:off x="4930140" y="2380542"/>
          <a:ext cx="2659380" cy="3240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3194163631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1968625535"/>
                    </a:ext>
                  </a:extLst>
                </a:gridCol>
                <a:gridCol w="993140">
                  <a:extLst>
                    <a:ext uri="{9D8B030D-6E8A-4147-A177-3AD203B41FA5}">
                      <a16:colId xmlns:a16="http://schemas.microsoft.com/office/drawing/2014/main" val="1039048506"/>
                    </a:ext>
                  </a:extLst>
                </a:gridCol>
              </a:tblGrid>
              <a:tr h="3075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순위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점수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548583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58826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39836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Amma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369686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Steven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271083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Yoon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489872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Asr12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543874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Michel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725827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674090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2487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D8905B-BCD7-4CD4-B891-76D35C2C1C13}"/>
              </a:ext>
            </a:extLst>
          </p:cNvPr>
          <p:cNvSpPr txBox="1"/>
          <p:nvPr/>
        </p:nvSpPr>
        <p:spPr>
          <a:xfrm>
            <a:off x="7025655" y="2165098"/>
            <a:ext cx="12310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출처 </a:t>
            </a:r>
            <a:r>
              <a:rPr lang="en-US" altLang="ko-KR" sz="800" dirty="0"/>
              <a:t>:</a:t>
            </a:r>
            <a:r>
              <a:rPr lang="ko-KR" altLang="en-US" sz="800" dirty="0"/>
              <a:t>클립아트 코리아</a:t>
            </a:r>
          </a:p>
        </p:txBody>
      </p:sp>
    </p:spTree>
    <p:extLst>
      <p:ext uri="{BB962C8B-B14F-4D97-AF65-F5344CB8AC3E}">
        <p14:creationId xmlns:p14="http://schemas.microsoft.com/office/powerpoint/2010/main" val="82605239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_2SEEDS">
      <a:dk1>
        <a:srgbClr val="000000"/>
      </a:dk1>
      <a:lt1>
        <a:srgbClr val="FFFFFF"/>
      </a:lt1>
      <a:dk2>
        <a:srgbClr val="22283C"/>
      </a:dk2>
      <a:lt2>
        <a:srgbClr val="E8E7E2"/>
      </a:lt2>
      <a:accent1>
        <a:srgbClr val="3B58B1"/>
      </a:accent1>
      <a:accent2>
        <a:srgbClr val="4D9BC3"/>
      </a:accent2>
      <a:accent3>
        <a:srgbClr val="614DC3"/>
      </a:accent3>
      <a:accent4>
        <a:srgbClr val="B13B46"/>
      </a:accent4>
      <a:accent5>
        <a:srgbClr val="C3724D"/>
      </a:accent5>
      <a:accent6>
        <a:srgbClr val="B1923B"/>
      </a:accent6>
      <a:hlink>
        <a:srgbClr val="BF3F9E"/>
      </a:hlink>
      <a:folHlink>
        <a:srgbClr val="7F7F7F"/>
      </a:folHlink>
    </a:clrScheme>
    <a:fontScheme name="Walbaum Display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445</Words>
  <Application>Microsoft Office PowerPoint</Application>
  <PresentationFormat>와이드스크린</PresentationFormat>
  <Paragraphs>218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 ExtraBold</vt:lpstr>
      <vt:lpstr>맑은 고딕</vt:lpstr>
      <vt:lpstr>맑은 고딕</vt:lpstr>
      <vt:lpstr>함초롬바탕</vt:lpstr>
      <vt:lpstr>Arial</vt:lpstr>
      <vt:lpstr>RegattaVTI</vt:lpstr>
      <vt:lpstr>기초설계 산출물</vt:lpstr>
      <vt:lpstr>목차</vt:lpstr>
      <vt:lpstr>테트리스 시나리오 상세 플로우</vt:lpstr>
      <vt:lpstr>PowerPoint 프레젠테이션</vt:lpstr>
      <vt:lpstr>PowerPoint 프레젠테이션</vt:lpstr>
      <vt:lpstr>프레임(초기화면) 모듈 구현 예정</vt:lpstr>
      <vt:lpstr>In game 모듈 구현 예정</vt:lpstr>
      <vt:lpstr>설정화면 모듈 구현 예정</vt:lpstr>
      <vt:lpstr>랭킹 모듈 구현 예정</vt:lpstr>
      <vt:lpstr>End 모듈 구현 예정</vt:lpstr>
      <vt:lpstr>ERD</vt:lpstr>
      <vt:lpstr>파일 및 DB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C++를 이용한 테트리스 구현</dc:title>
  <dc:creator>성현 이</dc:creator>
  <cp:lastModifiedBy>송재근</cp:lastModifiedBy>
  <cp:revision>91</cp:revision>
  <dcterms:created xsi:type="dcterms:W3CDTF">2022-03-18T05:19:34Z</dcterms:created>
  <dcterms:modified xsi:type="dcterms:W3CDTF">2022-04-06T14:15:22Z</dcterms:modified>
  <cp:version/>
</cp:coreProperties>
</file>