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55"/>
  </p:notesMasterIdLst>
  <p:sldIdLst>
    <p:sldId id="289" r:id="rId2"/>
    <p:sldId id="290" r:id="rId3"/>
    <p:sldId id="323" r:id="rId4"/>
    <p:sldId id="324" r:id="rId5"/>
    <p:sldId id="349" r:id="rId6"/>
    <p:sldId id="352" r:id="rId7"/>
    <p:sldId id="371" r:id="rId8"/>
    <p:sldId id="335" r:id="rId9"/>
    <p:sldId id="354" r:id="rId10"/>
    <p:sldId id="355" r:id="rId11"/>
    <p:sldId id="356" r:id="rId12"/>
    <p:sldId id="357" r:id="rId13"/>
    <p:sldId id="358" r:id="rId14"/>
    <p:sldId id="359" r:id="rId15"/>
    <p:sldId id="372" r:id="rId16"/>
    <p:sldId id="338" r:id="rId17"/>
    <p:sldId id="339" r:id="rId18"/>
    <p:sldId id="373" r:id="rId19"/>
    <p:sldId id="340" r:id="rId20"/>
    <p:sldId id="342" r:id="rId21"/>
    <p:sldId id="301" r:id="rId22"/>
    <p:sldId id="343" r:id="rId23"/>
    <p:sldId id="303" r:id="rId24"/>
    <p:sldId id="304" r:id="rId25"/>
    <p:sldId id="305" r:id="rId26"/>
    <p:sldId id="374" r:id="rId27"/>
    <p:sldId id="376" r:id="rId28"/>
    <p:sldId id="368" r:id="rId29"/>
    <p:sldId id="366" r:id="rId30"/>
    <p:sldId id="367" r:id="rId31"/>
    <p:sldId id="369" r:id="rId32"/>
    <p:sldId id="377" r:id="rId33"/>
    <p:sldId id="294" r:id="rId34"/>
    <p:sldId id="350" r:id="rId35"/>
    <p:sldId id="353" r:id="rId36"/>
    <p:sldId id="360" r:id="rId37"/>
    <p:sldId id="292" r:id="rId38"/>
    <p:sldId id="365" r:id="rId39"/>
    <p:sldId id="361" r:id="rId40"/>
    <p:sldId id="345" r:id="rId41"/>
    <p:sldId id="297" r:id="rId42"/>
    <p:sldId id="326" r:id="rId43"/>
    <p:sldId id="327" r:id="rId44"/>
    <p:sldId id="328" r:id="rId45"/>
    <p:sldId id="329" r:id="rId46"/>
    <p:sldId id="299" r:id="rId47"/>
    <p:sldId id="330" r:id="rId48"/>
    <p:sldId id="300" r:id="rId49"/>
    <p:sldId id="346" r:id="rId50"/>
    <p:sldId id="325" r:id="rId51"/>
    <p:sldId id="320" r:id="rId52"/>
    <p:sldId id="347" r:id="rId53"/>
    <p:sldId id="311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18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presProps" Target="presProp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CDE6A30-815C-45A4-9365-DBFA8176B82C}" type="datetime1">
              <a:rPr lang="ko-KR" altLang="en-US"/>
              <a:pPr lvl="0">
                <a:defRPr/>
              </a:pPr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8F97BF0-745D-42EA-8707-7A7FA8CC798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3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2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783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52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747" y="1866901"/>
            <a:ext cx="5333300" cy="2247899"/>
          </a:xfrm>
        </p:spPr>
        <p:txBody>
          <a:bodyPr>
            <a:normAutofit fontScale="90000"/>
          </a:bodyPr>
          <a:lstStyle/>
          <a:p>
            <a:pPr lvl="0" algn="ctr">
              <a:defRPr/>
            </a:pPr>
            <a:r>
              <a:rPr lang="ko-KR" altLang="en-US" dirty="0"/>
              <a:t>상세 설계서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최종 수정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7745" y="3659606"/>
            <a:ext cx="2679356" cy="1465118"/>
          </a:xfrm>
        </p:spPr>
        <p:txBody>
          <a:bodyPr anchor="b">
            <a:normAutofit/>
          </a:bodyPr>
          <a:lstStyle/>
          <a:p>
            <a:pPr lvl="0">
              <a:defRPr/>
            </a:pPr>
            <a:r>
              <a:rPr lang="en-US" altLang="ko-KR" dirty="0"/>
              <a:t>TEAM-NAME:</a:t>
            </a:r>
            <a:r>
              <a:rPr lang="ko-KR" altLang="en-US" dirty="0"/>
              <a:t>타조</a:t>
            </a:r>
          </a:p>
        </p:txBody>
      </p:sp>
      <p:pic>
        <p:nvPicPr>
          <p:cNvPr id="4" name="Picture 3" descr="3D 정사각형과 직사각형"/>
          <p:cNvPicPr>
            <a:picLocks noChangeAspect="1"/>
          </p:cNvPicPr>
          <p:nvPr/>
        </p:nvPicPr>
        <p:blipFill rotWithShape="1">
          <a:blip r:embed="rId2"/>
          <a:srcRect l="5710" r="25140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9FDB56-48D5-4465-8CCC-3F24411E3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24152"/>
              </p:ext>
            </p:extLst>
          </p:nvPr>
        </p:nvGraphicFramePr>
        <p:xfrm>
          <a:off x="7057022" y="3909169"/>
          <a:ext cx="4703428" cy="278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858">
                  <a:extLst>
                    <a:ext uri="{9D8B030D-6E8A-4147-A177-3AD203B41FA5}">
                      <a16:colId xmlns:a16="http://schemas.microsoft.com/office/drawing/2014/main" val="2157114281"/>
                    </a:ext>
                  </a:extLst>
                </a:gridCol>
                <a:gridCol w="2839570">
                  <a:extLst>
                    <a:ext uri="{9D8B030D-6E8A-4147-A177-3AD203B41FA5}">
                      <a16:colId xmlns:a16="http://schemas.microsoft.com/office/drawing/2014/main" val="1580412923"/>
                    </a:ext>
                  </a:extLst>
                </a:gridCol>
              </a:tblGrid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타조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0564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16100483 </a:t>
                      </a: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송재근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31036"/>
                  </a:ext>
                </a:extLst>
              </a:tr>
              <a:tr h="398340">
                <a:tc rowSpan="3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altLang="en-US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17100244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이성준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78802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17101531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박명현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42398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17101673 </a:t>
                      </a:r>
                      <a:r>
                        <a:rPr lang="ko-KR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김다영</a:t>
                      </a:r>
                      <a:endParaRPr lang="ko-KR" alt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76455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담당교수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유용환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교수님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29510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제출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2022.04.</a:t>
                      </a: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22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7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4643" y="0"/>
            <a:ext cx="9905999" cy="188477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Constant</a:t>
            </a:r>
            <a:endParaRPr lang="ko-KR" altLang="en-US" sz="3000"/>
          </a:p>
        </p:txBody>
      </p:sp>
      <p:sp>
        <p:nvSpPr>
          <p:cNvPr id="6" name="TextBox 5"/>
          <p:cNvSpPr txBox="1"/>
          <p:nvPr/>
        </p:nvSpPr>
        <p:spPr>
          <a:xfrm>
            <a:off x="6233020" y="5304958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MySQL</a:t>
            </a:r>
            <a:r>
              <a:rPr lang="ko-KR" altLang="en-US">
                <a:solidFill>
                  <a:schemeClr val="bg1"/>
                </a:solidFill>
              </a:rPr>
              <a:t>과 </a:t>
            </a:r>
            <a:r>
              <a:rPr lang="en-US" altLang="ko-KR">
                <a:solidFill>
                  <a:schemeClr val="bg1"/>
                </a:solidFill>
              </a:rPr>
              <a:t>Eclipse </a:t>
            </a:r>
            <a:r>
              <a:rPr lang="ko-KR" altLang="en-US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1280020" y="1438468"/>
            <a:ext cx="10333652" cy="462850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000" b="0"/>
          </a:p>
          <a:p>
            <a:pPr>
              <a:defRPr/>
            </a:pPr>
            <a:r>
              <a:rPr lang="en-US" altLang="ko-KR" sz="2000" b="0"/>
              <a:t>Constant </a:t>
            </a:r>
            <a:r>
              <a:rPr lang="ko-KR" altLang="en-US" sz="2000" b="0"/>
              <a:t>클래스의 </a:t>
            </a:r>
            <a:r>
              <a:rPr lang="en-US" altLang="ko-KR" sz="2000" b="0"/>
              <a:t>interface</a:t>
            </a:r>
            <a:r>
              <a:rPr lang="ko-KR" altLang="en-US" sz="2000" b="0"/>
              <a:t> 정의</a:t>
            </a:r>
            <a:r>
              <a:rPr lang="en-US" altLang="ko-KR" sz="2000" b="0"/>
              <a:t>-2</a:t>
            </a:r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en-US" altLang="ko-KR" sz="2000" b="0"/>
              <a:t>interface Direction</a:t>
            </a:r>
          </a:p>
          <a:p>
            <a:pPr>
              <a:defRPr/>
            </a:pPr>
            <a:r>
              <a:rPr lang="en-US" altLang="ko-KR" sz="2000" b="0"/>
              <a:t>Direction</a:t>
            </a:r>
            <a:r>
              <a:rPr lang="ko-KR" altLang="en-US" sz="2000" b="0"/>
              <a:t>이라는 인터페이스명 정의</a:t>
            </a:r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en-US" altLang="ko-KR" sz="2000" b="0"/>
              <a:t>E</a:t>
            </a:r>
            <a:r>
              <a:rPr lang="ko-KR" altLang="en-US" sz="2000" b="0"/>
              <a:t>num ProcessType</a:t>
            </a:r>
          </a:p>
          <a:p>
            <a:pPr>
              <a:defRPr/>
            </a:pPr>
            <a:r>
              <a:rPr lang="en-US" altLang="ko-KR" sz="2000" b="0"/>
              <a:t>ProcessType</a:t>
            </a:r>
            <a:r>
              <a:rPr lang="ko-KR" altLang="en-US" sz="2000" b="0"/>
              <a:t>이라는 열거형 상수 정의</a:t>
            </a:r>
          </a:p>
          <a:p>
            <a:pPr>
              <a:defRPr/>
            </a:pPr>
            <a:r>
              <a:rPr lang="ko-KR" altLang="en-US" sz="2000" b="0"/>
              <a:t>게임 진행 종류를 뜻함</a:t>
            </a:r>
            <a:r>
              <a:rPr lang="en-US" altLang="ko-KR" sz="2000" b="0"/>
              <a:t>.</a:t>
            </a:r>
          </a:p>
          <a:p>
            <a:pPr>
              <a:defRPr/>
            </a:pPr>
            <a:r>
              <a:rPr lang="en-US" altLang="ko-KR" sz="2000" b="0"/>
              <a:t>3</a:t>
            </a:r>
            <a:r>
              <a:rPr lang="ko-KR" altLang="en-US" sz="2000" b="0"/>
              <a:t>가지 유형으로 정의</a:t>
            </a:r>
          </a:p>
          <a:p>
            <a:pPr>
              <a:defRPr/>
            </a:pPr>
            <a:r>
              <a:rPr lang="en-US" altLang="ko-KR" sz="2000" b="0"/>
              <a:t>1. Direction : </a:t>
            </a:r>
            <a:r>
              <a:rPr lang="ko-KR" altLang="en-US" sz="2000" b="0"/>
              <a:t>사용자가 방향키를 눌렀을 경우</a:t>
            </a:r>
          </a:p>
          <a:p>
            <a:pPr>
              <a:defRPr/>
            </a:pPr>
            <a:r>
              <a:rPr lang="en-US" altLang="ko-KR" sz="2000" b="0"/>
              <a:t>2. Direction_Down : </a:t>
            </a:r>
            <a:r>
              <a:rPr lang="ko-KR" altLang="en-US" sz="2000" b="0"/>
              <a:t>사용자가 스페이스바를 눌러서 블럭을 바로 밑으로 내릴 경우</a:t>
            </a:r>
          </a:p>
          <a:p>
            <a:pPr>
              <a:defRPr/>
            </a:pPr>
            <a:r>
              <a:rPr lang="en-US" altLang="ko-KR" sz="2000" b="0"/>
              <a:t>3. Auto</a:t>
            </a:r>
            <a:r>
              <a:rPr lang="ko-KR" altLang="en-US" sz="2000" b="0"/>
              <a:t> </a:t>
            </a:r>
            <a:r>
              <a:rPr lang="en-US" altLang="ko-KR" sz="2000" b="0"/>
              <a:t>:</a:t>
            </a:r>
            <a:r>
              <a:rPr lang="ko-KR" altLang="en-US" sz="2000" b="0"/>
              <a:t> 지정해 놓은 속도에 따라 블럭이 자동으로 내려오는 경우</a:t>
            </a:r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ko-KR" altLang="en-US" b="0"/>
              <a:t> </a:t>
            </a:r>
          </a:p>
        </p:txBody>
      </p:sp>
      <p:graphicFrame>
        <p:nvGraphicFramePr>
          <p:cNvPr id="9" name="표 3"/>
          <p:cNvGraphicFramePr>
            <a:graphicFrameLocks noGrp="1"/>
          </p:cNvGraphicFramePr>
          <p:nvPr/>
        </p:nvGraphicFramePr>
        <p:xfrm>
          <a:off x="7242888" y="1203959"/>
          <a:ext cx="364722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조작키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kern="100">
                          <a:effectLst/>
                        </a:rPr>
                        <a:t>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UP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RIGHT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DOWN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LEFT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5862735" y="2525096"/>
            <a:ext cx="1260157" cy="0"/>
          </a:xfrm>
          <a:prstGeom prst="straightConnector1">
            <a:avLst/>
          </a:prstGeom>
          <a:ln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8575" y="3681704"/>
            <a:ext cx="3432889" cy="36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블록 조작키와 사이즈 설정</a:t>
            </a: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7748296" y="252703"/>
            <a:ext cx="4443704" cy="669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0"/>
              <a:t>Constant </a:t>
            </a:r>
            <a:r>
              <a:rPr lang="ko-KR" altLang="en-US" sz="2000" b="0"/>
              <a:t>클래스의 </a:t>
            </a:r>
            <a:r>
              <a:rPr lang="en-US" altLang="ko-KR" sz="2000" b="0"/>
              <a:t>interface</a:t>
            </a:r>
            <a:r>
              <a:rPr lang="ko-KR" altLang="en-US" sz="2000" b="0"/>
              <a:t> 정의</a:t>
            </a:r>
            <a:r>
              <a:rPr lang="en-US" altLang="ko-KR" sz="2000" b="0"/>
              <a:t>-2</a:t>
            </a:r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9173" y="0"/>
            <a:ext cx="9905999" cy="188477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Constant</a:t>
            </a:r>
            <a:endParaRPr lang="ko-KR" altLang="en-US" sz="3000"/>
          </a:p>
        </p:txBody>
      </p:sp>
      <p:sp>
        <p:nvSpPr>
          <p:cNvPr id="6" name="TextBox 5"/>
          <p:cNvSpPr txBox="1"/>
          <p:nvPr/>
        </p:nvSpPr>
        <p:spPr>
          <a:xfrm>
            <a:off x="6233020" y="5304958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MySQL</a:t>
            </a:r>
            <a:r>
              <a:rPr lang="ko-KR" altLang="en-US">
                <a:solidFill>
                  <a:schemeClr val="bg1"/>
                </a:solidFill>
              </a:rPr>
              <a:t>과 </a:t>
            </a:r>
            <a:r>
              <a:rPr lang="en-US" altLang="ko-KR">
                <a:solidFill>
                  <a:schemeClr val="bg1"/>
                </a:solidFill>
              </a:rPr>
              <a:t>Eclipse </a:t>
            </a:r>
            <a:r>
              <a:rPr lang="ko-KR" altLang="en-US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910683" y="0"/>
            <a:ext cx="9905999" cy="606696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000" b="0"/>
          </a:p>
          <a:p>
            <a:pPr>
              <a:defRPr/>
            </a:pPr>
            <a:r>
              <a:rPr lang="en-US" altLang="ko-KR" sz="2000" b="0"/>
              <a:t>Constant </a:t>
            </a:r>
            <a:r>
              <a:rPr lang="ko-KR" altLang="en-US" sz="2000" b="0"/>
              <a:t>클래스의 </a:t>
            </a:r>
            <a:r>
              <a:rPr lang="en-US" altLang="ko-KR" sz="2000" b="0"/>
              <a:t>interface</a:t>
            </a:r>
            <a:r>
              <a:rPr lang="ko-KR" altLang="en-US" sz="2000" b="0"/>
              <a:t> 정의</a:t>
            </a:r>
            <a:r>
              <a:rPr lang="en-US" altLang="ko-KR" sz="2000" b="0"/>
              <a:t>-3</a:t>
            </a:r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en-US" altLang="ko-KR" sz="2000" b="0"/>
              <a:t>interface KeyCode</a:t>
            </a:r>
          </a:p>
          <a:p>
            <a:pPr>
              <a:defRPr/>
            </a:pPr>
            <a:r>
              <a:rPr lang="en-US" altLang="ko-KR" sz="2000" b="0"/>
              <a:t>KeyCode</a:t>
            </a:r>
            <a:r>
              <a:rPr lang="ko-KR" altLang="en-US" sz="2000" b="0"/>
              <a:t>라는 인터페이스명 정의</a:t>
            </a:r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en-US" altLang="ko-KR" sz="2000" b="0"/>
              <a:t>KeyCode</a:t>
            </a:r>
            <a:r>
              <a:rPr lang="ko-KR" altLang="en-US" sz="2000" b="0"/>
              <a:t>는 사용자로부터 입력받은 키보드 값을 </a:t>
            </a:r>
          </a:p>
          <a:p>
            <a:pPr>
              <a:defRPr/>
            </a:pPr>
            <a:r>
              <a:rPr lang="ko-KR" altLang="en-US" sz="2000" b="0"/>
              <a:t>정수값으로 표현</a:t>
            </a:r>
          </a:p>
          <a:p>
            <a:pPr>
              <a:defRPr/>
            </a:pPr>
            <a:r>
              <a:rPr lang="ko-KR" altLang="en-US" sz="2000" b="0"/>
              <a:t> </a:t>
            </a:r>
          </a:p>
          <a:p>
            <a:pPr>
              <a:defRPr/>
            </a:pPr>
            <a:r>
              <a:rPr lang="ko-KR" altLang="en-US" b="0"/>
              <a:t> 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162939" y="2544535"/>
            <a:ext cx="1260157" cy="0"/>
          </a:xfrm>
          <a:prstGeom prst="straightConnector1">
            <a:avLst/>
          </a:prstGeom>
          <a:ln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5"/>
          <p:cNvGraphicFramePr>
            <a:graphicFrameLocks noGrp="1"/>
          </p:cNvGraphicFramePr>
          <p:nvPr/>
        </p:nvGraphicFramePr>
        <p:xfrm>
          <a:off x="6743799" y="1010854"/>
          <a:ext cx="4134399" cy="276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4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keycode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UP(</a:t>
                      </a:r>
                      <a:r>
                        <a:rPr lang="ko-KR" altLang="en-US"/>
                        <a:t>↑</a:t>
                      </a:r>
                      <a:r>
                        <a:rPr lang="en-US" altLang="ko-KR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LEFT(</a:t>
                      </a:r>
                      <a:r>
                        <a:rPr lang="ko-KR" altLang="en-US"/>
                        <a:t>←</a:t>
                      </a:r>
                      <a:r>
                        <a:rPr lang="en-US" altLang="ko-KR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RIGHT(</a:t>
                      </a:r>
                      <a:r>
                        <a:rPr lang="ko-KR" altLang="en-US"/>
                        <a:t>→</a:t>
                      </a:r>
                      <a:r>
                        <a:rPr lang="en-US" altLang="ko-KR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DOWN(</a:t>
                      </a:r>
                      <a:r>
                        <a:rPr lang="ko-KR" altLang="en-US"/>
                        <a:t>↓</a:t>
                      </a:r>
                      <a:r>
                        <a:rPr lang="en-US" altLang="ko-KR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SPACE_BAR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4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ESC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8"/>
          <p:cNvSpPr/>
          <p:nvPr/>
        </p:nvSpPr>
        <p:spPr>
          <a:xfrm>
            <a:off x="6850866" y="3990970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키보드가 가지고 있는 자바 키 코드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8296" y="252703"/>
            <a:ext cx="4443704" cy="669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0"/>
              <a:t>Constant </a:t>
            </a:r>
            <a:r>
              <a:rPr lang="ko-KR" altLang="en-US" sz="2000" b="0"/>
              <a:t>클래스의 </a:t>
            </a:r>
            <a:r>
              <a:rPr lang="en-US" altLang="ko-KR" sz="2000" b="0"/>
              <a:t>interface</a:t>
            </a:r>
            <a:r>
              <a:rPr lang="ko-KR" altLang="en-US" sz="2000" b="0"/>
              <a:t> 정의</a:t>
            </a:r>
            <a:r>
              <a:rPr lang="en-US" altLang="ko-KR" sz="2000" b="0"/>
              <a:t>-3</a:t>
            </a:r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-388775"/>
            <a:ext cx="9905999" cy="188477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Constant</a:t>
            </a:r>
            <a:endParaRPr lang="ko-KR" altLang="en-US" sz="3000"/>
          </a:p>
        </p:txBody>
      </p:sp>
      <p:sp>
        <p:nvSpPr>
          <p:cNvPr id="6" name="TextBox 5"/>
          <p:cNvSpPr txBox="1"/>
          <p:nvPr/>
        </p:nvSpPr>
        <p:spPr>
          <a:xfrm>
            <a:off x="6233020" y="5304958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MySQL</a:t>
            </a:r>
            <a:r>
              <a:rPr lang="ko-KR" altLang="en-US">
                <a:solidFill>
                  <a:schemeClr val="bg1"/>
                </a:solidFill>
              </a:rPr>
              <a:t>과 </a:t>
            </a:r>
            <a:r>
              <a:rPr lang="en-US" altLang="ko-KR">
                <a:solidFill>
                  <a:schemeClr val="bg1"/>
                </a:solidFill>
              </a:rPr>
              <a:t>Eclipse </a:t>
            </a:r>
            <a:r>
              <a:rPr lang="ko-KR" altLang="en-US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1143000" y="213826"/>
            <a:ext cx="9905999" cy="2334724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en-US" altLang="ko-KR" sz="2000" b="0"/>
              <a:t>Enum BoardType</a:t>
            </a:r>
          </a:p>
          <a:p>
            <a:pPr>
              <a:defRPr/>
            </a:pPr>
            <a:r>
              <a:rPr lang="en-US" altLang="ko-KR" sz="2000" b="0"/>
              <a:t>BoardType</a:t>
            </a:r>
            <a:r>
              <a:rPr lang="ko-KR" altLang="en-US" sz="2000" b="0"/>
              <a:t>이라는 열거형 상수 정의</a:t>
            </a:r>
          </a:p>
          <a:p>
            <a:pPr>
              <a:defRPr/>
            </a:pPr>
            <a:r>
              <a:rPr lang="en-US" altLang="ko-KR" sz="2000" b="0"/>
              <a:t>BoardType</a:t>
            </a:r>
            <a:r>
              <a:rPr lang="ko-KR" altLang="en-US" sz="2000" b="0"/>
              <a:t>은 테트리스 판의 각 위치에 대한 종류 </a:t>
            </a:r>
          </a:p>
        </p:txBody>
      </p:sp>
      <p:graphicFrame>
        <p:nvGraphicFramePr>
          <p:cNvPr id="12" name="표 15"/>
          <p:cNvGraphicFramePr>
            <a:graphicFrameLocks noGrp="1"/>
          </p:cNvGraphicFramePr>
          <p:nvPr/>
        </p:nvGraphicFramePr>
        <p:xfrm>
          <a:off x="957968" y="2107163"/>
          <a:ext cx="1027606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아무것도 없는 비어있는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MOVING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움직이는 현재 블록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FIXED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더 이상 움직이지 못하는 굳은 블록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LEFT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왼쪽 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RIGHT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오른쪽 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BOTTOM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바닥 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TOP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천장 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LEFT TOP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왼쪽 위 모서리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RIGHT TOP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오른쪽 위 모서리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LEFT BOTTOM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왼쪽 아래 모서리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9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RIGHT BOTTOM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오른쪽 아래 모서리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48297" y="252703"/>
            <a:ext cx="4443703" cy="66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0"/>
              <a:t>Constant </a:t>
            </a:r>
            <a:r>
              <a:rPr lang="ko-KR" altLang="en-US" sz="2000" b="0"/>
              <a:t>클래스의 </a:t>
            </a:r>
            <a:r>
              <a:rPr lang="en-US" altLang="ko-KR" sz="2000" b="0"/>
              <a:t>interface</a:t>
            </a:r>
            <a:r>
              <a:rPr lang="ko-KR" altLang="en-US" sz="2000" b="0"/>
              <a:t> 정의</a:t>
            </a:r>
            <a:r>
              <a:rPr lang="en-US" altLang="ko-KR" sz="2000" b="0"/>
              <a:t>-4</a:t>
            </a:r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9173" y="0"/>
            <a:ext cx="9905999" cy="188477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Constant</a:t>
            </a:r>
            <a:endParaRPr lang="ko-KR" altLang="en-US" sz="3000"/>
          </a:p>
        </p:txBody>
      </p:sp>
      <p:sp>
        <p:nvSpPr>
          <p:cNvPr id="6" name="TextBox 5"/>
          <p:cNvSpPr txBox="1"/>
          <p:nvPr/>
        </p:nvSpPr>
        <p:spPr>
          <a:xfrm>
            <a:off x="6233020" y="5304958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MySQL</a:t>
            </a:r>
            <a:r>
              <a:rPr lang="ko-KR" altLang="en-US">
                <a:solidFill>
                  <a:schemeClr val="bg1"/>
                </a:solidFill>
              </a:rPr>
              <a:t>과 </a:t>
            </a:r>
            <a:r>
              <a:rPr lang="en-US" altLang="ko-KR">
                <a:solidFill>
                  <a:schemeClr val="bg1"/>
                </a:solidFill>
              </a:rPr>
              <a:t>Eclipse </a:t>
            </a:r>
            <a:r>
              <a:rPr lang="ko-KR" altLang="en-US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890296" y="-349898"/>
            <a:ext cx="9905999" cy="606696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ko-KR" altLang="en-US" b="0"/>
              <a:t> </a:t>
            </a:r>
          </a:p>
        </p:txBody>
      </p:sp>
      <p:sp>
        <p:nvSpPr>
          <p:cNvPr id="14" name="직사각형 18"/>
          <p:cNvSpPr/>
          <p:nvPr/>
        </p:nvSpPr>
        <p:spPr>
          <a:xfrm>
            <a:off x="980356" y="1582318"/>
            <a:ext cx="10237644" cy="90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Interface MainMenu,PauseMenu,EndMenu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게임 초기화면과 정지메뉴</a:t>
            </a:r>
            <a:r>
              <a:rPr lang="en-US" altLang="ko-KR"/>
              <a:t>,</a:t>
            </a:r>
            <a:r>
              <a:rPr lang="ko-KR" altLang="en-US"/>
              <a:t> 종료 화면 버튼에 데이터 할당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8296" y="252703"/>
            <a:ext cx="4443704" cy="669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0"/>
              <a:t>Constant </a:t>
            </a:r>
            <a:r>
              <a:rPr lang="ko-KR" altLang="en-US" sz="2000" b="0"/>
              <a:t>클래스의 </a:t>
            </a:r>
            <a:r>
              <a:rPr lang="en-US" altLang="ko-KR" sz="2000" b="0"/>
              <a:t>interface</a:t>
            </a:r>
            <a:r>
              <a:rPr lang="ko-KR" altLang="en-US" sz="2000" b="0"/>
              <a:t> 정의</a:t>
            </a:r>
            <a:r>
              <a:rPr lang="en-US" altLang="ko-KR" sz="2000" b="0"/>
              <a:t>-5</a:t>
            </a:r>
          </a:p>
          <a:p>
            <a:pPr>
              <a:defRPr/>
            </a:pPr>
            <a:endParaRPr lang="en-US" altLang="ko-KR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8134"/>
              </p:ext>
            </p:extLst>
          </p:nvPr>
        </p:nvGraphicFramePr>
        <p:xfrm>
          <a:off x="945613" y="3098001"/>
          <a:ext cx="10300768" cy="237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4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82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9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4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434"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err="1"/>
                        <a:t>MainMenu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PauseMenu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EndMenu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MainMenu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PauseMenu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Type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EndMenu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Resume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0" i="0" u="none" strike="noStrike" kern="1200" cap="none" spc="0" normalizeH="0" baseline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int</a:t>
                      </a:r>
                    </a:p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en-US" altLang="ko-KR" sz="1800" b="0" i="0" u="none" strike="noStrike" kern="1200" cap="none" spc="0" normalizeH="0" baseline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Ranking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0" i="0" u="none" strike="noStrike" kern="1200" cap="none" spc="0" normalizeH="0" baseline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RANKING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MainMenu</a:t>
                      </a:r>
                      <a:endParaRPr lang="en-US" altLang="ko-KR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0" i="0" u="none" strike="noStrike" kern="1200" cap="none" spc="0" normalizeH="0" baseline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SETTING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MainMenu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0" i="0" u="none" strike="noStrike" kern="1200" cap="none" spc="0" normalizeH="0" baseline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int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Exit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0" i="0" u="none" strike="noStrike" kern="1200" cap="none" spc="0" normalizeH="0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int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9173" y="0"/>
            <a:ext cx="9905999" cy="188477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Constant</a:t>
            </a:r>
            <a:endParaRPr lang="ko-KR" altLang="en-US" sz="3000"/>
          </a:p>
        </p:txBody>
      </p:sp>
      <p:sp>
        <p:nvSpPr>
          <p:cNvPr id="6" name="TextBox 5"/>
          <p:cNvSpPr txBox="1"/>
          <p:nvPr/>
        </p:nvSpPr>
        <p:spPr>
          <a:xfrm>
            <a:off x="6233020" y="5304958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MySQL</a:t>
            </a:r>
            <a:r>
              <a:rPr lang="ko-KR" altLang="en-US">
                <a:solidFill>
                  <a:schemeClr val="bg1"/>
                </a:solidFill>
              </a:rPr>
              <a:t>과 </a:t>
            </a:r>
            <a:r>
              <a:rPr lang="en-US" altLang="ko-KR">
                <a:solidFill>
                  <a:schemeClr val="bg1"/>
                </a:solidFill>
              </a:rPr>
              <a:t>Eclipse </a:t>
            </a:r>
            <a:r>
              <a:rPr lang="ko-KR" altLang="en-US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890296" y="-349898"/>
            <a:ext cx="9905999" cy="606696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ko-KR" altLang="en-US" b="0"/>
              <a:t> </a:t>
            </a:r>
          </a:p>
        </p:txBody>
      </p:sp>
      <p:sp>
        <p:nvSpPr>
          <p:cNvPr id="14" name="직사각형 18"/>
          <p:cNvSpPr/>
          <p:nvPr/>
        </p:nvSpPr>
        <p:spPr>
          <a:xfrm>
            <a:off x="980356" y="1582318"/>
            <a:ext cx="10237644" cy="1178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Max_speed_Level = 10</a:t>
            </a:r>
          </a:p>
          <a:p>
            <a:pPr lvl="0">
              <a:defRPr/>
            </a:pPr>
            <a:r>
              <a:rPr lang="en-US" altLang="ko-KR"/>
              <a:t>Max_speed_Level = 1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테트리스에서 사용되는 속도 레벨의 최대 레벨과 최소 레벨을 </a:t>
            </a:r>
            <a:r>
              <a:rPr lang="en-US" altLang="ko-KR"/>
              <a:t>1~10</a:t>
            </a:r>
            <a:r>
              <a:rPr lang="ko-KR" altLang="en-US"/>
              <a:t> 까지 상수로 지정합니다</a:t>
            </a:r>
            <a:r>
              <a:rPr lang="en-US" altLang="ko-KR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8296" y="252703"/>
            <a:ext cx="4443704" cy="669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0"/>
              <a:t>Constant </a:t>
            </a:r>
            <a:r>
              <a:rPr lang="ko-KR" altLang="en-US" sz="2000" b="0"/>
              <a:t>클래스의 </a:t>
            </a:r>
            <a:r>
              <a:rPr lang="en-US" altLang="ko-KR" sz="2000" b="0"/>
              <a:t>interface</a:t>
            </a:r>
            <a:r>
              <a:rPr lang="ko-KR" altLang="en-US" sz="2000" b="0"/>
              <a:t> 정의</a:t>
            </a:r>
            <a:r>
              <a:rPr lang="en-US" altLang="ko-KR" sz="2000" b="0"/>
              <a:t>-6</a:t>
            </a:r>
          </a:p>
          <a:p>
            <a:pPr>
              <a:defRPr/>
            </a:pPr>
            <a:endParaRPr lang="en-US" altLang="ko-KR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9804"/>
              </p:ext>
            </p:extLst>
          </p:nvPr>
        </p:nvGraphicFramePr>
        <p:xfrm>
          <a:off x="4227367" y="2962469"/>
          <a:ext cx="3737266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색 선언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err="1"/>
                        <a:t>Color.RED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빨강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err="1"/>
                        <a:t>Color.ORRANGE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주황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 err="1"/>
                        <a:t>Color.GREEN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초록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Color.YELLOW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노랑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/>
                        <a:t>Color.BLUE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파랑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497779" y="5798777"/>
            <a:ext cx="320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테트리스에 사용되는 색 석언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0B1DB-1BAB-49A1-9BFB-E467C8BC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사용자 </a:t>
            </a:r>
            <a:r>
              <a:rPr lang="en-US" altLang="ko-KR" dirty="0"/>
              <a:t>PC</a:t>
            </a:r>
            <a:r>
              <a:rPr lang="ko-KR" altLang="en-US" dirty="0"/>
              <a:t>의 전체 화면과 윈도우 크기를 탐색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프로그램 창이 사용자 </a:t>
            </a:r>
            <a:r>
              <a:rPr lang="en-US" altLang="ko-KR" dirty="0"/>
              <a:t>PC</a:t>
            </a:r>
            <a:r>
              <a:rPr lang="ko-KR" altLang="en-US" dirty="0"/>
              <a:t>의 중앙에 오도록 설정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B487C42-007E-4176-A049-463660DE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3125"/>
            <a:ext cx="9906000" cy="1360488"/>
          </a:xfrm>
        </p:spPr>
        <p:txBody>
          <a:bodyPr/>
          <a:lstStyle/>
          <a:p>
            <a:r>
              <a:rPr lang="en-US" altLang="ko-KR" dirty="0"/>
              <a:t>Util </a:t>
            </a:r>
            <a:r>
              <a:rPr lang="ko-KR" altLang="en-US" dirty="0"/>
              <a:t>클래스 흐름</a:t>
            </a:r>
          </a:p>
        </p:txBody>
      </p:sp>
    </p:spTree>
    <p:extLst>
      <p:ext uri="{BB962C8B-B14F-4D97-AF65-F5344CB8AC3E}">
        <p14:creationId xmlns:p14="http://schemas.microsoft.com/office/powerpoint/2010/main" val="385872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F50E82-6252-4AF2-96AC-D0B9DF7CE3A1}"/>
              </a:ext>
            </a:extLst>
          </p:cNvPr>
          <p:cNvSpPr txBox="1"/>
          <p:nvPr/>
        </p:nvSpPr>
        <p:spPr>
          <a:xfrm>
            <a:off x="6233020" y="530495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MySQL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Eclipse </a:t>
            </a:r>
            <a:r>
              <a:rPr lang="ko-KR" altLang="en-US" dirty="0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CD8EDE4-2531-42AD-93BA-833891C6814F}"/>
              </a:ext>
            </a:extLst>
          </p:cNvPr>
          <p:cNvSpPr txBox="1">
            <a:spLocks/>
          </p:cNvSpPr>
          <p:nvPr/>
        </p:nvSpPr>
        <p:spPr>
          <a:xfrm>
            <a:off x="1280018" y="448881"/>
            <a:ext cx="10752325" cy="11253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UTIL</a:t>
            </a:r>
          </a:p>
          <a:p>
            <a:r>
              <a:rPr lang="en-US" altLang="ko-KR" sz="3000" b="0" dirty="0"/>
              <a:t>-&gt;</a:t>
            </a:r>
            <a:r>
              <a:rPr lang="ko-KR" altLang="en-US" sz="3000" b="0" dirty="0"/>
              <a:t>화면 사이즈를 구해 팝업을 모니터 중앙으로 위치하게 함</a:t>
            </a:r>
            <a:endParaRPr lang="ko-KR" altLang="en-US" sz="3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15081"/>
              </p:ext>
            </p:extLst>
          </p:nvPr>
        </p:nvGraphicFramePr>
        <p:xfrm>
          <a:off x="1762032" y="1827889"/>
          <a:ext cx="7830203" cy="40363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48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1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0" dirty="0" err="1">
                          <a:solidFill>
                            <a:schemeClr val="dk1"/>
                          </a:solidFill>
                        </a:rPr>
                        <a:t>Java.awt.Dimension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현재 프레임이나 컴포넌트 크기를 확인 및 변경하기 위한 클래스로</a:t>
                      </a:r>
                      <a:r>
                        <a:rPr lang="en-US" altLang="ko-KR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dk1"/>
                          </a:solidFill>
                        </a:rPr>
                        <a:t>사용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Java.awt.Point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 err="1">
                          <a:solidFill>
                            <a:schemeClr val="dk1"/>
                          </a:solidFill>
                        </a:rPr>
                        <a:t>테트리스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블록의 위치를 표현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조정하기 위해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170804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Java.awt.Toolkit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현재 운영체제의 정보를 직접 조회하는 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224032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Java.awt.Window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게임 창을 띄우는 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11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61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F50E82-6252-4AF2-96AC-D0B9DF7CE3A1}"/>
              </a:ext>
            </a:extLst>
          </p:cNvPr>
          <p:cNvSpPr txBox="1"/>
          <p:nvPr/>
        </p:nvSpPr>
        <p:spPr>
          <a:xfrm>
            <a:off x="6233020" y="530495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MySQL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Eclipse </a:t>
            </a:r>
            <a:r>
              <a:rPr lang="ko-KR" altLang="en-US" dirty="0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CD8EDE4-2531-42AD-93BA-833891C6814F}"/>
              </a:ext>
            </a:extLst>
          </p:cNvPr>
          <p:cNvSpPr txBox="1">
            <a:spLocks/>
          </p:cNvSpPr>
          <p:nvPr/>
        </p:nvSpPr>
        <p:spPr>
          <a:xfrm>
            <a:off x="1280018" y="448881"/>
            <a:ext cx="10752325" cy="11253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UTIL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31500"/>
              </p:ext>
            </p:extLst>
          </p:nvPr>
        </p:nvGraphicFramePr>
        <p:xfrm>
          <a:off x="1762032" y="1827889"/>
          <a:ext cx="7830203" cy="40363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48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1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0" dirty="0">
                          <a:solidFill>
                            <a:schemeClr val="dk1"/>
                          </a:solidFill>
                        </a:rPr>
                        <a:t>Toolkit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클래스에서 전체 화면의 크기와 윈도우 크기를 가지고 온다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Left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전체 화면 너비의 반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윈도우 화면 크기의 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170804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Top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전체 화면 높이의 반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윈도우 화면 높이의 반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224032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Return 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point x = Left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값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, point y = Top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11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494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7B9D6-488C-4342-B624-562A8124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테트리스</a:t>
            </a:r>
            <a:r>
              <a:rPr lang="ko-KR" altLang="en-US" dirty="0"/>
              <a:t> 블록은 </a:t>
            </a:r>
            <a:r>
              <a:rPr lang="en-US" altLang="ko-KR" dirty="0"/>
              <a:t>7</a:t>
            </a:r>
            <a:r>
              <a:rPr lang="ko-KR" altLang="en-US" dirty="0"/>
              <a:t>개 종류임을 선언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배열을 이용하고 </a:t>
            </a:r>
            <a:r>
              <a:rPr lang="ko-KR" altLang="en-US" dirty="0" err="1"/>
              <a:t>테트리스</a:t>
            </a:r>
            <a:r>
              <a:rPr lang="ko-KR" altLang="en-US" dirty="0"/>
              <a:t> 블록은 </a:t>
            </a:r>
            <a:r>
              <a:rPr lang="en-US" altLang="ko-KR" dirty="0"/>
              <a:t>4</a:t>
            </a:r>
            <a:r>
              <a:rPr lang="ko-KR" altLang="en-US" dirty="0"/>
              <a:t>칸이므로 그 사이즈를 </a:t>
            </a:r>
            <a:r>
              <a:rPr lang="en-US" altLang="ko-KR" dirty="0"/>
              <a:t>4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7</a:t>
            </a:r>
            <a:r>
              <a:rPr lang="ko-KR" altLang="en-US" dirty="0"/>
              <a:t>개 종류의 블록을 각각 좌표로 선언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상</a:t>
            </a:r>
            <a:r>
              <a:rPr lang="en-US" altLang="ko-KR" dirty="0"/>
              <a:t>,</a:t>
            </a:r>
            <a:r>
              <a:rPr lang="ko-KR" altLang="en-US" dirty="0"/>
              <a:t>하</a:t>
            </a:r>
            <a:r>
              <a:rPr lang="en-US" altLang="ko-KR" dirty="0"/>
              <a:t>,</a:t>
            </a:r>
            <a:r>
              <a:rPr lang="ko-KR" altLang="en-US" dirty="0"/>
              <a:t>좌</a:t>
            </a:r>
            <a:r>
              <a:rPr lang="en-US" altLang="ko-KR" dirty="0"/>
              <a:t>,</a:t>
            </a:r>
            <a:r>
              <a:rPr lang="ko-KR" altLang="en-US" dirty="0"/>
              <a:t>우 조작키에 대해 반응하는 블록 함수 선언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블록이 랜덤하게 나오도록 설정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다음 블록 예고에 대한 함수 설정 및 위치 값 할당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9ED4EAA-FA6B-4836-82AB-E99DBFA3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3125"/>
            <a:ext cx="9906000" cy="1360488"/>
          </a:xfrm>
        </p:spPr>
        <p:txBody>
          <a:bodyPr/>
          <a:lstStyle/>
          <a:p>
            <a:r>
              <a:rPr lang="en-US" altLang="ko-KR" dirty="0"/>
              <a:t>Block </a:t>
            </a:r>
            <a:r>
              <a:rPr lang="ko-KR" altLang="en-US" dirty="0"/>
              <a:t>클래스 흐름</a:t>
            </a:r>
          </a:p>
        </p:txBody>
      </p:sp>
    </p:spTree>
    <p:extLst>
      <p:ext uri="{BB962C8B-B14F-4D97-AF65-F5344CB8AC3E}">
        <p14:creationId xmlns:p14="http://schemas.microsoft.com/office/powerpoint/2010/main" val="233266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0" dirty="0"/>
              <a:t>&lt;Block&gt;</a:t>
            </a:r>
            <a:br>
              <a:rPr lang="en-US" altLang="ko-KR" b="0" dirty="0"/>
            </a:br>
            <a:r>
              <a:rPr lang="en-US" altLang="ko-KR" b="0" dirty="0"/>
              <a:t>-&gt;</a:t>
            </a:r>
            <a:r>
              <a:rPr lang="ko-KR" altLang="en-US" b="0" dirty="0"/>
              <a:t>블록 모양 관련 모듈</a:t>
            </a:r>
            <a:br>
              <a:rPr lang="ko-KR" altLang="en-US" b="0" dirty="0"/>
            </a:br>
            <a:r>
              <a:rPr lang="ko-KR" altLang="en-US" b="0" dirty="0"/>
              <a:t> 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17345"/>
              </p:ext>
            </p:extLst>
          </p:nvPr>
        </p:nvGraphicFramePr>
        <p:xfrm>
          <a:off x="1905467" y="1857317"/>
          <a:ext cx="8726674" cy="42711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4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7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7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0" dirty="0" err="1">
                          <a:solidFill>
                            <a:schemeClr val="dk1"/>
                          </a:solidFill>
                        </a:rPr>
                        <a:t>java.awt.Color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블록</a:t>
                      </a:r>
                      <a:r>
                        <a:rPr lang="ko-KR" altLang="en-US" baseline="0" dirty="0">
                          <a:solidFill>
                            <a:schemeClr val="dk1"/>
                          </a:solidFill>
                        </a:rPr>
                        <a:t> 각각에 색을 입히기 위해 사용한 클래스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07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java.awt.Graphics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블록을 생성할 때 블록을 생성해주는 그래픽 도구들의 정보가 저장 되어있는 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170804"/>
                  </a:ext>
                </a:extLst>
              </a:tr>
              <a:tr h="8701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java.awt.Point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블록의 정확한 위치를 위해 정수 정밀도로 지정되는 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(x, y) 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좌표 공간에서의 위치를 나타내는 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224032"/>
                  </a:ext>
                </a:extLst>
              </a:tr>
              <a:tr h="8701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java.util.constant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패키지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Constant</a:t>
                      </a:r>
                      <a:r>
                        <a:rPr lang="en-US" altLang="ko-KR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dk1"/>
                          </a:solidFill>
                        </a:rPr>
                        <a:t>모듈에 쓰인 블록의 움직임</a:t>
                      </a:r>
                      <a:r>
                        <a:rPr lang="en-US" altLang="ko-KR" baseline="0" dirty="0">
                          <a:solidFill>
                            <a:schemeClr val="dk1"/>
                          </a:solidFill>
                        </a:rPr>
                        <a:t>(move </a:t>
                      </a:r>
                      <a:r>
                        <a:rPr lang="ko-KR" altLang="en-US" baseline="0" dirty="0">
                          <a:solidFill>
                            <a:schemeClr val="dk1"/>
                          </a:solidFill>
                        </a:rPr>
                        <a:t>함수</a:t>
                      </a:r>
                      <a:r>
                        <a:rPr lang="en-US" altLang="ko-KR" baseline="0" dirty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baseline="0" dirty="0">
                          <a:solidFill>
                            <a:schemeClr val="dk1"/>
                          </a:solidFill>
                        </a:rPr>
                        <a:t>을 가져오기 위해 선언된 클래스</a:t>
                      </a:r>
                      <a:endParaRPr lang="en-US" altLang="ko-KR" baseline="0" dirty="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110191"/>
                  </a:ext>
                </a:extLst>
              </a:tr>
              <a:tr h="6007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java.util.Random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블록이 랜덤으로 생성되게 끔 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</a:rPr>
                        <a:t>난수입력을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해주는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611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64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357546"/>
            <a:ext cx="9905999" cy="136089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718444"/>
            <a:ext cx="9905999" cy="4284905"/>
          </a:xfrm>
        </p:spPr>
        <p:txBody>
          <a:bodyPr/>
          <a:lstStyle/>
          <a:p>
            <a:r>
              <a:rPr lang="ko-KR" altLang="en-US" dirty="0" err="1"/>
              <a:t>테트리스</a:t>
            </a:r>
            <a:r>
              <a:rPr lang="ko-KR" altLang="en-US" dirty="0"/>
              <a:t> 시나리오 상세 플로우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모듈 상호 관계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클래스 흐름 및 필요 패키지</a:t>
            </a:r>
            <a:r>
              <a:rPr lang="en-US" altLang="ko-KR" dirty="0"/>
              <a:t>, </a:t>
            </a:r>
            <a:r>
              <a:rPr lang="ko-KR" altLang="en-US" dirty="0"/>
              <a:t>클래스 변수 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 설계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설계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57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43" y="2999014"/>
            <a:ext cx="9071428" cy="280670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71925"/>
              </p:ext>
            </p:extLst>
          </p:nvPr>
        </p:nvGraphicFramePr>
        <p:xfrm>
          <a:off x="1762032" y="253328"/>
          <a:ext cx="8242580" cy="22388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0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0" dirty="0">
                          <a:solidFill>
                            <a:schemeClr val="dk1"/>
                          </a:solidFill>
                        </a:rPr>
                        <a:t>BLOCK EXAMPLS SIZE = 7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블록 모양이 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가지임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POSITON SIZE = 4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블록의 구조체로 사용될 배열의 크기를 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로 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170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888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435" y="618308"/>
            <a:ext cx="7036526" cy="195072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{ new Point(0, 5), new Point(0, 6), new Point(0, 7), new Point(0, 8) }</a:t>
            </a:r>
          </a:p>
          <a:p>
            <a:pPr marL="0" indent="0">
              <a:buNone/>
            </a:pPr>
            <a:r>
              <a:rPr lang="en-US" altLang="ko-KR" sz="1600" dirty="0"/>
              <a:t>{ new Point(-1, 6), new Point(0, 6), new Point(1, 6), new Point(2, 6) }</a:t>
            </a:r>
          </a:p>
          <a:p>
            <a:pPr marL="0" indent="0">
              <a:buNone/>
            </a:pPr>
            <a:r>
              <a:rPr lang="en-US" altLang="ko-KR" sz="1600" dirty="0"/>
              <a:t>{ new Point(0, 5), new Point(0, 6), new Point(0, 7), new Point(0, 8) }</a:t>
            </a:r>
          </a:p>
          <a:p>
            <a:pPr marL="0" indent="0">
              <a:buNone/>
            </a:pPr>
            <a:r>
              <a:rPr lang="en-US" altLang="ko-KR" sz="1600" dirty="0"/>
              <a:t>{ new Point(-1, 6), new Point(0, 6), new Point(1, 6), new Point(2, 6) 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43" y="1015548"/>
            <a:ext cx="1371600" cy="571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43" y="3468915"/>
            <a:ext cx="1009650" cy="6381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036387" y="3610152"/>
            <a:ext cx="7535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​{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8),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8) }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(-1,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8) }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8),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6) }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(-1,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(-1,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 }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 txBox="1">
            <a:spLocks/>
          </p:cNvSpPr>
          <p:nvPr/>
        </p:nvSpPr>
        <p:spPr>
          <a:xfrm>
            <a:off x="694508" y="290287"/>
            <a:ext cx="6311537" cy="317862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*</a:t>
            </a:r>
            <a:r>
              <a:rPr lang="ko-KR" altLang="en-US" sz="2400" b="1" dirty="0"/>
              <a:t>블록 </a:t>
            </a:r>
            <a:r>
              <a:rPr lang="ko-KR" altLang="en-US" sz="2400" b="1" dirty="0" err="1"/>
              <a:t>모양별</a:t>
            </a:r>
            <a:r>
              <a:rPr lang="ko-KR" altLang="en-US" sz="2400" b="1" dirty="0"/>
              <a:t> 배열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4677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9657" y="39256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8),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 },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(-1,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 },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8),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 },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(-1,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 } },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150" y="3012735"/>
            <a:ext cx="933450" cy="638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0" y="392566"/>
            <a:ext cx="800100" cy="533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670628" y="33318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8) },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(-1, 8),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8),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 },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8) },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(-1, 8),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8),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 }</a:t>
            </a:r>
          </a:p>
        </p:txBody>
      </p:sp>
    </p:spTree>
    <p:extLst>
      <p:ext uri="{BB962C8B-B14F-4D97-AF65-F5344CB8AC3E}">
        <p14:creationId xmlns:p14="http://schemas.microsoft.com/office/powerpoint/2010/main" val="4205485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25" y="661307"/>
            <a:ext cx="895350" cy="571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56114" y="66130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8) },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(-1,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8),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 },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8),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 },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(-1,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 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19" y="3265261"/>
            <a:ext cx="981075" cy="704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40000" y="342146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8) },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(-1, 8),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(-1,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 },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8),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8) },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(-1,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6) } },</a:t>
            </a:r>
          </a:p>
        </p:txBody>
      </p:sp>
    </p:spTree>
    <p:extLst>
      <p:ext uri="{BB962C8B-B14F-4D97-AF65-F5344CB8AC3E}">
        <p14:creationId xmlns:p14="http://schemas.microsoft.com/office/powerpoint/2010/main" val="485536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40" y="768350"/>
            <a:ext cx="790575" cy="647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70628" y="76835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 },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 },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 },</a:t>
            </a:r>
          </a:p>
          <a:p>
            <a:r>
              <a:rPr lang="ko-KR" altLang="en-US" dirty="0"/>
              <a:t>{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(0, 7),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6),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Point</a:t>
            </a:r>
            <a:r>
              <a:rPr lang="ko-KR" altLang="en-US" dirty="0"/>
              <a:t>(1, 7) }</a:t>
            </a:r>
          </a:p>
        </p:txBody>
      </p:sp>
    </p:spTree>
    <p:extLst>
      <p:ext uri="{BB962C8B-B14F-4D97-AF65-F5344CB8AC3E}">
        <p14:creationId xmlns:p14="http://schemas.microsoft.com/office/powerpoint/2010/main" val="1085942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3829"/>
            <a:ext cx="9905999" cy="6226627"/>
          </a:xfrm>
        </p:spPr>
        <p:txBody>
          <a:bodyPr/>
          <a:lstStyle/>
          <a:p>
            <a:pPr fontAlgn="base"/>
            <a:r>
              <a:rPr lang="ko-KR" altLang="en-US" b="1" dirty="0"/>
              <a:t>블록 움직임 구현 예정</a:t>
            </a:r>
            <a:endParaRPr lang="ko-KR" altLang="en-US" dirty="0"/>
          </a:p>
          <a:p>
            <a:pPr fontAlgn="base"/>
            <a:r>
              <a:rPr lang="en-US" altLang="ko-KR" dirty="0"/>
              <a:t>1.</a:t>
            </a:r>
            <a:r>
              <a:rPr lang="ko-KR" altLang="en-US" dirty="0"/>
              <a:t>   </a:t>
            </a:r>
            <a:r>
              <a:rPr lang="en-US" altLang="ko-KR" dirty="0"/>
              <a:t>Constant </a:t>
            </a:r>
            <a:r>
              <a:rPr lang="ko-KR" altLang="en-US" dirty="0"/>
              <a:t>클래스의 </a:t>
            </a:r>
            <a:r>
              <a:rPr lang="en-US" altLang="ko-KR" dirty="0"/>
              <a:t>Direction interface </a:t>
            </a:r>
            <a:r>
              <a:rPr lang="ko-KR" altLang="en-US" dirty="0"/>
              <a:t>클래스를 불러와 </a:t>
            </a:r>
            <a:r>
              <a:rPr lang="ko-KR" altLang="en-US" dirty="0" err="1"/>
              <a:t>조작키</a:t>
            </a:r>
            <a:r>
              <a:rPr lang="ko-KR" altLang="en-US" dirty="0"/>
              <a:t> 함수를 정의함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2.</a:t>
            </a:r>
            <a:r>
              <a:rPr lang="ko-KR" altLang="en-US" dirty="0"/>
              <a:t>   좌표와 </a:t>
            </a:r>
            <a:r>
              <a:rPr lang="ko-KR" altLang="en-US" dirty="0" err="1"/>
              <a:t>반복문</a:t>
            </a:r>
            <a:r>
              <a:rPr lang="ko-KR" altLang="en-US" dirty="0"/>
              <a:t> 이용해 블록 움직임 알고리즘을 구현함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fontAlgn="base"/>
            <a:r>
              <a:rPr lang="ko-KR" altLang="en-US" b="1" dirty="0"/>
              <a:t>다음 블록 예고 구현 예정</a:t>
            </a:r>
            <a:endParaRPr lang="ko-KR" altLang="en-US" dirty="0"/>
          </a:p>
          <a:p>
            <a:pPr fontAlgn="base"/>
            <a:r>
              <a:rPr lang="en-US" altLang="ko-KR" dirty="0"/>
              <a:t>1.</a:t>
            </a:r>
            <a:r>
              <a:rPr lang="ko-KR" altLang="en-US" dirty="0"/>
              <a:t>   </a:t>
            </a:r>
            <a:r>
              <a:rPr lang="en-US" altLang="ko-KR" dirty="0"/>
              <a:t>Graphics </a:t>
            </a:r>
            <a:r>
              <a:rPr lang="ko-KR" altLang="en-US" dirty="0"/>
              <a:t>클래스의 </a:t>
            </a:r>
            <a:r>
              <a:rPr lang="en-US" altLang="ko-KR" dirty="0" err="1"/>
              <a:t>drawString</a:t>
            </a:r>
            <a:r>
              <a:rPr lang="ko-KR" altLang="en-US" dirty="0"/>
              <a:t>함수를 이용해 다음 블록 텍스트와 그 위치를 구현함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2.</a:t>
            </a:r>
            <a:r>
              <a:rPr lang="ko-KR" altLang="en-US" dirty="0"/>
              <a:t>    </a:t>
            </a:r>
            <a:r>
              <a:rPr lang="en-US" altLang="ko-KR" dirty="0"/>
              <a:t>7</a:t>
            </a:r>
            <a:r>
              <a:rPr lang="ko-KR" altLang="en-US" dirty="0"/>
              <a:t>가지 블록의 모양이 각기 다르므로 각 좌표를 계산하여 나타나게 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6975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FDC90-6C6F-4555-9C4F-9A6FB765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5"/>
            <a:ext cx="9905999" cy="378190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테트리스</a:t>
            </a:r>
            <a:r>
              <a:rPr lang="ko-KR" altLang="en-US" dirty="0"/>
              <a:t> 판 배열의 크기와 낙하 속도</a:t>
            </a:r>
            <a:r>
              <a:rPr lang="en-US" altLang="ko-KR" dirty="0"/>
              <a:t>, </a:t>
            </a:r>
            <a:r>
              <a:rPr lang="ko-KR" altLang="en-US" dirty="0"/>
              <a:t>낙하 속도 </a:t>
            </a:r>
            <a:r>
              <a:rPr lang="ko-KR" altLang="en-US" dirty="0" err="1"/>
              <a:t>증가량</a:t>
            </a:r>
            <a:r>
              <a:rPr lang="en-US" altLang="ko-KR" dirty="0"/>
              <a:t>, </a:t>
            </a:r>
            <a:r>
              <a:rPr lang="ko-KR" altLang="en-US" dirty="0"/>
              <a:t>낙하 속도 증가 조건</a:t>
            </a:r>
            <a:r>
              <a:rPr lang="en-US" altLang="ko-KR" dirty="0"/>
              <a:t>, </a:t>
            </a:r>
            <a:r>
              <a:rPr lang="ko-KR" altLang="en-US" dirty="0"/>
              <a:t>줄 소거 시 발생하는 하이라이트 들에 대한 변수 이름 정의 및 값 할당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배열을 이용한 </a:t>
            </a:r>
            <a:r>
              <a:rPr lang="ko-KR" altLang="en-US" dirty="0" err="1"/>
              <a:t>테트리스</a:t>
            </a:r>
            <a:r>
              <a:rPr lang="ko-KR" altLang="en-US" dirty="0"/>
              <a:t> 판 제작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나오는 블록의 속도</a:t>
            </a:r>
            <a:r>
              <a:rPr lang="en-US" altLang="ko-KR" dirty="0"/>
              <a:t>, </a:t>
            </a:r>
            <a:r>
              <a:rPr lang="ko-KR" altLang="en-US" dirty="0" err="1"/>
              <a:t>증가량</a:t>
            </a:r>
            <a:r>
              <a:rPr lang="en-US" altLang="ko-KR" dirty="0"/>
              <a:t>, </a:t>
            </a:r>
            <a:r>
              <a:rPr lang="ko-KR" altLang="en-US" dirty="0"/>
              <a:t>증가 조건에 대한 함수 정의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테트리스</a:t>
            </a:r>
            <a:r>
              <a:rPr lang="ko-KR" altLang="en-US" dirty="0"/>
              <a:t> 배열 판 위에서의 블록 움직임 함수 정의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테트리스</a:t>
            </a:r>
            <a:r>
              <a:rPr lang="ko-KR" altLang="en-US" dirty="0"/>
              <a:t> 판 우측으로 스코어</a:t>
            </a:r>
            <a:r>
              <a:rPr lang="en-US" altLang="ko-KR" dirty="0"/>
              <a:t>, </a:t>
            </a:r>
            <a:r>
              <a:rPr lang="ko-KR" altLang="en-US" dirty="0"/>
              <a:t>이모티콘</a:t>
            </a:r>
            <a:r>
              <a:rPr lang="en-US" altLang="ko-KR" dirty="0"/>
              <a:t>, </a:t>
            </a:r>
            <a:r>
              <a:rPr lang="ko-KR" altLang="en-US" dirty="0"/>
              <a:t>조작키 설명</a:t>
            </a:r>
            <a:r>
              <a:rPr lang="en-US" altLang="ko-KR" dirty="0"/>
              <a:t>, </a:t>
            </a:r>
            <a:r>
              <a:rPr lang="ko-KR" altLang="en-US" dirty="0"/>
              <a:t>다음 블록 예고 명시에 대한 함수 정의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우측 제작 시 글씨체는 이클립스 기본 글씨체로 하되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BOLD</a:t>
            </a:r>
            <a:r>
              <a:rPr lang="ko-KR" altLang="en-US" dirty="0"/>
              <a:t>로 하고 크기는 </a:t>
            </a:r>
            <a:r>
              <a:rPr lang="en-US" altLang="ko-KR" dirty="0"/>
              <a:t>20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AC42363-0FB8-42C0-847D-3F182F1D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3125"/>
            <a:ext cx="9906000" cy="1360488"/>
          </a:xfrm>
        </p:spPr>
        <p:txBody>
          <a:bodyPr/>
          <a:lstStyle/>
          <a:p>
            <a:r>
              <a:rPr lang="en-US" altLang="ko-KR" dirty="0"/>
              <a:t>Tetris Manager </a:t>
            </a:r>
            <a:r>
              <a:rPr lang="ko-KR" altLang="en-US" dirty="0"/>
              <a:t>클래스 흐름</a:t>
            </a:r>
          </a:p>
        </p:txBody>
      </p:sp>
    </p:spTree>
    <p:extLst>
      <p:ext uri="{BB962C8B-B14F-4D97-AF65-F5344CB8AC3E}">
        <p14:creationId xmlns:p14="http://schemas.microsoft.com/office/powerpoint/2010/main" val="2048142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FDC90-6C6F-4555-9C4F-9A6FB765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ko-KR" altLang="en-US" dirty="0"/>
              <a:t>블록 낙하 확정</a:t>
            </a:r>
            <a:r>
              <a:rPr lang="en-US" altLang="ko-KR" dirty="0"/>
              <a:t>, </a:t>
            </a:r>
            <a:r>
              <a:rPr lang="ko-KR" altLang="en-US" dirty="0"/>
              <a:t>블록 쌓임</a:t>
            </a:r>
            <a:r>
              <a:rPr lang="en-US" altLang="ko-KR" dirty="0"/>
              <a:t>, </a:t>
            </a:r>
            <a:r>
              <a:rPr lang="ko-KR" altLang="en-US" dirty="0"/>
              <a:t>줄 소거에 대한 함수 정의</a:t>
            </a:r>
            <a:endParaRPr lang="en-US" altLang="ko-KR" dirty="0"/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dirty="0"/>
              <a:t>줄 소거 시 발생하는 하이라이트와 쌓인 블록 칸 내리기에 대한 함수 정의</a:t>
            </a:r>
            <a:endParaRPr lang="en-US" altLang="ko-KR" dirty="0"/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dirty="0"/>
              <a:t>블록이 </a:t>
            </a:r>
            <a:r>
              <a:rPr lang="ko-KR" altLang="en-US" dirty="0" err="1"/>
              <a:t>테트리스</a:t>
            </a:r>
            <a:r>
              <a:rPr lang="ko-KR" altLang="en-US" dirty="0"/>
              <a:t> 배열 판 가득 채웠을 시 게임 종료에 대한 함수 정의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AC42363-0FB8-42C0-847D-3F182F1D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3125"/>
            <a:ext cx="9906000" cy="1360488"/>
          </a:xfrm>
        </p:spPr>
        <p:txBody>
          <a:bodyPr/>
          <a:lstStyle/>
          <a:p>
            <a:r>
              <a:rPr lang="en-US" altLang="ko-KR" dirty="0"/>
              <a:t>Tetris Manager </a:t>
            </a:r>
            <a:r>
              <a:rPr lang="ko-KR" altLang="en-US" dirty="0"/>
              <a:t>클래스 흐름</a:t>
            </a:r>
          </a:p>
        </p:txBody>
      </p:sp>
    </p:spTree>
    <p:extLst>
      <p:ext uri="{BB962C8B-B14F-4D97-AF65-F5344CB8AC3E}">
        <p14:creationId xmlns:p14="http://schemas.microsoft.com/office/powerpoint/2010/main" val="3421588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769B060-69C7-4170-BF20-7BA4F182C74E}"/>
              </a:ext>
            </a:extLst>
          </p:cNvPr>
          <p:cNvSpPr txBox="1">
            <a:spLocks/>
          </p:cNvSpPr>
          <p:nvPr/>
        </p:nvSpPr>
        <p:spPr>
          <a:xfrm>
            <a:off x="1142999" y="297544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 lang="ko-KR" altLang="en-US" b="0" dirty="0"/>
            </a:br>
            <a:r>
              <a:rPr lang="ko-KR" altLang="en-US" b="0" dirty="0"/>
              <a:t> </a:t>
            </a:r>
            <a:r>
              <a:rPr lang="en-US" altLang="ko-KR" b="0" dirty="0"/>
              <a:t>&lt;</a:t>
            </a:r>
            <a:r>
              <a:rPr lang="en-US" altLang="ko-KR" dirty="0" err="1"/>
              <a:t>TetrisManager</a:t>
            </a:r>
            <a:r>
              <a:rPr lang="en-US" altLang="ko-KR" dirty="0"/>
              <a:t>&gt;</a:t>
            </a:r>
            <a:br>
              <a:rPr lang="ko-KR" altLang="en-US" b="0" dirty="0"/>
            </a:b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76F8A0-581E-4A90-AE91-BEEA42E5A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68742"/>
              </p:ext>
            </p:extLst>
          </p:nvPr>
        </p:nvGraphicFramePr>
        <p:xfrm>
          <a:off x="2031742" y="1716782"/>
          <a:ext cx="8128511" cy="40363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23148">
                  <a:extLst>
                    <a:ext uri="{9D8B030D-6E8A-4147-A177-3AD203B41FA5}">
                      <a16:colId xmlns:a16="http://schemas.microsoft.com/office/drawing/2014/main" val="1735222131"/>
                    </a:ext>
                  </a:extLst>
                </a:gridCol>
                <a:gridCol w="6105363">
                  <a:extLst>
                    <a:ext uri="{9D8B030D-6E8A-4147-A177-3AD203B41FA5}">
                      <a16:colId xmlns:a16="http://schemas.microsoft.com/office/drawing/2014/main" val="1920790852"/>
                    </a:ext>
                  </a:extLst>
                </a:gridCol>
              </a:tblGrid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Import </a:t>
                      </a:r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749874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Constant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선언만 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</a:rPr>
                        <a:t>해둔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변수들을 정의 및 사용하기 위한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726161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Constant.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BoardType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 err="1">
                          <a:solidFill>
                            <a:schemeClr val="dk1"/>
                          </a:solidFill>
                        </a:rPr>
                        <a:t>테트리스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판 변수 선언만 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</a:rPr>
                        <a:t>해둔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것을 정의하기 위한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95959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Constant.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GameStatus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게임 상태 변수 선언만 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</a:rPr>
                        <a:t>해둔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것을 정의하기 위한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526992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Block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 err="1">
                          <a:solidFill>
                            <a:schemeClr val="dk1"/>
                          </a:solidFill>
                        </a:rPr>
                        <a:t>만들어둔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블록을 사용하기 위한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96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047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B54A99A-76FD-44F6-ADC2-20156957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97544"/>
            <a:ext cx="9905999" cy="1360898"/>
          </a:xfrm>
        </p:spPr>
        <p:txBody>
          <a:bodyPr/>
          <a:lstStyle/>
          <a:p>
            <a:pPr>
              <a:defRPr/>
            </a:pPr>
            <a:br>
              <a:rPr lang="ko-KR" altLang="en-US" b="0" dirty="0"/>
            </a:br>
            <a:r>
              <a:rPr lang="ko-KR" altLang="en-US" b="0" dirty="0"/>
              <a:t> </a:t>
            </a:r>
            <a:r>
              <a:rPr lang="en-US" altLang="ko-KR" b="0" dirty="0"/>
              <a:t>&lt;</a:t>
            </a:r>
            <a:r>
              <a:rPr lang="en-US" altLang="ko-KR" dirty="0" err="1"/>
              <a:t>TetrisManager</a:t>
            </a:r>
            <a:r>
              <a:rPr lang="en-US" altLang="ko-KR" dirty="0"/>
              <a:t>&gt;</a:t>
            </a:r>
            <a:br>
              <a:rPr lang="ko-KR" altLang="en-US" b="0" dirty="0"/>
            </a:b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816EE6-7F8A-4DEB-956B-B022ABD01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24396"/>
              </p:ext>
            </p:extLst>
          </p:nvPr>
        </p:nvGraphicFramePr>
        <p:xfrm>
          <a:off x="2031742" y="1658442"/>
          <a:ext cx="8128511" cy="484367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23148">
                  <a:extLst>
                    <a:ext uri="{9D8B030D-6E8A-4147-A177-3AD203B41FA5}">
                      <a16:colId xmlns:a16="http://schemas.microsoft.com/office/drawing/2014/main" val="1240000005"/>
                    </a:ext>
                  </a:extLst>
                </a:gridCol>
                <a:gridCol w="6105363">
                  <a:extLst>
                    <a:ext uri="{9D8B030D-6E8A-4147-A177-3AD203B41FA5}">
                      <a16:colId xmlns:a16="http://schemas.microsoft.com/office/drawing/2014/main" val="405816869"/>
                    </a:ext>
                  </a:extLst>
                </a:gridCol>
              </a:tblGrid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Import</a:t>
                      </a:r>
                      <a:r>
                        <a:rPr lang="ko-KR" altLang="en-US" dirty="0"/>
                        <a:t> 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223322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0" dirty="0" err="1">
                          <a:solidFill>
                            <a:schemeClr val="dk1"/>
                          </a:solidFill>
                        </a:rPr>
                        <a:t>Java.awt.Color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줄 소거 때 하이라이트 발생할 때와 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</a:rPr>
                        <a:t>테트리스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판 제작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때 사용할 컬러를 불러오기 위한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63923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Java.awt.Font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스코어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조작키 설명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다음 블록 예고 때 사용할 폰트 설정을 위한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595004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Java.awt.Graphics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좌표를 이용한 문자열을 출력하기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위한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504795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Java.awt.event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ActionEvent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버튼클릭의 액션 이벤트를 넣기 위한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294543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Java.awt.event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ActionListener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버튼이 언제 클릭되는지를 인식하는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08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96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303063"/>
            <a:ext cx="9905999" cy="136089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테트리스 시나리오 상세 플로우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2163" y="1366133"/>
            <a:ext cx="7067673" cy="47367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0B7E2DD-FC04-44C5-AC6D-D307C6B04643}"/>
              </a:ext>
            </a:extLst>
          </p:cNvPr>
          <p:cNvSpPr/>
          <p:nvPr/>
        </p:nvSpPr>
        <p:spPr>
          <a:xfrm>
            <a:off x="2690949" y="1863635"/>
            <a:ext cx="1463040" cy="661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8698E0-D791-46DD-8910-709D9D91284B}"/>
              </a:ext>
            </a:extLst>
          </p:cNvPr>
          <p:cNvCxnSpPr/>
          <p:nvPr/>
        </p:nvCxnSpPr>
        <p:spPr>
          <a:xfrm>
            <a:off x="3082834" y="1776549"/>
            <a:ext cx="0" cy="748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75E718-2305-4D9B-A4AA-0238AB6C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97544"/>
            <a:ext cx="9905999" cy="1360898"/>
          </a:xfrm>
        </p:spPr>
        <p:txBody>
          <a:bodyPr/>
          <a:lstStyle/>
          <a:p>
            <a:pPr>
              <a:defRPr/>
            </a:pPr>
            <a:br>
              <a:rPr lang="ko-KR" altLang="en-US" b="0" dirty="0"/>
            </a:br>
            <a:r>
              <a:rPr lang="ko-KR" altLang="en-US" b="0" dirty="0"/>
              <a:t> </a:t>
            </a:r>
            <a:r>
              <a:rPr lang="en-US" altLang="ko-KR" b="0" dirty="0"/>
              <a:t>&lt;</a:t>
            </a:r>
            <a:r>
              <a:rPr lang="en-US" altLang="ko-KR" dirty="0" err="1"/>
              <a:t>TetrisManager</a:t>
            </a:r>
            <a:r>
              <a:rPr lang="en-US" altLang="ko-KR" dirty="0"/>
              <a:t>&gt;</a:t>
            </a:r>
            <a:br>
              <a:rPr lang="ko-KR" altLang="en-US" b="0" dirty="0"/>
            </a:b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A3715B-B592-4EAA-8830-A5EFB681E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50158"/>
              </p:ext>
            </p:extLst>
          </p:nvPr>
        </p:nvGraphicFramePr>
        <p:xfrm>
          <a:off x="2031742" y="2106678"/>
          <a:ext cx="8128511" cy="32291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23148">
                  <a:extLst>
                    <a:ext uri="{9D8B030D-6E8A-4147-A177-3AD203B41FA5}">
                      <a16:colId xmlns:a16="http://schemas.microsoft.com/office/drawing/2014/main" val="1240000005"/>
                    </a:ext>
                  </a:extLst>
                </a:gridCol>
                <a:gridCol w="6105363">
                  <a:extLst>
                    <a:ext uri="{9D8B030D-6E8A-4147-A177-3AD203B41FA5}">
                      <a16:colId xmlns:a16="http://schemas.microsoft.com/office/drawing/2014/main" val="405816869"/>
                    </a:ext>
                  </a:extLst>
                </a:gridCol>
              </a:tblGrid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Import </a:t>
                      </a:r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223322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Java.util.ArrayList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 err="1">
                          <a:solidFill>
                            <a:schemeClr val="dk1"/>
                          </a:solidFill>
                        </a:rPr>
                        <a:t>테트리스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판을 만들 때 배열로 만들기 위한 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63923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Java.util.Array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판 제작 때 객체 배열과 관련한 기능을 사용하기 위한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595004"/>
                  </a:ext>
                </a:extLst>
              </a:tr>
              <a:tr h="8072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Javax.swing.Timer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줄 소거 시 하이라이트를 위한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50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843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C3BFAA-2E3E-46A5-801E-653B766121B9}"/>
              </a:ext>
            </a:extLst>
          </p:cNvPr>
          <p:cNvSpPr txBox="1">
            <a:spLocks/>
          </p:cNvSpPr>
          <p:nvPr/>
        </p:nvSpPr>
        <p:spPr>
          <a:xfrm>
            <a:off x="0" y="-240339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 lang="ko-KR" altLang="en-US" b="0" dirty="0"/>
            </a:br>
            <a:r>
              <a:rPr lang="ko-KR" altLang="en-US" b="0" dirty="0"/>
              <a:t> </a:t>
            </a:r>
            <a:r>
              <a:rPr lang="en-US" altLang="ko-KR" b="0" dirty="0"/>
              <a:t>&lt;</a:t>
            </a:r>
            <a:r>
              <a:rPr lang="en-US" altLang="ko-KR" dirty="0" err="1"/>
              <a:t>TetrisManager</a:t>
            </a:r>
            <a:r>
              <a:rPr lang="en-US" altLang="ko-KR" dirty="0"/>
              <a:t>&gt;</a:t>
            </a:r>
            <a:br>
              <a:rPr lang="ko-KR" altLang="en-US" b="0" dirty="0"/>
            </a:b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05E50C-6403-42C0-BE4A-62FA0C5C5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18661"/>
              </p:ext>
            </p:extLst>
          </p:nvPr>
        </p:nvGraphicFramePr>
        <p:xfrm>
          <a:off x="2031744" y="896439"/>
          <a:ext cx="8128511" cy="596156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23148">
                  <a:extLst>
                    <a:ext uri="{9D8B030D-6E8A-4147-A177-3AD203B41FA5}">
                      <a16:colId xmlns:a16="http://schemas.microsoft.com/office/drawing/2014/main" val="417113493"/>
                    </a:ext>
                  </a:extLst>
                </a:gridCol>
                <a:gridCol w="6105363">
                  <a:extLst>
                    <a:ext uri="{9D8B030D-6E8A-4147-A177-3AD203B41FA5}">
                      <a16:colId xmlns:a16="http://schemas.microsoft.com/office/drawing/2014/main" val="3384206539"/>
                    </a:ext>
                  </a:extLst>
                </a:gridCol>
              </a:tblGrid>
              <a:tr h="7210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변수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411045"/>
                  </a:ext>
                </a:extLst>
              </a:tr>
              <a:tr h="7210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BOARD ROW SIZE = 24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 err="1">
                          <a:solidFill>
                            <a:schemeClr val="dk1"/>
                          </a:solidFill>
                        </a:rPr>
                        <a:t>테트리스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판의 세로 행 칸 수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= 24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686071"/>
                  </a:ext>
                </a:extLst>
              </a:tr>
              <a:tr h="7210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BOARD COLOR SIZE = 14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 err="1">
                          <a:solidFill>
                            <a:schemeClr val="dk1"/>
                          </a:solidFill>
                        </a:rPr>
                        <a:t>테트리스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판의 가로 행 칸 수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= 14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833633"/>
                  </a:ext>
                </a:extLst>
              </a:tr>
              <a:tr h="7210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INITIAL SPEED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= 300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블록 낙하 속도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= 300 (0.3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초마다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</a:rPr>
                        <a:t>칸씩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낙하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003983"/>
                  </a:ext>
                </a:extLst>
              </a:tr>
              <a:tr h="7210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SPEED UP CONDITION = 3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줄 소거 시 블록 낙하 속도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492495"/>
                  </a:ext>
                </a:extLst>
              </a:tr>
              <a:tr h="7210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SPEED OFFSET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= 40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블록 낙하 속도의 </a:t>
                      </a:r>
                      <a:r>
                        <a:rPr lang="ko-KR" altLang="en-US" dirty="0" err="1">
                          <a:solidFill>
                            <a:schemeClr val="dk1"/>
                          </a:solidFill>
                        </a:rPr>
                        <a:t>증가량을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40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으로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930685"/>
                  </a:ext>
                </a:extLst>
              </a:tr>
              <a:tr h="7210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LINES DELETE HIGHLIGHTING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= 10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줄 소거 시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0.01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초 주기로 반짝임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765349"/>
                  </a:ext>
                </a:extLst>
              </a:tr>
              <a:tr h="72102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DELETED LINE COUNT = 0</a:t>
                      </a: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소거된 줄 수에 대한 초기 값은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dk1"/>
                          </a:solidFill>
                        </a:rPr>
                        <a:t>으로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517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359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A3FB7-8196-4055-9812-82FC53E7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/>
              <a:t>클래스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9A882-E50A-4205-8381-190D5239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메인 화면</a:t>
            </a:r>
            <a:r>
              <a:rPr lang="en-US" altLang="ko-KR" dirty="0"/>
              <a:t>, </a:t>
            </a:r>
            <a:r>
              <a:rPr lang="ko-KR" altLang="en-US" dirty="0" err="1"/>
              <a:t>인게임</a:t>
            </a:r>
            <a:r>
              <a:rPr lang="ko-KR" altLang="en-US" dirty="0"/>
              <a:t> 화면</a:t>
            </a:r>
            <a:r>
              <a:rPr lang="en-US" altLang="ko-KR" dirty="0"/>
              <a:t>, </a:t>
            </a:r>
            <a:r>
              <a:rPr lang="ko-KR" altLang="en-US" dirty="0"/>
              <a:t>랭킹화면</a:t>
            </a:r>
            <a:r>
              <a:rPr lang="en-US" altLang="ko-KR" dirty="0"/>
              <a:t>, </a:t>
            </a:r>
            <a:r>
              <a:rPr lang="ko-KR" altLang="en-US" dirty="0"/>
              <a:t>종료화면</a:t>
            </a:r>
            <a:r>
              <a:rPr lang="en-US" altLang="ko-KR" dirty="0"/>
              <a:t>, </a:t>
            </a:r>
            <a:r>
              <a:rPr lang="ko-KR" altLang="en-US" dirty="0"/>
              <a:t>일시정지 화면의 픽셀 각각 설정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각 조작키 입력과 블록 낙하에 대한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각 화면 버튼에 대한 함수 정의 및 크기 설정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버튼 클릭 시 버튼 색 변화에 대한 함수 정의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인게임</a:t>
            </a:r>
            <a:r>
              <a:rPr lang="ko-KR" altLang="en-US" dirty="0"/>
              <a:t> 화면에서 음악 추가 </a:t>
            </a:r>
            <a:r>
              <a:rPr lang="en-US" altLang="ko-KR" dirty="0"/>
              <a:t>(tetris_background_music.wav, Brad Fuller – </a:t>
            </a:r>
            <a:r>
              <a:rPr lang="en-US" altLang="ko-KR" dirty="0" err="1"/>
              <a:t>Bradinsky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762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538882"/>
            <a:ext cx="9905999" cy="1360898"/>
          </a:xfrm>
        </p:spPr>
        <p:txBody>
          <a:bodyPr/>
          <a:lstStyle/>
          <a:p>
            <a:pPr fontAlgn="base"/>
            <a:br>
              <a:rPr lang="ko-KR" altLang="en-US" b="0" dirty="0"/>
            </a:br>
            <a:br>
              <a:rPr lang="en-US" altLang="ko-KR" b="0" dirty="0"/>
            </a:br>
            <a:r>
              <a:rPr lang="en-US" altLang="ko-KR" dirty="0"/>
              <a:t>&lt;View&gt;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 err="1"/>
              <a:t>테트리스의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를 담당하는 모듈</a:t>
            </a:r>
            <a:br>
              <a:rPr lang="ko-KR" altLang="en-US" dirty="0"/>
            </a:br>
            <a:r>
              <a:rPr lang="ko-KR" altLang="en-US" b="0" dirty="0"/>
              <a:t> </a:t>
            </a:r>
            <a:br>
              <a:rPr lang="ko-KR" altLang="en-US" b="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1899780"/>
            <a:ext cx="9905999" cy="4228431"/>
          </a:xfrm>
        </p:spPr>
        <p:txBody>
          <a:bodyPr/>
          <a:lstStyle/>
          <a:p>
            <a:pPr fontAlgn="base"/>
            <a:r>
              <a:rPr lang="ko-KR" altLang="en-US" sz="1600" dirty="0"/>
              <a:t>필요한 자바 기본 패키지 및 클래스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E9161B1-8C39-4291-BB92-C9A95D293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98980"/>
              </p:ext>
            </p:extLst>
          </p:nvPr>
        </p:nvGraphicFramePr>
        <p:xfrm>
          <a:off x="1264917" y="2427663"/>
          <a:ext cx="9784080" cy="319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197">
                  <a:extLst>
                    <a:ext uri="{9D8B030D-6E8A-4147-A177-3AD203B41FA5}">
                      <a16:colId xmlns:a16="http://schemas.microsoft.com/office/drawing/2014/main" val="3349773441"/>
                    </a:ext>
                  </a:extLst>
                </a:gridCol>
                <a:gridCol w="7753883">
                  <a:extLst>
                    <a:ext uri="{9D8B030D-6E8A-4147-A177-3AD203B41FA5}">
                      <a16:colId xmlns:a16="http://schemas.microsoft.com/office/drawing/2014/main" val="4147247462"/>
                    </a:ext>
                  </a:extLst>
                </a:gridCol>
              </a:tblGrid>
              <a:tr h="393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132496"/>
                  </a:ext>
                </a:extLst>
              </a:tr>
              <a:tr h="559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</a:t>
                      </a:r>
                      <a:r>
                        <a:rPr lang="en-US" altLang="ko-KR" sz="1800" dirty="0" err="1"/>
                        <a:t>java.awt.Color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프로그램 내에서 사용할 컬러들을 명시하기 위해 불러온 자바 클래스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359801"/>
                  </a:ext>
                </a:extLst>
              </a:tr>
              <a:tr h="559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 </a:t>
                      </a:r>
                      <a:r>
                        <a:rPr lang="en-US" altLang="ko-KR" sz="1800" dirty="0" err="1"/>
                        <a:t>java.awt.Font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프로그램 내에서 사용할 폰트들을 명시하기 위해 불러온 자바 클래스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160681"/>
                  </a:ext>
                </a:extLst>
              </a:tr>
              <a:tr h="1039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java.awt.Graphics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프로그램 내에서 사용할 이미지를 나타낼 수 있도록 하는 그래픽 도구들의 정보를 저장 위해 불러온 추상 기본 클래스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77961"/>
                  </a:ext>
                </a:extLst>
              </a:tr>
              <a:tr h="559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 </a:t>
                      </a:r>
                      <a:r>
                        <a:rPr lang="en-US" altLang="ko-KR" sz="1800" dirty="0" err="1"/>
                        <a:t>java.awt.Image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프로그램 내에서 사용할 이미지 작성 및 수정 할 수 있도록 불러온 클래스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10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97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959" y="908929"/>
            <a:ext cx="9905999" cy="1360898"/>
          </a:xfrm>
        </p:spPr>
        <p:txBody>
          <a:bodyPr/>
          <a:lstStyle/>
          <a:p>
            <a:pPr fontAlgn="base"/>
            <a:r>
              <a:rPr lang="en-US" altLang="ko-KR" dirty="0"/>
              <a:t>javax.io </a:t>
            </a:r>
            <a:r>
              <a:rPr lang="ko-KR" altLang="en-US" dirty="0"/>
              <a:t>패키지</a:t>
            </a:r>
            <a:br>
              <a:rPr lang="ko-KR" altLang="en-US" b="0" dirty="0"/>
            </a:br>
            <a:r>
              <a:rPr lang="en-US" altLang="ko-KR" dirty="0"/>
              <a:t>-&gt; </a:t>
            </a:r>
            <a:r>
              <a:rPr lang="ko-KR" altLang="en-US" dirty="0"/>
              <a:t>스트림을 통한 입출력을 위한 패키지</a:t>
            </a:r>
            <a:br>
              <a:rPr lang="ko-KR" altLang="en-US" b="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3959" y="1994898"/>
            <a:ext cx="11475721" cy="3567118"/>
          </a:xfrm>
        </p:spPr>
        <p:txBody>
          <a:bodyPr/>
          <a:lstStyle/>
          <a:p>
            <a:pPr fontAlgn="base"/>
            <a:r>
              <a:rPr lang="ko-KR" altLang="en-US" sz="1800" dirty="0"/>
              <a:t>스트림 </a:t>
            </a:r>
            <a:r>
              <a:rPr lang="en-US" altLang="ko-KR" sz="1800" dirty="0"/>
              <a:t>: </a:t>
            </a:r>
            <a:r>
              <a:rPr lang="ko-KR" altLang="en-US" sz="1800" dirty="0"/>
              <a:t>순서가 있는 일련의 데이터를 의미하는 추상적인 개념</a:t>
            </a:r>
          </a:p>
          <a:p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7620A1AF-7E7E-4085-9AF1-2AA079AB0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45201"/>
              </p:ext>
            </p:extLst>
          </p:nvPr>
        </p:nvGraphicFramePr>
        <p:xfrm>
          <a:off x="1539432" y="2636196"/>
          <a:ext cx="9155575" cy="289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305">
                  <a:extLst>
                    <a:ext uri="{9D8B030D-6E8A-4147-A177-3AD203B41FA5}">
                      <a16:colId xmlns:a16="http://schemas.microsoft.com/office/drawing/2014/main" val="3349773441"/>
                    </a:ext>
                  </a:extLst>
                </a:gridCol>
                <a:gridCol w="6551270">
                  <a:extLst>
                    <a:ext uri="{9D8B030D-6E8A-4147-A177-3AD203B41FA5}">
                      <a16:colId xmlns:a16="http://schemas.microsoft.com/office/drawing/2014/main" val="4147247462"/>
                    </a:ext>
                  </a:extLst>
                </a:gridCol>
              </a:tblGrid>
              <a:tr h="350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 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132496"/>
                  </a:ext>
                </a:extLst>
              </a:tr>
              <a:tr h="6127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 </a:t>
                      </a:r>
                      <a:r>
                        <a:rPr lang="en-US" altLang="ko-KR" dirty="0" err="1"/>
                        <a:t>java.io.File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 dirty="0"/>
                        <a:t>프로그램 내에서 사용할 </a:t>
                      </a:r>
                      <a:r>
                        <a:rPr lang="ko-KR" altLang="en-US" dirty="0"/>
                        <a:t>디렉토리 파일을 다루기 위해 불러온 자바 기본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359801"/>
                  </a:ext>
                </a:extLst>
              </a:tr>
              <a:tr h="612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java.io.IOException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게임실행 시 입출력 처리의 실패 등의 이슈로 인해 생성되는 예외의 범주를 다루기 위해 불러온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160681"/>
                  </a:ext>
                </a:extLst>
              </a:tr>
              <a:tr h="612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 </a:t>
                      </a:r>
                      <a:r>
                        <a:rPr lang="en-US" altLang="ko-KR" dirty="0" err="1"/>
                        <a:t>javax.sound.sampled.AudioSystem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실행 시 음악 실행을 위해 불러온 자바 기본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77961"/>
                  </a:ext>
                </a:extLst>
              </a:tr>
              <a:tr h="612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java.swing.JFrame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실행 시 게임 창을 나타내기 위해 불러온 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10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028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99" y="338638"/>
            <a:ext cx="9905999" cy="1360898"/>
          </a:xfrm>
        </p:spPr>
        <p:txBody>
          <a:bodyPr/>
          <a:lstStyle/>
          <a:p>
            <a:r>
              <a:rPr lang="en-US" altLang="ko-KR" dirty="0" err="1"/>
              <a:t>javaFX</a:t>
            </a:r>
            <a:r>
              <a:rPr lang="en-US" altLang="ko-KR" dirty="0"/>
              <a:t> </a:t>
            </a:r>
            <a:r>
              <a:rPr lang="ko-KR" altLang="en-US" dirty="0"/>
              <a:t>패키지</a:t>
            </a:r>
            <a:br>
              <a:rPr lang="ko-KR" altLang="en-US" b="0" dirty="0"/>
            </a:br>
            <a:r>
              <a:rPr lang="en-US" altLang="ko-KR" dirty="0"/>
              <a:t>-&gt; Image</a:t>
            </a:r>
            <a:r>
              <a:rPr lang="ko-KR" altLang="en-US" dirty="0"/>
              <a:t>를 전시하는 패키지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82CBDA2-71C9-467E-8795-DF9605F19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00106"/>
              </p:ext>
            </p:extLst>
          </p:nvPr>
        </p:nvGraphicFramePr>
        <p:xfrm>
          <a:off x="1234180" y="1688778"/>
          <a:ext cx="981481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875">
                  <a:extLst>
                    <a:ext uri="{9D8B030D-6E8A-4147-A177-3AD203B41FA5}">
                      <a16:colId xmlns:a16="http://schemas.microsoft.com/office/drawing/2014/main" val="3349773441"/>
                    </a:ext>
                  </a:extLst>
                </a:gridCol>
                <a:gridCol w="6231942">
                  <a:extLst>
                    <a:ext uri="{9D8B030D-6E8A-4147-A177-3AD203B41FA5}">
                      <a16:colId xmlns:a16="http://schemas.microsoft.com/office/drawing/2014/main" val="4147247462"/>
                    </a:ext>
                  </a:extLst>
                </a:gridCol>
              </a:tblGrid>
              <a:tr h="352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 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32496"/>
                  </a:ext>
                </a:extLst>
              </a:tr>
              <a:tr h="4690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JavaFX.ImageView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/>
                        <a:t>- </a:t>
                      </a:r>
                      <a:r>
                        <a:rPr lang="ko-KR" altLang="en-US" sz="1700" dirty="0"/>
                        <a:t>프로그램 내에서 사용할 </a:t>
                      </a:r>
                      <a:r>
                        <a:rPr lang="en-US" altLang="ko-KR" sz="1700" dirty="0"/>
                        <a:t>Image </a:t>
                      </a:r>
                      <a:r>
                        <a:rPr lang="ko-KR" altLang="en-US" sz="1700" dirty="0"/>
                        <a:t>클래스를 전시할 수 있도록 하기 위해 불러온 노드 클래스</a:t>
                      </a:r>
                      <a:endParaRPr lang="en-US" altLang="ko-KR" sz="17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700" dirty="0"/>
                        <a:t>이미지 전시 시 라사이징을 허용하고 소스 이미지에 </a:t>
                      </a:r>
                      <a:r>
                        <a:rPr lang="ko-KR" altLang="en-US" sz="1700" dirty="0" err="1"/>
                        <a:t>뷰포트를</a:t>
                      </a:r>
                      <a:r>
                        <a:rPr lang="ko-KR" altLang="en-US" sz="1700" dirty="0"/>
                        <a:t> 지정하는 방식으로 전시를 표시</a:t>
                      </a:r>
                      <a:r>
                        <a:rPr lang="en-US" altLang="ko-KR" sz="17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747697"/>
                  </a:ext>
                </a:extLst>
              </a:tr>
              <a:tr h="4690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JavaFX.ImageView.fitWidth</a:t>
                      </a:r>
                      <a:r>
                        <a:rPr lang="en-US" altLang="ko-KR" sz="1800" dirty="0"/>
                        <a:t>/Height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/>
                        <a:t>프로그램 내에서 사용할 이미지 크기 조정을 위해 사이즈 설정 값을 불러온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658893"/>
                  </a:ext>
                </a:extLst>
              </a:tr>
              <a:tr h="4690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 </a:t>
                      </a:r>
                      <a:r>
                        <a:rPr lang="en-US" altLang="ko-KR" dirty="0" err="1"/>
                        <a:t>java.awt.event.keyevent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/>
                        <a:t>게임 실행 시 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</a:rPr>
                        <a:t>키를 누르거나 떼는 등 입력처리를 위해 불러온 클래스</a:t>
                      </a:r>
                      <a:endParaRPr lang="ko-KR" alt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964427"/>
                  </a:ext>
                </a:extLst>
              </a:tr>
              <a:tr h="4690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java.awt.event.keyListener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700" dirty="0"/>
                        <a:t>게임실행 시 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</a:rPr>
                        <a:t>키를 누를 경우 이미지를 이동시키기 위해 불러온 클래스</a:t>
                      </a:r>
                      <a:endParaRPr lang="ko-KR" alt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998421"/>
                  </a:ext>
                </a:extLst>
              </a:tr>
              <a:tr h="553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java.awt.event.WindowAdapter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sz="1700" dirty="0"/>
                        <a:t>인터페이스 구현 시 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</a:rPr>
                        <a:t>윈도우 이벤트를 받기 위해 불러온 추상 어댑터 클래스</a:t>
                      </a:r>
                      <a:endParaRPr lang="en-US" altLang="ko-KR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359801"/>
                  </a:ext>
                </a:extLst>
              </a:tr>
              <a:tr h="577762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 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java.awt.event.WindowEvent</a:t>
                      </a:r>
                      <a:endParaRPr lang="en-US" altLang="ko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/>
                        <a:t>인터페이스 구현 시 </a:t>
                      </a:r>
                      <a:r>
                        <a:rPr lang="ko-KR" altLang="en-US" sz="1700" dirty="0">
                          <a:solidFill>
                            <a:schemeClr val="bg1"/>
                          </a:solidFill>
                        </a:rPr>
                        <a:t>윈도우 상태를 변경했음을 나타내기 위해 불러온 하위 클래스</a:t>
                      </a:r>
                      <a:endParaRPr lang="ko-KR" alt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160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13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74361"/>
            <a:ext cx="9905999" cy="1609719"/>
          </a:xfrm>
        </p:spPr>
        <p:txBody>
          <a:bodyPr/>
          <a:lstStyle/>
          <a:p>
            <a:r>
              <a:rPr lang="en-US" altLang="ko-KR" dirty="0" err="1"/>
              <a:t>StartMenuPopup</a:t>
            </a:r>
            <a:r>
              <a:rPr lang="en-US" altLang="ko-KR" dirty="0"/>
              <a:t> </a:t>
            </a:r>
            <a:r>
              <a:rPr lang="ko-KR" altLang="en-US" dirty="0"/>
              <a:t>클래스 변수 선언</a:t>
            </a:r>
            <a:br>
              <a:rPr lang="ko-KR" altLang="en-US" b="0" dirty="0"/>
            </a:br>
            <a:br>
              <a:rPr lang="en-US" altLang="ko-KR" b="0" dirty="0"/>
            </a:b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D01863-31C8-414A-AB02-3CEB9AB4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74108"/>
              </p:ext>
            </p:extLst>
          </p:nvPr>
        </p:nvGraphicFramePr>
        <p:xfrm>
          <a:off x="2349023" y="1666440"/>
          <a:ext cx="7214034" cy="3792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6253">
                  <a:extLst>
                    <a:ext uri="{9D8B030D-6E8A-4147-A177-3AD203B41FA5}">
                      <a16:colId xmlns:a16="http://schemas.microsoft.com/office/drawing/2014/main" val="5537329"/>
                    </a:ext>
                  </a:extLst>
                </a:gridCol>
                <a:gridCol w="5297781">
                  <a:extLst>
                    <a:ext uri="{9D8B030D-6E8A-4147-A177-3AD203B41FA5}">
                      <a16:colId xmlns:a16="http://schemas.microsoft.com/office/drawing/2014/main" val="2853393411"/>
                    </a:ext>
                  </a:extLst>
                </a:gridCol>
              </a:tblGrid>
              <a:tr h="6942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변수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>
                          <a:effectLst/>
                        </a:rPr>
                        <a:t>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6707587"/>
                  </a:ext>
                </a:extLst>
              </a:tr>
              <a:tr h="7745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START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게임 실행 화면으로 이동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0668669"/>
                  </a:ext>
                </a:extLst>
              </a:tr>
              <a:tr h="7745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RANKING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랭킹 테이블로 이동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0891754"/>
                  </a:ext>
                </a:extLst>
              </a:tr>
              <a:tr h="7745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SETTING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사운드 조절 창으로 이동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5252053"/>
                  </a:ext>
                </a:extLst>
              </a:tr>
              <a:tr h="7745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EXIT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게임 종료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3398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0AA95F-730B-4DC1-8086-12E184D68D6F}"/>
              </a:ext>
            </a:extLst>
          </p:cNvPr>
          <p:cNvSpPr txBox="1"/>
          <p:nvPr/>
        </p:nvSpPr>
        <p:spPr>
          <a:xfrm>
            <a:off x="2349023" y="5331520"/>
            <a:ext cx="9594202" cy="918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 err="1"/>
              <a:t>mainMenu.addActionListener</a:t>
            </a:r>
            <a:endParaRPr lang="ko-KR" altLang="en-US" b="0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/>
              <a:t>:  </a:t>
            </a:r>
            <a:r>
              <a:rPr lang="ko-KR" altLang="en-US" b="0" dirty="0" err="1"/>
              <a:t>메인메뉴</a:t>
            </a:r>
            <a:r>
              <a:rPr lang="ko-KR" altLang="en-US" b="0" dirty="0"/>
              <a:t> </a:t>
            </a:r>
            <a:r>
              <a:rPr lang="ko-KR" altLang="en-US" b="0" dirty="0" err="1"/>
              <a:t>엑션</a:t>
            </a:r>
            <a:r>
              <a:rPr lang="ko-KR" altLang="en-US" b="0" dirty="0"/>
              <a:t> </a:t>
            </a:r>
            <a:r>
              <a:rPr lang="ko-KR" altLang="en-US" b="0" dirty="0" err="1"/>
              <a:t>리스너를</a:t>
            </a:r>
            <a:r>
              <a:rPr lang="ko-KR" altLang="en-US" b="0" dirty="0"/>
              <a:t> 통해 외부에 입력이 들어오는 처리해주는 스레드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404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37" y="628471"/>
            <a:ext cx="9905999" cy="1360898"/>
          </a:xfrm>
        </p:spPr>
        <p:txBody>
          <a:bodyPr/>
          <a:lstStyle/>
          <a:p>
            <a:r>
              <a:rPr lang="en-US" altLang="ko-KR" dirty="0" err="1"/>
              <a:t>PauseMenuPopup</a:t>
            </a:r>
            <a:r>
              <a:rPr lang="en-US" altLang="ko-KR" dirty="0"/>
              <a:t> </a:t>
            </a:r>
            <a:r>
              <a:rPr lang="ko-KR" altLang="en-US" dirty="0"/>
              <a:t>클래스 변수 선언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97830"/>
              </p:ext>
            </p:extLst>
          </p:nvPr>
        </p:nvGraphicFramePr>
        <p:xfrm>
          <a:off x="2488983" y="2375082"/>
          <a:ext cx="7214034" cy="2323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6253">
                  <a:extLst>
                    <a:ext uri="{9D8B030D-6E8A-4147-A177-3AD203B41FA5}">
                      <a16:colId xmlns:a16="http://schemas.microsoft.com/office/drawing/2014/main" val="474598730"/>
                    </a:ext>
                  </a:extLst>
                </a:gridCol>
                <a:gridCol w="5297781">
                  <a:extLst>
                    <a:ext uri="{9D8B030D-6E8A-4147-A177-3AD203B41FA5}">
                      <a16:colId xmlns:a16="http://schemas.microsoft.com/office/drawing/2014/main" val="3782027803"/>
                    </a:ext>
                  </a:extLst>
                </a:gridCol>
              </a:tblGrid>
              <a:tr h="7745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변수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의미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9326356"/>
                  </a:ext>
                </a:extLst>
              </a:tr>
              <a:tr h="7745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RESUME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게임 실행 화면으로 이동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8077991"/>
                  </a:ext>
                </a:extLst>
              </a:tr>
              <a:tr h="7745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MAINMENU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메인메뉴로</a:t>
                      </a:r>
                      <a:r>
                        <a:rPr lang="ko-KR" altLang="en-US" sz="2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 이동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9677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C91D2E-9E00-46B2-AF23-B377A98E887F}"/>
              </a:ext>
            </a:extLst>
          </p:cNvPr>
          <p:cNvSpPr txBox="1"/>
          <p:nvPr/>
        </p:nvSpPr>
        <p:spPr>
          <a:xfrm>
            <a:off x="1939212" y="4868632"/>
            <a:ext cx="83135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dirty="0" err="1"/>
              <a:t>pauseFrameSetting</a:t>
            </a:r>
            <a:r>
              <a:rPr lang="en-US" altLang="ko-KR" sz="2400" b="0" dirty="0"/>
              <a:t>() 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2000" b="0" dirty="0"/>
              <a:t>: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일시중지 </a:t>
            </a:r>
            <a:r>
              <a:rPr lang="ko-KR" altLang="en-US" sz="1600" b="0" dirty="0" err="1"/>
              <a:t>했을때</a:t>
            </a:r>
            <a:r>
              <a:rPr lang="ko-KR" altLang="en-US" sz="1600" b="0" dirty="0"/>
              <a:t> 나타나는 버튼 이벤트를 생성하여 나타내는 메소드로 </a:t>
            </a:r>
            <a:r>
              <a:rPr lang="en-US" altLang="ko-KR" sz="1600" dirty="0"/>
              <a:t>‘RESUME’, </a:t>
            </a:r>
            <a:r>
              <a:rPr lang="en-US" altLang="ko-KR" sz="1600" b="0" dirty="0"/>
              <a:t>‘MAINMEN</a:t>
            </a:r>
            <a:r>
              <a:rPr lang="en-US" altLang="ko-KR" sz="1600" dirty="0"/>
              <a:t>U’ </a:t>
            </a:r>
            <a:r>
              <a:rPr lang="ko-KR" altLang="en-US" sz="1600" dirty="0"/>
              <a:t>버튼을 출력한다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354501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72489"/>
            <a:ext cx="9905999" cy="1360898"/>
          </a:xfrm>
        </p:spPr>
        <p:txBody>
          <a:bodyPr/>
          <a:lstStyle/>
          <a:p>
            <a:r>
              <a:rPr lang="en-US" altLang="ko-KR" dirty="0" err="1"/>
              <a:t>EndMenuPopup</a:t>
            </a:r>
            <a:r>
              <a:rPr lang="en-US" altLang="ko-KR" dirty="0"/>
              <a:t> </a:t>
            </a:r>
            <a:r>
              <a:rPr lang="ko-KR" altLang="en-US" dirty="0"/>
              <a:t>클래스 변수 선언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5DED268-38CE-4E65-B46C-CF7123A4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19972"/>
              </p:ext>
            </p:extLst>
          </p:nvPr>
        </p:nvGraphicFramePr>
        <p:xfrm>
          <a:off x="2488982" y="1826513"/>
          <a:ext cx="7214034" cy="3098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6253">
                  <a:extLst>
                    <a:ext uri="{9D8B030D-6E8A-4147-A177-3AD203B41FA5}">
                      <a16:colId xmlns:a16="http://schemas.microsoft.com/office/drawing/2014/main" val="5537329"/>
                    </a:ext>
                  </a:extLst>
                </a:gridCol>
                <a:gridCol w="5297781">
                  <a:extLst>
                    <a:ext uri="{9D8B030D-6E8A-4147-A177-3AD203B41FA5}">
                      <a16:colId xmlns:a16="http://schemas.microsoft.com/office/drawing/2014/main" val="2853393411"/>
                    </a:ext>
                  </a:extLst>
                </a:gridCol>
              </a:tblGrid>
              <a:tr h="7745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변수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>
                          <a:effectLst/>
                        </a:rPr>
                        <a:t>설명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6707587"/>
                  </a:ext>
                </a:extLst>
              </a:tr>
              <a:tr h="7745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MAINMENU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 err="1">
                          <a:effectLst/>
                        </a:rPr>
                        <a:t>메인메뉴</a:t>
                      </a:r>
                      <a:r>
                        <a:rPr lang="ko-KR" altLang="en-US" sz="2000" kern="100" dirty="0">
                          <a:effectLst/>
                        </a:rPr>
                        <a:t> </a:t>
                      </a:r>
                      <a:r>
                        <a:rPr lang="ko-KR" sz="2000" kern="100" dirty="0">
                          <a:effectLst/>
                        </a:rPr>
                        <a:t>화면으로 이동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0668669"/>
                  </a:ext>
                </a:extLst>
              </a:tr>
              <a:tr h="7745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RANKING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랭킹 테이블로 이동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0891754"/>
                  </a:ext>
                </a:extLst>
              </a:tr>
              <a:tr h="7745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EXIT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게임 종료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3398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E7CC41-F857-478D-A90D-A964BD0CC0BD}"/>
              </a:ext>
            </a:extLst>
          </p:cNvPr>
          <p:cNvSpPr txBox="1"/>
          <p:nvPr/>
        </p:nvSpPr>
        <p:spPr>
          <a:xfrm>
            <a:off x="1952199" y="4861723"/>
            <a:ext cx="8798221" cy="1337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0" dirty="0" err="1"/>
              <a:t>EndMenuPopup</a:t>
            </a:r>
            <a:r>
              <a:rPr lang="en-US" altLang="ko-KR" sz="2400" b="0" dirty="0"/>
              <a:t> extends </a:t>
            </a:r>
            <a:r>
              <a:rPr lang="en-US" altLang="ko-KR" sz="2400" b="0" dirty="0" err="1"/>
              <a:t>Jdialog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클래스</a:t>
            </a:r>
            <a:r>
              <a:rPr lang="en-US" altLang="ko-KR" sz="2400" b="0" dirty="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0" dirty="0"/>
              <a:t>: </a:t>
            </a:r>
            <a:r>
              <a:rPr lang="ko-KR" altLang="en-US" sz="1600" b="0" dirty="0"/>
              <a:t>팝업창을 띄우기 위해 생성한 클래스로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팝업창을 호출한 후 컴포넌트를 통해 정보를 표시하거나 명령을 내리는 역할</a:t>
            </a:r>
            <a:r>
              <a:rPr lang="en-US" altLang="ko-KR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158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0020" y="-159109"/>
            <a:ext cx="9905999" cy="1884779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View </a:t>
            </a:r>
            <a:r>
              <a:rPr lang="en-US" altLang="ko-KR" dirty="0" err="1"/>
              <a:t>MenuPopup</a:t>
            </a:r>
            <a:endParaRPr lang="ko-KR" alt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6233020" y="5304958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MySQL</a:t>
            </a:r>
            <a:r>
              <a:rPr lang="ko-KR" altLang="en-US">
                <a:solidFill>
                  <a:schemeClr val="bg1"/>
                </a:solidFill>
              </a:rPr>
              <a:t>과 </a:t>
            </a:r>
            <a:r>
              <a:rPr lang="en-US" altLang="ko-KR">
                <a:solidFill>
                  <a:schemeClr val="bg1"/>
                </a:solidFill>
              </a:rPr>
              <a:t>Eclipse </a:t>
            </a:r>
            <a:r>
              <a:rPr lang="ko-KR" altLang="en-US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1948231" y="969106"/>
            <a:ext cx="9192520" cy="553212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1400" b="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dirty="0"/>
              <a:t>주요 메소드 요약</a:t>
            </a:r>
            <a:endParaRPr lang="en-US" altLang="ko-KR" sz="1800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 err="1"/>
              <a:t>pauseFrameSetting</a:t>
            </a:r>
            <a:r>
              <a:rPr lang="en-US" altLang="ko-KR" sz="1800" b="0" dirty="0"/>
              <a:t>() 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일시중지 </a:t>
            </a:r>
            <a:r>
              <a:rPr lang="ko-KR" altLang="en-US" sz="1400" b="0" dirty="0" err="1"/>
              <a:t>했을때</a:t>
            </a:r>
            <a:r>
              <a:rPr lang="ko-KR" altLang="en-US" sz="1400" b="0" dirty="0"/>
              <a:t> 나타나는 버튼 이벤트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400" b="0" dirty="0"/>
              <a:t>START</a:t>
            </a: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400" b="0" dirty="0"/>
              <a:t>RANKING </a:t>
            </a: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400" b="0" dirty="0"/>
              <a:t>EXIT</a:t>
            </a:r>
            <a:endParaRPr lang="ko-KR" altLang="en-US" sz="1400" b="0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 err="1"/>
              <a:t>mainMenu.addActionListener</a:t>
            </a:r>
            <a:endParaRPr lang="ko-KR" altLang="en-US" sz="1800" b="0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/>
              <a:t>:  </a:t>
            </a:r>
            <a:r>
              <a:rPr lang="ko-KR" altLang="en-US" sz="1400" b="0" dirty="0" err="1"/>
              <a:t>메인메뉴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엑션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리스너를</a:t>
            </a:r>
            <a:r>
              <a:rPr lang="ko-KR" altLang="en-US" sz="1400" b="0" dirty="0"/>
              <a:t> 통해 외부에 입력이 들어오는 처리해주는 스레드</a:t>
            </a:r>
            <a:r>
              <a:rPr lang="en-US" altLang="ko-KR" sz="1400" b="0" dirty="0"/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b="0" dirty="0"/>
          </a:p>
          <a:p>
            <a:pPr>
              <a:defRPr/>
            </a:pPr>
            <a:r>
              <a:rPr lang="en-US" altLang="ko-KR" sz="1800" b="0" dirty="0" err="1"/>
              <a:t>EndMenuPopup</a:t>
            </a:r>
            <a:r>
              <a:rPr lang="en-US" altLang="ko-KR" sz="1800" b="0" dirty="0"/>
              <a:t> extends </a:t>
            </a:r>
            <a:r>
              <a:rPr lang="en-US" altLang="ko-KR" sz="1800" b="0" dirty="0" err="1"/>
              <a:t>Jdialog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클래스</a:t>
            </a:r>
            <a:r>
              <a:rPr lang="en-US" altLang="ko-KR" sz="1800" b="0" dirty="0"/>
              <a:t> </a:t>
            </a:r>
          </a:p>
          <a:p>
            <a:pPr>
              <a:defRPr/>
            </a:pPr>
            <a:r>
              <a:rPr lang="en-US" altLang="ko-KR" sz="1400" b="0" dirty="0"/>
              <a:t>: </a:t>
            </a:r>
            <a:r>
              <a:rPr lang="ko-KR" altLang="en-US" sz="1400" b="0" dirty="0"/>
              <a:t>팝업창을 띄우기 위해 생성한 클래스로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팝업창을 호출한 후 컴포넌트를 통해 정보를 표시하거나 명령을 내리는 역할</a:t>
            </a:r>
            <a:r>
              <a:rPr lang="en-US" altLang="ko-KR" sz="1400" b="0" dirty="0"/>
              <a:t>.</a:t>
            </a:r>
          </a:p>
          <a:p>
            <a:pPr>
              <a:defRPr/>
            </a:pPr>
            <a:r>
              <a:rPr lang="en-US" altLang="ko-KR" sz="1400" b="0" dirty="0" err="1"/>
              <a:t>JButton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mjbRanking</a:t>
            </a:r>
            <a:r>
              <a:rPr lang="en-US" altLang="ko-KR" sz="1400" b="0" dirty="0"/>
              <a:t>;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b="0" dirty="0"/>
          </a:p>
          <a:p>
            <a:pPr algn="just" fontAlgn="base" latinLnBrk="1">
              <a:lnSpc>
                <a:spcPct val="160000"/>
              </a:lnSpc>
              <a:spcBef>
                <a:spcPts val="0"/>
              </a:spcBef>
            </a:pPr>
            <a:r>
              <a:rPr lang="en-US" altLang="ko-KR" sz="1800" b="0" dirty="0"/>
              <a:t>void </a:t>
            </a:r>
            <a:r>
              <a:rPr lang="en-US" altLang="ko-KR" sz="1800" b="0" dirty="0" err="1"/>
              <a:t>endButton</a:t>
            </a:r>
            <a:r>
              <a:rPr lang="en-US" altLang="ko-KR" sz="1800" b="0" dirty="0"/>
              <a:t>() </a:t>
            </a:r>
          </a:p>
          <a:p>
            <a:pPr algn="just" fontAlgn="base" latinLnBrk="1">
              <a:lnSpc>
                <a:spcPct val="160000"/>
              </a:lnSpc>
              <a:spcBef>
                <a:spcPts val="0"/>
              </a:spcBef>
            </a:pPr>
            <a:r>
              <a:rPr lang="en-US" altLang="ko-KR" sz="1400" b="0" dirty="0"/>
              <a:t>: </a:t>
            </a:r>
            <a:r>
              <a:rPr lang="ko-KR" altLang="en-US" sz="1400" b="0" dirty="0"/>
              <a:t>프레임에 내 버튼 생성 하여 “</a:t>
            </a:r>
            <a:r>
              <a:rPr lang="en-US" altLang="ko-KR" sz="1400" b="0" dirty="0"/>
              <a:t>RANKING”, “MAIN MEMU”, “EXIT” </a:t>
            </a:r>
            <a:r>
              <a:rPr lang="ko-KR" altLang="en-US" sz="1400" b="0" dirty="0"/>
              <a:t>버튼을 출력</a:t>
            </a:r>
            <a:r>
              <a:rPr lang="en-US" altLang="ko-KR" sz="1400" b="0" dirty="0"/>
              <a:t>. </a:t>
            </a:r>
            <a:endParaRPr lang="ko-KR" altLang="en-US" sz="1400" b="0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48836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7C9419-63AE-4127-B67A-A1F370314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9570" y="0"/>
            <a:ext cx="1023286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E9FECFC-B943-477D-B9A0-63B4352C935B}"/>
              </a:ext>
            </a:extLst>
          </p:cNvPr>
          <p:cNvSpPr/>
          <p:nvPr/>
        </p:nvSpPr>
        <p:spPr>
          <a:xfrm>
            <a:off x="1323708" y="775064"/>
            <a:ext cx="1976842" cy="888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C81CF4-102D-4A31-AC05-3B76A330CBCD}"/>
              </a:ext>
            </a:extLst>
          </p:cNvPr>
          <p:cNvCxnSpPr>
            <a:cxnSpLocks/>
          </p:cNvCxnSpPr>
          <p:nvPr/>
        </p:nvCxnSpPr>
        <p:spPr>
          <a:xfrm>
            <a:off x="1735373" y="706508"/>
            <a:ext cx="0" cy="108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776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 err="1"/>
              <a:t>게임창을</a:t>
            </a:r>
            <a:r>
              <a:rPr lang="ko-KR" altLang="en-US" dirty="0"/>
              <a:t> 불러오는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6"/>
            <a:ext cx="9905999" cy="3967174"/>
          </a:xfrm>
        </p:spPr>
        <p:txBody>
          <a:bodyPr/>
          <a:lstStyle/>
          <a:p>
            <a:pPr fontAlgn="base"/>
            <a:r>
              <a:rPr lang="ko-KR" altLang="en-US" dirty="0"/>
              <a:t>불러오는</a:t>
            </a:r>
            <a:r>
              <a:rPr lang="en-US" altLang="ko-KR" dirty="0"/>
              <a:t>(import) </a:t>
            </a:r>
            <a:r>
              <a:rPr lang="ko-KR" altLang="en-US" dirty="0"/>
              <a:t>내부 클래스</a:t>
            </a:r>
          </a:p>
          <a:p>
            <a:pPr fontAlgn="base"/>
            <a:r>
              <a:rPr lang="en-US" altLang="ko-KR" dirty="0"/>
              <a:t>view </a:t>
            </a:r>
            <a:r>
              <a:rPr lang="ko-KR" altLang="en-US" dirty="0"/>
              <a:t>패키지의 </a:t>
            </a:r>
            <a:r>
              <a:rPr lang="en-US" altLang="ko-KR" dirty="0" err="1"/>
              <a:t>StartMenuPopup</a:t>
            </a:r>
            <a:r>
              <a:rPr lang="en-US" altLang="ko-KR" dirty="0"/>
              <a:t>(</a:t>
            </a:r>
            <a:r>
              <a:rPr lang="ko-KR" altLang="en-US" dirty="0"/>
              <a:t>처음 </a:t>
            </a:r>
            <a:r>
              <a:rPr lang="ko-KR" altLang="en-US" dirty="0" err="1"/>
              <a:t>테트리스</a:t>
            </a:r>
            <a:r>
              <a:rPr lang="ko-KR" altLang="en-US" dirty="0"/>
              <a:t> 프레임 띄워주는 것</a:t>
            </a:r>
            <a:r>
              <a:rPr lang="en-US" altLang="ko-KR" dirty="0"/>
              <a:t>) </a:t>
            </a:r>
            <a:r>
              <a:rPr lang="ko-KR" altLang="en-US" dirty="0"/>
              <a:t>클래스</a:t>
            </a:r>
          </a:p>
          <a:p>
            <a:pPr fontAlgn="base"/>
            <a:r>
              <a:rPr lang="ko-KR" altLang="en-US" dirty="0"/>
              <a:t> </a:t>
            </a:r>
          </a:p>
          <a:p>
            <a:pPr fontAlgn="base"/>
            <a:r>
              <a:rPr lang="en-US" altLang="ko-KR" dirty="0"/>
              <a:t>Main </a:t>
            </a:r>
            <a:r>
              <a:rPr lang="ko-KR" altLang="en-US" dirty="0"/>
              <a:t>클래스 내부 코드</a:t>
            </a:r>
          </a:p>
          <a:p>
            <a:pPr fontAlgn="base"/>
            <a:r>
              <a:rPr lang="en-US" altLang="ko-KR" dirty="0"/>
              <a:t>1.</a:t>
            </a:r>
            <a:r>
              <a:rPr lang="ko-KR" altLang="en-US" dirty="0"/>
              <a:t>   </a:t>
            </a:r>
            <a:r>
              <a:rPr lang="en-US" altLang="ko-KR" dirty="0"/>
              <a:t>Main()</a:t>
            </a:r>
            <a:r>
              <a:rPr lang="ko-KR" altLang="en-US" dirty="0"/>
              <a:t>을 </a:t>
            </a:r>
            <a:r>
              <a:rPr lang="en-US" altLang="ko-KR" dirty="0"/>
              <a:t>static </a:t>
            </a:r>
            <a:r>
              <a:rPr lang="ko-KR" altLang="en-US" dirty="0"/>
              <a:t>타입으로 선언</a:t>
            </a:r>
          </a:p>
          <a:p>
            <a:pPr fontAlgn="base"/>
            <a:r>
              <a:rPr lang="en-US" altLang="ko-KR" dirty="0"/>
              <a:t>2.</a:t>
            </a:r>
            <a:r>
              <a:rPr lang="ko-KR" altLang="en-US" dirty="0"/>
              <a:t>   </a:t>
            </a:r>
            <a:r>
              <a:rPr lang="en-US" altLang="ko-KR" dirty="0"/>
              <a:t>New </a:t>
            </a:r>
            <a:r>
              <a:rPr lang="en-US" altLang="ko-KR" dirty="0" err="1"/>
              <a:t>StartMenuPopup</a:t>
            </a:r>
            <a:r>
              <a:rPr lang="en-US" altLang="ko-KR" dirty="0"/>
              <a:t>().</a:t>
            </a:r>
            <a:r>
              <a:rPr lang="en-US" altLang="ko-KR" dirty="0" err="1"/>
              <a:t>setVisible</a:t>
            </a:r>
            <a:r>
              <a:rPr lang="en-US" altLang="ko-KR" dirty="0"/>
              <a:t>(true)</a:t>
            </a:r>
            <a:r>
              <a:rPr lang="ko-KR" altLang="en-US" dirty="0"/>
              <a:t>를 활용하여 인자의 위치에 </a:t>
            </a:r>
            <a:r>
              <a:rPr lang="en-US" altLang="ko-KR" dirty="0"/>
              <a:t>Boolean </a:t>
            </a:r>
            <a:r>
              <a:rPr lang="ko-KR" altLang="en-US" dirty="0"/>
              <a:t>타입이 오고 윈도우 창을 시각적으로 보이게 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;</a:t>
            </a:r>
            <a:r>
              <a:rPr lang="ko-KR" altLang="en-US" dirty="0"/>
              <a:t> 만약 </a:t>
            </a:r>
            <a:r>
              <a:rPr lang="en-US" altLang="ko-KR" dirty="0"/>
              <a:t>false</a:t>
            </a:r>
            <a:r>
              <a:rPr lang="ko-KR" altLang="en-US" dirty="0"/>
              <a:t>가 들어가면 실행은 되지만 시각적으로 창을 볼 수 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7677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CB39-1818-4F5E-95D7-423ABD0C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"/>
            <a:ext cx="9905999" cy="939338"/>
          </a:xfrm>
        </p:spPr>
        <p:txBody>
          <a:bodyPr/>
          <a:lstStyle/>
          <a:p>
            <a:r>
              <a:rPr lang="ko-KR" altLang="en-US" dirty="0"/>
              <a:t>프레임</a:t>
            </a:r>
            <a:r>
              <a:rPr lang="en-US" altLang="ko-KR" dirty="0"/>
              <a:t>(</a:t>
            </a:r>
            <a:r>
              <a:rPr lang="ko-KR" altLang="en-US" dirty="0"/>
              <a:t>초기화면</a:t>
            </a:r>
            <a:r>
              <a:rPr lang="en-US" altLang="ko-KR" dirty="0"/>
              <a:t>) </a:t>
            </a:r>
            <a:r>
              <a:rPr lang="ko-KR" altLang="en-US" dirty="0"/>
              <a:t>상세 설계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362" y="1828918"/>
            <a:ext cx="5004524" cy="4003620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3641362" y="1828918"/>
            <a:ext cx="50045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4998" y="1348859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500px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641362" y="1828918"/>
            <a:ext cx="0" cy="40036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84111" y="3749159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400px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44077" y="5832538"/>
            <a:ext cx="130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400x500px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485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CB39-1818-4F5E-95D7-423ABD0C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"/>
            <a:ext cx="9905999" cy="984966"/>
          </a:xfrm>
        </p:spPr>
        <p:txBody>
          <a:bodyPr/>
          <a:lstStyle/>
          <a:p>
            <a:r>
              <a:rPr lang="ko-KR" altLang="en-US" dirty="0"/>
              <a:t>프레임</a:t>
            </a:r>
            <a:r>
              <a:rPr lang="en-US" altLang="ko-KR" dirty="0"/>
              <a:t>(</a:t>
            </a:r>
            <a:r>
              <a:rPr lang="ko-KR" altLang="en-US" dirty="0"/>
              <a:t>초기화면</a:t>
            </a:r>
            <a:r>
              <a:rPr lang="en-US" altLang="ko-KR" dirty="0"/>
              <a:t>) </a:t>
            </a:r>
            <a:r>
              <a:rPr lang="ko-KR" altLang="en-US" dirty="0"/>
              <a:t>상세 설계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310" y="1047404"/>
            <a:ext cx="6295376" cy="5036302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2948310" y="1736725"/>
            <a:ext cx="2168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28086" y="126948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18px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7003" y="2086183"/>
            <a:ext cx="23944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타이틀 한 </a:t>
            </a:r>
            <a:r>
              <a:rPr lang="ko-KR" altLang="en-US" b="1" dirty="0" err="1"/>
              <a:t>블럭</a:t>
            </a:r>
            <a:r>
              <a:rPr lang="ko-KR" altLang="en-US" b="1" dirty="0"/>
              <a:t> 크기</a:t>
            </a:r>
            <a:endParaRPr lang="en-US" altLang="ko-KR" b="1" dirty="0"/>
          </a:p>
          <a:p>
            <a:r>
              <a:rPr lang="en-US" altLang="ko-KR" b="1" dirty="0"/>
              <a:t>20 x 20px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각 버튼 크기</a:t>
            </a:r>
            <a:endParaRPr lang="en-US" altLang="ko-KR" b="1" dirty="0"/>
          </a:p>
          <a:p>
            <a:r>
              <a:rPr lang="en-US" altLang="ko-KR" b="1" dirty="0"/>
              <a:t>200 x 30px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05560" y="1230109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20px</a:t>
            </a:r>
            <a:endParaRPr lang="ko-KR" altLang="en-US" b="1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019764" y="1736725"/>
            <a:ext cx="2688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122283" y="1727200"/>
            <a:ext cx="2688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92547" y="1838501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20px</a:t>
            </a:r>
            <a:endParaRPr lang="ko-KR" altLang="en-US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6243058" y="1727200"/>
            <a:ext cx="2688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66229" y="182545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20px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7347958" y="2892426"/>
            <a:ext cx="268867" cy="7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88200" y="2948058"/>
            <a:ext cx="85725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20px</a:t>
            </a:r>
            <a:endParaRPr lang="ko-KR" altLang="en-US" b="1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7910513" y="2027308"/>
            <a:ext cx="2936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75575" y="126261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20px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9010650" y="2278133"/>
            <a:ext cx="233036" cy="15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869992" y="1792842"/>
            <a:ext cx="85725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18px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948866" y="3232123"/>
            <a:ext cx="85725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60px</a:t>
            </a:r>
            <a:endParaRPr lang="ko-KR" altLang="en-US" b="1" dirty="0"/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6623050" y="2991829"/>
            <a:ext cx="1588" cy="8499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798219" y="3841750"/>
            <a:ext cx="2381" cy="16732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6623050" y="1039805"/>
            <a:ext cx="6350" cy="5596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23050" y="1028418"/>
            <a:ext cx="85725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40px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898832" y="4493696"/>
            <a:ext cx="85725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120px</a:t>
            </a:r>
            <a:endParaRPr lang="ko-KR" altLang="en-US" b="1" dirty="0"/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4798219" y="5493544"/>
            <a:ext cx="2778919" cy="23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71883" y="5521551"/>
            <a:ext cx="85725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200px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6583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2" r="26220" b="509"/>
          <a:stretch/>
        </p:blipFill>
        <p:spPr>
          <a:xfrm>
            <a:off x="3350028" y="1099313"/>
            <a:ext cx="6098771" cy="50087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410EDB-77DE-495D-AFCE-EEC10D65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46" y="-257319"/>
            <a:ext cx="6873240" cy="1360898"/>
          </a:xfrm>
        </p:spPr>
        <p:txBody>
          <a:bodyPr/>
          <a:lstStyle/>
          <a:p>
            <a:r>
              <a:rPr lang="en-US" altLang="ko-KR" dirty="0"/>
              <a:t>In game </a:t>
            </a:r>
            <a:r>
              <a:rPr lang="ko-KR" altLang="en-US" dirty="0"/>
              <a:t>화면 상세 설계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1" t="4543" r="43644" b="6209"/>
          <a:stretch/>
        </p:blipFill>
        <p:spPr>
          <a:xfrm>
            <a:off x="3575598" y="1346662"/>
            <a:ext cx="2589936" cy="452259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620344" y="734246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800px</a:t>
            </a:r>
            <a:endParaRPr lang="ko-KR" altLang="en-US" b="1" dirty="0"/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3340924" y="1099313"/>
            <a:ext cx="6107875" cy="42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575598" y="1346662"/>
            <a:ext cx="258993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65534" y="1189779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350px</a:t>
            </a:r>
            <a:endParaRPr lang="ko-KR" altLang="en-US" b="1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3340925" y="1103579"/>
            <a:ext cx="0" cy="49831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83674" y="341048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700px</a:t>
            </a:r>
            <a:endParaRPr lang="ko-KR" altLang="en-US" b="1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3575598" y="1346662"/>
            <a:ext cx="0" cy="45225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40924" y="579081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650px</a:t>
            </a:r>
            <a:endParaRPr lang="ko-KR" altLang="en-US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534CE78F-6289-461B-8EF6-FDD66EC246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1" t="7545" r="23093" b="66737"/>
          <a:stretch/>
        </p:blipFill>
        <p:spPr>
          <a:xfrm>
            <a:off x="7345903" y="1600480"/>
            <a:ext cx="1230229" cy="840103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6984425" y="4632218"/>
            <a:ext cx="667325" cy="159510"/>
            <a:chOff x="6978075" y="4793490"/>
            <a:chExt cx="840109" cy="211668"/>
          </a:xfrm>
        </p:grpSpPr>
        <p:sp>
          <p:nvSpPr>
            <p:cNvPr id="55" name="직사각형 54"/>
            <p:cNvSpPr/>
            <p:nvPr/>
          </p:nvSpPr>
          <p:spPr>
            <a:xfrm>
              <a:off x="6978075" y="4793491"/>
              <a:ext cx="203200" cy="2116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190378" y="4793491"/>
              <a:ext cx="203200" cy="2116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402681" y="4793491"/>
              <a:ext cx="203200" cy="2116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614984" y="4793490"/>
              <a:ext cx="203200" cy="2116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2228" y="2561979"/>
            <a:ext cx="2414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[Key Description]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              </a:t>
            </a:r>
            <a:r>
              <a:rPr lang="ko-KR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move left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      : move right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                  : move down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                  : rotate</a:t>
            </a:r>
          </a:p>
          <a:p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SpaceBar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: direct down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            : pause</a:t>
            </a:r>
          </a:p>
          <a:p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[Next block]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06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2" r="26220" b="509"/>
          <a:stretch/>
        </p:blipFill>
        <p:spPr>
          <a:xfrm>
            <a:off x="3350028" y="1099313"/>
            <a:ext cx="6098771" cy="500875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410EDB-77DE-495D-AFCE-EEC10D65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46" y="-257319"/>
            <a:ext cx="6873240" cy="1360898"/>
          </a:xfrm>
        </p:spPr>
        <p:txBody>
          <a:bodyPr/>
          <a:lstStyle/>
          <a:p>
            <a:r>
              <a:rPr lang="en-US" altLang="ko-KR" dirty="0"/>
              <a:t>In game </a:t>
            </a:r>
            <a:r>
              <a:rPr lang="ko-KR" altLang="en-US" dirty="0"/>
              <a:t>화면 상세 설계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1" t="4543" r="43644" b="6209"/>
          <a:stretch/>
        </p:blipFill>
        <p:spPr>
          <a:xfrm>
            <a:off x="3575598" y="1346662"/>
            <a:ext cx="2589936" cy="452259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34CE78F-6289-461B-8EF6-FDD66EC246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1" t="7545" r="23093" b="66737"/>
          <a:stretch/>
        </p:blipFill>
        <p:spPr>
          <a:xfrm>
            <a:off x="7345903" y="1600480"/>
            <a:ext cx="1230229" cy="84010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872228" y="2561979"/>
            <a:ext cx="2414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[Key Description]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              </a:t>
            </a:r>
            <a:r>
              <a:rPr lang="ko-KR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move left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              : move right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                  : move down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                  : rotate</a:t>
            </a:r>
          </a:p>
          <a:p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SpaceBar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: direct down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            : pause</a:t>
            </a:r>
          </a:p>
          <a:p>
            <a:endParaRPr lang="en-US" altLang="ko-KR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[Next block]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984425" y="4632218"/>
            <a:ext cx="667325" cy="159510"/>
            <a:chOff x="6978075" y="4793490"/>
            <a:chExt cx="840109" cy="211668"/>
          </a:xfrm>
        </p:grpSpPr>
        <p:sp>
          <p:nvSpPr>
            <p:cNvPr id="11" name="직사각형 10"/>
            <p:cNvSpPr/>
            <p:nvPr/>
          </p:nvSpPr>
          <p:spPr>
            <a:xfrm>
              <a:off x="6978075" y="4793491"/>
              <a:ext cx="203200" cy="2116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190378" y="4793491"/>
              <a:ext cx="203200" cy="2116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402681" y="4793491"/>
              <a:ext cx="203200" cy="2116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614984" y="4793490"/>
              <a:ext cx="203200" cy="2116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" name="직선 연결선 45"/>
          <p:cNvCxnSpPr/>
          <p:nvPr/>
        </p:nvCxnSpPr>
        <p:spPr>
          <a:xfrm>
            <a:off x="3575598" y="1107845"/>
            <a:ext cx="0" cy="2388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 flipV="1">
            <a:off x="3350029" y="1349454"/>
            <a:ext cx="234674" cy="29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91503" y="1417246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25px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616751" y="1013618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25px</a:t>
            </a:r>
            <a:endParaRPr lang="ko-KR" altLang="en-US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575598" y="5869255"/>
            <a:ext cx="0" cy="2388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3353882" y="5865191"/>
            <a:ext cx="234674" cy="29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64657" y="5425275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25px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80772" y="5820616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25px</a:t>
            </a:r>
            <a:endParaRPr lang="ko-KR" altLang="en-US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6159623" y="3146196"/>
            <a:ext cx="824802" cy="97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30674" y="2693176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85px</a:t>
            </a:r>
            <a:endParaRPr lang="ko-KR" altLang="en-US" b="1" dirty="0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5979304" y="1349454"/>
            <a:ext cx="2396" cy="176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5979303" y="1525924"/>
            <a:ext cx="1803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4774" y="980121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25px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09562" y="1362669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25px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048348" y="3151073"/>
            <a:ext cx="126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블록 개당 </a:t>
            </a:r>
            <a:endParaRPr lang="en-US" altLang="ko-KR" b="1" dirty="0"/>
          </a:p>
          <a:p>
            <a:r>
              <a:rPr lang="en-US" altLang="ko-KR" b="1" dirty="0"/>
              <a:t>25x25px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0150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DB267-F6B2-4B14-9650-0E7D1F95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-238780"/>
            <a:ext cx="9905999" cy="1360898"/>
          </a:xfrm>
        </p:spPr>
        <p:txBody>
          <a:bodyPr/>
          <a:lstStyle/>
          <a:p>
            <a:r>
              <a:rPr lang="ko-KR" altLang="en-US" dirty="0"/>
              <a:t>설정화면 설계 예정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188104" y="1122118"/>
            <a:ext cx="6098771" cy="5008758"/>
            <a:chOff x="4102901" y="2114550"/>
            <a:chExt cx="4193374" cy="380995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9F011B5-05DC-4A38-8612-BA4D65E74D32}"/>
                </a:ext>
              </a:extLst>
            </p:cNvPr>
            <p:cNvSpPr/>
            <p:nvPr/>
          </p:nvSpPr>
          <p:spPr>
            <a:xfrm>
              <a:off x="4102901" y="2114550"/>
              <a:ext cx="4193374" cy="3809951"/>
            </a:xfrm>
            <a:prstGeom prst="rect">
              <a:avLst/>
            </a:prstGeom>
            <a:blipFill dpi="0" rotWithShape="1">
              <a:blip r:embed="rId2">
                <a:alphaModFix amt="95000"/>
              </a:blip>
              <a:srcRect/>
              <a:stretch>
                <a:fillRect l="-52000" r="-55000" b="-5000"/>
              </a:stretch>
            </a:blipFill>
            <a:ln>
              <a:solidFill>
                <a:schemeClr val="bg1"/>
              </a:solidFill>
            </a:ln>
            <a:effectLst>
              <a:outerShdw blurRad="647700" dist="38100" dir="42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48CCB69-F443-4378-9082-04CF65466E26}"/>
                </a:ext>
              </a:extLst>
            </p:cNvPr>
            <p:cNvSpPr/>
            <p:nvPr/>
          </p:nvSpPr>
          <p:spPr>
            <a:xfrm>
              <a:off x="4426588" y="4136649"/>
              <a:ext cx="3370598" cy="925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A04F0AC-DEFC-4DB9-A73B-60212522F1C0}"/>
                </a:ext>
              </a:extLst>
            </p:cNvPr>
            <p:cNvSpPr/>
            <p:nvPr/>
          </p:nvSpPr>
          <p:spPr>
            <a:xfrm>
              <a:off x="6010261" y="4081941"/>
              <a:ext cx="203252" cy="2019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2EB486-E27D-47A5-9BC8-7CA40B0B24D1}"/>
                </a:ext>
              </a:extLst>
            </p:cNvPr>
            <p:cNvSpPr txBox="1"/>
            <p:nvPr/>
          </p:nvSpPr>
          <p:spPr>
            <a:xfrm>
              <a:off x="4286965" y="3842976"/>
              <a:ext cx="281902" cy="37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B2B3F7-B348-4289-A33F-26BEFA3CE72D}"/>
                </a:ext>
              </a:extLst>
            </p:cNvPr>
            <p:cNvSpPr txBox="1"/>
            <p:nvPr/>
          </p:nvSpPr>
          <p:spPr>
            <a:xfrm>
              <a:off x="7625783" y="3852546"/>
              <a:ext cx="349869" cy="37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3BF354-EA42-4FEC-8D45-0757BE393CED}"/>
                </a:ext>
              </a:extLst>
            </p:cNvPr>
            <p:cNvSpPr txBox="1"/>
            <p:nvPr/>
          </p:nvSpPr>
          <p:spPr>
            <a:xfrm>
              <a:off x="5726050" y="3491807"/>
              <a:ext cx="947075" cy="35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사각형: 둥근 모서리 12">
            <a:extLst>
              <a:ext uri="{FF2B5EF4-FFF2-40B4-BE49-F238E27FC236}">
                <a16:creationId xmlns:a16="http://schemas.microsoft.com/office/drawing/2014/main" id="{45395FF3-77BD-4C15-96FC-8B39E9AD8C21}"/>
              </a:ext>
            </a:extLst>
          </p:cNvPr>
          <p:cNvSpPr/>
          <p:nvPr/>
        </p:nvSpPr>
        <p:spPr>
          <a:xfrm>
            <a:off x="3443881" y="5663503"/>
            <a:ext cx="1320396" cy="268283"/>
          </a:xfrm>
          <a:prstGeom prst="roundRect">
            <a:avLst/>
          </a:prstGeom>
          <a:solidFill>
            <a:srgbClr val="DBEBF3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RESTART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사각형: 둥근 모서리 12">
            <a:extLst>
              <a:ext uri="{FF2B5EF4-FFF2-40B4-BE49-F238E27FC236}">
                <a16:creationId xmlns:a16="http://schemas.microsoft.com/office/drawing/2014/main" id="{45395FF3-77BD-4C15-96FC-8B39E9AD8C21}"/>
              </a:ext>
            </a:extLst>
          </p:cNvPr>
          <p:cNvSpPr/>
          <p:nvPr/>
        </p:nvSpPr>
        <p:spPr>
          <a:xfrm>
            <a:off x="7747404" y="5675541"/>
            <a:ext cx="1318638" cy="256245"/>
          </a:xfrm>
          <a:prstGeom prst="roundRect">
            <a:avLst/>
          </a:prstGeom>
          <a:solidFill>
            <a:srgbClr val="DBEBF3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0344" y="734246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500px</a:t>
            </a:r>
            <a:endParaRPr lang="ko-KR" altLang="en-US" b="1" dirty="0"/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3182793" y="1117856"/>
            <a:ext cx="6107875" cy="42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08864" y="3366808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400px</a:t>
            </a:r>
            <a:endParaRPr lang="ko-KR" altLang="en-US" b="1" dirty="0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3184311" y="1120907"/>
            <a:ext cx="17591" cy="50242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89377" y="3263698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400px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7929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DB267-F6B2-4B14-9650-0E7D1F95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-238780"/>
            <a:ext cx="9905999" cy="1360898"/>
          </a:xfrm>
        </p:spPr>
        <p:txBody>
          <a:bodyPr/>
          <a:lstStyle/>
          <a:p>
            <a:r>
              <a:rPr lang="ko-KR" altLang="en-US" dirty="0"/>
              <a:t>설정화면 모듈 구현 예정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188104" y="1122118"/>
            <a:ext cx="6098771" cy="5008758"/>
            <a:chOff x="4102901" y="2114550"/>
            <a:chExt cx="4193374" cy="380995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9F011B5-05DC-4A38-8612-BA4D65E74D32}"/>
                </a:ext>
              </a:extLst>
            </p:cNvPr>
            <p:cNvSpPr/>
            <p:nvPr/>
          </p:nvSpPr>
          <p:spPr>
            <a:xfrm>
              <a:off x="4102901" y="2114550"/>
              <a:ext cx="4193374" cy="3809951"/>
            </a:xfrm>
            <a:prstGeom prst="rect">
              <a:avLst/>
            </a:prstGeom>
            <a:blipFill dpi="0" rotWithShape="1">
              <a:blip r:embed="rId2">
                <a:alphaModFix amt="95000"/>
              </a:blip>
              <a:srcRect/>
              <a:stretch>
                <a:fillRect l="-52000" r="-55000" b="-5000"/>
              </a:stretch>
            </a:blipFill>
            <a:ln>
              <a:solidFill>
                <a:schemeClr val="bg1"/>
              </a:solidFill>
            </a:ln>
            <a:effectLst>
              <a:outerShdw blurRad="647700" dist="38100" dir="42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48CCB69-F443-4378-9082-04CF65466E26}"/>
                </a:ext>
              </a:extLst>
            </p:cNvPr>
            <p:cNvSpPr/>
            <p:nvPr/>
          </p:nvSpPr>
          <p:spPr>
            <a:xfrm>
              <a:off x="4426588" y="4136649"/>
              <a:ext cx="3370598" cy="925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A04F0AC-DEFC-4DB9-A73B-60212522F1C0}"/>
                </a:ext>
              </a:extLst>
            </p:cNvPr>
            <p:cNvSpPr/>
            <p:nvPr/>
          </p:nvSpPr>
          <p:spPr>
            <a:xfrm>
              <a:off x="6010261" y="4081941"/>
              <a:ext cx="203252" cy="2019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2EB486-E27D-47A5-9BC8-7CA40B0B24D1}"/>
                </a:ext>
              </a:extLst>
            </p:cNvPr>
            <p:cNvSpPr txBox="1"/>
            <p:nvPr/>
          </p:nvSpPr>
          <p:spPr>
            <a:xfrm>
              <a:off x="4286965" y="3842976"/>
              <a:ext cx="281902" cy="37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B2B3F7-B348-4289-A33F-26BEFA3CE72D}"/>
                </a:ext>
              </a:extLst>
            </p:cNvPr>
            <p:cNvSpPr txBox="1"/>
            <p:nvPr/>
          </p:nvSpPr>
          <p:spPr>
            <a:xfrm>
              <a:off x="7625783" y="3852546"/>
              <a:ext cx="349869" cy="37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3BF354-EA42-4FEC-8D45-0757BE393CED}"/>
                </a:ext>
              </a:extLst>
            </p:cNvPr>
            <p:cNvSpPr txBox="1"/>
            <p:nvPr/>
          </p:nvSpPr>
          <p:spPr>
            <a:xfrm>
              <a:off x="5726050" y="3491807"/>
              <a:ext cx="947075" cy="35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endParaRPr lang="ko-KR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사각형: 둥근 모서리 12">
            <a:extLst>
              <a:ext uri="{FF2B5EF4-FFF2-40B4-BE49-F238E27FC236}">
                <a16:creationId xmlns:a16="http://schemas.microsoft.com/office/drawing/2014/main" id="{45395FF3-77BD-4C15-96FC-8B39E9AD8C21}"/>
              </a:ext>
            </a:extLst>
          </p:cNvPr>
          <p:cNvSpPr/>
          <p:nvPr/>
        </p:nvSpPr>
        <p:spPr>
          <a:xfrm>
            <a:off x="3443881" y="5663503"/>
            <a:ext cx="1320396" cy="268283"/>
          </a:xfrm>
          <a:prstGeom prst="roundRect">
            <a:avLst/>
          </a:prstGeom>
          <a:solidFill>
            <a:srgbClr val="DBEBF3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RESTART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사각형: 둥근 모서리 12">
            <a:extLst>
              <a:ext uri="{FF2B5EF4-FFF2-40B4-BE49-F238E27FC236}">
                <a16:creationId xmlns:a16="http://schemas.microsoft.com/office/drawing/2014/main" id="{45395FF3-77BD-4C15-96FC-8B39E9AD8C21}"/>
              </a:ext>
            </a:extLst>
          </p:cNvPr>
          <p:cNvSpPr/>
          <p:nvPr/>
        </p:nvSpPr>
        <p:spPr>
          <a:xfrm>
            <a:off x="7747404" y="5675541"/>
            <a:ext cx="1318638" cy="256245"/>
          </a:xfrm>
          <a:prstGeom prst="roundRect">
            <a:avLst/>
          </a:prstGeom>
          <a:solidFill>
            <a:srgbClr val="DBEBF3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 flipV="1">
            <a:off x="3209254" y="5913143"/>
            <a:ext cx="234674" cy="29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443928" y="5913143"/>
            <a:ext cx="0" cy="2177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78891" y="5510745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30px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474045" y="591314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30px</a:t>
            </a:r>
            <a:endParaRPr lang="ko-KR" altLang="en-US" b="1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9059464" y="5913142"/>
            <a:ext cx="0" cy="2177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27180" y="5837342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30px</a:t>
            </a:r>
            <a:endParaRPr lang="ko-KR" altLang="en-US" b="1" dirty="0"/>
          </a:p>
        </p:txBody>
      </p:sp>
      <p:cxnSp>
        <p:nvCxnSpPr>
          <p:cNvPr id="46" name="직선 연결선 45"/>
          <p:cNvCxnSpPr/>
          <p:nvPr/>
        </p:nvCxnSpPr>
        <p:spPr>
          <a:xfrm flipH="1" flipV="1">
            <a:off x="9057512" y="5919830"/>
            <a:ext cx="234674" cy="29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020174" y="556245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30px</a:t>
            </a:r>
            <a:endParaRPr lang="ko-KR" altLang="en-US" b="1" dirty="0"/>
          </a:p>
        </p:txBody>
      </p:sp>
      <p:cxnSp>
        <p:nvCxnSpPr>
          <p:cNvPr id="48" name="직선 연결선 47"/>
          <p:cNvCxnSpPr/>
          <p:nvPr/>
        </p:nvCxnSpPr>
        <p:spPr>
          <a:xfrm flipH="1" flipV="1">
            <a:off x="4764277" y="5931681"/>
            <a:ext cx="2983127" cy="1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77316" y="554381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240px</a:t>
            </a:r>
            <a:endParaRPr lang="ko-KR" altLang="en-US" b="1" dirty="0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3658869" y="3753198"/>
            <a:ext cx="4902141" cy="43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406900" y="3902187"/>
            <a:ext cx="8578" cy="1765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31791" y="4598179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170px</a:t>
            </a:r>
            <a:endParaRPr lang="ko-KR" alt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808864" y="3366808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380px</a:t>
            </a:r>
            <a:endParaRPr lang="ko-KR" altLang="en-US" b="1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6655903" y="3270620"/>
            <a:ext cx="8578" cy="4655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701882" y="333352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45px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232073" y="4613615"/>
            <a:ext cx="171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버튼 크기</a:t>
            </a:r>
            <a:endParaRPr lang="en-US" altLang="ko-KR" b="1" dirty="0"/>
          </a:p>
          <a:p>
            <a:r>
              <a:rPr lang="en-US" altLang="ko-KR" b="1" dirty="0"/>
              <a:t>100 x 30px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9296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6F15-091B-4B7E-A35D-F1EE1705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-157631"/>
            <a:ext cx="9905999" cy="1360898"/>
          </a:xfrm>
        </p:spPr>
        <p:txBody>
          <a:bodyPr/>
          <a:lstStyle/>
          <a:p>
            <a:r>
              <a:rPr lang="ko-KR" altLang="en-US" dirty="0"/>
              <a:t>랭킹 모듈 구현 예정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4629AD-E6EE-41A1-B837-E723FD65475B}"/>
              </a:ext>
            </a:extLst>
          </p:cNvPr>
          <p:cNvSpPr/>
          <p:nvPr/>
        </p:nvSpPr>
        <p:spPr>
          <a:xfrm>
            <a:off x="3193414" y="1128241"/>
            <a:ext cx="6098772" cy="5002634"/>
          </a:xfrm>
          <a:prstGeom prst="rect">
            <a:avLst/>
          </a:prstGeom>
          <a:blipFill dpi="0" rotWithShape="1">
            <a:blip r:embed="rId2">
              <a:alphaModFix amt="95000"/>
            </a:blip>
            <a:srcRect/>
            <a:stretch>
              <a:fillRect l="-52000" r="-55000" b="-5000"/>
            </a:stretch>
          </a:blipFill>
          <a:ln>
            <a:solidFill>
              <a:schemeClr val="bg1"/>
            </a:solidFill>
          </a:ln>
          <a:effectLst>
            <a:outerShdw blurRad="228600" dist="38100" dir="42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EF14A47C-43D5-4FC9-BDE2-606B77182F2C}"/>
              </a:ext>
            </a:extLst>
          </p:cNvPr>
          <p:cNvGraphicFramePr>
            <a:graphicFrameLocks noGrp="1"/>
          </p:cNvGraphicFramePr>
          <p:nvPr/>
        </p:nvGraphicFramePr>
        <p:xfrm>
          <a:off x="4497003" y="1627702"/>
          <a:ext cx="3517674" cy="3959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003">
                  <a:extLst>
                    <a:ext uri="{9D8B030D-6E8A-4147-A177-3AD203B41FA5}">
                      <a16:colId xmlns:a16="http://schemas.microsoft.com/office/drawing/2014/main" val="3194163631"/>
                    </a:ext>
                  </a:extLst>
                </a:gridCol>
                <a:gridCol w="1102003">
                  <a:extLst>
                    <a:ext uri="{9D8B030D-6E8A-4147-A177-3AD203B41FA5}">
                      <a16:colId xmlns:a16="http://schemas.microsoft.com/office/drawing/2014/main" val="1968625535"/>
                    </a:ext>
                  </a:extLst>
                </a:gridCol>
                <a:gridCol w="1313668">
                  <a:extLst>
                    <a:ext uri="{9D8B030D-6E8A-4147-A177-3AD203B41FA5}">
                      <a16:colId xmlns:a16="http://schemas.microsoft.com/office/drawing/2014/main" val="1039048506"/>
                    </a:ext>
                  </a:extLst>
                </a:gridCol>
              </a:tblGrid>
              <a:tr h="375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순위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점수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548583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58826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39836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Amma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369686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Steven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71083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Yoon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89872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Asr12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543874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Michel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725827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674090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248731"/>
                  </a:ext>
                </a:extLst>
              </a:tr>
            </a:tbl>
          </a:graphicData>
        </a:graphic>
      </p:graphicFrame>
      <p:sp>
        <p:nvSpPr>
          <p:cNvPr id="19" name="사각형: 둥근 모서리 12">
            <a:extLst>
              <a:ext uri="{FF2B5EF4-FFF2-40B4-BE49-F238E27FC236}">
                <a16:creationId xmlns:a16="http://schemas.microsoft.com/office/drawing/2014/main" id="{45395FF3-77BD-4C15-96FC-8B39E9AD8C21}"/>
              </a:ext>
            </a:extLst>
          </p:cNvPr>
          <p:cNvSpPr/>
          <p:nvPr/>
        </p:nvSpPr>
        <p:spPr>
          <a:xfrm>
            <a:off x="3443881" y="5663503"/>
            <a:ext cx="1320396" cy="268283"/>
          </a:xfrm>
          <a:prstGeom prst="roundRect">
            <a:avLst/>
          </a:prstGeom>
          <a:solidFill>
            <a:srgbClr val="DBEBF3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RESTART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사각형: 둥근 모서리 12">
            <a:extLst>
              <a:ext uri="{FF2B5EF4-FFF2-40B4-BE49-F238E27FC236}">
                <a16:creationId xmlns:a16="http://schemas.microsoft.com/office/drawing/2014/main" id="{45395FF3-77BD-4C15-96FC-8B39E9AD8C21}"/>
              </a:ext>
            </a:extLst>
          </p:cNvPr>
          <p:cNvSpPr/>
          <p:nvPr/>
        </p:nvSpPr>
        <p:spPr>
          <a:xfrm>
            <a:off x="7747404" y="5675541"/>
            <a:ext cx="1318638" cy="256245"/>
          </a:xfrm>
          <a:prstGeom prst="roundRect">
            <a:avLst/>
          </a:prstGeom>
          <a:solidFill>
            <a:srgbClr val="DBEBF3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3184311" y="1120907"/>
            <a:ext cx="17591" cy="50242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89377" y="3263698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400px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620344" y="734246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500px</a:t>
            </a:r>
            <a:endParaRPr lang="ko-KR" altLang="en-US" b="1" dirty="0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3182793" y="1117856"/>
            <a:ext cx="6107875" cy="42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001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86F15-091B-4B7E-A35D-F1EE1705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-157631"/>
            <a:ext cx="9905999" cy="1360898"/>
          </a:xfrm>
        </p:spPr>
        <p:txBody>
          <a:bodyPr/>
          <a:lstStyle/>
          <a:p>
            <a:r>
              <a:rPr lang="ko-KR" altLang="en-US" dirty="0"/>
              <a:t>랭킹 모듈 구현 예정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4629AD-E6EE-41A1-B837-E723FD65475B}"/>
              </a:ext>
            </a:extLst>
          </p:cNvPr>
          <p:cNvSpPr/>
          <p:nvPr/>
        </p:nvSpPr>
        <p:spPr>
          <a:xfrm>
            <a:off x="3193414" y="1128241"/>
            <a:ext cx="6098772" cy="5002634"/>
          </a:xfrm>
          <a:prstGeom prst="rect">
            <a:avLst/>
          </a:prstGeom>
          <a:blipFill dpi="0" rotWithShape="1">
            <a:blip r:embed="rId2">
              <a:alphaModFix amt="95000"/>
            </a:blip>
            <a:srcRect/>
            <a:stretch>
              <a:fillRect l="-52000" r="-55000" b="-5000"/>
            </a:stretch>
          </a:blipFill>
          <a:ln>
            <a:solidFill>
              <a:schemeClr val="bg1"/>
            </a:solidFill>
          </a:ln>
          <a:effectLst>
            <a:outerShdw blurRad="228600" dist="38100" dir="42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EF14A47C-43D5-4FC9-BDE2-606B77182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70050"/>
              </p:ext>
            </p:extLst>
          </p:nvPr>
        </p:nvGraphicFramePr>
        <p:xfrm>
          <a:off x="4497003" y="1627702"/>
          <a:ext cx="3517674" cy="3959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003">
                  <a:extLst>
                    <a:ext uri="{9D8B030D-6E8A-4147-A177-3AD203B41FA5}">
                      <a16:colId xmlns:a16="http://schemas.microsoft.com/office/drawing/2014/main" val="3194163631"/>
                    </a:ext>
                  </a:extLst>
                </a:gridCol>
                <a:gridCol w="1102003">
                  <a:extLst>
                    <a:ext uri="{9D8B030D-6E8A-4147-A177-3AD203B41FA5}">
                      <a16:colId xmlns:a16="http://schemas.microsoft.com/office/drawing/2014/main" val="1968625535"/>
                    </a:ext>
                  </a:extLst>
                </a:gridCol>
                <a:gridCol w="1313668">
                  <a:extLst>
                    <a:ext uri="{9D8B030D-6E8A-4147-A177-3AD203B41FA5}">
                      <a16:colId xmlns:a16="http://schemas.microsoft.com/office/drawing/2014/main" val="1039048506"/>
                    </a:ext>
                  </a:extLst>
                </a:gridCol>
              </a:tblGrid>
              <a:tr h="375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순위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점수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548583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58826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39836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Amma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369686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Steven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71083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Yoon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89872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Asr12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543874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Michel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725827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674090"/>
                  </a:ext>
                </a:extLst>
              </a:tr>
              <a:tr h="398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248731"/>
                  </a:ext>
                </a:extLst>
              </a:tr>
            </a:tbl>
          </a:graphicData>
        </a:graphic>
      </p:graphicFrame>
      <p:sp>
        <p:nvSpPr>
          <p:cNvPr id="19" name="사각형: 둥근 모서리 12">
            <a:extLst>
              <a:ext uri="{FF2B5EF4-FFF2-40B4-BE49-F238E27FC236}">
                <a16:creationId xmlns:a16="http://schemas.microsoft.com/office/drawing/2014/main" id="{45395FF3-77BD-4C15-96FC-8B39E9AD8C21}"/>
              </a:ext>
            </a:extLst>
          </p:cNvPr>
          <p:cNvSpPr/>
          <p:nvPr/>
        </p:nvSpPr>
        <p:spPr>
          <a:xfrm>
            <a:off x="3443881" y="5663503"/>
            <a:ext cx="1320396" cy="268283"/>
          </a:xfrm>
          <a:prstGeom prst="roundRect">
            <a:avLst/>
          </a:prstGeom>
          <a:solidFill>
            <a:srgbClr val="DBEBF3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RESTART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사각형: 둥근 모서리 12">
            <a:extLst>
              <a:ext uri="{FF2B5EF4-FFF2-40B4-BE49-F238E27FC236}">
                <a16:creationId xmlns:a16="http://schemas.microsoft.com/office/drawing/2014/main" id="{45395FF3-77BD-4C15-96FC-8B39E9AD8C21}"/>
              </a:ext>
            </a:extLst>
          </p:cNvPr>
          <p:cNvSpPr/>
          <p:nvPr/>
        </p:nvSpPr>
        <p:spPr>
          <a:xfrm>
            <a:off x="7747404" y="5675541"/>
            <a:ext cx="1318638" cy="256245"/>
          </a:xfrm>
          <a:prstGeom prst="roundRect">
            <a:avLst/>
          </a:prstGeom>
          <a:solidFill>
            <a:srgbClr val="DBEBF3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3209254" y="5913143"/>
            <a:ext cx="234674" cy="29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443928" y="5913143"/>
            <a:ext cx="0" cy="2177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78891" y="5510745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30px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474045" y="591314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30px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9059464" y="5913142"/>
            <a:ext cx="0" cy="2177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27180" y="5837342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30px</a:t>
            </a:r>
            <a:endParaRPr lang="ko-KR" altLang="en-US" b="1" dirty="0"/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9057512" y="5919830"/>
            <a:ext cx="234674" cy="29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020174" y="5562454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30px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 flipH="1" flipV="1">
            <a:off x="4764277" y="5931681"/>
            <a:ext cx="2983127" cy="1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877316" y="554381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240px</a:t>
            </a:r>
            <a:endParaRPr lang="ko-KR" altLang="en-US" b="1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4617408" y="1631695"/>
            <a:ext cx="0" cy="39481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11578" y="3506685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300px</a:t>
            </a:r>
            <a:endParaRPr lang="ko-KR" altLang="en-US" b="1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617408" y="1627702"/>
            <a:ext cx="33226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14175" y="1243947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250px</a:t>
            </a:r>
            <a:endParaRPr lang="ko-KR" altLang="en-US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7673028" y="1128241"/>
            <a:ext cx="7932" cy="4994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06457" y="1251159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50px</a:t>
            </a:r>
            <a:endParaRPr lang="ko-KR" altLang="en-US" b="1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3193414" y="2199202"/>
            <a:ext cx="1423994" cy="18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86467" y="1739222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125px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6052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EB22A4-3856-4980-A289-519E85560288}"/>
              </a:ext>
            </a:extLst>
          </p:cNvPr>
          <p:cNvSpPr txBox="1">
            <a:spLocks/>
          </p:cNvSpPr>
          <p:nvPr/>
        </p:nvSpPr>
        <p:spPr>
          <a:xfrm>
            <a:off x="857596" y="140491"/>
            <a:ext cx="9905999" cy="102236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종료 화면 상세 설계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383C7F-E9ED-4A02-A305-0C50E490A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360" y="1828917"/>
            <a:ext cx="5004525" cy="400362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F9EBF8C-3DFC-40E7-A6AC-959DD1B5DBCE}"/>
              </a:ext>
            </a:extLst>
          </p:cNvPr>
          <p:cNvCxnSpPr/>
          <p:nvPr/>
        </p:nvCxnSpPr>
        <p:spPr>
          <a:xfrm>
            <a:off x="3641360" y="1828917"/>
            <a:ext cx="0" cy="40036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D9A9B1-FF62-4C03-AE6A-E387D890C6E3}"/>
              </a:ext>
            </a:extLst>
          </p:cNvPr>
          <p:cNvCxnSpPr/>
          <p:nvPr/>
        </p:nvCxnSpPr>
        <p:spPr>
          <a:xfrm>
            <a:off x="3642947" y="1828917"/>
            <a:ext cx="500214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94C4FF-77EC-4E03-8CA1-BE76EF237D07}"/>
              </a:ext>
            </a:extLst>
          </p:cNvPr>
          <p:cNvSpPr txBox="1"/>
          <p:nvPr/>
        </p:nvSpPr>
        <p:spPr>
          <a:xfrm>
            <a:off x="2784111" y="3749159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400px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D9B2F-CA12-4719-AEF6-199F1A470B53}"/>
              </a:ext>
            </a:extLst>
          </p:cNvPr>
          <p:cNvSpPr txBox="1"/>
          <p:nvPr/>
        </p:nvSpPr>
        <p:spPr>
          <a:xfrm>
            <a:off x="5714998" y="1348859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92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3C1D6-7AAF-4A6E-A320-0F91E52F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196" y="519899"/>
            <a:ext cx="9905999" cy="1360898"/>
          </a:xfrm>
        </p:spPr>
        <p:txBody>
          <a:bodyPr/>
          <a:lstStyle/>
          <a:p>
            <a:r>
              <a:rPr lang="ko-KR" altLang="en-US" dirty="0"/>
              <a:t>모듈 상호 관계도 예정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C7918-BB81-416B-BB36-5F32783D5719}"/>
              </a:ext>
            </a:extLst>
          </p:cNvPr>
          <p:cNvSpPr/>
          <p:nvPr/>
        </p:nvSpPr>
        <p:spPr>
          <a:xfrm>
            <a:off x="4631120" y="2114026"/>
            <a:ext cx="2735710" cy="59084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Main Module</a:t>
            </a:r>
            <a:endParaRPr lang="ko-KR" altLang="en-US" sz="25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AED752-A52E-40CF-A963-DEE71174DCC8}"/>
              </a:ext>
            </a:extLst>
          </p:cNvPr>
          <p:cNvSpPr/>
          <p:nvPr/>
        </p:nvSpPr>
        <p:spPr>
          <a:xfrm>
            <a:off x="4631120" y="3015844"/>
            <a:ext cx="2735710" cy="5908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Frame Module</a:t>
            </a:r>
            <a:endParaRPr lang="ko-KR" altLang="en-US" sz="25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21D79F1-3972-463E-9834-55F8BEE122CF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5998975" y="2704872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3C2B09B-CDC1-4612-B6AE-E726CD7D48C8}"/>
              </a:ext>
            </a:extLst>
          </p:cNvPr>
          <p:cNvCxnSpPr>
            <a:cxnSpLocks/>
          </p:cNvCxnSpPr>
          <p:nvPr/>
        </p:nvCxnSpPr>
        <p:spPr>
          <a:xfrm>
            <a:off x="5996237" y="3606690"/>
            <a:ext cx="0" cy="466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77C60A2-5725-4E14-9293-BF83F245A1BA}"/>
              </a:ext>
            </a:extLst>
          </p:cNvPr>
          <p:cNvCxnSpPr>
            <a:cxnSpLocks/>
          </p:cNvCxnSpPr>
          <p:nvPr/>
        </p:nvCxnSpPr>
        <p:spPr>
          <a:xfrm flipH="1">
            <a:off x="3356372" y="3762175"/>
            <a:ext cx="52742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06F5ABA-4744-43A8-B245-373B67F1096C}"/>
              </a:ext>
            </a:extLst>
          </p:cNvPr>
          <p:cNvCxnSpPr/>
          <p:nvPr/>
        </p:nvCxnSpPr>
        <p:spPr>
          <a:xfrm>
            <a:off x="3356372" y="376217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F11FE36-7653-480F-B864-E77F5901906E}"/>
              </a:ext>
            </a:extLst>
          </p:cNvPr>
          <p:cNvCxnSpPr/>
          <p:nvPr/>
        </p:nvCxnSpPr>
        <p:spPr>
          <a:xfrm>
            <a:off x="8630623" y="376217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C894BB-7D98-4844-BF4C-445992F9B491}"/>
              </a:ext>
            </a:extLst>
          </p:cNvPr>
          <p:cNvSpPr/>
          <p:nvPr/>
        </p:nvSpPr>
        <p:spPr>
          <a:xfrm>
            <a:off x="2509507" y="4073147"/>
            <a:ext cx="1693729" cy="466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In game Module</a:t>
            </a:r>
            <a:endParaRPr lang="ko-KR" altLang="en-US" sz="15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10BF0B-280D-4B3C-A637-7231A72BD60B}"/>
              </a:ext>
            </a:extLst>
          </p:cNvPr>
          <p:cNvSpPr/>
          <p:nvPr/>
        </p:nvSpPr>
        <p:spPr>
          <a:xfrm>
            <a:off x="5143893" y="4073147"/>
            <a:ext cx="1693729" cy="466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Setting Module</a:t>
            </a:r>
            <a:endParaRPr lang="ko-KR" altLang="en-US" sz="15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6DAFE2-EEA9-4E6D-95CD-A94F00A73E33}"/>
              </a:ext>
            </a:extLst>
          </p:cNvPr>
          <p:cNvSpPr/>
          <p:nvPr/>
        </p:nvSpPr>
        <p:spPr>
          <a:xfrm>
            <a:off x="7783756" y="4073147"/>
            <a:ext cx="1693729" cy="466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Ranking Module</a:t>
            </a:r>
            <a:endParaRPr lang="ko-KR" altLang="en-US" sz="15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A48ADD7-4A71-41B9-96A1-D5E3782C0903}"/>
              </a:ext>
            </a:extLst>
          </p:cNvPr>
          <p:cNvCxnSpPr/>
          <p:nvPr/>
        </p:nvCxnSpPr>
        <p:spPr>
          <a:xfrm>
            <a:off x="3356372" y="453960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8EE070A-DA2E-4F58-95F0-09609221A669}"/>
              </a:ext>
            </a:extLst>
          </p:cNvPr>
          <p:cNvCxnSpPr>
            <a:cxnSpLocks/>
          </p:cNvCxnSpPr>
          <p:nvPr/>
        </p:nvCxnSpPr>
        <p:spPr>
          <a:xfrm flipH="1" flipV="1">
            <a:off x="2361128" y="4850575"/>
            <a:ext cx="736213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DFBB8A4-B56F-4DB4-8FCE-1F1EAD68976E}"/>
              </a:ext>
            </a:extLst>
          </p:cNvPr>
          <p:cNvCxnSpPr/>
          <p:nvPr/>
        </p:nvCxnSpPr>
        <p:spPr>
          <a:xfrm>
            <a:off x="2361128" y="485057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A52CB1-5C47-4585-8BF2-5CA0178DDC3B}"/>
              </a:ext>
            </a:extLst>
          </p:cNvPr>
          <p:cNvSpPr/>
          <p:nvPr/>
        </p:nvSpPr>
        <p:spPr>
          <a:xfrm>
            <a:off x="1514264" y="5161547"/>
            <a:ext cx="1693729" cy="6841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Block Module</a:t>
            </a:r>
            <a:endParaRPr lang="ko-KR" altLang="en-US" sz="15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1543ED5-A854-4702-87F1-5BDB8C928C99}"/>
              </a:ext>
            </a:extLst>
          </p:cNvPr>
          <p:cNvCxnSpPr/>
          <p:nvPr/>
        </p:nvCxnSpPr>
        <p:spPr>
          <a:xfrm>
            <a:off x="9723264" y="4850577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32E7C0E-EAC3-45EE-89FE-7E8B81DADDBE}"/>
              </a:ext>
            </a:extLst>
          </p:cNvPr>
          <p:cNvCxnSpPr/>
          <p:nvPr/>
        </p:nvCxnSpPr>
        <p:spPr>
          <a:xfrm>
            <a:off x="6045342" y="485057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361B767-5C81-4EFD-BC4E-0F7D4B1B1EC7}"/>
              </a:ext>
            </a:extLst>
          </p:cNvPr>
          <p:cNvCxnSpPr/>
          <p:nvPr/>
        </p:nvCxnSpPr>
        <p:spPr>
          <a:xfrm>
            <a:off x="7884303" y="485057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510A8D-88C7-4521-BA51-1A2B73B9905D}"/>
              </a:ext>
            </a:extLst>
          </p:cNvPr>
          <p:cNvSpPr/>
          <p:nvPr/>
        </p:nvSpPr>
        <p:spPr>
          <a:xfrm>
            <a:off x="3356371" y="5161547"/>
            <a:ext cx="1693729" cy="684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Fall down Block Module</a:t>
            </a:r>
            <a:endParaRPr lang="ko-KR" altLang="en-US" sz="15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EF2D63-7105-4773-81BF-5CE2B35F72C9}"/>
              </a:ext>
            </a:extLst>
          </p:cNvPr>
          <p:cNvSpPr/>
          <p:nvPr/>
        </p:nvSpPr>
        <p:spPr>
          <a:xfrm>
            <a:off x="5198478" y="5161548"/>
            <a:ext cx="1693729" cy="684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Block Control Module</a:t>
            </a:r>
            <a:endParaRPr lang="ko-KR" altLang="en-US" sz="1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014E9A-B870-4F8B-8E89-9B470B24B70E}"/>
              </a:ext>
            </a:extLst>
          </p:cNvPr>
          <p:cNvSpPr/>
          <p:nvPr/>
        </p:nvSpPr>
        <p:spPr>
          <a:xfrm>
            <a:off x="7037439" y="5161547"/>
            <a:ext cx="1693729" cy="684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Clear Complete Lines Module</a:t>
            </a:r>
            <a:endParaRPr lang="ko-KR" altLang="en-US" sz="15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40B2605-BC62-4DAF-8F14-4D0D820380DF}"/>
              </a:ext>
            </a:extLst>
          </p:cNvPr>
          <p:cNvCxnSpPr/>
          <p:nvPr/>
        </p:nvCxnSpPr>
        <p:spPr>
          <a:xfrm>
            <a:off x="4206619" y="485057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122F76-69D5-405F-B320-75ADE3F6A3A2}"/>
              </a:ext>
            </a:extLst>
          </p:cNvPr>
          <p:cNvSpPr/>
          <p:nvPr/>
        </p:nvSpPr>
        <p:spPr>
          <a:xfrm>
            <a:off x="8876399" y="5161547"/>
            <a:ext cx="1693729" cy="684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End Menu Module</a:t>
            </a:r>
            <a:endParaRPr lang="ko-KR" altLang="en-US" sz="1500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F3CF5A0-07E4-4E0D-A0B3-FDB6AE8B7B73}"/>
              </a:ext>
            </a:extLst>
          </p:cNvPr>
          <p:cNvCxnSpPr>
            <a:stCxn id="47" idx="3"/>
            <a:endCxn id="35" idx="3"/>
          </p:cNvCxnSpPr>
          <p:nvPr/>
        </p:nvCxnSpPr>
        <p:spPr>
          <a:xfrm flipH="1" flipV="1">
            <a:off x="9477485" y="4306376"/>
            <a:ext cx="1092643" cy="1197238"/>
          </a:xfrm>
          <a:prstGeom prst="bentConnector3">
            <a:avLst>
              <a:gd name="adj1" fmla="val -209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B974E54-67C9-4065-AAB2-5073080B73CE}"/>
              </a:ext>
            </a:extLst>
          </p:cNvPr>
          <p:cNvCxnSpPr>
            <a:cxnSpLocks/>
            <a:endCxn id="33" idx="1"/>
          </p:cNvCxnSpPr>
          <p:nvPr/>
        </p:nvCxnSpPr>
        <p:spPr>
          <a:xfrm rot="10800000" flipV="1">
            <a:off x="2509507" y="4169328"/>
            <a:ext cx="6967978" cy="137048"/>
          </a:xfrm>
          <a:prstGeom prst="bentConnector5">
            <a:avLst>
              <a:gd name="adj1" fmla="val -5496"/>
              <a:gd name="adj2" fmla="val -1760531"/>
              <a:gd name="adj3" fmla="val 1032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389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CB39-1818-4F5E-95D7-423ABD0C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96" y="140491"/>
            <a:ext cx="9905999" cy="1022366"/>
          </a:xfrm>
        </p:spPr>
        <p:txBody>
          <a:bodyPr/>
          <a:lstStyle/>
          <a:p>
            <a:r>
              <a:rPr lang="ko-KR" altLang="en-US" dirty="0"/>
              <a:t>종료 화면 상세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CFF1AD-F956-4F0F-886D-9F98802A3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360" y="1828917"/>
            <a:ext cx="5004525" cy="400362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88397D-8C30-4229-B964-8687C510ABD2}"/>
              </a:ext>
            </a:extLst>
          </p:cNvPr>
          <p:cNvCxnSpPr/>
          <p:nvPr/>
        </p:nvCxnSpPr>
        <p:spPr>
          <a:xfrm>
            <a:off x="3643740" y="2651877"/>
            <a:ext cx="12690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8C04C8-5E83-4D85-BE70-FE4A752DF51E}"/>
              </a:ext>
            </a:extLst>
          </p:cNvPr>
          <p:cNvCxnSpPr/>
          <p:nvPr/>
        </p:nvCxnSpPr>
        <p:spPr>
          <a:xfrm>
            <a:off x="5810596" y="3433273"/>
            <a:ext cx="6733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4CC1B10-B7A8-4673-855E-B0DC34679AEA}"/>
              </a:ext>
            </a:extLst>
          </p:cNvPr>
          <p:cNvCxnSpPr/>
          <p:nvPr/>
        </p:nvCxnSpPr>
        <p:spPr>
          <a:xfrm>
            <a:off x="7384467" y="2651877"/>
            <a:ext cx="12606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2F26D6-D17D-4436-A5E6-232B8A237C6D}"/>
              </a:ext>
            </a:extLst>
          </p:cNvPr>
          <p:cNvSpPr txBox="1"/>
          <p:nvPr/>
        </p:nvSpPr>
        <p:spPr>
          <a:xfrm>
            <a:off x="3849656" y="214711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180px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5B149-9199-46D5-84E3-66BBBE91F588}"/>
              </a:ext>
            </a:extLst>
          </p:cNvPr>
          <p:cNvSpPr txBox="1"/>
          <p:nvPr/>
        </p:nvSpPr>
        <p:spPr>
          <a:xfrm>
            <a:off x="7586154" y="2147113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180px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53048-2D18-473B-B6E5-574EB0209091}"/>
              </a:ext>
            </a:extLst>
          </p:cNvPr>
          <p:cNvSpPr txBox="1"/>
          <p:nvPr/>
        </p:nvSpPr>
        <p:spPr>
          <a:xfrm>
            <a:off x="5804235" y="3063941"/>
            <a:ext cx="6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60px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DB9F8A1-CDE2-48FC-A4C0-2D82E0E9D288}"/>
              </a:ext>
            </a:extLst>
          </p:cNvPr>
          <p:cNvCxnSpPr/>
          <p:nvPr/>
        </p:nvCxnSpPr>
        <p:spPr>
          <a:xfrm>
            <a:off x="5585799" y="2543808"/>
            <a:ext cx="8667" cy="1097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DAA4057-1AE5-4F31-A87F-7C29840EFC29}"/>
              </a:ext>
            </a:extLst>
          </p:cNvPr>
          <p:cNvCxnSpPr/>
          <p:nvPr/>
        </p:nvCxnSpPr>
        <p:spPr>
          <a:xfrm>
            <a:off x="5801136" y="2543925"/>
            <a:ext cx="8667" cy="1097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C07D84E-0040-4767-A258-7635DECF5879}"/>
              </a:ext>
            </a:extLst>
          </p:cNvPr>
          <p:cNvCxnSpPr/>
          <p:nvPr/>
        </p:nvCxnSpPr>
        <p:spPr>
          <a:xfrm>
            <a:off x="6481774" y="2516445"/>
            <a:ext cx="8667" cy="1097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7799D3E-96D6-49BD-95EB-37188D5BA537}"/>
              </a:ext>
            </a:extLst>
          </p:cNvPr>
          <p:cNvCxnSpPr/>
          <p:nvPr/>
        </p:nvCxnSpPr>
        <p:spPr>
          <a:xfrm>
            <a:off x="6703829" y="2524872"/>
            <a:ext cx="8667" cy="1097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7F83F73-AEB2-47C2-9A7D-4AD3DFC35426}"/>
              </a:ext>
            </a:extLst>
          </p:cNvPr>
          <p:cNvCxnSpPr/>
          <p:nvPr/>
        </p:nvCxnSpPr>
        <p:spPr>
          <a:xfrm flipH="1">
            <a:off x="5601183" y="3171360"/>
            <a:ext cx="1956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4FF1D45-5BC5-4E7B-AA5A-C23860A0FF0F}"/>
              </a:ext>
            </a:extLst>
          </p:cNvPr>
          <p:cNvCxnSpPr/>
          <p:nvPr/>
        </p:nvCxnSpPr>
        <p:spPr>
          <a:xfrm flipH="1">
            <a:off x="6481774" y="3171360"/>
            <a:ext cx="1956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C2F39A-FB2F-4D0F-A0CA-B2BF5E95FDC0}"/>
              </a:ext>
            </a:extLst>
          </p:cNvPr>
          <p:cNvSpPr txBox="1"/>
          <p:nvPr/>
        </p:nvSpPr>
        <p:spPr>
          <a:xfrm>
            <a:off x="5375611" y="3646061"/>
            <a:ext cx="6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20px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E658E-F5F2-43FF-B028-29A09128725A}"/>
              </a:ext>
            </a:extLst>
          </p:cNvPr>
          <p:cNvSpPr txBox="1"/>
          <p:nvPr/>
        </p:nvSpPr>
        <p:spPr>
          <a:xfrm>
            <a:off x="6331974" y="3650244"/>
            <a:ext cx="6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20px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CC61637-D550-48EE-93FE-9B4AEC5EC030}"/>
              </a:ext>
            </a:extLst>
          </p:cNvPr>
          <p:cNvCxnSpPr/>
          <p:nvPr/>
        </p:nvCxnSpPr>
        <p:spPr>
          <a:xfrm>
            <a:off x="4912822" y="2543808"/>
            <a:ext cx="67297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D427D-92A4-453D-AA10-0FC5DF75C020}"/>
              </a:ext>
            </a:extLst>
          </p:cNvPr>
          <p:cNvSpPr txBox="1"/>
          <p:nvPr/>
        </p:nvSpPr>
        <p:spPr>
          <a:xfrm>
            <a:off x="4902565" y="2147113"/>
            <a:ext cx="67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60px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A541D11-A9F7-4F26-B8F5-B12619101DB3}"/>
              </a:ext>
            </a:extLst>
          </p:cNvPr>
          <p:cNvCxnSpPr/>
          <p:nvPr/>
        </p:nvCxnSpPr>
        <p:spPr>
          <a:xfrm>
            <a:off x="4920545" y="2543808"/>
            <a:ext cx="8667" cy="1097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8DFF7A-1083-4487-B0BA-226899B5F824}"/>
              </a:ext>
            </a:extLst>
          </p:cNvPr>
          <p:cNvSpPr txBox="1"/>
          <p:nvPr/>
        </p:nvSpPr>
        <p:spPr>
          <a:xfrm>
            <a:off x="4177446" y="2879275"/>
            <a:ext cx="86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100px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7897C8A-37CC-48F9-9F50-E4D83923E06F}"/>
              </a:ext>
            </a:extLst>
          </p:cNvPr>
          <p:cNvCxnSpPr/>
          <p:nvPr/>
        </p:nvCxnSpPr>
        <p:spPr>
          <a:xfrm>
            <a:off x="7033964" y="1828916"/>
            <a:ext cx="10184" cy="714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312583-B06F-4205-8870-688FB3ECEECE}"/>
              </a:ext>
            </a:extLst>
          </p:cNvPr>
          <p:cNvSpPr txBox="1"/>
          <p:nvPr/>
        </p:nvSpPr>
        <p:spPr>
          <a:xfrm>
            <a:off x="6319184" y="1871065"/>
            <a:ext cx="70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70px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1591BC4-301A-43F8-92E6-2E33573051A5}"/>
              </a:ext>
            </a:extLst>
          </p:cNvPr>
          <p:cNvCxnSpPr/>
          <p:nvPr/>
        </p:nvCxnSpPr>
        <p:spPr>
          <a:xfrm>
            <a:off x="5051382" y="4354297"/>
            <a:ext cx="5093" cy="9907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0C08B9D-41B5-450F-BA80-E57B17424887}"/>
              </a:ext>
            </a:extLst>
          </p:cNvPr>
          <p:cNvSpPr txBox="1"/>
          <p:nvPr/>
        </p:nvSpPr>
        <p:spPr>
          <a:xfrm>
            <a:off x="7233977" y="3818447"/>
            <a:ext cx="70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80px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7F4D01-BAAB-48D3-A038-F8F482738844}"/>
              </a:ext>
            </a:extLst>
          </p:cNvPr>
          <p:cNvSpPr txBox="1"/>
          <p:nvPr/>
        </p:nvSpPr>
        <p:spPr>
          <a:xfrm>
            <a:off x="4255878" y="4665024"/>
            <a:ext cx="70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90px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645A836-6008-432F-8E99-01DED9ADB3E0}"/>
              </a:ext>
            </a:extLst>
          </p:cNvPr>
          <p:cNvCxnSpPr/>
          <p:nvPr/>
        </p:nvCxnSpPr>
        <p:spPr>
          <a:xfrm>
            <a:off x="5569654" y="5345084"/>
            <a:ext cx="5094" cy="487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FB2B065-D876-494B-82BD-29A0F968B1BC}"/>
              </a:ext>
            </a:extLst>
          </p:cNvPr>
          <p:cNvSpPr txBox="1"/>
          <p:nvPr/>
        </p:nvSpPr>
        <p:spPr>
          <a:xfrm>
            <a:off x="4824753" y="5387295"/>
            <a:ext cx="70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60px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5A9A7BE-1EF0-49D1-A383-11EB20A3D277}"/>
              </a:ext>
            </a:extLst>
          </p:cNvPr>
          <p:cNvCxnSpPr/>
          <p:nvPr/>
        </p:nvCxnSpPr>
        <p:spPr>
          <a:xfrm flipH="1">
            <a:off x="7041600" y="3641090"/>
            <a:ext cx="1" cy="7132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61BB8A-94E1-41CD-9FDB-B066ED45F2AE}"/>
              </a:ext>
            </a:extLst>
          </p:cNvPr>
          <p:cNvCxnSpPr>
            <a:cxnSpLocks/>
          </p:cNvCxnSpPr>
          <p:nvPr/>
        </p:nvCxnSpPr>
        <p:spPr>
          <a:xfrm>
            <a:off x="5051382" y="5345084"/>
            <a:ext cx="22638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39C0F7A-49CD-412D-AB57-C3C25B9E8DDB}"/>
              </a:ext>
            </a:extLst>
          </p:cNvPr>
          <p:cNvSpPr txBox="1"/>
          <p:nvPr/>
        </p:nvSpPr>
        <p:spPr>
          <a:xfrm>
            <a:off x="6912209" y="5336200"/>
            <a:ext cx="88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120px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712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5961B-8AAA-4449-929B-055D0281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C6F9599-18FC-4C78-8C33-FA34E41A8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41921"/>
              </p:ext>
            </p:extLst>
          </p:nvPr>
        </p:nvGraphicFramePr>
        <p:xfrm>
          <a:off x="4709020" y="2853506"/>
          <a:ext cx="2773958" cy="2678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3958">
                  <a:extLst>
                    <a:ext uri="{9D8B030D-6E8A-4147-A177-3AD203B41FA5}">
                      <a16:colId xmlns:a16="http://schemas.microsoft.com/office/drawing/2014/main" val="3399604014"/>
                    </a:ext>
                  </a:extLst>
                </a:gridCol>
              </a:tblGrid>
              <a:tr h="66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solidFill>
                            <a:schemeClr val="bg1"/>
                          </a:solidFill>
                        </a:rPr>
                        <a:t>◆사용자 번호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015364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solidFill>
                            <a:schemeClr val="bg1"/>
                          </a:solidFill>
                        </a:rPr>
                        <a:t>순위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272248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86728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solidFill>
                            <a:schemeClr val="bg1"/>
                          </a:solidFill>
                        </a:rPr>
                        <a:t>점수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9580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9EB95D-D7E6-4CB1-80EB-F82AB7E7CE8F}"/>
              </a:ext>
            </a:extLst>
          </p:cNvPr>
          <p:cNvSpPr txBox="1"/>
          <p:nvPr/>
        </p:nvSpPr>
        <p:spPr>
          <a:xfrm>
            <a:off x="4709020" y="235900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Ranking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1A03D-4E69-4126-8675-203EDBA16AFD}"/>
              </a:ext>
            </a:extLst>
          </p:cNvPr>
          <p:cNvSpPr txBox="1"/>
          <p:nvPr/>
        </p:nvSpPr>
        <p:spPr>
          <a:xfrm>
            <a:off x="4693341" y="1460451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SHOW TABLE;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418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67ADF-E4ED-4132-AE4D-92F68509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13776-908A-4E64-968A-38A996C7D3C4}"/>
              </a:ext>
            </a:extLst>
          </p:cNvPr>
          <p:cNvSpPr txBox="1"/>
          <p:nvPr/>
        </p:nvSpPr>
        <p:spPr>
          <a:xfrm>
            <a:off x="4693341" y="1460451"/>
            <a:ext cx="217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SHOW DATABASE; 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08FE23B-D4E2-46C3-879B-0A49B30FF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04172"/>
              </p:ext>
            </p:extLst>
          </p:nvPr>
        </p:nvGraphicFramePr>
        <p:xfrm>
          <a:off x="2300403" y="2599179"/>
          <a:ext cx="6957688" cy="3105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9422">
                  <a:extLst>
                    <a:ext uri="{9D8B030D-6E8A-4147-A177-3AD203B41FA5}">
                      <a16:colId xmlns:a16="http://schemas.microsoft.com/office/drawing/2014/main" val="958410323"/>
                    </a:ext>
                  </a:extLst>
                </a:gridCol>
                <a:gridCol w="1739422">
                  <a:extLst>
                    <a:ext uri="{9D8B030D-6E8A-4147-A177-3AD203B41FA5}">
                      <a16:colId xmlns:a16="http://schemas.microsoft.com/office/drawing/2014/main" val="1969873573"/>
                    </a:ext>
                  </a:extLst>
                </a:gridCol>
                <a:gridCol w="1739422">
                  <a:extLst>
                    <a:ext uri="{9D8B030D-6E8A-4147-A177-3AD203B41FA5}">
                      <a16:colId xmlns:a16="http://schemas.microsoft.com/office/drawing/2014/main" val="1264035342"/>
                    </a:ext>
                  </a:extLst>
                </a:gridCol>
                <a:gridCol w="1739422">
                  <a:extLst>
                    <a:ext uri="{9D8B030D-6E8A-4147-A177-3AD203B41FA5}">
                      <a16:colId xmlns:a16="http://schemas.microsoft.com/office/drawing/2014/main" val="4011609940"/>
                    </a:ext>
                  </a:extLst>
                </a:gridCol>
              </a:tblGrid>
              <a:tr h="621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Field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Type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Null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Key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34497"/>
                  </a:ext>
                </a:extLst>
              </a:tr>
              <a:tr h="621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r>
                        <a:rPr lang="en-US" sz="2000" kern="100" dirty="0" err="1">
                          <a:effectLst/>
                        </a:rPr>
                        <a:t>User_No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int(1)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PRI 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449661"/>
                  </a:ext>
                </a:extLst>
              </a:tr>
              <a:tr h="621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Ranking_No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int(1)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No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736791"/>
                  </a:ext>
                </a:extLst>
              </a:tr>
              <a:tr h="621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Name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char(16)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r>
                        <a:rPr lang="en-US" altLang="ko-KR" sz="2000" kern="100" dirty="0">
                          <a:effectLst/>
                        </a:rPr>
                        <a:t>YES 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933563"/>
                  </a:ext>
                </a:extLst>
              </a:tr>
              <a:tr h="6210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Score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int(11)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67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625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B2AA5-40C6-44E7-9FBB-165EEEAF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783" y="2393199"/>
            <a:ext cx="2640434" cy="1182368"/>
          </a:xfrm>
        </p:spPr>
        <p:txBody>
          <a:bodyPr/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2E92-4BD4-488B-89D2-658B1D7E9594}"/>
              </a:ext>
            </a:extLst>
          </p:cNvPr>
          <p:cNvSpPr txBox="1"/>
          <p:nvPr/>
        </p:nvSpPr>
        <p:spPr>
          <a:xfrm>
            <a:off x="11454938" y="6451770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하지망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24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3C1D6-7AAF-4A6E-A320-0F91E52F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196" y="519899"/>
            <a:ext cx="9905999" cy="1360898"/>
          </a:xfrm>
        </p:spPr>
        <p:txBody>
          <a:bodyPr/>
          <a:lstStyle/>
          <a:p>
            <a:r>
              <a:rPr lang="ko-KR" altLang="en-US" dirty="0"/>
              <a:t>모듈 상호 관계도 확정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C7918-BB81-416B-BB36-5F32783D5719}"/>
              </a:ext>
            </a:extLst>
          </p:cNvPr>
          <p:cNvSpPr/>
          <p:nvPr/>
        </p:nvSpPr>
        <p:spPr>
          <a:xfrm>
            <a:off x="4631120" y="2114026"/>
            <a:ext cx="2735710" cy="59084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Main Class</a:t>
            </a:r>
            <a:endParaRPr lang="ko-KR" altLang="en-US" sz="25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AED752-A52E-40CF-A963-DEE71174DCC8}"/>
              </a:ext>
            </a:extLst>
          </p:cNvPr>
          <p:cNvSpPr/>
          <p:nvPr/>
        </p:nvSpPr>
        <p:spPr>
          <a:xfrm>
            <a:off x="4631120" y="3015844"/>
            <a:ext cx="2735710" cy="5908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/>
              <a:t>View Class</a:t>
            </a:r>
            <a:endParaRPr lang="ko-KR" altLang="en-US" sz="25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21D79F1-3972-463E-9834-55F8BEE122CF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5998975" y="2704872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3C2B09B-CDC1-4612-B6AE-E726CD7D48C8}"/>
              </a:ext>
            </a:extLst>
          </p:cNvPr>
          <p:cNvCxnSpPr>
            <a:cxnSpLocks/>
          </p:cNvCxnSpPr>
          <p:nvPr/>
        </p:nvCxnSpPr>
        <p:spPr>
          <a:xfrm>
            <a:off x="5996237" y="3606690"/>
            <a:ext cx="0" cy="466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77C60A2-5725-4E14-9293-BF83F245A1BA}"/>
              </a:ext>
            </a:extLst>
          </p:cNvPr>
          <p:cNvCxnSpPr>
            <a:cxnSpLocks/>
          </p:cNvCxnSpPr>
          <p:nvPr/>
        </p:nvCxnSpPr>
        <p:spPr>
          <a:xfrm flipH="1">
            <a:off x="3356372" y="3762175"/>
            <a:ext cx="52742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06F5ABA-4744-43A8-B245-373B67F1096C}"/>
              </a:ext>
            </a:extLst>
          </p:cNvPr>
          <p:cNvCxnSpPr/>
          <p:nvPr/>
        </p:nvCxnSpPr>
        <p:spPr>
          <a:xfrm>
            <a:off x="3356372" y="376217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F11FE36-7653-480F-B864-E77F5901906E}"/>
              </a:ext>
            </a:extLst>
          </p:cNvPr>
          <p:cNvCxnSpPr/>
          <p:nvPr/>
        </p:nvCxnSpPr>
        <p:spPr>
          <a:xfrm>
            <a:off x="8630623" y="376217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C894BB-7D98-4844-BF4C-445992F9B491}"/>
              </a:ext>
            </a:extLst>
          </p:cNvPr>
          <p:cNvSpPr/>
          <p:nvPr/>
        </p:nvSpPr>
        <p:spPr>
          <a:xfrm>
            <a:off x="2509507" y="4073147"/>
            <a:ext cx="1693729" cy="466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Game Package</a:t>
            </a:r>
            <a:endParaRPr lang="ko-KR" altLang="en-US" sz="15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10BF0B-280D-4B3C-A637-7231A72BD60B}"/>
              </a:ext>
            </a:extLst>
          </p:cNvPr>
          <p:cNvSpPr/>
          <p:nvPr/>
        </p:nvSpPr>
        <p:spPr>
          <a:xfrm>
            <a:off x="5143893" y="4073147"/>
            <a:ext cx="1693729" cy="466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Setting Class</a:t>
            </a:r>
            <a:endParaRPr lang="ko-KR" altLang="en-US" sz="15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6DAFE2-EEA9-4E6D-95CD-A94F00A73E33}"/>
              </a:ext>
            </a:extLst>
          </p:cNvPr>
          <p:cNvSpPr/>
          <p:nvPr/>
        </p:nvSpPr>
        <p:spPr>
          <a:xfrm>
            <a:off x="7783756" y="4073147"/>
            <a:ext cx="1693729" cy="466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Ranking Class</a:t>
            </a:r>
            <a:endParaRPr lang="ko-KR" altLang="en-US" sz="15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A48ADD7-4A71-41B9-96A1-D5E3782C0903}"/>
              </a:ext>
            </a:extLst>
          </p:cNvPr>
          <p:cNvCxnSpPr/>
          <p:nvPr/>
        </p:nvCxnSpPr>
        <p:spPr>
          <a:xfrm>
            <a:off x="3356372" y="453960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8EE070A-DA2E-4F58-95F0-09609221A669}"/>
              </a:ext>
            </a:extLst>
          </p:cNvPr>
          <p:cNvCxnSpPr>
            <a:cxnSpLocks/>
          </p:cNvCxnSpPr>
          <p:nvPr/>
        </p:nvCxnSpPr>
        <p:spPr>
          <a:xfrm flipH="1">
            <a:off x="2361128" y="4850575"/>
            <a:ext cx="55231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DFBB8A4-B56F-4DB4-8FCE-1F1EAD68976E}"/>
              </a:ext>
            </a:extLst>
          </p:cNvPr>
          <p:cNvCxnSpPr/>
          <p:nvPr/>
        </p:nvCxnSpPr>
        <p:spPr>
          <a:xfrm>
            <a:off x="2361128" y="485057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A52CB1-5C47-4585-8BF2-5CA0178DDC3B}"/>
              </a:ext>
            </a:extLst>
          </p:cNvPr>
          <p:cNvSpPr/>
          <p:nvPr/>
        </p:nvSpPr>
        <p:spPr>
          <a:xfrm>
            <a:off x="1514264" y="5161547"/>
            <a:ext cx="1693729" cy="6841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Constant Class</a:t>
            </a:r>
            <a:endParaRPr lang="ko-KR" altLang="en-US" sz="15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32E7C0E-EAC3-45EE-89FE-7E8B81DADDBE}"/>
              </a:ext>
            </a:extLst>
          </p:cNvPr>
          <p:cNvCxnSpPr/>
          <p:nvPr/>
        </p:nvCxnSpPr>
        <p:spPr>
          <a:xfrm>
            <a:off x="6045342" y="485057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361B767-5C81-4EFD-BC4E-0F7D4B1B1EC7}"/>
              </a:ext>
            </a:extLst>
          </p:cNvPr>
          <p:cNvCxnSpPr/>
          <p:nvPr/>
        </p:nvCxnSpPr>
        <p:spPr>
          <a:xfrm>
            <a:off x="7884303" y="485057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510A8D-88C7-4521-BA51-1A2B73B9905D}"/>
              </a:ext>
            </a:extLst>
          </p:cNvPr>
          <p:cNvSpPr/>
          <p:nvPr/>
        </p:nvSpPr>
        <p:spPr>
          <a:xfrm>
            <a:off x="3356371" y="5161547"/>
            <a:ext cx="1693729" cy="684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Tetris Manager Class</a:t>
            </a:r>
            <a:endParaRPr lang="ko-KR" altLang="en-US" sz="15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EF2D63-7105-4773-81BF-5CE2B35F72C9}"/>
              </a:ext>
            </a:extLst>
          </p:cNvPr>
          <p:cNvSpPr/>
          <p:nvPr/>
        </p:nvSpPr>
        <p:spPr>
          <a:xfrm>
            <a:off x="5198478" y="5161548"/>
            <a:ext cx="1693729" cy="684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Block Class</a:t>
            </a:r>
            <a:endParaRPr lang="ko-KR" altLang="en-US" sz="1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014E9A-B870-4F8B-8E89-9B470B24B70E}"/>
              </a:ext>
            </a:extLst>
          </p:cNvPr>
          <p:cNvSpPr/>
          <p:nvPr/>
        </p:nvSpPr>
        <p:spPr>
          <a:xfrm>
            <a:off x="7037439" y="5161547"/>
            <a:ext cx="1693729" cy="684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Popup class</a:t>
            </a:r>
            <a:endParaRPr lang="ko-KR" altLang="en-US" sz="15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40B2605-BC62-4DAF-8F14-4D0D820380DF}"/>
              </a:ext>
            </a:extLst>
          </p:cNvPr>
          <p:cNvCxnSpPr/>
          <p:nvPr/>
        </p:nvCxnSpPr>
        <p:spPr>
          <a:xfrm>
            <a:off x="4206619" y="4850575"/>
            <a:ext cx="0" cy="31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2BC4A-7ACE-4CFE-B0D7-897167FA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Constant </a:t>
            </a:r>
            <a:r>
              <a:rPr lang="ko-KR" altLang="en-US" dirty="0"/>
              <a:t>클래스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D1D5F-2317-4907-B403-73B40F860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5"/>
            <a:ext cx="9905999" cy="38536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게임 상태에 대한 변수이름 정의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블록의 크기와 블록 움직임에 대한 변수 이름 정의 및 데이터 할당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조작키 변수 이름 정의 및 각 조작키 키보드 값 정수 표현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테트리스</a:t>
            </a:r>
            <a:r>
              <a:rPr lang="ko-KR" altLang="en-US" dirty="0"/>
              <a:t> 판 제작을 위한 변수이름 정의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메인화면</a:t>
            </a:r>
            <a:r>
              <a:rPr lang="en-US" altLang="ko-KR" dirty="0"/>
              <a:t>, </a:t>
            </a:r>
            <a:r>
              <a:rPr lang="ko-KR" altLang="en-US" dirty="0"/>
              <a:t>일시정지 화면</a:t>
            </a:r>
            <a:r>
              <a:rPr lang="en-US" altLang="ko-KR" dirty="0"/>
              <a:t>, </a:t>
            </a:r>
            <a:r>
              <a:rPr lang="ko-KR" altLang="en-US" dirty="0"/>
              <a:t>종료 화면에서 각 버튼에 대한 변수 이름 및 데이터 할당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블록 낙하 최고 속도와 최저 속도 변수 이름 정의 및 데이터 할당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프로그램에서 사용할 색에 대한 선언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19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0019" y="352817"/>
            <a:ext cx="9905999" cy="188477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Constant</a:t>
            </a:r>
            <a:br>
              <a:rPr lang="ko-KR" altLang="en-US" b="0"/>
            </a:br>
            <a:r>
              <a:rPr lang="en-US" altLang="ko-KR" sz="3000" b="0"/>
              <a:t>-&gt; </a:t>
            </a:r>
            <a:r>
              <a:rPr lang="ko-KR" altLang="en-US" sz="3000" b="0"/>
              <a:t>사용할 상수들을 모아 놓음</a:t>
            </a:r>
            <a:endParaRPr lang="ko-KR" altLang="en-US" sz="3000"/>
          </a:p>
        </p:txBody>
      </p:sp>
      <p:sp>
        <p:nvSpPr>
          <p:cNvPr id="6" name="TextBox 5"/>
          <p:cNvSpPr txBox="1"/>
          <p:nvPr/>
        </p:nvSpPr>
        <p:spPr>
          <a:xfrm>
            <a:off x="6233020" y="5304958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MySQL</a:t>
            </a:r>
            <a:r>
              <a:rPr lang="ko-KR" altLang="en-US">
                <a:solidFill>
                  <a:schemeClr val="bg1"/>
                </a:solidFill>
              </a:rPr>
              <a:t>과 </a:t>
            </a:r>
            <a:r>
              <a:rPr lang="en-US" altLang="ko-KR">
                <a:solidFill>
                  <a:schemeClr val="bg1"/>
                </a:solidFill>
              </a:rPr>
              <a:t>Eclipse </a:t>
            </a:r>
            <a:r>
              <a:rPr lang="ko-KR" altLang="en-US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1280020" y="2502418"/>
            <a:ext cx="9905999" cy="356455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000" b="0"/>
          </a:p>
          <a:p>
            <a:pPr>
              <a:defRPr/>
            </a:pPr>
            <a:endParaRPr lang="en-US" altLang="ko-KR" sz="2000" b="0"/>
          </a:p>
          <a:p>
            <a:pPr>
              <a:defRPr/>
            </a:pPr>
            <a:endParaRPr lang="en-US" altLang="ko-KR" sz="2000" b="0"/>
          </a:p>
          <a:p>
            <a:pPr>
              <a:defRPr/>
            </a:pPr>
            <a:endParaRPr lang="en-US" altLang="ko-KR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ko-KR" altLang="en-US" b="0"/>
              <a:t> 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71010"/>
              </p:ext>
            </p:extLst>
          </p:nvPr>
        </p:nvGraphicFramePr>
        <p:xfrm>
          <a:off x="1977185" y="3116476"/>
          <a:ext cx="7583713" cy="132484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87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42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java.awt.</a:t>
                      </a:r>
                      <a:r>
                        <a:rPr lang="ko-KR" altLang="en-US"/>
                        <a:t>패키지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자바가 처음 나왔을 때 배포된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Gui</a:t>
                      </a:r>
                      <a:r>
                        <a:rPr lang="ko-KR" altLang="en-US" dirty="0"/>
                        <a:t> 라이브러리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2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java.awt.Color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dirty="0">
                          <a:solidFill>
                            <a:schemeClr val="dk1"/>
                          </a:solidFill>
                        </a:rPr>
                        <a:t>프로그램 내에서 사용할 컬러들을 명시하기 위해 </a:t>
                      </a:r>
                      <a:r>
                        <a:rPr lang="en-US" altLang="ko-KR" b="0" dirty="0">
                          <a:solidFill>
                            <a:schemeClr val="dk1"/>
                          </a:solidFill>
                        </a:rPr>
                        <a:t>import</a:t>
                      </a:r>
                      <a:endParaRPr lang="ko-KR" altLang="en-US" b="0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제목 1"/>
          <p:cNvSpPr txBox="1"/>
          <p:nvPr/>
        </p:nvSpPr>
        <p:spPr>
          <a:xfrm>
            <a:off x="1143000" y="2047515"/>
            <a:ext cx="9905999" cy="368118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>
              <a:defRPr/>
            </a:pPr>
            <a:endParaRPr lang="en-US" altLang="ko-KR" sz="2000" b="0" dirty="0"/>
          </a:p>
          <a:p>
            <a:pPr>
              <a:defRPr/>
            </a:pPr>
            <a:endParaRPr lang="en-US" altLang="ko-KR" sz="2000" b="0" dirty="0"/>
          </a:p>
          <a:p>
            <a:pPr>
              <a:defRPr/>
            </a:pPr>
            <a:r>
              <a:rPr lang="ko-KR" altLang="en-US" sz="2000" b="0" dirty="0"/>
              <a:t>필요한 자바 기본 패키지 및 클래스</a:t>
            </a:r>
          </a:p>
          <a:p>
            <a:pPr>
              <a:defRPr/>
            </a:pPr>
            <a:endParaRPr lang="ko-KR" altLang="en-US" sz="2000" b="0" dirty="0"/>
          </a:p>
          <a:p>
            <a:pPr>
              <a:defRPr/>
            </a:pPr>
            <a:endParaRPr lang="ko-KR" altLang="en-US" sz="2000" b="0" dirty="0"/>
          </a:p>
          <a:p>
            <a:pPr>
              <a:defRPr/>
            </a:pPr>
            <a:endParaRPr lang="ko-KR" altLang="en-US" sz="2000" b="0" dirty="0"/>
          </a:p>
          <a:p>
            <a:pPr>
              <a:defRPr/>
            </a:pPr>
            <a:endParaRPr lang="ko-KR" altLang="en-US" sz="2000" b="0" dirty="0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 sz="2000" b="0" dirty="0"/>
          </a:p>
          <a:p>
            <a:pPr>
              <a:defRPr/>
            </a:pPr>
            <a:endParaRPr lang="ko-KR" altLang="en-US" sz="2000" b="0" dirty="0"/>
          </a:p>
          <a:p>
            <a:pPr>
              <a:defRPr/>
            </a:pPr>
            <a:endParaRPr lang="ko-KR" altLang="en-US" sz="2000" b="0" dirty="0"/>
          </a:p>
          <a:p>
            <a:pPr>
              <a:defRPr/>
            </a:pPr>
            <a:endParaRPr lang="ko-KR" altLang="en-US" sz="2000" b="0" dirty="0"/>
          </a:p>
          <a:p>
            <a:pPr>
              <a:defRPr/>
            </a:pPr>
            <a:endParaRPr lang="ko-KR" altLang="en-US" sz="2000" b="0" dirty="0"/>
          </a:p>
          <a:p>
            <a:pPr>
              <a:defRPr/>
            </a:pPr>
            <a:endParaRPr lang="en-US" altLang="ko-KR" sz="2000" b="0" dirty="0"/>
          </a:p>
          <a:p>
            <a:pPr>
              <a:defRPr/>
            </a:pPr>
            <a:endParaRPr lang="ko-KR" altLang="en-US" sz="2000" b="0" dirty="0"/>
          </a:p>
          <a:p>
            <a:pPr>
              <a:defRPr/>
            </a:pPr>
            <a:endParaRPr lang="ko-KR" altLang="en-US" sz="2000" b="0" dirty="0"/>
          </a:p>
          <a:p>
            <a:pPr>
              <a:defRPr/>
            </a:pPr>
            <a:r>
              <a:rPr lang="ko-KR" altLang="en-US" b="0" dirty="0"/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24643" y="-133350"/>
            <a:ext cx="9905999" cy="188477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Constant</a:t>
            </a:r>
            <a:endParaRPr lang="ko-KR" altLang="en-US" sz="3000"/>
          </a:p>
        </p:txBody>
      </p:sp>
      <p:sp>
        <p:nvSpPr>
          <p:cNvPr id="6" name="TextBox 5"/>
          <p:cNvSpPr txBox="1"/>
          <p:nvPr/>
        </p:nvSpPr>
        <p:spPr>
          <a:xfrm>
            <a:off x="6233020" y="5304958"/>
            <a:ext cx="24801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MySQL</a:t>
            </a:r>
            <a:r>
              <a:rPr lang="ko-KR" altLang="en-US">
                <a:solidFill>
                  <a:schemeClr val="bg1"/>
                </a:solidFill>
              </a:rPr>
              <a:t>과 </a:t>
            </a:r>
            <a:r>
              <a:rPr lang="en-US" altLang="ko-KR">
                <a:solidFill>
                  <a:schemeClr val="bg1"/>
                </a:solidFill>
              </a:rPr>
              <a:t>Eclipse </a:t>
            </a:r>
            <a:r>
              <a:rPr lang="ko-KR" altLang="en-US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제목 1"/>
          <p:cNvSpPr txBox="1"/>
          <p:nvPr/>
        </p:nvSpPr>
        <p:spPr>
          <a:xfrm>
            <a:off x="1280020" y="2385786"/>
            <a:ext cx="9905999" cy="3681184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000" b="0"/>
          </a:p>
          <a:p>
            <a:pPr>
              <a:defRPr/>
            </a:pPr>
            <a:endParaRPr lang="en-US" altLang="ko-KR" sz="2000" b="0"/>
          </a:p>
          <a:p>
            <a:pPr>
              <a:defRPr/>
            </a:pPr>
            <a:r>
              <a:rPr lang="ko-KR" altLang="en-US" sz="2000" b="0"/>
              <a:t>인터페이스의 필요성</a:t>
            </a:r>
          </a:p>
          <a:p>
            <a:pPr>
              <a:defRPr/>
            </a:pPr>
            <a:r>
              <a:rPr lang="en-US" altLang="ko-KR" sz="2000" b="0"/>
              <a:t>1.</a:t>
            </a:r>
            <a:r>
              <a:rPr lang="ko-KR" altLang="en-US" sz="2000" b="0"/>
              <a:t> 인터페이스를 적용하면 프로그램의 통합을 쉽게 할 수 있다</a:t>
            </a:r>
            <a:r>
              <a:rPr lang="en-US" altLang="ko-KR" sz="2000" b="0"/>
              <a:t>.</a:t>
            </a:r>
          </a:p>
          <a:p>
            <a:pPr>
              <a:defRPr/>
            </a:pPr>
            <a:r>
              <a:rPr lang="en-US" altLang="ko-KR" sz="2000" b="0"/>
              <a:t>2.</a:t>
            </a:r>
            <a:r>
              <a:rPr lang="ko-KR" altLang="en-US" sz="2000" b="0"/>
              <a:t> 다중 상속을 대체할 수 있는 효과가 있다</a:t>
            </a:r>
            <a:r>
              <a:rPr lang="en-US" altLang="ko-KR" sz="2000" b="0"/>
              <a:t>.</a:t>
            </a:r>
          </a:p>
          <a:p>
            <a:pPr>
              <a:defRPr/>
            </a:pPr>
            <a:r>
              <a:rPr lang="en-US" altLang="ko-KR" sz="2000" b="0"/>
              <a:t>3.</a:t>
            </a:r>
            <a:r>
              <a:rPr lang="ko-KR" altLang="en-US" sz="2000" b="0"/>
              <a:t> 재사용성으로 개발기간이나 비용을 줄일 수 있다</a:t>
            </a:r>
            <a:r>
              <a:rPr lang="en-US" altLang="ko-KR" sz="2000" b="0"/>
              <a:t>.</a:t>
            </a:r>
          </a:p>
          <a:p>
            <a:pPr>
              <a:defRPr/>
            </a:pPr>
            <a:endParaRPr lang="en-US" altLang="ko-KR" sz="2000" b="0"/>
          </a:p>
          <a:p>
            <a:pPr>
              <a:defRPr/>
            </a:pPr>
            <a:r>
              <a:rPr lang="en-US" altLang="ko-KR" sz="2000" b="0"/>
              <a:t>Enum GameStatus</a:t>
            </a:r>
          </a:p>
          <a:p>
            <a:pPr>
              <a:defRPr/>
            </a:pPr>
            <a:endParaRPr lang="en-US" altLang="ko-KR" sz="2000" b="0"/>
          </a:p>
          <a:p>
            <a:pPr>
              <a:defRPr/>
            </a:pPr>
            <a:r>
              <a:rPr lang="en-US" altLang="ko-KR" sz="2000" b="0"/>
              <a:t>GameStatus</a:t>
            </a:r>
            <a:r>
              <a:rPr lang="ko-KR" altLang="en-US" sz="2000" b="0"/>
              <a:t>라는 열거형 상수를 정의합니다</a:t>
            </a:r>
            <a:r>
              <a:rPr lang="en-US" altLang="ko-KR" sz="2000" b="0"/>
              <a:t>.</a:t>
            </a:r>
            <a:r>
              <a:rPr lang="ko-KR" altLang="en-US" sz="2000" b="0"/>
              <a:t> 이는 게임의 상태를 의미합니다</a:t>
            </a:r>
            <a:r>
              <a:rPr lang="en-US" altLang="ko-KR" sz="2000" b="0"/>
              <a:t>.</a:t>
            </a:r>
          </a:p>
          <a:p>
            <a:pPr>
              <a:defRPr/>
            </a:pPr>
            <a:endParaRPr lang="en-US" altLang="ko-KR" sz="2000" b="0"/>
          </a:p>
          <a:p>
            <a:pPr>
              <a:defRPr/>
            </a:pPr>
            <a:r>
              <a:rPr lang="ko-KR" altLang="en-US" sz="2000" b="0"/>
              <a:t>게임의 상태</a:t>
            </a:r>
          </a:p>
          <a:p>
            <a:pPr>
              <a:defRPr/>
            </a:pPr>
            <a:r>
              <a:rPr lang="en-US" altLang="ko-KR" sz="2000" b="0"/>
              <a:t>1.</a:t>
            </a:r>
            <a:r>
              <a:rPr lang="ko-KR" altLang="en-US" sz="2000" b="0"/>
              <a:t> </a:t>
            </a:r>
            <a:r>
              <a:rPr lang="en-US" altLang="ko-KR" sz="2000" b="0"/>
              <a:t>Playing =  </a:t>
            </a:r>
            <a:r>
              <a:rPr lang="ko-KR" altLang="en-US" sz="2000" b="0"/>
              <a:t>게임 실행</a:t>
            </a:r>
          </a:p>
          <a:p>
            <a:pPr>
              <a:defRPr/>
            </a:pPr>
            <a:r>
              <a:rPr lang="en-US" altLang="ko-KR" sz="2000" b="0"/>
              <a:t>2. End</a:t>
            </a:r>
            <a:r>
              <a:rPr lang="ko-KR" altLang="en-US" sz="2000" b="0"/>
              <a:t> </a:t>
            </a:r>
            <a:r>
              <a:rPr lang="en-US" altLang="ko-KR" sz="2000" b="0"/>
              <a:t>=</a:t>
            </a:r>
            <a:r>
              <a:rPr lang="ko-KR" altLang="en-US" sz="2000" b="0"/>
              <a:t> 게임 종료</a:t>
            </a:r>
          </a:p>
          <a:p>
            <a:pPr>
              <a:defRPr/>
            </a:pPr>
            <a:r>
              <a:rPr lang="en-US" altLang="ko-KR" sz="2000" b="0"/>
              <a:t>3.</a:t>
            </a:r>
            <a:r>
              <a:rPr lang="ko-KR" altLang="en-US" sz="2000" b="0"/>
              <a:t> </a:t>
            </a:r>
            <a:r>
              <a:rPr lang="en-US" altLang="ko-KR" sz="2000" b="0"/>
              <a:t>Pause</a:t>
            </a:r>
            <a:r>
              <a:rPr lang="ko-KR" altLang="en-US" sz="2000" b="0"/>
              <a:t> </a:t>
            </a:r>
            <a:r>
              <a:rPr lang="en-US" altLang="ko-KR" sz="2000" b="0"/>
              <a:t>=</a:t>
            </a:r>
            <a:r>
              <a:rPr lang="ko-KR" altLang="en-US" sz="2000" b="0"/>
              <a:t> 게임 정지</a:t>
            </a:r>
          </a:p>
          <a:p>
            <a:pPr>
              <a:defRPr/>
            </a:pPr>
            <a:endParaRPr lang="en-US" altLang="ko-KR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endParaRPr lang="ko-KR" altLang="en-US" sz="2000" b="0"/>
          </a:p>
          <a:p>
            <a:pPr>
              <a:defRPr/>
            </a:pPr>
            <a:r>
              <a:rPr lang="ko-KR" altLang="en-US" b="0"/>
              <a:t>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48296" y="252703"/>
            <a:ext cx="4443704" cy="669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0"/>
              <a:t>Constant </a:t>
            </a:r>
            <a:r>
              <a:rPr lang="ko-KR" altLang="en-US" sz="2000" b="0"/>
              <a:t>클래스의 </a:t>
            </a:r>
            <a:r>
              <a:rPr lang="en-US" altLang="ko-KR" sz="2000" b="0"/>
              <a:t>interface</a:t>
            </a:r>
            <a:r>
              <a:rPr lang="ko-KR" altLang="en-US" sz="2000" b="0"/>
              <a:t> 정의</a:t>
            </a:r>
            <a:r>
              <a:rPr lang="en-US" altLang="ko-KR" sz="2000" b="0"/>
              <a:t>-1</a:t>
            </a:r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RegattaVTI">
  <a:themeElements>
    <a:clrScheme name="AnalogousFromDarkSeed_2SEEDS">
      <a:dk1>
        <a:srgbClr val="000000"/>
      </a:dk1>
      <a:lt1>
        <a:srgbClr val="FFFFFF"/>
      </a:lt1>
      <a:dk2>
        <a:srgbClr val="22283C"/>
      </a:dk2>
      <a:lt2>
        <a:srgbClr val="E8E7E2"/>
      </a:lt2>
      <a:accent1>
        <a:srgbClr val="3B58B1"/>
      </a:accent1>
      <a:accent2>
        <a:srgbClr val="4D9BC3"/>
      </a:accent2>
      <a:accent3>
        <a:srgbClr val="614DC3"/>
      </a:accent3>
      <a:accent4>
        <a:srgbClr val="B13B46"/>
      </a:accent4>
      <a:accent5>
        <a:srgbClr val="C3724D"/>
      </a:accent5>
      <a:accent6>
        <a:srgbClr val="B1923B"/>
      </a:accent6>
      <a:hlink>
        <a:srgbClr val="BF3F9E"/>
      </a:hlink>
      <a:folHlink>
        <a:srgbClr val="7F7F7F"/>
      </a:folHlink>
    </a:clrScheme>
    <a:fontScheme name="Walbaum Display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3275</Words>
  <Application>Microsoft Office PowerPoint</Application>
  <PresentationFormat>와이드스크린</PresentationFormat>
  <Paragraphs>754</Paragraphs>
  <Slides>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RegattaVTI</vt:lpstr>
      <vt:lpstr>상세 설계서  최종 수정</vt:lpstr>
      <vt:lpstr>목차</vt:lpstr>
      <vt:lpstr>테트리스 시나리오 상세 플로우</vt:lpstr>
      <vt:lpstr>PowerPoint 프레젠테이션</vt:lpstr>
      <vt:lpstr>모듈 상호 관계도 예정</vt:lpstr>
      <vt:lpstr>모듈 상호 관계도 확정</vt:lpstr>
      <vt:lpstr>Constant 클래스 흐름</vt:lpstr>
      <vt:lpstr>Constant -&gt; 사용할 상수들을 모아 놓음</vt:lpstr>
      <vt:lpstr>Constant</vt:lpstr>
      <vt:lpstr>Constant</vt:lpstr>
      <vt:lpstr>Constant</vt:lpstr>
      <vt:lpstr>Constant</vt:lpstr>
      <vt:lpstr>Constant</vt:lpstr>
      <vt:lpstr>Constant</vt:lpstr>
      <vt:lpstr>Util 클래스 흐름</vt:lpstr>
      <vt:lpstr>PowerPoint 프레젠테이션</vt:lpstr>
      <vt:lpstr>PowerPoint 프레젠테이션</vt:lpstr>
      <vt:lpstr>Block 클래스 흐름</vt:lpstr>
      <vt:lpstr>&lt;Block&gt; -&gt;블록 모양 관련 모듈 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Tetris Manager 클래스 흐름</vt:lpstr>
      <vt:lpstr>Tetris Manager 클래스 흐름</vt:lpstr>
      <vt:lpstr>PowerPoint 프레젠테이션</vt:lpstr>
      <vt:lpstr>  &lt;TetrisManager&gt; </vt:lpstr>
      <vt:lpstr>  &lt;TetrisManager&gt; </vt:lpstr>
      <vt:lpstr>PowerPoint 프레젠테이션</vt:lpstr>
      <vt:lpstr>View 클래스 흐름</vt:lpstr>
      <vt:lpstr>  &lt;View&gt; -&gt;테트리스의 UI를 담당하는 모듈   </vt:lpstr>
      <vt:lpstr>javax.io 패키지 -&gt; 스트림을 통한 입출력을 위한 패키지 </vt:lpstr>
      <vt:lpstr>javaFX 패키지 -&gt; Image를 전시하는 패키지</vt:lpstr>
      <vt:lpstr>StartMenuPopup 클래스 변수 선언  </vt:lpstr>
      <vt:lpstr>PauseMenuPopup 클래스 변수 선언</vt:lpstr>
      <vt:lpstr>EndMenuPopup 클래스 변수 선언</vt:lpstr>
      <vt:lpstr>View MenuPopup</vt:lpstr>
      <vt:lpstr>Main -&gt;게임창을 불러오는 모듈</vt:lpstr>
      <vt:lpstr>프레임(초기화면) 상세 설계</vt:lpstr>
      <vt:lpstr>프레임(초기화면) 상세 설계</vt:lpstr>
      <vt:lpstr>In game 화면 상세 설계</vt:lpstr>
      <vt:lpstr>In game 화면 상세 설계</vt:lpstr>
      <vt:lpstr>설정화면 설계 예정</vt:lpstr>
      <vt:lpstr>설정화면 모듈 구현 예정</vt:lpstr>
      <vt:lpstr>랭킹 모듈 구현 예정</vt:lpstr>
      <vt:lpstr>랭킹 모듈 구현 예정</vt:lpstr>
      <vt:lpstr>PowerPoint 프레젠테이션</vt:lpstr>
      <vt:lpstr>종료 화면 상세 설계</vt:lpstr>
      <vt:lpstr>ERD</vt:lpstr>
      <vt:lpstr>DB 설계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타조 테트리스</dc:title>
  <dc:creator>ja5374@office.nsu.ac.kr</dc:creator>
  <cp:lastModifiedBy>알 수 없는 사용자</cp:lastModifiedBy>
  <cp:revision>176</cp:revision>
  <dcterms:created xsi:type="dcterms:W3CDTF">2022-03-18T05:19:34Z</dcterms:created>
  <dcterms:modified xsi:type="dcterms:W3CDTF">2022-04-28T05:05:47Z</dcterms:modified>
  <cp:version/>
</cp:coreProperties>
</file>