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notesMasterIdLst>
    <p:notesMasterId r:id="rId48"/>
  </p:notesMasterIdLst>
  <p:sldIdLst>
    <p:sldId id="289" r:id="rId2"/>
    <p:sldId id="290" r:id="rId3"/>
    <p:sldId id="323" r:id="rId4"/>
    <p:sldId id="324" r:id="rId5"/>
    <p:sldId id="352" r:id="rId6"/>
    <p:sldId id="371" r:id="rId7"/>
    <p:sldId id="335" r:id="rId8"/>
    <p:sldId id="354" r:id="rId9"/>
    <p:sldId id="355" r:id="rId10"/>
    <p:sldId id="356" r:id="rId11"/>
    <p:sldId id="357" r:id="rId12"/>
    <p:sldId id="358" r:id="rId13"/>
    <p:sldId id="359" r:id="rId14"/>
    <p:sldId id="372" r:id="rId15"/>
    <p:sldId id="338" r:id="rId16"/>
    <p:sldId id="339" r:id="rId17"/>
    <p:sldId id="373" r:id="rId18"/>
    <p:sldId id="340" r:id="rId19"/>
    <p:sldId id="342" r:id="rId20"/>
    <p:sldId id="301" r:id="rId21"/>
    <p:sldId id="343" r:id="rId22"/>
    <p:sldId id="303" r:id="rId23"/>
    <p:sldId id="304" r:id="rId24"/>
    <p:sldId id="305" r:id="rId25"/>
    <p:sldId id="374" r:id="rId26"/>
    <p:sldId id="376" r:id="rId27"/>
    <p:sldId id="368" r:id="rId28"/>
    <p:sldId id="366" r:id="rId29"/>
    <p:sldId id="367" r:id="rId30"/>
    <p:sldId id="369" r:id="rId31"/>
    <p:sldId id="377" r:id="rId32"/>
    <p:sldId id="294" r:id="rId33"/>
    <p:sldId id="350" r:id="rId34"/>
    <p:sldId id="353" r:id="rId35"/>
    <p:sldId id="360" r:id="rId36"/>
    <p:sldId id="292" r:id="rId37"/>
    <p:sldId id="365" r:id="rId38"/>
    <p:sldId id="361" r:id="rId39"/>
    <p:sldId id="345" r:id="rId40"/>
    <p:sldId id="297" r:id="rId41"/>
    <p:sldId id="326" r:id="rId42"/>
    <p:sldId id="327" r:id="rId43"/>
    <p:sldId id="328" r:id="rId44"/>
    <p:sldId id="346" r:id="rId45"/>
    <p:sldId id="325" r:id="rId46"/>
    <p:sldId id="311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64" y="108"/>
      </p:cViewPr>
      <p:guideLst>
        <p:guide orient="horz" pos="2157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CDE6A30-815C-45A4-9365-DBFA8176B82C}" type="datetime1">
              <a:rPr lang="ko-KR" altLang="en-US"/>
              <a:pPr lvl="0">
                <a:defRPr/>
              </a:pPr>
              <a:t>2022-06-08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8F97BF0-745D-42EA-8707-7A7FA8CC798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1181098"/>
            <a:ext cx="8986580" cy="2832404"/>
          </a:xfrm>
        </p:spPr>
        <p:txBody>
          <a:bodyPr anchor="t"/>
          <a:lstStyle>
            <a:lvl1pPr algn="l">
              <a:lnSpc>
                <a:spcPct val="100000"/>
              </a:lnSpc>
              <a:defRPr sz="4800" cap="none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1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37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4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6"/>
            <a:ext cx="2476500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1" y="870626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2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1709738"/>
            <a:ext cx="8520953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4589466"/>
            <a:ext cx="8520953" cy="813266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tx1"/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1" y="2339502"/>
            <a:ext cx="4798980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19" y="2339502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9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33273"/>
            <a:ext cx="9905998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2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9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21" y="2864795"/>
            <a:ext cx="4798981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9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299" y="1322616"/>
            <a:ext cx="8175172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1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2" y="1600200"/>
            <a:ext cx="3932236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2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2" y="3662465"/>
            <a:ext cx="3932236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5" y="987425"/>
            <a:ext cx="55353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783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70" y="4070879"/>
            <a:ext cx="2442732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1" y="1"/>
            <a:ext cx="2442732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1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5"/>
            <a:ext cx="9905998" cy="136089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1" y="2332026"/>
            <a:ext cx="9905998" cy="356711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1"/>
            <a:ext cx="309339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1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1" y="6356351"/>
            <a:ext cx="395915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1"/>
            <a:ext cx="62581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1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52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11" rtl="0" eaLnBrk="1" latinLnBrk="0" hangingPunct="1">
        <a:lnSpc>
          <a:spcPct val="110000"/>
        </a:lnSpc>
        <a:spcBef>
          <a:spcPct val="0"/>
        </a:spcBef>
        <a:buNone/>
        <a:defRPr sz="4000" b="1" kern="1200" spc="69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120000"/>
        </a:lnSpc>
        <a:spcBef>
          <a:spcPts val="1001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228604" indent="0" algn="l" defTabSz="914411" rtl="0" eaLnBrk="1" latinLnBrk="0" hangingPunct="1">
        <a:lnSpc>
          <a:spcPct val="120000"/>
        </a:lnSpc>
        <a:spcBef>
          <a:spcPts val="500"/>
        </a:spcBef>
        <a:buFontTx/>
        <a:buNone/>
        <a:defRPr sz="1801" i="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457206" indent="-228604" algn="l" defTabSz="914411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502927" indent="0" algn="l" defTabSz="914411" rtl="0" eaLnBrk="1" latinLnBrk="0" hangingPunct="1">
        <a:lnSpc>
          <a:spcPct val="120000"/>
        </a:lnSpc>
        <a:spcBef>
          <a:spcPts val="500"/>
        </a:spcBef>
        <a:buFontTx/>
        <a:buNone/>
        <a:defRPr sz="1401" i="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731529" indent="-228604" algn="l" defTabSz="914411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1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1"/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88975" y="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1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748" y="1866903"/>
            <a:ext cx="5333300" cy="2247899"/>
          </a:xfrm>
        </p:spPr>
        <p:txBody>
          <a:bodyPr>
            <a:normAutofit/>
          </a:bodyPr>
          <a:lstStyle/>
          <a:p>
            <a:pPr lvl="0" algn="ctr">
              <a:defRPr/>
            </a:pPr>
            <a:r>
              <a:rPr lang="ko-KR" altLang="en-US" dirty="0"/>
              <a:t>상세 </a:t>
            </a:r>
            <a:r>
              <a:rPr lang="ko-KR" altLang="en-US" dirty="0" smtClean="0"/>
              <a:t>설계서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17744" y="3659607"/>
            <a:ext cx="2679356" cy="1465118"/>
          </a:xfrm>
        </p:spPr>
        <p:txBody>
          <a:bodyPr anchor="b">
            <a:normAutofit/>
          </a:bodyPr>
          <a:lstStyle/>
          <a:p>
            <a:pPr lvl="0">
              <a:defRPr/>
            </a:pPr>
            <a:r>
              <a:rPr lang="en-US" altLang="ko-KR" dirty="0"/>
              <a:t>TEAM-NAME:</a:t>
            </a:r>
            <a:r>
              <a:rPr lang="ko-KR" altLang="en-US" dirty="0"/>
              <a:t>타조</a:t>
            </a:r>
          </a:p>
        </p:txBody>
      </p:sp>
      <p:pic>
        <p:nvPicPr>
          <p:cNvPr id="4" name="Picture 3" descr="3D 정사각형과 직사각형"/>
          <p:cNvPicPr>
            <a:picLocks noChangeAspect="1"/>
          </p:cNvPicPr>
          <p:nvPr/>
        </p:nvPicPr>
        <p:blipFill rotWithShape="1">
          <a:blip r:embed="rId2"/>
          <a:srcRect l="5710" r="25140"/>
          <a:stretch>
            <a:fillRect/>
          </a:stretch>
        </p:blipFill>
        <p:spPr>
          <a:xfrm>
            <a:off x="5318308" y="11"/>
            <a:ext cx="6873692" cy="6857989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A9FDB56-48D5-4465-8CCC-3F24411E3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124152"/>
              </p:ext>
            </p:extLst>
          </p:nvPr>
        </p:nvGraphicFramePr>
        <p:xfrm>
          <a:off x="7057022" y="3909169"/>
          <a:ext cx="4703428" cy="2788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3858">
                  <a:extLst>
                    <a:ext uri="{9D8B030D-6E8A-4147-A177-3AD203B41FA5}">
                      <a16:colId xmlns:a16="http://schemas.microsoft.com/office/drawing/2014/main" val="2157114281"/>
                    </a:ext>
                  </a:extLst>
                </a:gridCol>
                <a:gridCol w="2839570">
                  <a:extLst>
                    <a:ext uri="{9D8B030D-6E8A-4147-A177-3AD203B41FA5}">
                      <a16:colId xmlns:a16="http://schemas.microsoft.com/office/drawing/2014/main" val="1580412923"/>
                    </a:ext>
                  </a:extLst>
                </a:gridCol>
              </a:tblGrid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 err="1">
                          <a:solidFill>
                            <a:schemeClr val="tx1"/>
                          </a:solidFill>
                          <a:effectLst/>
                        </a:rPr>
                        <a:t>팀명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ko-KR" sz="2000" kern="100">
                          <a:solidFill>
                            <a:schemeClr val="tx1"/>
                          </a:solidFill>
                          <a:effectLst/>
                        </a:rPr>
                        <a:t>타조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710564"/>
                  </a:ext>
                </a:extLst>
              </a:tr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팀장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16100483 </a:t>
                      </a:r>
                      <a:r>
                        <a:rPr lang="ko-KR" alt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송재근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031036"/>
                  </a:ext>
                </a:extLst>
              </a:tr>
              <a:tr h="398340">
                <a:tc rowSpan="3"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팀원</a:t>
                      </a:r>
                    </a:p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altLang="en-US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17100244 </a:t>
                      </a:r>
                      <a:r>
                        <a:rPr lang="ko-KR" sz="2000" kern="100">
                          <a:solidFill>
                            <a:schemeClr val="tx1"/>
                          </a:solidFill>
                          <a:effectLst/>
                        </a:rPr>
                        <a:t>이성준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078802"/>
                  </a:ext>
                </a:extLst>
              </a:tr>
              <a:tr h="398340">
                <a:tc vMerge="1"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17101531 </a:t>
                      </a: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박명현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742398"/>
                  </a:ext>
                </a:extLst>
              </a:tr>
              <a:tr h="398340">
                <a:tc vMerge="1"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alt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17101673 </a:t>
                      </a:r>
                      <a:r>
                        <a:rPr lang="ko-KR" alt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김다영</a:t>
                      </a:r>
                      <a:endParaRPr lang="ko-KR" alt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476455"/>
                  </a:ext>
                </a:extLst>
              </a:tr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>
                          <a:solidFill>
                            <a:schemeClr val="tx1"/>
                          </a:solidFill>
                          <a:effectLst/>
                        </a:rPr>
                        <a:t>담당교수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 err="1">
                          <a:solidFill>
                            <a:schemeClr val="tx1"/>
                          </a:solidFill>
                          <a:effectLst/>
                        </a:rPr>
                        <a:t>유용환</a:t>
                      </a: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 교수님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729510"/>
                  </a:ext>
                </a:extLst>
              </a:tr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alt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제출</a:t>
                      </a: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일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2022.04.</a:t>
                      </a:r>
                      <a:r>
                        <a:rPr lang="en-US" alt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27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220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76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9173" y="1"/>
            <a:ext cx="9905998" cy="188477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Constant</a:t>
            </a:r>
            <a:endParaRPr lang="ko-KR" altLang="en-US" sz="3001"/>
          </a:p>
        </p:txBody>
      </p:sp>
      <p:sp>
        <p:nvSpPr>
          <p:cNvPr id="6" name="TextBox 5"/>
          <p:cNvSpPr txBox="1"/>
          <p:nvPr/>
        </p:nvSpPr>
        <p:spPr>
          <a:xfrm>
            <a:off x="6233020" y="5304957"/>
            <a:ext cx="2483372" cy="3694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801">
                <a:solidFill>
                  <a:schemeClr val="bg1"/>
                </a:solidFill>
              </a:rPr>
              <a:t>MySQL</a:t>
            </a:r>
            <a:r>
              <a:rPr lang="ko-KR" altLang="en-US" sz="1801">
                <a:solidFill>
                  <a:schemeClr val="bg1"/>
                </a:solidFill>
              </a:rPr>
              <a:t>과 </a:t>
            </a:r>
            <a:r>
              <a:rPr lang="en-US" altLang="ko-KR" sz="1801">
                <a:solidFill>
                  <a:schemeClr val="bg1"/>
                </a:solidFill>
              </a:rPr>
              <a:t>Eclipse </a:t>
            </a:r>
            <a:r>
              <a:rPr lang="ko-KR" altLang="en-US" sz="1801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7" name="제목 1"/>
          <p:cNvSpPr txBox="1"/>
          <p:nvPr/>
        </p:nvSpPr>
        <p:spPr>
          <a:xfrm>
            <a:off x="910685" y="1"/>
            <a:ext cx="9905998" cy="606696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000" b="0"/>
          </a:p>
          <a:p>
            <a:pPr>
              <a:defRPr/>
            </a:pPr>
            <a:r>
              <a:rPr lang="en-US" altLang="ko-KR" sz="2000" b="0"/>
              <a:t>Constant </a:t>
            </a:r>
            <a:r>
              <a:rPr lang="ko-KR" altLang="en-US" sz="2000" b="0"/>
              <a:t>클래스의 </a:t>
            </a:r>
            <a:r>
              <a:rPr lang="en-US" altLang="ko-KR" sz="2000" b="0"/>
              <a:t>interface</a:t>
            </a:r>
            <a:r>
              <a:rPr lang="ko-KR" altLang="en-US" sz="2000" b="0"/>
              <a:t> 정의</a:t>
            </a:r>
            <a:r>
              <a:rPr lang="en-US" altLang="ko-KR" sz="2000" b="0"/>
              <a:t>-3</a:t>
            </a:r>
          </a:p>
          <a:p>
            <a:pPr>
              <a:defRPr/>
            </a:pPr>
            <a:endParaRPr lang="ko-KR" altLang="en-US" sz="2000" b="0"/>
          </a:p>
          <a:p>
            <a:pPr>
              <a:defRPr/>
            </a:pPr>
            <a:r>
              <a:rPr lang="en-US" altLang="ko-KR" sz="2000" b="0"/>
              <a:t>interface KeyCode</a:t>
            </a:r>
          </a:p>
          <a:p>
            <a:pPr>
              <a:defRPr/>
            </a:pPr>
            <a:r>
              <a:rPr lang="en-US" altLang="ko-KR" sz="2000" b="0"/>
              <a:t>KeyCode</a:t>
            </a:r>
            <a:r>
              <a:rPr lang="ko-KR" altLang="en-US" sz="2000" b="0"/>
              <a:t>라는 인터페이스명 정의</a:t>
            </a:r>
          </a:p>
          <a:p>
            <a:pPr>
              <a:defRPr/>
            </a:pPr>
            <a:endParaRPr lang="ko-KR" altLang="en-US" sz="2000" b="0"/>
          </a:p>
          <a:p>
            <a:pPr>
              <a:defRPr/>
            </a:pPr>
            <a:r>
              <a:rPr lang="en-US" altLang="ko-KR" sz="2000" b="0"/>
              <a:t>KeyCode</a:t>
            </a:r>
            <a:r>
              <a:rPr lang="ko-KR" altLang="en-US" sz="2000" b="0"/>
              <a:t>는 사용자로부터 입력받은 키보드 값을 </a:t>
            </a:r>
          </a:p>
          <a:p>
            <a:pPr>
              <a:defRPr/>
            </a:pPr>
            <a:r>
              <a:rPr lang="ko-KR" altLang="en-US" sz="2000" b="0"/>
              <a:t>정수값으로 표현</a:t>
            </a:r>
          </a:p>
          <a:p>
            <a:pPr>
              <a:defRPr/>
            </a:pPr>
            <a:r>
              <a:rPr lang="ko-KR" altLang="en-US" sz="2000" b="0"/>
              <a:t> </a:t>
            </a:r>
          </a:p>
          <a:p>
            <a:pPr>
              <a:defRPr/>
            </a:pPr>
            <a:r>
              <a:rPr lang="ko-KR" altLang="en-US" b="0"/>
              <a:t> 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162941" y="2544534"/>
            <a:ext cx="1260156" cy="0"/>
          </a:xfrm>
          <a:prstGeom prst="straightConnector1">
            <a:avLst/>
          </a:prstGeom>
          <a:ln>
            <a:solidFill>
              <a:schemeClr val="l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5"/>
          <p:cNvGraphicFramePr>
            <a:graphicFrameLocks noGrp="1"/>
          </p:cNvGraphicFramePr>
          <p:nvPr/>
        </p:nvGraphicFramePr>
        <p:xfrm>
          <a:off x="6743800" y="1010855"/>
          <a:ext cx="4134399" cy="2768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43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keycode</a:t>
                      </a:r>
                      <a:endParaRPr lang="ko-KR" altLang="en-US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Type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/>
                        <a:t>값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43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UP(</a:t>
                      </a:r>
                      <a:r>
                        <a:rPr lang="ko-KR" altLang="en-US" sz="1100"/>
                        <a:t>↑</a:t>
                      </a:r>
                      <a:r>
                        <a:rPr lang="en-US" altLang="ko-KR" sz="110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int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38</a:t>
                      </a:r>
                      <a:endParaRPr lang="ko-KR" altLang="en-US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3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LEFT(</a:t>
                      </a:r>
                      <a:r>
                        <a:rPr lang="ko-KR" altLang="en-US" sz="1100"/>
                        <a:t>←</a:t>
                      </a:r>
                      <a:r>
                        <a:rPr lang="en-US" altLang="ko-KR" sz="110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int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37</a:t>
                      </a:r>
                      <a:endParaRPr lang="ko-KR" altLang="en-US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43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RIGHT(</a:t>
                      </a:r>
                      <a:r>
                        <a:rPr lang="ko-KR" altLang="en-US" sz="1100"/>
                        <a:t>→</a:t>
                      </a:r>
                      <a:r>
                        <a:rPr lang="en-US" altLang="ko-KR" sz="110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int</a:t>
                      </a:r>
                      <a:endParaRPr lang="ko-KR" altLang="en-US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39</a:t>
                      </a:r>
                      <a:endParaRPr lang="ko-KR" altLang="en-US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43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DOWN(</a:t>
                      </a:r>
                      <a:r>
                        <a:rPr lang="ko-KR" altLang="en-US" sz="1100"/>
                        <a:t>↓</a:t>
                      </a:r>
                      <a:r>
                        <a:rPr lang="en-US" altLang="ko-KR" sz="110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int</a:t>
                      </a:r>
                      <a:endParaRPr lang="ko-KR" altLang="en-US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40</a:t>
                      </a:r>
                      <a:endParaRPr lang="ko-KR" altLang="en-US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43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SPACE_BAR</a:t>
                      </a:r>
                      <a:endParaRPr lang="ko-KR" altLang="en-US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int</a:t>
                      </a:r>
                      <a:endParaRPr lang="ko-KR" altLang="en-US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32</a:t>
                      </a:r>
                      <a:endParaRPr lang="ko-KR" altLang="en-US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43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ESC</a:t>
                      </a:r>
                      <a:endParaRPr lang="ko-KR" altLang="en-US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int</a:t>
                      </a:r>
                      <a:endParaRPr lang="ko-KR" altLang="en-US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27</a:t>
                      </a:r>
                      <a:endParaRPr lang="ko-KR" altLang="en-US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직사각형 18"/>
          <p:cNvSpPr/>
          <p:nvPr/>
        </p:nvSpPr>
        <p:spPr>
          <a:xfrm>
            <a:off x="6850866" y="3990970"/>
            <a:ext cx="3825086" cy="369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801"/>
              <a:t>키보드가 가지고 있는 자바 키 코드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8295" y="252704"/>
            <a:ext cx="4443705" cy="677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Constant </a:t>
            </a:r>
            <a:r>
              <a:rPr lang="ko-KR" altLang="en-US" sz="2000"/>
              <a:t>클래스의 </a:t>
            </a:r>
            <a:r>
              <a:rPr lang="en-US" altLang="ko-KR" sz="2000"/>
              <a:t>interface</a:t>
            </a:r>
            <a:r>
              <a:rPr lang="ko-KR" altLang="en-US" sz="2000"/>
              <a:t> 정의</a:t>
            </a:r>
            <a:r>
              <a:rPr lang="en-US" altLang="ko-KR" sz="2000"/>
              <a:t>-3</a:t>
            </a:r>
          </a:p>
          <a:p>
            <a:pPr>
              <a:defRPr/>
            </a:pPr>
            <a:endParaRPr lang="en-US" altLang="ko-KR" sz="180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1" y="-388774"/>
            <a:ext cx="9905998" cy="188477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Constant</a:t>
            </a:r>
            <a:endParaRPr lang="ko-KR" altLang="en-US" sz="3001"/>
          </a:p>
        </p:txBody>
      </p:sp>
      <p:sp>
        <p:nvSpPr>
          <p:cNvPr id="6" name="TextBox 5"/>
          <p:cNvSpPr txBox="1"/>
          <p:nvPr/>
        </p:nvSpPr>
        <p:spPr>
          <a:xfrm>
            <a:off x="6233020" y="5304957"/>
            <a:ext cx="2483372" cy="3694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801">
                <a:solidFill>
                  <a:schemeClr val="bg1"/>
                </a:solidFill>
              </a:rPr>
              <a:t>MySQL</a:t>
            </a:r>
            <a:r>
              <a:rPr lang="ko-KR" altLang="en-US" sz="1801">
                <a:solidFill>
                  <a:schemeClr val="bg1"/>
                </a:solidFill>
              </a:rPr>
              <a:t>과 </a:t>
            </a:r>
            <a:r>
              <a:rPr lang="en-US" altLang="ko-KR" sz="1801">
                <a:solidFill>
                  <a:schemeClr val="bg1"/>
                </a:solidFill>
              </a:rPr>
              <a:t>Eclipse </a:t>
            </a:r>
            <a:r>
              <a:rPr lang="ko-KR" altLang="en-US" sz="1801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7" name="제목 1"/>
          <p:cNvSpPr txBox="1"/>
          <p:nvPr/>
        </p:nvSpPr>
        <p:spPr>
          <a:xfrm>
            <a:off x="1143001" y="213826"/>
            <a:ext cx="9905998" cy="2334724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ko-KR" altLang="en-US" sz="2000" b="0"/>
          </a:p>
          <a:p>
            <a:pPr>
              <a:defRPr/>
            </a:pPr>
            <a:r>
              <a:rPr lang="en-US" altLang="ko-KR" sz="2000" b="0"/>
              <a:t>Enum BoardType</a:t>
            </a:r>
          </a:p>
          <a:p>
            <a:pPr>
              <a:defRPr/>
            </a:pPr>
            <a:r>
              <a:rPr lang="en-US" altLang="ko-KR" sz="2000" b="0"/>
              <a:t>BoardType</a:t>
            </a:r>
            <a:r>
              <a:rPr lang="ko-KR" altLang="en-US" sz="2000" b="0"/>
              <a:t>이라는 열거형 상수 정의</a:t>
            </a:r>
          </a:p>
          <a:p>
            <a:pPr>
              <a:defRPr/>
            </a:pPr>
            <a:r>
              <a:rPr lang="en-US" altLang="ko-KR" sz="2000" b="0"/>
              <a:t>BoardType</a:t>
            </a:r>
            <a:r>
              <a:rPr lang="ko-KR" altLang="en-US" sz="2000" b="0"/>
              <a:t>은 테트리스 판의 각 위치에 대한 종류 </a:t>
            </a:r>
          </a:p>
        </p:txBody>
      </p:sp>
      <p:graphicFrame>
        <p:nvGraphicFramePr>
          <p:cNvPr id="12" name="표 15"/>
          <p:cNvGraphicFramePr>
            <a:graphicFrameLocks noGrp="1"/>
          </p:cNvGraphicFramePr>
          <p:nvPr/>
        </p:nvGraphicFramePr>
        <p:xfrm>
          <a:off x="957970" y="2107164"/>
          <a:ext cx="10276064" cy="3525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6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06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/>
                        <a:t>변수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/>
                        <a:t>의미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90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EMPTY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/>
                        <a:t>아무것도 없는 비어있는 상태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90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MOVING BLOCK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/>
                        <a:t>움직이는 현재 블록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90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FIXED BLOCK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/>
                        <a:t>더 이상 움직이지 못하는 굳은 블록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90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LEFT WALL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/>
                        <a:t>왼쪽 벽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90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RIGHT WALL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/>
                        <a:t>오른쪽 벽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90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BOTTOM WALL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/>
                        <a:t>바닥 벽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90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TOP WALL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/>
                        <a:t>천장 벽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90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LEFT TOP EDGE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/>
                        <a:t>왼쪽 위 모서리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90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RIGHT TOP EDGE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/>
                        <a:t>오른쪽 위 모서리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90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LEFT BOTTOM EDGE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/>
                        <a:t>왼쪽 아래 모서리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90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RIGHT BOTTOM EDGE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/>
                        <a:t>오른쪽 아래 모서리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748298" y="252704"/>
            <a:ext cx="4443703" cy="677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Constant </a:t>
            </a:r>
            <a:r>
              <a:rPr lang="ko-KR" altLang="en-US" sz="2000"/>
              <a:t>클래스의 </a:t>
            </a:r>
            <a:r>
              <a:rPr lang="en-US" altLang="ko-KR" sz="2000"/>
              <a:t>interface</a:t>
            </a:r>
            <a:r>
              <a:rPr lang="ko-KR" altLang="en-US" sz="2000"/>
              <a:t> 정의</a:t>
            </a:r>
            <a:r>
              <a:rPr lang="en-US" altLang="ko-KR" sz="2000"/>
              <a:t>-4</a:t>
            </a:r>
          </a:p>
          <a:p>
            <a:pPr>
              <a:defRPr/>
            </a:pPr>
            <a:endParaRPr lang="en-US" altLang="ko-KR" sz="180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9173" y="1"/>
            <a:ext cx="9905998" cy="188477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Constant</a:t>
            </a:r>
            <a:endParaRPr lang="ko-KR" altLang="en-US" sz="3001"/>
          </a:p>
        </p:txBody>
      </p:sp>
      <p:sp>
        <p:nvSpPr>
          <p:cNvPr id="6" name="TextBox 5"/>
          <p:cNvSpPr txBox="1"/>
          <p:nvPr/>
        </p:nvSpPr>
        <p:spPr>
          <a:xfrm>
            <a:off x="6233020" y="5304957"/>
            <a:ext cx="2483372" cy="3694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801">
                <a:solidFill>
                  <a:schemeClr val="bg1"/>
                </a:solidFill>
              </a:rPr>
              <a:t>MySQL</a:t>
            </a:r>
            <a:r>
              <a:rPr lang="ko-KR" altLang="en-US" sz="1801">
                <a:solidFill>
                  <a:schemeClr val="bg1"/>
                </a:solidFill>
              </a:rPr>
              <a:t>과 </a:t>
            </a:r>
            <a:r>
              <a:rPr lang="en-US" altLang="ko-KR" sz="1801">
                <a:solidFill>
                  <a:schemeClr val="bg1"/>
                </a:solidFill>
              </a:rPr>
              <a:t>Eclipse </a:t>
            </a:r>
            <a:r>
              <a:rPr lang="ko-KR" altLang="en-US" sz="1801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7" name="제목 1"/>
          <p:cNvSpPr txBox="1"/>
          <p:nvPr/>
        </p:nvSpPr>
        <p:spPr>
          <a:xfrm>
            <a:off x="890297" y="-349898"/>
            <a:ext cx="9905998" cy="606696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000" b="0"/>
          </a:p>
          <a:p>
            <a:pPr>
              <a:defRPr/>
            </a:pPr>
            <a:endParaRPr lang="ko-KR" altLang="en-US" sz="2000" b="0"/>
          </a:p>
          <a:p>
            <a:pPr>
              <a:defRPr/>
            </a:pPr>
            <a:endParaRPr lang="ko-KR" altLang="en-US" sz="2000" b="0"/>
          </a:p>
          <a:p>
            <a:pPr>
              <a:defRPr/>
            </a:pPr>
            <a:r>
              <a:rPr lang="ko-KR" altLang="en-US" b="0"/>
              <a:t> </a:t>
            </a:r>
          </a:p>
        </p:txBody>
      </p:sp>
      <p:sp>
        <p:nvSpPr>
          <p:cNvPr id="14" name="직사각형 18"/>
          <p:cNvSpPr/>
          <p:nvPr/>
        </p:nvSpPr>
        <p:spPr>
          <a:xfrm>
            <a:off x="980357" y="1582319"/>
            <a:ext cx="10237644" cy="923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801"/>
              <a:t>Interface MainMenu,PauseMenu,EndMenu</a:t>
            </a:r>
          </a:p>
          <a:p>
            <a:pPr lvl="0">
              <a:defRPr/>
            </a:pPr>
            <a:endParaRPr lang="ko-KR" altLang="en-US" sz="1801"/>
          </a:p>
          <a:p>
            <a:pPr lvl="0">
              <a:defRPr/>
            </a:pPr>
            <a:r>
              <a:rPr lang="ko-KR" altLang="en-US" sz="1801"/>
              <a:t>게임 초기화면과 정지메뉴</a:t>
            </a:r>
            <a:r>
              <a:rPr lang="en-US" altLang="ko-KR" sz="1801"/>
              <a:t>,</a:t>
            </a:r>
            <a:r>
              <a:rPr lang="ko-KR" altLang="en-US" sz="1801"/>
              <a:t> 종료 화면 버튼에 데이터 할당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8295" y="252704"/>
            <a:ext cx="4443705" cy="677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Constant </a:t>
            </a:r>
            <a:r>
              <a:rPr lang="ko-KR" altLang="en-US" sz="2000"/>
              <a:t>클래스의 </a:t>
            </a:r>
            <a:r>
              <a:rPr lang="en-US" altLang="ko-KR" sz="2000"/>
              <a:t>interface</a:t>
            </a:r>
            <a:r>
              <a:rPr lang="ko-KR" altLang="en-US" sz="2000"/>
              <a:t> 정의</a:t>
            </a:r>
            <a:r>
              <a:rPr lang="en-US" altLang="ko-KR" sz="2000"/>
              <a:t>-5</a:t>
            </a:r>
          </a:p>
          <a:p>
            <a:pPr>
              <a:defRPr/>
            </a:pPr>
            <a:endParaRPr lang="en-US" altLang="ko-KR" sz="1801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890509"/>
              </p:ext>
            </p:extLst>
          </p:nvPr>
        </p:nvGraphicFramePr>
        <p:xfrm>
          <a:off x="945612" y="3098001"/>
          <a:ext cx="10300771" cy="2496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4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4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82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99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4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1804"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 err="1"/>
                        <a:t>MainMenu</a:t>
                      </a:r>
                      <a:endParaRPr lang="en-US" altLang="ko-KR" sz="1100" dirty="0"/>
                    </a:p>
                  </a:txBody>
                  <a:tcPr marT="45721" marB="45721"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PauseMenu</a:t>
                      </a:r>
                    </a:p>
                  </a:txBody>
                  <a:tcPr marT="45721" marB="45721"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EndMenu</a:t>
                      </a:r>
                    </a:p>
                  </a:txBody>
                  <a:tcPr marT="45721" marB="45721"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0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>
                          <a:solidFill>
                            <a:schemeClr val="dk1"/>
                          </a:solidFill>
                        </a:rPr>
                        <a:t>MainMenu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>
                          <a:solidFill>
                            <a:schemeClr val="dk1"/>
                          </a:solidFill>
                        </a:rPr>
                        <a:t>Type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값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>
                          <a:solidFill>
                            <a:schemeClr val="dk1"/>
                          </a:solidFill>
                        </a:rPr>
                        <a:t>PauseMenu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>
                          <a:solidFill>
                            <a:schemeClr val="dk1"/>
                          </a:solidFill>
                        </a:rPr>
                        <a:t>Type</a:t>
                      </a:r>
                      <a:endParaRPr lang="ko-KR" altLang="en-US" sz="1100">
                        <a:solidFill>
                          <a:schemeClr val="dk1"/>
                        </a:solidFill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>
                          <a:solidFill>
                            <a:schemeClr val="dk1"/>
                          </a:solidFill>
                        </a:rPr>
                        <a:t>값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>
                          <a:solidFill>
                            <a:schemeClr val="dk1"/>
                          </a:solidFill>
                        </a:rPr>
                        <a:t>EndMenu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>
                          <a:solidFill>
                            <a:schemeClr val="dk1"/>
                          </a:solidFill>
                        </a:rPr>
                        <a:t>Type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>
                          <a:solidFill>
                            <a:schemeClr val="dk1"/>
                          </a:solidFill>
                        </a:rPr>
                        <a:t>값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>
                          <a:solidFill>
                            <a:schemeClr val="dk1"/>
                          </a:solidFill>
                        </a:rPr>
                        <a:t>START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>
                          <a:solidFill>
                            <a:schemeClr val="dk1"/>
                          </a:solidFill>
                        </a:rPr>
                        <a:t>int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T="45721" marB="45721" anchor="ctr"/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Resume</a:t>
                      </a:r>
                    </a:p>
                  </a:txBody>
                  <a:tcPr marT="45721" marB="45721" anchor="ctr"/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800" b="0" i="0" u="none" strike="noStrike" kern="1200" cap="none" spc="0" normalizeH="0" baseline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int</a:t>
                      </a:r>
                    </a:p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1" marB="45721" anchor="ctr"/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 err="1">
                          <a:solidFill>
                            <a:schemeClr val="dk1"/>
                          </a:solidFill>
                        </a:rPr>
                        <a:t>MainMenu</a:t>
                      </a:r>
                      <a:endParaRPr lang="en-US" altLang="ko-KR" sz="1100" dirty="0">
                        <a:solidFill>
                          <a:schemeClr val="dk1"/>
                        </a:solidFill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800" b="0" i="0" u="none" strike="noStrike" kern="1200" cap="none" spc="0" normalizeH="0" baseline="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int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100" dirty="0">
                        <a:solidFill>
                          <a:schemeClr val="dk1"/>
                        </a:solidFill>
                      </a:endParaRPr>
                    </a:p>
                  </a:txBody>
                  <a:tcPr marT="45721" marB="45721"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100" dirty="0">
                        <a:solidFill>
                          <a:schemeClr val="dk1"/>
                        </a:solidFill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100" dirty="0">
                        <a:solidFill>
                          <a:schemeClr val="dk1"/>
                        </a:solidFill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7975"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>
                        <a:solidFill>
                          <a:schemeClr val="dk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EXIT</a:t>
                      </a:r>
                      <a:endParaRPr lang="ko-KR" altLang="en-US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>
                        <a:solidFill>
                          <a:schemeClr val="dk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int</a:t>
                      </a:r>
                      <a:endParaRPr lang="ko-KR" altLang="en-US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>
                        <a:solidFill>
                          <a:schemeClr val="dk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lang="ko-KR" altLang="en-US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>
                          <a:solidFill>
                            <a:schemeClr val="dk1"/>
                          </a:solidFill>
                        </a:rPr>
                        <a:t>MainMenu</a:t>
                      </a:r>
                      <a:endParaRPr lang="en-US" altLang="ko-KR" sz="1100" dirty="0">
                        <a:solidFill>
                          <a:schemeClr val="dk1"/>
                        </a:solidFill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800" b="0" i="0" u="none" strike="noStrike" kern="1200" cap="none" spc="0" normalizeH="0" baseline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int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Exit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800" b="0" i="0" u="none" strike="noStrike" kern="1200" cap="none" spc="0" normalizeH="0" baseline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int</a:t>
                      </a:r>
                      <a:endParaRPr kumimoji="0" lang="en-US" altLang="ko-KR" sz="1800" b="0" i="0" u="none" strike="noStrike" kern="1200" cap="none" spc="0" normalizeH="0" baseline="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7402531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9173" y="1"/>
            <a:ext cx="9905998" cy="188477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Constant</a:t>
            </a:r>
            <a:endParaRPr lang="ko-KR" altLang="en-US" sz="3001"/>
          </a:p>
        </p:txBody>
      </p:sp>
      <p:sp>
        <p:nvSpPr>
          <p:cNvPr id="6" name="TextBox 5"/>
          <p:cNvSpPr txBox="1"/>
          <p:nvPr/>
        </p:nvSpPr>
        <p:spPr>
          <a:xfrm>
            <a:off x="6233020" y="5304957"/>
            <a:ext cx="2483372" cy="3694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801">
                <a:solidFill>
                  <a:schemeClr val="bg1"/>
                </a:solidFill>
              </a:rPr>
              <a:t>MySQL</a:t>
            </a:r>
            <a:r>
              <a:rPr lang="ko-KR" altLang="en-US" sz="1801">
                <a:solidFill>
                  <a:schemeClr val="bg1"/>
                </a:solidFill>
              </a:rPr>
              <a:t>과 </a:t>
            </a:r>
            <a:r>
              <a:rPr lang="en-US" altLang="ko-KR" sz="1801">
                <a:solidFill>
                  <a:schemeClr val="bg1"/>
                </a:solidFill>
              </a:rPr>
              <a:t>Eclipse </a:t>
            </a:r>
            <a:r>
              <a:rPr lang="ko-KR" altLang="en-US" sz="1801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7" name="제목 1"/>
          <p:cNvSpPr txBox="1"/>
          <p:nvPr/>
        </p:nvSpPr>
        <p:spPr>
          <a:xfrm>
            <a:off x="890297" y="-349898"/>
            <a:ext cx="9905998" cy="606696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000" b="0"/>
          </a:p>
          <a:p>
            <a:pPr>
              <a:defRPr/>
            </a:pPr>
            <a:endParaRPr lang="ko-KR" altLang="en-US" sz="2000" b="0"/>
          </a:p>
          <a:p>
            <a:pPr>
              <a:defRPr/>
            </a:pPr>
            <a:endParaRPr lang="ko-KR" altLang="en-US" sz="2000" b="0"/>
          </a:p>
          <a:p>
            <a:pPr>
              <a:defRPr/>
            </a:pPr>
            <a:r>
              <a:rPr lang="ko-KR" altLang="en-US" b="0"/>
              <a:t> </a:t>
            </a:r>
          </a:p>
        </p:txBody>
      </p:sp>
      <p:sp>
        <p:nvSpPr>
          <p:cNvPr id="14" name="직사각형 18"/>
          <p:cNvSpPr/>
          <p:nvPr/>
        </p:nvSpPr>
        <p:spPr>
          <a:xfrm>
            <a:off x="980357" y="1582320"/>
            <a:ext cx="10237644" cy="1200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801"/>
              <a:t>Max_speed_Level = 10</a:t>
            </a:r>
          </a:p>
          <a:p>
            <a:pPr lvl="0">
              <a:defRPr/>
            </a:pPr>
            <a:r>
              <a:rPr lang="en-US" altLang="ko-KR" sz="1801"/>
              <a:t>Max_speed_Level = 1</a:t>
            </a:r>
          </a:p>
          <a:p>
            <a:pPr lvl="0">
              <a:defRPr/>
            </a:pPr>
            <a:endParaRPr lang="ko-KR" altLang="en-US" sz="1801"/>
          </a:p>
          <a:p>
            <a:pPr lvl="0">
              <a:defRPr/>
            </a:pPr>
            <a:r>
              <a:rPr lang="ko-KR" altLang="en-US" sz="1801"/>
              <a:t>테트리스에서 사용되는 속도 레벨의 최대 레벨과 최소 레벨을 </a:t>
            </a:r>
            <a:r>
              <a:rPr lang="en-US" altLang="ko-KR" sz="1801"/>
              <a:t>1~10</a:t>
            </a:r>
            <a:r>
              <a:rPr lang="ko-KR" altLang="en-US" sz="1801"/>
              <a:t> 까지 상수로 지정합니다</a:t>
            </a:r>
            <a:r>
              <a:rPr lang="en-US" altLang="ko-KR" sz="1801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8295" y="252704"/>
            <a:ext cx="4443705" cy="677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Constant </a:t>
            </a:r>
            <a:r>
              <a:rPr lang="ko-KR" altLang="en-US" sz="2000"/>
              <a:t>클래스의 </a:t>
            </a:r>
            <a:r>
              <a:rPr lang="en-US" altLang="ko-KR" sz="2000"/>
              <a:t>interface</a:t>
            </a:r>
            <a:r>
              <a:rPr lang="ko-KR" altLang="en-US" sz="2000"/>
              <a:t> 정의</a:t>
            </a:r>
            <a:r>
              <a:rPr lang="en-US" altLang="ko-KR" sz="2000"/>
              <a:t>-6</a:t>
            </a:r>
          </a:p>
          <a:p>
            <a:pPr>
              <a:defRPr/>
            </a:pPr>
            <a:endParaRPr lang="en-US" altLang="ko-KR" sz="1801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99804"/>
              </p:ext>
            </p:extLst>
          </p:nvPr>
        </p:nvGraphicFramePr>
        <p:xfrm>
          <a:off x="4227367" y="2962469"/>
          <a:ext cx="3737266" cy="2758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8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66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/>
                        <a:t>색 선언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/>
                        <a:t>값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6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 err="1"/>
                        <a:t>Color.RED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/>
                        <a:t>빨강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 err="1"/>
                        <a:t>Color.ORRANGE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/>
                        <a:t>주황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6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 err="1"/>
                        <a:t>Color.GREEN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/>
                        <a:t>초록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Color.YELLOW</a:t>
                      </a:r>
                      <a:endParaRPr lang="ko-KR" altLang="en-US" sz="110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/>
                        <a:t>노랑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6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/>
                        <a:t>Color.BLUE</a:t>
                      </a:r>
                      <a:endParaRPr lang="ko-KR" altLang="en-US" sz="110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/>
                        <a:t>파랑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497780" y="5798778"/>
            <a:ext cx="3199915" cy="369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801"/>
              <a:t>테트리스에 사용되는 색 석언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B0B1DB-1BAB-49A1-9BFB-E467C8BC9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6" indent="-457206">
              <a:buFont typeface="+mj-lt"/>
              <a:buAutoNum type="arabicPeriod"/>
            </a:pPr>
            <a:r>
              <a:rPr lang="ko-KR" altLang="en-US" dirty="0"/>
              <a:t>사용자 </a:t>
            </a:r>
            <a:r>
              <a:rPr lang="en-US" altLang="ko-KR" dirty="0"/>
              <a:t>PC</a:t>
            </a:r>
            <a:r>
              <a:rPr lang="ko-KR" altLang="en-US" dirty="0"/>
              <a:t>의 전체 화면과 윈도우 크기를 탐색</a:t>
            </a:r>
            <a:endParaRPr lang="en-US" altLang="ko-KR" dirty="0"/>
          </a:p>
          <a:p>
            <a:pPr marL="457206" indent="-457206">
              <a:buFont typeface="+mj-lt"/>
              <a:buAutoNum type="arabicPeriod"/>
            </a:pPr>
            <a:r>
              <a:rPr lang="ko-KR" altLang="en-US" dirty="0"/>
              <a:t>프로그램 창이 사용자 </a:t>
            </a:r>
            <a:r>
              <a:rPr lang="en-US" altLang="ko-KR" dirty="0"/>
              <a:t>PC</a:t>
            </a:r>
            <a:r>
              <a:rPr lang="ko-KR" altLang="en-US" dirty="0"/>
              <a:t>의 중앙에 오도록 설정</a:t>
            </a: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B487C42-007E-4176-A049-463660DEC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2" y="873125"/>
            <a:ext cx="9906000" cy="1360489"/>
          </a:xfrm>
        </p:spPr>
        <p:txBody>
          <a:bodyPr/>
          <a:lstStyle/>
          <a:p>
            <a:r>
              <a:rPr lang="en-US" altLang="ko-KR" dirty="0"/>
              <a:t>Util </a:t>
            </a:r>
            <a:r>
              <a:rPr lang="ko-KR" altLang="en-US" dirty="0"/>
              <a:t>클래스 흐름</a:t>
            </a:r>
          </a:p>
        </p:txBody>
      </p:sp>
    </p:spTree>
    <p:extLst>
      <p:ext uri="{BB962C8B-B14F-4D97-AF65-F5344CB8AC3E}">
        <p14:creationId xmlns:p14="http://schemas.microsoft.com/office/powerpoint/2010/main" val="38587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F50E82-6252-4AF2-96AC-D0B9DF7CE3A1}"/>
              </a:ext>
            </a:extLst>
          </p:cNvPr>
          <p:cNvSpPr txBox="1"/>
          <p:nvPr/>
        </p:nvSpPr>
        <p:spPr>
          <a:xfrm>
            <a:off x="6233020" y="5304957"/>
            <a:ext cx="248337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>
                <a:solidFill>
                  <a:schemeClr val="bg1"/>
                </a:solidFill>
              </a:rPr>
              <a:t>MySQL</a:t>
            </a:r>
            <a:r>
              <a:rPr lang="ko-KR" altLang="en-US" sz="1801" dirty="0">
                <a:solidFill>
                  <a:schemeClr val="bg1"/>
                </a:solidFill>
              </a:rPr>
              <a:t>과 </a:t>
            </a:r>
            <a:r>
              <a:rPr lang="en-US" altLang="ko-KR" sz="1801" dirty="0">
                <a:solidFill>
                  <a:schemeClr val="bg1"/>
                </a:solidFill>
              </a:rPr>
              <a:t>Eclipse </a:t>
            </a:r>
            <a:r>
              <a:rPr lang="ko-KR" altLang="en-US" sz="1801" dirty="0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2CD8EDE4-2531-42AD-93BA-833891C6814F}"/>
              </a:ext>
            </a:extLst>
          </p:cNvPr>
          <p:cNvSpPr txBox="1">
            <a:spLocks/>
          </p:cNvSpPr>
          <p:nvPr/>
        </p:nvSpPr>
        <p:spPr>
          <a:xfrm>
            <a:off x="1280019" y="448881"/>
            <a:ext cx="10752325" cy="112536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0" dirty="0"/>
              <a:t>UTIL</a:t>
            </a:r>
          </a:p>
          <a:p>
            <a:r>
              <a:rPr lang="en-US" altLang="ko-KR" sz="3001" b="0" dirty="0"/>
              <a:t>-&gt;</a:t>
            </a:r>
            <a:r>
              <a:rPr lang="ko-KR" altLang="en-US" sz="3001" b="0" dirty="0"/>
              <a:t>화면 사이즈를 구해 팝업을 모니터 중앙으로 위치하게 함</a:t>
            </a:r>
            <a:endParaRPr lang="ko-KR" altLang="en-US" sz="300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815081"/>
              </p:ext>
            </p:extLst>
          </p:nvPr>
        </p:nvGraphicFramePr>
        <p:xfrm>
          <a:off x="1762033" y="1827889"/>
          <a:ext cx="7830202" cy="40363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948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1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72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/>
                        <a:t>클래스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/>
                        <a:t>설명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2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dirty="0" err="1">
                          <a:solidFill>
                            <a:schemeClr val="dk1"/>
                          </a:solidFill>
                        </a:rPr>
                        <a:t>Java.awt.Dimension</a:t>
                      </a:r>
                      <a:endParaRPr lang="ko-KR" altLang="en-US" sz="1100" dirty="0">
                        <a:solidFill>
                          <a:schemeClr val="dk1"/>
                        </a:solidFill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현재 프레임이나 컴포넌트 크기를 확인 및 변경하기 위한 클래스로</a:t>
                      </a:r>
                      <a:r>
                        <a:rPr lang="en-US" altLang="ko-KR" sz="1100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dk1"/>
                          </a:solidFill>
                        </a:rPr>
                        <a:t>사용</a:t>
                      </a:r>
                      <a:endParaRPr lang="ko-KR" altLang="en-US" sz="1100" dirty="0">
                        <a:solidFill>
                          <a:schemeClr val="dk1"/>
                        </a:solidFill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72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 err="1">
                          <a:solidFill>
                            <a:schemeClr val="dk1"/>
                          </a:solidFill>
                        </a:rPr>
                        <a:t>Java.awt.Point</a:t>
                      </a:r>
                      <a:endParaRPr lang="ko-KR" altLang="en-US" sz="1100" dirty="0">
                        <a:solidFill>
                          <a:schemeClr val="dk1"/>
                        </a:solidFill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 err="1">
                          <a:solidFill>
                            <a:schemeClr val="dk1"/>
                          </a:solidFill>
                        </a:rPr>
                        <a:t>테트리스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 블록의 위치를 표현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조정하기 위해 사용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590170804"/>
                  </a:ext>
                </a:extLst>
              </a:tr>
              <a:tr h="8072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 err="1">
                          <a:solidFill>
                            <a:schemeClr val="dk1"/>
                          </a:solidFill>
                        </a:rPr>
                        <a:t>Java.awt.Toolkit</a:t>
                      </a:r>
                      <a:endParaRPr lang="ko-KR" altLang="en-US" sz="1100" dirty="0">
                        <a:solidFill>
                          <a:schemeClr val="dk1"/>
                        </a:solidFill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현재 운영체제의 정보를 직접 조회하는 클래스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632224032"/>
                  </a:ext>
                </a:extLst>
              </a:tr>
              <a:tr h="8072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 err="1">
                          <a:solidFill>
                            <a:schemeClr val="dk1"/>
                          </a:solidFill>
                        </a:rPr>
                        <a:t>Java.awt.Window</a:t>
                      </a:r>
                      <a:endParaRPr lang="ko-KR" altLang="en-US" sz="1100" dirty="0">
                        <a:solidFill>
                          <a:schemeClr val="dk1"/>
                        </a:solidFill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게임 창을 띄우는 클래스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601110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6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F50E82-6252-4AF2-96AC-D0B9DF7CE3A1}"/>
              </a:ext>
            </a:extLst>
          </p:cNvPr>
          <p:cNvSpPr txBox="1"/>
          <p:nvPr/>
        </p:nvSpPr>
        <p:spPr>
          <a:xfrm>
            <a:off x="6233020" y="5304957"/>
            <a:ext cx="248337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>
                <a:solidFill>
                  <a:schemeClr val="bg1"/>
                </a:solidFill>
              </a:rPr>
              <a:t>MySQL</a:t>
            </a:r>
            <a:r>
              <a:rPr lang="ko-KR" altLang="en-US" sz="1801" dirty="0">
                <a:solidFill>
                  <a:schemeClr val="bg1"/>
                </a:solidFill>
              </a:rPr>
              <a:t>과 </a:t>
            </a:r>
            <a:r>
              <a:rPr lang="en-US" altLang="ko-KR" sz="1801" dirty="0">
                <a:solidFill>
                  <a:schemeClr val="bg1"/>
                </a:solidFill>
              </a:rPr>
              <a:t>Eclipse </a:t>
            </a:r>
            <a:r>
              <a:rPr lang="ko-KR" altLang="en-US" sz="1801" dirty="0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2CD8EDE4-2531-42AD-93BA-833891C6814F}"/>
              </a:ext>
            </a:extLst>
          </p:cNvPr>
          <p:cNvSpPr txBox="1">
            <a:spLocks/>
          </p:cNvSpPr>
          <p:nvPr/>
        </p:nvSpPr>
        <p:spPr>
          <a:xfrm>
            <a:off x="1280019" y="448881"/>
            <a:ext cx="10752325" cy="112536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0" dirty="0"/>
              <a:t>UTIL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531500"/>
              </p:ext>
            </p:extLst>
          </p:nvPr>
        </p:nvGraphicFramePr>
        <p:xfrm>
          <a:off x="1762033" y="1827889"/>
          <a:ext cx="7830202" cy="40363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948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1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72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 err="1"/>
                        <a:t>변수명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/>
                        <a:t>설명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2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dirty="0">
                          <a:solidFill>
                            <a:schemeClr val="dk1"/>
                          </a:solidFill>
                        </a:rPr>
                        <a:t>Toolkit</a:t>
                      </a:r>
                      <a:endParaRPr lang="ko-KR" altLang="en-US" sz="1100" dirty="0">
                        <a:solidFill>
                          <a:schemeClr val="dk1"/>
                        </a:solidFill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클래스에서 전체 화면의 크기와 윈도우 크기를 가지고 온다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dk1"/>
                        </a:solidFill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72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Left</a:t>
                      </a:r>
                      <a:endParaRPr lang="ko-KR" altLang="en-US" sz="1100" dirty="0">
                        <a:solidFill>
                          <a:schemeClr val="dk1"/>
                        </a:solidFill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전체 화면 너비의 반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윈도우 화면 크기의 반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590170804"/>
                  </a:ext>
                </a:extLst>
              </a:tr>
              <a:tr h="8072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Top</a:t>
                      </a:r>
                      <a:endParaRPr lang="ko-KR" altLang="en-US" sz="1100" dirty="0">
                        <a:solidFill>
                          <a:schemeClr val="dk1"/>
                        </a:solidFill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전체 화면 높이의 반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윈도우 화면 높이의 반 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632224032"/>
                  </a:ext>
                </a:extLst>
              </a:tr>
              <a:tr h="8072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Return </a:t>
                      </a:r>
                      <a:endParaRPr lang="ko-KR" altLang="en-US" sz="1100" dirty="0">
                        <a:solidFill>
                          <a:schemeClr val="dk1"/>
                        </a:solidFill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point x = Left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값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, point y = Top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값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601110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49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7B9D6-488C-4342-B624-562A8124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6" indent="-457206">
              <a:buFont typeface="+mj-lt"/>
              <a:buAutoNum type="arabicPeriod"/>
            </a:pPr>
            <a:r>
              <a:rPr lang="ko-KR" altLang="en-US" dirty="0" err="1"/>
              <a:t>테트리스</a:t>
            </a:r>
            <a:r>
              <a:rPr lang="ko-KR" altLang="en-US" dirty="0"/>
              <a:t> 블록은 </a:t>
            </a:r>
            <a:r>
              <a:rPr lang="en-US" altLang="ko-KR" dirty="0"/>
              <a:t>7</a:t>
            </a:r>
            <a:r>
              <a:rPr lang="ko-KR" altLang="en-US" dirty="0"/>
              <a:t>개 종류임을 선언</a:t>
            </a:r>
            <a:endParaRPr lang="en-US" altLang="ko-KR" dirty="0"/>
          </a:p>
          <a:p>
            <a:pPr marL="457206" indent="-457206">
              <a:buFont typeface="+mj-lt"/>
              <a:buAutoNum type="arabicPeriod"/>
            </a:pPr>
            <a:r>
              <a:rPr lang="ko-KR" altLang="en-US" dirty="0"/>
              <a:t>배열을 이용하고 </a:t>
            </a:r>
            <a:r>
              <a:rPr lang="ko-KR" altLang="en-US" dirty="0" err="1"/>
              <a:t>테트리스</a:t>
            </a:r>
            <a:r>
              <a:rPr lang="ko-KR" altLang="en-US" dirty="0"/>
              <a:t> 블록은 </a:t>
            </a:r>
            <a:r>
              <a:rPr lang="en-US" altLang="ko-KR" dirty="0"/>
              <a:t>4</a:t>
            </a:r>
            <a:r>
              <a:rPr lang="ko-KR" altLang="en-US" dirty="0"/>
              <a:t>칸이므로 그 사이즈를 </a:t>
            </a:r>
            <a:r>
              <a:rPr lang="en-US" altLang="ko-KR" dirty="0"/>
              <a:t>4</a:t>
            </a:r>
            <a:r>
              <a:rPr lang="ko-KR" altLang="en-US" dirty="0"/>
              <a:t>로 설정</a:t>
            </a:r>
            <a:endParaRPr lang="en-US" altLang="ko-KR" dirty="0"/>
          </a:p>
          <a:p>
            <a:pPr marL="457206" indent="-457206">
              <a:buFont typeface="+mj-lt"/>
              <a:buAutoNum type="arabicPeriod"/>
            </a:pPr>
            <a:r>
              <a:rPr lang="en-US" altLang="ko-KR" dirty="0"/>
              <a:t>7</a:t>
            </a:r>
            <a:r>
              <a:rPr lang="ko-KR" altLang="en-US" dirty="0"/>
              <a:t>개 종류의 블록을 각각 좌표로 선언</a:t>
            </a:r>
            <a:endParaRPr lang="en-US" altLang="ko-KR" dirty="0"/>
          </a:p>
          <a:p>
            <a:pPr marL="457206" indent="-457206">
              <a:buFont typeface="+mj-lt"/>
              <a:buAutoNum type="arabicPeriod"/>
            </a:pPr>
            <a:r>
              <a:rPr lang="ko-KR" altLang="en-US" dirty="0"/>
              <a:t>상</a:t>
            </a:r>
            <a:r>
              <a:rPr lang="en-US" altLang="ko-KR" dirty="0"/>
              <a:t>,</a:t>
            </a:r>
            <a:r>
              <a:rPr lang="ko-KR" altLang="en-US" dirty="0"/>
              <a:t>하</a:t>
            </a:r>
            <a:r>
              <a:rPr lang="en-US" altLang="ko-KR" dirty="0"/>
              <a:t>,</a:t>
            </a:r>
            <a:r>
              <a:rPr lang="ko-KR" altLang="en-US" dirty="0"/>
              <a:t>좌</a:t>
            </a:r>
            <a:r>
              <a:rPr lang="en-US" altLang="ko-KR" dirty="0"/>
              <a:t>,</a:t>
            </a:r>
            <a:r>
              <a:rPr lang="ko-KR" altLang="en-US" dirty="0"/>
              <a:t>우 조작키에 대해 반응하는 블록 함수 선언</a:t>
            </a:r>
            <a:endParaRPr lang="en-US" altLang="ko-KR" dirty="0"/>
          </a:p>
          <a:p>
            <a:pPr marL="457206" indent="-457206">
              <a:buFont typeface="+mj-lt"/>
              <a:buAutoNum type="arabicPeriod"/>
            </a:pPr>
            <a:r>
              <a:rPr lang="ko-KR" altLang="en-US" dirty="0"/>
              <a:t>블록이 랜덤하게 나오도록 설정</a:t>
            </a:r>
            <a:endParaRPr lang="en-US" altLang="ko-KR" dirty="0"/>
          </a:p>
          <a:p>
            <a:pPr marL="457206" indent="-457206">
              <a:buFont typeface="+mj-lt"/>
              <a:buAutoNum type="arabicPeriod"/>
            </a:pPr>
            <a:r>
              <a:rPr lang="ko-KR" altLang="en-US" dirty="0"/>
              <a:t>다음 블록 예고에 대한 함수 설정 및 위치 값 할당</a:t>
            </a: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ED4EAA-FA6B-4836-82AB-E99DBFA39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2" y="873125"/>
            <a:ext cx="9906000" cy="1360489"/>
          </a:xfrm>
        </p:spPr>
        <p:txBody>
          <a:bodyPr/>
          <a:lstStyle/>
          <a:p>
            <a:r>
              <a:rPr lang="en-US" altLang="ko-KR" dirty="0"/>
              <a:t>Block </a:t>
            </a:r>
            <a:r>
              <a:rPr lang="ko-KR" altLang="en-US" dirty="0"/>
              <a:t>클래스 흐름</a:t>
            </a:r>
          </a:p>
        </p:txBody>
      </p:sp>
    </p:spTree>
    <p:extLst>
      <p:ext uri="{BB962C8B-B14F-4D97-AF65-F5344CB8AC3E}">
        <p14:creationId xmlns:p14="http://schemas.microsoft.com/office/powerpoint/2010/main" val="233266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062DC-441D-4EAA-8B1C-55454283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0" dirty="0"/>
              <a:t>&lt;Block&gt;</a:t>
            </a:r>
            <a:br>
              <a:rPr lang="en-US" altLang="ko-KR" b="0" dirty="0"/>
            </a:br>
            <a:r>
              <a:rPr lang="en-US" altLang="ko-KR" b="0" dirty="0"/>
              <a:t>-&gt;</a:t>
            </a:r>
            <a:r>
              <a:rPr lang="ko-KR" altLang="en-US" b="0" dirty="0"/>
              <a:t>블록 모양 관련 모듈</a:t>
            </a:r>
            <a:br>
              <a:rPr lang="ko-KR" altLang="en-US" b="0" dirty="0"/>
            </a:br>
            <a:r>
              <a:rPr lang="ko-KR" altLang="en-US" b="0" dirty="0"/>
              <a:t> 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517345"/>
              </p:ext>
            </p:extLst>
          </p:nvPr>
        </p:nvGraphicFramePr>
        <p:xfrm>
          <a:off x="1905467" y="1857318"/>
          <a:ext cx="8726673" cy="41516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7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7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클래스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/>
                        <a:t>설명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77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dirty="0" err="1">
                          <a:solidFill>
                            <a:schemeClr val="dk1"/>
                          </a:solidFill>
                        </a:rPr>
                        <a:t>java.awt.Color</a:t>
                      </a:r>
                      <a:endParaRPr lang="ko-KR" altLang="en-US" sz="1100" dirty="0">
                        <a:solidFill>
                          <a:schemeClr val="dk1"/>
                        </a:solidFill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블록</a:t>
                      </a:r>
                      <a:r>
                        <a:rPr lang="ko-KR" altLang="en-US" sz="1100" baseline="0" dirty="0">
                          <a:solidFill>
                            <a:schemeClr val="dk1"/>
                          </a:solidFill>
                        </a:rPr>
                        <a:t> 각각에 색을 입히기 위해 사용한 클래스</a:t>
                      </a:r>
                      <a:endParaRPr lang="ko-KR" altLang="en-US" sz="1100" dirty="0">
                        <a:solidFill>
                          <a:schemeClr val="dk1"/>
                        </a:solidFill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07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 err="1">
                          <a:solidFill>
                            <a:schemeClr val="dk1"/>
                          </a:solidFill>
                        </a:rPr>
                        <a:t>java.awt.Graphics</a:t>
                      </a:r>
                      <a:endParaRPr lang="ko-KR" altLang="en-US" sz="1100" dirty="0">
                        <a:solidFill>
                          <a:schemeClr val="dk1"/>
                        </a:solidFill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블록을 생성할 때 블록을 생성해주는 그래픽 도구들의 정보가 저장 되어있는 클래스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590170804"/>
                  </a:ext>
                </a:extLst>
              </a:tr>
              <a:tr h="8701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 err="1">
                          <a:solidFill>
                            <a:schemeClr val="dk1"/>
                          </a:solidFill>
                        </a:rPr>
                        <a:t>java.awt.Point</a:t>
                      </a:r>
                      <a:endParaRPr lang="ko-KR" altLang="en-US" sz="1100" dirty="0">
                        <a:solidFill>
                          <a:schemeClr val="dk1"/>
                        </a:solidFill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블록의 정확한 위치를 위해 정수 정밀도로 지정되는 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(x, y) 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좌표 공간에서의 위치를 나타내는 클래스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632224032"/>
                  </a:ext>
                </a:extLst>
              </a:tr>
              <a:tr h="8701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 err="1">
                          <a:solidFill>
                            <a:schemeClr val="dk1"/>
                          </a:solidFill>
                        </a:rPr>
                        <a:t>java.util.constant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패키지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Constant</a:t>
                      </a:r>
                      <a:r>
                        <a:rPr lang="en-US" altLang="ko-KR" sz="1100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dk1"/>
                          </a:solidFill>
                        </a:rPr>
                        <a:t>모듈에 쓰인 블록의 움직임</a:t>
                      </a:r>
                      <a:r>
                        <a:rPr lang="en-US" altLang="ko-KR" sz="1100" baseline="0" dirty="0">
                          <a:solidFill>
                            <a:schemeClr val="dk1"/>
                          </a:solidFill>
                        </a:rPr>
                        <a:t>(move </a:t>
                      </a:r>
                      <a:r>
                        <a:rPr lang="ko-KR" altLang="en-US" sz="1100" baseline="0" dirty="0">
                          <a:solidFill>
                            <a:schemeClr val="dk1"/>
                          </a:solidFill>
                        </a:rPr>
                        <a:t>함수</a:t>
                      </a:r>
                      <a:r>
                        <a:rPr lang="en-US" altLang="ko-KR" sz="1100" baseline="0" dirty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ko-KR" altLang="en-US" sz="1100" baseline="0" dirty="0">
                          <a:solidFill>
                            <a:schemeClr val="dk1"/>
                          </a:solidFill>
                        </a:rPr>
                        <a:t>을 가져오기 위해 선언된 클래스</a:t>
                      </a:r>
                      <a:endParaRPr lang="en-US" altLang="ko-KR" sz="1100" baseline="0" dirty="0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endParaRPr lang="ko-KR" altLang="en-US" sz="1100" dirty="0">
                        <a:solidFill>
                          <a:schemeClr val="dk1"/>
                        </a:solidFill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601110191"/>
                  </a:ext>
                </a:extLst>
              </a:tr>
              <a:tr h="60077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 err="1">
                          <a:solidFill>
                            <a:schemeClr val="dk1"/>
                          </a:solidFill>
                        </a:rPr>
                        <a:t>java.util.Random</a:t>
                      </a:r>
                      <a:endParaRPr lang="ko-KR" altLang="en-US" sz="1100" dirty="0">
                        <a:solidFill>
                          <a:schemeClr val="dk1"/>
                        </a:solidFill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블록이 랜덤으로 생성되게 끔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</a:rPr>
                        <a:t>난수입력을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 해주는 클래스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201611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64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343" y="2999015"/>
            <a:ext cx="9071428" cy="280670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371925"/>
              </p:ext>
            </p:extLst>
          </p:nvPr>
        </p:nvGraphicFramePr>
        <p:xfrm>
          <a:off x="1762033" y="253328"/>
          <a:ext cx="8242579" cy="22388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02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9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5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변수명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/>
                        <a:t>설명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66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dirty="0">
                          <a:solidFill>
                            <a:schemeClr val="dk1"/>
                          </a:solidFill>
                        </a:rPr>
                        <a:t>BLOCK EXAMPLS SIZE = 7</a:t>
                      </a:r>
                      <a:endParaRPr lang="ko-KR" altLang="en-US" sz="1100" dirty="0">
                        <a:solidFill>
                          <a:schemeClr val="dk1"/>
                        </a:solidFill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블록 모양이 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7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가지임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066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POSITON SIZE = 4</a:t>
                      </a:r>
                      <a:endParaRPr lang="ko-KR" altLang="en-US" sz="1100" dirty="0">
                        <a:solidFill>
                          <a:schemeClr val="dk1"/>
                        </a:solidFill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블록의 구조체로 사용될 배열의 크기를 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로 설정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590170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88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062DC-441D-4EAA-8B1C-55454283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357547"/>
            <a:ext cx="9905998" cy="1360898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50BE8A-EEEC-4250-A910-39062F99D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718446"/>
            <a:ext cx="9905998" cy="4284905"/>
          </a:xfrm>
        </p:spPr>
        <p:txBody>
          <a:bodyPr/>
          <a:lstStyle/>
          <a:p>
            <a:r>
              <a:rPr lang="ko-KR" altLang="en-US" dirty="0" err="1"/>
              <a:t>테트리스</a:t>
            </a:r>
            <a:r>
              <a:rPr lang="ko-KR" altLang="en-US" dirty="0"/>
              <a:t> 시나리오 상세 플로우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모듈 상호 관계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클래스 흐름 및 필요 패키지</a:t>
            </a:r>
            <a:r>
              <a:rPr lang="en-US" altLang="ko-KR" dirty="0"/>
              <a:t>, </a:t>
            </a:r>
            <a:r>
              <a:rPr lang="ko-KR" altLang="en-US" dirty="0"/>
              <a:t>클래스 변수 선언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화면 설계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05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50BE8A-EEEC-4250-A910-39062F99D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2436" y="618309"/>
            <a:ext cx="7036526" cy="195072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/>
              <a:t>{ new Point(0, 5), new Point(0, 6), new Point(0, 7), new Point(0, 8) }</a:t>
            </a:r>
          </a:p>
          <a:p>
            <a:pPr marL="0" indent="0">
              <a:buNone/>
            </a:pPr>
            <a:r>
              <a:rPr lang="en-US" altLang="ko-KR" sz="1600" dirty="0"/>
              <a:t>{ new Point(-1, 6), new Point(0, 6), new Point(1, 6), new Point(2, 6) }</a:t>
            </a:r>
          </a:p>
          <a:p>
            <a:pPr marL="0" indent="0">
              <a:buNone/>
            </a:pPr>
            <a:r>
              <a:rPr lang="en-US" altLang="ko-KR" sz="1600" dirty="0"/>
              <a:t>{ new Point(0, 5), new Point(0, 6), new Point(0, 7), new Point(0, 8) }</a:t>
            </a:r>
          </a:p>
          <a:p>
            <a:pPr marL="0" indent="0">
              <a:buNone/>
            </a:pPr>
            <a:r>
              <a:rPr lang="en-US" altLang="ko-KR" sz="1600" dirty="0"/>
              <a:t>{ new Point(-1, 6), new Point(0, 6), new Point(1, 6), new Point(2, 6) }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943" y="1015549"/>
            <a:ext cx="1371600" cy="571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944" y="3468917"/>
            <a:ext cx="1009650" cy="63817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036387" y="3610152"/>
            <a:ext cx="7535819" cy="1200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1" dirty="0"/>
              <a:t>​{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(0, 8),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(1, 6),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(1, 7),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(1, 8) }</a:t>
            </a:r>
          </a:p>
          <a:p>
            <a:r>
              <a:rPr lang="ko-KR" altLang="en-US" sz="1801" dirty="0"/>
              <a:t>{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(-1, 7),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(0, 7),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(1, 7),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(1, 8) }</a:t>
            </a:r>
          </a:p>
          <a:p>
            <a:r>
              <a:rPr lang="ko-KR" altLang="en-US" sz="1801" dirty="0"/>
              <a:t>{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(0, 6),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(0, 7),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(0, 8),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(1, 6) }</a:t>
            </a:r>
          </a:p>
          <a:p>
            <a:r>
              <a:rPr lang="ko-KR" altLang="en-US" sz="1801" dirty="0"/>
              <a:t>{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(-1, 6),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(-1, 7),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(0, 7),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(1, 7) }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B50BE8A-EEEC-4250-A910-39062F99D5D5}"/>
              </a:ext>
            </a:extLst>
          </p:cNvPr>
          <p:cNvSpPr txBox="1">
            <a:spLocks/>
          </p:cNvSpPr>
          <p:nvPr/>
        </p:nvSpPr>
        <p:spPr>
          <a:xfrm>
            <a:off x="694508" y="290287"/>
            <a:ext cx="6311538" cy="3178628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/>
              <a:t>*</a:t>
            </a:r>
            <a:r>
              <a:rPr lang="ko-KR" altLang="en-US" sz="2400" b="1" dirty="0"/>
              <a:t>블록 </a:t>
            </a:r>
            <a:r>
              <a:rPr lang="ko-KR" altLang="en-US" sz="2400" b="1" dirty="0" err="1"/>
              <a:t>모양별</a:t>
            </a:r>
            <a:r>
              <a:rPr lang="ko-KR" altLang="en-US" sz="2400" b="1" dirty="0"/>
              <a:t> 배열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4677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99657" y="392567"/>
            <a:ext cx="6096000" cy="23093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801" dirty="0"/>
              <a:t>{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(0, 7),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(0, 8),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(1, 6),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(1, 7) },</a:t>
            </a:r>
          </a:p>
          <a:p>
            <a:r>
              <a:rPr lang="ko-KR" altLang="en-US" sz="1801" dirty="0"/>
              <a:t>{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(-1, 6),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(0, 6),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(0, 7),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(1, 7) },</a:t>
            </a:r>
          </a:p>
          <a:p>
            <a:r>
              <a:rPr lang="ko-KR" altLang="en-US" sz="1801" dirty="0"/>
              <a:t>{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(0, 7),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(0, 8),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(1, 6),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(1, 7) },</a:t>
            </a:r>
          </a:p>
          <a:p>
            <a:r>
              <a:rPr lang="ko-KR" altLang="en-US" sz="1801" dirty="0"/>
              <a:t>{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(-1, 6),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(0, 6),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(0, 7),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(1, 7) } },</a:t>
            </a: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150" y="3012736"/>
            <a:ext cx="933451" cy="6381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150" y="392566"/>
            <a:ext cx="800100" cy="53340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670628" y="3331824"/>
            <a:ext cx="6096000" cy="23093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801" dirty="0"/>
              <a:t>{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(0, 6),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(0, 7),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(1, 7),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(1, 8) },</a:t>
            </a:r>
          </a:p>
          <a:p>
            <a:r>
              <a:rPr lang="ko-KR" altLang="en-US" sz="1801" dirty="0"/>
              <a:t>{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(-1, 8),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(0, 8),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(0, 7),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(1, 7) },</a:t>
            </a:r>
          </a:p>
          <a:p>
            <a:r>
              <a:rPr lang="ko-KR" altLang="en-US" sz="1801" dirty="0"/>
              <a:t>{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(0, 6),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(0, 7),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(1, 7),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(1, 8) },</a:t>
            </a:r>
          </a:p>
          <a:p>
            <a:r>
              <a:rPr lang="ko-KR" altLang="en-US" sz="1801" dirty="0"/>
              <a:t>{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(-1, 8),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(0, 8),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(0, 7),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(1, 7) }</a:t>
            </a:r>
          </a:p>
        </p:txBody>
      </p:sp>
    </p:spTree>
    <p:extLst>
      <p:ext uri="{BB962C8B-B14F-4D97-AF65-F5344CB8AC3E}">
        <p14:creationId xmlns:p14="http://schemas.microsoft.com/office/powerpoint/2010/main" val="420548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526" y="661309"/>
            <a:ext cx="895349" cy="5715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656114" y="661308"/>
            <a:ext cx="6096000" cy="23093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801" dirty="0"/>
              <a:t>{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(0, 7),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(1, 6),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(1, 7),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(1, 8) },</a:t>
            </a:r>
          </a:p>
          <a:p>
            <a:r>
              <a:rPr lang="ko-KR" altLang="en-US" sz="1801" dirty="0"/>
              <a:t>{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(-1, 7),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(0, 7),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(0, 8),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(1, 7) },</a:t>
            </a:r>
          </a:p>
          <a:p>
            <a:r>
              <a:rPr lang="ko-KR" altLang="en-US" sz="1801" dirty="0"/>
              <a:t>{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(0, 6),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(0, 7),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(0, 8),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(1, 7) },</a:t>
            </a:r>
          </a:p>
          <a:p>
            <a:r>
              <a:rPr lang="ko-KR" altLang="en-US" sz="1801" dirty="0"/>
              <a:t>{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(-1, 7),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(0, 6),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(0, 7),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(1, 7) }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521" y="3265261"/>
            <a:ext cx="981076" cy="7048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540000" y="3421468"/>
            <a:ext cx="6096000" cy="23093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801" dirty="0"/>
              <a:t>{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(0, 6),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(1, 6),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(1, 7),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(1, 8) },</a:t>
            </a:r>
          </a:p>
          <a:p>
            <a:r>
              <a:rPr lang="ko-KR" altLang="en-US" sz="1801" dirty="0"/>
              <a:t>{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(-1, 8),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(-1, 7),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(0, 7),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(1, 7) },</a:t>
            </a:r>
          </a:p>
          <a:p>
            <a:r>
              <a:rPr lang="ko-KR" altLang="en-US" sz="1801" dirty="0"/>
              <a:t>{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(0, 6),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(0, 7),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(0, 8),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(1, 8) },</a:t>
            </a:r>
          </a:p>
          <a:p>
            <a:r>
              <a:rPr lang="ko-KR" altLang="en-US" sz="1801" dirty="0"/>
              <a:t>{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(-1, 7),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(0, 7),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(1, 7),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(1, 6) } },</a:t>
            </a:r>
          </a:p>
        </p:txBody>
      </p:sp>
    </p:spTree>
    <p:extLst>
      <p:ext uri="{BB962C8B-B14F-4D97-AF65-F5344CB8AC3E}">
        <p14:creationId xmlns:p14="http://schemas.microsoft.com/office/powerpoint/2010/main" val="48553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941" y="768352"/>
            <a:ext cx="790574" cy="6477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670628" y="768352"/>
            <a:ext cx="6096000" cy="23093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801" dirty="0"/>
              <a:t>{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(0, 6),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(0, 7),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(1, 6),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(1, 7) },</a:t>
            </a:r>
          </a:p>
          <a:p>
            <a:r>
              <a:rPr lang="ko-KR" altLang="en-US" sz="1801" dirty="0"/>
              <a:t>{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(0, 6),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(0, 7),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(1, 6),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(1, 7) },</a:t>
            </a:r>
          </a:p>
          <a:p>
            <a:r>
              <a:rPr lang="ko-KR" altLang="en-US" sz="1801" dirty="0"/>
              <a:t>{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(0, 6),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(0, 7),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(1, 6),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(1, 7) },</a:t>
            </a:r>
          </a:p>
          <a:p>
            <a:r>
              <a:rPr lang="ko-KR" altLang="en-US" sz="1801" dirty="0"/>
              <a:t>{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(0, 6),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(0, 7),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(1, 6), </a:t>
            </a:r>
            <a:r>
              <a:rPr lang="ko-KR" altLang="en-US" sz="1801" dirty="0" err="1"/>
              <a:t>new</a:t>
            </a:r>
            <a:r>
              <a:rPr lang="ko-KR" altLang="en-US" sz="1801" dirty="0"/>
              <a:t> </a:t>
            </a:r>
            <a:r>
              <a:rPr lang="ko-KR" altLang="en-US" sz="1801" dirty="0" err="1"/>
              <a:t>Point</a:t>
            </a:r>
            <a:r>
              <a:rPr lang="ko-KR" altLang="en-US" sz="1801" dirty="0"/>
              <a:t>(1, 7) }</a:t>
            </a:r>
          </a:p>
        </p:txBody>
      </p:sp>
    </p:spTree>
    <p:extLst>
      <p:ext uri="{BB962C8B-B14F-4D97-AF65-F5344CB8AC3E}">
        <p14:creationId xmlns:p14="http://schemas.microsoft.com/office/powerpoint/2010/main" val="108594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50BE8A-EEEC-4250-A910-39062F99D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333828"/>
            <a:ext cx="9905998" cy="6226628"/>
          </a:xfrm>
        </p:spPr>
        <p:txBody>
          <a:bodyPr/>
          <a:lstStyle/>
          <a:p>
            <a:pPr fontAlgn="base"/>
            <a:r>
              <a:rPr lang="ko-KR" altLang="en-US" b="1" dirty="0"/>
              <a:t>블록 움직임 구현 예정</a:t>
            </a:r>
            <a:endParaRPr lang="ko-KR" altLang="en-US" dirty="0"/>
          </a:p>
          <a:p>
            <a:pPr fontAlgn="base"/>
            <a:r>
              <a:rPr lang="en-US" altLang="ko-KR" dirty="0"/>
              <a:t>1.</a:t>
            </a:r>
            <a:r>
              <a:rPr lang="ko-KR" altLang="en-US" dirty="0"/>
              <a:t>   </a:t>
            </a:r>
            <a:r>
              <a:rPr lang="en-US" altLang="ko-KR" dirty="0"/>
              <a:t>Constant </a:t>
            </a:r>
            <a:r>
              <a:rPr lang="ko-KR" altLang="en-US" dirty="0"/>
              <a:t>클래스의 </a:t>
            </a:r>
            <a:r>
              <a:rPr lang="en-US" altLang="ko-KR" dirty="0"/>
              <a:t>Direction interface </a:t>
            </a:r>
            <a:r>
              <a:rPr lang="ko-KR" altLang="en-US" dirty="0"/>
              <a:t>클래스를 불러와 </a:t>
            </a:r>
            <a:r>
              <a:rPr lang="ko-KR" altLang="en-US" dirty="0" err="1"/>
              <a:t>조작키</a:t>
            </a:r>
            <a:r>
              <a:rPr lang="ko-KR" altLang="en-US" dirty="0"/>
              <a:t> 함수를 정의함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2.</a:t>
            </a:r>
            <a:r>
              <a:rPr lang="ko-KR" altLang="en-US" dirty="0"/>
              <a:t>   좌표와 </a:t>
            </a:r>
            <a:r>
              <a:rPr lang="ko-KR" altLang="en-US" dirty="0" err="1"/>
              <a:t>반복문</a:t>
            </a:r>
            <a:r>
              <a:rPr lang="ko-KR" altLang="en-US" dirty="0"/>
              <a:t> 이용해 블록 움직임 알고리즘을 구현함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pPr fontAlgn="base"/>
            <a:r>
              <a:rPr lang="ko-KR" altLang="en-US" b="1" dirty="0"/>
              <a:t>다음 블록 예고 구현 예정</a:t>
            </a:r>
            <a:endParaRPr lang="ko-KR" altLang="en-US" dirty="0"/>
          </a:p>
          <a:p>
            <a:pPr fontAlgn="base"/>
            <a:r>
              <a:rPr lang="en-US" altLang="ko-KR" dirty="0"/>
              <a:t>1.</a:t>
            </a:r>
            <a:r>
              <a:rPr lang="ko-KR" altLang="en-US" dirty="0"/>
              <a:t>   </a:t>
            </a:r>
            <a:r>
              <a:rPr lang="en-US" altLang="ko-KR" dirty="0"/>
              <a:t>Graphics </a:t>
            </a:r>
            <a:r>
              <a:rPr lang="ko-KR" altLang="en-US" dirty="0"/>
              <a:t>클래스의 </a:t>
            </a:r>
            <a:r>
              <a:rPr lang="en-US" altLang="ko-KR" dirty="0" err="1"/>
              <a:t>drawString</a:t>
            </a:r>
            <a:r>
              <a:rPr lang="ko-KR" altLang="en-US" dirty="0"/>
              <a:t>함수를 이용해 다음 블록 텍스트와 그 위치를 구현함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2.</a:t>
            </a:r>
            <a:r>
              <a:rPr lang="ko-KR" altLang="en-US" dirty="0"/>
              <a:t>    </a:t>
            </a:r>
            <a:r>
              <a:rPr lang="en-US" altLang="ko-KR" dirty="0"/>
              <a:t>7</a:t>
            </a:r>
            <a:r>
              <a:rPr lang="ko-KR" altLang="en-US" dirty="0"/>
              <a:t>가지 블록의 모양이 각기 다르므로 각 좌표를 계산하여 나타나게 함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697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FDC90-6C6F-4555-9C4F-9A6FB765C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9905998" cy="3781902"/>
          </a:xfrm>
        </p:spPr>
        <p:txBody>
          <a:bodyPr/>
          <a:lstStyle/>
          <a:p>
            <a:pPr marL="457206" indent="-457206">
              <a:buFont typeface="+mj-lt"/>
              <a:buAutoNum type="arabicPeriod"/>
            </a:pPr>
            <a:r>
              <a:rPr lang="ko-KR" altLang="en-US" dirty="0" err="1"/>
              <a:t>테트리스</a:t>
            </a:r>
            <a:r>
              <a:rPr lang="ko-KR" altLang="en-US" dirty="0"/>
              <a:t> 판 배열의 크기와 낙하 속도</a:t>
            </a:r>
            <a:r>
              <a:rPr lang="en-US" altLang="ko-KR" dirty="0"/>
              <a:t>, </a:t>
            </a:r>
            <a:r>
              <a:rPr lang="ko-KR" altLang="en-US" dirty="0"/>
              <a:t>낙하 속도 </a:t>
            </a:r>
            <a:r>
              <a:rPr lang="ko-KR" altLang="en-US" dirty="0" err="1"/>
              <a:t>증가량</a:t>
            </a:r>
            <a:r>
              <a:rPr lang="en-US" altLang="ko-KR" dirty="0"/>
              <a:t>, </a:t>
            </a:r>
            <a:r>
              <a:rPr lang="ko-KR" altLang="en-US" dirty="0"/>
              <a:t>낙하 속도 증가 조건</a:t>
            </a:r>
            <a:r>
              <a:rPr lang="en-US" altLang="ko-KR" dirty="0"/>
              <a:t>, </a:t>
            </a:r>
            <a:r>
              <a:rPr lang="ko-KR" altLang="en-US" dirty="0"/>
              <a:t>줄 소거 시 발생하는 하이라이트 들에 대한 변수 이름 정의 및 값 할당</a:t>
            </a:r>
            <a:endParaRPr lang="en-US" altLang="ko-KR" dirty="0"/>
          </a:p>
          <a:p>
            <a:pPr marL="457206" indent="-457206">
              <a:buFont typeface="+mj-lt"/>
              <a:buAutoNum type="arabicPeriod"/>
            </a:pPr>
            <a:r>
              <a:rPr lang="ko-KR" altLang="en-US" dirty="0"/>
              <a:t>배열을 이용한 </a:t>
            </a:r>
            <a:r>
              <a:rPr lang="ko-KR" altLang="en-US" dirty="0" err="1"/>
              <a:t>테트리스</a:t>
            </a:r>
            <a:r>
              <a:rPr lang="ko-KR" altLang="en-US" dirty="0"/>
              <a:t> 판 제작</a:t>
            </a:r>
            <a:endParaRPr lang="en-US" altLang="ko-KR" dirty="0"/>
          </a:p>
          <a:p>
            <a:pPr marL="457206" indent="-457206">
              <a:buFont typeface="+mj-lt"/>
              <a:buAutoNum type="arabicPeriod"/>
            </a:pPr>
            <a:r>
              <a:rPr lang="ko-KR" altLang="en-US" dirty="0"/>
              <a:t>나오는 블록의 속도</a:t>
            </a:r>
            <a:r>
              <a:rPr lang="en-US" altLang="ko-KR" dirty="0"/>
              <a:t>, </a:t>
            </a:r>
            <a:r>
              <a:rPr lang="ko-KR" altLang="en-US" dirty="0" err="1"/>
              <a:t>증가량</a:t>
            </a:r>
            <a:r>
              <a:rPr lang="en-US" altLang="ko-KR" dirty="0"/>
              <a:t>, </a:t>
            </a:r>
            <a:r>
              <a:rPr lang="ko-KR" altLang="en-US" dirty="0"/>
              <a:t>증가 조건에 대한 함수 정의</a:t>
            </a:r>
            <a:endParaRPr lang="en-US" altLang="ko-KR" dirty="0"/>
          </a:p>
          <a:p>
            <a:pPr marL="457206" indent="-457206">
              <a:buFont typeface="+mj-lt"/>
              <a:buAutoNum type="arabicPeriod"/>
            </a:pPr>
            <a:r>
              <a:rPr lang="ko-KR" altLang="en-US" dirty="0" err="1"/>
              <a:t>테트리스</a:t>
            </a:r>
            <a:r>
              <a:rPr lang="ko-KR" altLang="en-US" dirty="0"/>
              <a:t> 배열 판 위에서의 블록 움직임 함수 정의</a:t>
            </a:r>
            <a:endParaRPr lang="en-US" altLang="ko-KR" dirty="0"/>
          </a:p>
          <a:p>
            <a:pPr marL="457206" indent="-457206">
              <a:buFont typeface="+mj-lt"/>
              <a:buAutoNum type="arabicPeriod"/>
            </a:pPr>
            <a:r>
              <a:rPr lang="ko-KR" altLang="en-US" dirty="0" err="1"/>
              <a:t>테트리스</a:t>
            </a:r>
            <a:r>
              <a:rPr lang="ko-KR" altLang="en-US" dirty="0"/>
              <a:t> 판 우측으로 스코어</a:t>
            </a:r>
            <a:r>
              <a:rPr lang="en-US" altLang="ko-KR" dirty="0"/>
              <a:t>, </a:t>
            </a:r>
            <a:r>
              <a:rPr lang="ko-KR" altLang="en-US" dirty="0"/>
              <a:t>이모티콘</a:t>
            </a:r>
            <a:r>
              <a:rPr lang="en-US" altLang="ko-KR" dirty="0"/>
              <a:t>, </a:t>
            </a:r>
            <a:r>
              <a:rPr lang="ko-KR" altLang="en-US" dirty="0"/>
              <a:t>조작키 설명</a:t>
            </a:r>
            <a:r>
              <a:rPr lang="en-US" altLang="ko-KR" dirty="0"/>
              <a:t>, </a:t>
            </a:r>
            <a:r>
              <a:rPr lang="ko-KR" altLang="en-US" dirty="0"/>
              <a:t>다음 블록 예고 명시에 대한 함수 정의</a:t>
            </a:r>
            <a:endParaRPr lang="en-US" altLang="ko-KR" dirty="0"/>
          </a:p>
          <a:p>
            <a:pPr marL="457206" indent="-457206">
              <a:buFont typeface="+mj-lt"/>
              <a:buAutoNum type="arabicPeriod"/>
            </a:pPr>
            <a:r>
              <a:rPr lang="ko-KR" altLang="en-US" dirty="0"/>
              <a:t>우측 제작 시 글씨체는 이클립스 기본 글씨체로 하되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BOLD</a:t>
            </a:r>
            <a:r>
              <a:rPr lang="ko-KR" altLang="en-US" dirty="0"/>
              <a:t>로 하고 크기는 </a:t>
            </a:r>
            <a:r>
              <a:rPr lang="en-US" altLang="ko-KR" dirty="0"/>
              <a:t>20</a:t>
            </a:r>
          </a:p>
          <a:p>
            <a:pPr marL="457206" indent="-457206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AC42363-0FB8-42C0-847D-3F182F1D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2" y="873125"/>
            <a:ext cx="9906000" cy="1360489"/>
          </a:xfrm>
        </p:spPr>
        <p:txBody>
          <a:bodyPr/>
          <a:lstStyle/>
          <a:p>
            <a:r>
              <a:rPr lang="en-US" altLang="ko-KR" dirty="0"/>
              <a:t>Tetris Manager </a:t>
            </a:r>
            <a:r>
              <a:rPr lang="ko-KR" altLang="en-US" dirty="0"/>
              <a:t>클래스 흐름</a:t>
            </a:r>
          </a:p>
        </p:txBody>
      </p:sp>
    </p:spTree>
    <p:extLst>
      <p:ext uri="{BB962C8B-B14F-4D97-AF65-F5344CB8AC3E}">
        <p14:creationId xmlns:p14="http://schemas.microsoft.com/office/powerpoint/2010/main" val="204814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FDC90-6C6F-4555-9C4F-9A6FB765C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6" indent="-457206">
              <a:buFont typeface="+mj-lt"/>
              <a:buAutoNum type="arabicPeriod" startAt="6"/>
            </a:pPr>
            <a:r>
              <a:rPr lang="ko-KR" altLang="en-US" dirty="0"/>
              <a:t>블록 낙하 확정</a:t>
            </a:r>
            <a:r>
              <a:rPr lang="en-US" altLang="ko-KR" dirty="0"/>
              <a:t>, </a:t>
            </a:r>
            <a:r>
              <a:rPr lang="ko-KR" altLang="en-US" dirty="0"/>
              <a:t>블록 쌓임</a:t>
            </a:r>
            <a:r>
              <a:rPr lang="en-US" altLang="ko-KR" dirty="0"/>
              <a:t>, </a:t>
            </a:r>
            <a:r>
              <a:rPr lang="ko-KR" altLang="en-US" dirty="0"/>
              <a:t>줄 소거에 대한 함수 정의</a:t>
            </a:r>
            <a:endParaRPr lang="en-US" altLang="ko-KR" dirty="0"/>
          </a:p>
          <a:p>
            <a:pPr marL="457206" indent="-457206">
              <a:buFont typeface="+mj-lt"/>
              <a:buAutoNum type="arabicPeriod" startAt="6"/>
            </a:pPr>
            <a:r>
              <a:rPr lang="ko-KR" altLang="en-US" dirty="0"/>
              <a:t>줄 소거 시 발생하는 하이라이트와 쌓인 블록 칸 내리기에 대한 함수 정의</a:t>
            </a:r>
            <a:endParaRPr lang="en-US" altLang="ko-KR" dirty="0"/>
          </a:p>
          <a:p>
            <a:pPr marL="457206" indent="-457206">
              <a:buFont typeface="+mj-lt"/>
              <a:buAutoNum type="arabicPeriod" startAt="6"/>
            </a:pPr>
            <a:r>
              <a:rPr lang="ko-KR" altLang="en-US" dirty="0"/>
              <a:t>블록이 </a:t>
            </a:r>
            <a:r>
              <a:rPr lang="ko-KR" altLang="en-US" dirty="0" err="1"/>
              <a:t>테트리스</a:t>
            </a:r>
            <a:r>
              <a:rPr lang="ko-KR" altLang="en-US" dirty="0"/>
              <a:t> 배열 판 가득 채웠을 시 게임 종료에 대한 함수 정의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AC42363-0FB8-42C0-847D-3F182F1D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2" y="873125"/>
            <a:ext cx="9906000" cy="1360489"/>
          </a:xfrm>
        </p:spPr>
        <p:txBody>
          <a:bodyPr/>
          <a:lstStyle/>
          <a:p>
            <a:r>
              <a:rPr lang="en-US" altLang="ko-KR" dirty="0"/>
              <a:t>Tetris Manager </a:t>
            </a:r>
            <a:r>
              <a:rPr lang="ko-KR" altLang="en-US" dirty="0"/>
              <a:t>클래스 흐름</a:t>
            </a:r>
          </a:p>
        </p:txBody>
      </p:sp>
    </p:spTree>
    <p:extLst>
      <p:ext uri="{BB962C8B-B14F-4D97-AF65-F5344CB8AC3E}">
        <p14:creationId xmlns:p14="http://schemas.microsoft.com/office/powerpoint/2010/main" val="342158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769B060-69C7-4170-BF20-7BA4F182C74E}"/>
              </a:ext>
            </a:extLst>
          </p:cNvPr>
          <p:cNvSpPr txBox="1">
            <a:spLocks/>
          </p:cNvSpPr>
          <p:nvPr/>
        </p:nvSpPr>
        <p:spPr>
          <a:xfrm>
            <a:off x="1142999" y="297545"/>
            <a:ext cx="9905998" cy="136089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o-KR" altLang="en-US" b="0" dirty="0"/>
              <a:t/>
            </a:r>
            <a:br>
              <a:rPr lang="ko-KR" altLang="en-US" b="0" dirty="0"/>
            </a:br>
            <a:r>
              <a:rPr lang="ko-KR" altLang="en-US" b="0" dirty="0"/>
              <a:t> </a:t>
            </a:r>
            <a:r>
              <a:rPr lang="en-US" altLang="ko-KR" b="0" dirty="0"/>
              <a:t>&lt;</a:t>
            </a:r>
            <a:r>
              <a:rPr lang="en-US" altLang="ko-KR" dirty="0" err="1"/>
              <a:t>TetrisManager</a:t>
            </a:r>
            <a:r>
              <a:rPr lang="en-US" altLang="ko-KR" dirty="0"/>
              <a:t>&gt;</a:t>
            </a:r>
            <a:r>
              <a:rPr lang="ko-KR" altLang="en-US" b="0" dirty="0"/>
              <a:t/>
            </a:r>
            <a:br>
              <a:rPr lang="ko-KR" altLang="en-US" b="0" dirty="0"/>
            </a:b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A76F8A0-581E-4A90-AE91-BEEA42E5A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568742"/>
              </p:ext>
            </p:extLst>
          </p:nvPr>
        </p:nvGraphicFramePr>
        <p:xfrm>
          <a:off x="2031743" y="1716783"/>
          <a:ext cx="8128512" cy="40363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23148">
                  <a:extLst>
                    <a:ext uri="{9D8B030D-6E8A-4147-A177-3AD203B41FA5}">
                      <a16:colId xmlns:a16="http://schemas.microsoft.com/office/drawing/2014/main" val="1735222131"/>
                    </a:ext>
                  </a:extLst>
                </a:gridCol>
                <a:gridCol w="6105364">
                  <a:extLst>
                    <a:ext uri="{9D8B030D-6E8A-4147-A177-3AD203B41FA5}">
                      <a16:colId xmlns:a16="http://schemas.microsoft.com/office/drawing/2014/main" val="1920790852"/>
                    </a:ext>
                  </a:extLst>
                </a:gridCol>
              </a:tblGrid>
              <a:tr h="8072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/>
                        <a:t>Import </a:t>
                      </a:r>
                      <a:r>
                        <a:rPr lang="ko-KR" altLang="en-US" sz="1100" dirty="0"/>
                        <a:t>클래스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/>
                        <a:t>설명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891749874"/>
                  </a:ext>
                </a:extLst>
              </a:tr>
              <a:tr h="8072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Constant</a:t>
                      </a:r>
                      <a:endParaRPr lang="ko-KR" altLang="en-US" sz="1100" dirty="0">
                        <a:solidFill>
                          <a:schemeClr val="dk1"/>
                        </a:solidFill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선언만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</a:rPr>
                        <a:t>해둔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 변수들을 정의 및 사용하기 위한 클래스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942726161"/>
                  </a:ext>
                </a:extLst>
              </a:tr>
              <a:tr h="8072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Constant.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100" dirty="0" err="1">
                          <a:solidFill>
                            <a:schemeClr val="dk1"/>
                          </a:solidFill>
                        </a:rPr>
                        <a:t>BoardType</a:t>
                      </a:r>
                      <a:endParaRPr lang="ko-KR" altLang="en-US" sz="1100" dirty="0">
                        <a:solidFill>
                          <a:schemeClr val="dk1"/>
                        </a:solidFill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 err="1">
                          <a:solidFill>
                            <a:schemeClr val="dk1"/>
                          </a:solidFill>
                        </a:rPr>
                        <a:t>테트리스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 판 변수 선언만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</a:rPr>
                        <a:t>해둔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 것을 정의하기 위한 클래스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69995959"/>
                  </a:ext>
                </a:extLst>
              </a:tr>
              <a:tr h="8072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Constant.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100" dirty="0" err="1">
                          <a:solidFill>
                            <a:schemeClr val="dk1"/>
                          </a:solidFill>
                        </a:rPr>
                        <a:t>GameStatus</a:t>
                      </a:r>
                      <a:endParaRPr lang="ko-KR" altLang="en-US" sz="1100" dirty="0">
                        <a:solidFill>
                          <a:schemeClr val="dk1"/>
                        </a:solidFill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게임 상태 변수 선언만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</a:rPr>
                        <a:t>해둔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 것을 정의하기 위한 클래스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994526992"/>
                  </a:ext>
                </a:extLst>
              </a:tr>
              <a:tr h="8072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Block</a:t>
                      </a:r>
                      <a:endParaRPr lang="ko-KR" altLang="en-US" sz="1100" dirty="0">
                        <a:solidFill>
                          <a:schemeClr val="dk1"/>
                        </a:solidFill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 err="1">
                          <a:solidFill>
                            <a:schemeClr val="dk1"/>
                          </a:solidFill>
                        </a:rPr>
                        <a:t>만들어둔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 블록을 사용하기 위한 클래스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702965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04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B54A99A-76FD-44F6-ADC2-20156957F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297545"/>
            <a:ext cx="9905998" cy="1360898"/>
          </a:xfrm>
        </p:spPr>
        <p:txBody>
          <a:bodyPr/>
          <a:lstStyle/>
          <a:p>
            <a:pPr>
              <a:defRPr/>
            </a:pPr>
            <a:r>
              <a:rPr lang="ko-KR" altLang="en-US" b="0" dirty="0"/>
              <a:t/>
            </a:r>
            <a:br>
              <a:rPr lang="ko-KR" altLang="en-US" b="0" dirty="0"/>
            </a:br>
            <a:r>
              <a:rPr lang="ko-KR" altLang="en-US" b="0" dirty="0"/>
              <a:t> </a:t>
            </a:r>
            <a:r>
              <a:rPr lang="en-US" altLang="ko-KR" b="0" dirty="0"/>
              <a:t>&lt;</a:t>
            </a:r>
            <a:r>
              <a:rPr lang="en-US" altLang="ko-KR" dirty="0" err="1"/>
              <a:t>TetrisManager</a:t>
            </a:r>
            <a:r>
              <a:rPr lang="en-US" altLang="ko-KR" dirty="0"/>
              <a:t>&gt;</a:t>
            </a:r>
            <a:r>
              <a:rPr lang="ko-KR" altLang="en-US" b="0" dirty="0"/>
              <a:t/>
            </a:r>
            <a:br>
              <a:rPr lang="ko-KR" altLang="en-US" b="0" dirty="0"/>
            </a:b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E816EE6-7F8A-4DEB-956B-B022ABD01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224396"/>
              </p:ext>
            </p:extLst>
          </p:nvPr>
        </p:nvGraphicFramePr>
        <p:xfrm>
          <a:off x="2031742" y="1658442"/>
          <a:ext cx="8128512" cy="484366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23148">
                  <a:extLst>
                    <a:ext uri="{9D8B030D-6E8A-4147-A177-3AD203B41FA5}">
                      <a16:colId xmlns:a16="http://schemas.microsoft.com/office/drawing/2014/main" val="1240000005"/>
                    </a:ext>
                  </a:extLst>
                </a:gridCol>
                <a:gridCol w="6105364">
                  <a:extLst>
                    <a:ext uri="{9D8B030D-6E8A-4147-A177-3AD203B41FA5}">
                      <a16:colId xmlns:a16="http://schemas.microsoft.com/office/drawing/2014/main" val="405816869"/>
                    </a:ext>
                  </a:extLst>
                </a:gridCol>
              </a:tblGrid>
              <a:tr h="8072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/>
                        <a:t>Import</a:t>
                      </a:r>
                      <a:r>
                        <a:rPr lang="ko-KR" altLang="en-US" sz="1100" dirty="0"/>
                        <a:t> 클래스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/>
                        <a:t>설명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612223322"/>
                  </a:ext>
                </a:extLst>
              </a:tr>
              <a:tr h="8072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dirty="0" err="1">
                          <a:solidFill>
                            <a:schemeClr val="dk1"/>
                          </a:solidFill>
                        </a:rPr>
                        <a:t>Java.awt.Color</a:t>
                      </a:r>
                      <a:endParaRPr lang="ko-KR" altLang="en-US" sz="1100" dirty="0">
                        <a:solidFill>
                          <a:schemeClr val="dk1"/>
                        </a:solidFill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줄 소거 때 하이라이트 발생할 때와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</a:rPr>
                        <a:t>테트리스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 판 제작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때 사용할 컬러를 불러오기 위한 클래스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82063923"/>
                  </a:ext>
                </a:extLst>
              </a:tr>
              <a:tr h="8072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 err="1">
                          <a:solidFill>
                            <a:schemeClr val="dk1"/>
                          </a:solidFill>
                        </a:rPr>
                        <a:t>Java.awt.Font</a:t>
                      </a:r>
                      <a:endParaRPr lang="ko-KR" altLang="en-US" sz="1100" dirty="0">
                        <a:solidFill>
                          <a:schemeClr val="dk1"/>
                        </a:solidFill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스코어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조작키 설명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다음 블록 예고 때 사용할 폰트 설정을 위한 클래스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4106595004"/>
                  </a:ext>
                </a:extLst>
              </a:tr>
              <a:tr h="8072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 err="1">
                          <a:solidFill>
                            <a:schemeClr val="dk1"/>
                          </a:solidFill>
                        </a:rPr>
                        <a:t>Java.awt.Graphics</a:t>
                      </a:r>
                      <a:endParaRPr lang="ko-KR" altLang="en-US" sz="1100" dirty="0">
                        <a:solidFill>
                          <a:schemeClr val="dk1"/>
                        </a:solidFill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좌표를 이용한 문자열을 출력하기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위한 클래스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721504795"/>
                  </a:ext>
                </a:extLst>
              </a:tr>
              <a:tr h="8072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 err="1">
                          <a:solidFill>
                            <a:schemeClr val="dk1"/>
                          </a:solidFill>
                        </a:rPr>
                        <a:t>Java.awt.event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100" dirty="0" err="1">
                          <a:solidFill>
                            <a:schemeClr val="dk1"/>
                          </a:solidFill>
                        </a:rPr>
                        <a:t>ActionEvent</a:t>
                      </a:r>
                      <a:endParaRPr lang="ko-KR" altLang="en-US" sz="1100" dirty="0">
                        <a:solidFill>
                          <a:schemeClr val="dk1"/>
                        </a:solidFill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버튼클릭의 액션 이벤트를 넣기 위한 클래스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667294543"/>
                  </a:ext>
                </a:extLst>
              </a:tr>
              <a:tr h="8072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 err="1">
                          <a:solidFill>
                            <a:schemeClr val="dk1"/>
                          </a:solidFill>
                        </a:rPr>
                        <a:t>Java.awt.event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ActionListener</a:t>
                      </a:r>
                      <a:endParaRPr lang="ko-KR" altLang="en-US" sz="1100" dirty="0">
                        <a:solidFill>
                          <a:schemeClr val="dk1"/>
                        </a:solidFill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버튼이 언제 클릭되는지를 인식하는 클래스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397085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96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675E718-2305-4D9B-A4AA-0238AB6CE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297545"/>
            <a:ext cx="9905998" cy="1360898"/>
          </a:xfrm>
        </p:spPr>
        <p:txBody>
          <a:bodyPr/>
          <a:lstStyle/>
          <a:p>
            <a:pPr>
              <a:defRPr/>
            </a:pPr>
            <a:r>
              <a:rPr lang="ko-KR" altLang="en-US" b="0" dirty="0"/>
              <a:t/>
            </a:r>
            <a:br>
              <a:rPr lang="ko-KR" altLang="en-US" b="0" dirty="0"/>
            </a:br>
            <a:r>
              <a:rPr lang="ko-KR" altLang="en-US" b="0" dirty="0"/>
              <a:t> </a:t>
            </a:r>
            <a:r>
              <a:rPr lang="en-US" altLang="ko-KR" b="0" dirty="0"/>
              <a:t>&lt;</a:t>
            </a:r>
            <a:r>
              <a:rPr lang="en-US" altLang="ko-KR" dirty="0" err="1"/>
              <a:t>TetrisManager</a:t>
            </a:r>
            <a:r>
              <a:rPr lang="en-US" altLang="ko-KR" dirty="0"/>
              <a:t>&gt;</a:t>
            </a:r>
            <a:r>
              <a:rPr lang="ko-KR" altLang="en-US" b="0" dirty="0"/>
              <a:t/>
            </a:r>
            <a:br>
              <a:rPr lang="ko-KR" altLang="en-US" b="0" dirty="0"/>
            </a:b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5A3715B-B592-4EAA-8830-A5EFB681E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850158"/>
              </p:ext>
            </p:extLst>
          </p:nvPr>
        </p:nvGraphicFramePr>
        <p:xfrm>
          <a:off x="2031743" y="2106678"/>
          <a:ext cx="8128512" cy="322911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23148">
                  <a:extLst>
                    <a:ext uri="{9D8B030D-6E8A-4147-A177-3AD203B41FA5}">
                      <a16:colId xmlns:a16="http://schemas.microsoft.com/office/drawing/2014/main" val="1240000005"/>
                    </a:ext>
                  </a:extLst>
                </a:gridCol>
                <a:gridCol w="6105364">
                  <a:extLst>
                    <a:ext uri="{9D8B030D-6E8A-4147-A177-3AD203B41FA5}">
                      <a16:colId xmlns:a16="http://schemas.microsoft.com/office/drawing/2014/main" val="405816869"/>
                    </a:ext>
                  </a:extLst>
                </a:gridCol>
              </a:tblGrid>
              <a:tr h="8072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/>
                        <a:t>Import </a:t>
                      </a:r>
                      <a:r>
                        <a:rPr lang="ko-KR" altLang="en-US" sz="1100" dirty="0"/>
                        <a:t>클래스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/>
                        <a:t>설명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612223322"/>
                  </a:ext>
                </a:extLst>
              </a:tr>
              <a:tr h="8072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 err="1">
                          <a:solidFill>
                            <a:schemeClr val="dk1"/>
                          </a:solidFill>
                        </a:rPr>
                        <a:t>Java.util.ArrayList</a:t>
                      </a:r>
                      <a:endParaRPr lang="ko-KR" altLang="en-US" sz="1100" dirty="0">
                        <a:solidFill>
                          <a:schemeClr val="dk1"/>
                        </a:solidFill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 err="1">
                          <a:solidFill>
                            <a:schemeClr val="dk1"/>
                          </a:solidFill>
                        </a:rPr>
                        <a:t>테트리스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 판을 만들 때 배열로 만들기 위한  클래스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82063923"/>
                  </a:ext>
                </a:extLst>
              </a:tr>
              <a:tr h="8072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 err="1">
                          <a:solidFill>
                            <a:schemeClr val="dk1"/>
                          </a:solidFill>
                        </a:rPr>
                        <a:t>Java.util.Array</a:t>
                      </a:r>
                      <a:endParaRPr lang="ko-KR" altLang="en-US" sz="1100" dirty="0">
                        <a:solidFill>
                          <a:schemeClr val="dk1"/>
                        </a:solidFill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판 제작 때 객체 배열과 관련한 기능을 사용하기 위한 클래스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4106595004"/>
                  </a:ext>
                </a:extLst>
              </a:tr>
              <a:tr h="8072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 err="1">
                          <a:solidFill>
                            <a:schemeClr val="dk1"/>
                          </a:solidFill>
                        </a:rPr>
                        <a:t>Javax.swing.Timer</a:t>
                      </a:r>
                      <a:endParaRPr lang="ko-KR" altLang="en-US" sz="1100" dirty="0">
                        <a:solidFill>
                          <a:schemeClr val="dk1"/>
                        </a:solidFill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줄 소거 시 하이라이트를 위한 클래스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721504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84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1" y="303064"/>
            <a:ext cx="9905998" cy="126538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테트리스 시나리오 상세 플로우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38698E0-D791-46DD-8910-709D9D91284B}"/>
              </a:ext>
            </a:extLst>
          </p:cNvPr>
          <p:cNvCxnSpPr/>
          <p:nvPr/>
        </p:nvCxnSpPr>
        <p:spPr>
          <a:xfrm>
            <a:off x="3082834" y="1776548"/>
            <a:ext cx="0" cy="748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64232ED4-1F06-14E0-02BA-84469F25E5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114" y="1282700"/>
            <a:ext cx="5528772" cy="45214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FC3BFAA-2E3E-46A5-801E-653B766121B9}"/>
              </a:ext>
            </a:extLst>
          </p:cNvPr>
          <p:cNvSpPr txBox="1">
            <a:spLocks/>
          </p:cNvSpPr>
          <p:nvPr/>
        </p:nvSpPr>
        <p:spPr>
          <a:xfrm>
            <a:off x="2" y="-240338"/>
            <a:ext cx="9905998" cy="136089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o-KR" altLang="en-US" b="0" dirty="0"/>
              <a:t/>
            </a:r>
            <a:br>
              <a:rPr lang="ko-KR" altLang="en-US" b="0" dirty="0"/>
            </a:br>
            <a:r>
              <a:rPr lang="ko-KR" altLang="en-US" b="0" dirty="0"/>
              <a:t> </a:t>
            </a:r>
            <a:r>
              <a:rPr lang="en-US" altLang="ko-KR" b="0" dirty="0"/>
              <a:t>&lt;</a:t>
            </a:r>
            <a:r>
              <a:rPr lang="en-US" altLang="ko-KR" dirty="0" err="1"/>
              <a:t>TetrisManager</a:t>
            </a:r>
            <a:r>
              <a:rPr lang="en-US" altLang="ko-KR" dirty="0"/>
              <a:t>&gt;</a:t>
            </a:r>
            <a:r>
              <a:rPr lang="ko-KR" altLang="en-US" b="0" dirty="0"/>
              <a:t/>
            </a:r>
            <a:br>
              <a:rPr lang="ko-KR" altLang="en-US" b="0" dirty="0"/>
            </a:b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205E50C-6403-42C0-BE4A-62FA0C5C5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918661"/>
              </p:ext>
            </p:extLst>
          </p:nvPr>
        </p:nvGraphicFramePr>
        <p:xfrm>
          <a:off x="2031747" y="896440"/>
          <a:ext cx="8128512" cy="576817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23148">
                  <a:extLst>
                    <a:ext uri="{9D8B030D-6E8A-4147-A177-3AD203B41FA5}">
                      <a16:colId xmlns:a16="http://schemas.microsoft.com/office/drawing/2014/main" val="417113493"/>
                    </a:ext>
                  </a:extLst>
                </a:gridCol>
                <a:gridCol w="6105364">
                  <a:extLst>
                    <a:ext uri="{9D8B030D-6E8A-4147-A177-3AD203B41FA5}">
                      <a16:colId xmlns:a16="http://schemas.microsoft.com/office/drawing/2014/main" val="3384206539"/>
                    </a:ext>
                  </a:extLst>
                </a:gridCol>
              </a:tblGrid>
              <a:tr h="72102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/>
                        <a:t>변수 설정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/>
                        <a:t>설명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4127411045"/>
                  </a:ext>
                </a:extLst>
              </a:tr>
              <a:tr h="72102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BOARD ROW SIZE = 24</a:t>
                      </a:r>
                      <a:endParaRPr lang="ko-KR" altLang="en-US" sz="1100" dirty="0">
                        <a:solidFill>
                          <a:schemeClr val="dk1"/>
                        </a:solidFill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 err="1">
                          <a:solidFill>
                            <a:schemeClr val="dk1"/>
                          </a:solidFill>
                        </a:rPr>
                        <a:t>테트리스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 판의 세로 행 칸 수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= 24</a:t>
                      </a:r>
                      <a:endParaRPr lang="ko-KR" altLang="en-US" sz="1100" dirty="0">
                        <a:solidFill>
                          <a:schemeClr val="dk1"/>
                        </a:solidFill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166686071"/>
                  </a:ext>
                </a:extLst>
              </a:tr>
              <a:tr h="72102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BOARD COLOR SIZE = 14</a:t>
                      </a:r>
                      <a:endParaRPr lang="ko-KR" altLang="en-US" sz="1100" dirty="0">
                        <a:solidFill>
                          <a:schemeClr val="dk1"/>
                        </a:solidFill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 err="1">
                          <a:solidFill>
                            <a:schemeClr val="dk1"/>
                          </a:solidFill>
                        </a:rPr>
                        <a:t>테트리스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 판의 가로 행 칸 수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= 14</a:t>
                      </a:r>
                      <a:endParaRPr lang="ko-KR" altLang="en-US" sz="1100" dirty="0">
                        <a:solidFill>
                          <a:schemeClr val="dk1"/>
                        </a:solidFill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143833633"/>
                  </a:ext>
                </a:extLst>
              </a:tr>
              <a:tr h="72102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INITIAL SPEED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= 300</a:t>
                      </a:r>
                      <a:endParaRPr lang="ko-KR" altLang="en-US" sz="1100" dirty="0">
                        <a:solidFill>
                          <a:schemeClr val="dk1"/>
                        </a:solidFill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블록 낙하 속도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= 300 (0.3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초마다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</a:rPr>
                        <a:t>칸씩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 낙하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dk1"/>
                        </a:solidFill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183003983"/>
                  </a:ext>
                </a:extLst>
              </a:tr>
              <a:tr h="72102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SPEED UP CONDITION = 3</a:t>
                      </a:r>
                      <a:endParaRPr lang="ko-KR" altLang="en-US" sz="1100" dirty="0">
                        <a:solidFill>
                          <a:schemeClr val="dk1"/>
                        </a:solidFill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줄 소거 시 블록 낙하 속도 증가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912492495"/>
                  </a:ext>
                </a:extLst>
              </a:tr>
              <a:tr h="72102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SPEED OFFSET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= 40</a:t>
                      </a:r>
                      <a:endParaRPr lang="ko-KR" altLang="en-US" sz="1100" dirty="0">
                        <a:solidFill>
                          <a:schemeClr val="dk1"/>
                        </a:solidFill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블록 낙하 속도의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</a:rPr>
                        <a:t>증가량을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40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으로 설정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293930685"/>
                  </a:ext>
                </a:extLst>
              </a:tr>
              <a:tr h="72102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LINES DELETE HIGHLIGHTING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= 10</a:t>
                      </a:r>
                      <a:endParaRPr lang="ko-KR" altLang="en-US" sz="1100" dirty="0">
                        <a:solidFill>
                          <a:schemeClr val="dk1"/>
                        </a:solidFill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줄 소거 시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0.01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초 주기로 반짝임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546765349"/>
                  </a:ext>
                </a:extLst>
              </a:tr>
              <a:tr h="72102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DELETED LINE COUNT = 0</a:t>
                      </a:r>
                      <a:endParaRPr lang="ko-KR" altLang="en-US" sz="1100" dirty="0">
                        <a:solidFill>
                          <a:schemeClr val="dk1"/>
                        </a:solidFill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소거된 줄 수에 대한 초기 값은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</a:rPr>
                        <a:t>으로 설정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4238517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35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A3FB7-8196-4055-9812-82FC53E7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 </a:t>
            </a:r>
            <a:r>
              <a:rPr lang="ko-KR" altLang="en-US" dirty="0"/>
              <a:t>클래스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99A882-E50A-4205-8381-190D52391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6" indent="-457206">
              <a:buFont typeface="+mj-lt"/>
              <a:buAutoNum type="arabicPeriod"/>
            </a:pPr>
            <a:r>
              <a:rPr lang="ko-KR" altLang="en-US" dirty="0"/>
              <a:t>메인 화면</a:t>
            </a:r>
            <a:r>
              <a:rPr lang="en-US" altLang="ko-KR" dirty="0"/>
              <a:t>, </a:t>
            </a:r>
            <a:r>
              <a:rPr lang="ko-KR" altLang="en-US" dirty="0" err="1"/>
              <a:t>인게임</a:t>
            </a:r>
            <a:r>
              <a:rPr lang="ko-KR" altLang="en-US" dirty="0"/>
              <a:t> 화면</a:t>
            </a:r>
            <a:r>
              <a:rPr lang="en-US" altLang="ko-KR" dirty="0"/>
              <a:t>, </a:t>
            </a:r>
            <a:r>
              <a:rPr lang="ko-KR" altLang="en-US" dirty="0"/>
              <a:t>랭킹화면</a:t>
            </a:r>
            <a:r>
              <a:rPr lang="en-US" altLang="ko-KR" dirty="0"/>
              <a:t>, </a:t>
            </a:r>
            <a:r>
              <a:rPr lang="ko-KR" altLang="en-US" dirty="0"/>
              <a:t>종료화면</a:t>
            </a:r>
            <a:r>
              <a:rPr lang="en-US" altLang="ko-KR" dirty="0"/>
              <a:t>, </a:t>
            </a:r>
            <a:r>
              <a:rPr lang="ko-KR" altLang="en-US" dirty="0"/>
              <a:t>일시정지 화면의 픽셀 각각 설정</a:t>
            </a:r>
            <a:endParaRPr lang="en-US" altLang="ko-KR" dirty="0"/>
          </a:p>
          <a:p>
            <a:pPr marL="457206" indent="-457206">
              <a:buFont typeface="+mj-lt"/>
              <a:buAutoNum type="arabicPeriod"/>
            </a:pPr>
            <a:r>
              <a:rPr lang="ko-KR" altLang="en-US" dirty="0"/>
              <a:t>각 조작키 입력과 블록 낙하에 대한 출력</a:t>
            </a:r>
            <a:endParaRPr lang="en-US" altLang="ko-KR" dirty="0"/>
          </a:p>
          <a:p>
            <a:pPr marL="457206" indent="-457206">
              <a:buFont typeface="+mj-lt"/>
              <a:buAutoNum type="arabicPeriod"/>
            </a:pPr>
            <a:r>
              <a:rPr lang="ko-KR" altLang="en-US" dirty="0"/>
              <a:t>각 화면 버튼에 대한 함수 정의 및 크기 설정</a:t>
            </a:r>
            <a:endParaRPr lang="en-US" altLang="ko-KR" dirty="0"/>
          </a:p>
          <a:p>
            <a:pPr marL="457206" indent="-457206">
              <a:buFont typeface="+mj-lt"/>
              <a:buAutoNum type="arabicPeriod"/>
            </a:pPr>
            <a:r>
              <a:rPr lang="ko-KR" altLang="en-US" dirty="0"/>
              <a:t>버튼 클릭 시</a:t>
            </a:r>
            <a:r>
              <a:rPr lang="en-US" altLang="ko-KR" dirty="0"/>
              <a:t>, </a:t>
            </a:r>
            <a:r>
              <a:rPr lang="ko-KR" altLang="en-US" dirty="0"/>
              <a:t>마우스 가져갈 시 버튼 색 변화에 대한 함수 정의</a:t>
            </a:r>
            <a:endParaRPr lang="en-US" altLang="ko-KR" dirty="0"/>
          </a:p>
          <a:p>
            <a:pPr marL="457206" indent="-457206">
              <a:buFont typeface="+mj-lt"/>
              <a:buAutoNum type="arabicPeriod"/>
            </a:pPr>
            <a:r>
              <a:rPr lang="ko-KR" altLang="en-US" dirty="0" err="1"/>
              <a:t>인게임</a:t>
            </a:r>
            <a:r>
              <a:rPr lang="ko-KR" altLang="en-US" dirty="0"/>
              <a:t> 화면에서 음악 추가 </a:t>
            </a:r>
            <a:r>
              <a:rPr lang="en-US" altLang="ko-KR" dirty="0"/>
              <a:t>(tetris_background_music.wav, Brad Fuller – </a:t>
            </a:r>
            <a:r>
              <a:rPr lang="en-US" altLang="ko-KR" dirty="0" err="1"/>
              <a:t>Bradinsky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576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062DC-441D-4EAA-8B1C-55454283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538883"/>
            <a:ext cx="9905998" cy="1360898"/>
          </a:xfrm>
        </p:spPr>
        <p:txBody>
          <a:bodyPr/>
          <a:lstStyle/>
          <a:p>
            <a:pPr fontAlgn="base"/>
            <a:r>
              <a:rPr lang="ko-KR" altLang="en-US" b="0" dirty="0"/>
              <a:t/>
            </a:r>
            <a:br>
              <a:rPr lang="ko-KR" altLang="en-US" b="0" dirty="0"/>
            </a:br>
            <a:r>
              <a:rPr lang="en-US" altLang="ko-KR" b="0" dirty="0"/>
              <a:t/>
            </a:r>
            <a:br>
              <a:rPr lang="en-US" altLang="ko-KR" b="0" dirty="0"/>
            </a:br>
            <a:r>
              <a:rPr lang="en-US" altLang="ko-KR" dirty="0"/>
              <a:t>&lt;View&gt;</a:t>
            </a:r>
            <a:br>
              <a:rPr lang="en-US" altLang="ko-KR" dirty="0"/>
            </a:br>
            <a:r>
              <a:rPr lang="en-US" altLang="ko-KR" dirty="0"/>
              <a:t>-&gt;</a:t>
            </a:r>
            <a:r>
              <a:rPr lang="ko-KR" altLang="en-US" dirty="0" err="1"/>
              <a:t>테트리스의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  <a:r>
              <a:rPr lang="ko-KR" altLang="en-US" dirty="0"/>
              <a:t>를 담당하는 모듈</a:t>
            </a:r>
            <a:br>
              <a:rPr lang="ko-KR" altLang="en-US" dirty="0"/>
            </a:br>
            <a:r>
              <a:rPr lang="ko-KR" altLang="en-US" b="0" dirty="0"/>
              <a:t> </a:t>
            </a:r>
            <a:br>
              <a:rPr lang="ko-KR" altLang="en-US" b="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50BE8A-EEEC-4250-A910-39062F99D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899781"/>
            <a:ext cx="9905998" cy="4228430"/>
          </a:xfrm>
        </p:spPr>
        <p:txBody>
          <a:bodyPr/>
          <a:lstStyle/>
          <a:p>
            <a:pPr fontAlgn="base"/>
            <a:r>
              <a:rPr lang="ko-KR" altLang="en-US" sz="1600" dirty="0"/>
              <a:t>필요한 자바 기본 패키지 및 클래스</a:t>
            </a:r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E9161B1-8C39-4291-BB92-C9A95D293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098980"/>
              </p:ext>
            </p:extLst>
          </p:nvPr>
        </p:nvGraphicFramePr>
        <p:xfrm>
          <a:off x="1264918" y="2427663"/>
          <a:ext cx="9784080" cy="3112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197">
                  <a:extLst>
                    <a:ext uri="{9D8B030D-6E8A-4147-A177-3AD203B41FA5}">
                      <a16:colId xmlns:a16="http://schemas.microsoft.com/office/drawing/2014/main" val="3349773441"/>
                    </a:ext>
                  </a:extLst>
                </a:gridCol>
                <a:gridCol w="7753883">
                  <a:extLst>
                    <a:ext uri="{9D8B030D-6E8A-4147-A177-3AD203B41FA5}">
                      <a16:colId xmlns:a16="http://schemas.microsoft.com/office/drawing/2014/main" val="4147247462"/>
                    </a:ext>
                  </a:extLst>
                </a:gridCol>
              </a:tblGrid>
              <a:tr h="3939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클래스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설 명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008132496"/>
                  </a:ext>
                </a:extLst>
              </a:tr>
              <a:tr h="559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 </a:t>
                      </a:r>
                      <a:r>
                        <a:rPr lang="en-US" altLang="ko-KR" sz="1800" dirty="0" err="1"/>
                        <a:t>java.awt.Color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프로그램 내에서 사용할 컬러들을 명시하기 위해 불러온 자바 클래스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10359801"/>
                  </a:ext>
                </a:extLst>
              </a:tr>
              <a:tr h="559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 </a:t>
                      </a:r>
                      <a:r>
                        <a:rPr lang="en-US" altLang="ko-KR" sz="1800" dirty="0" err="1"/>
                        <a:t>java.awt.Font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프로그램 내에서 사용할 폰트들을 명시하기 위해 불러온 자바 클래스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479160681"/>
                  </a:ext>
                </a:extLst>
              </a:tr>
              <a:tr h="1039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java.awt.Graphics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프로그램 내에서 사용할 이미지를 나타낼 수 있도록 하는 그래픽 도구들의 정보를 저장 위해 불러온 추상 기본 클래스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65077961"/>
                  </a:ext>
                </a:extLst>
              </a:tr>
              <a:tr h="559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 </a:t>
                      </a:r>
                      <a:r>
                        <a:rPr lang="en-US" altLang="ko-KR" sz="1800" dirty="0" err="1"/>
                        <a:t>java.awt.Image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프로그램 내에서 사용할 이미지 작성 및 수정 할 수 있도록 불러온 클래스</a:t>
                      </a:r>
                      <a:endParaRPr lang="ko-KR" altLang="en-US" sz="1100" dirty="0"/>
                    </a:p>
                    <a:p>
                      <a:pPr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732105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9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03959" y="908930"/>
            <a:ext cx="9905998" cy="1360898"/>
          </a:xfrm>
        </p:spPr>
        <p:txBody>
          <a:bodyPr/>
          <a:lstStyle/>
          <a:p>
            <a:pPr fontAlgn="base"/>
            <a:r>
              <a:rPr lang="en-US" altLang="ko-KR" dirty="0"/>
              <a:t>javax.io </a:t>
            </a:r>
            <a:r>
              <a:rPr lang="ko-KR" altLang="en-US" dirty="0"/>
              <a:t>패키지</a:t>
            </a:r>
            <a:r>
              <a:rPr lang="ko-KR" altLang="en-US" b="0" dirty="0"/>
              <a:t/>
            </a:r>
            <a:br>
              <a:rPr lang="ko-KR" altLang="en-US" b="0" dirty="0"/>
            </a:br>
            <a:r>
              <a:rPr lang="en-US" altLang="ko-KR" dirty="0"/>
              <a:t>-&gt; </a:t>
            </a:r>
            <a:r>
              <a:rPr lang="ko-KR" altLang="en-US" dirty="0"/>
              <a:t>스트림을 통한 입출력을 위한 패키지</a:t>
            </a:r>
            <a:r>
              <a:rPr lang="ko-KR" altLang="en-US" b="0" dirty="0"/>
              <a:t/>
            </a:r>
            <a:br>
              <a:rPr lang="ko-KR" altLang="en-US" b="0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03960" y="1994899"/>
            <a:ext cx="11475721" cy="3567118"/>
          </a:xfrm>
        </p:spPr>
        <p:txBody>
          <a:bodyPr/>
          <a:lstStyle/>
          <a:p>
            <a:pPr fontAlgn="base"/>
            <a:r>
              <a:rPr lang="ko-KR" altLang="en-US" sz="1801" dirty="0"/>
              <a:t>스트림 </a:t>
            </a:r>
            <a:r>
              <a:rPr lang="en-US" altLang="ko-KR" sz="1801" dirty="0"/>
              <a:t>: </a:t>
            </a:r>
            <a:r>
              <a:rPr lang="ko-KR" altLang="en-US" sz="1801" dirty="0"/>
              <a:t>순서가 있는 일련의 데이터를 의미하는 추상적인 개념</a:t>
            </a:r>
          </a:p>
          <a:p>
            <a:endParaRPr lang="ko-KR" altLang="en-US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7620A1AF-7E7E-4085-9AF1-2AA079AB0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545201"/>
              </p:ext>
            </p:extLst>
          </p:nvPr>
        </p:nvGraphicFramePr>
        <p:xfrm>
          <a:off x="1539434" y="2636197"/>
          <a:ext cx="9155575" cy="2816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306">
                  <a:extLst>
                    <a:ext uri="{9D8B030D-6E8A-4147-A177-3AD203B41FA5}">
                      <a16:colId xmlns:a16="http://schemas.microsoft.com/office/drawing/2014/main" val="3349773441"/>
                    </a:ext>
                  </a:extLst>
                </a:gridCol>
                <a:gridCol w="6551269">
                  <a:extLst>
                    <a:ext uri="{9D8B030D-6E8A-4147-A177-3AD203B41FA5}">
                      <a16:colId xmlns:a16="http://schemas.microsoft.com/office/drawing/2014/main" val="414724746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클래스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 명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008132496"/>
                  </a:ext>
                </a:extLst>
              </a:tr>
              <a:tr h="6127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 </a:t>
                      </a:r>
                      <a:r>
                        <a:rPr lang="en-US" altLang="ko-KR" sz="1100" dirty="0" err="1"/>
                        <a:t>java.io.File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800" dirty="0"/>
                        <a:t>프로그램 내에서 사용할 </a:t>
                      </a:r>
                      <a:r>
                        <a:rPr lang="ko-KR" altLang="en-US" sz="1100" dirty="0"/>
                        <a:t>디렉토리 파일을 다루기 위해 불러온 자바 기본 클래스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10359801"/>
                  </a:ext>
                </a:extLst>
              </a:tr>
              <a:tr h="6127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java.io.IOException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게임실행 시 입출력 처리의 실패 등의 이슈로 인해 생성되는 예외의 범주를 다루기 위해 불러온 클래스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479160681"/>
                  </a:ext>
                </a:extLst>
              </a:tr>
              <a:tr h="6127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 </a:t>
                      </a:r>
                      <a:r>
                        <a:rPr lang="en-US" altLang="ko-KR" sz="1100" dirty="0" err="1"/>
                        <a:t>javax.sound.sampled.AudioSystem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게임 실행 시 음악 실행을 위해 불러온 자바 기본 클래스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65077961"/>
                  </a:ext>
                </a:extLst>
              </a:tr>
              <a:tr h="6127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java.swing.JFrame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게임 실행 시 게임 창을 나타내기 위해 불러온 클래스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732105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02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2999" y="338638"/>
            <a:ext cx="9905998" cy="1360898"/>
          </a:xfrm>
        </p:spPr>
        <p:txBody>
          <a:bodyPr/>
          <a:lstStyle/>
          <a:p>
            <a:r>
              <a:rPr lang="en-US" altLang="ko-KR" dirty="0" err="1"/>
              <a:t>javaFX</a:t>
            </a:r>
            <a:r>
              <a:rPr lang="en-US" altLang="ko-KR" dirty="0"/>
              <a:t> </a:t>
            </a:r>
            <a:r>
              <a:rPr lang="ko-KR" altLang="en-US" dirty="0"/>
              <a:t>패키지</a:t>
            </a:r>
            <a:r>
              <a:rPr lang="ko-KR" altLang="en-US" b="0" dirty="0"/>
              <a:t/>
            </a:r>
            <a:br>
              <a:rPr lang="ko-KR" altLang="en-US" b="0" dirty="0"/>
            </a:br>
            <a:r>
              <a:rPr lang="en-US" altLang="ko-KR" dirty="0"/>
              <a:t>-&gt; Image</a:t>
            </a:r>
            <a:r>
              <a:rPr lang="ko-KR" altLang="en-US" dirty="0"/>
              <a:t>를 전시하는 패키지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182CBDA2-71C9-467E-8795-DF9605F19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900106"/>
              </p:ext>
            </p:extLst>
          </p:nvPr>
        </p:nvGraphicFramePr>
        <p:xfrm>
          <a:off x="1234180" y="1688778"/>
          <a:ext cx="9814816" cy="4754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2875">
                  <a:extLst>
                    <a:ext uri="{9D8B030D-6E8A-4147-A177-3AD203B41FA5}">
                      <a16:colId xmlns:a16="http://schemas.microsoft.com/office/drawing/2014/main" val="3349773441"/>
                    </a:ext>
                  </a:extLst>
                </a:gridCol>
                <a:gridCol w="6231941">
                  <a:extLst>
                    <a:ext uri="{9D8B030D-6E8A-4147-A177-3AD203B41FA5}">
                      <a16:colId xmlns:a16="http://schemas.microsoft.com/office/drawing/2014/main" val="414724746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클래스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 명</a:t>
                      </a:r>
                      <a:endParaRPr lang="ko-KR" altLang="en-US" sz="11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008132496"/>
                  </a:ext>
                </a:extLst>
              </a:tr>
              <a:tr h="1175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JavaFX.ImageView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- </a:t>
                      </a:r>
                      <a:r>
                        <a:rPr lang="ko-KR" altLang="en-US" sz="1800" dirty="0"/>
                        <a:t>프로그램 내에서 사용할 </a:t>
                      </a:r>
                      <a:r>
                        <a:rPr lang="en-US" altLang="ko-KR" sz="1800" dirty="0"/>
                        <a:t>Image </a:t>
                      </a:r>
                      <a:r>
                        <a:rPr lang="ko-KR" altLang="en-US" sz="1800" dirty="0"/>
                        <a:t>클래스를 전시할 수 있도록 하기 위해 불러온 노드 클래스</a:t>
                      </a:r>
                      <a:endParaRPr lang="en-US" altLang="ko-KR" sz="18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800" dirty="0"/>
                        <a:t>이미지 전시 시 라사이징을 허용하고 소스 이미지에 </a:t>
                      </a:r>
                      <a:r>
                        <a:rPr lang="ko-KR" altLang="en-US" sz="1800" dirty="0" err="1"/>
                        <a:t>뷰포트를</a:t>
                      </a:r>
                      <a:r>
                        <a:rPr lang="ko-KR" altLang="en-US" sz="1800" dirty="0"/>
                        <a:t> 지정하는 방식으로 전시를 표시</a:t>
                      </a:r>
                      <a:r>
                        <a:rPr lang="en-US" altLang="ko-KR" sz="1800" dirty="0"/>
                        <a:t>.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405574769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JavaFX.ImageView.fitWidth</a:t>
                      </a:r>
                      <a:r>
                        <a:rPr lang="en-US" altLang="ko-KR" sz="1800" dirty="0"/>
                        <a:t>/Height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프로그램 내에서 사용할 이미지 크기 조정을 위해 사이즈 설정 값을 불러온 클래스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894658893"/>
                  </a:ext>
                </a:extLst>
              </a:tr>
              <a:tr h="63330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 </a:t>
                      </a:r>
                      <a:r>
                        <a:rPr lang="en-US" altLang="ko-KR" sz="1100" dirty="0" err="1"/>
                        <a:t>java.awt.event.keyevent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게임 실행 시 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키를 누르거나 떼는 등 입력처리를 위해 불러온 클래스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674964427"/>
                  </a:ext>
                </a:extLst>
              </a:tr>
              <a:tr h="63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solidFill>
                            <a:schemeClr val="bg1"/>
                          </a:solidFill>
                        </a:rPr>
                        <a:t>java.awt.event.keyListener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게임실행 시 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키를 누를 경우 이미지를 이동시키기 위해 불러온 클래스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068998421"/>
                  </a:ext>
                </a:extLst>
              </a:tr>
              <a:tr h="63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 </a:t>
                      </a:r>
                      <a:r>
                        <a:rPr lang="en-US" altLang="ko-KR" sz="1100" dirty="0" err="1">
                          <a:solidFill>
                            <a:schemeClr val="bg1"/>
                          </a:solidFill>
                        </a:rPr>
                        <a:t>java.awt.event.WindowAdapter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ko-KR" altLang="en-US" sz="1800" dirty="0"/>
                        <a:t>인터페이스 구현 시 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윈도우 이벤트를 받기 위해 불러온 추상 어댑터 클래스</a:t>
                      </a:r>
                      <a:endParaRPr lang="en-US" altLang="ko-KR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10359801"/>
                  </a:ext>
                </a:extLst>
              </a:tr>
              <a:tr h="633308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 </a:t>
                      </a:r>
                      <a:r>
                        <a:rPr lang="en-US" altLang="ko-KR" sz="1100" dirty="0" err="1">
                          <a:solidFill>
                            <a:schemeClr val="bg1"/>
                          </a:solidFill>
                        </a:rPr>
                        <a:t>java.awt.event.WindowEvent</a:t>
                      </a:r>
                      <a:endParaRPr lang="en-US" altLang="ko-KR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인터페이스 구현 시 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윈도우 상태를 변경했음을 나타내기 위해 불러온 하위 클래스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479160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1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062DC-441D-4EAA-8B1C-55454283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974363"/>
            <a:ext cx="9905998" cy="1609719"/>
          </a:xfrm>
        </p:spPr>
        <p:txBody>
          <a:bodyPr/>
          <a:lstStyle/>
          <a:p>
            <a:r>
              <a:rPr lang="en-US" altLang="ko-KR" dirty="0" err="1"/>
              <a:t>StartMenuPopup</a:t>
            </a:r>
            <a:r>
              <a:rPr lang="en-US" altLang="ko-KR" dirty="0"/>
              <a:t> </a:t>
            </a:r>
            <a:r>
              <a:rPr lang="ko-KR" altLang="en-US" dirty="0"/>
              <a:t>클래스 변수 선언</a:t>
            </a:r>
            <a:r>
              <a:rPr lang="ko-KR" altLang="en-US" b="0" dirty="0"/>
              <a:t/>
            </a:r>
            <a:br>
              <a:rPr lang="ko-KR" altLang="en-US" b="0" dirty="0"/>
            </a:br>
            <a:r>
              <a:rPr lang="en-US" altLang="ko-KR" b="0" dirty="0"/>
              <a:t/>
            </a:r>
            <a:br>
              <a:rPr lang="en-US" altLang="ko-KR" b="0" dirty="0"/>
            </a:b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DD01863-31C8-414A-AB02-3CEB9AB41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253024"/>
              </p:ext>
            </p:extLst>
          </p:nvPr>
        </p:nvGraphicFramePr>
        <p:xfrm>
          <a:off x="2349024" y="1666441"/>
          <a:ext cx="7214033" cy="2243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6252">
                  <a:extLst>
                    <a:ext uri="{9D8B030D-6E8A-4147-A177-3AD203B41FA5}">
                      <a16:colId xmlns:a16="http://schemas.microsoft.com/office/drawing/2014/main" val="5537329"/>
                    </a:ext>
                  </a:extLst>
                </a:gridCol>
                <a:gridCol w="5297781">
                  <a:extLst>
                    <a:ext uri="{9D8B030D-6E8A-4147-A177-3AD203B41FA5}">
                      <a16:colId xmlns:a16="http://schemas.microsoft.com/office/drawing/2014/main" val="2853393411"/>
                    </a:ext>
                  </a:extLst>
                </a:gridCol>
              </a:tblGrid>
              <a:tr h="6942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kern="100" dirty="0">
                          <a:effectLst/>
                        </a:rPr>
                        <a:t>변수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2000" kern="100" dirty="0">
                          <a:effectLst/>
                        </a:rPr>
                        <a:t>설명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6707587"/>
                  </a:ext>
                </a:extLst>
              </a:tr>
              <a:tr h="7745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START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kern="100" dirty="0">
                          <a:effectLst/>
                        </a:rPr>
                        <a:t>게임 실행 화면으로 이동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0668669"/>
                  </a:ext>
                </a:extLst>
              </a:tr>
              <a:tr h="7745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EXIT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kern="100" dirty="0">
                          <a:effectLst/>
                        </a:rPr>
                        <a:t>게임 종료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03398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30AA95F-730B-4DC1-8086-12E184D68D6F}"/>
              </a:ext>
            </a:extLst>
          </p:cNvPr>
          <p:cNvSpPr txBox="1"/>
          <p:nvPr/>
        </p:nvSpPr>
        <p:spPr>
          <a:xfrm>
            <a:off x="2349023" y="5331521"/>
            <a:ext cx="9594203" cy="918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801" dirty="0" err="1"/>
              <a:t>mainMenu.addActionListener</a:t>
            </a:r>
            <a:endParaRPr lang="ko-KR" altLang="en-US" sz="1801" dirty="0"/>
          </a:p>
          <a:p>
            <a:pPr algn="just" fontAlgn="base">
              <a:lnSpc>
                <a:spcPct val="160000"/>
              </a:lnSpc>
            </a:pPr>
            <a:r>
              <a:rPr lang="en-US" altLang="ko-KR" sz="1801" dirty="0"/>
              <a:t>:  </a:t>
            </a:r>
            <a:r>
              <a:rPr lang="ko-KR" altLang="en-US" sz="1801" dirty="0" err="1"/>
              <a:t>메인메뉴</a:t>
            </a:r>
            <a:r>
              <a:rPr lang="ko-KR" altLang="en-US" sz="1801" dirty="0"/>
              <a:t> </a:t>
            </a:r>
            <a:r>
              <a:rPr lang="ko-KR" altLang="en-US" sz="1801" dirty="0" err="1"/>
              <a:t>엑션</a:t>
            </a:r>
            <a:r>
              <a:rPr lang="ko-KR" altLang="en-US" sz="1801" dirty="0"/>
              <a:t> </a:t>
            </a:r>
            <a:r>
              <a:rPr lang="ko-KR" altLang="en-US" sz="1801" dirty="0" err="1"/>
              <a:t>리스너를</a:t>
            </a:r>
            <a:r>
              <a:rPr lang="ko-KR" altLang="en-US" sz="1801" dirty="0"/>
              <a:t> 통해 외부에 입력이 들어오는 처리해주는 스레드</a:t>
            </a:r>
            <a:r>
              <a:rPr lang="en-US" altLang="ko-KR" sz="18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640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062DC-441D-4EAA-8B1C-55454283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37" y="628473"/>
            <a:ext cx="9905998" cy="1360898"/>
          </a:xfrm>
        </p:spPr>
        <p:txBody>
          <a:bodyPr/>
          <a:lstStyle/>
          <a:p>
            <a:r>
              <a:rPr lang="en-US" altLang="ko-KR" dirty="0" err="1"/>
              <a:t>PauseMenuPopup</a:t>
            </a:r>
            <a:r>
              <a:rPr lang="en-US" altLang="ko-KR" dirty="0"/>
              <a:t> </a:t>
            </a:r>
            <a:r>
              <a:rPr lang="ko-KR" altLang="en-US" dirty="0"/>
              <a:t>클래스 변수 선언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197830"/>
              </p:ext>
            </p:extLst>
          </p:nvPr>
        </p:nvGraphicFramePr>
        <p:xfrm>
          <a:off x="2488983" y="2375083"/>
          <a:ext cx="7214033" cy="23235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6252">
                  <a:extLst>
                    <a:ext uri="{9D8B030D-6E8A-4147-A177-3AD203B41FA5}">
                      <a16:colId xmlns:a16="http://schemas.microsoft.com/office/drawing/2014/main" val="474598730"/>
                    </a:ext>
                  </a:extLst>
                </a:gridCol>
                <a:gridCol w="5297781">
                  <a:extLst>
                    <a:ext uri="{9D8B030D-6E8A-4147-A177-3AD203B41FA5}">
                      <a16:colId xmlns:a16="http://schemas.microsoft.com/office/drawing/2014/main" val="3782027803"/>
                    </a:ext>
                  </a:extLst>
                </a:gridCol>
              </a:tblGrid>
              <a:tr h="7745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kern="100" dirty="0">
                          <a:effectLst/>
                        </a:rPr>
                        <a:t>변수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의미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9326356"/>
                  </a:ext>
                </a:extLst>
              </a:tr>
              <a:tr h="7745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RESUME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kern="100" dirty="0">
                          <a:effectLst/>
                        </a:rPr>
                        <a:t>게임 실행 화면으로 이동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18077991"/>
                  </a:ext>
                </a:extLst>
              </a:tr>
              <a:tr h="7745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MAINMENU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200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메인메뉴로</a:t>
                      </a:r>
                      <a:r>
                        <a:rPr lang="ko-KR" altLang="en-US" sz="20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 이동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09677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AC91D2E-9E00-46B2-AF23-B377A98E887F}"/>
              </a:ext>
            </a:extLst>
          </p:cNvPr>
          <p:cNvSpPr txBox="1"/>
          <p:nvPr/>
        </p:nvSpPr>
        <p:spPr>
          <a:xfrm>
            <a:off x="1939213" y="4868632"/>
            <a:ext cx="83135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ko-KR" sz="2400" dirty="0" err="1"/>
              <a:t>pauseFrameSetting</a:t>
            </a:r>
            <a:r>
              <a:rPr lang="en-US" altLang="ko-KR" sz="2400" dirty="0"/>
              <a:t>() </a:t>
            </a:r>
          </a:p>
          <a:p>
            <a:pPr algn="just" fontAlgn="base"/>
            <a:r>
              <a:rPr lang="en-US" altLang="ko-KR" sz="2000" dirty="0"/>
              <a:t>:</a:t>
            </a:r>
            <a:r>
              <a:rPr lang="en-US" altLang="ko-KR" sz="1600" dirty="0"/>
              <a:t> </a:t>
            </a:r>
            <a:r>
              <a:rPr lang="ko-KR" altLang="en-US" sz="1600" dirty="0"/>
              <a:t>일시중지 </a:t>
            </a:r>
            <a:r>
              <a:rPr lang="ko-KR" altLang="en-US" sz="1600" dirty="0" err="1"/>
              <a:t>했을때</a:t>
            </a:r>
            <a:r>
              <a:rPr lang="ko-KR" altLang="en-US" sz="1600" dirty="0"/>
              <a:t> 나타나는 버튼 이벤트를 생성하여 나타내는 메소드로 </a:t>
            </a:r>
            <a:r>
              <a:rPr lang="en-US" altLang="ko-KR" sz="1600" dirty="0"/>
              <a:t>‘RESUME’, ‘MAINMENU’ </a:t>
            </a:r>
            <a:r>
              <a:rPr lang="ko-KR" altLang="en-US" sz="1600" dirty="0"/>
              <a:t>버튼을 출력한다</a:t>
            </a:r>
          </a:p>
        </p:txBody>
      </p:sp>
    </p:spTree>
    <p:extLst>
      <p:ext uri="{BB962C8B-B14F-4D97-AF65-F5344CB8AC3E}">
        <p14:creationId xmlns:p14="http://schemas.microsoft.com/office/powerpoint/2010/main" val="335450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062DC-441D-4EAA-8B1C-55454283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72491"/>
            <a:ext cx="9905998" cy="1360898"/>
          </a:xfrm>
        </p:spPr>
        <p:txBody>
          <a:bodyPr/>
          <a:lstStyle/>
          <a:p>
            <a:r>
              <a:rPr lang="en-US" altLang="ko-KR" dirty="0" err="1"/>
              <a:t>EndMenuPopup</a:t>
            </a:r>
            <a:r>
              <a:rPr lang="en-US" altLang="ko-KR" dirty="0"/>
              <a:t> </a:t>
            </a:r>
            <a:r>
              <a:rPr lang="ko-KR" altLang="en-US" dirty="0"/>
              <a:t>클래스 변수 선언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5DED268-38CE-4E65-B46C-CF7123A4F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674414"/>
              </p:ext>
            </p:extLst>
          </p:nvPr>
        </p:nvGraphicFramePr>
        <p:xfrm>
          <a:off x="2488981" y="1826513"/>
          <a:ext cx="7214033" cy="2474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6252">
                  <a:extLst>
                    <a:ext uri="{9D8B030D-6E8A-4147-A177-3AD203B41FA5}">
                      <a16:colId xmlns:a16="http://schemas.microsoft.com/office/drawing/2014/main" val="5537329"/>
                    </a:ext>
                  </a:extLst>
                </a:gridCol>
                <a:gridCol w="5297781">
                  <a:extLst>
                    <a:ext uri="{9D8B030D-6E8A-4147-A177-3AD203B41FA5}">
                      <a16:colId xmlns:a16="http://schemas.microsoft.com/office/drawing/2014/main" val="2853393411"/>
                    </a:ext>
                  </a:extLst>
                </a:gridCol>
              </a:tblGrid>
              <a:tr h="7745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kern="100" dirty="0">
                          <a:effectLst/>
                        </a:rPr>
                        <a:t>변수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2000" kern="100" dirty="0">
                          <a:effectLst/>
                        </a:rPr>
                        <a:t>설명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6707587"/>
                  </a:ext>
                </a:extLst>
              </a:tr>
              <a:tr h="9259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MAINMENU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2000" kern="100" dirty="0" err="1">
                          <a:effectLst/>
                        </a:rPr>
                        <a:t>메인메뉴</a:t>
                      </a:r>
                      <a:r>
                        <a:rPr lang="ko-KR" altLang="en-US" sz="2000" kern="100" dirty="0">
                          <a:effectLst/>
                        </a:rPr>
                        <a:t> </a:t>
                      </a:r>
                      <a:r>
                        <a:rPr lang="ko-KR" sz="2000" kern="100" dirty="0">
                          <a:effectLst/>
                        </a:rPr>
                        <a:t>화면으로 이동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0668669"/>
                  </a:ext>
                </a:extLst>
              </a:tr>
              <a:tr h="7745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EXIT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kern="100" dirty="0">
                          <a:effectLst/>
                        </a:rPr>
                        <a:t>게임 종료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03398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AE7CC41-F857-478D-A90D-A964BD0CC0BD}"/>
              </a:ext>
            </a:extLst>
          </p:cNvPr>
          <p:cNvSpPr txBox="1"/>
          <p:nvPr/>
        </p:nvSpPr>
        <p:spPr>
          <a:xfrm>
            <a:off x="1952200" y="4861723"/>
            <a:ext cx="8798220" cy="1337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dirty="0" err="1"/>
              <a:t>EndMenuPopup</a:t>
            </a:r>
            <a:r>
              <a:rPr lang="en-US" altLang="ko-KR" sz="2400" dirty="0"/>
              <a:t> extends </a:t>
            </a:r>
            <a:r>
              <a:rPr lang="en-US" altLang="ko-KR" sz="2400" dirty="0" err="1"/>
              <a:t>Jdialog</a:t>
            </a:r>
            <a:r>
              <a:rPr lang="en-US" altLang="ko-KR" sz="2400" dirty="0"/>
              <a:t> </a:t>
            </a:r>
            <a:r>
              <a:rPr lang="ko-KR" altLang="en-US" sz="2400" dirty="0"/>
              <a:t>클래스</a:t>
            </a:r>
            <a:r>
              <a:rPr lang="en-US" altLang="ko-KR" sz="2400" dirty="0"/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: </a:t>
            </a:r>
            <a:r>
              <a:rPr lang="ko-KR" altLang="en-US" sz="1600" dirty="0"/>
              <a:t>팝업창을 띄우기 위해 생성한 클래스로</a:t>
            </a:r>
            <a:r>
              <a:rPr lang="en-US" altLang="ko-KR" sz="1600" dirty="0"/>
              <a:t>, </a:t>
            </a:r>
            <a:r>
              <a:rPr lang="ko-KR" altLang="en-US" sz="1600" dirty="0"/>
              <a:t>팝업창을 호출한 후 컴포넌트를 통해 정보를 표시하거나 명령을 내리는 역할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915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0021" y="-159109"/>
            <a:ext cx="9905998" cy="1884779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View </a:t>
            </a:r>
            <a:r>
              <a:rPr lang="en-US" altLang="ko-KR" dirty="0" err="1"/>
              <a:t>MenuPopup</a:t>
            </a:r>
            <a:endParaRPr lang="ko-KR" altLang="en-US" sz="3001" dirty="0"/>
          </a:p>
        </p:txBody>
      </p:sp>
      <p:sp>
        <p:nvSpPr>
          <p:cNvPr id="6" name="TextBox 5"/>
          <p:cNvSpPr txBox="1"/>
          <p:nvPr/>
        </p:nvSpPr>
        <p:spPr>
          <a:xfrm>
            <a:off x="6233020" y="5304957"/>
            <a:ext cx="2483372" cy="3694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801">
                <a:solidFill>
                  <a:schemeClr val="bg1"/>
                </a:solidFill>
              </a:rPr>
              <a:t>MySQL</a:t>
            </a:r>
            <a:r>
              <a:rPr lang="ko-KR" altLang="en-US" sz="1801">
                <a:solidFill>
                  <a:schemeClr val="bg1"/>
                </a:solidFill>
              </a:rPr>
              <a:t>과 </a:t>
            </a:r>
            <a:r>
              <a:rPr lang="en-US" altLang="ko-KR" sz="1801">
                <a:solidFill>
                  <a:schemeClr val="bg1"/>
                </a:solidFill>
              </a:rPr>
              <a:t>Eclipse </a:t>
            </a:r>
            <a:r>
              <a:rPr lang="ko-KR" altLang="en-US" sz="1801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7" name="제목 1"/>
          <p:cNvSpPr txBox="1"/>
          <p:nvPr/>
        </p:nvSpPr>
        <p:spPr>
          <a:xfrm>
            <a:off x="1948232" y="969105"/>
            <a:ext cx="9192521" cy="5532121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1401" b="0" dirty="0"/>
          </a:p>
          <a:p>
            <a:pPr marL="285753" indent="-285753">
              <a:buFont typeface="Arial" panose="020B0604020202020204" pitchFamily="34" charset="0"/>
              <a:buChar char="•"/>
              <a:defRPr/>
            </a:pPr>
            <a:r>
              <a:rPr lang="ko-KR" altLang="en-US" sz="1801" dirty="0"/>
              <a:t>주요 메소드 요약</a:t>
            </a:r>
            <a:endParaRPr lang="en-US" altLang="ko-KR" sz="1801" dirty="0"/>
          </a:p>
          <a:p>
            <a:pPr algn="just" fontAlgn="base" latinLnBrk="1">
              <a:lnSpc>
                <a:spcPct val="160000"/>
              </a:lnSpc>
              <a:spcBef>
                <a:spcPts val="0"/>
              </a:spcBef>
            </a:pPr>
            <a:r>
              <a:rPr lang="en-US" altLang="ko-KR" sz="1801" b="0" dirty="0" err="1"/>
              <a:t>pauseFrameSetting</a:t>
            </a:r>
            <a:r>
              <a:rPr lang="en-US" altLang="ko-KR" sz="1801" b="0" dirty="0"/>
              <a:t>() </a:t>
            </a:r>
            <a:r>
              <a:rPr lang="en-US" altLang="ko-KR" sz="1401" b="0" dirty="0"/>
              <a:t>: </a:t>
            </a:r>
            <a:r>
              <a:rPr lang="ko-KR" altLang="en-US" sz="1401" b="0" dirty="0"/>
              <a:t>일시중지 </a:t>
            </a:r>
            <a:r>
              <a:rPr lang="ko-KR" altLang="en-US" sz="1401" b="0" dirty="0" err="1"/>
              <a:t>했을때</a:t>
            </a:r>
            <a:r>
              <a:rPr lang="ko-KR" altLang="en-US" sz="1401" b="0" dirty="0"/>
              <a:t> 나타나는 버튼 이벤트</a:t>
            </a:r>
            <a:r>
              <a:rPr lang="en-US" altLang="ko-KR" sz="1401" b="0" dirty="0"/>
              <a:t>.</a:t>
            </a:r>
            <a:endParaRPr lang="ko-KR" altLang="en-US" sz="1401" b="0" dirty="0"/>
          </a:p>
          <a:p>
            <a:pPr marL="342904" indent="-342904" algn="just" fontAlgn="base" latinLnBrk="1">
              <a:lnSpc>
                <a:spcPct val="160000"/>
              </a:lnSpc>
              <a:spcBef>
                <a:spcPts val="0"/>
              </a:spcBef>
              <a:buAutoNum type="arabicPeriod"/>
            </a:pPr>
            <a:r>
              <a:rPr lang="en-US" altLang="ko-KR" sz="1401" b="0" dirty="0"/>
              <a:t>START </a:t>
            </a:r>
          </a:p>
          <a:p>
            <a:pPr algn="just" fontAlgn="base" latinLnBrk="1">
              <a:lnSpc>
                <a:spcPct val="160000"/>
              </a:lnSpc>
              <a:spcBef>
                <a:spcPts val="0"/>
              </a:spcBef>
            </a:pPr>
            <a:r>
              <a:rPr lang="en-US" altLang="ko-KR" sz="1401" b="0" dirty="0"/>
              <a:t>2.   EXIT</a:t>
            </a:r>
            <a:endParaRPr lang="ko-KR" altLang="en-US" sz="1401" b="0" dirty="0"/>
          </a:p>
          <a:p>
            <a:pPr algn="just" fontAlgn="base" latinLnBrk="1">
              <a:lnSpc>
                <a:spcPct val="160000"/>
              </a:lnSpc>
              <a:spcBef>
                <a:spcPts val="0"/>
              </a:spcBef>
            </a:pPr>
            <a:r>
              <a:rPr lang="en-US" altLang="ko-KR" sz="1801" b="0" dirty="0" err="1"/>
              <a:t>mainMenu.addActionListener</a:t>
            </a:r>
            <a:endParaRPr lang="ko-KR" altLang="en-US" sz="1801" b="0" dirty="0"/>
          </a:p>
          <a:p>
            <a:pPr algn="just" fontAlgn="base" latinLnBrk="1">
              <a:lnSpc>
                <a:spcPct val="160000"/>
              </a:lnSpc>
              <a:spcBef>
                <a:spcPts val="0"/>
              </a:spcBef>
            </a:pPr>
            <a:r>
              <a:rPr lang="en-US" altLang="ko-KR" sz="1401" b="0" dirty="0"/>
              <a:t>:  </a:t>
            </a:r>
            <a:r>
              <a:rPr lang="ko-KR" altLang="en-US" sz="1401" b="0" dirty="0" err="1"/>
              <a:t>메인메뉴</a:t>
            </a:r>
            <a:r>
              <a:rPr lang="ko-KR" altLang="en-US" sz="1401" b="0" dirty="0"/>
              <a:t> </a:t>
            </a:r>
            <a:r>
              <a:rPr lang="ko-KR" altLang="en-US" sz="1401" b="0" dirty="0" err="1"/>
              <a:t>엑션</a:t>
            </a:r>
            <a:r>
              <a:rPr lang="ko-KR" altLang="en-US" sz="1401" b="0" dirty="0"/>
              <a:t> </a:t>
            </a:r>
            <a:r>
              <a:rPr lang="ko-KR" altLang="en-US" sz="1401" b="0" dirty="0" err="1"/>
              <a:t>리스너를</a:t>
            </a:r>
            <a:r>
              <a:rPr lang="ko-KR" altLang="en-US" sz="1401" b="0" dirty="0"/>
              <a:t> 통해 외부에 입력이 들어오는 처리해주는 스레드</a:t>
            </a:r>
            <a:r>
              <a:rPr lang="en-US" altLang="ko-KR" sz="1401" b="0" dirty="0"/>
              <a:t>.</a:t>
            </a:r>
          </a:p>
          <a:p>
            <a:pPr algn="just" fontAlgn="base" latinLnBrk="1">
              <a:lnSpc>
                <a:spcPct val="160000"/>
              </a:lnSpc>
              <a:spcBef>
                <a:spcPts val="0"/>
              </a:spcBef>
            </a:pPr>
            <a:endParaRPr lang="en-US" altLang="ko-KR" sz="1401" b="0" dirty="0"/>
          </a:p>
          <a:p>
            <a:pPr>
              <a:defRPr/>
            </a:pPr>
            <a:r>
              <a:rPr lang="en-US" altLang="ko-KR" sz="1801" b="0" dirty="0" err="1"/>
              <a:t>EndMenuPopup</a:t>
            </a:r>
            <a:r>
              <a:rPr lang="en-US" altLang="ko-KR" sz="1801" b="0" dirty="0"/>
              <a:t> extends </a:t>
            </a:r>
            <a:r>
              <a:rPr lang="en-US" altLang="ko-KR" sz="1801" b="0" dirty="0" err="1"/>
              <a:t>Jdialog</a:t>
            </a:r>
            <a:r>
              <a:rPr lang="en-US" altLang="ko-KR" sz="1801" b="0" dirty="0"/>
              <a:t> </a:t>
            </a:r>
            <a:r>
              <a:rPr lang="ko-KR" altLang="en-US" sz="1801" b="0" dirty="0"/>
              <a:t>클래스</a:t>
            </a:r>
            <a:r>
              <a:rPr lang="en-US" altLang="ko-KR" sz="1801" b="0" dirty="0"/>
              <a:t> </a:t>
            </a:r>
          </a:p>
          <a:p>
            <a:pPr>
              <a:defRPr/>
            </a:pPr>
            <a:r>
              <a:rPr lang="en-US" altLang="ko-KR" sz="1401" b="0" dirty="0"/>
              <a:t>: </a:t>
            </a:r>
            <a:r>
              <a:rPr lang="ko-KR" altLang="en-US" sz="1401" b="0" dirty="0"/>
              <a:t>팝업창을 띄우기 위해 생성한 클래스로</a:t>
            </a:r>
            <a:r>
              <a:rPr lang="en-US" altLang="ko-KR" sz="1401" b="0" dirty="0"/>
              <a:t>, </a:t>
            </a:r>
            <a:r>
              <a:rPr lang="ko-KR" altLang="en-US" sz="1401" b="0" dirty="0"/>
              <a:t>팝업창을 호출한 후 컴포넌트를 통해 정보를 표시하거나 명령을 내리는 역할</a:t>
            </a:r>
            <a:r>
              <a:rPr lang="en-US" altLang="ko-KR" sz="1401" b="0" dirty="0"/>
              <a:t>.</a:t>
            </a:r>
          </a:p>
          <a:p>
            <a:pPr algn="just" fontAlgn="base" latinLnBrk="1">
              <a:lnSpc>
                <a:spcPct val="160000"/>
              </a:lnSpc>
              <a:spcBef>
                <a:spcPts val="0"/>
              </a:spcBef>
            </a:pPr>
            <a:endParaRPr lang="en-US" altLang="ko-KR" sz="1401" b="0" dirty="0"/>
          </a:p>
          <a:p>
            <a:pPr algn="just" fontAlgn="base" latinLnBrk="1">
              <a:lnSpc>
                <a:spcPct val="160000"/>
              </a:lnSpc>
              <a:spcBef>
                <a:spcPts val="0"/>
              </a:spcBef>
            </a:pPr>
            <a:r>
              <a:rPr lang="en-US" altLang="ko-KR" sz="1801" b="0" dirty="0"/>
              <a:t>void </a:t>
            </a:r>
            <a:r>
              <a:rPr lang="en-US" altLang="ko-KR" sz="1801" b="0" dirty="0" err="1"/>
              <a:t>endButton</a:t>
            </a:r>
            <a:r>
              <a:rPr lang="en-US" altLang="ko-KR" sz="1801" b="0" dirty="0"/>
              <a:t>() </a:t>
            </a:r>
          </a:p>
          <a:p>
            <a:pPr algn="just" fontAlgn="base" latinLnBrk="1">
              <a:lnSpc>
                <a:spcPct val="160000"/>
              </a:lnSpc>
              <a:spcBef>
                <a:spcPts val="0"/>
              </a:spcBef>
            </a:pPr>
            <a:r>
              <a:rPr lang="en-US" altLang="ko-KR" sz="1401" b="0" dirty="0"/>
              <a:t>: </a:t>
            </a:r>
            <a:r>
              <a:rPr lang="ko-KR" altLang="en-US" sz="1401" b="0" dirty="0"/>
              <a:t>프레임에 내 버튼 생성 하여 </a:t>
            </a:r>
            <a:r>
              <a:rPr lang="en-US" altLang="ko-KR" sz="1401" b="0" dirty="0"/>
              <a:t>“MAIN MEMU”, “EXIT” </a:t>
            </a:r>
            <a:r>
              <a:rPr lang="ko-KR" altLang="en-US" sz="1401" b="0" dirty="0"/>
              <a:t>버튼을 출력</a:t>
            </a:r>
            <a:r>
              <a:rPr lang="en-US" altLang="ko-KR" sz="1401" b="0" dirty="0"/>
              <a:t>. </a:t>
            </a:r>
            <a:endParaRPr lang="ko-KR" altLang="en-US" sz="1401" b="0" dirty="0"/>
          </a:p>
          <a:p>
            <a:pPr algn="just" fontAlgn="base" latinLnBrk="1">
              <a:lnSpc>
                <a:spcPct val="160000"/>
              </a:lnSpc>
              <a:spcBef>
                <a:spcPts val="0"/>
              </a:spcBef>
            </a:pPr>
            <a:endParaRPr lang="ko-KR" altLang="en-US" sz="1401" b="0" dirty="0"/>
          </a:p>
        </p:txBody>
      </p:sp>
    </p:spTree>
    <p:extLst>
      <p:ext uri="{BB962C8B-B14F-4D97-AF65-F5344CB8AC3E}">
        <p14:creationId xmlns:p14="http://schemas.microsoft.com/office/powerpoint/2010/main" val="148836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062DC-441D-4EAA-8B1C-55454283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br>
              <a:rPr lang="en-US" altLang="ko-KR" dirty="0"/>
            </a:br>
            <a:r>
              <a:rPr lang="en-US" altLang="ko-KR" dirty="0"/>
              <a:t>-&gt;</a:t>
            </a:r>
            <a:r>
              <a:rPr lang="ko-KR" altLang="en-US" dirty="0" err="1"/>
              <a:t>게임창을</a:t>
            </a:r>
            <a:r>
              <a:rPr lang="ko-KR" altLang="en-US" dirty="0"/>
              <a:t> 불러오는 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50BE8A-EEEC-4250-A910-39062F99D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7"/>
            <a:ext cx="9905998" cy="3967173"/>
          </a:xfrm>
        </p:spPr>
        <p:txBody>
          <a:bodyPr/>
          <a:lstStyle/>
          <a:p>
            <a:pPr fontAlgn="base"/>
            <a:r>
              <a:rPr lang="ko-KR" altLang="en-US" dirty="0"/>
              <a:t>불러오는</a:t>
            </a:r>
            <a:r>
              <a:rPr lang="en-US" altLang="ko-KR" dirty="0"/>
              <a:t>(import) </a:t>
            </a:r>
            <a:r>
              <a:rPr lang="ko-KR" altLang="en-US" dirty="0"/>
              <a:t>내부 클래스</a:t>
            </a:r>
          </a:p>
          <a:p>
            <a:pPr fontAlgn="base"/>
            <a:r>
              <a:rPr lang="en-US" altLang="ko-KR" dirty="0"/>
              <a:t>view </a:t>
            </a:r>
            <a:r>
              <a:rPr lang="ko-KR" altLang="en-US" dirty="0"/>
              <a:t>패키지의 </a:t>
            </a:r>
            <a:r>
              <a:rPr lang="en-US" altLang="ko-KR" dirty="0" err="1"/>
              <a:t>StartMenuPopup</a:t>
            </a:r>
            <a:r>
              <a:rPr lang="en-US" altLang="ko-KR" dirty="0"/>
              <a:t>(</a:t>
            </a:r>
            <a:r>
              <a:rPr lang="ko-KR" altLang="en-US" dirty="0"/>
              <a:t>처음 </a:t>
            </a:r>
            <a:r>
              <a:rPr lang="ko-KR" altLang="en-US" dirty="0" err="1"/>
              <a:t>테트리스</a:t>
            </a:r>
            <a:r>
              <a:rPr lang="ko-KR" altLang="en-US" dirty="0"/>
              <a:t> 프레임 띄워주는 것</a:t>
            </a:r>
            <a:r>
              <a:rPr lang="en-US" altLang="ko-KR" dirty="0"/>
              <a:t>) </a:t>
            </a:r>
            <a:r>
              <a:rPr lang="ko-KR" altLang="en-US" dirty="0"/>
              <a:t>클래스</a:t>
            </a:r>
          </a:p>
          <a:p>
            <a:pPr fontAlgn="base"/>
            <a:r>
              <a:rPr lang="ko-KR" altLang="en-US" dirty="0"/>
              <a:t> </a:t>
            </a:r>
          </a:p>
          <a:p>
            <a:pPr fontAlgn="base"/>
            <a:r>
              <a:rPr lang="en-US" altLang="ko-KR" dirty="0"/>
              <a:t>Main </a:t>
            </a:r>
            <a:r>
              <a:rPr lang="ko-KR" altLang="en-US" dirty="0"/>
              <a:t>클래스 내부 코드</a:t>
            </a:r>
          </a:p>
          <a:p>
            <a:pPr fontAlgn="base"/>
            <a:r>
              <a:rPr lang="en-US" altLang="ko-KR" dirty="0"/>
              <a:t>1.</a:t>
            </a:r>
            <a:r>
              <a:rPr lang="ko-KR" altLang="en-US" dirty="0"/>
              <a:t>   </a:t>
            </a:r>
            <a:r>
              <a:rPr lang="en-US" altLang="ko-KR" dirty="0"/>
              <a:t>Main()</a:t>
            </a:r>
            <a:r>
              <a:rPr lang="ko-KR" altLang="en-US" dirty="0"/>
              <a:t>을 </a:t>
            </a:r>
            <a:r>
              <a:rPr lang="en-US" altLang="ko-KR" dirty="0"/>
              <a:t>static </a:t>
            </a:r>
            <a:r>
              <a:rPr lang="ko-KR" altLang="en-US" dirty="0"/>
              <a:t>타입으로 선언</a:t>
            </a:r>
          </a:p>
          <a:p>
            <a:pPr fontAlgn="base"/>
            <a:r>
              <a:rPr lang="en-US" altLang="ko-KR" dirty="0"/>
              <a:t>2.</a:t>
            </a:r>
            <a:r>
              <a:rPr lang="ko-KR" altLang="en-US" dirty="0"/>
              <a:t>   </a:t>
            </a:r>
            <a:r>
              <a:rPr lang="en-US" altLang="ko-KR" dirty="0"/>
              <a:t>New </a:t>
            </a:r>
            <a:r>
              <a:rPr lang="en-US" altLang="ko-KR" dirty="0" err="1"/>
              <a:t>StartMenuPopup</a:t>
            </a:r>
            <a:r>
              <a:rPr lang="en-US" altLang="ko-KR" dirty="0"/>
              <a:t>().</a:t>
            </a:r>
            <a:r>
              <a:rPr lang="en-US" altLang="ko-KR" dirty="0" err="1"/>
              <a:t>setVisible</a:t>
            </a:r>
            <a:r>
              <a:rPr lang="en-US" altLang="ko-KR" dirty="0"/>
              <a:t>(true)</a:t>
            </a:r>
            <a:r>
              <a:rPr lang="ko-KR" altLang="en-US" dirty="0"/>
              <a:t>를 활용하여 인자의 위치에 </a:t>
            </a:r>
            <a:r>
              <a:rPr lang="en-US" altLang="ko-KR" dirty="0"/>
              <a:t>Boolean </a:t>
            </a:r>
            <a:r>
              <a:rPr lang="ko-KR" altLang="en-US" dirty="0"/>
              <a:t>타입이 오고 윈도우 창을 시각적으로 보이게 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;</a:t>
            </a:r>
            <a:r>
              <a:rPr lang="ko-KR" altLang="en-US" dirty="0"/>
              <a:t> 만약 </a:t>
            </a:r>
            <a:r>
              <a:rPr lang="en-US" altLang="ko-KR" dirty="0"/>
              <a:t>false</a:t>
            </a:r>
            <a:r>
              <a:rPr lang="ko-KR" altLang="en-US" dirty="0"/>
              <a:t>가 들어가면 실행은 되지만 시각적으로 창을 볼 수 없다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767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C81CF4-102D-4A31-AC05-3B76A330CBCD}"/>
              </a:ext>
            </a:extLst>
          </p:cNvPr>
          <p:cNvCxnSpPr>
            <a:cxnSpLocks/>
          </p:cNvCxnSpPr>
          <p:nvPr/>
        </p:nvCxnSpPr>
        <p:spPr>
          <a:xfrm>
            <a:off x="1735372" y="706508"/>
            <a:ext cx="0" cy="1084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7AC7CFF-4440-8F8B-1771-4F643F5C0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362" y="0"/>
            <a:ext cx="7116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7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232D043-B1CA-C177-DAAB-BBD66D1696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3"/>
          <a:stretch/>
        </p:blipFill>
        <p:spPr>
          <a:xfrm>
            <a:off x="3641363" y="1828917"/>
            <a:ext cx="5004524" cy="398265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5BECB39-1818-4F5E-95D7-423ABD0C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1"/>
            <a:ext cx="9905998" cy="939339"/>
          </a:xfrm>
        </p:spPr>
        <p:txBody>
          <a:bodyPr/>
          <a:lstStyle/>
          <a:p>
            <a:r>
              <a:rPr lang="ko-KR" altLang="en-US" dirty="0"/>
              <a:t>프레임</a:t>
            </a:r>
            <a:r>
              <a:rPr lang="en-US" altLang="ko-KR" dirty="0"/>
              <a:t>(</a:t>
            </a:r>
            <a:r>
              <a:rPr lang="ko-KR" altLang="en-US" dirty="0"/>
              <a:t>초기화면</a:t>
            </a:r>
            <a:r>
              <a:rPr lang="en-US" altLang="ko-KR" dirty="0"/>
              <a:t>) </a:t>
            </a:r>
            <a:r>
              <a:rPr lang="ko-KR" altLang="en-US" dirty="0"/>
              <a:t>상세 설계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3641363" y="1828918"/>
            <a:ext cx="50045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14998" y="1348860"/>
            <a:ext cx="85725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dirty="0"/>
              <a:t>500px</a:t>
            </a:r>
            <a:endParaRPr lang="ko-KR" altLang="en-US" sz="1801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3641362" y="1828918"/>
            <a:ext cx="0" cy="40036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84113" y="3749160"/>
            <a:ext cx="85725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dirty="0"/>
              <a:t>400px</a:t>
            </a:r>
            <a:endParaRPr lang="ko-KR" altLang="en-US" sz="1801" dirty="0"/>
          </a:p>
        </p:txBody>
      </p:sp>
      <p:sp>
        <p:nvSpPr>
          <p:cNvPr id="21" name="TextBox 20"/>
          <p:cNvSpPr txBox="1"/>
          <p:nvPr/>
        </p:nvSpPr>
        <p:spPr>
          <a:xfrm>
            <a:off x="9744078" y="5832538"/>
            <a:ext cx="130492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dirty="0"/>
              <a:t>400x500px</a:t>
            </a:r>
            <a:endParaRPr lang="ko-KR" altLang="en-US" sz="1801" dirty="0"/>
          </a:p>
        </p:txBody>
      </p:sp>
    </p:spTree>
    <p:extLst>
      <p:ext uri="{BB962C8B-B14F-4D97-AF65-F5344CB8AC3E}">
        <p14:creationId xmlns:p14="http://schemas.microsoft.com/office/powerpoint/2010/main" val="268348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F1931BAA-88BC-D42E-C9C5-3C639B6FEF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2" t="7473" r="2549"/>
          <a:stretch/>
        </p:blipFill>
        <p:spPr>
          <a:xfrm>
            <a:off x="2948312" y="984967"/>
            <a:ext cx="6295376" cy="497169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5BECB39-1818-4F5E-95D7-423ABD0C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2"/>
            <a:ext cx="9905998" cy="984965"/>
          </a:xfrm>
        </p:spPr>
        <p:txBody>
          <a:bodyPr/>
          <a:lstStyle/>
          <a:p>
            <a:r>
              <a:rPr lang="ko-KR" altLang="en-US" dirty="0"/>
              <a:t>프레임</a:t>
            </a:r>
            <a:r>
              <a:rPr lang="en-US" altLang="ko-KR" dirty="0"/>
              <a:t>(</a:t>
            </a:r>
            <a:r>
              <a:rPr lang="ko-KR" altLang="en-US" dirty="0"/>
              <a:t>초기화면</a:t>
            </a:r>
            <a:r>
              <a:rPr lang="en-US" altLang="ko-KR" dirty="0"/>
              <a:t>) </a:t>
            </a:r>
            <a:r>
              <a:rPr lang="ko-KR" altLang="en-US" dirty="0"/>
              <a:t>상세 설계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2948310" y="1736724"/>
            <a:ext cx="21680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28086" y="1269484"/>
            <a:ext cx="85725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b="1" dirty="0"/>
              <a:t>18px</a:t>
            </a:r>
            <a:endParaRPr lang="ko-KR" altLang="en-US" sz="1801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7003" y="2086184"/>
            <a:ext cx="2394453" cy="286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1" b="1" dirty="0"/>
              <a:t>타이틀 한 </a:t>
            </a:r>
            <a:r>
              <a:rPr lang="ko-KR" altLang="en-US" sz="1801" b="1" dirty="0" err="1"/>
              <a:t>블럭</a:t>
            </a:r>
            <a:r>
              <a:rPr lang="ko-KR" altLang="en-US" sz="1801" b="1" dirty="0"/>
              <a:t> 크기</a:t>
            </a:r>
            <a:endParaRPr lang="en-US" altLang="ko-KR" sz="1801" b="1" dirty="0"/>
          </a:p>
          <a:p>
            <a:r>
              <a:rPr lang="en-US" altLang="ko-KR" sz="1801" b="1" dirty="0"/>
              <a:t>20 x 20px</a:t>
            </a:r>
          </a:p>
          <a:p>
            <a:endParaRPr lang="en-US" altLang="ko-KR" sz="1801" dirty="0"/>
          </a:p>
          <a:p>
            <a:endParaRPr lang="en-US" altLang="ko-KR" sz="1801" dirty="0"/>
          </a:p>
          <a:p>
            <a:endParaRPr lang="en-US" altLang="ko-KR" sz="1801" dirty="0"/>
          </a:p>
          <a:p>
            <a:endParaRPr lang="en-US" altLang="ko-KR" sz="1801" dirty="0"/>
          </a:p>
          <a:p>
            <a:endParaRPr lang="en-US" altLang="ko-KR" sz="1801" dirty="0"/>
          </a:p>
          <a:p>
            <a:endParaRPr lang="en-US" altLang="ko-KR" sz="1801" dirty="0"/>
          </a:p>
          <a:p>
            <a:r>
              <a:rPr lang="ko-KR" altLang="en-US" sz="1801" b="1" dirty="0"/>
              <a:t>각 버튼 크기</a:t>
            </a:r>
            <a:endParaRPr lang="en-US" altLang="ko-KR" sz="1801" b="1" dirty="0"/>
          </a:p>
          <a:p>
            <a:r>
              <a:rPr lang="en-US" altLang="ko-KR" sz="1801" b="1" dirty="0"/>
              <a:t>200 x 30px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05562" y="1230110"/>
            <a:ext cx="85725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b="1" dirty="0"/>
              <a:t>20px</a:t>
            </a:r>
            <a:endParaRPr lang="ko-KR" altLang="en-US" sz="1801" b="1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4019763" y="1736724"/>
            <a:ext cx="26886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122282" y="1727201"/>
            <a:ext cx="26886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92548" y="1838501"/>
            <a:ext cx="85725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b="1" dirty="0"/>
              <a:t>20px</a:t>
            </a:r>
            <a:endParaRPr lang="ko-KR" altLang="en-US" sz="1801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6243058" y="1727201"/>
            <a:ext cx="26886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66230" y="1825458"/>
            <a:ext cx="85725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b="1" dirty="0"/>
              <a:t>20px</a:t>
            </a:r>
            <a:endParaRPr lang="ko-KR" altLang="en-US" sz="1801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7347959" y="2892426"/>
            <a:ext cx="268868" cy="7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88202" y="2948059"/>
            <a:ext cx="857250" cy="36946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801" b="1" dirty="0"/>
              <a:t>20px</a:t>
            </a:r>
            <a:endParaRPr lang="ko-KR" altLang="en-US" sz="1801" b="1" dirty="0"/>
          </a:p>
        </p:txBody>
      </p:sp>
      <p:cxnSp>
        <p:nvCxnSpPr>
          <p:cNvPr id="27" name="직선 연결선 26"/>
          <p:cNvCxnSpPr>
            <a:cxnSpLocks/>
          </p:cNvCxnSpPr>
          <p:nvPr/>
        </p:nvCxnSpPr>
        <p:spPr>
          <a:xfrm>
            <a:off x="7872550" y="2023167"/>
            <a:ext cx="2699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775576" y="1262619"/>
            <a:ext cx="85725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b="1" dirty="0"/>
              <a:t>20px</a:t>
            </a:r>
            <a:endParaRPr lang="ko-KR" altLang="en-US" sz="1801" b="1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8952350" y="2207835"/>
            <a:ext cx="233036" cy="15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869994" y="1792843"/>
            <a:ext cx="857250" cy="36946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801" b="1" dirty="0"/>
              <a:t>18px</a:t>
            </a:r>
            <a:endParaRPr lang="ko-KR" altLang="en-US" sz="1801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948867" y="3232124"/>
            <a:ext cx="857250" cy="36946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801" b="1" dirty="0"/>
              <a:t>100px</a:t>
            </a:r>
            <a:endParaRPr lang="ko-KR" altLang="en-US" sz="1801" b="1" dirty="0"/>
          </a:p>
        </p:txBody>
      </p:sp>
      <p:cxnSp>
        <p:nvCxnSpPr>
          <p:cNvPr id="33" name="직선 연결선 32"/>
          <p:cNvCxnSpPr>
            <a:cxnSpLocks/>
          </p:cNvCxnSpPr>
          <p:nvPr/>
        </p:nvCxnSpPr>
        <p:spPr>
          <a:xfrm>
            <a:off x="6624639" y="2991829"/>
            <a:ext cx="4763" cy="11446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cxnSpLocks/>
          </p:cNvCxnSpPr>
          <p:nvPr/>
        </p:nvCxnSpPr>
        <p:spPr>
          <a:xfrm>
            <a:off x="4798219" y="4136520"/>
            <a:ext cx="0" cy="811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cxnSpLocks/>
          </p:cNvCxnSpPr>
          <p:nvPr/>
        </p:nvCxnSpPr>
        <p:spPr>
          <a:xfrm>
            <a:off x="6682388" y="972684"/>
            <a:ext cx="0" cy="566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623051" y="1028420"/>
            <a:ext cx="857250" cy="36946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801" b="1" dirty="0"/>
              <a:t>40px</a:t>
            </a:r>
            <a:endParaRPr lang="ko-KR" altLang="en-US" sz="1801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898833" y="4493698"/>
            <a:ext cx="857250" cy="36946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801" b="1" dirty="0"/>
              <a:t>60px</a:t>
            </a:r>
            <a:endParaRPr lang="ko-KR" altLang="en-US" sz="1801" b="1" dirty="0"/>
          </a:p>
        </p:txBody>
      </p:sp>
      <p:cxnSp>
        <p:nvCxnSpPr>
          <p:cNvPr id="51" name="직선 연결선 50"/>
          <p:cNvCxnSpPr/>
          <p:nvPr/>
        </p:nvCxnSpPr>
        <p:spPr>
          <a:xfrm flipV="1">
            <a:off x="4837906" y="5053965"/>
            <a:ext cx="2778919" cy="23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825139" y="5208991"/>
            <a:ext cx="857250" cy="36946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801" b="1" dirty="0"/>
              <a:t>200px</a:t>
            </a:r>
            <a:endParaRPr lang="ko-KR" altLang="en-US" sz="1801" b="1" dirty="0"/>
          </a:p>
        </p:txBody>
      </p:sp>
    </p:spTree>
    <p:extLst>
      <p:ext uri="{BB962C8B-B14F-4D97-AF65-F5344CB8AC3E}">
        <p14:creationId xmlns:p14="http://schemas.microsoft.com/office/powerpoint/2010/main" val="136658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904B8DE-755B-45C6-CD0C-8A86A030D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923" y="1099316"/>
            <a:ext cx="6107874" cy="502186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9410EDB-77DE-495D-AFCE-EEC10D65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708" y="-227268"/>
            <a:ext cx="6873241" cy="1360898"/>
          </a:xfrm>
        </p:spPr>
        <p:txBody>
          <a:bodyPr/>
          <a:lstStyle/>
          <a:p>
            <a:r>
              <a:rPr lang="en-US" altLang="ko-KR" dirty="0"/>
              <a:t>In game </a:t>
            </a:r>
            <a:r>
              <a:rPr lang="ko-KR" altLang="en-US" dirty="0"/>
              <a:t>화면 상세 설계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20346" y="734246"/>
            <a:ext cx="85725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b="1" dirty="0"/>
              <a:t>800px</a:t>
            </a:r>
            <a:endParaRPr lang="ko-KR" altLang="en-US" sz="1801" b="1" dirty="0"/>
          </a:p>
        </p:txBody>
      </p:sp>
      <p:cxnSp>
        <p:nvCxnSpPr>
          <p:cNvPr id="34" name="직선 연결선 33"/>
          <p:cNvCxnSpPr/>
          <p:nvPr/>
        </p:nvCxnSpPr>
        <p:spPr>
          <a:xfrm flipV="1">
            <a:off x="3340924" y="1099313"/>
            <a:ext cx="6107876" cy="42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cxnSpLocks/>
            <a:endCxn id="37" idx="1"/>
          </p:cNvCxnSpPr>
          <p:nvPr/>
        </p:nvCxnSpPr>
        <p:spPr>
          <a:xfrm>
            <a:off x="3535681" y="1346662"/>
            <a:ext cx="2699522" cy="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35203" y="1161996"/>
            <a:ext cx="85725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b="1" dirty="0"/>
              <a:t>350px</a:t>
            </a:r>
            <a:endParaRPr lang="ko-KR" altLang="en-US" sz="1801" b="1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3340924" y="1103581"/>
            <a:ext cx="0" cy="49831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483675" y="3410481"/>
            <a:ext cx="85725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b="1" dirty="0"/>
              <a:t>700px</a:t>
            </a:r>
            <a:endParaRPr lang="ko-KR" altLang="en-US" sz="1801" b="1" dirty="0"/>
          </a:p>
        </p:txBody>
      </p:sp>
      <p:cxnSp>
        <p:nvCxnSpPr>
          <p:cNvPr id="50" name="직선 연결선 49"/>
          <p:cNvCxnSpPr>
            <a:cxnSpLocks/>
          </p:cNvCxnSpPr>
          <p:nvPr/>
        </p:nvCxnSpPr>
        <p:spPr>
          <a:xfrm>
            <a:off x="3500847" y="1346662"/>
            <a:ext cx="2" cy="45225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40925" y="5790813"/>
            <a:ext cx="85725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b="1" dirty="0"/>
              <a:t>650px</a:t>
            </a:r>
            <a:endParaRPr lang="ko-KR" altLang="en-US" sz="1801" b="1" dirty="0"/>
          </a:p>
        </p:txBody>
      </p:sp>
    </p:spTree>
    <p:extLst>
      <p:ext uri="{BB962C8B-B14F-4D97-AF65-F5344CB8AC3E}">
        <p14:creationId xmlns:p14="http://schemas.microsoft.com/office/powerpoint/2010/main" val="375070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3A4187B-6F1C-2E4F-A4ED-52EEC0E30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674" y="1103581"/>
            <a:ext cx="5944203" cy="502038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9410EDB-77DE-495D-AFCE-EEC10D65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945" y="-257317"/>
            <a:ext cx="6873241" cy="1360898"/>
          </a:xfrm>
        </p:spPr>
        <p:txBody>
          <a:bodyPr/>
          <a:lstStyle/>
          <a:p>
            <a:r>
              <a:rPr lang="en-US" altLang="ko-KR" dirty="0"/>
              <a:t>In game </a:t>
            </a:r>
            <a:r>
              <a:rPr lang="ko-KR" altLang="en-US" dirty="0"/>
              <a:t>화면 상세 설계</a:t>
            </a:r>
          </a:p>
        </p:txBody>
      </p:sp>
      <p:cxnSp>
        <p:nvCxnSpPr>
          <p:cNvPr id="46" name="직선 연결선 45"/>
          <p:cNvCxnSpPr>
            <a:cxnSpLocks/>
          </p:cNvCxnSpPr>
          <p:nvPr/>
        </p:nvCxnSpPr>
        <p:spPr>
          <a:xfrm>
            <a:off x="3559493" y="1102459"/>
            <a:ext cx="0" cy="2442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cxnSpLocks/>
          </p:cNvCxnSpPr>
          <p:nvPr/>
        </p:nvCxnSpPr>
        <p:spPr>
          <a:xfrm flipH="1">
            <a:off x="3350031" y="1349453"/>
            <a:ext cx="1595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91505" y="1417246"/>
            <a:ext cx="85725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b="1" dirty="0"/>
              <a:t>25px</a:t>
            </a:r>
            <a:endParaRPr lang="ko-KR" altLang="en-US" sz="1801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616753" y="1013620"/>
            <a:ext cx="85725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b="1" dirty="0"/>
              <a:t>25px</a:t>
            </a:r>
            <a:endParaRPr lang="ko-KR" altLang="en-US" sz="1801" b="1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3575598" y="5869257"/>
            <a:ext cx="0" cy="2388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 flipV="1">
            <a:off x="3353883" y="5865193"/>
            <a:ext cx="234674" cy="29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64659" y="5425276"/>
            <a:ext cx="85725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b="1" dirty="0"/>
              <a:t>25px</a:t>
            </a:r>
            <a:endParaRPr lang="ko-KR" altLang="en-US" sz="1801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580772" y="5820617"/>
            <a:ext cx="85725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b="1" dirty="0"/>
              <a:t>25px</a:t>
            </a:r>
            <a:endParaRPr lang="ko-KR" altLang="en-US" sz="1801" b="1" dirty="0"/>
          </a:p>
        </p:txBody>
      </p:sp>
      <p:cxnSp>
        <p:nvCxnSpPr>
          <p:cNvPr id="23" name="직선 연결선 22"/>
          <p:cNvCxnSpPr>
            <a:cxnSpLocks/>
          </p:cNvCxnSpPr>
          <p:nvPr/>
        </p:nvCxnSpPr>
        <p:spPr>
          <a:xfrm>
            <a:off x="6159624" y="3146196"/>
            <a:ext cx="55708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30675" y="2693177"/>
            <a:ext cx="85725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b="1" dirty="0"/>
              <a:t>85px</a:t>
            </a:r>
            <a:endParaRPr lang="ko-KR" altLang="en-US" sz="1801" b="1" dirty="0"/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5979303" y="1349455"/>
            <a:ext cx="2396" cy="1764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5979303" y="1525924"/>
            <a:ext cx="1803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14774" y="980123"/>
            <a:ext cx="85725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b="1" dirty="0"/>
              <a:t>25px</a:t>
            </a:r>
            <a:endParaRPr lang="ko-KR" altLang="en-US" sz="1801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209563" y="1362670"/>
            <a:ext cx="85725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b="1" dirty="0"/>
              <a:t>25px</a:t>
            </a:r>
            <a:endParaRPr lang="ko-KR" altLang="en-US" sz="1801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048348" y="3151073"/>
            <a:ext cx="1266489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1" b="1" dirty="0"/>
              <a:t>블록 개당 </a:t>
            </a:r>
            <a:endParaRPr lang="en-US" altLang="ko-KR" sz="1801" b="1" dirty="0"/>
          </a:p>
          <a:p>
            <a:r>
              <a:rPr lang="en-US" altLang="ko-KR" sz="1801" b="1" dirty="0"/>
              <a:t>25x25px</a:t>
            </a:r>
            <a:endParaRPr lang="ko-KR" altLang="en-US" sz="1801" b="1" dirty="0"/>
          </a:p>
        </p:txBody>
      </p:sp>
    </p:spTree>
    <p:extLst>
      <p:ext uri="{BB962C8B-B14F-4D97-AF65-F5344CB8AC3E}">
        <p14:creationId xmlns:p14="http://schemas.microsoft.com/office/powerpoint/2010/main" val="193015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F4FBE49-9FBF-FBF9-AEBE-E0A281D2E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949" y="1828916"/>
            <a:ext cx="4996686" cy="4003620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FDEB22A4-3856-4980-A289-519E85560288}"/>
              </a:ext>
            </a:extLst>
          </p:cNvPr>
          <p:cNvSpPr txBox="1">
            <a:spLocks/>
          </p:cNvSpPr>
          <p:nvPr/>
        </p:nvSpPr>
        <p:spPr>
          <a:xfrm>
            <a:off x="857597" y="140493"/>
            <a:ext cx="9905998" cy="102236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종료 화면 상세 설계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F9EBF8C-3DFC-40E7-A6AC-959DD1B5DBCE}"/>
              </a:ext>
            </a:extLst>
          </p:cNvPr>
          <p:cNvCxnSpPr/>
          <p:nvPr/>
        </p:nvCxnSpPr>
        <p:spPr>
          <a:xfrm>
            <a:off x="3641360" y="1828919"/>
            <a:ext cx="0" cy="40036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1D9A9B1-FF62-4C03-AE6A-E387D890C6E3}"/>
              </a:ext>
            </a:extLst>
          </p:cNvPr>
          <p:cNvCxnSpPr/>
          <p:nvPr/>
        </p:nvCxnSpPr>
        <p:spPr>
          <a:xfrm>
            <a:off x="3642948" y="1828916"/>
            <a:ext cx="500214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94C4FF-77EC-4E03-8CA1-BE76EF237D07}"/>
              </a:ext>
            </a:extLst>
          </p:cNvPr>
          <p:cNvSpPr txBox="1"/>
          <p:nvPr/>
        </p:nvSpPr>
        <p:spPr>
          <a:xfrm>
            <a:off x="2784113" y="3749160"/>
            <a:ext cx="85725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dirty="0"/>
              <a:t>400px</a:t>
            </a:r>
            <a:endParaRPr lang="ko-KR" altLang="en-US" sz="180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D9B2F-CA12-4719-AEF6-199F1A470B53}"/>
              </a:ext>
            </a:extLst>
          </p:cNvPr>
          <p:cNvSpPr txBox="1"/>
          <p:nvPr/>
        </p:nvSpPr>
        <p:spPr>
          <a:xfrm>
            <a:off x="5714998" y="1348860"/>
            <a:ext cx="85725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dirty="0"/>
              <a:t>500px</a:t>
            </a:r>
            <a:endParaRPr lang="ko-KR" altLang="en-US" sz="1801" dirty="0"/>
          </a:p>
        </p:txBody>
      </p:sp>
    </p:spTree>
    <p:extLst>
      <p:ext uri="{BB962C8B-B14F-4D97-AF65-F5344CB8AC3E}">
        <p14:creationId xmlns:p14="http://schemas.microsoft.com/office/powerpoint/2010/main" val="317292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FFA7E8DA-E718-7F1C-5A3A-76700ED6F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657" y="1871066"/>
            <a:ext cx="4996686" cy="40036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5BECB39-1818-4F5E-95D7-423ABD0C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597" y="140493"/>
            <a:ext cx="9905998" cy="1022366"/>
          </a:xfrm>
        </p:spPr>
        <p:txBody>
          <a:bodyPr/>
          <a:lstStyle/>
          <a:p>
            <a:r>
              <a:rPr lang="ko-KR" altLang="en-US" dirty="0"/>
              <a:t>종료 화면 상세 설계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E88397D-8C30-4229-B964-8687C510ABD2}"/>
              </a:ext>
            </a:extLst>
          </p:cNvPr>
          <p:cNvCxnSpPr>
            <a:cxnSpLocks/>
          </p:cNvCxnSpPr>
          <p:nvPr/>
        </p:nvCxnSpPr>
        <p:spPr>
          <a:xfrm>
            <a:off x="3597658" y="2651876"/>
            <a:ext cx="140687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68C04C8-5E83-4D85-BE70-FE4A752DF51E}"/>
              </a:ext>
            </a:extLst>
          </p:cNvPr>
          <p:cNvCxnSpPr/>
          <p:nvPr/>
        </p:nvCxnSpPr>
        <p:spPr>
          <a:xfrm>
            <a:off x="5810596" y="3433274"/>
            <a:ext cx="67333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4CC1B10-B7A8-4673-855E-B0DC34679AEA}"/>
              </a:ext>
            </a:extLst>
          </p:cNvPr>
          <p:cNvCxnSpPr>
            <a:cxnSpLocks/>
          </p:cNvCxnSpPr>
          <p:nvPr/>
        </p:nvCxnSpPr>
        <p:spPr>
          <a:xfrm>
            <a:off x="7286182" y="2651876"/>
            <a:ext cx="135891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2F26D6-D17D-4436-A5E6-232B8A237C6D}"/>
              </a:ext>
            </a:extLst>
          </p:cNvPr>
          <p:cNvSpPr txBox="1"/>
          <p:nvPr/>
        </p:nvSpPr>
        <p:spPr>
          <a:xfrm>
            <a:off x="3849658" y="2147114"/>
            <a:ext cx="85725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dirty="0"/>
              <a:t>180px</a:t>
            </a:r>
            <a:endParaRPr lang="ko-KR" altLang="en-US" sz="180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5B149-9199-46D5-84E3-66BBBE91F588}"/>
              </a:ext>
            </a:extLst>
          </p:cNvPr>
          <p:cNvSpPr txBox="1"/>
          <p:nvPr/>
        </p:nvSpPr>
        <p:spPr>
          <a:xfrm>
            <a:off x="7586155" y="2147114"/>
            <a:ext cx="85725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dirty="0"/>
              <a:t>180px</a:t>
            </a:r>
            <a:endParaRPr lang="ko-KR" altLang="en-US" sz="180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253048-2D18-473B-B6E5-574EB0209091}"/>
              </a:ext>
            </a:extLst>
          </p:cNvPr>
          <p:cNvSpPr txBox="1"/>
          <p:nvPr/>
        </p:nvSpPr>
        <p:spPr>
          <a:xfrm>
            <a:off x="5804235" y="3063941"/>
            <a:ext cx="67877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dirty="0"/>
              <a:t>60px</a:t>
            </a:r>
            <a:endParaRPr lang="ko-KR" altLang="en-US" sz="1801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DB9F8A1-CDE2-48FC-A4C0-2D82E0E9D288}"/>
              </a:ext>
            </a:extLst>
          </p:cNvPr>
          <p:cNvCxnSpPr>
            <a:cxnSpLocks/>
          </p:cNvCxnSpPr>
          <p:nvPr/>
        </p:nvCxnSpPr>
        <p:spPr>
          <a:xfrm>
            <a:off x="5623643" y="2552694"/>
            <a:ext cx="9404" cy="105115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DAA4057-1AE5-4F31-A87F-7C29840EFC29}"/>
              </a:ext>
            </a:extLst>
          </p:cNvPr>
          <p:cNvCxnSpPr/>
          <p:nvPr/>
        </p:nvCxnSpPr>
        <p:spPr>
          <a:xfrm>
            <a:off x="5801137" y="2543925"/>
            <a:ext cx="8667" cy="10972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C07D84E-0040-4767-A258-7635DECF5879}"/>
              </a:ext>
            </a:extLst>
          </p:cNvPr>
          <p:cNvCxnSpPr/>
          <p:nvPr/>
        </p:nvCxnSpPr>
        <p:spPr>
          <a:xfrm>
            <a:off x="6481775" y="2516446"/>
            <a:ext cx="8667" cy="10972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7799D3E-96D6-49BD-95EB-37188D5BA537}"/>
              </a:ext>
            </a:extLst>
          </p:cNvPr>
          <p:cNvCxnSpPr>
            <a:cxnSpLocks/>
          </p:cNvCxnSpPr>
          <p:nvPr/>
        </p:nvCxnSpPr>
        <p:spPr>
          <a:xfrm>
            <a:off x="6671360" y="2524873"/>
            <a:ext cx="0" cy="10888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7F83F73-AEB2-47C2-9A7D-4AD3DFC35426}"/>
              </a:ext>
            </a:extLst>
          </p:cNvPr>
          <p:cNvCxnSpPr/>
          <p:nvPr/>
        </p:nvCxnSpPr>
        <p:spPr>
          <a:xfrm flipH="1">
            <a:off x="5601184" y="3171361"/>
            <a:ext cx="1956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4FF1D45-5BC5-4E7B-AA5A-C23860A0FF0F}"/>
              </a:ext>
            </a:extLst>
          </p:cNvPr>
          <p:cNvCxnSpPr/>
          <p:nvPr/>
        </p:nvCxnSpPr>
        <p:spPr>
          <a:xfrm flipH="1">
            <a:off x="6481774" y="3171361"/>
            <a:ext cx="1956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EC2F39A-FB2F-4D0F-A0CA-B2BF5E95FDC0}"/>
              </a:ext>
            </a:extLst>
          </p:cNvPr>
          <p:cNvSpPr txBox="1"/>
          <p:nvPr/>
        </p:nvSpPr>
        <p:spPr>
          <a:xfrm>
            <a:off x="5375611" y="3646061"/>
            <a:ext cx="67877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dirty="0"/>
              <a:t>20px</a:t>
            </a:r>
            <a:endParaRPr lang="ko-KR" altLang="en-US" sz="180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7E658E-F5F2-43FF-B028-29A09128725A}"/>
              </a:ext>
            </a:extLst>
          </p:cNvPr>
          <p:cNvSpPr txBox="1"/>
          <p:nvPr/>
        </p:nvSpPr>
        <p:spPr>
          <a:xfrm>
            <a:off x="6331975" y="3650245"/>
            <a:ext cx="67877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dirty="0"/>
              <a:t>20px</a:t>
            </a:r>
            <a:endParaRPr lang="ko-KR" altLang="en-US" sz="1801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CC61637-D550-48EE-93FE-9B4AEC5EC030}"/>
              </a:ext>
            </a:extLst>
          </p:cNvPr>
          <p:cNvCxnSpPr>
            <a:cxnSpLocks/>
          </p:cNvCxnSpPr>
          <p:nvPr/>
        </p:nvCxnSpPr>
        <p:spPr>
          <a:xfrm>
            <a:off x="5012430" y="2543809"/>
            <a:ext cx="57336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8D427D-92A4-453D-AA10-0FC5DF75C020}"/>
              </a:ext>
            </a:extLst>
          </p:cNvPr>
          <p:cNvSpPr txBox="1"/>
          <p:nvPr/>
        </p:nvSpPr>
        <p:spPr>
          <a:xfrm>
            <a:off x="4902566" y="2147114"/>
            <a:ext cx="67877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dirty="0"/>
              <a:t>60px</a:t>
            </a:r>
            <a:endParaRPr lang="ko-KR" altLang="en-US" sz="1801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A541D11-A9F7-4F26-B8F5-B12619101DB3}"/>
              </a:ext>
            </a:extLst>
          </p:cNvPr>
          <p:cNvCxnSpPr>
            <a:cxnSpLocks/>
          </p:cNvCxnSpPr>
          <p:nvPr/>
        </p:nvCxnSpPr>
        <p:spPr>
          <a:xfrm flipH="1">
            <a:off x="5004535" y="2524872"/>
            <a:ext cx="7897" cy="11253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8DFF7A-1083-4487-B0BA-226899B5F824}"/>
              </a:ext>
            </a:extLst>
          </p:cNvPr>
          <p:cNvSpPr txBox="1"/>
          <p:nvPr/>
        </p:nvSpPr>
        <p:spPr>
          <a:xfrm>
            <a:off x="4177447" y="2879276"/>
            <a:ext cx="86122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dirty="0"/>
              <a:t>100px</a:t>
            </a:r>
            <a:endParaRPr lang="ko-KR" altLang="en-US" sz="1801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7897C8A-37CC-48F9-9F50-E4D83923E06F}"/>
              </a:ext>
            </a:extLst>
          </p:cNvPr>
          <p:cNvCxnSpPr/>
          <p:nvPr/>
        </p:nvCxnSpPr>
        <p:spPr>
          <a:xfrm>
            <a:off x="7033965" y="1828918"/>
            <a:ext cx="10185" cy="7148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B312583-B06F-4205-8870-688FB3ECEECE}"/>
              </a:ext>
            </a:extLst>
          </p:cNvPr>
          <p:cNvSpPr txBox="1"/>
          <p:nvPr/>
        </p:nvSpPr>
        <p:spPr>
          <a:xfrm>
            <a:off x="6319185" y="1871066"/>
            <a:ext cx="70435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dirty="0"/>
              <a:t>70px</a:t>
            </a:r>
            <a:endParaRPr lang="ko-KR" altLang="en-US" sz="1801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1591BC4-301A-43F8-92E6-2E33573051A5}"/>
              </a:ext>
            </a:extLst>
          </p:cNvPr>
          <p:cNvCxnSpPr>
            <a:cxnSpLocks/>
          </p:cNvCxnSpPr>
          <p:nvPr/>
        </p:nvCxnSpPr>
        <p:spPr>
          <a:xfrm>
            <a:off x="5150401" y="4537798"/>
            <a:ext cx="1495" cy="6127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0C08B9D-41B5-450F-BA80-E57B17424887}"/>
              </a:ext>
            </a:extLst>
          </p:cNvPr>
          <p:cNvSpPr txBox="1"/>
          <p:nvPr/>
        </p:nvSpPr>
        <p:spPr>
          <a:xfrm>
            <a:off x="7286182" y="3922108"/>
            <a:ext cx="70435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dirty="0"/>
              <a:t>80px</a:t>
            </a:r>
            <a:endParaRPr lang="ko-KR" altLang="en-US" sz="180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7F4D01-BAAB-48D3-A038-F8F482738844}"/>
              </a:ext>
            </a:extLst>
          </p:cNvPr>
          <p:cNvSpPr txBox="1"/>
          <p:nvPr/>
        </p:nvSpPr>
        <p:spPr>
          <a:xfrm>
            <a:off x="4255878" y="4665025"/>
            <a:ext cx="70435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dirty="0"/>
              <a:t>60px</a:t>
            </a:r>
            <a:endParaRPr lang="ko-KR" altLang="en-US" sz="1801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645A836-6008-432F-8E99-01DED9ADB3E0}"/>
              </a:ext>
            </a:extLst>
          </p:cNvPr>
          <p:cNvCxnSpPr>
            <a:cxnSpLocks/>
          </p:cNvCxnSpPr>
          <p:nvPr/>
        </p:nvCxnSpPr>
        <p:spPr>
          <a:xfrm>
            <a:off x="5574748" y="5230480"/>
            <a:ext cx="0" cy="60205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FB2B065-D876-494B-82BD-29A0F968B1BC}"/>
              </a:ext>
            </a:extLst>
          </p:cNvPr>
          <p:cNvSpPr txBox="1"/>
          <p:nvPr/>
        </p:nvSpPr>
        <p:spPr>
          <a:xfrm>
            <a:off x="4824755" y="5387295"/>
            <a:ext cx="70435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dirty="0"/>
              <a:t>70px</a:t>
            </a:r>
            <a:endParaRPr lang="ko-KR" altLang="en-US" sz="1801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5A9A7BE-1EF0-49D1-A383-11EB20A3D277}"/>
              </a:ext>
            </a:extLst>
          </p:cNvPr>
          <p:cNvCxnSpPr>
            <a:cxnSpLocks/>
          </p:cNvCxnSpPr>
          <p:nvPr/>
        </p:nvCxnSpPr>
        <p:spPr>
          <a:xfrm flipH="1">
            <a:off x="7041602" y="3613727"/>
            <a:ext cx="2548" cy="8793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061BB8A-94E1-41CD-9FDB-B066ED45F2AE}"/>
              </a:ext>
            </a:extLst>
          </p:cNvPr>
          <p:cNvCxnSpPr>
            <a:cxnSpLocks/>
          </p:cNvCxnSpPr>
          <p:nvPr/>
        </p:nvCxnSpPr>
        <p:spPr>
          <a:xfrm>
            <a:off x="5176929" y="5188330"/>
            <a:ext cx="200764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39C0F7A-49CD-412D-AB57-C3C25B9E8DDB}"/>
              </a:ext>
            </a:extLst>
          </p:cNvPr>
          <p:cNvSpPr txBox="1"/>
          <p:nvPr/>
        </p:nvSpPr>
        <p:spPr>
          <a:xfrm>
            <a:off x="6912211" y="5336200"/>
            <a:ext cx="88707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1" dirty="0"/>
              <a:t>120px</a:t>
            </a:r>
            <a:endParaRPr lang="ko-KR" altLang="en-US" sz="1801" dirty="0"/>
          </a:p>
        </p:txBody>
      </p:sp>
    </p:spTree>
    <p:extLst>
      <p:ext uri="{BB962C8B-B14F-4D97-AF65-F5344CB8AC3E}">
        <p14:creationId xmlns:p14="http://schemas.microsoft.com/office/powerpoint/2010/main" val="395871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B2AA5-40C6-44E7-9FBB-165EEEAFF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783" y="2393199"/>
            <a:ext cx="2640434" cy="1182368"/>
          </a:xfrm>
        </p:spPr>
        <p:txBody>
          <a:bodyPr/>
          <a:lstStyle/>
          <a:p>
            <a:r>
              <a:rPr lang="en-US" altLang="ko-KR" sz="8000" dirty="0"/>
              <a:t>Q&amp;A</a:t>
            </a:r>
            <a:endParaRPr lang="ko-KR" altLang="en-US" sz="8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872E92-4BD4-488B-89D2-658B1D7E9594}"/>
              </a:ext>
            </a:extLst>
          </p:cNvPr>
          <p:cNvSpPr txBox="1"/>
          <p:nvPr/>
        </p:nvSpPr>
        <p:spPr>
          <a:xfrm>
            <a:off x="11454939" y="6451771"/>
            <a:ext cx="606256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1" dirty="0" err="1"/>
              <a:t>하지망</a:t>
            </a:r>
            <a:r>
              <a:rPr lang="en-US" altLang="ko-KR" sz="1001" dirty="0"/>
              <a:t>!</a:t>
            </a:r>
            <a:endParaRPr lang="ko-KR" altLang="en-US" sz="1001" dirty="0"/>
          </a:p>
        </p:txBody>
      </p:sp>
    </p:spTree>
    <p:extLst>
      <p:ext uri="{BB962C8B-B14F-4D97-AF65-F5344CB8AC3E}">
        <p14:creationId xmlns:p14="http://schemas.microsoft.com/office/powerpoint/2010/main" val="31652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3C1D6-7AAF-4A6E-A320-0F91E52F7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70" y="517274"/>
            <a:ext cx="2708594" cy="1360898"/>
          </a:xfrm>
        </p:spPr>
        <p:txBody>
          <a:bodyPr/>
          <a:lstStyle/>
          <a:p>
            <a:pPr algn="ctr"/>
            <a:r>
              <a:rPr lang="ko-KR" altLang="en-US" dirty="0"/>
              <a:t>모듈 상호 </a:t>
            </a:r>
            <a:r>
              <a:rPr lang="ko-KR" altLang="en-US" dirty="0" smtClean="0"/>
              <a:t>관계도</a:t>
            </a:r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ABCD678-1BB4-45AE-8042-AD341B65B7C7}"/>
              </a:ext>
            </a:extLst>
          </p:cNvPr>
          <p:cNvSpPr/>
          <p:nvPr/>
        </p:nvSpPr>
        <p:spPr>
          <a:xfrm>
            <a:off x="3579468" y="2417656"/>
            <a:ext cx="1431326" cy="392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bg1"/>
                </a:solidFill>
              </a:rPr>
              <a:t>TajoTetris</a:t>
            </a:r>
            <a:r>
              <a:rPr lang="en-US" altLang="ko-KR" sz="1050" dirty="0" smtClean="0">
                <a:solidFill>
                  <a:schemeClr val="bg1"/>
                </a:solidFill>
              </a:rPr>
              <a:t> Project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DBF64CA-1AC7-4A8B-A9DF-8418A80600AF}"/>
              </a:ext>
            </a:extLst>
          </p:cNvPr>
          <p:cNvSpPr/>
          <p:nvPr/>
        </p:nvSpPr>
        <p:spPr>
          <a:xfrm>
            <a:off x="6323253" y="2358568"/>
            <a:ext cx="1431326" cy="3923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bg1"/>
                </a:solidFill>
              </a:rPr>
              <a:t>Util</a:t>
            </a:r>
            <a:r>
              <a:rPr lang="en-US" altLang="ko-KR" sz="1050" dirty="0" smtClean="0">
                <a:solidFill>
                  <a:schemeClr val="bg1"/>
                </a:solidFill>
              </a:rPr>
              <a:t> Package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EC17ED3-220A-4772-B7F0-BFF342FF271F}"/>
              </a:ext>
            </a:extLst>
          </p:cNvPr>
          <p:cNvSpPr/>
          <p:nvPr/>
        </p:nvSpPr>
        <p:spPr>
          <a:xfrm>
            <a:off x="6323253" y="3744684"/>
            <a:ext cx="1431326" cy="3923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Main </a:t>
            </a:r>
            <a:r>
              <a:rPr lang="en-US" altLang="ko-KR" sz="1050" dirty="0" smtClean="0">
                <a:solidFill>
                  <a:schemeClr val="bg1"/>
                </a:solidFill>
              </a:rPr>
              <a:t>Package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2383DBD-3797-4051-9B48-79A4D3BC5FBA}"/>
              </a:ext>
            </a:extLst>
          </p:cNvPr>
          <p:cNvSpPr/>
          <p:nvPr/>
        </p:nvSpPr>
        <p:spPr>
          <a:xfrm>
            <a:off x="6241946" y="4861875"/>
            <a:ext cx="1431326" cy="3923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View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Package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59462EB-D5BA-4CAA-AC31-98C791076440}"/>
              </a:ext>
            </a:extLst>
          </p:cNvPr>
          <p:cNvSpPr/>
          <p:nvPr/>
        </p:nvSpPr>
        <p:spPr>
          <a:xfrm>
            <a:off x="8430192" y="4430222"/>
            <a:ext cx="1184289" cy="2902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End Menu </a:t>
            </a:r>
            <a:r>
              <a:rPr lang="en-US" altLang="ko-KR" sz="1100" dirty="0" err="1" smtClean="0">
                <a:solidFill>
                  <a:schemeClr val="bg1"/>
                </a:solidFill>
              </a:rPr>
              <a:t>PoPup</a:t>
            </a:r>
            <a:r>
              <a:rPr lang="en-US" altLang="ko-KR" sz="1100" dirty="0" smtClean="0">
                <a:solidFill>
                  <a:schemeClr val="bg1"/>
                </a:solidFill>
              </a:rPr>
              <a:t> Class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7D1B332-2CA2-451F-B18C-890D1EC518E6}"/>
              </a:ext>
            </a:extLst>
          </p:cNvPr>
          <p:cNvSpPr/>
          <p:nvPr/>
        </p:nvSpPr>
        <p:spPr>
          <a:xfrm>
            <a:off x="8424873" y="4904713"/>
            <a:ext cx="1164715" cy="2902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bg1"/>
                </a:solidFill>
              </a:rPr>
              <a:t>StartMenu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POPUP Class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9374D54-9B3C-4E5D-B6C5-319623994C0F}"/>
              </a:ext>
            </a:extLst>
          </p:cNvPr>
          <p:cNvSpPr/>
          <p:nvPr/>
        </p:nvSpPr>
        <p:spPr>
          <a:xfrm>
            <a:off x="8424873" y="5340068"/>
            <a:ext cx="1164715" cy="2902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bg1"/>
                </a:solidFill>
              </a:rPr>
              <a:t>PauseMenu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POPUP Class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76" name="연결선: 꺾임 138">
            <a:extLst>
              <a:ext uri="{FF2B5EF4-FFF2-40B4-BE49-F238E27FC236}">
                <a16:creationId xmlns:a16="http://schemas.microsoft.com/office/drawing/2014/main" id="{CFD4F405-7687-49E6-8819-DDF68DAA07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22845" y="2789991"/>
            <a:ext cx="4522284" cy="36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A328C5A3-052F-4DBA-BF73-F6933676A533}"/>
              </a:ext>
            </a:extLst>
          </p:cNvPr>
          <p:cNvCxnSpPr>
            <a:stCxn id="69" idx="3"/>
          </p:cNvCxnSpPr>
          <p:nvPr/>
        </p:nvCxnSpPr>
        <p:spPr>
          <a:xfrm>
            <a:off x="5010794" y="2613807"/>
            <a:ext cx="8730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707954E-94D1-4FAF-AB6B-AF693DF65C41}"/>
              </a:ext>
            </a:extLst>
          </p:cNvPr>
          <p:cNvCxnSpPr>
            <a:endCxn id="71" idx="1"/>
          </p:cNvCxnSpPr>
          <p:nvPr/>
        </p:nvCxnSpPr>
        <p:spPr>
          <a:xfrm flipV="1">
            <a:off x="5885412" y="3940835"/>
            <a:ext cx="437841" cy="5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6EFEBADE-CCD9-40FE-ADC9-C7E38F1185E8}"/>
              </a:ext>
            </a:extLst>
          </p:cNvPr>
          <p:cNvCxnSpPr>
            <a:endCxn id="70" idx="1"/>
          </p:cNvCxnSpPr>
          <p:nvPr/>
        </p:nvCxnSpPr>
        <p:spPr>
          <a:xfrm>
            <a:off x="5906391" y="2554719"/>
            <a:ext cx="4168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5E3D2FEF-6579-4ACB-AC91-217D1C98DD8C}"/>
              </a:ext>
            </a:extLst>
          </p:cNvPr>
          <p:cNvCxnSpPr>
            <a:endCxn id="72" idx="1"/>
          </p:cNvCxnSpPr>
          <p:nvPr/>
        </p:nvCxnSpPr>
        <p:spPr>
          <a:xfrm>
            <a:off x="5883807" y="5058026"/>
            <a:ext cx="3581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184">
            <a:extLst>
              <a:ext uri="{FF2B5EF4-FFF2-40B4-BE49-F238E27FC236}">
                <a16:creationId xmlns:a16="http://schemas.microsoft.com/office/drawing/2014/main" id="{DB590064-39B8-417F-B088-A14E7B552F19}"/>
              </a:ext>
            </a:extLst>
          </p:cNvPr>
          <p:cNvCxnSpPr>
            <a:stCxn id="72" idx="3"/>
            <a:endCxn id="73" idx="1"/>
          </p:cNvCxnSpPr>
          <p:nvPr/>
        </p:nvCxnSpPr>
        <p:spPr>
          <a:xfrm flipV="1">
            <a:off x="7673272" y="4575340"/>
            <a:ext cx="756920" cy="48268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0572316-4F55-48F0-9BC7-B8A400EE6259}"/>
              </a:ext>
            </a:extLst>
          </p:cNvPr>
          <p:cNvCxnSpPr/>
          <p:nvPr/>
        </p:nvCxnSpPr>
        <p:spPr>
          <a:xfrm flipH="1">
            <a:off x="8049072" y="3943714"/>
            <a:ext cx="2660" cy="1873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562BB5B-CAF3-4645-BF9A-152D20EC8839}"/>
              </a:ext>
            </a:extLst>
          </p:cNvPr>
          <p:cNvCxnSpPr>
            <a:endCxn id="75" idx="1"/>
          </p:cNvCxnSpPr>
          <p:nvPr/>
        </p:nvCxnSpPr>
        <p:spPr>
          <a:xfrm>
            <a:off x="8058062" y="5485186"/>
            <a:ext cx="366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0F2AB0B8-2508-4B7D-B51B-21F16FD740B4}"/>
              </a:ext>
            </a:extLst>
          </p:cNvPr>
          <p:cNvCxnSpPr>
            <a:endCxn id="74" idx="1"/>
          </p:cNvCxnSpPr>
          <p:nvPr/>
        </p:nvCxnSpPr>
        <p:spPr>
          <a:xfrm>
            <a:off x="8065249" y="5049831"/>
            <a:ext cx="35962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EC17ED3-220A-4772-B7F0-BFF342FF271F}"/>
              </a:ext>
            </a:extLst>
          </p:cNvPr>
          <p:cNvSpPr/>
          <p:nvPr/>
        </p:nvSpPr>
        <p:spPr>
          <a:xfrm>
            <a:off x="6300669" y="324201"/>
            <a:ext cx="1431326" cy="3923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Controller Package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9374D54-9B3C-4E5D-B6C5-319623994C0F}"/>
              </a:ext>
            </a:extLst>
          </p:cNvPr>
          <p:cNvSpPr/>
          <p:nvPr/>
        </p:nvSpPr>
        <p:spPr>
          <a:xfrm>
            <a:off x="8439978" y="5757584"/>
            <a:ext cx="1164715" cy="2902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bg1"/>
                </a:solidFill>
              </a:rPr>
              <a:t>Tetrisview</a:t>
            </a:r>
            <a:r>
              <a:rPr lang="en-US" altLang="ko-KR" sz="1100" dirty="0" smtClean="0">
                <a:solidFill>
                  <a:schemeClr val="bg1"/>
                </a:solidFill>
              </a:rPr>
              <a:t> Class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C562BB5B-CAF3-4645-BF9A-152D20EC8839}"/>
              </a:ext>
            </a:extLst>
          </p:cNvPr>
          <p:cNvCxnSpPr/>
          <p:nvPr/>
        </p:nvCxnSpPr>
        <p:spPr>
          <a:xfrm>
            <a:off x="8035895" y="5820466"/>
            <a:ext cx="366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1BF0E0C-4977-4F80-AA69-42566FDA2251}"/>
              </a:ext>
            </a:extLst>
          </p:cNvPr>
          <p:cNvSpPr/>
          <p:nvPr/>
        </p:nvSpPr>
        <p:spPr>
          <a:xfrm>
            <a:off x="8402706" y="3777711"/>
            <a:ext cx="1164715" cy="344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bg1"/>
                </a:solidFill>
              </a:rPr>
              <a:t>MainMenu</a:t>
            </a:r>
            <a:r>
              <a:rPr lang="en-US" altLang="ko-KR" sz="1100" dirty="0" smtClean="0">
                <a:solidFill>
                  <a:schemeClr val="bg1"/>
                </a:solidFill>
              </a:rPr>
              <a:t> Popup Class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39DB8C4-AE6F-4C72-AF14-B94F0C971515}"/>
              </a:ext>
            </a:extLst>
          </p:cNvPr>
          <p:cNvCxnSpPr>
            <a:stCxn id="71" idx="3"/>
            <a:endCxn id="88" idx="1"/>
          </p:cNvCxnSpPr>
          <p:nvPr/>
        </p:nvCxnSpPr>
        <p:spPr>
          <a:xfrm>
            <a:off x="7754579" y="3940835"/>
            <a:ext cx="648127" cy="8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DBF64CA-1AC7-4A8B-A9DF-8418A80600AF}"/>
              </a:ext>
            </a:extLst>
          </p:cNvPr>
          <p:cNvSpPr/>
          <p:nvPr/>
        </p:nvSpPr>
        <p:spPr>
          <a:xfrm>
            <a:off x="6317713" y="3133701"/>
            <a:ext cx="1431326" cy="3923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b</a:t>
            </a:r>
            <a:r>
              <a:rPr lang="en-US" altLang="ko-KR" sz="1050" dirty="0" smtClean="0">
                <a:solidFill>
                  <a:schemeClr val="bg1"/>
                </a:solidFill>
              </a:rPr>
              <a:t>lock Package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DBF64CA-1AC7-4A8B-A9DF-8418A80600AF}"/>
              </a:ext>
            </a:extLst>
          </p:cNvPr>
          <p:cNvSpPr/>
          <p:nvPr/>
        </p:nvSpPr>
        <p:spPr>
          <a:xfrm>
            <a:off x="6265727" y="1360404"/>
            <a:ext cx="1431326" cy="3923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c</a:t>
            </a:r>
            <a:r>
              <a:rPr lang="en-US" altLang="ko-KR" sz="1050" dirty="0" smtClean="0">
                <a:solidFill>
                  <a:schemeClr val="bg1"/>
                </a:solidFill>
              </a:rPr>
              <a:t>onstant Package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1BF0E0C-4977-4F80-AA69-42566FDA2251}"/>
              </a:ext>
            </a:extLst>
          </p:cNvPr>
          <p:cNvSpPr/>
          <p:nvPr/>
        </p:nvSpPr>
        <p:spPr>
          <a:xfrm>
            <a:off x="8163459" y="2398961"/>
            <a:ext cx="1164715" cy="344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bg1"/>
                </a:solidFill>
              </a:rPr>
              <a:t>ScreenUtil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Class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39DB8C4-AE6F-4C72-AF14-B94F0C971515}"/>
              </a:ext>
            </a:extLst>
          </p:cNvPr>
          <p:cNvCxnSpPr>
            <a:endCxn id="92" idx="1"/>
          </p:cNvCxnSpPr>
          <p:nvPr/>
        </p:nvCxnSpPr>
        <p:spPr>
          <a:xfrm flipV="1">
            <a:off x="7746597" y="2571065"/>
            <a:ext cx="416862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1BF0E0C-4977-4F80-AA69-42566FDA2251}"/>
              </a:ext>
            </a:extLst>
          </p:cNvPr>
          <p:cNvSpPr/>
          <p:nvPr/>
        </p:nvSpPr>
        <p:spPr>
          <a:xfrm>
            <a:off x="8191979" y="3193174"/>
            <a:ext cx="1164715" cy="344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b</a:t>
            </a:r>
            <a:r>
              <a:rPr lang="en-US" altLang="ko-KR" sz="1100" dirty="0" smtClean="0">
                <a:solidFill>
                  <a:schemeClr val="bg1"/>
                </a:solidFill>
              </a:rPr>
              <a:t>lock Class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1BF0E0C-4977-4F80-AA69-42566FDA2251}"/>
              </a:ext>
            </a:extLst>
          </p:cNvPr>
          <p:cNvSpPr/>
          <p:nvPr/>
        </p:nvSpPr>
        <p:spPr>
          <a:xfrm>
            <a:off x="8126393" y="1421400"/>
            <a:ext cx="1164715" cy="344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Constant Class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1BF0E0C-4977-4F80-AA69-42566FDA2251}"/>
              </a:ext>
            </a:extLst>
          </p:cNvPr>
          <p:cNvSpPr/>
          <p:nvPr/>
        </p:nvSpPr>
        <p:spPr>
          <a:xfrm>
            <a:off x="8155817" y="345170"/>
            <a:ext cx="1164715" cy="344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bg1"/>
                </a:solidFill>
              </a:rPr>
              <a:t>TetrisManagerClass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39DB8C4-AE6F-4C72-AF14-B94F0C971515}"/>
              </a:ext>
            </a:extLst>
          </p:cNvPr>
          <p:cNvCxnSpPr/>
          <p:nvPr/>
        </p:nvCxnSpPr>
        <p:spPr>
          <a:xfrm>
            <a:off x="7732411" y="529029"/>
            <a:ext cx="4168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39DB8C4-AE6F-4C72-AF14-B94F0C971515}"/>
              </a:ext>
            </a:extLst>
          </p:cNvPr>
          <p:cNvCxnSpPr/>
          <p:nvPr/>
        </p:nvCxnSpPr>
        <p:spPr>
          <a:xfrm>
            <a:off x="7761299" y="3347863"/>
            <a:ext cx="4168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739DB8C4-AE6F-4C72-AF14-B94F0C971515}"/>
              </a:ext>
            </a:extLst>
          </p:cNvPr>
          <p:cNvCxnSpPr/>
          <p:nvPr/>
        </p:nvCxnSpPr>
        <p:spPr>
          <a:xfrm>
            <a:off x="7725034" y="1603442"/>
            <a:ext cx="4168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E707954E-94D1-4FAF-AB6B-AF693DF65C41}"/>
              </a:ext>
            </a:extLst>
          </p:cNvPr>
          <p:cNvCxnSpPr/>
          <p:nvPr/>
        </p:nvCxnSpPr>
        <p:spPr>
          <a:xfrm flipV="1">
            <a:off x="5890712" y="538692"/>
            <a:ext cx="437841" cy="5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6EFEBADE-CCD9-40FE-ADC9-C7E38F1185E8}"/>
              </a:ext>
            </a:extLst>
          </p:cNvPr>
          <p:cNvCxnSpPr/>
          <p:nvPr/>
        </p:nvCxnSpPr>
        <p:spPr>
          <a:xfrm>
            <a:off x="5900851" y="3264068"/>
            <a:ext cx="4168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6EFEBADE-CCD9-40FE-ADC9-C7E38F1185E8}"/>
              </a:ext>
            </a:extLst>
          </p:cNvPr>
          <p:cNvCxnSpPr/>
          <p:nvPr/>
        </p:nvCxnSpPr>
        <p:spPr>
          <a:xfrm>
            <a:off x="5900851" y="3936955"/>
            <a:ext cx="438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707954E-94D1-4FAF-AB6B-AF693DF65C41}"/>
              </a:ext>
            </a:extLst>
          </p:cNvPr>
          <p:cNvCxnSpPr>
            <a:endCxn id="91" idx="1"/>
          </p:cNvCxnSpPr>
          <p:nvPr/>
        </p:nvCxnSpPr>
        <p:spPr>
          <a:xfrm flipV="1">
            <a:off x="5890712" y="1556555"/>
            <a:ext cx="375015" cy="10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1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2BC4A-7ACE-4CFE-B0D7-897167FA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Constant </a:t>
            </a:r>
            <a:r>
              <a:rPr lang="ko-KR" altLang="en-US" dirty="0"/>
              <a:t>클래스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0D1D5F-2317-4907-B403-73B40F860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9905998" cy="3853621"/>
          </a:xfrm>
        </p:spPr>
        <p:txBody>
          <a:bodyPr/>
          <a:lstStyle/>
          <a:p>
            <a:pPr marL="457206" indent="-457206">
              <a:buFont typeface="+mj-lt"/>
              <a:buAutoNum type="arabicPeriod"/>
            </a:pPr>
            <a:r>
              <a:rPr lang="ko-KR" altLang="en-US" dirty="0"/>
              <a:t>게임 상태에 대한 변수이름 정의</a:t>
            </a:r>
            <a:endParaRPr lang="en-US" altLang="ko-KR" dirty="0"/>
          </a:p>
          <a:p>
            <a:pPr marL="457206" indent="-457206">
              <a:buFont typeface="+mj-lt"/>
              <a:buAutoNum type="arabicPeriod"/>
            </a:pPr>
            <a:r>
              <a:rPr lang="ko-KR" altLang="en-US" dirty="0"/>
              <a:t>블록의 크기와 블록 움직임에 대한 변수 이름 정의 및 데이터 할당</a:t>
            </a:r>
            <a:endParaRPr lang="en-US" altLang="ko-KR" dirty="0"/>
          </a:p>
          <a:p>
            <a:pPr marL="457206" indent="-457206">
              <a:buFont typeface="+mj-lt"/>
              <a:buAutoNum type="arabicPeriod"/>
            </a:pPr>
            <a:r>
              <a:rPr lang="ko-KR" altLang="en-US" dirty="0"/>
              <a:t>조작키 변수 이름 정의 및 각 조작키 키보드 값 정수 표현</a:t>
            </a:r>
            <a:endParaRPr lang="en-US" altLang="ko-KR" dirty="0"/>
          </a:p>
          <a:p>
            <a:pPr marL="457206" indent="-457206">
              <a:buFont typeface="+mj-lt"/>
              <a:buAutoNum type="arabicPeriod"/>
            </a:pPr>
            <a:r>
              <a:rPr lang="ko-KR" altLang="en-US" dirty="0" err="1"/>
              <a:t>테트리스</a:t>
            </a:r>
            <a:r>
              <a:rPr lang="ko-KR" altLang="en-US" dirty="0"/>
              <a:t> 판 제작을 위한 변수이름 정의</a:t>
            </a:r>
            <a:endParaRPr lang="en-US" altLang="ko-KR" dirty="0"/>
          </a:p>
          <a:p>
            <a:pPr marL="457206" indent="-457206">
              <a:buFont typeface="+mj-lt"/>
              <a:buAutoNum type="arabicPeriod"/>
            </a:pPr>
            <a:r>
              <a:rPr lang="ko-KR" altLang="en-US" dirty="0" err="1"/>
              <a:t>메인화면</a:t>
            </a:r>
            <a:r>
              <a:rPr lang="en-US" altLang="ko-KR" dirty="0"/>
              <a:t>, </a:t>
            </a:r>
            <a:r>
              <a:rPr lang="ko-KR" altLang="en-US" dirty="0"/>
              <a:t>일시정지 화면</a:t>
            </a:r>
            <a:r>
              <a:rPr lang="en-US" altLang="ko-KR" dirty="0"/>
              <a:t>, </a:t>
            </a:r>
            <a:r>
              <a:rPr lang="ko-KR" altLang="en-US" dirty="0"/>
              <a:t>종료 화면에서 각 버튼에 대한 변수 이름 및 데이터 할당</a:t>
            </a:r>
            <a:endParaRPr lang="en-US" altLang="ko-KR" dirty="0"/>
          </a:p>
          <a:p>
            <a:pPr marL="457206" indent="-457206">
              <a:buFont typeface="+mj-lt"/>
              <a:buAutoNum type="arabicPeriod"/>
            </a:pPr>
            <a:r>
              <a:rPr lang="ko-KR" altLang="en-US" dirty="0"/>
              <a:t>블록 낙하 최고 속도와 최저 속도 변수 이름 정의 및 데이터 할당</a:t>
            </a:r>
            <a:endParaRPr lang="en-US" altLang="ko-KR" dirty="0"/>
          </a:p>
          <a:p>
            <a:pPr marL="457206" indent="-457206">
              <a:buFont typeface="+mj-lt"/>
              <a:buAutoNum type="arabicPeriod"/>
            </a:pPr>
            <a:r>
              <a:rPr lang="ko-KR" altLang="en-US" dirty="0"/>
              <a:t>프로그램에서 사용할 색에 대한 선언</a:t>
            </a:r>
            <a:endParaRPr lang="en-US" altLang="ko-KR" dirty="0"/>
          </a:p>
          <a:p>
            <a:pPr marL="457206" indent="-457206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19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0020" y="352817"/>
            <a:ext cx="9905998" cy="188477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Constant</a:t>
            </a:r>
            <a:r>
              <a:rPr lang="ko-KR" altLang="en-US" b="0"/>
              <a:t/>
            </a:r>
            <a:br>
              <a:rPr lang="ko-KR" altLang="en-US" b="0"/>
            </a:br>
            <a:r>
              <a:rPr lang="en-US" altLang="ko-KR" sz="3001" b="0"/>
              <a:t>-&gt; </a:t>
            </a:r>
            <a:r>
              <a:rPr lang="ko-KR" altLang="en-US" sz="3001" b="0"/>
              <a:t>사용할 상수들을 모아 놓음</a:t>
            </a:r>
            <a:endParaRPr lang="ko-KR" altLang="en-US" sz="3001"/>
          </a:p>
        </p:txBody>
      </p:sp>
      <p:sp>
        <p:nvSpPr>
          <p:cNvPr id="6" name="TextBox 5"/>
          <p:cNvSpPr txBox="1"/>
          <p:nvPr/>
        </p:nvSpPr>
        <p:spPr>
          <a:xfrm>
            <a:off x="6233020" y="5304957"/>
            <a:ext cx="2483372" cy="3694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801">
                <a:solidFill>
                  <a:schemeClr val="bg1"/>
                </a:solidFill>
              </a:rPr>
              <a:t>MySQL</a:t>
            </a:r>
            <a:r>
              <a:rPr lang="ko-KR" altLang="en-US" sz="1801">
                <a:solidFill>
                  <a:schemeClr val="bg1"/>
                </a:solidFill>
              </a:rPr>
              <a:t>과 </a:t>
            </a:r>
            <a:r>
              <a:rPr lang="en-US" altLang="ko-KR" sz="1801">
                <a:solidFill>
                  <a:schemeClr val="bg1"/>
                </a:solidFill>
              </a:rPr>
              <a:t>Eclipse </a:t>
            </a:r>
            <a:r>
              <a:rPr lang="ko-KR" altLang="en-US" sz="1801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7" name="제목 1"/>
          <p:cNvSpPr txBox="1"/>
          <p:nvPr/>
        </p:nvSpPr>
        <p:spPr>
          <a:xfrm>
            <a:off x="1280021" y="2502419"/>
            <a:ext cx="9905998" cy="3564551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000" b="0"/>
          </a:p>
          <a:p>
            <a:pPr>
              <a:defRPr/>
            </a:pPr>
            <a:endParaRPr lang="en-US" altLang="ko-KR" sz="2000" b="0"/>
          </a:p>
          <a:p>
            <a:pPr>
              <a:defRPr/>
            </a:pPr>
            <a:endParaRPr lang="en-US" altLang="ko-KR" sz="2000" b="0"/>
          </a:p>
          <a:p>
            <a:pPr>
              <a:defRPr/>
            </a:pPr>
            <a:endParaRPr lang="en-US" altLang="ko-KR" sz="2000" b="0"/>
          </a:p>
          <a:p>
            <a:pPr>
              <a:defRPr/>
            </a:pPr>
            <a:endParaRPr lang="ko-KR" altLang="en-US" sz="2000" b="0"/>
          </a:p>
          <a:p>
            <a:pPr>
              <a:defRPr/>
            </a:pPr>
            <a:endParaRPr lang="ko-KR" altLang="en-US" sz="2000" b="0"/>
          </a:p>
          <a:p>
            <a:pPr>
              <a:defRPr/>
            </a:pPr>
            <a:endParaRPr lang="ko-KR" altLang="en-US" sz="2000" b="0"/>
          </a:p>
          <a:p>
            <a:pPr>
              <a:defRPr/>
            </a:pPr>
            <a:endParaRPr lang="ko-KR" altLang="en-US" sz="2000" b="0"/>
          </a:p>
          <a:p>
            <a:pPr>
              <a:defRPr/>
            </a:pPr>
            <a:r>
              <a:rPr lang="ko-KR" altLang="en-US" b="0"/>
              <a:t> 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471010"/>
              </p:ext>
            </p:extLst>
          </p:nvPr>
        </p:nvGraphicFramePr>
        <p:xfrm>
          <a:off x="1977187" y="3116475"/>
          <a:ext cx="7583712" cy="132484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8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242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/>
                        <a:t>java.awt.</a:t>
                      </a:r>
                      <a:r>
                        <a:rPr lang="ko-KR" altLang="en-US" sz="1100"/>
                        <a:t>패키지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/>
                        <a:t>자바가 처음 나왔을 때 배포된</a:t>
                      </a:r>
                      <a:r>
                        <a:rPr lang="en-US" altLang="ko-KR" sz="1100" dirty="0"/>
                        <a:t> </a:t>
                      </a:r>
                      <a:r>
                        <a:rPr lang="en-US" altLang="ko-KR" sz="1100" dirty="0" err="1"/>
                        <a:t>Gui</a:t>
                      </a:r>
                      <a:r>
                        <a:rPr lang="ko-KR" altLang="en-US" sz="1100" dirty="0"/>
                        <a:t> 라이브러리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42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>
                          <a:solidFill>
                            <a:schemeClr val="dk1"/>
                          </a:solidFill>
                        </a:rPr>
                        <a:t>java.awt.Color</a:t>
                      </a:r>
                      <a:endParaRPr lang="ko-KR" altLang="en-US" sz="1100">
                        <a:solidFill>
                          <a:schemeClr val="dk1"/>
                        </a:solidFill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dirty="0">
                          <a:solidFill>
                            <a:schemeClr val="dk1"/>
                          </a:solidFill>
                        </a:rPr>
                        <a:t>프로그램 내에서 사용할 컬러들을 명시하기 위해 </a:t>
                      </a:r>
                      <a:r>
                        <a:rPr lang="en-US" altLang="ko-KR" sz="1100" b="0" dirty="0">
                          <a:solidFill>
                            <a:schemeClr val="dk1"/>
                          </a:solidFill>
                        </a:rPr>
                        <a:t>import</a:t>
                      </a:r>
                      <a:endParaRPr lang="ko-KR" altLang="en-US" sz="1100" b="0" dirty="0">
                        <a:solidFill>
                          <a:schemeClr val="dk1"/>
                        </a:solidFill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제목 1"/>
          <p:cNvSpPr txBox="1"/>
          <p:nvPr/>
        </p:nvSpPr>
        <p:spPr>
          <a:xfrm>
            <a:off x="1143001" y="2047516"/>
            <a:ext cx="9905998" cy="3681184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pPr>
              <a:defRPr/>
            </a:pPr>
            <a:endParaRPr lang="en-US" altLang="ko-KR" sz="2000" dirty="0"/>
          </a:p>
          <a:p>
            <a:pPr>
              <a:defRPr/>
            </a:pPr>
            <a:endParaRPr lang="en-US" altLang="ko-KR" sz="2000" dirty="0"/>
          </a:p>
          <a:p>
            <a:pPr>
              <a:defRPr/>
            </a:pPr>
            <a:r>
              <a:rPr lang="ko-KR" altLang="en-US" sz="2000" dirty="0"/>
              <a:t>필요한 자바 기본 패키지 및 클래스</a:t>
            </a:r>
          </a:p>
          <a:p>
            <a:pPr>
              <a:defRPr/>
            </a:pPr>
            <a:endParaRPr lang="ko-KR" altLang="en-US" sz="2000" dirty="0"/>
          </a:p>
          <a:p>
            <a:pPr>
              <a:defRPr/>
            </a:pPr>
            <a:endParaRPr lang="ko-KR" altLang="en-US" sz="2000" dirty="0"/>
          </a:p>
          <a:p>
            <a:pPr>
              <a:defRPr/>
            </a:pPr>
            <a:endParaRPr lang="ko-KR" altLang="en-US" sz="2000" dirty="0"/>
          </a:p>
          <a:p>
            <a:pPr>
              <a:defRPr/>
            </a:pPr>
            <a:endParaRPr lang="ko-KR" altLang="en-US" sz="2000" dirty="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 dirty="0"/>
          </a:p>
          <a:p>
            <a:pPr>
              <a:defRPr/>
            </a:pPr>
            <a:endParaRPr lang="ko-KR" altLang="en-US" sz="2000" dirty="0"/>
          </a:p>
          <a:p>
            <a:pPr>
              <a:defRPr/>
            </a:pPr>
            <a:endParaRPr lang="ko-KR" altLang="en-US" sz="2000" dirty="0"/>
          </a:p>
          <a:p>
            <a:pPr>
              <a:defRPr/>
            </a:pPr>
            <a:endParaRPr lang="ko-KR" altLang="en-US" sz="2000" dirty="0"/>
          </a:p>
          <a:p>
            <a:pPr>
              <a:defRPr/>
            </a:pPr>
            <a:endParaRPr lang="ko-KR" altLang="en-US" sz="2000" dirty="0"/>
          </a:p>
          <a:p>
            <a:pPr>
              <a:defRPr/>
            </a:pPr>
            <a:endParaRPr lang="en-US" altLang="ko-KR" sz="2000" dirty="0"/>
          </a:p>
          <a:p>
            <a:pPr>
              <a:defRPr/>
            </a:pPr>
            <a:endParaRPr lang="ko-KR" altLang="en-US" sz="2000" dirty="0"/>
          </a:p>
          <a:p>
            <a:pPr>
              <a:defRPr/>
            </a:pPr>
            <a:endParaRPr lang="ko-KR" altLang="en-US" sz="2000" dirty="0"/>
          </a:p>
          <a:p>
            <a:pPr>
              <a:defRPr/>
            </a:pPr>
            <a:r>
              <a:rPr lang="ko-KR" altLang="en-US" sz="1801" dirty="0"/>
              <a:t>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24644" y="-133349"/>
            <a:ext cx="9905998" cy="188477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Constant</a:t>
            </a:r>
            <a:endParaRPr lang="ko-KR" altLang="en-US" sz="3001"/>
          </a:p>
        </p:txBody>
      </p:sp>
      <p:sp>
        <p:nvSpPr>
          <p:cNvPr id="6" name="TextBox 5"/>
          <p:cNvSpPr txBox="1"/>
          <p:nvPr/>
        </p:nvSpPr>
        <p:spPr>
          <a:xfrm>
            <a:off x="6233020" y="5304957"/>
            <a:ext cx="2483372" cy="3694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801">
                <a:solidFill>
                  <a:schemeClr val="bg1"/>
                </a:solidFill>
              </a:rPr>
              <a:t>MySQL</a:t>
            </a:r>
            <a:r>
              <a:rPr lang="ko-KR" altLang="en-US" sz="1801">
                <a:solidFill>
                  <a:schemeClr val="bg1"/>
                </a:solidFill>
              </a:rPr>
              <a:t>과 </a:t>
            </a:r>
            <a:r>
              <a:rPr lang="en-US" altLang="ko-KR" sz="1801">
                <a:solidFill>
                  <a:schemeClr val="bg1"/>
                </a:solidFill>
              </a:rPr>
              <a:t>Eclipse </a:t>
            </a:r>
            <a:r>
              <a:rPr lang="ko-KR" altLang="en-US" sz="1801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7" name="제목 1"/>
          <p:cNvSpPr txBox="1"/>
          <p:nvPr/>
        </p:nvSpPr>
        <p:spPr>
          <a:xfrm>
            <a:off x="1280021" y="2385786"/>
            <a:ext cx="9905998" cy="3681184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000" b="0"/>
          </a:p>
          <a:p>
            <a:pPr>
              <a:defRPr/>
            </a:pPr>
            <a:endParaRPr lang="en-US" altLang="ko-KR" sz="2000" b="0"/>
          </a:p>
          <a:p>
            <a:pPr>
              <a:defRPr/>
            </a:pPr>
            <a:r>
              <a:rPr lang="ko-KR" altLang="en-US" sz="2000" b="0"/>
              <a:t>인터페이스의 필요성</a:t>
            </a:r>
          </a:p>
          <a:p>
            <a:pPr>
              <a:defRPr/>
            </a:pPr>
            <a:r>
              <a:rPr lang="en-US" altLang="ko-KR" sz="2000" b="0"/>
              <a:t>1.</a:t>
            </a:r>
            <a:r>
              <a:rPr lang="ko-KR" altLang="en-US" sz="2000" b="0"/>
              <a:t> 인터페이스를 적용하면 프로그램의 통합을 쉽게 할 수 있다</a:t>
            </a:r>
            <a:r>
              <a:rPr lang="en-US" altLang="ko-KR" sz="2000" b="0"/>
              <a:t>.</a:t>
            </a:r>
          </a:p>
          <a:p>
            <a:pPr>
              <a:defRPr/>
            </a:pPr>
            <a:r>
              <a:rPr lang="en-US" altLang="ko-KR" sz="2000" b="0"/>
              <a:t>2.</a:t>
            </a:r>
            <a:r>
              <a:rPr lang="ko-KR" altLang="en-US" sz="2000" b="0"/>
              <a:t> 다중 상속을 대체할 수 있는 효과가 있다</a:t>
            </a:r>
            <a:r>
              <a:rPr lang="en-US" altLang="ko-KR" sz="2000" b="0"/>
              <a:t>.</a:t>
            </a:r>
          </a:p>
          <a:p>
            <a:pPr>
              <a:defRPr/>
            </a:pPr>
            <a:r>
              <a:rPr lang="en-US" altLang="ko-KR" sz="2000" b="0"/>
              <a:t>3.</a:t>
            </a:r>
            <a:r>
              <a:rPr lang="ko-KR" altLang="en-US" sz="2000" b="0"/>
              <a:t> 재사용성으로 개발기간이나 비용을 줄일 수 있다</a:t>
            </a:r>
            <a:r>
              <a:rPr lang="en-US" altLang="ko-KR" sz="2000" b="0"/>
              <a:t>.</a:t>
            </a:r>
          </a:p>
          <a:p>
            <a:pPr>
              <a:defRPr/>
            </a:pPr>
            <a:endParaRPr lang="en-US" altLang="ko-KR" sz="2000" b="0"/>
          </a:p>
          <a:p>
            <a:pPr>
              <a:defRPr/>
            </a:pPr>
            <a:r>
              <a:rPr lang="en-US" altLang="ko-KR" sz="2000" b="0"/>
              <a:t>Enum GameStatus</a:t>
            </a:r>
          </a:p>
          <a:p>
            <a:pPr>
              <a:defRPr/>
            </a:pPr>
            <a:endParaRPr lang="en-US" altLang="ko-KR" sz="2000" b="0"/>
          </a:p>
          <a:p>
            <a:pPr>
              <a:defRPr/>
            </a:pPr>
            <a:r>
              <a:rPr lang="en-US" altLang="ko-KR" sz="2000" b="0"/>
              <a:t>GameStatus</a:t>
            </a:r>
            <a:r>
              <a:rPr lang="ko-KR" altLang="en-US" sz="2000" b="0"/>
              <a:t>라는 열거형 상수를 정의합니다</a:t>
            </a:r>
            <a:r>
              <a:rPr lang="en-US" altLang="ko-KR" sz="2000" b="0"/>
              <a:t>.</a:t>
            </a:r>
            <a:r>
              <a:rPr lang="ko-KR" altLang="en-US" sz="2000" b="0"/>
              <a:t> 이는 게임의 상태를 의미합니다</a:t>
            </a:r>
            <a:r>
              <a:rPr lang="en-US" altLang="ko-KR" sz="2000" b="0"/>
              <a:t>.</a:t>
            </a:r>
          </a:p>
          <a:p>
            <a:pPr>
              <a:defRPr/>
            </a:pPr>
            <a:endParaRPr lang="en-US" altLang="ko-KR" sz="2000" b="0"/>
          </a:p>
          <a:p>
            <a:pPr>
              <a:defRPr/>
            </a:pPr>
            <a:r>
              <a:rPr lang="ko-KR" altLang="en-US" sz="2000" b="0"/>
              <a:t>게임의 상태</a:t>
            </a:r>
          </a:p>
          <a:p>
            <a:pPr>
              <a:defRPr/>
            </a:pPr>
            <a:r>
              <a:rPr lang="en-US" altLang="ko-KR" sz="2000" b="0"/>
              <a:t>1.</a:t>
            </a:r>
            <a:r>
              <a:rPr lang="ko-KR" altLang="en-US" sz="2000" b="0"/>
              <a:t> </a:t>
            </a:r>
            <a:r>
              <a:rPr lang="en-US" altLang="ko-KR" sz="2000" b="0"/>
              <a:t>Playing =  </a:t>
            </a:r>
            <a:r>
              <a:rPr lang="ko-KR" altLang="en-US" sz="2000" b="0"/>
              <a:t>게임 실행</a:t>
            </a:r>
          </a:p>
          <a:p>
            <a:pPr>
              <a:defRPr/>
            </a:pPr>
            <a:r>
              <a:rPr lang="en-US" altLang="ko-KR" sz="2000" b="0"/>
              <a:t>2. End</a:t>
            </a:r>
            <a:r>
              <a:rPr lang="ko-KR" altLang="en-US" sz="2000" b="0"/>
              <a:t> </a:t>
            </a:r>
            <a:r>
              <a:rPr lang="en-US" altLang="ko-KR" sz="2000" b="0"/>
              <a:t>=</a:t>
            </a:r>
            <a:r>
              <a:rPr lang="ko-KR" altLang="en-US" sz="2000" b="0"/>
              <a:t> 게임 종료</a:t>
            </a:r>
          </a:p>
          <a:p>
            <a:pPr>
              <a:defRPr/>
            </a:pPr>
            <a:r>
              <a:rPr lang="en-US" altLang="ko-KR" sz="2000" b="0"/>
              <a:t>3.</a:t>
            </a:r>
            <a:r>
              <a:rPr lang="ko-KR" altLang="en-US" sz="2000" b="0"/>
              <a:t> </a:t>
            </a:r>
            <a:r>
              <a:rPr lang="en-US" altLang="ko-KR" sz="2000" b="0"/>
              <a:t>Pause</a:t>
            </a:r>
            <a:r>
              <a:rPr lang="ko-KR" altLang="en-US" sz="2000" b="0"/>
              <a:t> </a:t>
            </a:r>
            <a:r>
              <a:rPr lang="en-US" altLang="ko-KR" sz="2000" b="0"/>
              <a:t>=</a:t>
            </a:r>
            <a:r>
              <a:rPr lang="ko-KR" altLang="en-US" sz="2000" b="0"/>
              <a:t> 게임 정지</a:t>
            </a:r>
          </a:p>
          <a:p>
            <a:pPr>
              <a:defRPr/>
            </a:pPr>
            <a:endParaRPr lang="en-US" altLang="ko-KR" sz="2000" b="0"/>
          </a:p>
          <a:p>
            <a:pPr>
              <a:defRPr/>
            </a:pPr>
            <a:endParaRPr lang="ko-KR" altLang="en-US" sz="2000" b="0"/>
          </a:p>
          <a:p>
            <a:pPr>
              <a:defRPr/>
            </a:pPr>
            <a:endParaRPr lang="ko-KR" altLang="en-US" sz="2000" b="0"/>
          </a:p>
          <a:p>
            <a:pPr>
              <a:defRPr/>
            </a:pPr>
            <a:r>
              <a:rPr lang="ko-KR" altLang="en-US" b="0"/>
              <a:t>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48295" y="252704"/>
            <a:ext cx="4443705" cy="677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Constant </a:t>
            </a:r>
            <a:r>
              <a:rPr lang="ko-KR" altLang="en-US" sz="2000"/>
              <a:t>클래스의 </a:t>
            </a:r>
            <a:r>
              <a:rPr lang="en-US" altLang="ko-KR" sz="2000"/>
              <a:t>interface</a:t>
            </a:r>
            <a:r>
              <a:rPr lang="ko-KR" altLang="en-US" sz="2000"/>
              <a:t> 정의</a:t>
            </a:r>
            <a:r>
              <a:rPr lang="en-US" altLang="ko-KR" sz="2000"/>
              <a:t>-1</a:t>
            </a:r>
          </a:p>
          <a:p>
            <a:pPr>
              <a:defRPr/>
            </a:pPr>
            <a:endParaRPr lang="en-US" altLang="ko-KR" sz="180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24644" y="1"/>
            <a:ext cx="9905998" cy="188477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Constant</a:t>
            </a:r>
            <a:endParaRPr lang="ko-KR" altLang="en-US" sz="3001"/>
          </a:p>
        </p:txBody>
      </p:sp>
      <p:sp>
        <p:nvSpPr>
          <p:cNvPr id="6" name="TextBox 5"/>
          <p:cNvSpPr txBox="1"/>
          <p:nvPr/>
        </p:nvSpPr>
        <p:spPr>
          <a:xfrm>
            <a:off x="6233020" y="5304957"/>
            <a:ext cx="2483372" cy="3694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801">
                <a:solidFill>
                  <a:schemeClr val="bg1"/>
                </a:solidFill>
              </a:rPr>
              <a:t>MySQL</a:t>
            </a:r>
            <a:r>
              <a:rPr lang="ko-KR" altLang="en-US" sz="1801">
                <a:solidFill>
                  <a:schemeClr val="bg1"/>
                </a:solidFill>
              </a:rPr>
              <a:t>과 </a:t>
            </a:r>
            <a:r>
              <a:rPr lang="en-US" altLang="ko-KR" sz="1801">
                <a:solidFill>
                  <a:schemeClr val="bg1"/>
                </a:solidFill>
              </a:rPr>
              <a:t>Eclipse </a:t>
            </a:r>
            <a:r>
              <a:rPr lang="ko-KR" altLang="en-US" sz="1801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7" name="제목 1"/>
          <p:cNvSpPr txBox="1"/>
          <p:nvPr/>
        </p:nvSpPr>
        <p:spPr>
          <a:xfrm>
            <a:off x="1280020" y="1438469"/>
            <a:ext cx="10333652" cy="4628501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000" b="0"/>
          </a:p>
          <a:p>
            <a:pPr>
              <a:defRPr/>
            </a:pPr>
            <a:r>
              <a:rPr lang="en-US" altLang="ko-KR" sz="2000" b="0"/>
              <a:t>Constant </a:t>
            </a:r>
            <a:r>
              <a:rPr lang="ko-KR" altLang="en-US" sz="2000" b="0"/>
              <a:t>클래스의 </a:t>
            </a:r>
            <a:r>
              <a:rPr lang="en-US" altLang="ko-KR" sz="2000" b="0"/>
              <a:t>interface</a:t>
            </a:r>
            <a:r>
              <a:rPr lang="ko-KR" altLang="en-US" sz="2000" b="0"/>
              <a:t> 정의</a:t>
            </a:r>
            <a:r>
              <a:rPr lang="en-US" altLang="ko-KR" sz="2000" b="0"/>
              <a:t>-2</a:t>
            </a:r>
          </a:p>
          <a:p>
            <a:pPr>
              <a:defRPr/>
            </a:pPr>
            <a:endParaRPr lang="ko-KR" altLang="en-US" sz="2000" b="0"/>
          </a:p>
          <a:p>
            <a:pPr>
              <a:defRPr/>
            </a:pPr>
            <a:r>
              <a:rPr lang="en-US" altLang="ko-KR" sz="2000" b="0"/>
              <a:t>interface Direction</a:t>
            </a:r>
          </a:p>
          <a:p>
            <a:pPr>
              <a:defRPr/>
            </a:pPr>
            <a:r>
              <a:rPr lang="en-US" altLang="ko-KR" sz="2000" b="0"/>
              <a:t>Direction</a:t>
            </a:r>
            <a:r>
              <a:rPr lang="ko-KR" altLang="en-US" sz="2000" b="0"/>
              <a:t>이라는 인터페이스명 정의</a:t>
            </a:r>
          </a:p>
          <a:p>
            <a:pPr>
              <a:defRPr/>
            </a:pPr>
            <a:endParaRPr lang="ko-KR" altLang="en-US" sz="2000" b="0"/>
          </a:p>
          <a:p>
            <a:pPr>
              <a:defRPr/>
            </a:pPr>
            <a:r>
              <a:rPr lang="en-US" altLang="ko-KR" sz="2000" b="0"/>
              <a:t>E</a:t>
            </a:r>
            <a:r>
              <a:rPr lang="ko-KR" altLang="en-US" sz="2000" b="0"/>
              <a:t>num ProcessType</a:t>
            </a:r>
          </a:p>
          <a:p>
            <a:pPr>
              <a:defRPr/>
            </a:pPr>
            <a:r>
              <a:rPr lang="en-US" altLang="ko-KR" sz="2000" b="0"/>
              <a:t>ProcessType</a:t>
            </a:r>
            <a:r>
              <a:rPr lang="ko-KR" altLang="en-US" sz="2000" b="0"/>
              <a:t>이라는 열거형 상수 정의</a:t>
            </a:r>
          </a:p>
          <a:p>
            <a:pPr>
              <a:defRPr/>
            </a:pPr>
            <a:r>
              <a:rPr lang="ko-KR" altLang="en-US" sz="2000" b="0"/>
              <a:t>게임 진행 종류를 뜻함</a:t>
            </a:r>
            <a:r>
              <a:rPr lang="en-US" altLang="ko-KR" sz="2000" b="0"/>
              <a:t>.</a:t>
            </a:r>
          </a:p>
          <a:p>
            <a:pPr>
              <a:defRPr/>
            </a:pPr>
            <a:r>
              <a:rPr lang="en-US" altLang="ko-KR" sz="2000" b="0"/>
              <a:t>3</a:t>
            </a:r>
            <a:r>
              <a:rPr lang="ko-KR" altLang="en-US" sz="2000" b="0"/>
              <a:t>가지 유형으로 정의</a:t>
            </a:r>
          </a:p>
          <a:p>
            <a:pPr>
              <a:defRPr/>
            </a:pPr>
            <a:r>
              <a:rPr lang="en-US" altLang="ko-KR" sz="2000" b="0"/>
              <a:t>1. Direction : </a:t>
            </a:r>
            <a:r>
              <a:rPr lang="ko-KR" altLang="en-US" sz="2000" b="0"/>
              <a:t>사용자가 방향키를 눌렀을 경우</a:t>
            </a:r>
          </a:p>
          <a:p>
            <a:pPr>
              <a:defRPr/>
            </a:pPr>
            <a:r>
              <a:rPr lang="en-US" altLang="ko-KR" sz="2000" b="0"/>
              <a:t>2. Direction_Down : </a:t>
            </a:r>
            <a:r>
              <a:rPr lang="ko-KR" altLang="en-US" sz="2000" b="0"/>
              <a:t>사용자가 스페이스바를 눌러서 블럭을 바로 밑으로 내릴 경우</a:t>
            </a:r>
          </a:p>
          <a:p>
            <a:pPr>
              <a:defRPr/>
            </a:pPr>
            <a:r>
              <a:rPr lang="en-US" altLang="ko-KR" sz="2000" b="0"/>
              <a:t>3. Auto</a:t>
            </a:r>
            <a:r>
              <a:rPr lang="ko-KR" altLang="en-US" sz="2000" b="0"/>
              <a:t> </a:t>
            </a:r>
            <a:r>
              <a:rPr lang="en-US" altLang="ko-KR" sz="2000" b="0"/>
              <a:t>:</a:t>
            </a:r>
            <a:r>
              <a:rPr lang="ko-KR" altLang="en-US" sz="2000" b="0"/>
              <a:t> 지정해 놓은 속도에 따라 블럭이 자동으로 내려오는 경우</a:t>
            </a:r>
          </a:p>
          <a:p>
            <a:pPr>
              <a:defRPr/>
            </a:pPr>
            <a:endParaRPr lang="ko-KR" altLang="en-US" sz="2000" b="0"/>
          </a:p>
          <a:p>
            <a:pPr>
              <a:defRPr/>
            </a:pPr>
            <a:r>
              <a:rPr lang="ko-KR" altLang="en-US" b="0"/>
              <a:t> </a:t>
            </a:r>
          </a:p>
        </p:txBody>
      </p:sp>
      <p:graphicFrame>
        <p:nvGraphicFramePr>
          <p:cNvPr id="9" name="표 3"/>
          <p:cNvGraphicFramePr>
            <a:graphicFrameLocks noGrp="1"/>
          </p:cNvGraphicFramePr>
          <p:nvPr/>
        </p:nvGraphicFramePr>
        <p:xfrm>
          <a:off x="7242889" y="1203958"/>
          <a:ext cx="3647220" cy="156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7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/>
                        <a:t>조작키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100" kern="100">
                          <a:effectLst/>
                        </a:rPr>
                        <a:t>Type</a:t>
                      </a:r>
                      <a:endParaRPr lang="ko-KR" altLang="en-US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/>
                        <a:t>값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SIZE</a:t>
                      </a:r>
                      <a:endParaRPr lang="ko-KR" altLang="en-US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int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4</a:t>
                      </a:r>
                      <a:endParaRPr lang="ko-KR" altLang="en-US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UP</a:t>
                      </a:r>
                      <a:endParaRPr lang="ko-KR" altLang="en-US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int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RIGHT</a:t>
                      </a:r>
                      <a:endParaRPr lang="ko-KR" altLang="en-US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int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DOWN</a:t>
                      </a:r>
                      <a:endParaRPr lang="ko-KR" altLang="en-US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int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LEFT</a:t>
                      </a:r>
                      <a:endParaRPr lang="ko-KR" altLang="en-US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int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3</a:t>
                      </a:r>
                      <a:endParaRPr lang="ko-KR" altLang="en-US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5862736" y="2525096"/>
            <a:ext cx="1260156" cy="0"/>
          </a:xfrm>
          <a:prstGeom prst="straightConnector1">
            <a:avLst/>
          </a:prstGeom>
          <a:ln>
            <a:solidFill>
              <a:schemeClr val="l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58576" y="3681705"/>
            <a:ext cx="3432889" cy="369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801"/>
              <a:t>블록 조작키와 사이즈 설정</a:t>
            </a:r>
            <a:endParaRPr lang="en-US" altLang="ko-KR" sz="1801"/>
          </a:p>
        </p:txBody>
      </p:sp>
      <p:sp>
        <p:nvSpPr>
          <p:cNvPr id="12" name="TextBox 11"/>
          <p:cNvSpPr txBox="1"/>
          <p:nvPr/>
        </p:nvSpPr>
        <p:spPr>
          <a:xfrm>
            <a:off x="7748295" y="252704"/>
            <a:ext cx="4443705" cy="677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Constant </a:t>
            </a:r>
            <a:r>
              <a:rPr lang="ko-KR" altLang="en-US" sz="2000"/>
              <a:t>클래스의 </a:t>
            </a:r>
            <a:r>
              <a:rPr lang="en-US" altLang="ko-KR" sz="2000"/>
              <a:t>interface</a:t>
            </a:r>
            <a:r>
              <a:rPr lang="ko-KR" altLang="en-US" sz="2000"/>
              <a:t> 정의</a:t>
            </a:r>
            <a:r>
              <a:rPr lang="en-US" altLang="ko-KR" sz="2000"/>
              <a:t>-2</a:t>
            </a:r>
          </a:p>
          <a:p>
            <a:pPr>
              <a:defRPr/>
            </a:pPr>
            <a:endParaRPr lang="en-US" altLang="ko-KR" sz="180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gattaVTI">
  <a:themeElements>
    <a:clrScheme name="AnalogousFromDarkSeed_2SEEDS">
      <a:dk1>
        <a:srgbClr val="000000"/>
      </a:dk1>
      <a:lt1>
        <a:srgbClr val="FFFFFF"/>
      </a:lt1>
      <a:dk2>
        <a:srgbClr val="22283C"/>
      </a:dk2>
      <a:lt2>
        <a:srgbClr val="E8E7E2"/>
      </a:lt2>
      <a:accent1>
        <a:srgbClr val="3B58B1"/>
      </a:accent1>
      <a:accent2>
        <a:srgbClr val="4D9BC3"/>
      </a:accent2>
      <a:accent3>
        <a:srgbClr val="614DC3"/>
      </a:accent3>
      <a:accent4>
        <a:srgbClr val="B13B46"/>
      </a:accent4>
      <a:accent5>
        <a:srgbClr val="C3724D"/>
      </a:accent5>
      <a:accent6>
        <a:srgbClr val="B1923B"/>
      </a:accent6>
      <a:hlink>
        <a:srgbClr val="BF3F9E"/>
      </a:hlink>
      <a:folHlink>
        <a:srgbClr val="7F7F7F"/>
      </a:folHlink>
    </a:clrScheme>
    <a:fontScheme name="Walbaum Display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2264</Words>
  <Application>Microsoft Office PowerPoint</Application>
  <PresentationFormat>와이드스크린</PresentationFormat>
  <Paragraphs>587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2" baseType="lpstr">
      <vt:lpstr>맑은 고딕</vt:lpstr>
      <vt:lpstr>맑은 고딕</vt:lpstr>
      <vt:lpstr>함초롬바탕</vt:lpstr>
      <vt:lpstr>Arial</vt:lpstr>
      <vt:lpstr>Times New Roman</vt:lpstr>
      <vt:lpstr>RegattaVTI</vt:lpstr>
      <vt:lpstr>상세 설계서</vt:lpstr>
      <vt:lpstr>목차</vt:lpstr>
      <vt:lpstr>테트리스 시나리오 상세 플로우</vt:lpstr>
      <vt:lpstr>PowerPoint 프레젠테이션</vt:lpstr>
      <vt:lpstr>모듈 상호 관계도</vt:lpstr>
      <vt:lpstr>Constant 클래스 흐름</vt:lpstr>
      <vt:lpstr>Constant -&gt; 사용할 상수들을 모아 놓음</vt:lpstr>
      <vt:lpstr>Constant</vt:lpstr>
      <vt:lpstr>Constant</vt:lpstr>
      <vt:lpstr>Constant</vt:lpstr>
      <vt:lpstr>Constant</vt:lpstr>
      <vt:lpstr>Constant</vt:lpstr>
      <vt:lpstr>Constant</vt:lpstr>
      <vt:lpstr>Util 클래스 흐름</vt:lpstr>
      <vt:lpstr>PowerPoint 프레젠테이션</vt:lpstr>
      <vt:lpstr>PowerPoint 프레젠테이션</vt:lpstr>
      <vt:lpstr>Block 클래스 흐름</vt:lpstr>
      <vt:lpstr>&lt;Block&gt; -&gt;블록 모양 관련 모듈 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Tetris Manager 클래스 흐름</vt:lpstr>
      <vt:lpstr>Tetris Manager 클래스 흐름</vt:lpstr>
      <vt:lpstr>PowerPoint 프레젠테이션</vt:lpstr>
      <vt:lpstr>  &lt;TetrisManager&gt; </vt:lpstr>
      <vt:lpstr>  &lt;TetrisManager&gt; </vt:lpstr>
      <vt:lpstr>PowerPoint 프레젠테이션</vt:lpstr>
      <vt:lpstr>View 클래스 흐름</vt:lpstr>
      <vt:lpstr>  &lt;View&gt; -&gt;테트리스의 UI를 담당하는 모듈   </vt:lpstr>
      <vt:lpstr>javax.io 패키지 -&gt; 스트림을 통한 입출력을 위한 패키지 </vt:lpstr>
      <vt:lpstr>javaFX 패키지 -&gt; Image를 전시하는 패키지</vt:lpstr>
      <vt:lpstr>StartMenuPopup 클래스 변수 선언  </vt:lpstr>
      <vt:lpstr>PauseMenuPopup 클래스 변수 선언</vt:lpstr>
      <vt:lpstr>EndMenuPopup 클래스 변수 선언</vt:lpstr>
      <vt:lpstr>View MenuPopup</vt:lpstr>
      <vt:lpstr>Main -&gt;게임창을 불러오는 모듈</vt:lpstr>
      <vt:lpstr>프레임(초기화면) 상세 설계</vt:lpstr>
      <vt:lpstr>프레임(초기화면) 상세 설계</vt:lpstr>
      <vt:lpstr>In game 화면 상세 설계</vt:lpstr>
      <vt:lpstr>In game 화면 상세 설계</vt:lpstr>
      <vt:lpstr>PowerPoint 프레젠테이션</vt:lpstr>
      <vt:lpstr>종료 화면 상세 설계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타조 테트리스</dc:title>
  <dc:creator>ja5374@office.nsu.ac.kr</dc:creator>
  <cp:lastModifiedBy>user</cp:lastModifiedBy>
  <cp:revision>192</cp:revision>
  <dcterms:created xsi:type="dcterms:W3CDTF">2022-03-18T05:19:34Z</dcterms:created>
  <dcterms:modified xsi:type="dcterms:W3CDTF">2022-06-08T10:11:13Z</dcterms:modified>
  <cp:version/>
</cp:coreProperties>
</file>