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23"/>
  </p:notesMasterIdLst>
  <p:sldIdLst>
    <p:sldId id="2640" r:id="rId2"/>
    <p:sldId id="1268" r:id="rId3"/>
    <p:sldId id="2583" r:id="rId4"/>
    <p:sldId id="1269" r:id="rId5"/>
    <p:sldId id="2717" r:id="rId6"/>
    <p:sldId id="2608" r:id="rId7"/>
    <p:sldId id="2609" r:id="rId8"/>
    <p:sldId id="2718" r:id="rId9"/>
    <p:sldId id="2610" r:id="rId10"/>
    <p:sldId id="1272" r:id="rId11"/>
    <p:sldId id="1273" r:id="rId12"/>
    <p:sldId id="1274" r:id="rId13"/>
    <p:sldId id="2611" r:id="rId14"/>
    <p:sldId id="2069" r:id="rId15"/>
    <p:sldId id="2070" r:id="rId16"/>
    <p:sldId id="2071" r:id="rId17"/>
    <p:sldId id="2072" r:id="rId18"/>
    <p:sldId id="2073" r:id="rId19"/>
    <p:sldId id="2074" r:id="rId20"/>
    <p:sldId id="2075" r:id="rId21"/>
    <p:sldId id="2078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FD0"/>
    <a:srgbClr val="8F8FFF"/>
    <a:srgbClr val="0000FF"/>
    <a:srgbClr val="000000"/>
    <a:srgbClr val="FFF4C7"/>
    <a:srgbClr val="FF5D5D"/>
    <a:srgbClr val="FF00FF"/>
    <a:srgbClr val="8F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2112" y="120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46EA69-0BCB-47F3-843B-FDD13C4191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235E41-2BD3-4500-AB2C-5673F43E12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5E62D70-7243-4F8D-B69B-0B7F0273FED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02BB925-CE11-4D96-9626-15BBDF347E2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7811D5E-EA20-4C49-9017-F97B46EE2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BEF7DCB-045B-47EE-9396-8395E0476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Char char="•"/>
              <a:defRPr sz="1200" noProof="1"/>
            </a:lvl1pPr>
          </a:lstStyle>
          <a:p>
            <a:fld id="{491DE3BA-127A-4FB7-BFBF-F739459A7140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0C44-BC1A-4EC2-902A-9F1D98EF93D1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9A73-95A4-46F3-9EE8-EFE7F63B5B9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61FC-6F6D-455C-BA22-80122BED5707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4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F14D-8DB0-4779-B9B6-A48993D99A49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1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A79-84A0-4B8E-85C9-2304F07A160F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63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53F-67BB-47EF-870F-39C6E5C51E9E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2FF-AD12-4F3C-A315-73E4A5D58C8E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6B36-2EEB-46A9-B3B3-758742020836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9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2C6-E2A1-4D70-A446-3407F3B61CDB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B4C7-0414-4383-AD8A-B6D988BE6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88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3AA-0770-486F-ABAC-2B5FEA7A28CE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6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90CB-469E-4F48-87F0-483F54B0E25C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fld id="{E4B92671-3919-4551-B01E-6DE12CEF194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5714-F4ED-4AF7-BB94-C67964341662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421E-0E4C-4BF2-8F72-6BC08ED6FE31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CB72-58C2-4138-AAFB-2F62C9C9BB4E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503-3757-4A14-AE60-E6C89E34B33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D01F-AA18-4D3F-954B-1C2D3E6E01AE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FAE-8530-403C-9C1B-DD807935479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Arial Black" panose="020B0A04020102020204" pitchFamily="34" charset="0"/>
              </a:defRPr>
            </a:lvl1pPr>
          </a:lstStyle>
          <a:p>
            <a:fld id="{388FD6BD-529E-40AC-9500-EA86F07DFC6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71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3D54-1773-46D4-B126-8500E77B8D01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C8A-EE1B-4E98-8537-CA8875BD724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06F7-E15D-4248-8FC2-A6D2B91D3FF3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9290-9840-4ECB-9ED0-79D4846CF88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2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16C-1129-4DA8-A564-BB78D180491E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07E4-4DD7-4AD1-B06F-C467D92E90E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129654" y="19431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4" y="1550401"/>
            <a:ext cx="8465080" cy="509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EBD372-40A8-4B34-A6ED-BBD6B2EF37D2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86960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A2C16-632A-4CD2-8B5F-641C59E6F729}"/>
              </a:ext>
            </a:extLst>
          </p:cNvPr>
          <p:cNvSpPr txBox="1"/>
          <p:nvPr/>
        </p:nvSpPr>
        <p:spPr>
          <a:xfrm>
            <a:off x="8087806" y="6381328"/>
            <a:ext cx="116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45576C"/>
                </a:solidFill>
                <a:latin typeface="Harlow Solid Italic" panose="04030604020F02020D02" pitchFamily="82" charset="0"/>
              </a:rPr>
              <a:t>Howdy</a:t>
            </a:r>
            <a:endParaRPr lang="zh-CN" altLang="en-US" sz="2400" b="0" dirty="0">
              <a:solidFill>
                <a:srgbClr val="45576C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3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228801">
            <a:extLst>
              <a:ext uri="{FF2B5EF4-FFF2-40B4-BE49-F238E27FC236}">
                <a16:creationId xmlns:a16="http://schemas.microsoft.com/office/drawing/2014/main" id="{465E0AC2-4105-4597-8E87-CA47347AFD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2" y="2780928"/>
            <a:ext cx="6491287" cy="1027112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词法分析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8808" name="矩形 1228807">
            <a:extLst>
              <a:ext uri="{FF2B5EF4-FFF2-40B4-BE49-F238E27FC236}">
                <a16:creationId xmlns:a16="http://schemas.microsoft.com/office/drawing/2014/main" id="{F51FB4AD-B3C3-41FA-A45F-9B42E388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" y="4365104"/>
            <a:ext cx="7343775" cy="180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49" charset="-122"/>
              </a:rPr>
              <a:t>重点：词法分析器的输入、输出，用于识别符号的状态转移图的构造，根据状态转移图实现词法分析器。 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49" charset="-122"/>
              </a:rPr>
              <a:t>难点：词法的正规文法表示、正规表达式表示、状态转移图表示，它们之间的转换。 </a:t>
            </a:r>
            <a:endParaRPr lang="en-US" altLang="zh-CN" sz="2400" dirty="0">
              <a:latin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831321F1-7314-4949-88BB-4CFB2E8840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7896" y="-52388"/>
            <a:ext cx="7772400" cy="1511301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 </a:t>
            </a:r>
            <a:r>
              <a:rPr lang="en-US" altLang="zh-CN" dirty="0">
                <a:latin typeface="Times New Roman" panose="02020603050405020304" pitchFamily="18" charset="0"/>
              </a:rPr>
              <a:t>3.7 </a:t>
            </a:r>
            <a:r>
              <a:rPr lang="zh-CN" altLang="en-US" dirty="0">
                <a:latin typeface="Times New Roman" panose="02020603050405020304" pitchFamily="18" charset="0"/>
              </a:rPr>
              <a:t>某简易语言的词法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</a:rPr>
              <a:t>正则定义式</a:t>
            </a:r>
          </a:p>
        </p:txBody>
      </p:sp>
      <p:sp>
        <p:nvSpPr>
          <p:cNvPr id="1075203" name="Rectangle 3">
            <a:extLst>
              <a:ext uri="{FF2B5EF4-FFF2-40B4-BE49-F238E27FC236}">
                <a16:creationId xmlns:a16="http://schemas.microsoft.com/office/drawing/2014/main" id="{AEDC7142-A4E1-46E1-9E29-40BD20F1D5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58913"/>
            <a:ext cx="8610600" cy="4929187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</a:rPr>
              <a:t>词法规则            	  </a:t>
            </a:r>
            <a:r>
              <a:rPr lang="en-US" altLang="zh-CN" sz="2800" dirty="0">
                <a:latin typeface="楷体_GB2312" pitchFamily="49" charset="-122"/>
              </a:rPr>
              <a:t>				</a:t>
            </a:r>
            <a:r>
              <a:rPr lang="zh-CN" altLang="en-US" sz="2800" i="1" dirty="0">
                <a:latin typeface="楷体_GB2312" pitchFamily="49" charset="-122"/>
              </a:rPr>
              <a:t>单词种别    属性</a:t>
            </a:r>
            <a:endParaRPr lang="zh-CN" altLang="en-US" sz="2800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zh-CN" altLang="en-US" sz="2400" dirty="0">
                <a:latin typeface="楷体_GB2312" pitchFamily="49" charset="-122"/>
              </a:rPr>
              <a:t>标识符</a:t>
            </a:r>
            <a:r>
              <a:rPr lang="en-US" altLang="zh-CN" sz="2400" dirty="0">
                <a:latin typeface="楷体_GB2312" pitchFamily="49" charset="-122"/>
              </a:rPr>
              <a:t>&gt;→&lt;</a:t>
            </a:r>
            <a:r>
              <a:rPr lang="zh-CN" altLang="en-US" sz="2400" dirty="0">
                <a:latin typeface="楷体_GB2312" pitchFamily="49" charset="-122"/>
              </a:rPr>
              <a:t>字母</a:t>
            </a:r>
            <a:r>
              <a:rPr lang="en-US" altLang="zh-CN" sz="2400" dirty="0">
                <a:latin typeface="楷体_GB2312" pitchFamily="49" charset="-122"/>
              </a:rPr>
              <a:t>&gt;(&lt;</a:t>
            </a:r>
            <a:r>
              <a:rPr lang="zh-CN" altLang="en-US" sz="2400" dirty="0">
                <a:latin typeface="楷体_GB2312" pitchFamily="49" charset="-122"/>
              </a:rPr>
              <a:t>字母</a:t>
            </a:r>
            <a:r>
              <a:rPr lang="en-US" altLang="zh-CN" sz="2400" dirty="0">
                <a:latin typeface="楷体_GB2312" pitchFamily="49" charset="-122"/>
              </a:rPr>
              <a:t>&gt;|&lt;</a:t>
            </a:r>
            <a:r>
              <a:rPr lang="zh-CN" altLang="en-US" sz="2400" dirty="0">
                <a:latin typeface="楷体_GB2312" pitchFamily="49" charset="-122"/>
              </a:rPr>
              <a:t>数字</a:t>
            </a:r>
            <a:r>
              <a:rPr lang="en-US" altLang="zh-CN" sz="2400" dirty="0">
                <a:latin typeface="楷体_GB2312" pitchFamily="49" charset="-122"/>
              </a:rPr>
              <a:t>&gt;)</a:t>
            </a:r>
            <a:r>
              <a:rPr lang="en-US" altLang="zh-CN" sz="2400" baseline="30000" dirty="0">
                <a:latin typeface="楷体_GB2312" pitchFamily="49" charset="-122"/>
              </a:rPr>
              <a:t>*</a:t>
            </a:r>
            <a:r>
              <a:rPr lang="en-US" altLang="zh-CN" sz="2400" dirty="0">
                <a:latin typeface="楷体_GB2312" pitchFamily="49" charset="-122"/>
              </a:rPr>
              <a:t>   </a:t>
            </a:r>
            <a:r>
              <a:rPr lang="en-US" altLang="zh-CN" sz="2800" i="1" dirty="0">
                <a:latin typeface="Times New Roman" panose="02020603050405020304" pitchFamily="18" charset="0"/>
              </a:rPr>
              <a:t>IDN</a:t>
            </a:r>
            <a:r>
              <a:rPr lang="en-US" altLang="zh-CN" sz="2800" i="1" dirty="0">
                <a:latin typeface="楷体_GB2312" pitchFamily="49" charset="-122"/>
              </a:rPr>
              <a:t>	 </a:t>
            </a:r>
            <a:r>
              <a:rPr lang="zh-CN" altLang="en-US" sz="2800" i="1" dirty="0">
                <a:latin typeface="楷体_GB2312" pitchFamily="49" charset="-122"/>
              </a:rPr>
              <a:t>符号表入口</a:t>
            </a:r>
            <a:r>
              <a:rPr lang="zh-CN" altLang="en-US" sz="2400" dirty="0">
                <a:latin typeface="楷体_GB2312" pitchFamily="49" charset="-122"/>
              </a:rPr>
              <a:t>			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zh-CN" altLang="en-US" sz="2400" dirty="0">
                <a:latin typeface="楷体_GB2312" pitchFamily="49" charset="-122"/>
              </a:rPr>
              <a:t>无符号整数</a:t>
            </a:r>
            <a:r>
              <a:rPr lang="en-US" altLang="zh-CN" sz="2400" dirty="0">
                <a:latin typeface="楷体_GB2312" pitchFamily="49" charset="-122"/>
              </a:rPr>
              <a:t>&gt;→ &lt;</a:t>
            </a:r>
            <a:r>
              <a:rPr lang="zh-CN" altLang="en-US" sz="2400" dirty="0">
                <a:latin typeface="楷体_GB2312" pitchFamily="49" charset="-122"/>
              </a:rPr>
              <a:t>数字</a:t>
            </a:r>
            <a:r>
              <a:rPr lang="en-US" altLang="zh-CN" sz="2400" dirty="0">
                <a:latin typeface="楷体_GB2312" pitchFamily="49" charset="-122"/>
              </a:rPr>
              <a:t>&gt; (&lt;</a:t>
            </a:r>
            <a:r>
              <a:rPr lang="zh-CN" altLang="en-US" sz="2400" dirty="0">
                <a:latin typeface="楷体_GB2312" pitchFamily="49" charset="-122"/>
              </a:rPr>
              <a:t>数字</a:t>
            </a:r>
            <a:r>
              <a:rPr lang="en-US" altLang="zh-CN" sz="2400" dirty="0">
                <a:latin typeface="楷体_GB2312" pitchFamily="49" charset="-122"/>
              </a:rPr>
              <a:t>&gt;)</a:t>
            </a:r>
            <a:r>
              <a:rPr lang="en-US" altLang="zh-CN" sz="2400" baseline="30000" dirty="0">
                <a:latin typeface="楷体_GB2312" pitchFamily="49" charset="-122"/>
              </a:rPr>
              <a:t>*</a:t>
            </a:r>
            <a:r>
              <a:rPr lang="en-US" altLang="zh-CN" sz="2400" dirty="0">
                <a:latin typeface="楷体_GB2312" pitchFamily="49" charset="-122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</a:rPr>
              <a:t>NUM </a:t>
            </a:r>
            <a:r>
              <a:rPr lang="en-US" altLang="zh-CN" sz="2800" i="1" dirty="0">
                <a:latin typeface="楷体_GB2312" pitchFamily="49" charset="-122"/>
              </a:rPr>
              <a:t>      </a:t>
            </a:r>
            <a:r>
              <a:rPr lang="zh-CN" altLang="en-US" sz="2800" i="1" dirty="0">
                <a:latin typeface="楷体_GB2312" pitchFamily="49" charset="-122"/>
              </a:rPr>
              <a:t>数值</a:t>
            </a:r>
            <a:endParaRPr lang="zh-CN" altLang="en-US" sz="2400" dirty="0">
              <a:latin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                         </a:t>
            </a:r>
            <a:endParaRPr lang="zh-CN" altLang="en-US" sz="2400" i="1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zh-CN" altLang="en-US" sz="2400" dirty="0">
                <a:latin typeface="楷体_GB2312" pitchFamily="49" charset="-122"/>
              </a:rPr>
              <a:t>赋值符</a:t>
            </a:r>
            <a:r>
              <a:rPr lang="en-US" altLang="zh-CN" sz="2400" dirty="0">
                <a:latin typeface="楷体_GB2312" pitchFamily="49" charset="-122"/>
              </a:rPr>
              <a:t>&gt;→ :=</a:t>
            </a:r>
            <a:r>
              <a:rPr lang="en-US" altLang="zh-CN" dirty="0">
                <a:latin typeface="楷体_GB2312" pitchFamily="49" charset="-122"/>
              </a:rPr>
              <a:t> 			    				</a:t>
            </a:r>
            <a:r>
              <a:rPr lang="en-US" altLang="zh-CN" sz="2800" i="1" dirty="0">
                <a:latin typeface="Times New Roman" panose="02020603050405020304" pitchFamily="18" charset="0"/>
              </a:rPr>
              <a:t>ASG</a:t>
            </a:r>
            <a:r>
              <a:rPr lang="en-US" altLang="zh-CN" sz="2800" i="1" dirty="0">
                <a:latin typeface="楷体_GB2312" pitchFamily="49" charset="-122"/>
              </a:rPr>
              <a:t>		</a:t>
            </a:r>
            <a:r>
              <a:rPr lang="zh-CN" altLang="en-US" sz="2800" i="1" dirty="0">
                <a:latin typeface="楷体_GB2312" pitchFamily="49" charset="-122"/>
              </a:rPr>
              <a:t>无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        				</a:t>
            </a:r>
            <a:endParaRPr lang="zh-CN" altLang="en-US" sz="2400" i="1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其它单词→字符本身      	   </a:t>
            </a:r>
            <a:r>
              <a:rPr lang="en-US" altLang="zh-CN" sz="2400" dirty="0">
                <a:latin typeface="楷体_GB2312" pitchFamily="49" charset="-122"/>
              </a:rPr>
              <a:t>			</a:t>
            </a:r>
            <a:r>
              <a:rPr lang="zh-CN" altLang="en-US" sz="2800" i="1" dirty="0">
                <a:latin typeface="楷体_GB2312" pitchFamily="49" charset="-122"/>
              </a:rPr>
              <a:t>单词名称    无</a:t>
            </a:r>
            <a:r>
              <a:rPr lang="zh-CN" altLang="en-US" sz="2800" dirty="0">
                <a:latin typeface="楷体_GB2312" pitchFamily="49" charset="-122"/>
              </a:rPr>
              <a:t>                          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C6F64F-8467-44B7-BD80-904A6044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7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07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07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B761FC19-3F7B-4E12-9004-CF1C8959D7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276" y="547341"/>
            <a:ext cx="5454650" cy="53181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变换为正规文法</a:t>
            </a:r>
          </a:p>
        </p:txBody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24CDC859-011E-451C-B1ED-9C0E8C3A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0350"/>
            <a:ext cx="8686800" cy="5211763"/>
          </a:xfrm>
        </p:spPr>
        <p:txBody>
          <a:bodyPr lIns="92075" tIns="46038" rIns="92075" bIns="46038">
            <a:normAutofit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标识符</a:t>
            </a:r>
            <a:r>
              <a:rPr lang="en-US" altLang="zh-CN" sz="2800">
                <a:latin typeface="Times New Roman" panose="02020603050405020304" pitchFamily="18" charset="0"/>
              </a:rPr>
              <a:t>&gt;→letter&lt;</a:t>
            </a:r>
            <a:r>
              <a:rPr lang="zh-CN" altLang="en-US" sz="2800">
                <a:latin typeface="Times New Roman" panose="02020603050405020304" pitchFamily="18" charset="0"/>
              </a:rPr>
              <a:t>标识符尾</a:t>
            </a:r>
            <a:r>
              <a:rPr lang="en-US" altLang="zh-CN" sz="2800">
                <a:latin typeface="Times New Roman" panose="02020603050405020304" pitchFamily="18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标识符尾</a:t>
            </a:r>
            <a:r>
              <a:rPr lang="en-US" altLang="zh-CN" sz="2800">
                <a:latin typeface="Times New Roman" panose="02020603050405020304" pitchFamily="18" charset="0"/>
              </a:rPr>
              <a:t>&gt;→</a:t>
            </a:r>
            <a:r>
              <a:rPr lang="en-US" altLang="zh-CN" sz="2800" i="1">
                <a:latin typeface="Times New Roman" panose="02020603050405020304" pitchFamily="18" charset="0"/>
              </a:rPr>
              <a:t>ε</a:t>
            </a:r>
            <a:r>
              <a:rPr lang="en-US" altLang="zh-CN" sz="2800">
                <a:latin typeface="Times New Roman" panose="02020603050405020304" pitchFamily="18" charset="0"/>
              </a:rPr>
              <a:t>|letter&lt;</a:t>
            </a:r>
            <a:r>
              <a:rPr lang="zh-CN" altLang="en-US" sz="2800">
                <a:latin typeface="Times New Roman" panose="02020603050405020304" pitchFamily="18" charset="0"/>
              </a:rPr>
              <a:t>标识符尾</a:t>
            </a:r>
            <a:r>
              <a:rPr lang="en-US" altLang="zh-CN" sz="2800">
                <a:latin typeface="Times New Roman" panose="02020603050405020304" pitchFamily="18" charset="0"/>
              </a:rPr>
              <a:t>&gt;|digit&lt;</a:t>
            </a:r>
            <a:r>
              <a:rPr lang="zh-CN" altLang="en-US" sz="2800">
                <a:latin typeface="Times New Roman" panose="02020603050405020304" pitchFamily="18" charset="0"/>
              </a:rPr>
              <a:t>标识符尾</a:t>
            </a:r>
            <a:r>
              <a:rPr lang="en-US" altLang="zh-CN" sz="2800">
                <a:latin typeface="Times New Roman" panose="02020603050405020304" pitchFamily="18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整数</a:t>
            </a:r>
            <a:r>
              <a:rPr lang="en-US" altLang="zh-CN" sz="2800">
                <a:latin typeface="Times New Roman" panose="02020603050405020304" pitchFamily="18" charset="0"/>
              </a:rPr>
              <a:t>&gt;→digit &lt;</a:t>
            </a:r>
            <a:r>
              <a:rPr lang="zh-CN" altLang="en-US" sz="2800">
                <a:latin typeface="Times New Roman" panose="02020603050405020304" pitchFamily="18" charset="0"/>
              </a:rPr>
              <a:t>整数尾</a:t>
            </a:r>
            <a:r>
              <a:rPr lang="en-US" altLang="zh-CN" sz="2800">
                <a:latin typeface="Times New Roman" panose="02020603050405020304" pitchFamily="18" charset="0"/>
              </a:rPr>
              <a:t>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整数尾</a:t>
            </a:r>
            <a:r>
              <a:rPr lang="en-US" altLang="zh-CN" sz="2800">
                <a:latin typeface="Times New Roman" panose="02020603050405020304" pitchFamily="18" charset="0"/>
              </a:rPr>
              <a:t>&gt;→</a:t>
            </a:r>
            <a:r>
              <a:rPr lang="en-US" altLang="zh-CN" sz="2800" i="1">
                <a:latin typeface="Times New Roman" panose="02020603050405020304" pitchFamily="18" charset="0"/>
              </a:rPr>
              <a:t>ε</a:t>
            </a:r>
            <a:r>
              <a:rPr lang="en-US" altLang="zh-CN" sz="2800">
                <a:latin typeface="Times New Roman" panose="02020603050405020304" pitchFamily="18" charset="0"/>
              </a:rPr>
              <a:t>| digit&lt;</a:t>
            </a:r>
            <a:r>
              <a:rPr lang="zh-CN" altLang="en-US" sz="2800">
                <a:latin typeface="Times New Roman" panose="02020603050405020304" pitchFamily="18" charset="0"/>
              </a:rPr>
              <a:t>整数尾</a:t>
            </a:r>
            <a:r>
              <a:rPr lang="en-US" altLang="zh-CN" sz="2800">
                <a:latin typeface="Times New Roman" panose="02020603050405020304" pitchFamily="18" charset="0"/>
              </a:rPr>
              <a:t>&gt; 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赋值号</a:t>
            </a:r>
            <a:r>
              <a:rPr lang="en-US" altLang="zh-CN" sz="2800">
                <a:latin typeface="Times New Roman" panose="02020603050405020304" pitchFamily="18" charset="0"/>
              </a:rPr>
              <a:t>&gt;→:&lt;</a:t>
            </a:r>
            <a:r>
              <a:rPr lang="zh-CN" altLang="en-US" sz="2800">
                <a:latin typeface="Times New Roman" panose="02020603050405020304" pitchFamily="18" charset="0"/>
              </a:rPr>
              <a:t>赋值尾</a:t>
            </a:r>
            <a:r>
              <a:rPr lang="en-US" altLang="zh-CN" sz="2800">
                <a:latin typeface="Times New Roman" panose="02020603050405020304" pitchFamily="18" charset="0"/>
              </a:rPr>
              <a:t>&gt;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赋值尾</a:t>
            </a:r>
            <a:r>
              <a:rPr lang="en-US" altLang="zh-CN" sz="2800">
                <a:latin typeface="Times New Roman" panose="02020603050405020304" pitchFamily="18" charset="0"/>
              </a:rPr>
              <a:t>&gt; →=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加号</a:t>
            </a:r>
            <a:r>
              <a:rPr lang="en-US" altLang="zh-CN" sz="2800">
                <a:latin typeface="Times New Roman" panose="02020603050405020304" pitchFamily="18" charset="0"/>
              </a:rPr>
              <a:t>&gt;→+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</a:rPr>
              <a:t>等号</a:t>
            </a:r>
            <a:r>
              <a:rPr lang="en-US" altLang="zh-CN" sz="2800">
                <a:latin typeface="Times New Roman" panose="02020603050405020304" pitchFamily="18" charset="0"/>
              </a:rPr>
              <a:t>&gt;→=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…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其它：实数、算术运算符、关系运算符、分号、括号等）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0944A-5967-4740-BBBC-9A17C5549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7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7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DFDCD902-67ED-4D21-84F0-4CC76B6777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20713"/>
            <a:ext cx="5834063" cy="762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3.2.4 </a:t>
            </a:r>
            <a:r>
              <a:rPr lang="zh-CN" altLang="en-US">
                <a:latin typeface="Times New Roman" panose="02020603050405020304" pitchFamily="18" charset="0"/>
              </a:rPr>
              <a:t>有穷状态自动机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38CE824-0087-4AA1-8F20-481CEF6D6D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1800"/>
            <a:ext cx="8686800" cy="4032250"/>
          </a:xfrm>
        </p:spPr>
        <p:txBody>
          <a:bodyPr lIns="92075" tIns="46038" rIns="92075" bIns="46038"/>
          <a:lstStyle/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具有离散输入输出的系统的数学模型</a:t>
            </a:r>
          </a:p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具有有穷个内部状态</a:t>
            </a:r>
          </a:p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系统只需根据当前所处的状态和面临的输入就能确定后继的行为，处理完当前输入后系统的状态将发生变化</a:t>
            </a:r>
          </a:p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具有初始状态和终止状态</a:t>
            </a:r>
          </a:p>
          <a:p>
            <a:pPr marL="0" indent="0" eaLnBrk="1" hangingPunct="1"/>
            <a:r>
              <a:rPr lang="zh-CN" altLang="en-US">
                <a:latin typeface="楷体_GB2312" pitchFamily="49" charset="-122"/>
              </a:rPr>
              <a:t>例：文本编辑程序、词法分析程序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BAF117A-FCB0-4F79-A239-64E4D468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187841">
            <a:extLst>
              <a:ext uri="{FF2B5EF4-FFF2-40B4-BE49-F238E27FC236}">
                <a16:creationId xmlns:a16="http://schemas.microsoft.com/office/drawing/2014/main" id="{8D08D12E-2FDE-4DEB-90ED-30CA0A873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98463"/>
            <a:ext cx="6373812" cy="58261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有穷自动机的物理模型</a:t>
            </a:r>
          </a:p>
        </p:txBody>
      </p:sp>
      <p:grpSp>
        <p:nvGrpSpPr>
          <p:cNvPr id="44035" name="组合 1187842">
            <a:extLst>
              <a:ext uri="{FF2B5EF4-FFF2-40B4-BE49-F238E27FC236}">
                <a16:creationId xmlns:a16="http://schemas.microsoft.com/office/drawing/2014/main" id="{DD2A754E-E912-413F-B459-A3A767139B1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00213"/>
            <a:ext cx="6629400" cy="2673350"/>
            <a:chOff x="476" y="1344"/>
            <a:chExt cx="4176" cy="1684"/>
          </a:xfrm>
        </p:grpSpPr>
        <p:sp>
          <p:nvSpPr>
            <p:cNvPr id="1187844" name="矩形 1187843">
              <a:extLst>
                <a:ext uri="{FF2B5EF4-FFF2-40B4-BE49-F238E27FC236}">
                  <a16:creationId xmlns:a16="http://schemas.microsoft.com/office/drawing/2014/main" id="{3461A305-F8CA-4DCB-819F-B57FBE0B06FD}"/>
                </a:ext>
              </a:extLst>
            </p:cNvPr>
            <p:cNvSpPr/>
            <p:nvPr/>
          </p:nvSpPr>
          <p:spPr>
            <a:xfrm>
              <a:off x="1152" y="1348"/>
              <a:ext cx="3500" cy="37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3600">
                  <a:solidFill>
                    <a:srgbClr val="FF33CC"/>
                  </a:solidFill>
                </a:rPr>
                <a:t> </a:t>
              </a:r>
              <a:endParaRPr lang="zh-CN" altLang="en-US" sz="36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4041" name="矩形 1187844">
              <a:extLst>
                <a:ext uri="{FF2B5EF4-FFF2-40B4-BE49-F238E27FC236}">
                  <a16:creationId xmlns:a16="http://schemas.microsoft.com/office/drawing/2014/main" id="{9214AAF6-2224-4CE8-B552-53728320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2216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>
                  <a:latin typeface="Times New Roman" panose="02020603050405020304" pitchFamily="18" charset="0"/>
                </a:rPr>
                <a:t>有穷状态</a:t>
              </a: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>
                  <a:latin typeface="Times New Roman" panose="02020603050405020304" pitchFamily="18" charset="0"/>
                </a:rPr>
                <a:t>控制器</a:t>
              </a:r>
              <a:endParaRPr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2" name="直接连接符 1187845">
              <a:extLst>
                <a:ext uri="{FF2B5EF4-FFF2-40B4-BE49-F238E27FC236}">
                  <a16:creationId xmlns:a16="http://schemas.microsoft.com/office/drawing/2014/main" id="{10CE70C5-8D27-4EEB-A81D-46D03F4AD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73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直接连接符 1187846">
              <a:extLst>
                <a:ext uri="{FF2B5EF4-FFF2-40B4-BE49-F238E27FC236}">
                  <a16:creationId xmlns:a16="http://schemas.microsoft.com/office/drawing/2014/main" id="{95DC76ED-6667-4D12-8855-181070B74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直接连接符 1187847">
              <a:extLst>
                <a:ext uri="{FF2B5EF4-FFF2-40B4-BE49-F238E27FC236}">
                  <a16:creationId xmlns:a16="http://schemas.microsoft.com/office/drawing/2014/main" id="{495DCC9D-E1A2-438E-B911-1AA3A9E90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直接连接符 1187848">
              <a:extLst>
                <a:ext uri="{FF2B5EF4-FFF2-40B4-BE49-F238E27FC236}">
                  <a16:creationId xmlns:a16="http://schemas.microsoft.com/office/drawing/2014/main" id="{90C5F99B-0E46-4A5F-A787-03FFFBBB2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文本框 1187849">
              <a:extLst>
                <a:ext uri="{FF2B5EF4-FFF2-40B4-BE49-F238E27FC236}">
                  <a16:creationId xmlns:a16="http://schemas.microsoft.com/office/drawing/2014/main" id="{749E8B33-17E9-406D-A350-99AA8DF6F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44"/>
              <a:ext cx="289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44047" name="文本框 1187850">
              <a:extLst>
                <a:ext uri="{FF2B5EF4-FFF2-40B4-BE49-F238E27FC236}">
                  <a16:creationId xmlns:a16="http://schemas.microsoft.com/office/drawing/2014/main" id="{3E8636CD-1432-4334-B613-DB1A59A8E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/>
                <a:t>输入带</a:t>
              </a:r>
            </a:p>
          </p:txBody>
        </p:sp>
        <p:sp>
          <p:nvSpPr>
            <p:cNvPr id="44048" name="文本框 1187851">
              <a:extLst>
                <a:ext uri="{FF2B5EF4-FFF2-40B4-BE49-F238E27FC236}">
                  <a16:creationId xmlns:a16="http://schemas.microsoft.com/office/drawing/2014/main" id="{8590A16E-9644-4C70-9426-4FA636EF6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42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/>
                <a:t>读头</a:t>
              </a:r>
            </a:p>
          </p:txBody>
        </p:sp>
        <p:sp>
          <p:nvSpPr>
            <p:cNvPr id="44049" name="文本框 1187852">
              <a:extLst>
                <a:ext uri="{FF2B5EF4-FFF2-40B4-BE49-F238E27FC236}">
                  <a16:creationId xmlns:a16="http://schemas.microsoft.com/office/drawing/2014/main" id="{CB18F2FE-1357-44A3-AD17-80ED405A5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389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/>
                <a:t>……</a:t>
              </a:r>
            </a:p>
          </p:txBody>
        </p:sp>
        <p:sp>
          <p:nvSpPr>
            <p:cNvPr id="44050" name="直接连接符 1187853">
              <a:extLst>
                <a:ext uri="{FF2B5EF4-FFF2-40B4-BE49-F238E27FC236}">
                  <a16:creationId xmlns:a16="http://schemas.microsoft.com/office/drawing/2014/main" id="{E4BCCF40-7A46-4085-9658-E2033BB61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直接连接符 1187854">
              <a:extLst>
                <a:ext uri="{FF2B5EF4-FFF2-40B4-BE49-F238E27FC236}">
                  <a16:creationId xmlns:a16="http://schemas.microsoft.com/office/drawing/2014/main" id="{16EBB1E8-5607-48C5-8F59-F77142F4E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6" name="文本框 1187855">
            <a:extLst>
              <a:ext uri="{FF2B5EF4-FFF2-40B4-BE49-F238E27FC236}">
                <a16:creationId xmlns:a16="http://schemas.microsoft.com/office/drawing/2014/main" id="{C4011F74-C12D-4A39-932B-F5CA29D1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565400"/>
            <a:ext cx="33115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/>
              <a:t>设想有个按钮，自动机启动后一个动作一个动作地做下去，</a:t>
            </a:r>
            <a:r>
              <a:rPr lang="en-US" altLang="zh-CN" sz="2800"/>
              <a:t>…</a:t>
            </a:r>
            <a:r>
              <a:rPr lang="zh-CN" altLang="en-US" sz="2800"/>
              <a:t>，直到没有输入。如果停在终态，接收；如果停在非终态，不接收</a:t>
            </a:r>
          </a:p>
        </p:txBody>
      </p:sp>
      <p:sp>
        <p:nvSpPr>
          <p:cNvPr id="44037" name="矩形 1187856">
            <a:extLst>
              <a:ext uri="{FF2B5EF4-FFF2-40B4-BE49-F238E27FC236}">
                <a16:creationId xmlns:a16="http://schemas.microsoft.com/office/drawing/2014/main" id="{30204292-514F-4005-8171-BF011D54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84763"/>
            <a:ext cx="57610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C000"/>
                </a:solidFill>
                <a:latin typeface="楷体_GB2312" pitchFamily="49" charset="-122"/>
              </a:rPr>
              <a:t>一个动作：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en-US" altLang="zh-CN" sz="2800" dirty="0">
                <a:latin typeface="楷体_GB2312" pitchFamily="49" charset="-122"/>
              </a:rPr>
              <a:t>[p</a:t>
            </a:r>
            <a:r>
              <a:rPr lang="zh-CN" altLang="en-US" sz="2800" dirty="0">
                <a:latin typeface="楷体_GB2312" pitchFamily="49" charset="-122"/>
              </a:rPr>
              <a:t>，</a:t>
            </a:r>
            <a:r>
              <a:rPr lang="en-US" altLang="zh-CN" sz="2800" dirty="0">
                <a:latin typeface="楷体_GB2312" pitchFamily="49" charset="-122"/>
              </a:rPr>
              <a:t>a]→q</a:t>
            </a:r>
            <a:r>
              <a:rPr lang="zh-CN" altLang="en-US" sz="2800" dirty="0">
                <a:latin typeface="楷体_GB2312" pitchFamily="49" charset="-122"/>
              </a:rPr>
              <a:t>，读头前进一格</a:t>
            </a:r>
          </a:p>
        </p:txBody>
      </p:sp>
      <p:sp>
        <p:nvSpPr>
          <p:cNvPr id="44038" name="矩形 1187857">
            <a:extLst>
              <a:ext uri="{FF2B5EF4-FFF2-40B4-BE49-F238E27FC236}">
                <a16:creationId xmlns:a16="http://schemas.microsoft.com/office/drawing/2014/main" id="{C51EBE40-2083-4C39-97CE-B6750B11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68638"/>
            <a:ext cx="23764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楷体_GB2312" pitchFamily="49" charset="-122"/>
              </a:rPr>
              <a:t>FA</a:t>
            </a:r>
            <a:r>
              <a:rPr lang="zh-CN" altLang="en-US" sz="2800" dirty="0">
                <a:latin typeface="楷体_GB2312" pitchFamily="49" charset="-122"/>
              </a:rPr>
              <a:t>接收的符号行的集合即为其</a:t>
            </a:r>
            <a:r>
              <a:rPr lang="zh-CN" altLang="en-US" sz="2800" dirty="0">
                <a:solidFill>
                  <a:srgbClr val="FFC000"/>
                </a:solidFill>
                <a:latin typeface="楷体_GB2312" pitchFamily="49" charset="-122"/>
              </a:rPr>
              <a:t>接收的语言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5801F18A-8BC1-4950-A49B-17CC2E03C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02B1056B-5DF0-4989-9104-90F3647C88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85750"/>
            <a:ext cx="7793037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有穷自动机的用处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27A370F-37FA-48CB-987B-98C4A0BEC0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1100" y="1657350"/>
            <a:ext cx="7962900" cy="4094163"/>
          </a:xfrm>
        </p:spPr>
        <p:txBody>
          <a:bodyPr/>
          <a:lstStyle/>
          <a:p>
            <a:pPr eaLnBrk="1" hangingPunct="1"/>
            <a:r>
              <a:rPr lang="zh-CN" altLang="en-US" dirty="0"/>
              <a:t>有穷自动机是许多重要类型的硬件和软件的有用模型</a:t>
            </a:r>
          </a:p>
          <a:p>
            <a:pPr lvl="1" eaLnBrk="1" hangingPunct="1"/>
            <a:r>
              <a:rPr lang="zh-CN" altLang="en-US" dirty="0">
                <a:solidFill>
                  <a:srgbClr val="FFC000"/>
                </a:solidFill>
              </a:rPr>
              <a:t>数字电路的设计和检查软件</a:t>
            </a:r>
          </a:p>
          <a:p>
            <a:pPr lvl="1" eaLnBrk="1" hangingPunct="1"/>
            <a:r>
              <a:rPr lang="zh-CN" altLang="en-US" dirty="0">
                <a:solidFill>
                  <a:srgbClr val="FFC000"/>
                </a:solidFill>
              </a:rPr>
              <a:t>典型编译器的词法分析器</a:t>
            </a:r>
          </a:p>
          <a:p>
            <a:pPr lvl="1" eaLnBrk="1" hangingPunct="1"/>
            <a:r>
              <a:rPr lang="zh-CN" altLang="en-US" dirty="0">
                <a:solidFill>
                  <a:srgbClr val="FFC000"/>
                </a:solidFill>
              </a:rPr>
              <a:t>扫描大量文本来发现单词、短语或其他模式的出现的软件</a:t>
            </a:r>
          </a:p>
          <a:p>
            <a:pPr lvl="1" eaLnBrk="1" hangingPunct="1"/>
            <a:r>
              <a:rPr lang="zh-CN" altLang="en-US" dirty="0">
                <a:solidFill>
                  <a:srgbClr val="FFC000"/>
                </a:solidFill>
              </a:rPr>
              <a:t>所有只有有穷个不同状态的系统（如通信协议或安全交换信息的协议）的验证软件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D1354C8-3701-46E7-BA75-45B28E39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F646865A-4DCC-4223-94C3-21525AAD09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7175"/>
            <a:ext cx="5699125" cy="8683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例： 一个奇偶校验器</a:t>
            </a:r>
          </a:p>
        </p:txBody>
      </p:sp>
      <p:grpSp>
        <p:nvGrpSpPr>
          <p:cNvPr id="46084" name="Group 3">
            <a:extLst>
              <a:ext uri="{FF2B5EF4-FFF2-40B4-BE49-F238E27FC236}">
                <a16:creationId xmlns:a16="http://schemas.microsoft.com/office/drawing/2014/main" id="{D34214BB-2952-4DA2-A98F-D1DA2B28924E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349500"/>
            <a:ext cx="4556125" cy="2416175"/>
            <a:chOff x="431" y="1432"/>
            <a:chExt cx="2870" cy="1522"/>
          </a:xfrm>
        </p:grpSpPr>
        <p:sp>
          <p:nvSpPr>
            <p:cNvPr id="46088" name="Oval 4">
              <a:extLst>
                <a:ext uri="{FF2B5EF4-FFF2-40B4-BE49-F238E27FC236}">
                  <a16:creationId xmlns:a16="http://schemas.microsoft.com/office/drawing/2014/main" id="{8B9A0531-377B-4F92-9D57-17FB51F64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917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q</a:t>
              </a:r>
              <a:r>
                <a:rPr lang="en-US" altLang="zh-CN" baseline="-25000"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46089" name="Oval 5">
              <a:extLst>
                <a:ext uri="{FF2B5EF4-FFF2-40B4-BE49-F238E27FC236}">
                  <a16:creationId xmlns:a16="http://schemas.microsoft.com/office/drawing/2014/main" id="{D9B44515-B4E1-482B-8D12-1C944DA70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965"/>
              <a:ext cx="576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46090" name="Text Box 6">
              <a:extLst>
                <a:ext uri="{FF2B5EF4-FFF2-40B4-BE49-F238E27FC236}">
                  <a16:creationId xmlns:a16="http://schemas.microsoft.com/office/drawing/2014/main" id="{864E60E1-0CD8-4DD6-ABDB-916C43E75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143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46091" name="Text Box 7">
              <a:extLst>
                <a:ext uri="{FF2B5EF4-FFF2-40B4-BE49-F238E27FC236}">
                  <a16:creationId xmlns:a16="http://schemas.microsoft.com/office/drawing/2014/main" id="{C51C0D5F-11C7-403D-B947-53A7BCB1B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477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46092" name="Text Box 8">
              <a:extLst>
                <a:ext uri="{FF2B5EF4-FFF2-40B4-BE49-F238E27FC236}">
                  <a16:creationId xmlns:a16="http://schemas.microsoft.com/office/drawing/2014/main" id="{9EBFEE61-C197-4F3C-BC56-15F90EF02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143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46093" name="Text Box 9">
              <a:extLst>
                <a:ext uri="{FF2B5EF4-FFF2-40B4-BE49-F238E27FC236}">
                  <a16:creationId xmlns:a16="http://schemas.microsoft.com/office/drawing/2014/main" id="{F027168E-5BA8-4A09-B5F2-0D7FD8DA3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589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46094" name="Oval 10">
              <a:extLst>
                <a:ext uri="{FF2B5EF4-FFF2-40B4-BE49-F238E27FC236}">
                  <a16:creationId xmlns:a16="http://schemas.microsoft.com/office/drawing/2014/main" id="{F77DEA5E-B99A-49BF-9763-24CA500C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13"/>
              <a:ext cx="480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</a:rPr>
                <a:t>q</a:t>
              </a:r>
              <a:r>
                <a:rPr lang="en-US" altLang="zh-CN" baseline="-25000"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46095" name="Text Box 11">
              <a:extLst>
                <a:ext uri="{FF2B5EF4-FFF2-40B4-BE49-F238E27FC236}">
                  <a16:creationId xmlns:a16="http://schemas.microsoft.com/office/drawing/2014/main" id="{A56A9F4F-A080-4740-80C6-1C3709E4A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979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楷体_GB2312" pitchFamily="49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楷体_GB2312" pitchFamily="49" charset="-122"/>
              </a:endParaRPr>
            </a:p>
          </p:txBody>
        </p:sp>
        <p:sp>
          <p:nvSpPr>
            <p:cNvPr id="46096" name="Freeform 12">
              <a:extLst>
                <a:ext uri="{FF2B5EF4-FFF2-40B4-BE49-F238E27FC236}">
                  <a16:creationId xmlns:a16="http://schemas.microsoft.com/office/drawing/2014/main" id="{E35C2B3D-52E7-43AA-AA65-326141EA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472"/>
              <a:ext cx="272" cy="507"/>
            </a:xfrm>
            <a:custGeom>
              <a:avLst/>
              <a:gdLst>
                <a:gd name="T0" fmla="*/ 0 w 272"/>
                <a:gd name="T1" fmla="*/ 507 h 507"/>
                <a:gd name="T2" fmla="*/ 136 w 272"/>
                <a:gd name="T3" fmla="*/ 8 h 507"/>
                <a:gd name="T4" fmla="*/ 272 w 272"/>
                <a:gd name="T5" fmla="*/ 461 h 5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507">
                  <a:moveTo>
                    <a:pt x="0" y="507"/>
                  </a:moveTo>
                  <a:cubicBezTo>
                    <a:pt x="45" y="261"/>
                    <a:pt x="91" y="16"/>
                    <a:pt x="136" y="8"/>
                  </a:cubicBezTo>
                  <a:cubicBezTo>
                    <a:pt x="181" y="0"/>
                    <a:pt x="226" y="230"/>
                    <a:pt x="272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Freeform 13">
              <a:extLst>
                <a:ext uri="{FF2B5EF4-FFF2-40B4-BE49-F238E27FC236}">
                  <a16:creationId xmlns:a16="http://schemas.microsoft.com/office/drawing/2014/main" id="{AC98015B-DE6A-43C2-9E3D-BDD5CE8B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525"/>
              <a:ext cx="317" cy="499"/>
            </a:xfrm>
            <a:custGeom>
              <a:avLst/>
              <a:gdLst>
                <a:gd name="T0" fmla="*/ 0 w 317"/>
                <a:gd name="T1" fmla="*/ 499 h 499"/>
                <a:gd name="T2" fmla="*/ 181 w 317"/>
                <a:gd name="T3" fmla="*/ 0 h 499"/>
                <a:gd name="T4" fmla="*/ 317 w 317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" h="499">
                  <a:moveTo>
                    <a:pt x="0" y="499"/>
                  </a:moveTo>
                  <a:cubicBezTo>
                    <a:pt x="64" y="249"/>
                    <a:pt x="128" y="0"/>
                    <a:pt x="181" y="0"/>
                  </a:cubicBezTo>
                  <a:cubicBezTo>
                    <a:pt x="234" y="0"/>
                    <a:pt x="275" y="249"/>
                    <a:pt x="317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Freeform 14">
              <a:extLst>
                <a:ext uri="{FF2B5EF4-FFF2-40B4-BE49-F238E27FC236}">
                  <a16:creationId xmlns:a16="http://schemas.microsoft.com/office/drawing/2014/main" id="{E6137A26-7391-4BFB-96EC-37CD15E3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842"/>
              <a:ext cx="1043" cy="227"/>
            </a:xfrm>
            <a:custGeom>
              <a:avLst/>
              <a:gdLst>
                <a:gd name="T0" fmla="*/ 0 w 1043"/>
                <a:gd name="T1" fmla="*/ 227 h 227"/>
                <a:gd name="T2" fmla="*/ 544 w 1043"/>
                <a:gd name="T3" fmla="*/ 0 h 227"/>
                <a:gd name="T4" fmla="*/ 1043 w 1043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3" h="227">
                  <a:moveTo>
                    <a:pt x="0" y="227"/>
                  </a:moveTo>
                  <a:cubicBezTo>
                    <a:pt x="185" y="113"/>
                    <a:pt x="370" y="0"/>
                    <a:pt x="544" y="0"/>
                  </a:cubicBezTo>
                  <a:cubicBezTo>
                    <a:pt x="718" y="0"/>
                    <a:pt x="880" y="113"/>
                    <a:pt x="1043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Freeform 15">
              <a:extLst>
                <a:ext uri="{FF2B5EF4-FFF2-40B4-BE49-F238E27FC236}">
                  <a16:creationId xmlns:a16="http://schemas.microsoft.com/office/drawing/2014/main" id="{28D39899-76EA-41BE-A2A5-682912F6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96"/>
              <a:ext cx="1043" cy="287"/>
            </a:xfrm>
            <a:custGeom>
              <a:avLst/>
              <a:gdLst>
                <a:gd name="T0" fmla="*/ 1043 w 1043"/>
                <a:gd name="T1" fmla="*/ 91 h 287"/>
                <a:gd name="T2" fmla="*/ 544 w 1043"/>
                <a:gd name="T3" fmla="*/ 272 h 287"/>
                <a:gd name="T4" fmla="*/ 0 w 1043"/>
                <a:gd name="T5" fmla="*/ 0 h 2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43" h="287">
                  <a:moveTo>
                    <a:pt x="1043" y="91"/>
                  </a:moveTo>
                  <a:cubicBezTo>
                    <a:pt x="880" y="189"/>
                    <a:pt x="718" y="287"/>
                    <a:pt x="544" y="272"/>
                  </a:cubicBezTo>
                  <a:cubicBezTo>
                    <a:pt x="370" y="257"/>
                    <a:pt x="185" y="12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5" name="Text Box 16">
            <a:extLst>
              <a:ext uri="{FF2B5EF4-FFF2-40B4-BE49-F238E27FC236}">
                <a16:creationId xmlns:a16="http://schemas.microsoft.com/office/drawing/2014/main" id="{9C0859E2-3E86-4F9D-A572-19D54A79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341438"/>
            <a:ext cx="568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测试输入中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的个数的奇偶性，并且只接收含有奇数个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的那些输入串。</a:t>
            </a:r>
          </a:p>
        </p:txBody>
      </p:sp>
      <p:sp>
        <p:nvSpPr>
          <p:cNvPr id="2119697" name="Text Box 17">
            <a:extLst>
              <a:ext uri="{FF2B5EF4-FFF2-40B4-BE49-F238E27FC236}">
                <a16:creationId xmlns:a16="http://schemas.microsoft.com/office/drawing/2014/main" id="{AA6E2DF3-DE12-4E33-AD02-FA8CE5DE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547211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00"/>
                </a:solidFill>
              </a:rPr>
              <a:t>问题：有穷自动机的形式描述？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00"/>
                </a:solidFill>
              </a:rPr>
              <a:t>关键是如何描述动作？</a:t>
            </a:r>
          </a:p>
        </p:txBody>
      </p:sp>
      <p:sp>
        <p:nvSpPr>
          <p:cNvPr id="46087" name="Text Box 18">
            <a:extLst>
              <a:ext uri="{FF2B5EF4-FFF2-40B4-BE49-F238E27FC236}">
                <a16:creationId xmlns:a16="http://schemas.microsoft.com/office/drawing/2014/main" id="{F0306AD7-BA59-49C0-9934-CEBA03EC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349500"/>
            <a:ext cx="22336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</a:rPr>
              <a:t>注意：状态有记忆功能，记住输入串的部分特征。</a:t>
            </a: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5A214F21-601B-4CEA-9E7C-2C89DDD0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6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ECA4DF76-E149-405A-8781-C7EF3D0452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358775"/>
            <a:ext cx="7793037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确定的有穷自动机的形式定义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29B7906-62F4-4832-A555-356BA7058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6504" y="1785938"/>
            <a:ext cx="8229600" cy="4713287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定义</a:t>
            </a:r>
            <a:r>
              <a:rPr lang="en-US" altLang="zh-CN" sz="2600" dirty="0">
                <a:latin typeface="Times New Roman" panose="02020603050405020304" pitchFamily="18" charset="0"/>
              </a:rPr>
              <a:t>3.4 </a:t>
            </a:r>
            <a:r>
              <a:rPr lang="zh-CN" altLang="en-US" sz="2600" dirty="0">
                <a:latin typeface="Times New Roman" panose="02020603050405020304" pitchFamily="18" charset="0"/>
              </a:rPr>
              <a:t>一个</a:t>
            </a:r>
            <a:r>
              <a:rPr lang="zh-CN" altLang="en-US" sz="2600" dirty="0">
                <a:solidFill>
                  <a:srgbClr val="FFFF00"/>
                </a:solidFill>
                <a:latin typeface="Times New Roman" panose="02020603050405020304" pitchFamily="18" charset="0"/>
              </a:rPr>
              <a:t>确定的有穷自动机 </a:t>
            </a:r>
            <a:r>
              <a:rPr lang="en-US" altLang="zh-CN" sz="2600" i="1" dirty="0">
                <a:latin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</a:rPr>
              <a:t>（记作</a:t>
            </a:r>
            <a:r>
              <a:rPr lang="en-US" altLang="zh-CN" sz="2600" dirty="0">
                <a:latin typeface="Times New Roman" panose="02020603050405020304" pitchFamily="18" charset="0"/>
              </a:rPr>
              <a:t>DFA  </a:t>
            </a:r>
            <a:r>
              <a:rPr lang="en-US" altLang="zh-CN" sz="2600" i="1" dirty="0">
                <a:latin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</a:rPr>
              <a:t>）是一个五元组</a:t>
            </a:r>
            <a:r>
              <a:rPr lang="zh-CN" altLang="en-US" sz="2600" i="1" dirty="0">
                <a:latin typeface="Times New Roman" panose="02020603050405020304" pitchFamily="18" charset="0"/>
              </a:rPr>
              <a:t>Ｍ</a:t>
            </a:r>
            <a:r>
              <a:rPr lang="zh-CN" altLang="en-US" sz="2600" dirty="0">
                <a:latin typeface="Times New Roman" panose="02020603050405020304" pitchFamily="18" charset="0"/>
              </a:rPr>
              <a:t>＝（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</a:rPr>
              <a:t>Σ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</a:rPr>
              <a:t>δ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i="1" dirty="0">
                <a:latin typeface="Times New Roman" panose="02020603050405020304" pitchFamily="18" charset="0"/>
              </a:rPr>
              <a:t>Ｆ</a:t>
            </a:r>
            <a:r>
              <a:rPr lang="zh-CN" altLang="en-US" sz="2600" dirty="0">
                <a:latin typeface="Times New Roman" panose="02020603050405020304" pitchFamily="18" charset="0"/>
              </a:rPr>
              <a:t>），其中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是一个有穷状态集合。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600" dirty="0">
                <a:latin typeface="Times New Roman" panose="02020603050405020304" pitchFamily="18" charset="0"/>
              </a:rPr>
              <a:t> Σ</a:t>
            </a:r>
            <a:r>
              <a:rPr lang="zh-CN" altLang="en-US" sz="2600" dirty="0">
                <a:latin typeface="Times New Roman" panose="02020603050405020304" pitchFamily="18" charset="0"/>
              </a:rPr>
              <a:t>是一个字母表，它的每个元素称输入符号。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</a:rPr>
              <a:t>∈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  </a:t>
            </a:r>
            <a:r>
              <a:rPr lang="zh-CN" altLang="en-US" sz="2600" dirty="0">
                <a:latin typeface="Times New Roman" panose="02020603050405020304" pitchFamily="18" charset="0"/>
              </a:rPr>
              <a:t>称为初始状态。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i="1" dirty="0">
                <a:latin typeface="Times New Roman" panose="02020603050405020304" pitchFamily="18" charset="0"/>
              </a:rPr>
              <a:t>Ｆ</a:t>
            </a:r>
            <a:r>
              <a:rPr lang="zh-CN" altLang="en-US" sz="2600" dirty="0">
                <a:latin typeface="Times New Roman" panose="02020603050405020304" pitchFamily="18" charset="0"/>
              </a:rPr>
              <a:t>∈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i="1" dirty="0">
                <a:latin typeface="Times New Roman" panose="02020603050405020304" pitchFamily="18" charset="0"/>
              </a:rPr>
              <a:t>Ｆ</a:t>
            </a:r>
            <a:r>
              <a:rPr lang="zh-CN" altLang="en-US" sz="2600" dirty="0">
                <a:latin typeface="Times New Roman" panose="02020603050405020304" pitchFamily="18" charset="0"/>
              </a:rPr>
              <a:t>称为终止状态集合。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AutoNum type="circleNumDbPlain"/>
            </a:pPr>
            <a:r>
              <a:rPr lang="en-US" altLang="zh-CN" sz="2600" dirty="0">
                <a:latin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</a:rPr>
              <a:t>δ</a:t>
            </a:r>
            <a:r>
              <a:rPr lang="zh-CN" altLang="en-US" sz="2600" dirty="0">
                <a:latin typeface="Times New Roman" panose="02020603050405020304" pitchFamily="18" charset="0"/>
              </a:rPr>
              <a:t>是一个从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en-US" altLang="zh-CN" sz="2600" dirty="0">
                <a:latin typeface="Times New Roman" panose="02020603050405020304" pitchFamily="18" charset="0"/>
              </a:rPr>
              <a:t>×Σ</a:t>
            </a:r>
            <a:r>
              <a:rPr lang="zh-CN" altLang="en-US" sz="2600" dirty="0">
                <a:latin typeface="Times New Roman" panose="02020603050405020304" pitchFamily="18" charset="0"/>
              </a:rPr>
              <a:t>到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的单值映射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</a:t>
            </a:r>
            <a:r>
              <a:rPr lang="en-US" altLang="zh-CN" sz="2600" i="1" dirty="0">
                <a:latin typeface="Times New Roman" panose="02020603050405020304" pitchFamily="18" charset="0"/>
              </a:rPr>
              <a:t>δ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＝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q</a:t>
            </a:r>
            <a:r>
              <a:rPr lang="en-US" altLang="zh-CN" sz="2600" dirty="0">
                <a:latin typeface="Times New Roman" panose="02020603050405020304" pitchFamily="18" charset="0"/>
              </a:rPr>
              <a:t>∈</a:t>
            </a:r>
            <a:r>
              <a:rPr lang="zh-CN" altLang="en-US" sz="2600" i="1" dirty="0">
                <a:latin typeface="Times New Roman" panose="02020603050405020304" pitchFamily="18" charset="0"/>
              </a:rPr>
              <a:t>Ｑ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600" dirty="0" err="1">
                <a:latin typeface="Times New Roman" panose="02020603050405020304" pitchFamily="18" charset="0"/>
              </a:rPr>
              <a:t>∈Σ</a:t>
            </a:r>
            <a:r>
              <a:rPr lang="zh-CN" altLang="en-US" sz="2600" dirty="0">
                <a:latin typeface="Times New Roman" panose="02020603050405020304" pitchFamily="18" charset="0"/>
              </a:rPr>
              <a:t>）</a:t>
            </a: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表示当前状态为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en-US" altLang="zh-CN" sz="2600" dirty="0">
                <a:latin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</a:rPr>
              <a:t>输入符号为</a:t>
            </a:r>
            <a:r>
              <a:rPr lang="en-US" altLang="zh-CN" sz="2600" i="1" dirty="0"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</a:rPr>
              <a:t>时，自动机将转换到下一个状态</a:t>
            </a:r>
            <a:r>
              <a:rPr lang="en-US" altLang="zh-CN" sz="2600" i="1" dirty="0">
                <a:latin typeface="Times New Roman" panose="02020603050405020304" pitchFamily="18" charset="0"/>
              </a:rPr>
              <a:t>q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</a:rPr>
              <a:t>q</a:t>
            </a:r>
            <a:r>
              <a:rPr lang="zh-CN" altLang="en-US" sz="2600" dirty="0">
                <a:latin typeface="Times New Roman" panose="02020603050405020304" pitchFamily="18" charset="0"/>
              </a:rPr>
              <a:t>称为</a:t>
            </a:r>
            <a:r>
              <a:rPr lang="en-US" altLang="zh-CN" sz="2600" i="1" dirty="0">
                <a:latin typeface="Times New Roman" panose="02020603050405020304" pitchFamily="18" charset="0"/>
              </a:rPr>
              <a:t>p</a:t>
            </a:r>
            <a:r>
              <a:rPr lang="zh-CN" altLang="en-US" sz="2600" dirty="0">
                <a:latin typeface="Times New Roman" panose="02020603050405020304" pitchFamily="18" charset="0"/>
              </a:rPr>
              <a:t>的一个后继。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AD3EBC-3BAF-443A-AAC5-11B2F3C03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16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F65E6D32-A9D4-47A3-9B68-9BA5B25DE1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2052"/>
            <a:ext cx="4186238" cy="777875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</a:rPr>
              <a:t>的表示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5BDB6AC-C270-401B-B2D5-8FE7CA00A5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81150"/>
            <a:ext cx="8229600" cy="48577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  设ＤＦＡ　</a:t>
            </a:r>
            <a:r>
              <a:rPr lang="zh-CN" altLang="en-US" sz="2800" i="1" dirty="0">
                <a:latin typeface="Times New Roman" panose="02020603050405020304" pitchFamily="18" charset="0"/>
              </a:rPr>
              <a:t>Ｍ</a:t>
            </a:r>
            <a:r>
              <a:rPr lang="zh-CN" altLang="en-US" sz="2800" dirty="0">
                <a:latin typeface="Times New Roman" panose="02020603050405020304" pitchFamily="18" charset="0"/>
              </a:rPr>
              <a:t>＝（｛０，１，２，３ ｝，｛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｝，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，０，｛３｝）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其中：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（０，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）＝１，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（１，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）＝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（２，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）＝１，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（３，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）＝３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（０，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）＝２，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（１，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）＝２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（２，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）＝３，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zh-CN" altLang="en-US" sz="2800" dirty="0">
                <a:latin typeface="Times New Roman" panose="02020603050405020304" pitchFamily="18" charset="0"/>
              </a:rPr>
              <a:t>（３，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）＝３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</a:rPr>
              <a:t>一个ＤＦＡ有三种表示：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）转换函数；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）转移矩阵；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）状态转换图。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822AE8-44DF-4775-B430-6422DEDC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17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4">
            <a:extLst>
              <a:ext uri="{FF2B5EF4-FFF2-40B4-BE49-F238E27FC236}">
                <a16:creationId xmlns:a16="http://schemas.microsoft.com/office/drawing/2014/main" id="{C8B90582-2826-48C3-B9BE-86320C29B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692150"/>
            <a:ext cx="23622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转移矩阵</a:t>
            </a:r>
          </a:p>
        </p:txBody>
      </p:sp>
      <p:sp>
        <p:nvSpPr>
          <p:cNvPr id="49158" name="Oval 5">
            <a:extLst>
              <a:ext uri="{FF2B5EF4-FFF2-40B4-BE49-F238E27FC236}">
                <a16:creationId xmlns:a16="http://schemas.microsoft.com/office/drawing/2014/main" id="{0E1A8F27-E29F-49A0-8B21-F80A6CC4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271938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9159" name="Oval 6">
            <a:extLst>
              <a:ext uri="{FF2B5EF4-FFF2-40B4-BE49-F238E27FC236}">
                <a16:creationId xmlns:a16="http://schemas.microsoft.com/office/drawing/2014/main" id="{E4D5EF50-896F-4883-894D-78C194D3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188118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0" name="Oval 7">
            <a:extLst>
              <a:ext uri="{FF2B5EF4-FFF2-40B4-BE49-F238E27FC236}">
                <a16:creationId xmlns:a16="http://schemas.microsoft.com/office/drawing/2014/main" id="{F409E6B6-424F-4EF2-87E4-9F661ED3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063" y="2795588"/>
            <a:ext cx="914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61" name="Oval 8">
            <a:extLst>
              <a:ext uri="{FF2B5EF4-FFF2-40B4-BE49-F238E27FC236}">
                <a16:creationId xmlns:a16="http://schemas.microsoft.com/office/drawing/2014/main" id="{1C9E9183-E83A-42A1-99A3-7C2DFACB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348138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49162" name="AutoShape 9">
            <a:extLst>
              <a:ext uri="{FF2B5EF4-FFF2-40B4-BE49-F238E27FC236}">
                <a16:creationId xmlns:a16="http://schemas.microsoft.com/office/drawing/2014/main" id="{03B9AAFB-23B9-4C9C-95F3-ECD6ED23DA6C}"/>
              </a:ext>
            </a:extLst>
          </p:cNvPr>
          <p:cNvCxnSpPr>
            <a:cxnSpLocks noChangeShapeType="1"/>
            <a:stCxn id="49158" idx="7"/>
            <a:endCxn id="49159" idx="2"/>
          </p:cNvCxnSpPr>
          <p:nvPr/>
        </p:nvCxnSpPr>
        <p:spPr bwMode="auto">
          <a:xfrm rot="16200000">
            <a:off x="4714875" y="2128837"/>
            <a:ext cx="541338" cy="8842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AutoShape 10">
            <a:extLst>
              <a:ext uri="{FF2B5EF4-FFF2-40B4-BE49-F238E27FC236}">
                <a16:creationId xmlns:a16="http://schemas.microsoft.com/office/drawing/2014/main" id="{F32D2380-78E2-471E-B5C1-224E1AF6F955}"/>
              </a:ext>
            </a:extLst>
          </p:cNvPr>
          <p:cNvCxnSpPr>
            <a:cxnSpLocks noChangeShapeType="1"/>
            <a:stCxn id="49158" idx="5"/>
            <a:endCxn id="49161" idx="2"/>
          </p:cNvCxnSpPr>
          <p:nvPr/>
        </p:nvCxnSpPr>
        <p:spPr bwMode="auto">
          <a:xfrm rot="16200000" flipH="1">
            <a:off x="4791075" y="3187700"/>
            <a:ext cx="465138" cy="9604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1">
            <a:extLst>
              <a:ext uri="{FF2B5EF4-FFF2-40B4-BE49-F238E27FC236}">
                <a16:creationId xmlns:a16="http://schemas.microsoft.com/office/drawing/2014/main" id="{65AC0AED-1E69-49E7-8AE2-D329D604DCC2}"/>
              </a:ext>
            </a:extLst>
          </p:cNvPr>
          <p:cNvCxnSpPr>
            <a:cxnSpLocks noChangeShapeType="1"/>
            <a:stCxn id="49159" idx="6"/>
            <a:endCxn id="49160" idx="0"/>
          </p:cNvCxnSpPr>
          <p:nvPr/>
        </p:nvCxnSpPr>
        <p:spPr bwMode="auto">
          <a:xfrm>
            <a:off x="6265863" y="2300288"/>
            <a:ext cx="1676400" cy="495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2">
            <a:extLst>
              <a:ext uri="{FF2B5EF4-FFF2-40B4-BE49-F238E27FC236}">
                <a16:creationId xmlns:a16="http://schemas.microsoft.com/office/drawing/2014/main" id="{9872CD14-6F18-4A7F-97C3-7DF76E90E8AF}"/>
              </a:ext>
            </a:extLst>
          </p:cNvPr>
          <p:cNvCxnSpPr>
            <a:cxnSpLocks noChangeShapeType="1"/>
            <a:stCxn id="49161" idx="6"/>
            <a:endCxn id="49160" idx="4"/>
          </p:cNvCxnSpPr>
          <p:nvPr/>
        </p:nvCxnSpPr>
        <p:spPr bwMode="auto">
          <a:xfrm flipV="1">
            <a:off x="6342063" y="3633788"/>
            <a:ext cx="16002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6" name="Arc 13">
            <a:extLst>
              <a:ext uri="{FF2B5EF4-FFF2-40B4-BE49-F238E27FC236}">
                <a16:creationId xmlns:a16="http://schemas.microsoft.com/office/drawing/2014/main" id="{68638BB3-8669-40C2-BD30-E006A13D4F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89663" y="3252788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2 w 21600"/>
              <a:gd name="T3" fmla="*/ 2 h 21600"/>
              <a:gd name="T4" fmla="*/ 0 w 21600"/>
              <a:gd name="T5" fmla="*/ 0 h 21600"/>
              <a:gd name="T6" fmla="*/ 2 w 21600"/>
              <a:gd name="T7" fmla="*/ 2 h 21600"/>
              <a:gd name="T8" fmla="*/ 0 w 21600"/>
              <a:gd name="T9" fmla="*/ 2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14">
            <a:extLst>
              <a:ext uri="{FF2B5EF4-FFF2-40B4-BE49-F238E27FC236}">
                <a16:creationId xmlns:a16="http://schemas.microsoft.com/office/drawing/2014/main" id="{6E16BF2A-FC70-4448-903B-3281594618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0625" y="2414588"/>
            <a:ext cx="22383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Arc 15">
            <a:extLst>
              <a:ext uri="{FF2B5EF4-FFF2-40B4-BE49-F238E27FC236}">
                <a16:creationId xmlns:a16="http://schemas.microsoft.com/office/drawing/2014/main" id="{31B3E0A7-6AC4-4569-BC27-36B74E6D10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1463" y="2643188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1 w 21600"/>
              <a:gd name="T3" fmla="*/ 1 h 21600"/>
              <a:gd name="T4" fmla="*/ 0 w 21600"/>
              <a:gd name="T5" fmla="*/ 0 h 21600"/>
              <a:gd name="T6" fmla="*/ 1 w 21600"/>
              <a:gd name="T7" fmla="*/ 1 h 21600"/>
              <a:gd name="T8" fmla="*/ 0 w 21600"/>
              <a:gd name="T9" fmla="*/ 1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9169" name="AutoShape 16">
            <a:extLst>
              <a:ext uri="{FF2B5EF4-FFF2-40B4-BE49-F238E27FC236}">
                <a16:creationId xmlns:a16="http://schemas.microsoft.com/office/drawing/2014/main" id="{863DE88A-A475-459B-B324-E4B0C27B407C}"/>
              </a:ext>
            </a:extLst>
          </p:cNvPr>
          <p:cNvCxnSpPr>
            <a:cxnSpLocks noChangeShapeType="1"/>
            <a:stCxn id="49168" idx="1"/>
            <a:endCxn id="49161" idx="1"/>
          </p:cNvCxnSpPr>
          <p:nvPr/>
        </p:nvCxnSpPr>
        <p:spPr bwMode="auto">
          <a:xfrm>
            <a:off x="5351463" y="2870200"/>
            <a:ext cx="274638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Arc 17">
            <a:extLst>
              <a:ext uri="{FF2B5EF4-FFF2-40B4-BE49-F238E27FC236}">
                <a16:creationId xmlns:a16="http://schemas.microsoft.com/office/drawing/2014/main" id="{937C6B9A-0A64-4B16-8721-6D0ECF61F8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323263" y="2643188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3 w 21600"/>
              <a:gd name="T3" fmla="*/ 3 h 21600"/>
              <a:gd name="T4" fmla="*/ 0 w 21600"/>
              <a:gd name="T5" fmla="*/ 0 h 21600"/>
              <a:gd name="T6" fmla="*/ 3 w 21600"/>
              <a:gd name="T7" fmla="*/ 3 h 21600"/>
              <a:gd name="T8" fmla="*/ 0 w 21600"/>
              <a:gd name="T9" fmla="*/ 3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1" name="Arc 18">
            <a:extLst>
              <a:ext uri="{FF2B5EF4-FFF2-40B4-BE49-F238E27FC236}">
                <a16:creationId xmlns:a16="http://schemas.microsoft.com/office/drawing/2014/main" id="{BCC2BE43-2A3D-4988-A0D9-3961B7C3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263" y="3328988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3 w 21600"/>
              <a:gd name="T3" fmla="*/ 3 h 21600"/>
              <a:gd name="T4" fmla="*/ 0 w 21600"/>
              <a:gd name="T5" fmla="*/ 0 h 21600"/>
              <a:gd name="T6" fmla="*/ 3 w 21600"/>
              <a:gd name="T7" fmla="*/ 3 h 21600"/>
              <a:gd name="T8" fmla="*/ 0 w 21600"/>
              <a:gd name="T9" fmla="*/ 3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9172" name="AutoShape 19">
            <a:extLst>
              <a:ext uri="{FF2B5EF4-FFF2-40B4-BE49-F238E27FC236}">
                <a16:creationId xmlns:a16="http://schemas.microsoft.com/office/drawing/2014/main" id="{8AAB48F8-BFCC-4DEA-B934-433DEAEEFCA5}"/>
              </a:ext>
            </a:extLst>
          </p:cNvPr>
          <p:cNvCxnSpPr>
            <a:cxnSpLocks noChangeShapeType="1"/>
            <a:stCxn id="49171" idx="1"/>
            <a:endCxn id="49160" idx="4"/>
          </p:cNvCxnSpPr>
          <p:nvPr/>
        </p:nvCxnSpPr>
        <p:spPr bwMode="auto">
          <a:xfrm rot="16200000" flipV="1">
            <a:off x="8285163" y="3290887"/>
            <a:ext cx="76200" cy="7620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20">
            <a:extLst>
              <a:ext uri="{FF2B5EF4-FFF2-40B4-BE49-F238E27FC236}">
                <a16:creationId xmlns:a16="http://schemas.microsoft.com/office/drawing/2014/main" id="{85B0723F-EB81-4C1F-A63A-BC0F8FB48369}"/>
              </a:ext>
            </a:extLst>
          </p:cNvPr>
          <p:cNvCxnSpPr>
            <a:cxnSpLocks noChangeShapeType="1"/>
            <a:stCxn id="49170" idx="1"/>
            <a:endCxn id="49160" idx="0"/>
          </p:cNvCxnSpPr>
          <p:nvPr/>
        </p:nvCxnSpPr>
        <p:spPr bwMode="auto">
          <a:xfrm rot="16200000" flipH="1" flipV="1">
            <a:off x="8242300" y="2333625"/>
            <a:ext cx="152400" cy="760413"/>
          </a:xfrm>
          <a:prstGeom prst="curvedConnector3">
            <a:avLst>
              <a:gd name="adj1" fmla="val -1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Text Box 21">
            <a:extLst>
              <a:ext uri="{FF2B5EF4-FFF2-40B4-BE49-F238E27FC236}">
                <a16:creationId xmlns:a16="http://schemas.microsoft.com/office/drawing/2014/main" id="{811FF0C6-997B-4546-A76F-82C132E0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1957388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5" name="Text Box 22">
            <a:extLst>
              <a:ext uri="{FF2B5EF4-FFF2-40B4-BE49-F238E27FC236}">
                <a16:creationId xmlns:a16="http://schemas.microsoft.com/office/drawing/2014/main" id="{CD1FA0DE-81D1-461C-9EF3-F1509EABD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8351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6" name="Text Box 23">
            <a:extLst>
              <a:ext uri="{FF2B5EF4-FFF2-40B4-BE49-F238E27FC236}">
                <a16:creationId xmlns:a16="http://schemas.microsoft.com/office/drawing/2014/main" id="{FB440BBC-AF3D-437A-BF17-B9F85E9F4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27495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7" name="Text Box 24">
            <a:extLst>
              <a:ext uri="{FF2B5EF4-FFF2-40B4-BE49-F238E27FC236}">
                <a16:creationId xmlns:a16="http://schemas.microsoft.com/office/drawing/2014/main" id="{39DFB9AF-A063-46C9-A7DC-2784549AC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19113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9178" name="Text Box 25">
            <a:extLst>
              <a:ext uri="{FF2B5EF4-FFF2-40B4-BE49-F238E27FC236}">
                <a16:creationId xmlns:a16="http://schemas.microsoft.com/office/drawing/2014/main" id="{700A87AF-5536-4397-A5ED-7DEFA1D17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38163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79" name="Text Box 26">
            <a:extLst>
              <a:ext uri="{FF2B5EF4-FFF2-40B4-BE49-F238E27FC236}">
                <a16:creationId xmlns:a16="http://schemas.microsoft.com/office/drawing/2014/main" id="{BB97804B-4426-4E3A-94B0-E54C5728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63" y="3786188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80" name="Text Box 27">
            <a:extLst>
              <a:ext uri="{FF2B5EF4-FFF2-40B4-BE49-F238E27FC236}">
                <a16:creationId xmlns:a16="http://schemas.microsoft.com/office/drawing/2014/main" id="{4238F7F4-3902-49E5-823E-C487CD7AD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3633788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81" name="Text Box 28">
            <a:extLst>
              <a:ext uri="{FF2B5EF4-FFF2-40B4-BE49-F238E27FC236}">
                <a16:creationId xmlns:a16="http://schemas.microsoft.com/office/drawing/2014/main" id="{FD8F6096-CD67-4740-A1F1-DF37B6F3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29019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9182" name="Oval 29">
            <a:extLst>
              <a:ext uri="{FF2B5EF4-FFF2-40B4-BE49-F238E27FC236}">
                <a16:creationId xmlns:a16="http://schemas.microsoft.com/office/drawing/2014/main" id="{C34C57C7-BB61-44AF-AEFA-466C0209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28717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83" name="Text Box 30">
            <a:extLst>
              <a:ext uri="{FF2B5EF4-FFF2-40B4-BE49-F238E27FC236}">
                <a16:creationId xmlns:a16="http://schemas.microsoft.com/office/drawing/2014/main" id="{D8AD3400-D868-49C1-9FE3-EAFA237E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2795588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84" name="Text Box 31">
            <a:extLst>
              <a:ext uri="{FF2B5EF4-FFF2-40B4-BE49-F238E27FC236}">
                <a16:creationId xmlns:a16="http://schemas.microsoft.com/office/drawing/2014/main" id="{0BA4C9CC-16F6-4439-B8A4-FBCC7E7B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692150"/>
            <a:ext cx="26670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状态转换图</a:t>
            </a:r>
          </a:p>
        </p:txBody>
      </p:sp>
      <p:sp>
        <p:nvSpPr>
          <p:cNvPr id="49185" name="Text Box 32">
            <a:extLst>
              <a:ext uri="{FF2B5EF4-FFF2-40B4-BE49-F238E27FC236}">
                <a16:creationId xmlns:a16="http://schemas.microsoft.com/office/drawing/2014/main" id="{F102EBC3-3BFC-4EB1-9590-77934047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721" y="5445224"/>
            <a:ext cx="1417638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易存储</a:t>
            </a:r>
          </a:p>
        </p:txBody>
      </p:sp>
      <p:sp>
        <p:nvSpPr>
          <p:cNvPr id="36" name="灯片编号占位符 5">
            <a:extLst>
              <a:ext uri="{FF2B5EF4-FFF2-40B4-BE49-F238E27FC236}">
                <a16:creationId xmlns:a16="http://schemas.microsoft.com/office/drawing/2014/main" id="{7CD4B356-43A2-4CB6-A352-7F0A43EF0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18</a:t>
            </a:fld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26ADEA-CECE-4061-9AFE-236FCEF0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64455"/>
              </p:ext>
            </p:extLst>
          </p:nvPr>
        </p:nvGraphicFramePr>
        <p:xfrm>
          <a:off x="805660" y="1635918"/>
          <a:ext cx="2671761" cy="353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7">
                  <a:extLst>
                    <a:ext uri="{9D8B030D-6E8A-4147-A177-3AD203B41FA5}">
                      <a16:colId xmlns:a16="http://schemas.microsoft.com/office/drawing/2014/main" val="3435001682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585180332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1523968199"/>
                    </a:ext>
                  </a:extLst>
                </a:gridCol>
              </a:tblGrid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237823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84797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952495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292398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82097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2">
            <a:extLst>
              <a:ext uri="{FF2B5EF4-FFF2-40B4-BE49-F238E27FC236}">
                <a16:creationId xmlns:a16="http://schemas.microsoft.com/office/drawing/2014/main" id="{EA6DB001-ABDA-4BCE-A171-FE9B3218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032000"/>
            <a:ext cx="3581400" cy="2474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从状态转换图看，从初态出发，沿任一条路径到达接受状态，这条路径上的弧上的标记符号连接起来构成的符号串被接受。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如：</a:t>
            </a:r>
            <a:r>
              <a:rPr lang="en-US" altLang="zh-CN" sz="2400" i="1">
                <a:latin typeface="Times New Roman" panose="02020603050405020304" pitchFamily="18" charset="0"/>
              </a:rPr>
              <a:t>abab</a:t>
            </a:r>
          </a:p>
        </p:txBody>
      </p:sp>
      <p:sp>
        <p:nvSpPr>
          <p:cNvPr id="50180" name="Oval 3">
            <a:extLst>
              <a:ext uri="{FF2B5EF4-FFF2-40B4-BE49-F238E27FC236}">
                <a16:creationId xmlns:a16="http://schemas.microsoft.com/office/drawing/2014/main" id="{5C6748FB-1C00-4A36-AD98-F915F6A3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98675"/>
            <a:ext cx="685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1" name="Oval 4">
            <a:extLst>
              <a:ext uri="{FF2B5EF4-FFF2-40B4-BE49-F238E27FC236}">
                <a16:creationId xmlns:a16="http://schemas.microsoft.com/office/drawing/2014/main" id="{1C3AD976-BA3D-4B79-92B4-90274F6E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74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182" name="Oval 5">
            <a:extLst>
              <a:ext uri="{FF2B5EF4-FFF2-40B4-BE49-F238E27FC236}">
                <a16:creationId xmlns:a16="http://schemas.microsoft.com/office/drawing/2014/main" id="{B816A77B-516A-4C3E-AD33-B9C2F0C1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22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183" name="Oval 6">
            <a:extLst>
              <a:ext uri="{FF2B5EF4-FFF2-40B4-BE49-F238E27FC236}">
                <a16:creationId xmlns:a16="http://schemas.microsoft.com/office/drawing/2014/main" id="{26341897-98AA-48AE-8E94-E0435C6BB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98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184" name="Oval 7">
            <a:extLst>
              <a:ext uri="{FF2B5EF4-FFF2-40B4-BE49-F238E27FC236}">
                <a16:creationId xmlns:a16="http://schemas.microsoft.com/office/drawing/2014/main" id="{30ABAE50-09E3-47FC-B8F4-D0B3E628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74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0185" name="Line 8">
            <a:extLst>
              <a:ext uri="{FF2B5EF4-FFF2-40B4-BE49-F238E27FC236}">
                <a16:creationId xmlns:a16="http://schemas.microsoft.com/office/drawing/2014/main" id="{0D8FEF1D-0AA4-4718-8B99-CD54829CE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403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9">
            <a:extLst>
              <a:ext uri="{FF2B5EF4-FFF2-40B4-BE49-F238E27FC236}">
                <a16:creationId xmlns:a16="http://schemas.microsoft.com/office/drawing/2014/main" id="{E1D7B2FC-D503-46BE-91E4-4189DCDFB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60675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0">
            <a:extLst>
              <a:ext uri="{FF2B5EF4-FFF2-40B4-BE49-F238E27FC236}">
                <a16:creationId xmlns:a16="http://schemas.microsoft.com/office/drawing/2014/main" id="{71547D23-382B-4DE9-948C-E3C6F1FAE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927475"/>
            <a:ext cx="1514475" cy="47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1">
            <a:extLst>
              <a:ext uri="{FF2B5EF4-FFF2-40B4-BE49-F238E27FC236}">
                <a16:creationId xmlns:a16="http://schemas.microsoft.com/office/drawing/2014/main" id="{2D981993-A827-471D-9651-A1168F87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632075"/>
            <a:ext cx="0" cy="1066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189" name="AutoShape 12">
            <a:extLst>
              <a:ext uri="{FF2B5EF4-FFF2-40B4-BE49-F238E27FC236}">
                <a16:creationId xmlns:a16="http://schemas.microsoft.com/office/drawing/2014/main" id="{B5498C2F-DCF1-450C-BA66-9E2814002F76}"/>
              </a:ext>
            </a:extLst>
          </p:cNvPr>
          <p:cNvCxnSpPr>
            <a:cxnSpLocks noChangeShapeType="1"/>
            <a:stCxn id="50183" idx="3"/>
            <a:endCxn id="50182" idx="5"/>
          </p:cNvCxnSpPr>
          <p:nvPr/>
        </p:nvCxnSpPr>
        <p:spPr bwMode="auto">
          <a:xfrm rot="16200000" flipV="1">
            <a:off x="2628901" y="3276600"/>
            <a:ext cx="76200" cy="1679575"/>
          </a:xfrm>
          <a:prstGeom prst="curvedConnector3">
            <a:avLst>
              <a:gd name="adj1" fmla="val -402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3">
            <a:extLst>
              <a:ext uri="{FF2B5EF4-FFF2-40B4-BE49-F238E27FC236}">
                <a16:creationId xmlns:a16="http://schemas.microsoft.com/office/drawing/2014/main" id="{77ABC1FB-C89C-4609-90D3-B3D3EC26E0E5}"/>
              </a:ext>
            </a:extLst>
          </p:cNvPr>
          <p:cNvCxnSpPr>
            <a:cxnSpLocks noChangeShapeType="1"/>
            <a:stCxn id="50184" idx="6"/>
            <a:endCxn id="50183" idx="6"/>
          </p:cNvCxnSpPr>
          <p:nvPr/>
        </p:nvCxnSpPr>
        <p:spPr bwMode="auto">
          <a:xfrm>
            <a:off x="3810000" y="2441575"/>
            <a:ext cx="152400" cy="1524000"/>
          </a:xfrm>
          <a:prstGeom prst="curved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4">
            <a:extLst>
              <a:ext uri="{FF2B5EF4-FFF2-40B4-BE49-F238E27FC236}">
                <a16:creationId xmlns:a16="http://schemas.microsoft.com/office/drawing/2014/main" id="{5E570006-73FD-495F-9E79-91A389D800D9}"/>
              </a:ext>
            </a:extLst>
          </p:cNvPr>
          <p:cNvCxnSpPr>
            <a:cxnSpLocks noChangeShapeType="1"/>
            <a:stCxn id="50184" idx="0"/>
            <a:endCxn id="50180" idx="7"/>
          </p:cNvCxnSpPr>
          <p:nvPr/>
        </p:nvCxnSpPr>
        <p:spPr bwMode="auto">
          <a:xfrm rot="-5400000" flipH="1" flipV="1">
            <a:off x="2662237" y="1317626"/>
            <a:ext cx="23813" cy="1738312"/>
          </a:xfrm>
          <a:prstGeom prst="curvedConnector3">
            <a:avLst>
              <a:gd name="adj1" fmla="val -128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2" name="Arc 15">
            <a:extLst>
              <a:ext uri="{FF2B5EF4-FFF2-40B4-BE49-F238E27FC236}">
                <a16:creationId xmlns:a16="http://schemas.microsoft.com/office/drawing/2014/main" id="{D6E217A9-C059-4BFE-B192-66E2517877F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143000" y="3698875"/>
            <a:ext cx="304800" cy="304800"/>
          </a:xfrm>
          <a:custGeom>
            <a:avLst/>
            <a:gdLst>
              <a:gd name="T0" fmla="*/ -198 w 21600"/>
              <a:gd name="T1" fmla="*/ 0 h 21600"/>
              <a:gd name="T2" fmla="*/ 4301067 w 21600"/>
              <a:gd name="T3" fmla="*/ 4301067 h 21600"/>
              <a:gd name="T4" fmla="*/ -198 w 21600"/>
              <a:gd name="T5" fmla="*/ 0 h 21600"/>
              <a:gd name="T6" fmla="*/ 4301067 w 21600"/>
              <a:gd name="T7" fmla="*/ 4301067 h 21600"/>
              <a:gd name="T8" fmla="*/ 0 w 21600"/>
              <a:gd name="T9" fmla="*/ 4301067 h 21600"/>
              <a:gd name="T10" fmla="*/ -198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193" name="AutoShape 16">
            <a:extLst>
              <a:ext uri="{FF2B5EF4-FFF2-40B4-BE49-F238E27FC236}">
                <a16:creationId xmlns:a16="http://schemas.microsoft.com/office/drawing/2014/main" id="{5A3D99A2-8573-4B94-BAD8-62B5170A7E1E}"/>
              </a:ext>
            </a:extLst>
          </p:cNvPr>
          <p:cNvCxnSpPr>
            <a:cxnSpLocks noChangeShapeType="1"/>
            <a:stCxn id="50192" idx="1"/>
            <a:endCxn id="50180" idx="3"/>
          </p:cNvCxnSpPr>
          <p:nvPr/>
        </p:nvCxnSpPr>
        <p:spPr bwMode="auto">
          <a:xfrm rot="-5400000">
            <a:off x="723901" y="3103562"/>
            <a:ext cx="1014412" cy="176213"/>
          </a:xfrm>
          <a:prstGeom prst="curvedConnector3">
            <a:avLst>
              <a:gd name="adj1" fmla="val 450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Text Box 17">
            <a:extLst>
              <a:ext uri="{FF2B5EF4-FFF2-40B4-BE49-F238E27FC236}">
                <a16:creationId xmlns:a16="http://schemas.microsoft.com/office/drawing/2014/main" id="{FEC54A1E-736C-4C6E-8E14-8DECDDD79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7844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95" name="Text Box 18">
            <a:extLst>
              <a:ext uri="{FF2B5EF4-FFF2-40B4-BE49-F238E27FC236}">
                <a16:creationId xmlns:a16="http://schemas.microsoft.com/office/drawing/2014/main" id="{C951CBC6-4832-47E5-99DA-BCB81E96A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96" name="Text Box 19">
            <a:extLst>
              <a:ext uri="{FF2B5EF4-FFF2-40B4-BE49-F238E27FC236}">
                <a16:creationId xmlns:a16="http://schemas.microsoft.com/office/drawing/2014/main" id="{15AE3570-A284-4F29-A227-A58DF14E1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97" name="Text Box 20">
            <a:extLst>
              <a:ext uri="{FF2B5EF4-FFF2-40B4-BE49-F238E27FC236}">
                <a16:creationId xmlns:a16="http://schemas.microsoft.com/office/drawing/2014/main" id="{C15B2B3A-8C85-4798-8353-A5AEA142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198" name="Text Box 21">
            <a:extLst>
              <a:ext uri="{FF2B5EF4-FFF2-40B4-BE49-F238E27FC236}">
                <a16:creationId xmlns:a16="http://schemas.microsoft.com/office/drawing/2014/main" id="{7A8498AD-9656-4B1F-BF46-99B01EC0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004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199" name="Line 22">
            <a:extLst>
              <a:ext uri="{FF2B5EF4-FFF2-40B4-BE49-F238E27FC236}">
                <a16:creationId xmlns:a16="http://schemas.microsoft.com/office/drawing/2014/main" id="{A1AC9CC0-1829-4E8C-AFD9-727246719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03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0" name="Text Box 23">
            <a:extLst>
              <a:ext uri="{FF2B5EF4-FFF2-40B4-BE49-F238E27FC236}">
                <a16:creationId xmlns:a16="http://schemas.microsoft.com/office/drawing/2014/main" id="{BAA31B3E-9C6C-47EA-A158-56FB0306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386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201" name="Text Box 24">
            <a:extLst>
              <a:ext uri="{FF2B5EF4-FFF2-40B4-BE49-F238E27FC236}">
                <a16:creationId xmlns:a16="http://schemas.microsoft.com/office/drawing/2014/main" id="{296163C5-0D17-4C41-B0EF-120F5154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510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202" name="Text Box 25">
            <a:extLst>
              <a:ext uri="{FF2B5EF4-FFF2-40B4-BE49-F238E27FC236}">
                <a16:creationId xmlns:a16="http://schemas.microsoft.com/office/drawing/2014/main" id="{2BE56593-8769-45EF-B2A5-15FE58C81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12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0203" name="Text Box 26">
            <a:extLst>
              <a:ext uri="{FF2B5EF4-FFF2-40B4-BE49-F238E27FC236}">
                <a16:creationId xmlns:a16="http://schemas.microsoft.com/office/drawing/2014/main" id="{962AC3D5-3BF3-47C8-AA9C-C1BDD57EB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975"/>
            <a:ext cx="563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>
                <a:latin typeface="Times New Roman" panose="02020603050405020304" pitchFamily="18" charset="0"/>
                <a:ea typeface="黑体" panose="02010609060101010101" pitchFamily="49" charset="-122"/>
              </a:rPr>
              <a:t>DFA </a:t>
            </a:r>
            <a:r>
              <a:rPr lang="en-US" altLang="zh-CN" sz="4400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4400">
                <a:latin typeface="Times New Roman" panose="02020603050405020304" pitchFamily="18" charset="0"/>
                <a:ea typeface="黑体" panose="02010609060101010101" pitchFamily="49" charset="-122"/>
              </a:rPr>
              <a:t>接受的语言</a:t>
            </a:r>
          </a:p>
        </p:txBody>
      </p:sp>
      <p:sp>
        <p:nvSpPr>
          <p:cNvPr id="2123803" name="Text Box 27">
            <a:extLst>
              <a:ext uri="{FF2B5EF4-FFF2-40B4-BE49-F238E27FC236}">
                <a16:creationId xmlns:a16="http://schemas.microsoft.com/office/drawing/2014/main" id="{F9BC97E7-1B86-4528-BFBC-AEBA41E8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03825"/>
            <a:ext cx="5400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问题：如何形式描述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接收的语言？</a:t>
            </a:r>
          </a:p>
        </p:txBody>
      </p:sp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1F72327D-E9AE-4C57-9A2B-EC03441B1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19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1CA3D8D7-79D3-4B02-A2FB-95058559D9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548680"/>
            <a:ext cx="7713662" cy="844550"/>
          </a:xfrm>
        </p:spPr>
        <p:txBody>
          <a:bodyPr anchor="ctr"/>
          <a:lstStyle/>
          <a:p>
            <a:pPr algn="just" eaLnBrk="1" hangingPunct="1"/>
            <a:r>
              <a:rPr lang="zh-CN" altLang="en-US" sz="3600" dirty="0"/>
              <a:t>将正则表达式转换成等价的正则文法 </a:t>
            </a:r>
          </a:p>
        </p:txBody>
      </p:sp>
      <p:sp>
        <p:nvSpPr>
          <p:cNvPr id="1071107" name="Rectangle 3">
            <a:extLst>
              <a:ext uri="{FF2B5EF4-FFF2-40B4-BE49-F238E27FC236}">
                <a16:creationId xmlns:a16="http://schemas.microsoft.com/office/drawing/2014/main" id="{1C27D0D9-5DA0-4669-8473-EFED4825CE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844675"/>
            <a:ext cx="8640762" cy="43926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问题：给定∑上的一个正则表达式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，根据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构造正则文法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，使得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L(G)=L(r)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3.3 </a:t>
            </a:r>
            <a:r>
              <a:rPr lang="zh-CN" altLang="en-US" dirty="0">
                <a:latin typeface="Times New Roman" panose="02020603050405020304" pitchFamily="18" charset="0"/>
              </a:rPr>
              <a:t>设字母表为</a:t>
            </a:r>
            <a:r>
              <a:rPr lang="zh-CN" altLang="en-US" i="1" dirty="0">
                <a:latin typeface="Times New Roman" panose="02020603050405020304" pitchFamily="18" charset="0"/>
              </a:rPr>
              <a:t>∑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为语法变量集合，对于</a:t>
            </a:r>
            <a:r>
              <a:rPr lang="zh-CN" altLang="en-US" i="1" dirty="0">
                <a:latin typeface="Times New Roman" panose="02020603050405020304" pitchFamily="18" charset="0"/>
              </a:rPr>
              <a:t>∑</a:t>
            </a:r>
            <a:r>
              <a:rPr lang="zh-CN" altLang="en-US" dirty="0">
                <a:latin typeface="Times New Roman" panose="02020603050405020304" pitchFamily="18" charset="0"/>
              </a:rPr>
              <a:t>上的任意正则表达式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形如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的式子称为正则定义式；如果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是∑中的字母和用正则定义式定义的变量组成的正则表达式，则形如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的式子称为正则定义式。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FD67C73-BE9F-48B0-8449-3C721D842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31874C15-3664-4C0D-885F-24B36AA486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447675"/>
            <a:ext cx="7793037" cy="5334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DFA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接受的语言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A013806-7510-4E08-B342-53BCB73647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9738" y="1536700"/>
            <a:ext cx="8704262" cy="49879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如果对所有</a:t>
            </a:r>
            <a:r>
              <a:rPr lang="zh-CN" altLang="en-US" i="1" dirty="0">
                <a:latin typeface="Times New Roman" panose="02020603050405020304" pitchFamily="18" charset="0"/>
              </a:rPr>
              <a:t>ｗ</a:t>
            </a:r>
            <a:r>
              <a:rPr lang="zh-CN" altLang="en-US" dirty="0">
                <a:latin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</a:rPr>
              <a:t>Σ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∈Σ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zh-CN" altLang="en-US" i="1" dirty="0">
                <a:latin typeface="Times New Roman" panose="02020603050405020304" pitchFamily="18" charset="0"/>
              </a:rPr>
              <a:t>Ｑ</a:t>
            </a:r>
            <a:r>
              <a:rPr lang="zh-CN" altLang="en-US" dirty="0">
                <a:latin typeface="Times New Roman" panose="02020603050405020304" pitchFamily="18" charset="0"/>
              </a:rPr>
              <a:t>以下述方式递归地扩展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zh-CN" altLang="en-US" dirty="0">
                <a:latin typeface="Times New Roman" panose="02020603050405020304" pitchFamily="18" charset="0"/>
              </a:rPr>
              <a:t>的定义  （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</a:rPr>
              <a:t>）＝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aw</a:t>
            </a:r>
            <a:r>
              <a:rPr lang="zh-CN" altLang="en-US" dirty="0">
                <a:latin typeface="Times New Roman" panose="02020603050405020304" pitchFamily="18" charset="0"/>
              </a:rPr>
              <a:t>）＝</a:t>
            </a:r>
            <a:r>
              <a:rPr lang="en-US" altLang="zh-CN" i="1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所接收的语言为：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i="1" dirty="0">
                <a:latin typeface="Times New Roman" panose="02020603050405020304" pitchFamily="18" charset="0"/>
              </a:rPr>
              <a:t>Ｌ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i="1" dirty="0">
                <a:latin typeface="Times New Roman" panose="02020603050405020304" pitchFamily="18" charset="0"/>
              </a:rPr>
              <a:t>Ｍ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＝｛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｜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dirty="0" err="1">
                <a:latin typeface="Times New Roman" panose="02020603050405020304" pitchFamily="18" charset="0"/>
              </a:rPr>
              <a:t>∈Σ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</a:rPr>
              <a:t>，且</a:t>
            </a:r>
            <a:r>
              <a:rPr lang="en-US" altLang="zh-CN" sz="2800" i="1" dirty="0">
                <a:latin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aseline="-25000" dirty="0">
                <a:latin typeface="Times New Roman" panose="02020603050405020304" pitchFamily="18" charset="0"/>
              </a:rPr>
              <a:t>０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</a:rPr>
              <a:t>)∈</a:t>
            </a:r>
            <a:r>
              <a:rPr lang="zh-CN" altLang="en-US" sz="2800" i="1" dirty="0">
                <a:latin typeface="Times New Roman" panose="02020603050405020304" pitchFamily="18" charset="0"/>
              </a:rPr>
              <a:t>Ｆ</a:t>
            </a:r>
            <a:r>
              <a:rPr lang="zh-CN" altLang="en-US" sz="2800" dirty="0">
                <a:latin typeface="Times New Roman" panose="02020603050405020304" pitchFamily="18" charset="0"/>
              </a:rPr>
              <a:t>｝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对于上页例中的</a:t>
            </a:r>
            <a:r>
              <a:rPr lang="en-US" altLang="zh-CN" dirty="0">
                <a:latin typeface="Times New Roman" panose="02020603050405020304" pitchFamily="18" charset="0"/>
              </a:rPr>
              <a:t>DFA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baa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(0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baa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(2,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</a:rPr>
              <a:t>(1,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774C17D9-60C4-474C-BDCC-6E8BB3E6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6" name="Object 4">
                <a:extLst>
                  <a:ext uri="{FF2B5EF4-FFF2-40B4-BE49-F238E27FC236}">
                    <a16:creationId xmlns:a16="http://schemas.microsoft.com/office/drawing/2014/main" id="{200B3444-63A8-4DF8-9E1A-4982D4BBCCC7}"/>
                  </a:ext>
                </a:extLst>
              </p:cNvPr>
              <p:cNvSpPr txBox="1"/>
              <p:nvPr/>
            </p:nvSpPr>
            <p:spPr bwMode="auto">
              <a:xfrm>
                <a:off x="2493045" y="1986062"/>
                <a:ext cx="468313" cy="504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06" name="Object 4">
                <a:extLst>
                  <a:ext uri="{FF2B5EF4-FFF2-40B4-BE49-F238E27FC236}">
                    <a16:creationId xmlns:a16="http://schemas.microsoft.com/office/drawing/2014/main" id="{200B3444-63A8-4DF8-9E1A-4982D4BBC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3045" y="1986062"/>
                <a:ext cx="468313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7" name="Rectangle 11">
            <a:extLst>
              <a:ext uri="{FF2B5EF4-FFF2-40B4-BE49-F238E27FC236}">
                <a16:creationId xmlns:a16="http://schemas.microsoft.com/office/drawing/2014/main" id="{3400DE4E-38F2-4FA0-98E8-24CE73C9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8" name="Object 10">
                <a:extLst>
                  <a:ext uri="{FF2B5EF4-FFF2-40B4-BE49-F238E27FC236}">
                    <a16:creationId xmlns:a16="http://schemas.microsoft.com/office/drawing/2014/main" id="{99E4417B-83D5-42B2-8740-6E2AAC4BFB0D}"/>
                  </a:ext>
                </a:extLst>
              </p:cNvPr>
              <p:cNvSpPr txBox="1"/>
              <p:nvPr/>
            </p:nvSpPr>
            <p:spPr bwMode="auto">
              <a:xfrm>
                <a:off x="539552" y="2677419"/>
                <a:ext cx="325438" cy="504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08" name="Object 10">
                <a:extLst>
                  <a:ext uri="{FF2B5EF4-FFF2-40B4-BE49-F238E27FC236}">
                    <a16:creationId xmlns:a16="http://schemas.microsoft.com/office/drawing/2014/main" id="{99E4417B-83D5-42B2-8740-6E2AAC4B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77419"/>
                <a:ext cx="325438" cy="504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9" name="Rectangle 13">
            <a:extLst>
              <a:ext uri="{FF2B5EF4-FFF2-40B4-BE49-F238E27FC236}">
                <a16:creationId xmlns:a16="http://schemas.microsoft.com/office/drawing/2014/main" id="{7B0E7F66-BD51-4D67-AFB3-AC2496B19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0" name="Object 12">
                <a:extLst>
                  <a:ext uri="{FF2B5EF4-FFF2-40B4-BE49-F238E27FC236}">
                    <a16:creationId xmlns:a16="http://schemas.microsoft.com/office/drawing/2014/main" id="{601BC392-0A61-4317-8045-874FFCA32333}"/>
                  </a:ext>
                </a:extLst>
              </p:cNvPr>
              <p:cNvSpPr txBox="1"/>
              <p:nvPr/>
            </p:nvSpPr>
            <p:spPr bwMode="auto">
              <a:xfrm>
                <a:off x="2627784" y="2599632"/>
                <a:ext cx="325438" cy="504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10" name="Object 12">
                <a:extLst>
                  <a:ext uri="{FF2B5EF4-FFF2-40B4-BE49-F238E27FC236}">
                    <a16:creationId xmlns:a16="http://schemas.microsoft.com/office/drawing/2014/main" id="{601BC392-0A61-4317-8045-874FFCA3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2599632"/>
                <a:ext cx="325438" cy="50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C350603-2982-4BA0-BD8A-94DF6591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DDC124EC-5A3D-478B-A8C7-B90CA204C7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530225"/>
            <a:ext cx="7793037" cy="522288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非确定的有穷自动机</a:t>
            </a:r>
            <a:r>
              <a:rPr lang="en-US" altLang="zh-CN">
                <a:latin typeface="Times New Roman" panose="02020603050405020304" pitchFamily="18" charset="0"/>
              </a:rPr>
              <a:t>NFA M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1D656FD-4BA0-4D3A-A1D1-258DF47770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701800"/>
            <a:ext cx="8286750" cy="46799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定义</a:t>
            </a:r>
            <a:r>
              <a:rPr lang="en-US" altLang="zh-CN" sz="3000">
                <a:latin typeface="Times New Roman" panose="02020603050405020304" pitchFamily="18" charset="0"/>
              </a:rPr>
              <a:t>3.6  </a:t>
            </a:r>
            <a:r>
              <a:rPr lang="zh-CN" altLang="en-US" sz="3000">
                <a:latin typeface="Times New Roman" panose="02020603050405020304" pitchFamily="18" charset="0"/>
              </a:rPr>
              <a:t>非确定的有穷自动机Ｍ是一个五元组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               </a:t>
            </a:r>
            <a:r>
              <a:rPr lang="en-US" altLang="zh-CN" sz="3000" i="1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＝（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Σ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 i="1">
                <a:latin typeface="Times New Roman" panose="02020603050405020304" pitchFamily="18" charset="0"/>
              </a:rPr>
              <a:t>δ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 i="1">
                <a:latin typeface="Times New Roman" panose="02020603050405020304" pitchFamily="18" charset="0"/>
              </a:rPr>
              <a:t>q</a:t>
            </a:r>
            <a:r>
              <a:rPr lang="zh-CN" altLang="en-US" sz="3000" baseline="-25000">
                <a:latin typeface="Times New Roman" panose="02020603050405020304" pitchFamily="18" charset="0"/>
              </a:rPr>
              <a:t>０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zh-CN" altLang="en-US" sz="3000" i="1">
                <a:latin typeface="Times New Roman" panose="02020603050405020304" pitchFamily="18" charset="0"/>
              </a:rPr>
              <a:t>Ｆ</a:t>
            </a:r>
            <a:r>
              <a:rPr lang="zh-CN" altLang="en-US" sz="300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   其中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Σ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 i="1">
                <a:latin typeface="Times New Roman" panose="02020603050405020304" pitchFamily="18" charset="0"/>
              </a:rPr>
              <a:t>q</a:t>
            </a:r>
            <a:r>
              <a:rPr lang="zh-CN" altLang="en-US" sz="3000" baseline="-25000">
                <a:latin typeface="Times New Roman" panose="02020603050405020304" pitchFamily="18" charset="0"/>
              </a:rPr>
              <a:t>０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zh-CN" altLang="en-US" sz="3000" i="1">
                <a:latin typeface="Times New Roman" panose="02020603050405020304" pitchFamily="18" charset="0"/>
              </a:rPr>
              <a:t>Ｆ</a:t>
            </a:r>
            <a:r>
              <a:rPr lang="zh-CN" altLang="en-US" sz="3000">
                <a:latin typeface="Times New Roman" panose="02020603050405020304" pitchFamily="18" charset="0"/>
              </a:rPr>
              <a:t>的意义和</a:t>
            </a:r>
            <a:r>
              <a:rPr lang="en-US" altLang="zh-CN" sz="3000">
                <a:latin typeface="Times New Roman" panose="02020603050405020304" pitchFamily="18" charset="0"/>
              </a:rPr>
              <a:t>DFA</a:t>
            </a:r>
            <a:r>
              <a:rPr lang="zh-CN" altLang="en-US" sz="3000">
                <a:latin typeface="Times New Roman" panose="02020603050405020304" pitchFamily="18" charset="0"/>
              </a:rPr>
              <a:t>的定义一样，而</a:t>
            </a:r>
            <a:r>
              <a:rPr lang="en-US" altLang="zh-CN" sz="3000" i="1">
                <a:latin typeface="Times New Roman" panose="02020603050405020304" pitchFamily="18" charset="0"/>
              </a:rPr>
              <a:t>δ</a:t>
            </a:r>
            <a:r>
              <a:rPr lang="zh-CN" altLang="en-US" sz="3000">
                <a:latin typeface="Times New Roman" panose="02020603050405020304" pitchFamily="18" charset="0"/>
              </a:rPr>
              <a:t>是一个从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000">
                <a:latin typeface="Times New Roman" panose="02020603050405020304" pitchFamily="18" charset="0"/>
              </a:rPr>
              <a:t>Σ∪{</a:t>
            </a:r>
            <a:r>
              <a:rPr lang="en-US" altLang="zh-CN" sz="3000" i="1">
                <a:latin typeface="Times New Roman" panose="02020603050405020304" pitchFamily="18" charset="0"/>
              </a:rPr>
              <a:t>ε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zh-CN" altLang="en-US" sz="3000">
                <a:latin typeface="Times New Roman" panose="02020603050405020304" pitchFamily="18" charset="0"/>
              </a:rPr>
              <a:t>到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</a:rPr>
              <a:t>的子集的映射，即</a:t>
            </a:r>
            <a:r>
              <a:rPr lang="en-US" altLang="zh-CN" sz="3000" i="1">
                <a:latin typeface="Times New Roman" panose="02020603050405020304" pitchFamily="18" charset="0"/>
              </a:rPr>
              <a:t>δ</a:t>
            </a:r>
            <a:r>
              <a:rPr lang="zh-CN" altLang="en-US" sz="3000">
                <a:latin typeface="Times New Roman" panose="02020603050405020304" pitchFamily="18" charset="0"/>
              </a:rPr>
              <a:t>：</a:t>
            </a:r>
            <a:r>
              <a:rPr lang="zh-CN" altLang="en-US" sz="3000" i="1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3000" i="1">
                <a:latin typeface="Times New Roman" panose="02020603050405020304" pitchFamily="18" charset="0"/>
              </a:rPr>
              <a:t>Ｓ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3000">
                <a:latin typeface="Times New Roman" panose="02020603050405020304" pitchFamily="18" charset="0"/>
              </a:rPr>
              <a:t>２</a:t>
            </a:r>
            <a:r>
              <a:rPr lang="zh-CN" altLang="en-US" sz="3000" i="1" baseline="30000">
                <a:latin typeface="Times New Roman" panose="02020603050405020304" pitchFamily="18" charset="0"/>
              </a:rPr>
              <a:t>Ｑ</a:t>
            </a:r>
            <a:r>
              <a:rPr lang="zh-CN" altLang="en-US" sz="3000">
                <a:latin typeface="Times New Roman" panose="02020603050405020304" pitchFamily="18" charset="0"/>
              </a:rPr>
              <a:t>，其中</a:t>
            </a:r>
            <a:r>
              <a:rPr lang="en-US" altLang="zh-CN" sz="3000" i="1">
                <a:latin typeface="Times New Roman" panose="02020603050405020304" pitchFamily="18" charset="0"/>
              </a:rPr>
              <a:t>S</a:t>
            </a:r>
            <a:r>
              <a:rPr lang="en-US" altLang="zh-CN" sz="3000">
                <a:latin typeface="Times New Roman" panose="02020603050405020304" pitchFamily="18" charset="0"/>
              </a:rPr>
              <a:t>=</a:t>
            </a:r>
            <a:r>
              <a:rPr lang="en-US" altLang="zh-CN" sz="3000" baseline="30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Σ∪{</a:t>
            </a:r>
            <a:r>
              <a:rPr lang="en-US" altLang="zh-CN" sz="3000" i="1">
                <a:latin typeface="Times New Roman" panose="02020603050405020304" pitchFamily="18" charset="0"/>
              </a:rPr>
              <a:t>ε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zh-CN" altLang="en-US" sz="3000">
                <a:latin typeface="Times New Roman" panose="02020603050405020304" pitchFamily="18" charset="0"/>
              </a:rPr>
              <a:t>。</a:t>
            </a:r>
            <a:endParaRPr lang="zh-CN" altLang="en-US" sz="3000" baseline="30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 baseline="30000">
                <a:latin typeface="Times New Roman" panose="02020603050405020304" pitchFamily="18" charset="0"/>
              </a:rPr>
              <a:t>     </a:t>
            </a:r>
            <a:r>
              <a:rPr lang="zh-CN" altLang="en-US" sz="3000">
                <a:latin typeface="Times New Roman" panose="02020603050405020304" pitchFamily="18" charset="0"/>
              </a:rPr>
              <a:t>类似于</a:t>
            </a:r>
            <a:r>
              <a:rPr lang="en-US" altLang="zh-CN" sz="3000">
                <a:latin typeface="Times New Roman" panose="02020603050405020304" pitchFamily="18" charset="0"/>
              </a:rPr>
              <a:t>DFA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NFA </a:t>
            </a:r>
            <a:r>
              <a:rPr lang="en-US" altLang="zh-CN" sz="3000" i="1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亦可用状态转换图表示，同样也可以定义</a:t>
            </a:r>
            <a:r>
              <a:rPr lang="en-US" altLang="zh-CN" sz="3000">
                <a:latin typeface="Times New Roman" panose="02020603050405020304" pitchFamily="18" charset="0"/>
              </a:rPr>
              <a:t>NFA </a:t>
            </a:r>
            <a:r>
              <a:rPr lang="en-US" altLang="zh-CN" sz="3000" i="1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接受的语言。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AE40B6F-F191-4ADC-AD8E-B0E3AAF0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2F75159-B850-4BD0-A480-61CA15112B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24210"/>
            <a:ext cx="7569200" cy="844550"/>
          </a:xfrm>
        </p:spPr>
        <p:txBody>
          <a:bodyPr anchor="ctr"/>
          <a:lstStyle/>
          <a:p>
            <a:pPr algn="just" eaLnBrk="1" hangingPunct="1"/>
            <a:r>
              <a:rPr lang="zh-CN" altLang="en-US" sz="3200" dirty="0"/>
              <a:t>将正则表达式转换成等价的正则文法 </a:t>
            </a:r>
          </a:p>
        </p:txBody>
      </p:sp>
      <p:sp>
        <p:nvSpPr>
          <p:cNvPr id="2932739" name="Rectangle 3">
            <a:extLst>
              <a:ext uri="{FF2B5EF4-FFF2-40B4-BE49-F238E27FC236}">
                <a16:creationId xmlns:a16="http://schemas.microsoft.com/office/drawing/2014/main" id="{572FCFDB-6B0C-4873-85B5-900E523EC6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916113"/>
            <a:ext cx="8640762" cy="432117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按如下方法构造正则定义式，并逐步将其转换成正则文法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引入开始符号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，从如下正则定义式开始</a:t>
            </a: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按如下规则将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分解为新的正则定义式，在分解过程中根据需要引入新的语法变量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F466120-7B0A-4DF3-98D4-FC783FF36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27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2D9E316C-FC51-42BE-9396-196835A02E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1114"/>
            <a:ext cx="7570787" cy="655638"/>
          </a:xfrm>
        </p:spPr>
        <p:txBody>
          <a:bodyPr anchor="ctr"/>
          <a:lstStyle/>
          <a:p>
            <a:pPr eaLnBrk="1" hangingPunct="1"/>
            <a:r>
              <a:rPr lang="zh-CN" altLang="en-US" sz="3200" dirty="0"/>
              <a:t>将正则表达式转换成等价的正则文法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871A7F-BF38-41EE-85B2-D12FBBF71F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01800"/>
            <a:ext cx="8675687" cy="4895850"/>
          </a:xfrm>
        </p:spPr>
        <p:txBody>
          <a:bodyPr/>
          <a:lstStyle/>
          <a:p>
            <a:pPr eaLnBrk="1" hangingPunct="1"/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是正则定义式，则对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的分解规则如下：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⑴ 如果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，则将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分解为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⑵ 如果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，则将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分解为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⑶ 如果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，则将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分解为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→ 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不断应用分解规则⑴到⑶对各个正则定义式进行分解，直到每个正则定义式右端只含一个语法变量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即符合正则文法产生式的形式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为止。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D9763FA-6222-4343-8765-02E1BCAC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184769">
            <a:extLst>
              <a:ext uri="{FF2B5EF4-FFF2-40B4-BE49-F238E27FC236}">
                <a16:creationId xmlns:a16="http://schemas.microsoft.com/office/drawing/2014/main" id="{A50F1B67-AA57-4FE1-B979-4DEDB9FC1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48605"/>
            <a:ext cx="8280400" cy="792163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latin typeface="Times New Roman" panose="02020603050405020304" pitchFamily="18" charset="0"/>
              </a:rPr>
              <a:t>3.9 </a:t>
            </a:r>
            <a:r>
              <a:rPr lang="zh-CN" altLang="en-US" sz="3600" dirty="0">
                <a:latin typeface="Times New Roman" panose="02020603050405020304" pitchFamily="18" charset="0"/>
              </a:rPr>
              <a:t>正则表达式到正则文法的转换</a:t>
            </a:r>
          </a:p>
        </p:txBody>
      </p:sp>
      <p:sp>
        <p:nvSpPr>
          <p:cNvPr id="2" name="文本占位符 1184770">
            <a:extLst>
              <a:ext uri="{FF2B5EF4-FFF2-40B4-BE49-F238E27FC236}">
                <a16:creationId xmlns:a16="http://schemas.microsoft.com/office/drawing/2014/main" id="{84961163-8B42-4D60-84BC-9258D8BDB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41438"/>
            <a:ext cx="7926388" cy="42481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将正则表达式</a:t>
            </a:r>
            <a:r>
              <a:rPr lang="en-US" altLang="zh-CN" sz="2800">
                <a:latin typeface="Times New Roman" panose="02020603050405020304" pitchFamily="18" charset="0"/>
              </a:rPr>
              <a:t>a(a|b)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zh-CN" altLang="en-US" sz="2800">
                <a:latin typeface="Times New Roman" panose="02020603050405020304" pitchFamily="18" charset="0"/>
              </a:rPr>
              <a:t>转换为正则文法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S→</a:t>
            </a:r>
            <a:r>
              <a:rPr lang="en-US" altLang="zh-CN" sz="2800">
                <a:latin typeface="Times New Roman" panose="02020603050405020304" pitchFamily="18" charset="0"/>
                <a:sym typeface="楷体_GB2312" pitchFamily="49" charset="-122"/>
              </a:rPr>
              <a:t>a(a|b)</a:t>
            </a:r>
            <a:r>
              <a:rPr lang="en-US" altLang="zh-CN" sz="2800" baseline="30000">
                <a:latin typeface="Times New Roman" panose="02020603050405020304" pitchFamily="18" charset="0"/>
                <a:sym typeface="楷体_GB2312" pitchFamily="49" charset="-122"/>
              </a:rPr>
              <a:t>*</a:t>
            </a:r>
            <a:endParaRPr lang="zh-CN" altLang="en-US" sz="2800" i="1" baseline="30000">
              <a:latin typeface="Times New Roman" panose="02020603050405020304" pitchFamily="18" charset="0"/>
            </a:endParaRPr>
          </a:p>
        </p:txBody>
      </p:sp>
      <p:sp>
        <p:nvSpPr>
          <p:cNvPr id="1184772" name="文本框 1184771">
            <a:extLst>
              <a:ext uri="{FF2B5EF4-FFF2-40B4-BE49-F238E27FC236}">
                <a16:creationId xmlns:a16="http://schemas.microsoft.com/office/drawing/2014/main" id="{8A245E77-2E09-4600-84DD-18E987A3C7AA}"/>
              </a:ext>
            </a:extLst>
          </p:cNvPr>
          <p:cNvSpPr txBox="1"/>
          <p:nvPr/>
        </p:nvSpPr>
        <p:spPr>
          <a:xfrm>
            <a:off x="900113" y="2649538"/>
            <a:ext cx="4495800" cy="41862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S→aA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	A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→(</a:t>
            </a: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a|b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)*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A→(</a:t>
            </a: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a|b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)A	</a:t>
            </a: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A→ε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A→aA|bA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等价正则文法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S→aA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A→aA|bA|ε</a:t>
            </a:r>
            <a:endParaRPr lang="en-US" altLang="zh-CN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lang="en-US" altLang="zh-CN" sz="2800" b="1" dirty="0">
              <a:solidFill>
                <a:srgbClr val="FF5D5D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AE3221F-19C5-4AC0-98AD-82D7501A8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184769">
            <a:extLst>
              <a:ext uri="{FF2B5EF4-FFF2-40B4-BE49-F238E27FC236}">
                <a16:creationId xmlns:a16="http://schemas.microsoft.com/office/drawing/2014/main" id="{312A3FF5-D556-4760-8FB3-B95764DA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538" y="635793"/>
            <a:ext cx="8280400" cy="792163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latin typeface="Times New Roman" panose="02020603050405020304" pitchFamily="18" charset="0"/>
              </a:rPr>
              <a:t>3.9 </a:t>
            </a:r>
            <a:r>
              <a:rPr lang="zh-CN" altLang="en-US" sz="3600" dirty="0">
                <a:latin typeface="Times New Roman" panose="02020603050405020304" pitchFamily="18" charset="0"/>
              </a:rPr>
              <a:t>正则表达式到正则文法的转换</a:t>
            </a:r>
          </a:p>
        </p:txBody>
      </p:sp>
      <p:sp>
        <p:nvSpPr>
          <p:cNvPr id="44035" name="文本占位符 1184770">
            <a:extLst>
              <a:ext uri="{FF2B5EF4-FFF2-40B4-BE49-F238E27FC236}">
                <a16:creationId xmlns:a16="http://schemas.microsoft.com/office/drawing/2014/main" id="{82401B76-B81A-4864-ADCB-21C4476C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7056"/>
            <a:ext cx="7926388" cy="424815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800" i="1" noProof="1">
                <a:latin typeface="Times New Roman" panose="02020603050405020304" charset="0"/>
              </a:rPr>
              <a:t>a</a:t>
            </a:r>
            <a:r>
              <a:rPr lang="en-US" altLang="zh-CN" sz="2800" noProof="1"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latin typeface="Times New Roman" panose="02020603050405020304" charset="0"/>
              </a:rPr>
              <a:t>a</a:t>
            </a:r>
            <a:r>
              <a:rPr lang="en-US" altLang="zh-CN" sz="2800" noProof="1"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latin typeface="Times New Roman" panose="02020603050405020304" charset="0"/>
              </a:rPr>
              <a:t>b</a:t>
            </a:r>
            <a:r>
              <a:rPr lang="en-US" altLang="zh-CN" sz="2800" noProof="1"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latin typeface="Times New Roman" panose="02020603050405020304" charset="0"/>
              </a:rPr>
              <a:t>*</a:t>
            </a:r>
            <a:r>
              <a:rPr lang="en-US" altLang="zh-CN" sz="2800" noProof="1"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latin typeface="Times New Roman" panose="02020603050405020304" charset="0"/>
              </a:rPr>
              <a:t>ε</a:t>
            </a:r>
            <a:r>
              <a:rPr lang="en-US" altLang="zh-CN" sz="2800" noProof="1">
                <a:latin typeface="Times New Roman" panose="02020603050405020304" charset="0"/>
              </a:rPr>
              <a:t>|((.|_)(</a:t>
            </a:r>
            <a:r>
              <a:rPr lang="en-US" altLang="zh-CN" sz="2800" i="1" noProof="1">
                <a:latin typeface="Times New Roman" panose="02020603050405020304" charset="0"/>
              </a:rPr>
              <a:t>a</a:t>
            </a:r>
            <a:r>
              <a:rPr lang="en-US" altLang="zh-CN" sz="2800" noProof="1"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latin typeface="Times New Roman" panose="02020603050405020304" charset="0"/>
              </a:rPr>
              <a:t>b</a:t>
            </a:r>
            <a:r>
              <a:rPr lang="en-US" altLang="zh-CN" sz="2800" noProof="1">
                <a:latin typeface="Times New Roman" panose="02020603050405020304" charset="0"/>
              </a:rPr>
              <a:t>)(</a:t>
            </a:r>
            <a:r>
              <a:rPr lang="en-US" altLang="zh-CN" sz="2800" i="1" noProof="1">
                <a:latin typeface="Times New Roman" panose="02020603050405020304" charset="0"/>
              </a:rPr>
              <a:t>a</a:t>
            </a:r>
            <a:r>
              <a:rPr lang="en-US" altLang="zh-CN" sz="2800" noProof="1"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latin typeface="Times New Roman" panose="02020603050405020304" charset="0"/>
              </a:rPr>
              <a:t>b</a:t>
            </a:r>
            <a:r>
              <a:rPr lang="en-US" altLang="zh-CN" sz="2800" noProof="1"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latin typeface="Times New Roman" panose="02020603050405020304" charset="0"/>
              </a:rPr>
              <a:t>*</a:t>
            </a:r>
            <a:r>
              <a:rPr lang="en-US" altLang="zh-CN" sz="2800" noProof="1">
                <a:latin typeface="Times New Roman" panose="02020603050405020304" charset="0"/>
              </a:rPr>
              <a:t>))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latin typeface="Times New Roman" panose="02020603050405020304" charset="0"/>
              </a:rPr>
              <a:t>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S→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ε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|((.|_)(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5D5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S→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 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* </a:t>
            </a:r>
            <a:r>
              <a:rPr lang="en-US" altLang="zh-CN" sz="2800" baseline="30000" noProof="1">
                <a:latin typeface="Times New Roman" panose="02020603050405020304" charset="0"/>
              </a:rPr>
              <a:t>	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S→ 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rgbClr val="FFFF00"/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(.|_)(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rgbClr val="FFFF00"/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(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|</a:t>
            </a:r>
            <a:r>
              <a:rPr lang="en-US" altLang="zh-CN" sz="2800" i="1" noProof="1">
                <a:solidFill>
                  <a:srgbClr val="FFFF00"/>
                </a:solidFill>
                <a:latin typeface="Times New Roman" panose="02020603050405020304" charset="0"/>
              </a:rPr>
              <a:t>b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)</a:t>
            </a:r>
            <a:r>
              <a:rPr lang="en-US" altLang="zh-CN" sz="2800" baseline="30000" noProof="1">
                <a:solidFill>
                  <a:srgbClr val="FFFF00"/>
                </a:solidFill>
                <a:latin typeface="Times New Roman" panose="02020603050405020304" charset="0"/>
              </a:rPr>
              <a:t>*</a:t>
            </a:r>
            <a:r>
              <a:rPr lang="en-US" altLang="zh-CN" sz="2800" noProof="1">
                <a:solidFill>
                  <a:srgbClr val="FFFF00"/>
                </a:solidFill>
                <a:latin typeface="Times New Roman" panose="02020603050405020304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5D5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S→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 aA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	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→(a|b)*	</a:t>
            </a:r>
            <a:r>
              <a:rPr lang="en-US" altLang="zh-CN" sz="2800" noProof="1">
                <a:solidFill>
                  <a:srgbClr val="FF5D5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latin typeface="Times New Roman" panose="02020603050405020304" charset="0"/>
              </a:rPr>
              <a:t>	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→aA|bA|</a:t>
            </a:r>
            <a:r>
              <a:rPr lang="en-US" altLang="zh-CN" sz="2800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ε</a:t>
            </a:r>
            <a:r>
              <a:rPr lang="en-US" altLang="zh-CN" sz="2800" baseline="30000" noProof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  <a:sym typeface="楷体_GB2312" pitchFamily="49" charset="-122"/>
              </a:rPr>
              <a:t>	</a:t>
            </a:r>
            <a:endParaRPr lang="en-US" altLang="zh-CN" sz="2800" i="1" noProof="1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i="1" noProof="1">
                <a:latin typeface="Times New Roman" panose="02020603050405020304" charset="0"/>
              </a:rPr>
              <a:t>	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S→ 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aB		B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→</a:t>
            </a: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rPr>
              <a:t>(a|b)*(.|_)(a(a|b)*|b(a|b)*)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B→(a|b)B	B→(.|_)(a(a|b)*|b(a|b)*)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B→(.|_)C		C→a(a|b)*|b(a|b)*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sym typeface="楷体_GB2312" pitchFamily="49" charset="-122"/>
              </a:rPr>
              <a:t>	B→.C|_C		C→aA|bA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2800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sym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2800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sym typeface="楷体_GB2312" pitchFamily="49" charset="-122"/>
            </a:endParaRPr>
          </a:p>
        </p:txBody>
      </p:sp>
      <p:sp>
        <p:nvSpPr>
          <p:cNvPr id="1184772" name="文本框 1184771">
            <a:extLst>
              <a:ext uri="{FF2B5EF4-FFF2-40B4-BE49-F238E27FC236}">
                <a16:creationId xmlns:a16="http://schemas.microsoft.com/office/drawing/2014/main" id="{D6638103-F55E-4DBE-8B8D-4245884DF5CE}"/>
              </a:ext>
            </a:extLst>
          </p:cNvPr>
          <p:cNvSpPr txBox="1"/>
          <p:nvPr/>
        </p:nvSpPr>
        <p:spPr>
          <a:xfrm>
            <a:off x="5372100" y="1031875"/>
            <a:ext cx="4495800" cy="16303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aB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l-GR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ε</a:t>
            </a:r>
            <a:r>
              <a:rPr lang="el-GR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aB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bB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|.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|_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aA</a:t>
            </a:r>
            <a:r>
              <a:rPr lang="en-US" altLang="zh-CN" sz="2800" b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|</a:t>
            </a:r>
            <a:r>
              <a:rPr lang="en-US" altLang="zh-CN" sz="2800" b="1" i="1" noProof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bA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E721C91-B679-4403-90B4-93135C785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6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185793">
            <a:extLst>
              <a:ext uri="{FF2B5EF4-FFF2-40B4-BE49-F238E27FC236}">
                <a16:creationId xmlns:a16="http://schemas.microsoft.com/office/drawing/2014/main" id="{16DBE2A8-D0C8-4426-AB0D-FE121EE71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520700"/>
            <a:ext cx="6750050" cy="5318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 </a:t>
            </a:r>
            <a:r>
              <a:rPr lang="en-US" altLang="zh-CN" sz="4000">
                <a:latin typeface="Times New Roman" panose="02020603050405020304" pitchFamily="18" charset="0"/>
              </a:rPr>
              <a:t>3.10  </a:t>
            </a:r>
            <a:r>
              <a:rPr lang="zh-CN" altLang="en-US" sz="4000">
                <a:latin typeface="Times New Roman" panose="02020603050405020304" pitchFamily="18" charset="0"/>
              </a:rPr>
              <a:t>标识符定义的转换</a:t>
            </a:r>
          </a:p>
        </p:txBody>
      </p:sp>
      <p:sp>
        <p:nvSpPr>
          <p:cNvPr id="37891" name="文本占位符 1185794">
            <a:extLst>
              <a:ext uri="{FF2B5EF4-FFF2-40B4-BE49-F238E27FC236}">
                <a16:creationId xmlns:a16="http://schemas.microsoft.com/office/drawing/2014/main" id="{466F8ACA-8D7B-4ABF-B45A-F53482FD6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557338"/>
            <a:ext cx="8131175" cy="4752975"/>
          </a:xfrm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引入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→letter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</a:rPr>
              <a:t>letter|digit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*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分解为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→letter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→(</a:t>
            </a:r>
            <a:r>
              <a:rPr lang="en-US" altLang="zh-CN" dirty="0" err="1">
                <a:latin typeface="Times New Roman" panose="02020603050405020304" pitchFamily="18" charset="0"/>
              </a:rPr>
              <a:t>letter|digit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ε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执行连接对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的分配律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 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→letter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→letter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|digit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sz="3600" i="1" dirty="0" err="1">
                <a:latin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893" name="矩形 1">
            <a:extLst>
              <a:ext uri="{FF2B5EF4-FFF2-40B4-BE49-F238E27FC236}">
                <a16:creationId xmlns:a16="http://schemas.microsoft.com/office/drawing/2014/main" id="{C760D51A-C86F-47BA-B9C3-81138355E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1412875"/>
            <a:ext cx="35480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6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600" b="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=letter (</a:t>
            </a:r>
            <a:r>
              <a:rPr lang="en-US" altLang="zh-CN" sz="2600" b="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letter|digit</a:t>
            </a:r>
            <a:r>
              <a:rPr lang="en-US" altLang="zh-CN" sz="2600" b="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b="0" baseline="30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6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B187F6-4721-4ABD-B55F-C22031FA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7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185793">
            <a:extLst>
              <a:ext uri="{FF2B5EF4-FFF2-40B4-BE49-F238E27FC236}">
                <a16:creationId xmlns:a16="http://schemas.microsoft.com/office/drawing/2014/main" id="{94909452-2E96-472F-B959-F8D90A17C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520700"/>
            <a:ext cx="6750050" cy="5318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 </a:t>
            </a:r>
            <a:r>
              <a:rPr lang="en-US" altLang="zh-CN" sz="4000">
                <a:latin typeface="Times New Roman" panose="02020603050405020304" pitchFamily="18" charset="0"/>
              </a:rPr>
              <a:t>3.10  </a:t>
            </a:r>
            <a:r>
              <a:rPr lang="zh-CN" altLang="en-US" sz="4000">
                <a:latin typeface="Times New Roman" panose="02020603050405020304" pitchFamily="18" charset="0"/>
              </a:rPr>
              <a:t>标识符定义的转换</a:t>
            </a:r>
          </a:p>
        </p:txBody>
      </p:sp>
      <p:sp>
        <p:nvSpPr>
          <p:cNvPr id="45059" name="文本占位符 1185794">
            <a:extLst>
              <a:ext uri="{FF2B5EF4-FFF2-40B4-BE49-F238E27FC236}">
                <a16:creationId xmlns:a16="http://schemas.microsoft.com/office/drawing/2014/main" id="{B39C8CAA-1EA3-4653-BACE-D1DC662CE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557338"/>
            <a:ext cx="8131175" cy="4752975"/>
          </a:xfrm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 noProof="1">
                <a:latin typeface="Times New Roman" panose="02020603050405020304" pitchFamily="18" charset="0"/>
              </a:rPr>
              <a:t>练习：将</a:t>
            </a:r>
            <a:r>
              <a:rPr lang="en-US" altLang="zh-CN" noProof="1">
                <a:latin typeface="Times New Roman" panose="02020603050405020304" pitchFamily="18" charset="0"/>
              </a:rPr>
              <a:t>(a|b)*a(a|b)(a|b) </a:t>
            </a:r>
            <a:r>
              <a:rPr lang="zh-CN" altLang="en-US" noProof="1">
                <a:latin typeface="Times New Roman" panose="02020603050405020304" pitchFamily="18" charset="0"/>
              </a:rPr>
              <a:t>转换成正则文法</a:t>
            </a:r>
            <a:endParaRPr lang="zh-CN" altLang="zh-CN" noProof="1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→(a|b)*a(a|b)(a|b)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S→(a|b)S		S→a(a|b)(a|b)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S→aS|bS		S→aA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A→(a|b)(a|b)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A→(a|b)B		B→(a|b)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FFC000"/>
                </a:solidFill>
                <a:latin typeface="Times New Roman" panose="02020603050405020304" pitchFamily="18" charset="0"/>
                <a:sym typeface="+mn-ea" charset="-122"/>
              </a:rPr>
              <a:t>A→aB|bB		B→a|b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67A24-D1EA-43FD-8624-B34ED6C4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25" y="3560763"/>
            <a:ext cx="19462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楷体_GB2312" pitchFamily="49" charset="-122"/>
              </a:rPr>
              <a:t>S→aS|bS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楷体_GB2312" pitchFamily="49" charset="-122"/>
              </a:rPr>
              <a:t>→aA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楷体_GB2312" pitchFamily="49" charset="-122"/>
              </a:rPr>
              <a:t>A→aB|bB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楷体_GB2312" pitchFamily="49" charset="-122"/>
              </a:rPr>
              <a:t>B→a|b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6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6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32A234-72C1-4E22-A6B0-2892FF1A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8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186817">
            <a:extLst>
              <a:ext uri="{FF2B5EF4-FFF2-40B4-BE49-F238E27FC236}">
                <a16:creationId xmlns:a16="http://schemas.microsoft.com/office/drawing/2014/main" id="{05BCE85C-F92A-4C52-8CDE-5D8F81031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61963"/>
            <a:ext cx="7231062" cy="51911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高级语言词法的简单描述</a:t>
            </a:r>
          </a:p>
        </p:txBody>
      </p:sp>
      <p:sp>
        <p:nvSpPr>
          <p:cNvPr id="1186819" name="内容占位符 1186818">
            <a:extLst>
              <a:ext uri="{FF2B5EF4-FFF2-40B4-BE49-F238E27FC236}">
                <a16:creationId xmlns:a16="http://schemas.microsoft.com/office/drawing/2014/main" id="{284221A4-9079-4D76-9F06-9BBDA6447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06575"/>
            <a:ext cx="7999412" cy="4575175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词法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单词符号的文法，用来描述高级语言中的：标识符、常数、运算符、分界符、关键字</a:t>
            </a:r>
          </a:p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参考教材</a:t>
            </a:r>
            <a:r>
              <a:rPr lang="en-US" altLang="zh-CN">
                <a:latin typeface="Times New Roman" panose="02020603050405020304" pitchFamily="18" charset="0"/>
              </a:rPr>
              <a:t>P73-77</a:t>
            </a:r>
            <a:r>
              <a:rPr lang="zh-CN" altLang="en-US">
                <a:latin typeface="Times New Roman" panose="02020603050405020304" pitchFamily="18" charset="0"/>
              </a:rPr>
              <a:t>，了解如何定义高级语言中的整数、实数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r>
              <a:rPr lang="zh-CN" altLang="en-US">
                <a:latin typeface="Times New Roman" panose="02020603050405020304" pitchFamily="18" charset="0"/>
              </a:rPr>
              <a:t>等的相应正则文法。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1D32-9DCA-4249-84D2-C6A053D6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9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19" grpId="0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0495c48fd60c61fbb8315e74bcc06ca6&quot;,&quot;LanguageCode&quot;:&quot;zh-CN&quot;,&quot;SlideGuids&quot;:[&quot;4ef829aa-30b0-4327-872b-2552be07fdd1&quot;,&quot;dd188950-71ac-48ef-b030-1630c952293f&quot;,&quot;96ffea0f-b9d5-4cec-b71a-61b8377afded&quot;,&quot;5a21d414-8019-4d51-ad7b-426a32f81def&quot;,&quot;7be4d5b4-c5b2-44c8-91a1-e2d24cfb0ce4&quot;,&quot;ea71fa5f-e676-4cf9-88b7-506f848bcaf2&quot;,&quot;9011db81-dc8e-456f-b4c6-d48342b49bce&quot;,&quot;f0f5709e-6a78-4743-996d-a1cf7bb3be6a&quot;,&quot;3cb214fd-84e6-4c8f-890e-9fed018e0c31&quot;,&quot;db5d85e4-91dc-4b32-bf0a-470e11b5b67e&quot;,&quot;74af7fc3-9da7-4aae-97fb-012847e78308&quot;,&quot;b04cf5e2-991f-4f38-8960-63c865da5306&quot;,&quot;c35f139a-1648-41a0-a154-cebf194767cd&quot;,&quot;223f5def-105d-4f0d-b407-3ac8d4eff242&quot;,&quot;d3f7e8da-c3cb-497d-9589-3c4bba3978dd&quot;,&quot;1c022948-16e3-4a34-b418-1965521f7e14&quot;,&quot;285eea86-e305-4048-9c13-51cf2efd08be&quot;,&quot;5b15e414-1048-4399-88f6-c5b0ea0bb146&quot;,&quot;bfc6bdfd-4b2c-4c54-a31f-d1664f237499&quot;,&quot;39171e10-3de7-46e9-a00c-474e2d99353b&quot;,&quot;dffd7138-3b02-4fde-8301-15751e096e56&quot;,&quot;aee6eb51-8b6f-4528-a443-d429eba6022a&quot;,&quot;d9080704-5a52-46cd-a6ae-46f435fb8f73&quot;,&quot;40fb41f7-84d7-4614-af72-225196bdb4bb&quot;,&quot;2b550c85-7afe-4227-bfda-bac229a8db29&quot;,&quot;ef617849-c9c2-4a86-934d-72561e2c59da&quot;,&quot;9abfbb5d-2977-41fb-96f1-4bae9aee07c5&quot;,&quot;75f6ab9b-17ae-4b8a-9cb2-184f128060ac&quot;,&quot;9d39fca8-38be-4bec-b4b6-2c455b87ee18&quot;,&quot;52ba071d-a995-4948-98f7-ad32f2802b1c&quot;,&quot;3683eaa9-f9a8-42bb-a638-6283a91e2360&quot;,&quot;83151fcb-3e32-4f79-8a15-b33c0495c72a&quot;,&quot;16bc9dd8-2a13-461d-b67e-7a2bd923adc7&quot;,&quot;18f64234-16e1-4e0c-8ca5-72c5d856ff16&quot;,&quot;6d48410c-b387-46d9-96c3-7dfbf154513f&quot;,&quot;3f972407-7bf7-4895-b67d-cd2d142545f0&quot;,&quot;27820bdb-8fba-4ead-b9ec-d152441e5a8e&quot;,&quot;3ade159a-99e2-463f-a139-8836df3d520a&quot;,&quot;14c7100a-d670-43bf-bccc-999454716554&quot;,&quot;49a3e15e-ff03-4b6c-952e-3646abed2a13&quot;,&quot;947baff7-0583-4f08-aeb2-fcea9106570d&quot;,&quot;a859d9e3-db2c-47a5-ad3c-4b13f8d5c28d&quot;,&quot;45abc901-31c9-474b-9627-e89d5237ebe4&quot;,&quot;6230ca2c-7ebf-4734-ad1a-b7e59f0b23ef&quot;,&quot;07c637d8-b02f-4c82-90c2-d8e430cc41fa&quot;,&quot;5a37c101-7727-4ece-a84d-c3948d945b49&quot;,&quot;29d605ea-d42e-425b-b63a-e230192f1bcf&quot;,&quot;05354f67-ff03-42e9-b4b3-993a77014d5b&quot;,&quot;7a097701-fd07-4d20-aac6-a2e5625acacb&quot;,&quot;7ae54470-6418-4ee0-b3d0-db04b6576c10&quot;,&quot;0a908b64-7c9b-447a-a0f0-3d8d3f790af9&quot;,&quot;1dfaf6fc-8540-4700-ad62-fb3d2df0e650&quot;,&quot;108075c8-a958-44a3-a4c2-453a084b5942&quot;,&quot;494e0cec-dac2-46bf-a85f-e866af5f86b0&quot;,&quot;f7ed2b72-f63f-4663-b666-0cf6147591f7&quot;,&quot;5a324654-8156-418b-9d3f-4e9a17bc6743&quot;,&quot;64c6b3a4-fb75-42e3-80e9-87ec023b1312&quot;,&quot;fcbd2009-db16-4cb2-bbed-c0cb0ac9c8ab&quot;,&quot;ffa5c72f-3368-4db7-8d52-675c04860f51&quot;,&quot;1686d9bc-68b2-442b-b661-7d4145caac54&quot;,&quot;1481fb6c-07b7-4a04-9399-6c1eddf233f2&quot;,&quot;3c587ce0-72fc-470c-8fc8-b11fdb1e111b&quot;,&quot;599d3f4f-3366-463f-8937-fe052fa7072e&quot;,&quot;9d3b6567-9c11-44d9-ac53-bffb850027e6&quot;,&quot;7f26c7eb-ca70-4e52-af15-71887ac015bc&quot;,&quot;ad4ec747-b788-4f20-be71-0c620213f331&quot;,&quot;49362f22-ddb3-422c-920a-d3d0af641a74&quot;,&quot;058f81fd-7743-4c55-b3e8-1112a1e60e0b&quot;,&quot;8bcd60c6-94f9-454c-9968-692ef665cd4b&quot;,&quot;3fbb081e-aae8-464f-b002-f15310483f16&quot;,&quot;92e782e9-b21d-4ce0-96e2-bc6f59c05687&quot;,&quot;6ee4d763-9cce-4593-8a9d-2bc553cd54cf&quot;,&quot;440639f0-c1ba-4968-8f51-9ee8ce72287c&quot;,&quot;b373fc3c-cbea-4bba-8dc1-dbcbd15e0246&quot;,&quot;698f19f4-50b6-45fe-b03b-e7bc93cdb09a&quot;,&quot;df701d5e-54b8-477e-b18a-f82bf039e0c9&quot;,&quot;c8adec11-5150-44f6-bdf8-e4a01c80f706&quot;,&quot;6c2e7900-6d0b-433a-a516-ebc1848939c2&quot;,&quot;8a2e39cf-ac6d-426c-9aa6-f0d3ce43518c&quot;,&quot;13dd4742-6060-411d-b3b8-fdfe6a080bcd&quot;,&quot;b1804679-57ad-4663-90fb-68536123ddeb&quot;,&quot;dfadd1c3-a378-4d49-9e99-a7c972b67e3e&quot;,&quot;d78f00a5-a682-4508-ab44-8e2865f21371&quot;,&quot;574eeb44-c310-4a7a-a532-a2a31a90b84c&quot;,&quot;08307e2e-2bbe-4c0f-9f94-1d39718e7855&quot;,&quot;8962d378-1e77-4ffe-8255-9894971b1305&quot;,&quot;752363b1-8134-419d-a446-230ec26efbf5&quot;],&quot;TimeStamp&quot;:&quot;2020-04-06T13:20:45.7449101+08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6bc9dd8-2a13-461d-b67e-7a2bd923adc7&quot;,&quot;TimeStamp&quot;:&quot;2020-04-06T13:20:45.7389569+08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8f64234-16e1-4e0c-8ca5-72c5d856ff16&quot;,&quot;TimeStamp&quot;:&quot;2020-04-06T13:20:45.7389569+08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d48410c-b387-46d9-96c3-7dfbf154513f&quot;,&quot;TimeStamp&quot;:&quot;2020-04-06T13:20:45.7389569+08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f972407-7bf7-4895-b67d-cd2d142545f0&quot;,&quot;TimeStamp&quot;:&quot;2020-04-06T13:20:45.7389569+08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7820bdb-8fba-4ead-b9ec-d152441e5a8e&quot;,&quot;TimeStamp&quot;:&quot;2020-04-06T13:20:45.7389569+08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ade159a-99e2-463f-a139-8836df3d520a&quot;,&quot;TimeStamp&quot;:&quot;2020-04-06T13:20:45.7389569+08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4c7100a-d670-43bf-bccc-999454716554&quot;,&quot;TimeStamp&quot;:&quot;2020-04-06T13:20:45.7389569+08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9a3e15e-ff03-4b6c-952e-3646abed2a13&quot;,&quot;TimeStamp&quot;:&quot;2020-04-06T13:20:45.7389569+08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47baff7-0583-4f08-aeb2-fcea9106570d&quot;,&quot;TimeStamp&quot;:&quot;2020-04-06T13:20:45.7399521+08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859d9e3-db2c-47a5-ad3c-4b13f8d5c28d&quot;,&quot;TimeStamp&quot;:&quot;2020-04-06T13:20:45.7399521+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ef829aa-30b0-4327-872b-2552be07fdd1&quot;,&quot;TimeStamp&quot;:&quot;2020-04-06T13:20:45.734938+08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5abc901-31c9-474b-9627-e89d5237ebe4&quot;,&quot;TimeStamp&quot;:&quot;2020-04-06T13:20:45.7399521+08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230ca2c-7ebf-4734-ad1a-b7e59f0b23ef&quot;,&quot;TimeStamp&quot;:&quot;2020-04-06T13:20:45.7399521+08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7c637d8-b02f-4c82-90c2-d8e430cc41fa&quot;,&quot;TimeStamp&quot;:&quot;2020-04-06T13:20:45.7399521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f617849-c9c2-4a86-934d-72561e2c59da&quot;,&quot;TimeStamp&quot;:&quot;2020-04-06T13:20:45.7379577+08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bfbb5d-2977-41fb-96f1-4bae9aee07c5&quot;,&quot;TimeStamp&quot;:&quot;2020-04-06T13:20:45.7379577+08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5f6ab9b-17ae-4b8a-9cb2-184f128060ac&quot;,&quot;TimeStamp&quot;:&quot;2020-04-06T13:20:45.7379577+08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d39fca8-38be-4bec-b4b6-2c455b87ee18&quot;,&quot;TimeStamp&quot;:&quot;2020-04-06T13:20:45.7379577+08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2ba071d-a995-4948-98f7-ad32f2802b1c&quot;,&quot;TimeStamp&quot;:&quot;2020-04-06T13:20:45.7379577+08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683eaa9-f9a8-42bb-a638-6283a91e2360&quot;,&quot;TimeStamp&quot;:&quot;2020-04-06T13:20:45.7379577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3151fcb-3e32-4f79-8a15-b33c0495c72a&quot;,&quot;TimeStamp&quot;:&quot;2020-04-06T13:20:45.7389569+08:00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wdyTalk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dyTalk" id="{71CF73D1-5582-45AB-9F53-DF194B918FCB}" vid="{B2999386-9302-4A75-AAEE-D1DFB40C258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11969</TotalTime>
  <Pages>0</Pages>
  <Words>1984</Words>
  <Characters>0</Characters>
  <Application>Microsoft Office PowerPoint</Application>
  <DocSecurity>0</DocSecurity>
  <PresentationFormat>全屏显示(4:3)</PresentationFormat>
  <Lines>0</Lines>
  <Paragraphs>221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Monotype Sorts</vt:lpstr>
      <vt:lpstr>楷体_GB2312</vt:lpstr>
      <vt:lpstr>微软雅黑</vt:lpstr>
      <vt:lpstr>Arial</vt:lpstr>
      <vt:lpstr>Arial Black</vt:lpstr>
      <vt:lpstr>Cambria Math</vt:lpstr>
      <vt:lpstr>Century Gothic</vt:lpstr>
      <vt:lpstr>Harlow Solid Italic</vt:lpstr>
      <vt:lpstr>Tahoma</vt:lpstr>
      <vt:lpstr>Times New Roman</vt:lpstr>
      <vt:lpstr>Wingdings</vt:lpstr>
      <vt:lpstr>Wingdings 3</vt:lpstr>
      <vt:lpstr>howdyTalk</vt:lpstr>
      <vt:lpstr>第三章 词法分析</vt:lpstr>
      <vt:lpstr>将正则表达式转换成等价的正则文法 </vt:lpstr>
      <vt:lpstr>将正则表达式转换成等价的正则文法 </vt:lpstr>
      <vt:lpstr>将正则表达式转换成等价的正则文法</vt:lpstr>
      <vt:lpstr>例3.9 正则表达式到正则文法的转换</vt:lpstr>
      <vt:lpstr>例3.9 正则表达式到正则文法的转换</vt:lpstr>
      <vt:lpstr>例 3.10  标识符定义的转换</vt:lpstr>
      <vt:lpstr>例 3.10  标识符定义的转换</vt:lpstr>
      <vt:lpstr>高级语言词法的简单描述</vt:lpstr>
      <vt:lpstr>例 3.7 某简易语言的词法 ——正则定义式</vt:lpstr>
      <vt:lpstr>变换为正规文法</vt:lpstr>
      <vt:lpstr>3.2.4 有穷状态自动机</vt:lpstr>
      <vt:lpstr>有穷自动机的物理模型</vt:lpstr>
      <vt:lpstr>有穷自动机的用处</vt:lpstr>
      <vt:lpstr>例： 一个奇偶校验器</vt:lpstr>
      <vt:lpstr>确定的有穷自动机的形式定义</vt:lpstr>
      <vt:lpstr>DFA的表示</vt:lpstr>
      <vt:lpstr>PowerPoint 演示文稿</vt:lpstr>
      <vt:lpstr>PowerPoint 演示文稿</vt:lpstr>
      <vt:lpstr>DFA M接受的语言</vt:lpstr>
      <vt:lpstr>非确定的有穷自动机NFA M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词法分析</dc:title>
  <dc:subject/>
  <dc:creator>Howdy</dc:creator>
  <cp:keywords/>
  <dc:description/>
  <cp:lastModifiedBy>Howdy Chang</cp:lastModifiedBy>
  <cp:revision>130</cp:revision>
  <dcterms:created xsi:type="dcterms:W3CDTF">2017-04-05T01:44:28Z</dcterms:created>
  <dcterms:modified xsi:type="dcterms:W3CDTF">2022-03-31T00:14:05Z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