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68"/>
  </p:notesMasterIdLst>
  <p:sldIdLst>
    <p:sldId id="2643" r:id="rId3"/>
    <p:sldId id="2122" r:id="rId4"/>
    <p:sldId id="1427" r:id="rId5"/>
    <p:sldId id="2833" r:id="rId6"/>
    <p:sldId id="1428" r:id="rId7"/>
    <p:sldId id="1429" r:id="rId8"/>
    <p:sldId id="1430" r:id="rId9"/>
    <p:sldId id="1431" r:id="rId10"/>
    <p:sldId id="1432" r:id="rId11"/>
    <p:sldId id="1433" r:id="rId12"/>
    <p:sldId id="1434" r:id="rId13"/>
    <p:sldId id="1435" r:id="rId14"/>
    <p:sldId id="1436" r:id="rId15"/>
    <p:sldId id="1437" r:id="rId16"/>
    <p:sldId id="1438" r:id="rId17"/>
    <p:sldId id="1439" r:id="rId18"/>
    <p:sldId id="1440" r:id="rId19"/>
    <p:sldId id="1441" r:id="rId20"/>
    <p:sldId id="1442" r:id="rId21"/>
    <p:sldId id="1447" r:id="rId22"/>
    <p:sldId id="1449" r:id="rId23"/>
    <p:sldId id="1450" r:id="rId24"/>
    <p:sldId id="1453" r:id="rId25"/>
    <p:sldId id="1452" r:id="rId26"/>
    <p:sldId id="2196" r:id="rId27"/>
    <p:sldId id="1456" r:id="rId28"/>
    <p:sldId id="1457" r:id="rId29"/>
    <p:sldId id="1458" r:id="rId30"/>
    <p:sldId id="1459" r:id="rId31"/>
    <p:sldId id="2197" r:id="rId32"/>
    <p:sldId id="1461" r:id="rId33"/>
    <p:sldId id="1462" r:id="rId34"/>
    <p:sldId id="1463" r:id="rId35"/>
    <p:sldId id="1464" r:id="rId36"/>
    <p:sldId id="1465" r:id="rId37"/>
    <p:sldId id="1466" r:id="rId38"/>
    <p:sldId id="1467" r:id="rId39"/>
    <p:sldId id="1468" r:id="rId40"/>
    <p:sldId id="1469" r:id="rId41"/>
    <p:sldId id="1470" r:id="rId42"/>
    <p:sldId id="1471" r:id="rId43"/>
    <p:sldId id="1472" r:id="rId44"/>
    <p:sldId id="1473" r:id="rId45"/>
    <p:sldId id="1474" r:id="rId46"/>
    <p:sldId id="1475" r:id="rId47"/>
    <p:sldId id="1476" r:id="rId48"/>
    <p:sldId id="1477" r:id="rId49"/>
    <p:sldId id="1478" r:id="rId50"/>
    <p:sldId id="1479" r:id="rId51"/>
    <p:sldId id="1480" r:id="rId52"/>
    <p:sldId id="1481" r:id="rId53"/>
    <p:sldId id="1482" r:id="rId54"/>
    <p:sldId id="1483" r:id="rId55"/>
    <p:sldId id="1484" r:id="rId56"/>
    <p:sldId id="1485" r:id="rId57"/>
    <p:sldId id="2834" r:id="rId58"/>
    <p:sldId id="1486" r:id="rId59"/>
    <p:sldId id="1487" r:id="rId60"/>
    <p:sldId id="1488" r:id="rId61"/>
    <p:sldId id="1489" r:id="rId62"/>
    <p:sldId id="2198" r:id="rId63"/>
    <p:sldId id="1490" r:id="rId64"/>
    <p:sldId id="1491" r:id="rId65"/>
    <p:sldId id="1492" r:id="rId66"/>
    <p:sldId id="1493" r:id="rId6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29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8FFFE2"/>
    <a:srgbClr val="FF5D5D"/>
    <a:srgbClr val="DB577D"/>
    <a:srgbClr val="0000FF"/>
    <a:srgbClr val="E0E8E5"/>
    <a:srgbClr val="8751FF"/>
    <a:srgbClr val="BED0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134" y="504"/>
      </p:cViewPr>
      <p:guideLst>
        <p:guide orient="horz" pos="2153"/>
        <p:guide pos="29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0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9CE9D1B-61FC-4364-B5BC-906E792667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923E5FB-EF6C-4740-AD59-BCCCE24C215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45E9F13-F6FC-48F9-9B76-AE322EC902D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8303237-4579-440C-A76B-B10DDE7C41DC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7B1CFEFD-70B5-481A-A759-F2B107B03D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709F2FDE-5E27-4196-A98F-DD8AF7C31E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CC30FEDB-425D-4C6C-A161-1BC973FF41E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0FEDB-425D-4C6C-A161-1BC973FF41ED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5503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244161">
            <a:extLst>
              <a:ext uri="{FF2B5EF4-FFF2-40B4-BE49-F238E27FC236}">
                <a16:creationId xmlns:a16="http://schemas.microsoft.com/office/drawing/2014/main" id="{D6AB31F3-C1DD-43F7-AD34-8444DBB65F29}"/>
              </a:ext>
            </a:extLst>
          </p:cNvPr>
          <p:cNvGrpSpPr>
            <a:grpSpLocks/>
          </p:cNvGrpSpPr>
          <p:nvPr/>
        </p:nvGrpSpPr>
        <p:grpSpPr bwMode="auto">
          <a:xfrm>
            <a:off x="0" y="2133600"/>
            <a:ext cx="9009063" cy="1052513"/>
            <a:chOff x="0" y="1536"/>
            <a:chExt cx="5675" cy="663"/>
          </a:xfrm>
        </p:grpSpPr>
        <p:grpSp>
          <p:nvGrpSpPr>
            <p:cNvPr id="5" name="组合 1244162">
              <a:extLst>
                <a:ext uri="{FF2B5EF4-FFF2-40B4-BE49-F238E27FC236}">
                  <a16:creationId xmlns:a16="http://schemas.microsoft.com/office/drawing/2014/main" id="{27A7AAB0-7062-474B-8A4B-0B163F97D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矩形 1244163">
                <a:extLst>
                  <a:ext uri="{FF2B5EF4-FFF2-40B4-BE49-F238E27FC236}">
                    <a16:creationId xmlns:a16="http://schemas.microsoft.com/office/drawing/2014/main" id="{67C0EC1E-4668-4BA1-B3FE-6413B5065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kumimoji="0" lang="zh-CN" altLang="en-US"/>
              </a:p>
            </p:txBody>
          </p:sp>
          <p:sp>
            <p:nvSpPr>
              <p:cNvPr id="13" name="矩形 1244164">
                <a:extLst>
                  <a:ext uri="{FF2B5EF4-FFF2-40B4-BE49-F238E27FC236}">
                    <a16:creationId xmlns:a16="http://schemas.microsoft.com/office/drawing/2014/main" id="{EAEB153D-8764-428C-9982-C71C6DDA5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>
                <a:lvl1pPr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kumimoji="0" lang="zh-CN" altLang="en-US"/>
              </a:p>
            </p:txBody>
          </p:sp>
        </p:grpSp>
        <p:grpSp>
          <p:nvGrpSpPr>
            <p:cNvPr id="6" name="组合 1244165">
              <a:extLst>
                <a:ext uri="{FF2B5EF4-FFF2-40B4-BE49-F238E27FC236}">
                  <a16:creationId xmlns:a16="http://schemas.microsoft.com/office/drawing/2014/main" id="{5B79E54C-0BAC-4D1B-B3ED-5A300BC6AD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矩形 1244166">
                <a:extLst>
                  <a:ext uri="{FF2B5EF4-FFF2-40B4-BE49-F238E27FC236}">
                    <a16:creationId xmlns:a16="http://schemas.microsoft.com/office/drawing/2014/main" id="{55A684AC-3E69-43A2-84EB-FD7480EC3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kumimoji="0" lang="zh-CN" altLang="en-US"/>
              </a:p>
            </p:txBody>
          </p:sp>
          <p:sp>
            <p:nvSpPr>
              <p:cNvPr id="11" name="矩形 1244167">
                <a:extLst>
                  <a:ext uri="{FF2B5EF4-FFF2-40B4-BE49-F238E27FC236}">
                    <a16:creationId xmlns:a16="http://schemas.microsoft.com/office/drawing/2014/main" id="{5CFDDC05-77C0-4C2C-8F37-9E26D9CC2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>
                <a:lvl1pPr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kumimoji="0" lang="zh-CN" altLang="en-US"/>
              </a:p>
            </p:txBody>
          </p:sp>
        </p:grpSp>
        <p:sp>
          <p:nvSpPr>
            <p:cNvPr id="7" name="矩形 1244168">
              <a:extLst>
                <a:ext uri="{FF2B5EF4-FFF2-40B4-BE49-F238E27FC236}">
                  <a16:creationId xmlns:a16="http://schemas.microsoft.com/office/drawing/2014/main" id="{F7DBBAC3-ED95-4BC0-9CA8-FC22D68D6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/>
            <a:lstStyle>
              <a:lvl1pPr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kumimoji="0" lang="zh-CN" altLang="en-US"/>
            </a:p>
          </p:txBody>
        </p:sp>
        <p:sp>
          <p:nvSpPr>
            <p:cNvPr id="8" name="矩形 1244169">
              <a:extLst>
                <a:ext uri="{FF2B5EF4-FFF2-40B4-BE49-F238E27FC236}">
                  <a16:creationId xmlns:a16="http://schemas.microsoft.com/office/drawing/2014/main" id="{970F5714-1BE8-47A7-93F9-F4473FDD7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kumimoji="0" lang="zh-CN" altLang="en-US"/>
            </a:p>
          </p:txBody>
        </p:sp>
        <p:sp>
          <p:nvSpPr>
            <p:cNvPr id="9" name="矩形 1244170">
              <a:extLst>
                <a:ext uri="{FF2B5EF4-FFF2-40B4-BE49-F238E27FC236}">
                  <a16:creationId xmlns:a16="http://schemas.microsoft.com/office/drawing/2014/main" id="{87C08074-492E-4919-84F3-496EEFF671E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kumimoji="0" lang="zh-CN" altLang="en-US"/>
            </a:p>
          </p:txBody>
        </p:sp>
      </p:grpSp>
      <p:sp>
        <p:nvSpPr>
          <p:cNvPr id="1244172" name="标题 1244171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244173" name="副标题 124417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4" name="日期占位符 1244173">
            <a:extLst>
              <a:ext uri="{FF2B5EF4-FFF2-40B4-BE49-F238E27FC236}">
                <a16:creationId xmlns:a16="http://schemas.microsoft.com/office/drawing/2014/main" id="{F8C7AA39-2EE4-4FB2-B391-D45DD906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BB45055-00D5-47D7-9B8C-6381B97EEB45}" type="datetime1">
              <a:rPr lang="zh-CN" altLang="en-US"/>
              <a:pPr>
                <a:defRPr/>
              </a:pPr>
              <a:t>2023/6/1</a:t>
            </a:fld>
            <a:endParaRPr lang="zh-CN" altLang="en-US"/>
          </a:p>
        </p:txBody>
      </p:sp>
      <p:sp>
        <p:nvSpPr>
          <p:cNvPr id="15" name="页脚占位符 1244174">
            <a:extLst>
              <a:ext uri="{FF2B5EF4-FFF2-40B4-BE49-F238E27FC236}">
                <a16:creationId xmlns:a16="http://schemas.microsoft.com/office/drawing/2014/main" id="{C47A33DC-322A-4DE4-BAFC-766A0513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灯片编号占位符 1244175">
            <a:extLst>
              <a:ext uri="{FF2B5EF4-FFF2-40B4-BE49-F238E27FC236}">
                <a16:creationId xmlns:a16="http://schemas.microsoft.com/office/drawing/2014/main" id="{1A994E98-042D-4B8F-B158-7975E03B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C0FF46D-01B7-4640-83A3-A1791E6B89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4022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243146">
            <a:extLst>
              <a:ext uri="{FF2B5EF4-FFF2-40B4-BE49-F238E27FC236}">
                <a16:creationId xmlns:a16="http://schemas.microsoft.com/office/drawing/2014/main" id="{937F063F-8F40-4E90-A3A8-498C9D76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A8D06-2D45-4757-9C42-0B0D2326802A}" type="datetime1">
              <a:rPr lang="zh-CN" altLang="en-US"/>
              <a:pPr>
                <a:defRPr/>
              </a:pPr>
              <a:t>2023/6/1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" name="页脚占位符 1243147">
            <a:extLst>
              <a:ext uri="{FF2B5EF4-FFF2-40B4-BE49-F238E27FC236}">
                <a16:creationId xmlns:a16="http://schemas.microsoft.com/office/drawing/2014/main" id="{790EDEA7-55AE-472A-9131-4B409BCE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243148">
            <a:extLst>
              <a:ext uri="{FF2B5EF4-FFF2-40B4-BE49-F238E27FC236}">
                <a16:creationId xmlns:a16="http://schemas.microsoft.com/office/drawing/2014/main" id="{D5855E68-5B66-47A5-8CE0-C35D54AD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4C5A4-1DAD-469D-8DED-9755E48F707C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53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1344" y="214313"/>
            <a:ext cx="2013744" cy="5918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214313"/>
            <a:ext cx="5924492" cy="5918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243146">
            <a:extLst>
              <a:ext uri="{FF2B5EF4-FFF2-40B4-BE49-F238E27FC236}">
                <a16:creationId xmlns:a16="http://schemas.microsoft.com/office/drawing/2014/main" id="{5523C8D6-0ECF-44FE-9684-5402AE910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95C1-098F-4335-84BE-DA0D39A76EA3}" type="datetime1">
              <a:rPr lang="zh-CN" altLang="en-US"/>
              <a:pPr>
                <a:defRPr/>
              </a:pPr>
              <a:t>2023/6/1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" name="页脚占位符 1243147">
            <a:extLst>
              <a:ext uri="{FF2B5EF4-FFF2-40B4-BE49-F238E27FC236}">
                <a16:creationId xmlns:a16="http://schemas.microsoft.com/office/drawing/2014/main" id="{720944D5-1620-4DCE-BA19-932572C3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243148">
            <a:extLst>
              <a:ext uri="{FF2B5EF4-FFF2-40B4-BE49-F238E27FC236}">
                <a16:creationId xmlns:a16="http://schemas.microsoft.com/office/drawing/2014/main" id="{31A3312D-6523-45FE-A092-7B13EAF1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E80C0-7737-45A9-BB7D-A2A5DBB67EFE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47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92E687-B346-4C5C-9272-10CEDE2E38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98F25-6D7F-4384-82C0-3C6066079AC6}" type="datetime1">
              <a:rPr lang="zh-CN" altLang="en-US"/>
              <a:pPr>
                <a:defRPr/>
              </a:pPr>
              <a:t>2023/6/1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51716C-86A9-4EBB-BB7A-2F050571FF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8E62B1-CEBC-4025-B699-606B247F8E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03E4FF-D225-4873-BFF2-46C4B38930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198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020972-CE5A-48D7-A05B-CAD598A1B0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6851-4A19-46AA-A00D-1A5D7E03E994}" type="datetime1">
              <a:rPr lang="zh-CN" altLang="en-US"/>
              <a:pPr>
                <a:defRPr/>
              </a:pPr>
              <a:t>2023/6/1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8E4ADC-6948-4856-BFE0-2C064FB739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DF754E-FEF9-483B-B6E4-90351764E7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7FFB3E-9089-4478-ACFA-AE26C0D228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15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4FB428-E6EF-497F-9EE4-FB5EECBE8C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3D972-0983-4593-BAD4-5245D9CAF15A}" type="datetime1">
              <a:rPr lang="zh-CN" altLang="en-US"/>
              <a:pPr>
                <a:defRPr/>
              </a:pPr>
              <a:t>2023/6/1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2B37BA-7C47-4E3B-9775-201F8ABEFA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7C7BA2-E77B-4DA5-8366-9C995C2160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C31B5D-7A11-4E00-99A4-71F37DE96D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461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B36C2-8648-495B-91E2-978103704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828DC-31F6-4321-897A-9584715D034C}" type="datetime1">
              <a:rPr lang="zh-CN" altLang="en-US"/>
              <a:pPr>
                <a:defRPr/>
              </a:pPr>
              <a:t>2023/6/1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04F2DB-38A9-441D-B87B-CB7D947758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C4962-2BEE-41D6-8216-52702D4FF0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52D63-AD4D-45B7-B110-757400B804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2543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837B27F-C4C6-455A-B784-DA0FC3DB0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6262E-0785-4529-BEFA-1A2AED947C1D}" type="datetime1">
              <a:rPr lang="zh-CN" altLang="en-US"/>
              <a:pPr>
                <a:defRPr/>
              </a:pPr>
              <a:t>2023/6/1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0C1185E-E0F7-40D1-B939-AFA5DFCB64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341D96E-AD2A-458E-B060-0C5C9DFB5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61EC8-D800-4489-B52D-E60203AA87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5235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55795A9-DA48-431F-9B65-A4A26A8C55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D1B6D-0786-4CD9-8435-3FA845F87BA3}" type="datetime1">
              <a:rPr lang="zh-CN" altLang="en-US"/>
              <a:pPr>
                <a:defRPr/>
              </a:pPr>
              <a:t>2023/6/1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C7203FD-9929-45FF-8CDC-195FA83934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B207109-C056-469C-A717-C6075274E3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C01E3D-6EBB-4D18-8B53-6DC2EF8C8B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55381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482C6E7-F7AF-4E50-9565-697D33F490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E7B6-3C75-4372-B653-44C61B2F0D5C}" type="datetime1">
              <a:rPr lang="zh-CN" altLang="en-US"/>
              <a:pPr>
                <a:defRPr/>
              </a:pPr>
              <a:t>2023/6/1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F214104-BEA9-4176-A2F1-3F66ED5513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B965F01-997D-404A-A2B1-0A403A745A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C3DD2-A280-4E9F-A1F7-4E4FD3B9F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5737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15F826-62AE-4C06-9096-307D43F129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99593-043E-4E5B-AFC7-2E6DD8AC54BB}" type="datetime1">
              <a:rPr lang="zh-CN" altLang="en-US"/>
              <a:pPr>
                <a:defRPr/>
              </a:pPr>
              <a:t>2023/6/1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297078-D4F2-4484-A2DE-5B11BB68B1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FDA0C5-B6BD-444A-8241-18AC41F6CB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49BB64-A0F9-4C03-8FE1-9ED74A00A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055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243146">
            <a:extLst>
              <a:ext uri="{FF2B5EF4-FFF2-40B4-BE49-F238E27FC236}">
                <a16:creationId xmlns:a16="http://schemas.microsoft.com/office/drawing/2014/main" id="{11C9A9FD-1B37-419A-8431-E063AD43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6EE6D-CA97-4E03-B2C2-9D531072AFF2}" type="datetime1">
              <a:rPr lang="zh-CN" altLang="en-US"/>
              <a:pPr>
                <a:defRPr/>
              </a:pPr>
              <a:t>2023/6/1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" name="页脚占位符 1243147">
            <a:extLst>
              <a:ext uri="{FF2B5EF4-FFF2-40B4-BE49-F238E27FC236}">
                <a16:creationId xmlns:a16="http://schemas.microsoft.com/office/drawing/2014/main" id="{DFF7736D-3CCB-431A-9793-CCD6668B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243148">
            <a:extLst>
              <a:ext uri="{FF2B5EF4-FFF2-40B4-BE49-F238E27FC236}">
                <a16:creationId xmlns:a16="http://schemas.microsoft.com/office/drawing/2014/main" id="{45E5205B-7E07-4D49-AF00-64ABFB88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EC2FD-DB74-4B87-BABE-D10B57EB28AE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585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B154E1-D9CE-4CF6-B044-6EAE8927FF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EF829-5772-4783-A10E-F4C8101B9B7F}" type="datetime1">
              <a:rPr lang="zh-CN" altLang="en-US"/>
              <a:pPr>
                <a:defRPr/>
              </a:pPr>
              <a:t>2023/6/1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6EA7AC-75CD-40F2-96A8-AFCD10E53D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6B99DF-B390-48F0-9F3E-160710A56E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1FDAB-22B6-4849-97DD-883313C549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807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49E68B-9232-409E-A33C-77760161E7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1A457-0408-43E2-822F-7B426E7E9515}" type="datetime1">
              <a:rPr lang="zh-CN" altLang="en-US"/>
              <a:pPr>
                <a:defRPr/>
              </a:pPr>
              <a:t>2023/6/1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1F34AA-C60B-43C7-8027-4E0B841FA7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3CAB41-F60E-436D-A021-0DA07F150C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E86E0F-B2B4-4C34-9D78-1F3E6EB301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289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A7B6F5-8F13-4361-839E-EB8C8DB0B9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6DAC9-D9BD-4D25-827C-5C9689604DEC}" type="datetime1">
              <a:rPr lang="zh-CN" altLang="en-US"/>
              <a:pPr>
                <a:defRPr/>
              </a:pPr>
              <a:t>2023/6/1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FFDB95F-335F-421F-9E71-2ECAC4C220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DDEB45-783B-4613-82EF-25943B382A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B0AC3B-9089-457B-BBD5-4CDEF63A5C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47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243146">
            <a:extLst>
              <a:ext uri="{FF2B5EF4-FFF2-40B4-BE49-F238E27FC236}">
                <a16:creationId xmlns:a16="http://schemas.microsoft.com/office/drawing/2014/main" id="{3399575D-A90E-4BD7-BE93-8C006C53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46FB9-41FE-4589-B311-EA3AA92FE3E6}" type="datetime1">
              <a:rPr lang="zh-CN" altLang="en-US"/>
              <a:pPr>
                <a:defRPr/>
              </a:pPr>
              <a:t>2023/6/1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" name="页脚占位符 1243147">
            <a:extLst>
              <a:ext uri="{FF2B5EF4-FFF2-40B4-BE49-F238E27FC236}">
                <a16:creationId xmlns:a16="http://schemas.microsoft.com/office/drawing/2014/main" id="{2CC9290E-F6E7-49DB-A2F0-E0993BADD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243148">
            <a:extLst>
              <a:ext uri="{FF2B5EF4-FFF2-40B4-BE49-F238E27FC236}">
                <a16:creationId xmlns:a16="http://schemas.microsoft.com/office/drawing/2014/main" id="{93F401B8-6AA3-4502-9A0F-977D4752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BF881-9C8F-40F4-8F99-B43917632A63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7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628775"/>
            <a:ext cx="3946938" cy="45037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8150" y="1628775"/>
            <a:ext cx="3946938" cy="45037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243146">
            <a:extLst>
              <a:ext uri="{FF2B5EF4-FFF2-40B4-BE49-F238E27FC236}">
                <a16:creationId xmlns:a16="http://schemas.microsoft.com/office/drawing/2014/main" id="{A0D435EB-6E4E-4E3C-88B5-E91E57A0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13886-B7FF-4D4F-8CD2-6B6C0B8C0D54}" type="datetime1">
              <a:rPr lang="zh-CN" altLang="en-US"/>
              <a:pPr>
                <a:defRPr/>
              </a:pPr>
              <a:t>2023/6/1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" name="页脚占位符 1243147">
            <a:extLst>
              <a:ext uri="{FF2B5EF4-FFF2-40B4-BE49-F238E27FC236}">
                <a16:creationId xmlns:a16="http://schemas.microsoft.com/office/drawing/2014/main" id="{4B27265F-8784-49EE-853D-1599C78C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243148">
            <a:extLst>
              <a:ext uri="{FF2B5EF4-FFF2-40B4-BE49-F238E27FC236}">
                <a16:creationId xmlns:a16="http://schemas.microsoft.com/office/drawing/2014/main" id="{8CA1E271-D480-464F-9234-912E5A8A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AD4D37-CADF-4217-B149-BAD765C8067E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70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243146">
            <a:extLst>
              <a:ext uri="{FF2B5EF4-FFF2-40B4-BE49-F238E27FC236}">
                <a16:creationId xmlns:a16="http://schemas.microsoft.com/office/drawing/2014/main" id="{8EDF583B-0FD9-4FE7-B3C5-47A4D470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3B615-33C5-48BF-BC46-2A11914472AE}" type="datetime1">
              <a:rPr lang="zh-CN" altLang="en-US"/>
              <a:pPr>
                <a:defRPr/>
              </a:pPr>
              <a:t>2023/6/1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" name="页脚占位符 1243147">
            <a:extLst>
              <a:ext uri="{FF2B5EF4-FFF2-40B4-BE49-F238E27FC236}">
                <a16:creationId xmlns:a16="http://schemas.microsoft.com/office/drawing/2014/main" id="{3CCF1D80-6DC3-422A-882B-BBE93FEB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243148">
            <a:extLst>
              <a:ext uri="{FF2B5EF4-FFF2-40B4-BE49-F238E27FC236}">
                <a16:creationId xmlns:a16="http://schemas.microsoft.com/office/drawing/2014/main" id="{A3C55DF6-EA94-4439-9FAE-FD544961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2011C-BC8F-42B4-A8B2-FF947056F0A4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9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243146">
            <a:extLst>
              <a:ext uri="{FF2B5EF4-FFF2-40B4-BE49-F238E27FC236}">
                <a16:creationId xmlns:a16="http://schemas.microsoft.com/office/drawing/2014/main" id="{B2680A1C-4544-444F-8511-F5212E44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ADF57-1876-4B4D-B9BB-9A1356530BC1}" type="datetime1">
              <a:rPr lang="zh-CN" altLang="en-US"/>
              <a:pPr>
                <a:defRPr/>
              </a:pPr>
              <a:t>2023/6/1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" name="页脚占位符 1243147">
            <a:extLst>
              <a:ext uri="{FF2B5EF4-FFF2-40B4-BE49-F238E27FC236}">
                <a16:creationId xmlns:a16="http://schemas.microsoft.com/office/drawing/2014/main" id="{8FF67776-06F8-4D0A-B3C4-897FF0A2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243148">
            <a:extLst>
              <a:ext uri="{FF2B5EF4-FFF2-40B4-BE49-F238E27FC236}">
                <a16:creationId xmlns:a16="http://schemas.microsoft.com/office/drawing/2014/main" id="{C46742A0-B318-4AD8-83E7-CC0B67D2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A43F7-627C-41AF-9739-9503B39CA2AA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74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243146">
            <a:extLst>
              <a:ext uri="{FF2B5EF4-FFF2-40B4-BE49-F238E27FC236}">
                <a16:creationId xmlns:a16="http://schemas.microsoft.com/office/drawing/2014/main" id="{D3850173-E7F4-423E-B02C-E7124D05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F140B-A05D-49BA-9568-386E7695C5A2}" type="datetime1">
              <a:rPr lang="zh-CN" altLang="en-US"/>
              <a:pPr>
                <a:defRPr/>
              </a:pPr>
              <a:t>2023/6/1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页脚占位符 1243147">
            <a:extLst>
              <a:ext uri="{FF2B5EF4-FFF2-40B4-BE49-F238E27FC236}">
                <a16:creationId xmlns:a16="http://schemas.microsoft.com/office/drawing/2014/main" id="{9C9184CE-3923-4739-A1B2-F0765BDE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243148">
            <a:extLst>
              <a:ext uri="{FF2B5EF4-FFF2-40B4-BE49-F238E27FC236}">
                <a16:creationId xmlns:a16="http://schemas.microsoft.com/office/drawing/2014/main" id="{32E3B508-334F-471D-8D6A-1A05E0F1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22489-7C99-409D-AD4B-08F654E8453A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66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243146">
            <a:extLst>
              <a:ext uri="{FF2B5EF4-FFF2-40B4-BE49-F238E27FC236}">
                <a16:creationId xmlns:a16="http://schemas.microsoft.com/office/drawing/2014/main" id="{651E6AEF-F40C-44AD-AD0E-62C8AAAA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7045D-30C5-4F87-B33B-DA1295408C4E}" type="datetime1">
              <a:rPr lang="zh-CN" altLang="en-US"/>
              <a:pPr>
                <a:defRPr/>
              </a:pPr>
              <a:t>2023/6/1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" name="页脚占位符 1243147">
            <a:extLst>
              <a:ext uri="{FF2B5EF4-FFF2-40B4-BE49-F238E27FC236}">
                <a16:creationId xmlns:a16="http://schemas.microsoft.com/office/drawing/2014/main" id="{C1A8E9B3-007E-4909-8F02-978BF097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243148">
            <a:extLst>
              <a:ext uri="{FF2B5EF4-FFF2-40B4-BE49-F238E27FC236}">
                <a16:creationId xmlns:a16="http://schemas.microsoft.com/office/drawing/2014/main" id="{8869D6D7-0531-43B7-AAB6-C7ABE8E1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5EA0D-9FDC-4B1C-AC31-476EAD50EC47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6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243146">
            <a:extLst>
              <a:ext uri="{FF2B5EF4-FFF2-40B4-BE49-F238E27FC236}">
                <a16:creationId xmlns:a16="http://schemas.microsoft.com/office/drawing/2014/main" id="{DD442854-8AEF-465A-A185-229A1238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2C813-D470-458D-810B-F37D9E8AA79B}" type="datetime1">
              <a:rPr lang="zh-CN" altLang="en-US"/>
              <a:pPr>
                <a:defRPr/>
              </a:pPr>
              <a:t>2023/6/1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" name="页脚占位符 1243147">
            <a:extLst>
              <a:ext uri="{FF2B5EF4-FFF2-40B4-BE49-F238E27FC236}">
                <a16:creationId xmlns:a16="http://schemas.microsoft.com/office/drawing/2014/main" id="{0931589B-600C-47E9-8AED-840325D2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243148">
            <a:extLst>
              <a:ext uri="{FF2B5EF4-FFF2-40B4-BE49-F238E27FC236}">
                <a16:creationId xmlns:a16="http://schemas.microsoft.com/office/drawing/2014/main" id="{F4668DCF-A8D0-4DB9-BB15-B46AC5AD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8A97B-CBD5-44EC-AA80-84EC60A160D4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22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243137">
            <a:extLst>
              <a:ext uri="{FF2B5EF4-FFF2-40B4-BE49-F238E27FC236}">
                <a16:creationId xmlns:a16="http://schemas.microsoft.com/office/drawing/2014/main" id="{EC0B0AB7-D62C-47B2-97BA-8BEC19FF3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61277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27" name="矩形 1243138">
            <a:extLst>
              <a:ext uri="{FF2B5EF4-FFF2-40B4-BE49-F238E27FC236}">
                <a16:creationId xmlns:a16="http://schemas.microsoft.com/office/drawing/2014/main" id="{E7A5D9E5-EAC8-45FF-BFFB-CBCFB64E2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61277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28" name="矩形 1243139">
            <a:extLst>
              <a:ext uri="{FF2B5EF4-FFF2-40B4-BE49-F238E27FC236}">
                <a16:creationId xmlns:a16="http://schemas.microsoft.com/office/drawing/2014/main" id="{47863780-9BC9-4C85-BAA5-A0AD98696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03505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29" name="矩形 1243140">
            <a:extLst>
              <a:ext uri="{FF2B5EF4-FFF2-40B4-BE49-F238E27FC236}">
                <a16:creationId xmlns:a16="http://schemas.microsoft.com/office/drawing/2014/main" id="{D015E74E-F9F1-419D-B08F-8499C62C1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103505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0" name="矩形 1243141">
            <a:extLst>
              <a:ext uri="{FF2B5EF4-FFF2-40B4-BE49-F238E27FC236}">
                <a16:creationId xmlns:a16="http://schemas.microsoft.com/office/drawing/2014/main" id="{4943A3DC-D0A3-4F54-9822-3A2C70C00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96202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1" name="矩形 1243142">
            <a:extLst>
              <a:ext uri="{FF2B5EF4-FFF2-40B4-BE49-F238E27FC236}">
                <a16:creationId xmlns:a16="http://schemas.microsoft.com/office/drawing/2014/main" id="{C127FBCB-A9B9-47A0-9A0E-E53539144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0482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2" name="矩形 1243143">
            <a:extLst>
              <a:ext uri="{FF2B5EF4-FFF2-40B4-BE49-F238E27FC236}">
                <a16:creationId xmlns:a16="http://schemas.microsoft.com/office/drawing/2014/main" id="{D350B1C4-0359-406A-B259-492191974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1295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3" name="标题 1243144">
            <a:extLst>
              <a:ext uri="{FF2B5EF4-FFF2-40B4-BE49-F238E27FC236}">
                <a16:creationId xmlns:a16="http://schemas.microsoft.com/office/drawing/2014/main" id="{4B1B6145-C115-405F-90D7-FE02EE18E6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14313"/>
            <a:ext cx="7793037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文本占位符 1243145">
            <a:extLst>
              <a:ext uri="{FF2B5EF4-FFF2-40B4-BE49-F238E27FC236}">
                <a16:creationId xmlns:a16="http://schemas.microsoft.com/office/drawing/2014/main" id="{3BECA1D9-E09E-4FDB-B094-CCAE095202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0113" y="1628775"/>
            <a:ext cx="8054975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43147" name="日期占位符 1243146">
            <a:extLst>
              <a:ext uri="{FF2B5EF4-FFF2-40B4-BE49-F238E27FC236}">
                <a16:creationId xmlns:a16="http://schemas.microsoft.com/office/drawing/2014/main" id="{D7C4C5BE-3609-418E-8113-50166327B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5106665-0F2A-47D5-A831-C70C4635E496}" type="datetime1">
              <a:rPr lang="zh-CN" altLang="en-US"/>
              <a:pPr>
                <a:defRPr/>
              </a:pPr>
              <a:t>2023/6/1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3148" name="页脚占位符 1243147">
            <a:extLst>
              <a:ext uri="{FF2B5EF4-FFF2-40B4-BE49-F238E27FC236}">
                <a16:creationId xmlns:a16="http://schemas.microsoft.com/office/drawing/2014/main" id="{A7C2D901-7D55-400E-BB59-BDE734339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charset="0"/>
              <a:buNone/>
              <a:defRPr sz="1400" noProof="1">
                <a:latin typeface="Tahoma" panose="020B0604030504040204" pitchFamily="34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43149" name="灯片编号占位符 1243148">
            <a:extLst>
              <a:ext uri="{FF2B5EF4-FFF2-40B4-BE49-F238E27FC236}">
                <a16:creationId xmlns:a16="http://schemas.microsoft.com/office/drawing/2014/main" id="{CF329E01-AF5D-4A07-91A7-4618BE4E4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>
                <a:latin typeface="Tahoma" panose="020B0604030504040204" pitchFamily="34" charset="0"/>
              </a:defRPr>
            </a:lvl1pPr>
          </a:lstStyle>
          <a:p>
            <a:fld id="{55EB746E-89A8-4C38-ACD6-4A395B07AE0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黑体" charset="0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黑体" charset="0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黑体" charset="0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黑体" charset="0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黑体" charset="0"/>
          <a:cs typeface="黑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黑体" charset="0"/>
          <a:cs typeface="黑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黑体" charset="0"/>
          <a:cs typeface="黑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黑体" charset="0"/>
          <a:cs typeface="黑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+mn-lt"/>
          <a:ea typeface="+mn-ea"/>
          <a:cs typeface="楷体_GB2312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楷体_GB2312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楷体_GB2312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楷体_GB2312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楷体_GB2312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3399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5E23FB8-1700-43F8-9AF3-FC0F22B00F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A6F3DDA-3BBD-4F5D-B399-264CCE8206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0A3E2831-028E-4263-AE2D-2CD5A9747B7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3E3BBAE-75DB-4D93-BFAF-88F6C2B97581}" type="datetime1">
              <a:rPr lang="zh-CN" altLang="en-US"/>
              <a:pPr>
                <a:defRPr/>
              </a:pPr>
              <a:t>2023/6/1</a:t>
            </a:fld>
            <a:endParaRPr lang="en-US" altLang="zh-CN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904B99C9-1F3A-42FA-8A4D-CF4990F21B8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F808DA22-8C90-4FC0-B65F-509293BB379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fld id="{FCD3D692-9B0D-486B-A7A2-D5A46F6CC9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黑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charset="0"/>
          <a:ea typeface="黑体" charset="0"/>
          <a:cs typeface="黑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charset="0"/>
          <a:ea typeface="黑体" charset="0"/>
          <a:cs typeface="黑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charset="0"/>
          <a:ea typeface="黑体" charset="0"/>
          <a:cs typeface="黑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charset="0"/>
          <a:ea typeface="黑体" charset="0"/>
          <a:cs typeface="黑体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charset="0"/>
          <a:ea typeface="黑体" charset="0"/>
          <a:cs typeface="黑体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charset="0"/>
          <a:ea typeface="黑体" charset="0"/>
          <a:cs typeface="黑体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charset="0"/>
          <a:ea typeface="黑体" charset="0"/>
          <a:cs typeface="黑体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charset="0"/>
          <a:ea typeface="黑体" charset="0"/>
          <a:cs typeface="黑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宋体" charset="0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宋体" charset="0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宋体" charset="0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宋体" charset="0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宋体" charset="0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232906">
            <a:extLst>
              <a:ext uri="{FF2B5EF4-FFF2-40B4-BE49-F238E27FC236}">
                <a16:creationId xmlns:a16="http://schemas.microsoft.com/office/drawing/2014/main" id="{DDBDC5AA-ADC7-4AFD-91F2-8F2D2559C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标题 1232909">
            <a:extLst>
              <a:ext uri="{FF2B5EF4-FFF2-40B4-BE49-F238E27FC236}">
                <a16:creationId xmlns:a16="http://schemas.microsoft.com/office/drawing/2014/main" id="{8C2D46ED-182C-49D0-AB08-701746EA69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100" y="2052638"/>
            <a:ext cx="8978900" cy="1470025"/>
          </a:xfrm>
        </p:spPr>
        <p:txBody>
          <a:bodyPr anchor="ctr"/>
          <a:lstStyle/>
          <a:p>
            <a:r>
              <a:rPr lang="zh-CN" altLang="en-US" sz="4400"/>
              <a:t>第五章 自底向上的语法分析</a:t>
            </a:r>
            <a:endParaRPr lang="en-US" altLang="zh-CN"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日期占位符 3">
            <a:extLst>
              <a:ext uri="{FF2B5EF4-FFF2-40B4-BE49-F238E27FC236}">
                <a16:creationId xmlns:a16="http://schemas.microsoft.com/office/drawing/2014/main" id="{38E0A6EB-4BBE-49DC-9CEB-5F5AA69143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16BDF38-7CBD-4CED-B755-572D37C45F6A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9635" name="灯片编号占位符 5">
            <a:extLst>
              <a:ext uri="{FF2B5EF4-FFF2-40B4-BE49-F238E27FC236}">
                <a16:creationId xmlns:a16="http://schemas.microsoft.com/office/drawing/2014/main" id="{279CAFF2-A1F3-4039-AD16-8317FED66F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C4A7FE7-F1FB-4FA7-B4E5-AD39B0E2E3E0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D8C118BD-64A3-47E6-83AA-71731B3104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76313" y="115888"/>
            <a:ext cx="6908800" cy="668337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LR</a:t>
            </a:r>
            <a:r>
              <a:rPr lang="zh-CN" altLang="en-US">
                <a:latin typeface="Times New Roman" panose="02020603050405020304" pitchFamily="18" charset="0"/>
              </a:rPr>
              <a:t>分析算法</a:t>
            </a:r>
          </a:p>
        </p:txBody>
      </p:sp>
      <p:sp>
        <p:nvSpPr>
          <p:cNvPr id="1242115" name="Rectangle 3">
            <a:extLst>
              <a:ext uri="{FF2B5EF4-FFF2-40B4-BE49-F238E27FC236}">
                <a16:creationId xmlns:a16="http://schemas.microsoft.com/office/drawing/2014/main" id="{C0043668-67B7-4A6E-B265-B993A13CEC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58813" y="908050"/>
            <a:ext cx="8016875" cy="53403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算法</a:t>
            </a:r>
            <a:r>
              <a:rPr lang="en-US" altLang="zh-CN" sz="2400">
                <a:latin typeface="Times New Roman" panose="02020603050405020304" pitchFamily="18" charset="0"/>
              </a:rPr>
              <a:t>5.5 </a:t>
            </a:r>
            <a:r>
              <a:rPr lang="en-US" altLang="zh-CN" sz="2400" i="1">
                <a:latin typeface="Times New Roman" panose="02020603050405020304" pitchFamily="18" charset="0"/>
              </a:rPr>
              <a:t>LR</a:t>
            </a:r>
            <a:r>
              <a:rPr lang="zh-CN" altLang="en-US" sz="2400">
                <a:latin typeface="Times New Roman" panose="02020603050405020304" pitchFamily="18" charset="0"/>
              </a:rPr>
              <a:t>分析算法。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输入：文法</a:t>
            </a:r>
            <a:r>
              <a:rPr lang="en-US" altLang="zh-CN" sz="2400" i="1">
                <a:latin typeface="Times New Roman" panose="02020603050405020304" pitchFamily="18" charset="0"/>
              </a:rPr>
              <a:t>G</a:t>
            </a:r>
            <a:r>
              <a:rPr lang="zh-CN" altLang="en-US" sz="2400">
                <a:latin typeface="Times New Roman" panose="02020603050405020304" pitchFamily="18" charset="0"/>
              </a:rPr>
              <a:t>的</a:t>
            </a:r>
            <a:r>
              <a:rPr lang="en-US" altLang="zh-CN" sz="2400" i="1">
                <a:latin typeface="Times New Roman" panose="02020603050405020304" pitchFamily="18" charset="0"/>
              </a:rPr>
              <a:t>LR</a:t>
            </a:r>
            <a:r>
              <a:rPr lang="zh-CN" altLang="en-US" sz="2400">
                <a:latin typeface="Times New Roman" panose="02020603050405020304" pitchFamily="18" charset="0"/>
              </a:rPr>
              <a:t>分析表和输入串</a:t>
            </a:r>
            <a:r>
              <a:rPr lang="en-US" altLang="zh-CN" sz="2400" i="1">
                <a:latin typeface="Times New Roman" panose="02020603050405020304" pitchFamily="18" charset="0"/>
              </a:rPr>
              <a:t>w</a:t>
            </a:r>
            <a:r>
              <a:rPr lang="en-US" altLang="zh-CN" sz="24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输出：如果</a:t>
            </a:r>
            <a:r>
              <a:rPr lang="en-US" altLang="zh-CN" sz="2400" i="1">
                <a:latin typeface="Times New Roman" panose="02020603050405020304" pitchFamily="18" charset="0"/>
              </a:rPr>
              <a:t>w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latin typeface="Times New Roman" panose="02020603050405020304" pitchFamily="18" charset="0"/>
              </a:rPr>
              <a:t>L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G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，则输出</a:t>
            </a:r>
            <a:r>
              <a:rPr lang="en-US" altLang="zh-CN" sz="2400" i="1">
                <a:latin typeface="Times New Roman" panose="02020603050405020304" pitchFamily="18" charset="0"/>
              </a:rPr>
              <a:t>w</a:t>
            </a:r>
            <a:r>
              <a:rPr lang="zh-CN" altLang="en-US" sz="2400">
                <a:latin typeface="Times New Roman" panose="02020603050405020304" pitchFamily="18" charset="0"/>
              </a:rPr>
              <a:t>的自底向上分析，否则报错</a:t>
            </a:r>
            <a:r>
              <a:rPr lang="en-US" altLang="zh-CN" sz="24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步骤：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．将</a:t>
            </a:r>
            <a:r>
              <a:rPr lang="en-US" altLang="zh-CN" sz="2400">
                <a:latin typeface="Times New Roman" panose="02020603050405020304" pitchFamily="18" charset="0"/>
              </a:rPr>
              <a:t>#</a:t>
            </a:r>
            <a:r>
              <a:rPr lang="zh-CN" altLang="en-US" sz="2400">
                <a:latin typeface="Times New Roman" panose="02020603050405020304" pitchFamily="18" charset="0"/>
              </a:rPr>
              <a:t>和初始状态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</a:rPr>
              <a:t>压入栈，将</a:t>
            </a:r>
            <a:r>
              <a:rPr lang="en-US" altLang="zh-CN" sz="2400" i="1">
                <a:latin typeface="Times New Roman" panose="02020603050405020304" pitchFamily="18" charset="0"/>
              </a:rPr>
              <a:t>w</a:t>
            </a:r>
            <a:r>
              <a:rPr lang="en-US" altLang="zh-CN" sz="2400">
                <a:latin typeface="Times New Roman" panose="02020603050405020304" pitchFamily="18" charset="0"/>
              </a:rPr>
              <a:t>#</a:t>
            </a:r>
            <a:r>
              <a:rPr lang="zh-CN" altLang="en-US" sz="2400">
                <a:latin typeface="Times New Roman" panose="02020603050405020304" pitchFamily="18" charset="0"/>
              </a:rPr>
              <a:t>放入输入缓冲区；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．令输入指针</a:t>
            </a:r>
            <a:r>
              <a:rPr lang="en-US" altLang="zh-CN" sz="2400">
                <a:latin typeface="Times New Roman" panose="02020603050405020304" pitchFamily="18" charset="0"/>
              </a:rPr>
              <a:t>ip</a:t>
            </a:r>
            <a:r>
              <a:rPr lang="zh-CN" altLang="en-US" sz="2400">
                <a:latin typeface="Times New Roman" panose="02020603050405020304" pitchFamily="18" charset="0"/>
              </a:rPr>
              <a:t>指向</a:t>
            </a:r>
            <a:r>
              <a:rPr lang="en-US" altLang="zh-CN" sz="2400" i="1">
                <a:latin typeface="Times New Roman" panose="02020603050405020304" pitchFamily="18" charset="0"/>
              </a:rPr>
              <a:t>w</a:t>
            </a:r>
            <a:r>
              <a:rPr lang="en-US" altLang="zh-CN" sz="2400">
                <a:latin typeface="Times New Roman" panose="02020603050405020304" pitchFamily="18" charset="0"/>
              </a:rPr>
              <a:t>#</a:t>
            </a:r>
            <a:r>
              <a:rPr lang="zh-CN" altLang="en-US" sz="2400">
                <a:latin typeface="Times New Roman" panose="02020603050405020304" pitchFamily="18" charset="0"/>
              </a:rPr>
              <a:t>的第一个符号；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3</a:t>
            </a:r>
            <a:r>
              <a:rPr lang="zh-CN" altLang="en-US" sz="2400">
                <a:latin typeface="Times New Roman" panose="02020603050405020304" pitchFamily="18" charset="0"/>
              </a:rPr>
              <a:t>．令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zh-CN" altLang="en-US" sz="2400">
                <a:latin typeface="Times New Roman" panose="02020603050405020304" pitchFamily="18" charset="0"/>
              </a:rPr>
              <a:t>是栈顶状态，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</a:rPr>
              <a:t>是</a:t>
            </a:r>
            <a:r>
              <a:rPr lang="en-US" altLang="zh-CN" sz="2400">
                <a:latin typeface="Times New Roman" panose="02020603050405020304" pitchFamily="18" charset="0"/>
              </a:rPr>
              <a:t>ip</a:t>
            </a:r>
            <a:r>
              <a:rPr lang="zh-CN" altLang="en-US" sz="2400">
                <a:latin typeface="Times New Roman" panose="02020603050405020304" pitchFamily="18" charset="0"/>
              </a:rPr>
              <a:t>所指向的符号</a:t>
            </a:r>
            <a:r>
              <a:rPr lang="en-US" altLang="zh-CN" sz="24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4</a:t>
            </a:r>
            <a:r>
              <a:rPr lang="zh-CN" altLang="en-US" sz="2400">
                <a:latin typeface="Times New Roman" panose="02020603050405020304" pitchFamily="18" charset="0"/>
              </a:rPr>
              <a:t>．</a:t>
            </a:r>
            <a:r>
              <a:rPr lang="en-US" altLang="zh-CN" sz="2400">
                <a:latin typeface="Times New Roman" panose="02020603050405020304" pitchFamily="18" charset="0"/>
              </a:rPr>
              <a:t>repeat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5</a:t>
            </a:r>
            <a:r>
              <a:rPr lang="zh-CN" altLang="en-US" sz="2400">
                <a:latin typeface="Times New Roman" panose="02020603050405020304" pitchFamily="18" charset="0"/>
              </a:rPr>
              <a:t>．</a:t>
            </a:r>
            <a:r>
              <a:rPr lang="en-US" altLang="zh-CN" sz="2400">
                <a:latin typeface="Times New Roman" panose="02020603050405020304" pitchFamily="18" charset="0"/>
              </a:rPr>
              <a:t>if </a:t>
            </a:r>
            <a:r>
              <a:rPr lang="en-US" altLang="zh-CN" sz="2400" i="1">
                <a:latin typeface="Times New Roman" panose="02020603050405020304" pitchFamily="18" charset="0"/>
              </a:rPr>
              <a:t>action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</a:rPr>
              <a:t>]=</a:t>
            </a:r>
            <a:r>
              <a:rPr lang="en-US" altLang="zh-CN" sz="2400" i="1">
                <a:latin typeface="Times New Roman" panose="02020603050405020304" pitchFamily="18" charset="0"/>
              </a:rPr>
              <a:t>Si</a:t>
            </a:r>
            <a:r>
              <a:rPr lang="en-US" altLang="zh-CN" sz="2400">
                <a:latin typeface="Times New Roman" panose="02020603050405020304" pitchFamily="18" charset="0"/>
              </a:rPr>
              <a:t> then      /* </a:t>
            </a:r>
            <a:r>
              <a:rPr lang="en-US" altLang="zh-CN" sz="2400" i="1">
                <a:latin typeface="Times New Roman" panose="02020603050405020304" pitchFamily="18" charset="0"/>
              </a:rPr>
              <a:t>Si</a:t>
            </a:r>
            <a:r>
              <a:rPr lang="zh-CN" altLang="en-US" sz="2400">
                <a:latin typeface="Times New Roman" panose="02020603050405020304" pitchFamily="18" charset="0"/>
              </a:rPr>
              <a:t>表示移进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</a:rPr>
              <a:t>并转入状态</a:t>
            </a:r>
            <a:r>
              <a:rPr lang="en-US" altLang="zh-CN" sz="2400" i="1"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</a:rPr>
              <a:t>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6</a:t>
            </a:r>
            <a:r>
              <a:rPr lang="zh-CN" altLang="en-US" sz="2400">
                <a:latin typeface="Times New Roman" panose="02020603050405020304" pitchFamily="18" charset="0"/>
              </a:rPr>
              <a:t>．    </a:t>
            </a:r>
            <a:r>
              <a:rPr lang="en-US" altLang="zh-CN" sz="2400">
                <a:latin typeface="Times New Roman" panose="02020603050405020304" pitchFamily="18" charset="0"/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7</a:t>
            </a:r>
            <a:r>
              <a:rPr lang="zh-CN" altLang="en-US" sz="2400">
                <a:latin typeface="Times New Roman" panose="02020603050405020304" pitchFamily="18" charset="0"/>
              </a:rPr>
              <a:t>．		 把符号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</a:rPr>
              <a:t>和状态</a:t>
            </a:r>
            <a:r>
              <a:rPr lang="en-US" altLang="zh-CN" sz="2400" i="1">
                <a:latin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</a:rPr>
              <a:t>先后压入栈；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8</a:t>
            </a:r>
            <a:r>
              <a:rPr lang="zh-CN" altLang="en-US" sz="2400">
                <a:latin typeface="Times New Roman" panose="02020603050405020304" pitchFamily="18" charset="0"/>
              </a:rPr>
              <a:t>．		 令</a:t>
            </a:r>
            <a:r>
              <a:rPr lang="en-US" altLang="zh-CN" sz="2400">
                <a:latin typeface="Times New Roman" panose="02020603050405020304" pitchFamily="18" charset="0"/>
              </a:rPr>
              <a:t>ip</a:t>
            </a:r>
            <a:r>
              <a:rPr lang="zh-CN" altLang="en-US" sz="2400">
                <a:latin typeface="Times New Roman" panose="02020603050405020304" pitchFamily="18" charset="0"/>
              </a:rPr>
              <a:t>指向下一输入符号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9</a:t>
            </a:r>
            <a:r>
              <a:rPr lang="zh-CN" altLang="en-US" sz="2400">
                <a:latin typeface="Times New Roman" panose="02020603050405020304" pitchFamily="18" charset="0"/>
              </a:rPr>
              <a:t>．    </a:t>
            </a:r>
            <a:r>
              <a:rPr lang="en-US" altLang="zh-CN" sz="2400">
                <a:latin typeface="Times New Roman" panose="02020603050405020304" pitchFamily="18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2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2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4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42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42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42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42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42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42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42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42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42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42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42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42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42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42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421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21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占位符 3">
            <a:extLst>
              <a:ext uri="{FF2B5EF4-FFF2-40B4-BE49-F238E27FC236}">
                <a16:creationId xmlns:a16="http://schemas.microsoft.com/office/drawing/2014/main" id="{23F3BB03-D994-4749-94A7-6FE00DBB0A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250825" y="616585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8D5ADB-EB6C-4AD1-855D-3A884A855720}" type="datetime1">
              <a:rPr kumimoji="0" lang="zh-CN" altLang="en-US" sz="1400" smtClean="0"/>
              <a:pPr>
                <a:spcBef>
                  <a:spcPct val="0"/>
                </a:spcBef>
                <a:buFontTx/>
                <a:buNone/>
              </a:pPr>
              <a:t>2023/6/1</a:t>
            </a:fld>
            <a:endParaRPr kumimoji="0" lang="en-US" altLang="zh-CN" sz="1400"/>
          </a:p>
        </p:txBody>
      </p:sp>
      <p:sp>
        <p:nvSpPr>
          <p:cNvPr id="70659" name="灯片编号占位符 5">
            <a:extLst>
              <a:ext uri="{FF2B5EF4-FFF2-40B4-BE49-F238E27FC236}">
                <a16:creationId xmlns:a16="http://schemas.microsoft.com/office/drawing/2014/main" id="{8D5F1989-3B2A-47E1-9E84-70C22A0AD1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76880856-B0BB-40EF-8FFF-E525CAA48C19}" type="slidenum">
              <a:rPr kumimoji="0" lang="en-US" altLang="zh-CN" sz="1400"/>
              <a:pPr eaLnBrk="0" hangingPunct="0"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CN" sz="1400"/>
          </a:p>
        </p:txBody>
      </p:sp>
      <p:sp>
        <p:nvSpPr>
          <p:cNvPr id="1243138" name="Rectangle 2">
            <a:extLst>
              <a:ext uri="{FF2B5EF4-FFF2-40B4-BE49-F238E27FC236}">
                <a16:creationId xmlns:a16="http://schemas.microsoft.com/office/drawing/2014/main" id="{84951065-B68E-4BF3-A831-926895BC45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260350"/>
            <a:ext cx="8375650" cy="5976938"/>
          </a:xfrm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elseif 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action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0"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rk</a:t>
            </a:r>
            <a:r>
              <a:rPr kumimoji="0"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then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/* 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ri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表示按第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个产生式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β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归约 *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．   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．		  从栈顶弹出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2*|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β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个符号；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．		  令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是现在的栈顶状态；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．		  把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goto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',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先后压入栈中；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．		  输出产生式 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β</a:t>
            </a:r>
            <a:endParaRPr kumimoji="0"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．   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elseif </a:t>
            </a:r>
            <a:r>
              <a:rPr kumimoji="0"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action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0"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0"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]= acc then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．   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kumimoji="0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．   </a:t>
            </a:r>
            <a:r>
              <a:rPr kumimoji="0"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error();</a:t>
            </a:r>
          </a:p>
        </p:txBody>
      </p:sp>
      <p:pic>
        <p:nvPicPr>
          <p:cNvPr id="70661" name="图片 365574">
            <a:extLst>
              <a:ext uri="{FF2B5EF4-FFF2-40B4-BE49-F238E27FC236}">
                <a16:creationId xmlns:a16="http://schemas.microsoft.com/office/drawing/2014/main" id="{82991032-99E7-4D43-85C5-115FA7774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373688"/>
            <a:ext cx="8382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3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3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3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3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3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3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3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3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3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3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43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43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43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43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43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43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43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43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43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43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43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43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13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期占位符 4">
            <a:extLst>
              <a:ext uri="{FF2B5EF4-FFF2-40B4-BE49-F238E27FC236}">
                <a16:creationId xmlns:a16="http://schemas.microsoft.com/office/drawing/2014/main" id="{F23E765D-645F-4DC7-8F77-20EAE20FCF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EE037E6-059A-4DEF-83AD-009149D66B0D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1683" name="灯片编号占位符 6">
            <a:extLst>
              <a:ext uri="{FF2B5EF4-FFF2-40B4-BE49-F238E27FC236}">
                <a16:creationId xmlns:a16="http://schemas.microsoft.com/office/drawing/2014/main" id="{0CD890AB-85CA-473D-806D-34460233E1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DA12475-FF34-4A63-8EF5-94B61CBAFEDA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473E48CE-0CE9-4DE1-B609-307157F070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1400" y="260350"/>
            <a:ext cx="2738438" cy="73025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5.12</a:t>
            </a:r>
          </a:p>
        </p:txBody>
      </p:sp>
      <p:sp>
        <p:nvSpPr>
          <p:cNvPr id="1244163" name="Rectangle 3">
            <a:extLst>
              <a:ext uri="{FF2B5EF4-FFF2-40B4-BE49-F238E27FC236}">
                <a16:creationId xmlns:a16="http://schemas.microsoft.com/office/drawing/2014/main" id="{854836A2-35B5-439B-A88C-622968E6AE9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484313"/>
            <a:ext cx="2209800" cy="2016125"/>
          </a:xfrm>
        </p:spPr>
        <p:txBody>
          <a:bodyPr lIns="92075" tIns="46038" rIns="92075" bIns="46038"/>
          <a:lstStyle/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文法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1)   S→BB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2)   B→aB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3)   B→b</a:t>
            </a:r>
          </a:p>
        </p:txBody>
      </p:sp>
      <p:sp>
        <p:nvSpPr>
          <p:cNvPr id="1244164" name="Text Box 4">
            <a:extLst>
              <a:ext uri="{FF2B5EF4-FFF2-40B4-BE49-F238E27FC236}">
                <a16:creationId xmlns:a16="http://schemas.microsoft.com/office/drawing/2014/main" id="{417BFF85-9310-439D-9D8A-587C3E40B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3" y="620713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分析表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AB439960-F9EA-4612-BE1E-0834B3E81B2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319213"/>
            <a:ext cx="5410200" cy="4876800"/>
            <a:chOff x="1152" y="864"/>
            <a:chExt cx="3408" cy="3072"/>
          </a:xfrm>
        </p:grpSpPr>
        <p:sp>
          <p:nvSpPr>
            <p:cNvPr id="1244166" name="Rectangle 6">
              <a:extLst>
                <a:ext uri="{FF2B5EF4-FFF2-40B4-BE49-F238E27FC236}">
                  <a16:creationId xmlns:a16="http://schemas.microsoft.com/office/drawing/2014/main" id="{BE7A5D06-3F79-431F-9190-5E4EF71EC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864"/>
              <a:ext cx="3360" cy="30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  <a:effectLst/>
          </p:spPr>
          <p:txBody>
            <a:bodyPr lIns="92075" tIns="46038" rIns="92075" bIns="46038"/>
            <a:lstStyle>
              <a:lvl1pPr marL="342900" indent="-3429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		   </a:t>
              </a:r>
              <a:r>
                <a:rPr kumimoji="0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动作表      转移表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状态	   </a:t>
              </a: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action   	 goto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     a   b   #      S   B  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0    s3  s4         1   2 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1            acc          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2    s3  s4             5  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3    s3  s4             6  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4    r3  r3  r3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5    r1  r1  r1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6    r2  r2  r2 </a:t>
              </a:r>
            </a:p>
          </p:txBody>
        </p:sp>
        <p:sp>
          <p:nvSpPr>
            <p:cNvPr id="71689" name="Line 7">
              <a:extLst>
                <a:ext uri="{FF2B5EF4-FFF2-40B4-BE49-F238E27FC236}">
                  <a16:creationId xmlns:a16="http://schemas.microsoft.com/office/drawing/2014/main" id="{25138268-BA4C-4F05-BB5F-A800AABC12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824"/>
              <a:ext cx="3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0" name="Line 8">
              <a:extLst>
                <a:ext uri="{FF2B5EF4-FFF2-40B4-BE49-F238E27FC236}">
                  <a16:creationId xmlns:a16="http://schemas.microsoft.com/office/drawing/2014/main" id="{C9EF5BFD-2027-46A3-B626-1D8B58199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912"/>
              <a:ext cx="0" cy="30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Line 9">
              <a:extLst>
                <a:ext uri="{FF2B5EF4-FFF2-40B4-BE49-F238E27FC236}">
                  <a16:creationId xmlns:a16="http://schemas.microsoft.com/office/drawing/2014/main" id="{F5CF8DC5-D560-4C03-80C2-E9435BF34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536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Line 10">
              <a:extLst>
                <a:ext uri="{FF2B5EF4-FFF2-40B4-BE49-F238E27FC236}">
                  <a16:creationId xmlns:a16="http://schemas.microsoft.com/office/drawing/2014/main" id="{A82E6963-A2CD-4A59-83A9-5E52E7920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912"/>
              <a:ext cx="0" cy="29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Line 11">
              <a:extLst>
                <a:ext uri="{FF2B5EF4-FFF2-40B4-BE49-F238E27FC236}">
                  <a16:creationId xmlns:a16="http://schemas.microsoft.com/office/drawing/2014/main" id="{339D4436-C734-428A-B71B-0962028C2E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064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Line 12">
              <a:extLst>
                <a:ext uri="{FF2B5EF4-FFF2-40B4-BE49-F238E27FC236}">
                  <a16:creationId xmlns:a16="http://schemas.microsoft.com/office/drawing/2014/main" id="{3A024E2D-27FB-4E61-BCA6-7F1FD4B97D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352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Line 13">
              <a:extLst>
                <a:ext uri="{FF2B5EF4-FFF2-40B4-BE49-F238E27FC236}">
                  <a16:creationId xmlns:a16="http://schemas.microsoft.com/office/drawing/2014/main" id="{4F58C0C6-D7CC-4C0A-8010-B49667CD20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2640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Line 14">
              <a:extLst>
                <a:ext uri="{FF2B5EF4-FFF2-40B4-BE49-F238E27FC236}">
                  <a16:creationId xmlns:a16="http://schemas.microsoft.com/office/drawing/2014/main" id="{C227F2F3-F0AD-49DF-AE51-2D1D409B9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928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Line 15">
              <a:extLst>
                <a:ext uri="{FF2B5EF4-FFF2-40B4-BE49-F238E27FC236}">
                  <a16:creationId xmlns:a16="http://schemas.microsoft.com/office/drawing/2014/main" id="{D5D8199F-6B97-4DFA-A792-04C877D86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3264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Line 16">
              <a:extLst>
                <a:ext uri="{FF2B5EF4-FFF2-40B4-BE49-F238E27FC236}">
                  <a16:creationId xmlns:a16="http://schemas.microsoft.com/office/drawing/2014/main" id="{717D1D42-B548-4A19-9795-01CBA99FF9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3600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Line 17">
              <a:extLst>
                <a:ext uri="{FF2B5EF4-FFF2-40B4-BE49-F238E27FC236}">
                  <a16:creationId xmlns:a16="http://schemas.microsoft.com/office/drawing/2014/main" id="{8B04D60A-2B90-4949-A52B-4D72240EC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584"/>
              <a:ext cx="0" cy="235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Line 18">
              <a:extLst>
                <a:ext uri="{FF2B5EF4-FFF2-40B4-BE49-F238E27FC236}">
                  <a16:creationId xmlns:a16="http://schemas.microsoft.com/office/drawing/2014/main" id="{A3BED4C5-B220-49D5-808B-0A17B1CF9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584"/>
              <a:ext cx="0" cy="235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Line 19">
              <a:extLst>
                <a:ext uri="{FF2B5EF4-FFF2-40B4-BE49-F238E27FC236}">
                  <a16:creationId xmlns:a16="http://schemas.microsoft.com/office/drawing/2014/main" id="{D190A651-9590-44F4-9089-4FF449638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536"/>
              <a:ext cx="0" cy="235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4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4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163" grpId="0"/>
      <p:bldP spid="12441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日期占位符 3">
            <a:extLst>
              <a:ext uri="{FF2B5EF4-FFF2-40B4-BE49-F238E27FC236}">
                <a16:creationId xmlns:a16="http://schemas.microsoft.com/office/drawing/2014/main" id="{240E1E38-DDC5-4027-AB6E-50C17249785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0" y="638175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9F2FD9-2603-4353-AAAF-406E4D71CF2F}" type="datetime1">
              <a:rPr kumimoji="0" lang="zh-CN" altLang="en-US" sz="1400" smtClean="0"/>
              <a:pPr>
                <a:spcBef>
                  <a:spcPct val="0"/>
                </a:spcBef>
                <a:buFontTx/>
                <a:buNone/>
              </a:pPr>
              <a:t>2023/6/1</a:t>
            </a:fld>
            <a:endParaRPr kumimoji="0" lang="en-US" altLang="zh-CN" sz="1400"/>
          </a:p>
        </p:txBody>
      </p:sp>
      <p:sp>
        <p:nvSpPr>
          <p:cNvPr id="72707" name="灯片编号占位符 5">
            <a:extLst>
              <a:ext uri="{FF2B5EF4-FFF2-40B4-BE49-F238E27FC236}">
                <a16:creationId xmlns:a16="http://schemas.microsoft.com/office/drawing/2014/main" id="{4C2A03E2-686E-4F3C-A8AC-0D1643A952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B7EEB669-0811-4372-A5D4-F3DF074DE2FE}" type="slidenum">
              <a:rPr kumimoji="0" lang="en-US" altLang="zh-CN" sz="1400"/>
              <a:pPr eaLnBrk="0" hangingPunct="0"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CN" sz="1400"/>
          </a:p>
        </p:txBody>
      </p:sp>
      <p:sp>
        <p:nvSpPr>
          <p:cNvPr id="1245188" name="Text Box 4">
            <a:extLst>
              <a:ext uri="{FF2B5EF4-FFF2-40B4-BE49-F238E27FC236}">
                <a16:creationId xmlns:a16="http://schemas.microsoft.com/office/drawing/2014/main" id="{DC39A391-0E59-4C6E-A9CB-CE74469D3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5" y="2063750"/>
            <a:ext cx="4114800" cy="434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0236</a:t>
            </a:r>
          </a:p>
          <a:p>
            <a:pPr eaLnBrk="1" hangingPunct="1"/>
            <a:r>
              <a:rPr lang="en-US" altLang="zh-CN" sz="2800" b="1"/>
              <a:t>#BaB  # action(6,#)=r2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zh-CN" sz="2800" b="1"/>
              <a:t>02</a:t>
            </a:r>
          </a:p>
          <a:p>
            <a:pPr>
              <a:lnSpc>
                <a:spcPct val="70000"/>
              </a:lnSpc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zh-CN" sz="2800" b="1"/>
              <a:t>#BB  # goto(2,B)=5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zh-CN" sz="2800" b="1"/>
              <a:t>025</a:t>
            </a:r>
          </a:p>
          <a:p>
            <a:pPr>
              <a:lnSpc>
                <a:spcPct val="70000"/>
              </a:lnSpc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zh-CN" sz="2800" b="1"/>
              <a:t>#BB  # action(5,#)=r1  </a:t>
            </a:r>
          </a:p>
          <a:p>
            <a:pPr>
              <a:lnSpc>
                <a:spcPct val="4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endParaRPr lang="en-US" altLang="zh-CN" sz="2800" b="1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zh-CN" sz="2800" b="1"/>
              <a:t>0</a:t>
            </a:r>
          </a:p>
          <a:p>
            <a:pPr>
              <a:lnSpc>
                <a:spcPct val="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zh-CN" sz="2800" b="1"/>
              <a:t>#S   # goto(0,S)=1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zh-CN" sz="2800" b="1"/>
              <a:t>01</a:t>
            </a:r>
          </a:p>
          <a:p>
            <a:pPr>
              <a:lnSpc>
                <a:spcPct val="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zh-CN" sz="2800" b="1"/>
              <a:t>#S   # action(1,#)=acc</a:t>
            </a:r>
          </a:p>
        </p:txBody>
      </p:sp>
      <p:pic>
        <p:nvPicPr>
          <p:cNvPr id="72709" name="图片 367623">
            <a:extLst>
              <a:ext uri="{FF2B5EF4-FFF2-40B4-BE49-F238E27FC236}">
                <a16:creationId xmlns:a16="http://schemas.microsoft.com/office/drawing/2014/main" id="{59E3DD5B-AF17-4023-B42D-242A65F89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33375"/>
            <a:ext cx="4860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7625" name="Rectangle 3">
            <a:extLst>
              <a:ext uri="{FF2B5EF4-FFF2-40B4-BE49-F238E27FC236}">
                <a16:creationId xmlns:a16="http://schemas.microsoft.com/office/drawing/2014/main" id="{D08166C7-527C-4B32-AD99-2BAE5258C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88913"/>
            <a:ext cx="4191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0" lang="zh-CN" altLang="en-US" sz="2800" b="1" dirty="0">
                <a:latin typeface="Times New Roman" panose="02020603050405020304" pitchFamily="18" charset="0"/>
              </a:rPr>
              <a:t>栈   输入   动作说明</a:t>
            </a:r>
          </a:p>
          <a:p>
            <a:pPr>
              <a:lnSpc>
                <a:spcPct val="90000"/>
              </a:lnSpc>
              <a:buFontTx/>
              <a:buNone/>
            </a:pPr>
            <a:endParaRPr kumimoji="0"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</a:rPr>
              <a:t>#  </a:t>
            </a:r>
            <a:r>
              <a:rPr kumimoji="0" lang="en-US" altLang="zh-CN" sz="2800" b="1" dirty="0" err="1">
                <a:latin typeface="Times New Roman" panose="02020603050405020304" pitchFamily="18" charset="0"/>
              </a:rPr>
              <a:t>bab</a:t>
            </a:r>
            <a:r>
              <a:rPr kumimoji="0" lang="en-US" altLang="zh-CN" sz="2800" b="1" dirty="0">
                <a:latin typeface="Times New Roman" panose="02020603050405020304" pitchFamily="18" charset="0"/>
              </a:rPr>
              <a:t># action(0,b)=s4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</a:rPr>
              <a:t>04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</a:rPr>
              <a:t>#b  ab# action(4,a)=r3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</a:rPr>
              <a:t>0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</a:rPr>
              <a:t>#B  ab# </a:t>
            </a:r>
            <a:r>
              <a:rPr kumimoji="0" lang="en-US" altLang="zh-CN" sz="2800" b="1" dirty="0" err="1">
                <a:latin typeface="Times New Roman" panose="02020603050405020304" pitchFamily="18" charset="0"/>
              </a:rPr>
              <a:t>goto</a:t>
            </a:r>
            <a:r>
              <a:rPr kumimoji="0" lang="en-US" altLang="zh-CN" sz="2800" b="1" dirty="0">
                <a:latin typeface="Times New Roman" panose="02020603050405020304" pitchFamily="18" charset="0"/>
              </a:rPr>
              <a:t>(0,B)=2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</a:rPr>
              <a:t>02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</a:rPr>
              <a:t>#B  ab# action(2,a)=s3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</a:rPr>
              <a:t>023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</a:rPr>
              <a:t>#Ba  b# action(3,b)=s4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</a:rPr>
              <a:t>0234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</a:rPr>
              <a:t>#Bab  # action(4,#)=r3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</a:rPr>
              <a:t>023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800" b="1" dirty="0">
                <a:latin typeface="Times New Roman" panose="02020603050405020304" pitchFamily="18" charset="0"/>
              </a:rPr>
              <a:t>#</a:t>
            </a:r>
            <a:r>
              <a:rPr kumimoji="0" lang="en-US" altLang="zh-CN" sz="2800" b="1" dirty="0" err="1">
                <a:latin typeface="Times New Roman" panose="02020603050405020304" pitchFamily="18" charset="0"/>
              </a:rPr>
              <a:t>BaB</a:t>
            </a:r>
            <a:r>
              <a:rPr kumimoji="0" lang="en-US" altLang="zh-CN" sz="2800" b="1" dirty="0">
                <a:latin typeface="Times New Roman" panose="02020603050405020304" pitchFamily="18" charset="0"/>
              </a:rPr>
              <a:t>  # </a:t>
            </a:r>
            <a:r>
              <a:rPr kumimoji="0" lang="en-US" altLang="zh-CN" sz="2800" b="1" dirty="0" err="1">
                <a:latin typeface="Times New Roman" panose="02020603050405020304" pitchFamily="18" charset="0"/>
              </a:rPr>
              <a:t>goto</a:t>
            </a:r>
            <a:r>
              <a:rPr kumimoji="0" lang="en-US" altLang="zh-CN" sz="2800" b="1" dirty="0">
                <a:latin typeface="Times New Roman" panose="02020603050405020304" pitchFamily="18" charset="0"/>
              </a:rPr>
              <a:t>(3,B)=6</a:t>
            </a:r>
          </a:p>
        </p:txBody>
      </p:sp>
      <p:pic>
        <p:nvPicPr>
          <p:cNvPr id="72711" name="图片 1">
            <a:extLst>
              <a:ext uri="{FF2B5EF4-FFF2-40B4-BE49-F238E27FC236}">
                <a16:creationId xmlns:a16="http://schemas.microsoft.com/office/drawing/2014/main" id="{1A2067E3-BA18-4EEC-BBD0-8B7972133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33375"/>
            <a:ext cx="2497138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5186" name="Rectangle 2">
            <a:extLst>
              <a:ext uri="{FF2B5EF4-FFF2-40B4-BE49-F238E27FC236}">
                <a16:creationId xmlns:a16="http://schemas.microsoft.com/office/drawing/2014/main" id="{760F88CA-6C5F-49F0-84B5-BE6D1B7A2F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51275" y="244475"/>
            <a:ext cx="3352800" cy="1836738"/>
          </a:xfrm>
        </p:spPr>
        <p:txBody>
          <a:bodyPr lIns="92075" tIns="46038" rIns="92075" bIns="46038"/>
          <a:lstStyle/>
          <a:p>
            <a:pPr algn="l">
              <a:defRPr/>
            </a:pPr>
            <a:r>
              <a:rPr lang="en-US" altLang="zh-CN" sz="32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bab</a:t>
            </a:r>
            <a:r>
              <a:rPr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的分析过程</a:t>
            </a:r>
            <a:r>
              <a:rPr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br>
              <a:rPr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1)   S→BB</a:t>
            </a:r>
            <a:b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	2)   </a:t>
            </a:r>
            <a:r>
              <a:rPr lang="en-US" altLang="zh-CN" sz="2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B→aB</a:t>
            </a:r>
            <a:b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	3)   </a:t>
            </a:r>
            <a:r>
              <a:rPr lang="en-US" altLang="zh-CN" sz="2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B→b</a:t>
            </a:r>
            <a:endParaRPr lang="en-US" altLang="zh-CN" sz="28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5188" grpId="0"/>
      <p:bldP spid="36762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日期占位符 3">
            <a:extLst>
              <a:ext uri="{FF2B5EF4-FFF2-40B4-BE49-F238E27FC236}">
                <a16:creationId xmlns:a16="http://schemas.microsoft.com/office/drawing/2014/main" id="{9784DA7B-CD75-4D2C-878F-94EE4393D4F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175842C-4E83-44F3-B65A-0D065484F7AF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3731" name="灯片编号占位符 5">
            <a:extLst>
              <a:ext uri="{FF2B5EF4-FFF2-40B4-BE49-F238E27FC236}">
                <a16:creationId xmlns:a16="http://schemas.microsoft.com/office/drawing/2014/main" id="{EE29458D-D800-4048-8EAA-8BDCDF7B90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D7DFD48-BFCE-4024-8272-C6054F3C46FD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A6F754DB-6A70-499D-A22F-A51B64F0D9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4425" y="258763"/>
            <a:ext cx="5113338" cy="793750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规范句型活前缀</a:t>
            </a:r>
          </a:p>
        </p:txBody>
      </p:sp>
      <p:sp>
        <p:nvSpPr>
          <p:cNvPr id="1246211" name="Rectangle 3">
            <a:extLst>
              <a:ext uri="{FF2B5EF4-FFF2-40B4-BE49-F238E27FC236}">
                <a16:creationId xmlns:a16="http://schemas.microsoft.com/office/drawing/2014/main" id="{3BEB70BB-32CC-45CD-A676-93CABD258B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2300" y="1590675"/>
            <a:ext cx="8229600" cy="2990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分析栈中内容</a:t>
            </a:r>
            <a:r>
              <a:rPr lang="en-US" altLang="zh-CN" sz="2800">
                <a:latin typeface="Times New Roman" panose="02020603050405020304" pitchFamily="18" charset="0"/>
              </a:rPr>
              <a:t>+</a:t>
            </a:r>
            <a:r>
              <a:rPr lang="zh-CN" altLang="en-US" sz="2800">
                <a:latin typeface="Times New Roman" panose="02020603050405020304" pitchFamily="18" charset="0"/>
              </a:rPr>
              <a:t>剩余输入符号</a:t>
            </a:r>
            <a:r>
              <a:rPr lang="en-US" altLang="zh-CN" sz="2800">
                <a:latin typeface="Times New Roman" panose="02020603050405020304" pitchFamily="18" charset="0"/>
              </a:rPr>
              <a:t>=</a:t>
            </a:r>
            <a:r>
              <a:rPr lang="zh-CN" altLang="en-US" sz="2800">
                <a:latin typeface="Times New Roman" panose="02020603050405020304" pitchFamily="18" charset="0"/>
              </a:rPr>
              <a:t>规范句型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分析栈中内容为某一句型的前缀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来自分析栈的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活前缀</a:t>
            </a:r>
            <a:r>
              <a:rPr lang="en-US" altLang="zh-CN" sz="2800">
                <a:latin typeface="Times New Roman" panose="02020603050405020304" pitchFamily="18" charset="0"/>
              </a:rPr>
              <a:t>(Active Prefix)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不含句柄右侧任意符号的规范句型的前缀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例：</a:t>
            </a:r>
            <a:r>
              <a:rPr lang="en-US" altLang="zh-CN" sz="2800">
                <a:latin typeface="Times New Roman" panose="02020603050405020304" pitchFamily="18" charset="0"/>
              </a:rPr>
              <a:t>id + id * id </a:t>
            </a:r>
            <a:r>
              <a:rPr lang="zh-CN" altLang="en-US" sz="2800">
                <a:latin typeface="Times New Roman" panose="02020603050405020304" pitchFamily="18" charset="0"/>
              </a:rPr>
              <a:t>的分析中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句型  </a:t>
            </a:r>
            <a:r>
              <a:rPr lang="en-US" altLang="zh-CN" sz="2400">
                <a:latin typeface="Times New Roman" panose="02020603050405020304" pitchFamily="18" charset="0"/>
              </a:rPr>
              <a:t>E + id . * id  </a:t>
            </a:r>
            <a:r>
              <a:rPr lang="zh-CN" altLang="en-US" sz="2400">
                <a:latin typeface="Times New Roman" panose="02020603050405020304" pitchFamily="18" charset="0"/>
              </a:rPr>
              <a:t>和  </a:t>
            </a:r>
            <a:r>
              <a:rPr lang="en-US" altLang="zh-CN" sz="2400">
                <a:latin typeface="Times New Roman" panose="02020603050405020304" pitchFamily="18" charset="0"/>
              </a:rPr>
              <a:t>E + E * . id</a:t>
            </a:r>
          </a:p>
        </p:txBody>
      </p:sp>
      <p:sp>
        <p:nvSpPr>
          <p:cNvPr id="1246212" name="AutoShape 4">
            <a:extLst>
              <a:ext uri="{FF2B5EF4-FFF2-40B4-BE49-F238E27FC236}">
                <a16:creationId xmlns:a16="http://schemas.microsoft.com/office/drawing/2014/main" id="{E4B2B02A-2122-4B57-8239-6C432D1CFCEE}"/>
              </a:ext>
            </a:extLst>
          </p:cNvPr>
          <p:cNvSpPr>
            <a:spLocks/>
          </p:cNvSpPr>
          <p:nvPr/>
        </p:nvSpPr>
        <p:spPr bwMode="auto">
          <a:xfrm rot="-5479421">
            <a:off x="2449513" y="4286250"/>
            <a:ext cx="381000" cy="838200"/>
          </a:xfrm>
          <a:prstGeom prst="leftBrace">
            <a:avLst>
              <a:gd name="adj1" fmla="val 1830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6213" name="AutoShape 5">
            <a:extLst>
              <a:ext uri="{FF2B5EF4-FFF2-40B4-BE49-F238E27FC236}">
                <a16:creationId xmlns:a16="http://schemas.microsoft.com/office/drawing/2014/main" id="{3C54C174-DA78-4528-A8CA-D67018D4EA09}"/>
              </a:ext>
            </a:extLst>
          </p:cNvPr>
          <p:cNvSpPr>
            <a:spLocks/>
          </p:cNvSpPr>
          <p:nvPr/>
        </p:nvSpPr>
        <p:spPr bwMode="auto">
          <a:xfrm rot="-5479421">
            <a:off x="4598194" y="4120356"/>
            <a:ext cx="377825" cy="1008063"/>
          </a:xfrm>
          <a:prstGeom prst="leftBrace">
            <a:avLst>
              <a:gd name="adj1" fmla="val 18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6214" name="Text Box 6">
            <a:extLst>
              <a:ext uri="{FF2B5EF4-FFF2-40B4-BE49-F238E27FC236}">
                <a16:creationId xmlns:a16="http://schemas.microsoft.com/office/drawing/2014/main" id="{D07BDF5C-893A-4F31-944B-5D4AC0926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3275" y="4868863"/>
            <a:ext cx="134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活前缀</a:t>
            </a:r>
          </a:p>
        </p:txBody>
      </p:sp>
      <p:sp>
        <p:nvSpPr>
          <p:cNvPr id="1246215" name="Text Box 7">
            <a:extLst>
              <a:ext uri="{FF2B5EF4-FFF2-40B4-BE49-F238E27FC236}">
                <a16:creationId xmlns:a16="http://schemas.microsoft.com/office/drawing/2014/main" id="{3CB0B9FA-9B81-40E2-B909-EC5E0A990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868863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活前缀</a:t>
            </a:r>
          </a:p>
        </p:txBody>
      </p:sp>
      <p:sp>
        <p:nvSpPr>
          <p:cNvPr id="1246216" name="Text Box 8">
            <a:extLst>
              <a:ext uri="{FF2B5EF4-FFF2-40B4-BE49-F238E27FC236}">
                <a16:creationId xmlns:a16="http://schemas.microsoft.com/office/drawing/2014/main" id="{57DEFACB-8D94-4C60-AC66-A01AD149D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00" y="5657850"/>
            <a:ext cx="670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rm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αAw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rm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αβ</a:t>
            </a:r>
            <a:r>
              <a:rPr lang="en-US" altLang="zh-CN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β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4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124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24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24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1246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124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24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24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24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24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46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46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6211" grpId="0" build="p"/>
      <p:bldP spid="1246212" grpId="0" animBg="1"/>
      <p:bldP spid="1246213" grpId="0" animBg="1"/>
      <p:bldP spid="1246214" grpId="0"/>
      <p:bldP spid="1246215" grpId="0"/>
      <p:bldP spid="12462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占位符 3">
            <a:extLst>
              <a:ext uri="{FF2B5EF4-FFF2-40B4-BE49-F238E27FC236}">
                <a16:creationId xmlns:a16="http://schemas.microsoft.com/office/drawing/2014/main" id="{E55BB5E0-BE31-43EB-92AE-96790B20F41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8DFD0CB-7C0B-4EA1-BA67-F142C3B2250A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4755" name="灯片编号占位符 5">
            <a:extLst>
              <a:ext uri="{FF2B5EF4-FFF2-40B4-BE49-F238E27FC236}">
                <a16:creationId xmlns:a16="http://schemas.microsoft.com/office/drawing/2014/main" id="{56895936-9AC5-4613-91A7-EF22461BB8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BFD0284-D355-46C7-AEB7-59506028E044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AAFA3CF0-F554-4613-B31A-0FA50820A8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328613"/>
            <a:ext cx="4978400" cy="796925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规范句型活前缀</a:t>
            </a:r>
          </a:p>
        </p:txBody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31ED4B2F-B86B-4196-8234-412C05D785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25450" y="1412875"/>
            <a:ext cx="8610600" cy="5040313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规范归约所得到的规范句型</a:t>
            </a:r>
            <a:r>
              <a:rPr lang="en-US" altLang="zh-CN">
                <a:latin typeface="Times New Roman" panose="02020603050405020304" pitchFamily="18" charset="0"/>
              </a:rPr>
              <a:t>(Canonical Sentential Form)</a:t>
            </a:r>
            <a:r>
              <a:rPr lang="zh-CN" altLang="en-US">
                <a:latin typeface="Times New Roman" panose="02020603050405020304" pitchFamily="18" charset="0"/>
              </a:rPr>
              <a:t>的活前缀是出现在分析栈中的符号串，所以，不会出现句柄之后的任何字符，而且相应的后缀正是输入串中还未处理的终结符号串。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活前缀与句柄的关系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包含句柄 </a:t>
            </a:r>
            <a:r>
              <a:rPr lang="en-US" altLang="zh-CN" sz="3200">
                <a:latin typeface="Times New Roman" panose="02020603050405020304" pitchFamily="18" charset="0"/>
              </a:rPr>
              <a:t>A→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3200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包含句柄的部分符号</a:t>
            </a:r>
            <a:r>
              <a:rPr lang="en-US" altLang="zh-CN" sz="3200">
                <a:latin typeface="Times New Roman" panose="02020603050405020304" pitchFamily="18" charset="0"/>
              </a:rPr>
              <a:t>A→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3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>
                <a:latin typeface="Times New Roman" panose="02020603050405020304" pitchFamily="18" charset="0"/>
              </a:rPr>
              <a:t>.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3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不含句柄的任何符号</a:t>
            </a:r>
            <a:r>
              <a:rPr lang="en-US" altLang="zh-CN" sz="3200">
                <a:latin typeface="Times New Roman" panose="02020603050405020304" pitchFamily="18" charset="0"/>
              </a:rPr>
              <a:t>A→.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日期占位符 3">
            <a:extLst>
              <a:ext uri="{FF2B5EF4-FFF2-40B4-BE49-F238E27FC236}">
                <a16:creationId xmlns:a16="http://schemas.microsoft.com/office/drawing/2014/main" id="{F1150534-0D91-41E3-97C0-EFC2387AA7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8C41649-AB36-44ED-8E2D-A34C100EE6BC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5779" name="灯片编号占位符 5">
            <a:extLst>
              <a:ext uri="{FF2B5EF4-FFF2-40B4-BE49-F238E27FC236}">
                <a16:creationId xmlns:a16="http://schemas.microsoft.com/office/drawing/2014/main" id="{C9A94828-80B5-4F4A-A960-AD465337CF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C9767B2-4EFE-4F1E-9F16-7A221FFCFF89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764796B4-213B-4DF1-BFE9-3569FC5294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260350"/>
            <a:ext cx="7793037" cy="762000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5.3.2 LR(0)</a:t>
            </a:r>
            <a:r>
              <a:rPr lang="zh-CN" altLang="en-US">
                <a:latin typeface="Times New Roman" panose="02020603050405020304" pitchFamily="18" charset="0"/>
              </a:rPr>
              <a:t>分析表的构造</a:t>
            </a:r>
          </a:p>
        </p:txBody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4FFE6199-9C83-4455-836A-72998A7EEE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804988"/>
            <a:ext cx="8631238" cy="42164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LR(0)</a:t>
            </a:r>
            <a:r>
              <a:rPr lang="zh-CN" altLang="en-US" dirty="0">
                <a:latin typeface="Times New Roman" panose="02020603050405020304" pitchFamily="18" charset="0"/>
              </a:rPr>
              <a:t>项目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从产生式寻找归约方法</a:t>
            </a:r>
          </a:p>
          <a:p>
            <a:pPr lvl="1" eaLnBrk="1" hangingPunct="1"/>
            <a:r>
              <a:rPr lang="zh-CN" altLang="en-US" sz="3200" dirty="0">
                <a:latin typeface="Times New Roman" panose="02020603050405020304" pitchFamily="18" charset="0"/>
              </a:rPr>
              <a:t>右部某个位置标有圆点的产生式称为相应文法的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LR(0)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项目</a:t>
            </a:r>
            <a:r>
              <a:rPr lang="zh-CN" altLang="en-US" sz="3200" dirty="0">
                <a:latin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</a:rPr>
              <a:t>Item</a:t>
            </a:r>
            <a:r>
              <a:rPr lang="zh-CN" altLang="en-US" sz="3200" dirty="0">
                <a:latin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sz="3200" dirty="0">
                <a:latin typeface="Times New Roman" panose="02020603050405020304" pitchFamily="18" charset="0"/>
              </a:rPr>
              <a:t>例 </a:t>
            </a:r>
            <a:r>
              <a:rPr lang="en-US" altLang="zh-CN" sz="3200" dirty="0">
                <a:latin typeface="Times New Roman" panose="02020603050405020304" pitchFamily="18" charset="0"/>
              </a:rPr>
              <a:t>S→.</a:t>
            </a:r>
            <a:r>
              <a:rPr lang="en-US" altLang="zh-CN" sz="3200" dirty="0" err="1">
                <a:latin typeface="Times New Roman" panose="02020603050405020304" pitchFamily="18" charset="0"/>
              </a:rPr>
              <a:t>bBB</a:t>
            </a:r>
            <a:r>
              <a:rPr lang="en-US" altLang="zh-CN" sz="3200" dirty="0">
                <a:latin typeface="Times New Roman" panose="02020603050405020304" pitchFamily="18" charset="0"/>
              </a:rPr>
              <a:t>   </a:t>
            </a:r>
            <a:r>
              <a:rPr lang="en-US" altLang="zh-CN" sz="3200" dirty="0" err="1">
                <a:latin typeface="Times New Roman" panose="02020603050405020304" pitchFamily="18" charset="0"/>
              </a:rPr>
              <a:t>S→bB.B</a:t>
            </a:r>
            <a:r>
              <a:rPr lang="en-US" altLang="zh-CN" sz="3200" dirty="0">
                <a:latin typeface="Times New Roman" panose="02020603050405020304" pitchFamily="18" charset="0"/>
              </a:rPr>
              <a:t>   S→b.BB </a:t>
            </a:r>
            <a:r>
              <a:rPr lang="en-US" altLang="zh-CN" sz="3200" dirty="0" err="1">
                <a:latin typeface="Times New Roman" panose="02020603050405020304" pitchFamily="18" charset="0"/>
              </a:rPr>
              <a:t>S→bBB</a:t>
            </a:r>
            <a:r>
              <a:rPr lang="en-US" altLang="zh-CN" sz="3200" dirty="0">
                <a:latin typeface="Times New Roman" panose="02020603050405020304" pitchFamily="18" charset="0"/>
              </a:rPr>
              <a:t>.</a:t>
            </a:r>
          </a:p>
          <a:p>
            <a:pPr lvl="1" eaLnBrk="1" hangingPunct="1"/>
            <a:r>
              <a:rPr lang="zh-CN" altLang="en-US" sz="3200" dirty="0">
                <a:latin typeface="Times New Roman" panose="02020603050405020304" pitchFamily="18" charset="0"/>
              </a:rPr>
              <a:t>归约（</a:t>
            </a:r>
            <a:r>
              <a:rPr lang="en-US" altLang="zh-CN" sz="3200" dirty="0">
                <a:latin typeface="Times New Roman" panose="02020603050405020304" pitchFamily="18" charset="0"/>
              </a:rPr>
              <a:t>Reduce</a:t>
            </a:r>
            <a:r>
              <a:rPr lang="zh-CN" altLang="en-US" sz="3200" dirty="0">
                <a:latin typeface="Times New Roman" panose="02020603050405020304" pitchFamily="18" charset="0"/>
              </a:rPr>
              <a:t>）项目</a:t>
            </a:r>
            <a:r>
              <a:rPr lang="en-US" altLang="zh-CN" sz="3200" dirty="0">
                <a:latin typeface="Times New Roman" panose="02020603050405020304" pitchFamily="18" charset="0"/>
              </a:rPr>
              <a:t>: </a:t>
            </a:r>
            <a:r>
              <a:rPr lang="en-US" altLang="zh-CN" sz="3200" dirty="0" err="1">
                <a:latin typeface="Times New Roman" panose="02020603050405020304" pitchFamily="18" charset="0"/>
              </a:rPr>
              <a:t>S→aBB</a:t>
            </a:r>
            <a:r>
              <a:rPr lang="en-US" altLang="zh-CN" sz="3200" dirty="0">
                <a:latin typeface="Times New Roman" panose="02020603050405020304" pitchFamily="18" charset="0"/>
              </a:rPr>
              <a:t>.</a:t>
            </a:r>
          </a:p>
          <a:p>
            <a:pPr lvl="1" eaLnBrk="1" hangingPunct="1"/>
            <a:r>
              <a:rPr lang="zh-CN" altLang="en-US" sz="3200" dirty="0">
                <a:latin typeface="Times New Roman" panose="02020603050405020304" pitchFamily="18" charset="0"/>
              </a:rPr>
              <a:t>移进（</a:t>
            </a:r>
            <a:r>
              <a:rPr lang="en-US" altLang="zh-CN" sz="3200" dirty="0">
                <a:latin typeface="Times New Roman" panose="02020603050405020304" pitchFamily="18" charset="0"/>
              </a:rPr>
              <a:t>Shift</a:t>
            </a:r>
            <a:r>
              <a:rPr lang="zh-CN" altLang="en-US" sz="3200" dirty="0">
                <a:latin typeface="Times New Roman" panose="02020603050405020304" pitchFamily="18" charset="0"/>
              </a:rPr>
              <a:t>）项目：</a:t>
            </a:r>
            <a:r>
              <a:rPr lang="en-US" altLang="zh-CN" sz="3200" dirty="0">
                <a:latin typeface="Times New Roman" panose="02020603050405020304" pitchFamily="18" charset="0"/>
              </a:rPr>
              <a:t>S→.</a:t>
            </a:r>
            <a:r>
              <a:rPr lang="en-US" altLang="zh-CN" sz="3200" dirty="0" err="1">
                <a:latin typeface="Times New Roman" panose="02020603050405020304" pitchFamily="18" charset="0"/>
              </a:rPr>
              <a:t>bBB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3200" dirty="0">
                <a:latin typeface="Times New Roman" panose="02020603050405020304" pitchFamily="18" charset="0"/>
              </a:rPr>
              <a:t>待约项目：</a:t>
            </a:r>
            <a:r>
              <a:rPr lang="en-US" altLang="zh-CN" sz="3200" dirty="0">
                <a:latin typeface="Times New Roman" panose="02020603050405020304" pitchFamily="18" charset="0"/>
              </a:rPr>
              <a:t>S→b.BB</a:t>
            </a:r>
            <a:r>
              <a:rPr lang="en-US" altLang="zh-CN" dirty="0">
                <a:latin typeface="Times New Roman" panose="02020603050405020304" pitchFamily="18" charset="0"/>
              </a:rPr>
              <a:t> 	</a:t>
            </a:r>
            <a:r>
              <a:rPr lang="en-US" altLang="zh-CN" sz="3200" dirty="0" err="1">
                <a:latin typeface="Times New Roman" panose="02020603050405020304" pitchFamily="18" charset="0"/>
              </a:rPr>
              <a:t>S→bB.B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日期占位符 3">
            <a:extLst>
              <a:ext uri="{FF2B5EF4-FFF2-40B4-BE49-F238E27FC236}">
                <a16:creationId xmlns:a16="http://schemas.microsoft.com/office/drawing/2014/main" id="{1A9228B6-E7ED-4473-A1B3-240A62C0B6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9BEE7D1-C9A6-4A76-B610-A4C0EACAA739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6803" name="灯片编号占位符 5">
            <a:extLst>
              <a:ext uri="{FF2B5EF4-FFF2-40B4-BE49-F238E27FC236}">
                <a16:creationId xmlns:a16="http://schemas.microsoft.com/office/drawing/2014/main" id="{8416B42B-687C-4F99-A2A9-DF8FDB1584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F009311-BCCC-40B0-9C04-EE1AE0CB66CF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02156B24-EE60-4E6F-996C-805D6C0966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344488"/>
            <a:ext cx="3124200" cy="1143000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项目的意义</a:t>
            </a:r>
          </a:p>
        </p:txBody>
      </p:sp>
      <p:sp>
        <p:nvSpPr>
          <p:cNvPr id="1249283" name="Rectangle 3">
            <a:extLst>
              <a:ext uri="{FF2B5EF4-FFF2-40B4-BE49-F238E27FC236}">
                <a16:creationId xmlns:a16="http://schemas.microsoft.com/office/drawing/2014/main" id="{40D3625B-B1E8-47F2-89A0-1AE172E5D5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916113"/>
            <a:ext cx="3952875" cy="4094162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</a:pPr>
            <a:r>
              <a:rPr lang="zh-CN" altLang="en-US">
                <a:latin typeface="楷体_GB2312" pitchFamily="49" charset="-122"/>
              </a:rPr>
              <a:t>用项目表示分析的进程</a:t>
            </a:r>
            <a:r>
              <a:rPr lang="en-US" altLang="zh-CN">
                <a:latin typeface="楷体_GB2312" pitchFamily="49" charset="-122"/>
              </a:rPr>
              <a:t>(</a:t>
            </a:r>
            <a:r>
              <a:rPr lang="zh-CN" altLang="en-US">
                <a:latin typeface="楷体_GB2312" pitchFamily="49" charset="-122"/>
              </a:rPr>
              <a:t>句柄的识别状态</a:t>
            </a:r>
            <a:r>
              <a:rPr lang="en-US" altLang="zh-CN">
                <a:latin typeface="楷体_GB2312" pitchFamily="49" charset="-122"/>
              </a:rPr>
              <a:t>)</a:t>
            </a:r>
          </a:p>
          <a:p>
            <a:pPr marL="0" indent="0" eaLnBrk="1" hangingPunct="1">
              <a:lnSpc>
                <a:spcPct val="120000"/>
              </a:lnSpc>
            </a:pPr>
            <a:r>
              <a:rPr lang="zh-CN" altLang="en-US">
                <a:latin typeface="楷体_GB2312" pitchFamily="49" charset="-122"/>
              </a:rPr>
              <a:t>方法：在产生式右部加一园点以分割已获取的内容和待获取的内容：构成句柄</a:t>
            </a:r>
          </a:p>
        </p:txBody>
      </p:sp>
      <p:sp>
        <p:nvSpPr>
          <p:cNvPr id="1249284" name="Text Box 4">
            <a:extLst>
              <a:ext uri="{FF2B5EF4-FFF2-40B4-BE49-F238E27FC236}">
                <a16:creationId xmlns:a16="http://schemas.microsoft.com/office/drawing/2014/main" id="{84E8F661-5484-4E77-A5E3-3344B037F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400" y="4433888"/>
            <a:ext cx="3784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              a              b </a:t>
            </a:r>
          </a:p>
        </p:txBody>
      </p:sp>
      <p:sp>
        <p:nvSpPr>
          <p:cNvPr id="1249285" name="Text Box 5">
            <a:extLst>
              <a:ext uri="{FF2B5EF4-FFF2-40B4-BE49-F238E27FC236}">
                <a16:creationId xmlns:a16="http://schemas.microsoft.com/office/drawing/2014/main" id="{2A0F398B-51D7-42F7-B560-1C008850D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9988" y="3271838"/>
            <a:ext cx="455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249286" name="Text Box 6">
            <a:extLst>
              <a:ext uri="{FF2B5EF4-FFF2-40B4-BE49-F238E27FC236}">
                <a16:creationId xmlns:a16="http://schemas.microsoft.com/office/drawing/2014/main" id="{C9C355AE-CA6C-4104-926D-4948B2BCF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4188" y="3290888"/>
            <a:ext cx="455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249287" name="Text Box 7">
            <a:extLst>
              <a:ext uri="{FF2B5EF4-FFF2-40B4-BE49-F238E27FC236}">
                <a16:creationId xmlns:a16="http://schemas.microsoft.com/office/drawing/2014/main" id="{FD030133-356C-452B-95C8-030B153EA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988" y="2071688"/>
            <a:ext cx="455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249288" name="Text Box 8">
            <a:extLst>
              <a:ext uri="{FF2B5EF4-FFF2-40B4-BE49-F238E27FC236}">
                <a16:creationId xmlns:a16="http://schemas.microsoft.com/office/drawing/2014/main" id="{1D733284-5288-4C9B-ABFC-8D16099E2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788" y="765175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249289" name="Line 9">
            <a:extLst>
              <a:ext uri="{FF2B5EF4-FFF2-40B4-BE49-F238E27FC236}">
                <a16:creationId xmlns:a16="http://schemas.microsoft.com/office/drawing/2014/main" id="{D79074C2-38AE-4CD6-9B65-15CE926A7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7000" y="38703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290" name="Line 10">
            <a:extLst>
              <a:ext uri="{FF2B5EF4-FFF2-40B4-BE49-F238E27FC236}">
                <a16:creationId xmlns:a16="http://schemas.microsoft.com/office/drawing/2014/main" id="{62F3DC3C-2569-44AF-8162-3BB2A1045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1200" y="38703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291" name="Line 11">
            <a:extLst>
              <a:ext uri="{FF2B5EF4-FFF2-40B4-BE49-F238E27FC236}">
                <a16:creationId xmlns:a16="http://schemas.microsoft.com/office/drawing/2014/main" id="{0E0851E3-28C5-427E-88CC-6EF8BE4781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7000" y="1355725"/>
            <a:ext cx="8382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292" name="Line 12">
            <a:extLst>
              <a:ext uri="{FF2B5EF4-FFF2-40B4-BE49-F238E27FC236}">
                <a16:creationId xmlns:a16="http://schemas.microsoft.com/office/drawing/2014/main" id="{20217D0F-34BF-4F20-9273-16CA7F9452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7200" y="2651125"/>
            <a:ext cx="53340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293" name="Line 13">
            <a:extLst>
              <a:ext uri="{FF2B5EF4-FFF2-40B4-BE49-F238E27FC236}">
                <a16:creationId xmlns:a16="http://schemas.microsoft.com/office/drawing/2014/main" id="{5CB2A930-6D25-471B-B230-9F20A1C7F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5400" y="2574925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294" name="Line 14">
            <a:extLst>
              <a:ext uri="{FF2B5EF4-FFF2-40B4-BE49-F238E27FC236}">
                <a16:creationId xmlns:a16="http://schemas.microsoft.com/office/drawing/2014/main" id="{91469A7F-909D-4EA9-97E5-5344CAD71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6200" y="1279525"/>
            <a:ext cx="8382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297" name="AutoShape 17">
            <a:extLst>
              <a:ext uri="{FF2B5EF4-FFF2-40B4-BE49-F238E27FC236}">
                <a16:creationId xmlns:a16="http://schemas.microsoft.com/office/drawing/2014/main" id="{7FCB4F4A-1788-4164-9165-D5229E469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5445125"/>
            <a:ext cx="2447925" cy="1008063"/>
          </a:xfrm>
          <a:prstGeom prst="wedgeRectCallout">
            <a:avLst>
              <a:gd name="adj1" fmla="val -7588"/>
              <a:gd name="adj2" fmla="val -1169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  → B . B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  → . a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4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4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49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4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24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24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24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24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24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24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24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24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24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24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283" grpId="0" build="p"/>
      <p:bldP spid="1249284" grpId="0" build="p"/>
      <p:bldP spid="1249285" grpId="0"/>
      <p:bldP spid="1249286" grpId="0"/>
      <p:bldP spid="1249287" grpId="0"/>
      <p:bldP spid="1249288" grpId="0"/>
      <p:bldP spid="124929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日期占位符 3">
            <a:extLst>
              <a:ext uri="{FF2B5EF4-FFF2-40B4-BE49-F238E27FC236}">
                <a16:creationId xmlns:a16="http://schemas.microsoft.com/office/drawing/2014/main" id="{203228BA-167C-4F66-B9B6-677850BBB5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590EEA8-2BB9-4992-988A-68DE6DF48EFD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7827" name="灯片编号占位符 5">
            <a:extLst>
              <a:ext uri="{FF2B5EF4-FFF2-40B4-BE49-F238E27FC236}">
                <a16:creationId xmlns:a16="http://schemas.microsoft.com/office/drawing/2014/main" id="{DB4FB264-9439-4403-BE13-438FE45111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44AF179-20A4-4DE2-959A-355BBC03AB82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9FB06ECA-BB9D-48FC-B21A-58B588935F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423863"/>
            <a:ext cx="7296150" cy="484187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拓广</a:t>
            </a:r>
            <a:r>
              <a:rPr lang="en-US" altLang="zh-CN">
                <a:latin typeface="Times New Roman" panose="02020603050405020304" pitchFamily="18" charset="0"/>
              </a:rPr>
              <a:t>(Augmented)</a:t>
            </a:r>
            <a:r>
              <a:rPr lang="zh-CN" altLang="en-US">
                <a:latin typeface="Times New Roman" panose="02020603050405020304" pitchFamily="18" charset="0"/>
              </a:rPr>
              <a:t>文法</a:t>
            </a:r>
          </a:p>
        </p:txBody>
      </p:sp>
      <p:sp>
        <p:nvSpPr>
          <p:cNvPr id="1250307" name="Rectangle 3">
            <a:extLst>
              <a:ext uri="{FF2B5EF4-FFF2-40B4-BE49-F238E27FC236}">
                <a16:creationId xmlns:a16="http://schemas.microsoft.com/office/drawing/2014/main" id="{4503403C-BB9F-44D6-A11D-761FFBB677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704975"/>
            <a:ext cx="8893175" cy="4460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需要一个对“归约成</a:t>
            </a:r>
            <a:r>
              <a:rPr lang="en-US" altLang="zh-CN" sz="2800">
                <a:latin typeface="Times New Roman" panose="02020603050405020304" pitchFamily="18" charset="0"/>
              </a:rPr>
              <a:t>S” </a:t>
            </a:r>
            <a:r>
              <a:rPr lang="zh-CN" altLang="en-US" sz="2800">
                <a:latin typeface="Times New Roman" panose="02020603050405020304" pitchFamily="18" charset="0"/>
              </a:rPr>
              <a:t>的表示（只有一个接受状态）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文法 </a:t>
            </a:r>
            <a:r>
              <a:rPr lang="en-US" altLang="zh-CN" sz="2800">
                <a:latin typeface="Times New Roman" panose="02020603050405020304" pitchFamily="18" charset="0"/>
              </a:rPr>
              <a:t>G= </a:t>
            </a:r>
            <a:r>
              <a:rPr lang="en-US" altLang="zh-CN">
                <a:latin typeface="Times New Roman" panose="02020603050405020304" pitchFamily="18" charset="0"/>
              </a:rPr>
              <a:t>(V, T, P, S)</a:t>
            </a:r>
            <a:r>
              <a:rPr lang="zh-CN" altLang="en-US" sz="2800">
                <a:latin typeface="Times New Roman" panose="02020603050405020304" pitchFamily="18" charset="0"/>
              </a:rPr>
              <a:t>的拓广文法 </a:t>
            </a:r>
            <a:r>
              <a:rPr lang="en-US" altLang="zh-CN" sz="2800">
                <a:latin typeface="Times New Roman" panose="02020603050405020304" pitchFamily="18" charset="0"/>
              </a:rPr>
              <a:t>G</a:t>
            </a:r>
            <a:r>
              <a:rPr lang="en-US" altLang="zh-CN" sz="2800"/>
              <a:t>'</a:t>
            </a:r>
            <a:r>
              <a:rPr lang="zh-CN" altLang="en-US" sz="2800">
                <a:latin typeface="Times New Roman" panose="02020603050405020304" pitchFamily="18" charset="0"/>
              </a:rPr>
              <a:t>：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/>
              <a:t>'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V ∪ {S</a:t>
            </a:r>
            <a:r>
              <a:rPr lang="en-US" altLang="zh-CN"/>
              <a:t>'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P ∪{S</a:t>
            </a:r>
            <a:r>
              <a:rPr lang="en-US" altLang="zh-CN"/>
              <a:t>'</a:t>
            </a:r>
            <a:r>
              <a:rPr lang="en-US" altLang="zh-CN">
                <a:latin typeface="Times New Roman" panose="02020603050405020304" pitchFamily="18" charset="0"/>
              </a:rPr>
              <a:t>→S}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en-US" altLang="zh-CN"/>
              <a:t>'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en-US" altLang="zh-CN"/>
              <a:t>'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对应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en-US" altLang="zh-CN"/>
              <a:t>'</a:t>
            </a:r>
            <a:r>
              <a:rPr lang="en-US" altLang="zh-CN">
                <a:latin typeface="Times New Roman" panose="02020603050405020304" pitchFamily="18" charset="0"/>
              </a:rPr>
              <a:t>→.S</a:t>
            </a:r>
            <a:r>
              <a:rPr lang="zh-CN" altLang="en-US">
                <a:latin typeface="Times New Roman" panose="02020603050405020304" pitchFamily="18" charset="0"/>
              </a:rPr>
              <a:t>（分析开始）和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en-US" altLang="zh-CN"/>
              <a:t>'</a:t>
            </a:r>
            <a:r>
              <a:rPr lang="en-US" altLang="zh-CN">
                <a:latin typeface="Times New Roman" panose="02020603050405020304" pitchFamily="18" charset="0"/>
              </a:rPr>
              <a:t>→S.</a:t>
            </a:r>
            <a:r>
              <a:rPr lang="zh-CN" altLang="en-US">
                <a:latin typeface="Times New Roman" panose="02020603050405020304" pitchFamily="18" charset="0"/>
              </a:rPr>
              <a:t>（分析成功）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例</a:t>
            </a:r>
            <a:r>
              <a:rPr lang="en-US" altLang="zh-CN" sz="2800">
                <a:latin typeface="Times New Roman" panose="02020603050405020304" pitchFamily="18" charset="0"/>
              </a:rPr>
              <a:t>5.13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0)   S'→S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1)   S→BB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2)   B→aB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3)   B→b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5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5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25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25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125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1250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"/>
                                        <p:tgtEl>
                                          <p:spTgt spid="1250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250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"/>
                                        <p:tgtEl>
                                          <p:spTgt spid="1250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1250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030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日期占位符 3">
            <a:extLst>
              <a:ext uri="{FF2B5EF4-FFF2-40B4-BE49-F238E27FC236}">
                <a16:creationId xmlns:a16="http://schemas.microsoft.com/office/drawing/2014/main" id="{C3F906D7-DD57-4F0A-944F-5ED930A6B9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DB7CA6D-2539-40EE-9588-BBFC600C2636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8851" name="灯片编号占位符 5">
            <a:extLst>
              <a:ext uri="{FF2B5EF4-FFF2-40B4-BE49-F238E27FC236}">
                <a16:creationId xmlns:a16="http://schemas.microsoft.com/office/drawing/2014/main" id="{1BD86A77-3790-4815-A49E-8EEEB9F8DB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7BCE75C-6A1E-4E8D-9F01-AE014125AF7B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1330" name="Rectangle 2">
            <a:extLst>
              <a:ext uri="{FF2B5EF4-FFF2-40B4-BE49-F238E27FC236}">
                <a16:creationId xmlns:a16="http://schemas.microsoft.com/office/drawing/2014/main" id="{295BB2AE-51AE-44A5-8112-47FBA63ED0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3697288"/>
            <a:ext cx="8229600" cy="1676400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构造识别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的所有规范句型活前缀的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DFA</a:t>
            </a:r>
          </a:p>
        </p:txBody>
      </p:sp>
      <p:sp>
        <p:nvSpPr>
          <p:cNvPr id="1251331" name="Rectangle 3">
            <a:extLst>
              <a:ext uri="{FF2B5EF4-FFF2-40B4-BE49-F238E27FC236}">
                <a16:creationId xmlns:a16="http://schemas.microsoft.com/office/drawing/2014/main" id="{7F8AFE66-655F-4F84-8550-0F8E3FA89F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04913" y="1657350"/>
            <a:ext cx="7607300" cy="1743075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问题：如何设计能够指导分析器运行，并且能够根据当前状态（栈顶）确定句柄</a:t>
            </a:r>
            <a:r>
              <a:rPr lang="en-US" altLang="zh-CN">
                <a:solidFill>
                  <a:srgbClr val="FF0000"/>
                </a:solidFill>
              </a:rPr>
              <a:t>——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归约对象的头</a:t>
            </a:r>
            <a:r>
              <a:rPr lang="en-US" altLang="zh-CN">
                <a:solidFill>
                  <a:srgbClr val="FF0000"/>
                </a:solidFill>
              </a:rPr>
              <a:t>——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的装置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330" grpId="0"/>
      <p:bldP spid="12513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占位符 3">
            <a:extLst>
              <a:ext uri="{FF2B5EF4-FFF2-40B4-BE49-F238E27FC236}">
                <a16:creationId xmlns:a16="http://schemas.microsoft.com/office/drawing/2014/main" id="{EBECFA28-D8CA-4398-9044-A69897BAA8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EA33831-A9F0-43A0-9B66-8C562773BEF8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6387" name="灯片编号占位符 5">
            <a:extLst>
              <a:ext uri="{FF2B5EF4-FFF2-40B4-BE49-F238E27FC236}">
                <a16:creationId xmlns:a16="http://schemas.microsoft.com/office/drawing/2014/main" id="{A73E1581-B4E4-42E9-80F5-93B5064B39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CABDD6-F89A-4B2B-B809-847B95375845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79FA69F-5986-4165-B81A-E8148D7453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358775"/>
            <a:ext cx="7793037" cy="766763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第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章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zh-CN" altLang="en-US"/>
              <a:t>自底向上的语法分析 </a:t>
            </a:r>
          </a:p>
        </p:txBody>
      </p:sp>
      <p:sp>
        <p:nvSpPr>
          <p:cNvPr id="2180099" name="Rectangle 3">
            <a:extLst>
              <a:ext uri="{FF2B5EF4-FFF2-40B4-BE49-F238E27FC236}">
                <a16:creationId xmlns:a16="http://schemas.microsoft.com/office/drawing/2014/main" id="{F91BC2E7-7537-4C09-8722-7C9D6CFBF6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0550" y="1782763"/>
            <a:ext cx="7366000" cy="4525962"/>
          </a:xfrm>
        </p:spPr>
        <p:txBody>
          <a:bodyPr/>
          <a:lstStyle/>
          <a:p>
            <a:pPr marL="533400" indent="-533400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5.1 </a:t>
            </a:r>
            <a:r>
              <a:rPr lang="zh-CN" altLang="en-US" dirty="0">
                <a:latin typeface="Times New Roman" panose="02020603050405020304" pitchFamily="18" charset="0"/>
              </a:rPr>
              <a:t>自底向上的语法分析概述</a:t>
            </a:r>
          </a:p>
          <a:p>
            <a:pPr marL="533400" indent="-533400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5.2 </a:t>
            </a:r>
            <a:r>
              <a:rPr lang="zh-CN" altLang="en-US" dirty="0">
                <a:latin typeface="Times New Roman" panose="02020603050405020304" pitchFamily="18" charset="0"/>
              </a:rPr>
              <a:t>算符优先分析法</a:t>
            </a:r>
          </a:p>
          <a:p>
            <a:pPr marL="533400" indent="-533400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5.3 LR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分析法</a:t>
            </a:r>
          </a:p>
          <a:p>
            <a:pPr marL="533400" indent="-533400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5.4 </a:t>
            </a:r>
            <a:r>
              <a:rPr lang="zh-CN" altLang="en-US" dirty="0">
                <a:latin typeface="Times New Roman" panose="02020603050405020304" pitchFamily="18" charset="0"/>
              </a:rPr>
              <a:t>语法分析程序的自动生成工具</a:t>
            </a:r>
            <a:r>
              <a:rPr lang="en-US" altLang="zh-CN" dirty="0" err="1">
                <a:latin typeface="Times New Roman" panose="02020603050405020304" pitchFamily="18" charset="0"/>
              </a:rPr>
              <a:t>Yacc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33400" indent="-533400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5.5 </a:t>
            </a:r>
            <a:r>
              <a:rPr lang="zh-CN" altLang="en-US" dirty="0">
                <a:latin typeface="Times New Roman" panose="02020603050405020304" pitchFamily="18" charset="0"/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8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8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8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8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00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日期占位符 3">
            <a:extLst>
              <a:ext uri="{FF2B5EF4-FFF2-40B4-BE49-F238E27FC236}">
                <a16:creationId xmlns:a16="http://schemas.microsoft.com/office/drawing/2014/main" id="{99DD5C53-1B59-400E-A8EE-C80774A84F6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179388" y="6408738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FADD3EA-68D0-4A51-A54C-413B3FD50308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9875" name="灯片编号占位符 5">
            <a:extLst>
              <a:ext uri="{FF2B5EF4-FFF2-40B4-BE49-F238E27FC236}">
                <a16:creationId xmlns:a16="http://schemas.microsoft.com/office/drawing/2014/main" id="{4BCAE4A9-9560-4BD5-A29E-D5665038FD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408738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3E47077-2C1F-4BFE-A8CC-DC507A4EA96E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6451" name="Rectangle 3">
            <a:extLst>
              <a:ext uri="{FF2B5EF4-FFF2-40B4-BE49-F238E27FC236}">
                <a16:creationId xmlns:a16="http://schemas.microsoft.com/office/drawing/2014/main" id="{6C8D7239-30F3-463F-8BB9-EFE6AB98F1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628775"/>
            <a:ext cx="8458200" cy="460851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项目集 </a:t>
            </a:r>
            <a:r>
              <a:rPr lang="en-US" altLang="zh-CN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的闭包（</a:t>
            </a:r>
            <a:r>
              <a:rPr lang="en-US" altLang="zh-CN">
                <a:latin typeface="Times New Roman" panose="02020603050405020304" pitchFamily="18" charset="0"/>
              </a:rPr>
              <a:t>Closure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>
                <a:latin typeface="Times New Roman" panose="02020603050405020304" pitchFamily="18" charset="0"/>
              </a:rPr>
              <a:t>CLOSURE(I)=I ∪{B→.γ| A→α .Bβ∈I, B→γ∈P}</a:t>
            </a:r>
            <a:r>
              <a:rPr lang="en-US" altLang="zh-CN" sz="320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算法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J:=I;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repeat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J=J∪{B→.η|A→α.Bβ∈J, B→η∈P}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until  J</a:t>
            </a:r>
            <a:r>
              <a:rPr lang="zh-CN" altLang="en-US">
                <a:latin typeface="Times New Roman" panose="02020603050405020304" pitchFamily="18" charset="0"/>
              </a:rPr>
              <a:t>不再扩大</a:t>
            </a:r>
          </a:p>
        </p:txBody>
      </p:sp>
      <p:sp>
        <p:nvSpPr>
          <p:cNvPr id="79877" name="Rectangle 4">
            <a:extLst>
              <a:ext uri="{FF2B5EF4-FFF2-40B4-BE49-F238E27FC236}">
                <a16:creationId xmlns:a16="http://schemas.microsoft.com/office/drawing/2014/main" id="{8E7B8EE4-7B1A-4854-9D26-AE45FB99CA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4900" y="260350"/>
            <a:ext cx="5554663" cy="774700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项目集闭包的计算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56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1256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256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1256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"/>
                                        <p:tgtEl>
                                          <p:spTgt spid="1256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"/>
                                        <p:tgtEl>
                                          <p:spTgt spid="1256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"/>
                                        <p:tgtEl>
                                          <p:spTgt spid="1256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645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日期占位符 3">
            <a:extLst>
              <a:ext uri="{FF2B5EF4-FFF2-40B4-BE49-F238E27FC236}">
                <a16:creationId xmlns:a16="http://schemas.microsoft.com/office/drawing/2014/main" id="{7E1967ED-6042-470A-A663-1BC12CA2F7C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736D057-0E96-4593-800D-94C71C12580F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0899" name="灯片编号占位符 5">
            <a:extLst>
              <a:ext uri="{FF2B5EF4-FFF2-40B4-BE49-F238E27FC236}">
                <a16:creationId xmlns:a16="http://schemas.microsoft.com/office/drawing/2014/main" id="{1E8B1CBE-2045-41C7-A267-51C4950C72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EDA12EC-9217-459D-BB4F-42DD648CCD75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B300A9F6-FBC1-486C-BFED-D4218C4493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63713" y="388938"/>
            <a:ext cx="4344987" cy="447675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闭包之间的转移</a:t>
            </a:r>
          </a:p>
        </p:txBody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07EEDBC5-4BA0-4BB8-AAC1-C742962A3A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889125"/>
            <a:ext cx="8534400" cy="37004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后继项目（</a:t>
            </a:r>
            <a:r>
              <a:rPr lang="en-US" altLang="zh-CN">
                <a:latin typeface="Times New Roman" panose="02020603050405020304" pitchFamily="18" charset="0"/>
              </a:rPr>
              <a:t>Successive Item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3200">
                <a:latin typeface="Times New Roman" panose="02020603050405020304" pitchFamily="18" charset="0"/>
              </a:rPr>
              <a:t>A→α.Xβ</a:t>
            </a:r>
            <a:r>
              <a:rPr lang="zh-CN" altLang="en-US" sz="3200">
                <a:latin typeface="Times New Roman" panose="02020603050405020304" pitchFamily="18" charset="0"/>
              </a:rPr>
              <a:t>的后继项目是</a:t>
            </a:r>
            <a:r>
              <a:rPr lang="en-US" altLang="zh-CN" sz="3200">
                <a:latin typeface="Times New Roman" panose="02020603050405020304" pitchFamily="18" charset="0"/>
              </a:rPr>
              <a:t>A→αX.β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闭包之间的转移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go(I,X)=CLOSURE({A→αX.β| A→α.Xβ∈I}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日期占位符 3">
            <a:extLst>
              <a:ext uri="{FF2B5EF4-FFF2-40B4-BE49-F238E27FC236}">
                <a16:creationId xmlns:a16="http://schemas.microsoft.com/office/drawing/2014/main" id="{97C458FF-819D-4FB0-8277-F82DCC3A64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3DCA38A-7E1C-43C9-9439-05BEE7E37D05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1923" name="灯片编号占位符 5">
            <a:extLst>
              <a:ext uri="{FF2B5EF4-FFF2-40B4-BE49-F238E27FC236}">
                <a16:creationId xmlns:a16="http://schemas.microsoft.com/office/drawing/2014/main" id="{B4A4529D-1DD1-45AA-8E1D-328F0DD62C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773624C-D4A9-4DB4-ADB4-A604727C626F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AA014DBB-80A9-4DA3-B862-61D4A7A3EF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38300" y="349250"/>
            <a:ext cx="5173663" cy="5588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状态转移的计算</a:t>
            </a:r>
          </a:p>
        </p:txBody>
      </p:sp>
      <p:sp>
        <p:nvSpPr>
          <p:cNvPr id="1259523" name="Rectangle 3">
            <a:extLst>
              <a:ext uri="{FF2B5EF4-FFF2-40B4-BE49-F238E27FC236}">
                <a16:creationId xmlns:a16="http://schemas.microsoft.com/office/drawing/2014/main" id="{44CF7EA0-4C49-4B0B-8AC6-2E3DC553BA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412875"/>
            <a:ext cx="7200900" cy="4897438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zh-CN" altLang="en-US">
                <a:latin typeface="楷体_GB2312" pitchFamily="49" charset="-122"/>
              </a:rPr>
              <a:t>确定在某状态遇到一个文法符号后的状态转移目标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function GO(I, 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J:=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for I</a:t>
            </a:r>
            <a:r>
              <a:rPr lang="zh-CN" altLang="en-US" sz="2800">
                <a:latin typeface="Times New Roman" panose="02020603050405020304" pitchFamily="18" charset="0"/>
              </a:rPr>
              <a:t>中每个形如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→</a:t>
            </a:r>
            <a:r>
              <a:rPr lang="en-US" altLang="zh-CN" sz="2800" i="1">
                <a:latin typeface="Times New Roman" panose="02020603050405020304" pitchFamily="18" charset="0"/>
              </a:rPr>
              <a:t>α</a:t>
            </a:r>
            <a:r>
              <a:rPr lang="en-US" altLang="zh-CN" sz="2800">
                <a:latin typeface="Times New Roman" panose="02020603050405020304" pitchFamily="18" charset="0"/>
              </a:rPr>
              <a:t>.</a:t>
            </a:r>
            <a:r>
              <a:rPr lang="en-US" altLang="zh-CN" sz="2800" i="1">
                <a:latin typeface="Times New Roman" panose="02020603050405020304" pitchFamily="18" charset="0"/>
              </a:rPr>
              <a:t>Xβ</a:t>
            </a:r>
            <a:r>
              <a:rPr lang="zh-CN" altLang="en-US" sz="2800">
                <a:latin typeface="Times New Roman" panose="02020603050405020304" pitchFamily="18" charset="0"/>
              </a:rPr>
              <a:t>的项目</a:t>
            </a:r>
            <a:r>
              <a:rPr lang="en-US" altLang="zh-CN" sz="2800">
                <a:latin typeface="Times New Roman" panose="02020603050405020304" pitchFamily="18" charset="0"/>
              </a:rPr>
              <a:t>do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begin  J:=J∪{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→</a:t>
            </a:r>
            <a:r>
              <a:rPr lang="en-US" altLang="zh-CN" sz="2800" i="1">
                <a:latin typeface="Times New Roman" panose="02020603050405020304" pitchFamily="18" charset="0"/>
              </a:rPr>
              <a:t>αX</a:t>
            </a:r>
            <a:r>
              <a:rPr lang="en-US" altLang="zh-CN" sz="2800">
                <a:latin typeface="Times New Roman" panose="02020603050405020304" pitchFamily="18" charset="0"/>
              </a:rPr>
              <a:t>.</a:t>
            </a:r>
            <a:r>
              <a:rPr lang="en-US" altLang="zh-CN" sz="2800" i="1">
                <a:latin typeface="Times New Roman" panose="02020603050405020304" pitchFamily="18" charset="0"/>
              </a:rPr>
              <a:t>β</a:t>
            </a:r>
            <a:r>
              <a:rPr lang="en-US" altLang="zh-CN" sz="2800">
                <a:latin typeface="Times New Roman" panose="02020603050405020304" pitchFamily="18" charset="0"/>
              </a:rPr>
              <a:t>}  end;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return CLOSURE(J)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end;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5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5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5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25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25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25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259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259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2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日期占位符 3">
            <a:extLst>
              <a:ext uri="{FF2B5EF4-FFF2-40B4-BE49-F238E27FC236}">
                <a16:creationId xmlns:a16="http://schemas.microsoft.com/office/drawing/2014/main" id="{AC387D6F-BE50-4DED-8B58-FA4985CD27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D75ED95-7A31-431F-9428-9B419B82B46C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2947" name="灯片编号占位符 5">
            <a:extLst>
              <a:ext uri="{FF2B5EF4-FFF2-40B4-BE49-F238E27FC236}">
                <a16:creationId xmlns:a16="http://schemas.microsoft.com/office/drawing/2014/main" id="{A326BF4F-AAA2-4FBC-8760-D2502A3BC2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8DF4C25-9C7F-426E-AAD9-4E1680A179D9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7AA68193-EC15-49F4-B301-0DECAC623D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433388"/>
            <a:ext cx="8497888" cy="908050"/>
          </a:xfrm>
        </p:spPr>
        <p:txBody>
          <a:bodyPr anchor="ctr"/>
          <a:lstStyle/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识别拓广文法所有规范句型活前缀的</a:t>
            </a:r>
            <a:r>
              <a:rPr lang="en-US" altLang="zh-CN" sz="3600">
                <a:latin typeface="Times New Roman" panose="02020603050405020304" pitchFamily="18" charset="0"/>
              </a:rPr>
              <a:t>DFA</a:t>
            </a:r>
          </a:p>
        </p:txBody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C3B602C8-ABD1-4034-8152-D4C0A67BB8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773238"/>
            <a:ext cx="8458200" cy="4103687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识别文法</a:t>
            </a:r>
            <a:r>
              <a:rPr lang="en-US" altLang="zh-CN">
                <a:latin typeface="Times New Roman" panose="02020603050405020304" pitchFamily="18" charset="0"/>
              </a:rPr>
              <a:t>G=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）的拓广文法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en-US" altLang="zh-CN" sz="3600"/>
              <a:t>'</a:t>
            </a:r>
            <a:r>
              <a:rPr lang="zh-CN" altLang="en-US">
                <a:latin typeface="Times New Roman" panose="02020603050405020304" pitchFamily="18" charset="0"/>
              </a:rPr>
              <a:t>的所有规范句型活前缀的</a:t>
            </a:r>
            <a:r>
              <a:rPr lang="en-US" altLang="zh-CN">
                <a:latin typeface="Times New Roman" panose="02020603050405020304" pitchFamily="18" charset="0"/>
              </a:rPr>
              <a:t>DFA 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			M=(C, V∪T, go, I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 C)</a:t>
            </a:r>
          </a:p>
          <a:p>
            <a:pPr lvl="1" eaLnBrk="1" hangingPunct="1"/>
            <a:r>
              <a:rPr lang="en-US" altLang="zh-CN" sz="3200">
                <a:latin typeface="Times New Roman" panose="02020603050405020304" pitchFamily="18" charset="0"/>
              </a:rPr>
              <a:t>I</a:t>
            </a:r>
            <a:r>
              <a:rPr lang="en-US" altLang="zh-CN" sz="3200" baseline="-25000">
                <a:latin typeface="Times New Roman" panose="02020603050405020304" pitchFamily="18" charset="0"/>
              </a:rPr>
              <a:t>0</a:t>
            </a:r>
            <a:r>
              <a:rPr lang="en-US" altLang="zh-CN" sz="3200">
                <a:latin typeface="Times New Roman" panose="02020603050405020304" pitchFamily="18" charset="0"/>
              </a:rPr>
              <a:t>=CLOSURE({S</a:t>
            </a:r>
            <a:r>
              <a:rPr lang="en-US" altLang="zh-CN" sz="3200"/>
              <a:t>'</a:t>
            </a:r>
            <a:r>
              <a:rPr lang="en-US" altLang="zh-CN" sz="3200">
                <a:latin typeface="Times New Roman" panose="02020603050405020304" pitchFamily="18" charset="0"/>
              </a:rPr>
              <a:t> →.S}</a:t>
            </a:r>
          </a:p>
          <a:p>
            <a:pPr lvl="1" eaLnBrk="1" hangingPunct="1"/>
            <a:r>
              <a:rPr lang="en-US" altLang="zh-CN" sz="3200">
                <a:latin typeface="Times New Roman" panose="02020603050405020304" pitchFamily="18" charset="0"/>
              </a:rPr>
              <a:t>C={I</a:t>
            </a:r>
            <a:r>
              <a:rPr lang="en-US" altLang="zh-CN" sz="3200" baseline="-25000">
                <a:latin typeface="Times New Roman" panose="02020603050405020304" pitchFamily="18" charset="0"/>
              </a:rPr>
              <a:t>0</a:t>
            </a:r>
            <a:r>
              <a:rPr lang="en-US" altLang="zh-CN" sz="3200">
                <a:latin typeface="Times New Roman" panose="02020603050405020304" pitchFamily="18" charset="0"/>
              </a:rPr>
              <a:t>}∪{I|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>
                <a:latin typeface="Times New Roman" panose="02020603050405020304" pitchFamily="18" charset="0"/>
              </a:rPr>
              <a:t>J∈C,X∈V∪T,I=go(J,X)}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3200">
                <a:latin typeface="Times New Roman" panose="02020603050405020304" pitchFamily="18" charset="0"/>
              </a:rPr>
              <a:t>称为</a:t>
            </a:r>
            <a:r>
              <a:rPr lang="en-US" altLang="zh-CN" sz="3200">
                <a:latin typeface="Times New Roman" panose="02020603050405020304" pitchFamily="18" charset="0"/>
              </a:rPr>
              <a:t>G</a:t>
            </a:r>
            <a:r>
              <a:rPr lang="en-US" altLang="zh-CN" sz="3200"/>
              <a:t>'</a:t>
            </a:r>
            <a:r>
              <a:rPr lang="zh-CN" altLang="en-US" sz="3200">
                <a:latin typeface="Times New Roman" panose="02020603050405020304" pitchFamily="18" charset="0"/>
              </a:rPr>
              <a:t>的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</a:rPr>
              <a:t>LR(0)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项目集规范族</a:t>
            </a:r>
            <a:r>
              <a:rPr lang="en-US" altLang="zh-CN" sz="1800">
                <a:latin typeface="Times New Roman" panose="02020603050405020304" pitchFamily="18" charset="0"/>
              </a:rPr>
              <a:t>(Canonical Collection)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3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日期占位符 3">
            <a:extLst>
              <a:ext uri="{FF2B5EF4-FFF2-40B4-BE49-F238E27FC236}">
                <a16:creationId xmlns:a16="http://schemas.microsoft.com/office/drawing/2014/main" id="{2EF313B7-2E67-4D86-BAE3-782FBB6000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34F8CF1-937B-4DA7-99AE-928CECF8AA1B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3971" name="灯片编号占位符 5">
            <a:extLst>
              <a:ext uri="{FF2B5EF4-FFF2-40B4-BE49-F238E27FC236}">
                <a16:creationId xmlns:a16="http://schemas.microsoft.com/office/drawing/2014/main" id="{CE590650-60A1-4804-AE65-F952787DF8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9786F7A-92B5-4632-8909-DB7B2A0C8794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61570" name="Rectangle 2">
            <a:extLst>
              <a:ext uri="{FF2B5EF4-FFF2-40B4-BE49-F238E27FC236}">
                <a16:creationId xmlns:a16="http://schemas.microsoft.com/office/drawing/2014/main" id="{E0100C9E-E833-48B9-ACC9-E457436233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57250" y="44450"/>
            <a:ext cx="7315200" cy="1195388"/>
          </a:xfrm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zh-CN" altLang="en-US">
                <a:latin typeface="Times New Roman" panose="02020603050405020304" pitchFamily="18" charset="0"/>
              </a:rPr>
              <a:t>计算</a:t>
            </a:r>
            <a:r>
              <a:rPr lang="en-US" altLang="zh-CN">
                <a:latin typeface="Times New Roman" panose="02020603050405020304" pitchFamily="18" charset="0"/>
              </a:rPr>
              <a:t>LR(0)</a:t>
            </a:r>
            <a:r>
              <a:rPr lang="zh-CN" altLang="en-US">
                <a:latin typeface="Times New Roman" panose="02020603050405020304" pitchFamily="18" charset="0"/>
              </a:rPr>
              <a:t>项目集规范族Ｃ</a:t>
            </a:r>
            <a:br>
              <a:rPr lang="zh-CN" altLang="en-US">
                <a:latin typeface="Times New Roman" panose="02020603050405020304" pitchFamily="18" charset="0"/>
              </a:rPr>
            </a:br>
            <a:r>
              <a:rPr lang="zh-CN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即：分析器状态集合</a:t>
            </a:r>
          </a:p>
        </p:txBody>
      </p:sp>
      <p:sp>
        <p:nvSpPr>
          <p:cNvPr id="1261571" name="Rectangle 3">
            <a:extLst>
              <a:ext uri="{FF2B5EF4-FFF2-40B4-BE49-F238E27FC236}">
                <a16:creationId xmlns:a16="http://schemas.microsoft.com/office/drawing/2014/main" id="{CE59C06A-36A1-4BBA-B652-8F6AA23833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28775"/>
            <a:ext cx="8610600" cy="5076825"/>
          </a:xfrm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begin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C := {closure({ S'→.S})};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repeat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for </a:t>
            </a:r>
            <a:r>
              <a:rPr lang="en-US" altLang="zh-CN" sz="30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>
                <a:latin typeface="Times New Roman" panose="02020603050405020304" pitchFamily="18" charset="0"/>
              </a:rPr>
              <a:t>I∈C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zh-CN" altLang="en-US" sz="3000">
                <a:latin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en-US" altLang="zh-CN" sz="30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∈ V</a:t>
            </a:r>
            <a:r>
              <a:rPr lang="en-US" altLang="zh-CN" sz="3000">
                <a:latin typeface="Times New Roman" panose="02020603050405020304" pitchFamily="18" charset="0"/>
              </a:rPr>
              <a:t>∪T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if go(I,X)≠Φ &amp; go(I,X)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>
                <a:latin typeface="Times New Roman" panose="02020603050405020304" pitchFamily="18" charset="0"/>
              </a:rPr>
              <a:t>C then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				C=C∪{go(I,X)}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until C</a:t>
            </a:r>
            <a:r>
              <a:rPr lang="zh-CN" altLang="en-US">
                <a:latin typeface="Times New Roman" panose="02020603050405020304" pitchFamily="18" charset="0"/>
              </a:rPr>
              <a:t>不变化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6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6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6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26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26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26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261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261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157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图片 379937">
            <a:extLst>
              <a:ext uri="{FF2B5EF4-FFF2-40B4-BE49-F238E27FC236}">
                <a16:creationId xmlns:a16="http://schemas.microsoft.com/office/drawing/2014/main" id="{3C310434-789F-48C4-AC7F-A7F39793A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765175"/>
            <a:ext cx="4892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灯片编号占位符 5">
            <a:extLst>
              <a:ext uri="{FF2B5EF4-FFF2-40B4-BE49-F238E27FC236}">
                <a16:creationId xmlns:a16="http://schemas.microsoft.com/office/drawing/2014/main" id="{C9D5D380-330E-46C5-870C-ADB7146B367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9A04023-C915-4B16-8F27-860D3725599D}" type="slidenum">
              <a:rPr kumimoji="0" lang="en-US" altLang="zh-CN" sz="1400" b="1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84997" name="Rectangle 2">
            <a:extLst>
              <a:ext uri="{FF2B5EF4-FFF2-40B4-BE49-F238E27FC236}">
                <a16:creationId xmlns:a16="http://schemas.microsoft.com/office/drawing/2014/main" id="{BA5053C7-08D4-4483-8461-686E42B22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893888"/>
            <a:ext cx="1447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0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5-13</a:t>
            </a:r>
            <a:br>
              <a:rPr kumimoji="0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kumimoji="0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S→BB</a:t>
            </a:r>
            <a:br>
              <a:rPr kumimoji="0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kumimoji="0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B→aB</a:t>
            </a:r>
            <a:br>
              <a:rPr kumimoji="0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kumimoji="0"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B→b</a:t>
            </a:r>
            <a:endParaRPr kumimoji="0" lang="en-US" altLang="zh-CN" sz="4400" b="1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79942" name="Rectangle 3">
            <a:extLst>
              <a:ext uri="{FF2B5EF4-FFF2-40B4-BE49-F238E27FC236}">
                <a16:creationId xmlns:a16="http://schemas.microsoft.com/office/drawing/2014/main" id="{A6CF70EA-B52C-4366-B641-17FA0FCAC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22288"/>
            <a:ext cx="1295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0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0" lang="en-US" altLang="zh-CN" sz="2400" b="1" dirty="0"/>
              <a:t>'</a:t>
            </a:r>
            <a:r>
              <a:rPr kumimoji="0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→.S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S→.BB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B→.</a:t>
            </a:r>
            <a:r>
              <a:rPr kumimoji="0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endParaRPr kumimoji="0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 dirty="0" err="1">
                <a:latin typeface="Times New Roman" panose="02020603050405020304" pitchFamily="18" charset="0"/>
                <a:ea typeface="楷体_GB2312" pitchFamily="49" charset="-122"/>
              </a:rPr>
              <a:t>B→.b</a:t>
            </a:r>
            <a:r>
              <a:rPr kumimoji="0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</a:p>
        </p:txBody>
      </p:sp>
      <p:sp>
        <p:nvSpPr>
          <p:cNvPr id="2287620" name="Rectangle 4">
            <a:extLst>
              <a:ext uri="{FF2B5EF4-FFF2-40B4-BE49-F238E27FC236}">
                <a16:creationId xmlns:a16="http://schemas.microsoft.com/office/drawing/2014/main" id="{097F3B00-C92A-4CA5-B9B1-3C36F18D6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17488"/>
            <a:ext cx="1295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>
            <a:lvl1pPr marL="609600" indent="-609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b="1">
                <a:latin typeface="Tahoma" panose="020B0604030504040204" pitchFamily="34" charset="0"/>
              </a:rPr>
              <a:t>'</a:t>
            </a: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→S.</a:t>
            </a:r>
          </a:p>
        </p:txBody>
      </p:sp>
      <p:sp>
        <p:nvSpPr>
          <p:cNvPr id="2287621" name="Line 5">
            <a:extLst>
              <a:ext uri="{FF2B5EF4-FFF2-40B4-BE49-F238E27FC236}">
                <a16:creationId xmlns:a16="http://schemas.microsoft.com/office/drawing/2014/main" id="{74C5C8A7-7CE2-42DE-84EF-B37A48C64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674688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22" name="Text Box 6">
            <a:extLst>
              <a:ext uri="{FF2B5EF4-FFF2-40B4-BE49-F238E27FC236}">
                <a16:creationId xmlns:a16="http://schemas.microsoft.com/office/drawing/2014/main" id="{31CD5D0C-FBA0-4D6C-85C3-3082A9498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936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287623" name="Line 7">
            <a:extLst>
              <a:ext uri="{FF2B5EF4-FFF2-40B4-BE49-F238E27FC236}">
                <a16:creationId xmlns:a16="http://schemas.microsoft.com/office/drawing/2014/main" id="{73D9096F-A7E5-4DD8-9BCA-74E93269B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741488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24" name="Text Box 8">
            <a:extLst>
              <a:ext uri="{FF2B5EF4-FFF2-40B4-BE49-F238E27FC236}">
                <a16:creationId xmlns:a16="http://schemas.microsoft.com/office/drawing/2014/main" id="{2D7B1A42-549B-4119-A68D-33E8C351B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3604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287625" name="Rectangle 9">
            <a:extLst>
              <a:ext uri="{FF2B5EF4-FFF2-40B4-BE49-F238E27FC236}">
                <a16:creationId xmlns:a16="http://schemas.microsoft.com/office/drawing/2014/main" id="{E12422DB-7B96-4AE2-B3C0-59A4F14D5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512888"/>
            <a:ext cx="12954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>
            <a:lvl1pPr marL="609600" indent="-609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0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S→B.B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B→.</a:t>
            </a:r>
            <a:r>
              <a:rPr kumimoji="0"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endParaRPr kumimoji="0"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B→.b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  <p:sp>
        <p:nvSpPr>
          <p:cNvPr id="2287626" name="Freeform 10">
            <a:extLst>
              <a:ext uri="{FF2B5EF4-FFF2-40B4-BE49-F238E27FC236}">
                <a16:creationId xmlns:a16="http://schemas.microsoft.com/office/drawing/2014/main" id="{B25921A0-DD38-45BA-B043-2B3298927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427288"/>
            <a:ext cx="3352800" cy="3124200"/>
          </a:xfrm>
          <a:custGeom>
            <a:avLst/>
            <a:gdLst>
              <a:gd name="T0" fmla="*/ 0 w 816"/>
              <a:gd name="T1" fmla="*/ 0 h 1344"/>
              <a:gd name="T2" fmla="*/ 2147483646 w 816"/>
              <a:gd name="T3" fmla="*/ 2147483646 h 1344"/>
              <a:gd name="T4" fmla="*/ 2147483646 w 816"/>
              <a:gd name="T5" fmla="*/ 2147483646 h 1344"/>
              <a:gd name="T6" fmla="*/ 2147483646 w 816"/>
              <a:gd name="T7" fmla="*/ 2147483646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344"/>
              <a:gd name="T14" fmla="*/ 816 w 8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344">
                <a:moveTo>
                  <a:pt x="0" y="0"/>
                </a:moveTo>
                <a:cubicBezTo>
                  <a:pt x="0" y="312"/>
                  <a:pt x="0" y="624"/>
                  <a:pt x="48" y="816"/>
                </a:cubicBezTo>
                <a:cubicBezTo>
                  <a:pt x="96" y="1008"/>
                  <a:pt x="160" y="1064"/>
                  <a:pt x="288" y="1152"/>
                </a:cubicBezTo>
                <a:cubicBezTo>
                  <a:pt x="416" y="1240"/>
                  <a:pt x="720" y="1304"/>
                  <a:pt x="816" y="13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27" name="Text Box 11">
            <a:extLst>
              <a:ext uri="{FF2B5EF4-FFF2-40B4-BE49-F238E27FC236}">
                <a16:creationId xmlns:a16="http://schemas.microsoft.com/office/drawing/2014/main" id="{30CEC133-9EB7-422B-ABB9-38FA5EFC3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654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287628" name="Rectangle 12">
            <a:extLst>
              <a:ext uri="{FF2B5EF4-FFF2-40B4-BE49-F238E27FC236}">
                <a16:creationId xmlns:a16="http://schemas.microsoft.com/office/drawing/2014/main" id="{131EE1B1-5409-4953-BF53-FC4717054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789488"/>
            <a:ext cx="12954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>
            <a:lvl1pPr marL="609600" indent="-609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B→a.B</a:t>
            </a:r>
            <a:endParaRPr kumimoji="0"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B→.</a:t>
            </a:r>
            <a:r>
              <a:rPr kumimoji="0"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endParaRPr kumimoji="0"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B→.b</a:t>
            </a:r>
            <a:r>
              <a:rPr kumimoji="0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  <p:sp>
        <p:nvSpPr>
          <p:cNvPr id="2287629" name="Freeform 13">
            <a:extLst>
              <a:ext uri="{FF2B5EF4-FFF2-40B4-BE49-F238E27FC236}">
                <a16:creationId xmlns:a16="http://schemas.microsoft.com/office/drawing/2014/main" id="{0B2C42D7-9D94-4671-8562-BFCAC17F2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427288"/>
            <a:ext cx="2743200" cy="1600200"/>
          </a:xfrm>
          <a:custGeom>
            <a:avLst/>
            <a:gdLst>
              <a:gd name="T0" fmla="*/ 0 w 1680"/>
              <a:gd name="T1" fmla="*/ 0 h 1056"/>
              <a:gd name="T2" fmla="*/ 2147483646 w 1680"/>
              <a:gd name="T3" fmla="*/ 2147483646 h 1056"/>
              <a:gd name="T4" fmla="*/ 2147483646 w 1680"/>
              <a:gd name="T5" fmla="*/ 2147483646 h 1056"/>
              <a:gd name="T6" fmla="*/ 2147483646 w 1680"/>
              <a:gd name="T7" fmla="*/ 2147483646 h 1056"/>
              <a:gd name="T8" fmla="*/ 2147483646 w 1680"/>
              <a:gd name="T9" fmla="*/ 2147483646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1056"/>
              <a:gd name="T17" fmla="*/ 1680 w 1680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1056">
                <a:moveTo>
                  <a:pt x="0" y="0"/>
                </a:moveTo>
                <a:cubicBezTo>
                  <a:pt x="4" y="240"/>
                  <a:pt x="8" y="480"/>
                  <a:pt x="48" y="624"/>
                </a:cubicBezTo>
                <a:cubicBezTo>
                  <a:pt x="88" y="768"/>
                  <a:pt x="128" y="800"/>
                  <a:pt x="240" y="864"/>
                </a:cubicBezTo>
                <a:cubicBezTo>
                  <a:pt x="352" y="928"/>
                  <a:pt x="480" y="976"/>
                  <a:pt x="720" y="1008"/>
                </a:cubicBezTo>
                <a:cubicBezTo>
                  <a:pt x="960" y="1040"/>
                  <a:pt x="1528" y="1056"/>
                  <a:pt x="1680" y="105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30" name="Text Box 14">
            <a:extLst>
              <a:ext uri="{FF2B5EF4-FFF2-40B4-BE49-F238E27FC236}">
                <a16:creationId xmlns:a16="http://schemas.microsoft.com/office/drawing/2014/main" id="{086B4724-959E-4E44-88D7-7D639514B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2654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287631" name="Rectangle 15">
            <a:extLst>
              <a:ext uri="{FF2B5EF4-FFF2-40B4-BE49-F238E27FC236}">
                <a16:creationId xmlns:a16="http://schemas.microsoft.com/office/drawing/2014/main" id="{7F531C0C-691F-40A4-A948-823E2C02E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570288"/>
            <a:ext cx="1295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>
            <a:lvl1pPr marL="609600" indent="-609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B→b</a:t>
            </a:r>
            <a:r>
              <a:rPr kumimoji="0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	</a:t>
            </a:r>
          </a:p>
        </p:txBody>
      </p:sp>
      <p:sp>
        <p:nvSpPr>
          <p:cNvPr id="2287632" name="Line 16">
            <a:extLst>
              <a:ext uri="{FF2B5EF4-FFF2-40B4-BE49-F238E27FC236}">
                <a16:creationId xmlns:a16="http://schemas.microsoft.com/office/drawing/2014/main" id="{722A5A98-8B43-442B-B8AC-6D4432BA2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750888"/>
            <a:ext cx="1524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33" name="Text Box 17">
            <a:extLst>
              <a:ext uri="{FF2B5EF4-FFF2-40B4-BE49-F238E27FC236}">
                <a16:creationId xmlns:a16="http://schemas.microsoft.com/office/drawing/2014/main" id="{4046B011-95D3-44D0-9C07-E2D98D3B4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7508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287634" name="Rectangle 18">
            <a:extLst>
              <a:ext uri="{FF2B5EF4-FFF2-40B4-BE49-F238E27FC236}">
                <a16:creationId xmlns:a16="http://schemas.microsoft.com/office/drawing/2014/main" id="{DE1DC6F3-D70B-447F-95EA-BAF79148F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17488"/>
            <a:ext cx="1295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>
            <a:lvl1pPr marL="609600" indent="-609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S→BB.</a:t>
            </a:r>
          </a:p>
        </p:txBody>
      </p:sp>
      <p:sp>
        <p:nvSpPr>
          <p:cNvPr id="2287635" name="Freeform 19">
            <a:extLst>
              <a:ext uri="{FF2B5EF4-FFF2-40B4-BE49-F238E27FC236}">
                <a16:creationId xmlns:a16="http://schemas.microsoft.com/office/drawing/2014/main" id="{71A412E8-F8B1-4374-A93C-9E659E459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27288"/>
            <a:ext cx="1295400" cy="2743200"/>
          </a:xfrm>
          <a:custGeom>
            <a:avLst/>
            <a:gdLst>
              <a:gd name="T0" fmla="*/ 0 w 1424"/>
              <a:gd name="T1" fmla="*/ 0 h 1968"/>
              <a:gd name="T2" fmla="*/ 2147483646 w 1424"/>
              <a:gd name="T3" fmla="*/ 2147483646 h 1968"/>
              <a:gd name="T4" fmla="*/ 2147483646 w 1424"/>
              <a:gd name="T5" fmla="*/ 2147483646 h 1968"/>
              <a:gd name="T6" fmla="*/ 2147483646 w 1424"/>
              <a:gd name="T7" fmla="*/ 2147483646 h 1968"/>
              <a:gd name="T8" fmla="*/ 0 60000 65536"/>
              <a:gd name="T9" fmla="*/ 0 60000 65536"/>
              <a:gd name="T10" fmla="*/ 0 60000 65536"/>
              <a:gd name="T11" fmla="*/ 0 60000 65536"/>
              <a:gd name="T12" fmla="*/ 0 w 1424"/>
              <a:gd name="T13" fmla="*/ 0 h 1968"/>
              <a:gd name="T14" fmla="*/ 1424 w 1424"/>
              <a:gd name="T15" fmla="*/ 1968 h 19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4" h="1968">
                <a:moveTo>
                  <a:pt x="0" y="0"/>
                </a:moveTo>
                <a:cubicBezTo>
                  <a:pt x="448" y="112"/>
                  <a:pt x="896" y="224"/>
                  <a:pt x="1104" y="432"/>
                </a:cubicBezTo>
                <a:cubicBezTo>
                  <a:pt x="1312" y="640"/>
                  <a:pt x="1424" y="992"/>
                  <a:pt x="1248" y="1248"/>
                </a:cubicBezTo>
                <a:cubicBezTo>
                  <a:pt x="1072" y="1504"/>
                  <a:pt x="248" y="1848"/>
                  <a:pt x="48" y="196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36" name="Text Box 20">
            <a:extLst>
              <a:ext uri="{FF2B5EF4-FFF2-40B4-BE49-F238E27FC236}">
                <a16:creationId xmlns:a16="http://schemas.microsoft.com/office/drawing/2014/main" id="{E0924CA4-EF29-4EF1-A541-DD2D55369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41788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287637" name="Freeform 21">
            <a:extLst>
              <a:ext uri="{FF2B5EF4-FFF2-40B4-BE49-F238E27FC236}">
                <a16:creationId xmlns:a16="http://schemas.microsoft.com/office/drawing/2014/main" id="{F79E8FFB-19EB-4DA5-93FA-EA59B2308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036888"/>
            <a:ext cx="317500" cy="685800"/>
          </a:xfrm>
          <a:custGeom>
            <a:avLst/>
            <a:gdLst>
              <a:gd name="T0" fmla="*/ 0 w 200"/>
              <a:gd name="T1" fmla="*/ 0 h 432"/>
              <a:gd name="T2" fmla="*/ 2147483646 w 200"/>
              <a:gd name="T3" fmla="*/ 2147483646 h 432"/>
              <a:gd name="T4" fmla="*/ 2147483646 w 200"/>
              <a:gd name="T5" fmla="*/ 2147483646 h 432"/>
              <a:gd name="T6" fmla="*/ 0 60000 65536"/>
              <a:gd name="T7" fmla="*/ 0 60000 65536"/>
              <a:gd name="T8" fmla="*/ 0 60000 65536"/>
              <a:gd name="T9" fmla="*/ 0 w 200"/>
              <a:gd name="T10" fmla="*/ 0 h 432"/>
              <a:gd name="T11" fmla="*/ 200 w 20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432">
                <a:moveTo>
                  <a:pt x="0" y="0"/>
                </a:moveTo>
                <a:cubicBezTo>
                  <a:pt x="92" y="60"/>
                  <a:pt x="184" y="120"/>
                  <a:pt x="192" y="192"/>
                </a:cubicBezTo>
                <a:cubicBezTo>
                  <a:pt x="200" y="264"/>
                  <a:pt x="124" y="348"/>
                  <a:pt x="48" y="43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38" name="Text Box 22">
            <a:extLst>
              <a:ext uri="{FF2B5EF4-FFF2-40B4-BE49-F238E27FC236}">
                <a16:creationId xmlns:a16="http://schemas.microsoft.com/office/drawing/2014/main" id="{C2DE3DF3-7A35-46A8-A236-A2B89160C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18928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287639" name="Line 23">
            <a:extLst>
              <a:ext uri="{FF2B5EF4-FFF2-40B4-BE49-F238E27FC236}">
                <a16:creationId xmlns:a16="http://schemas.microsoft.com/office/drawing/2014/main" id="{CD987B1E-DBCB-4A77-B834-1854078AC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475288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40" name="Text Box 24">
            <a:extLst>
              <a:ext uri="{FF2B5EF4-FFF2-40B4-BE49-F238E27FC236}">
                <a16:creationId xmlns:a16="http://schemas.microsoft.com/office/drawing/2014/main" id="{485C41BC-9DD4-40D7-A6AA-A3C5AD3DB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09428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287641" name="Rectangle 25">
            <a:extLst>
              <a:ext uri="{FF2B5EF4-FFF2-40B4-BE49-F238E27FC236}">
                <a16:creationId xmlns:a16="http://schemas.microsoft.com/office/drawing/2014/main" id="{1C9371DE-909A-4D5F-83C2-B2A033A3F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018088"/>
            <a:ext cx="1295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>
            <a:lvl1pPr marL="609600" indent="-609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B→aB.</a:t>
            </a:r>
          </a:p>
        </p:txBody>
      </p:sp>
      <p:sp>
        <p:nvSpPr>
          <p:cNvPr id="2287642" name="Freeform 26">
            <a:extLst>
              <a:ext uri="{FF2B5EF4-FFF2-40B4-BE49-F238E27FC236}">
                <a16:creationId xmlns:a16="http://schemas.microsoft.com/office/drawing/2014/main" id="{768744B3-65A7-47AE-8C85-56B1F1237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703888"/>
            <a:ext cx="457200" cy="457200"/>
          </a:xfrm>
          <a:custGeom>
            <a:avLst/>
            <a:gdLst>
              <a:gd name="T0" fmla="*/ 0 w 288"/>
              <a:gd name="T1" fmla="*/ 0 h 288"/>
              <a:gd name="T2" fmla="*/ 2147483646 w 288"/>
              <a:gd name="T3" fmla="*/ 2147483646 h 288"/>
              <a:gd name="T4" fmla="*/ 0 w 288"/>
              <a:gd name="T5" fmla="*/ 2147483646 h 288"/>
              <a:gd name="T6" fmla="*/ 0 60000 65536"/>
              <a:gd name="T7" fmla="*/ 0 60000 65536"/>
              <a:gd name="T8" fmla="*/ 0 60000 65536"/>
              <a:gd name="T9" fmla="*/ 0 w 288"/>
              <a:gd name="T10" fmla="*/ 0 h 288"/>
              <a:gd name="T11" fmla="*/ 288 w 28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88">
                <a:moveTo>
                  <a:pt x="0" y="0"/>
                </a:moveTo>
                <a:cubicBezTo>
                  <a:pt x="144" y="48"/>
                  <a:pt x="288" y="96"/>
                  <a:pt x="288" y="144"/>
                </a:cubicBezTo>
                <a:cubicBezTo>
                  <a:pt x="288" y="192"/>
                  <a:pt x="144" y="240"/>
                  <a:pt x="0" y="28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43" name="Text Box 27">
            <a:extLst>
              <a:ext uri="{FF2B5EF4-FFF2-40B4-BE49-F238E27FC236}">
                <a16:creationId xmlns:a16="http://schemas.microsoft.com/office/drawing/2014/main" id="{DE31AA71-639B-410D-AB36-D16747BA2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7038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287644" name="Line 28">
            <a:extLst>
              <a:ext uri="{FF2B5EF4-FFF2-40B4-BE49-F238E27FC236}">
                <a16:creationId xmlns:a16="http://schemas.microsoft.com/office/drawing/2014/main" id="{A8682B87-9294-40BB-8A01-9FF2470B70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440848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45" name="Text Box 29">
            <a:extLst>
              <a:ext uri="{FF2B5EF4-FFF2-40B4-BE49-F238E27FC236}">
                <a16:creationId xmlns:a16="http://schemas.microsoft.com/office/drawing/2014/main" id="{2AEF106F-6968-46E8-AEA4-F9D8F2E9D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4084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287646" name="Text Box 30">
            <a:extLst>
              <a:ext uri="{FF2B5EF4-FFF2-40B4-BE49-F238E27FC236}">
                <a16:creationId xmlns:a16="http://schemas.microsoft.com/office/drawing/2014/main" id="{D6FF1798-EC0E-4905-8F25-3BCBFD474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170488"/>
            <a:ext cx="243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zh-CN" altLang="en-US" b="1">
                <a:latin typeface="Times New Roman" panose="02020603050405020304" pitchFamily="18" charset="0"/>
              </a:rPr>
              <a:t>核心项目</a:t>
            </a:r>
            <a:r>
              <a:rPr kumimoji="0" lang="en-US" altLang="zh-CN" b="1">
                <a:latin typeface="Times New Roman" panose="02020603050405020304" pitchFamily="18" charset="0"/>
              </a:rPr>
              <a:t>Kernel Item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4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4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/>
      <p:bldP spid="379942" grpId="0" build="p" animBg="1"/>
      <p:bldP spid="2287620" grpId="0" animBg="1"/>
      <p:bldP spid="2287621" grpId="0" animBg="1"/>
      <p:bldP spid="2287622" grpId="0"/>
      <p:bldP spid="2287623" grpId="0" animBg="1"/>
      <p:bldP spid="2287624" grpId="0"/>
      <p:bldP spid="2287625" grpId="0" animBg="1"/>
      <p:bldP spid="2287626" grpId="0" animBg="1"/>
      <p:bldP spid="2287627" grpId="0"/>
      <p:bldP spid="2287628" grpId="0" animBg="1"/>
      <p:bldP spid="2287629" grpId="0" animBg="1"/>
      <p:bldP spid="2287630" grpId="0"/>
      <p:bldP spid="2287631" grpId="0" animBg="1"/>
      <p:bldP spid="2287632" grpId="0" animBg="1"/>
      <p:bldP spid="2287633" grpId="0"/>
      <p:bldP spid="2287634" grpId="0" animBg="1"/>
      <p:bldP spid="2287635" grpId="0" animBg="1"/>
      <p:bldP spid="2287636" grpId="0"/>
      <p:bldP spid="2287637" grpId="0" animBg="1"/>
      <p:bldP spid="2287638" grpId="0"/>
      <p:bldP spid="2287639" grpId="0" animBg="1"/>
      <p:bldP spid="2287640" grpId="0"/>
      <p:bldP spid="2287641" grpId="0" animBg="1"/>
      <p:bldP spid="2287642" grpId="0" animBg="1"/>
      <p:bldP spid="2287643" grpId="0"/>
      <p:bldP spid="2287644" grpId="0" animBg="1"/>
      <p:bldP spid="2287645" grpId="0"/>
      <p:bldP spid="22876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灯片编号占位符 5">
            <a:extLst>
              <a:ext uri="{FF2B5EF4-FFF2-40B4-BE49-F238E27FC236}">
                <a16:creationId xmlns:a16="http://schemas.microsoft.com/office/drawing/2014/main" id="{3144772C-5CE4-49F3-9507-A1FBB2B05B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3730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995D0659-E3CC-4A52-A8C4-39B244351208}" type="slidenum">
              <a:rPr kumimoji="0" lang="en-US" altLang="zh-CN" sz="1400"/>
              <a:pPr eaLnBrk="0" hangingPunct="0"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zh-CN" sz="1400"/>
          </a:p>
        </p:txBody>
      </p:sp>
      <p:pic>
        <p:nvPicPr>
          <p:cNvPr id="86020" name="图片 380934">
            <a:extLst>
              <a:ext uri="{FF2B5EF4-FFF2-40B4-BE49-F238E27FC236}">
                <a16:creationId xmlns:a16="http://schemas.microsoft.com/office/drawing/2014/main" id="{BBEFA78E-887E-4955-B216-0168008E8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913"/>
            <a:ext cx="572452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1" name="Rectangle 2">
            <a:extLst>
              <a:ext uri="{FF2B5EF4-FFF2-40B4-BE49-F238E27FC236}">
                <a16:creationId xmlns:a16="http://schemas.microsoft.com/office/drawing/2014/main" id="{E422DA42-9F47-4B6E-93E5-7D34D3471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0"/>
            <a:ext cx="661511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LR(0)</a:t>
            </a:r>
            <a:r>
              <a:rPr kumimoji="0" lang="zh-CN" altLang="en-US" sz="44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分析表的构造算法</a:t>
            </a:r>
          </a:p>
        </p:txBody>
      </p:sp>
      <p:sp>
        <p:nvSpPr>
          <p:cNvPr id="380937" name="Rectangle 3">
            <a:extLst>
              <a:ext uri="{FF2B5EF4-FFF2-40B4-BE49-F238E27FC236}">
                <a16:creationId xmlns:a16="http://schemas.microsoft.com/office/drawing/2014/main" id="{2F3636AE-DB81-4E37-B795-1F93EA99E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908050"/>
            <a:ext cx="8964612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算法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5.6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LR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(0)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分析表的构造。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输入：文法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 P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的拓广文法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0" lang="en-US" altLang="zh-CN" sz="9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0" lang="en-US" altLang="zh-CN" sz="2400" b="1">
                <a:latin typeface="Times New Roman" panose="02020603050405020304" pitchFamily="18" charset="0"/>
              </a:rPr>
              <a:t>'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输出：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0" lang="en-US" altLang="zh-CN" sz="9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0" lang="en-US" altLang="zh-CN" sz="2400" b="1">
                <a:latin typeface="Times New Roman" panose="02020603050405020304" pitchFamily="18" charset="0"/>
              </a:rPr>
              <a:t>'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LR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(0)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分析表，即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action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表和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表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步骤：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令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CLOSURE({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0" lang="en-US" altLang="zh-CN" sz="9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0" lang="en-US" altLang="zh-CN" sz="2400" b="1">
                <a:latin typeface="Times New Roman" panose="02020603050405020304" pitchFamily="18" charset="0"/>
              </a:rPr>
              <a:t>'</a:t>
            </a:r>
            <a:r>
              <a:rPr kumimoji="0" lang="en-US" altLang="zh-CN" b="1">
                <a:latin typeface="Times New Roman" panose="02020603050405020304" pitchFamily="18" charset="0"/>
              </a:rPr>
              <a:t> 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→.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})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，构造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0" lang="en-US" altLang="zh-CN" sz="9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0" lang="en-US" altLang="zh-CN" sz="2400" b="1">
                <a:latin typeface="Times New Roman" panose="02020603050405020304" pitchFamily="18" charset="0"/>
              </a:rPr>
              <a:t>'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LR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(0)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项目集规范族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={ I</a:t>
            </a:r>
            <a:r>
              <a:rPr kumimoji="0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,I</a:t>
            </a:r>
            <a:r>
              <a:rPr kumimoji="0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0" lang="en-US" altLang="zh-CN" sz="2400" b="1">
                <a:latin typeface="Times New Roman" panose="02020603050405020304" pitchFamily="18" charset="0"/>
              </a:rPr>
              <a:t>…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,I</a:t>
            </a:r>
            <a:r>
              <a:rPr kumimoji="0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．让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对应状态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对应状态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为初始状态。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．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for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=0 to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do 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⑴ if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aβ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&amp;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&amp; GO(I</a:t>
            </a:r>
            <a:r>
              <a:rPr kumimoji="0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)=I</a:t>
            </a:r>
            <a:r>
              <a:rPr kumimoji="0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then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action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]:=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Sj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⑵ if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Bβ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&amp;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&amp; GO(I</a:t>
            </a:r>
            <a:r>
              <a:rPr kumimoji="0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)=I</a:t>
            </a:r>
            <a:r>
              <a:rPr kumimoji="0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then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]:=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⑶ if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&amp;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的第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个产生式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then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for 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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∪{#} do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action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]:=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rj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⑷ if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'→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then 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action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0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,#]:=acc  end;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．上述⑴到⑷步未填入信息的表项均置为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error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09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09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09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09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09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09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09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09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09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809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809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809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占位符 3">
            <a:extLst>
              <a:ext uri="{FF2B5EF4-FFF2-40B4-BE49-F238E27FC236}">
                <a16:creationId xmlns:a16="http://schemas.microsoft.com/office/drawing/2014/main" id="{4BF14D3A-B491-4406-B804-4CA2E3AE21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7B217DA-B2D2-463B-BB01-829FA66CF778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7043" name="灯片编号占位符 5">
            <a:extLst>
              <a:ext uri="{FF2B5EF4-FFF2-40B4-BE49-F238E27FC236}">
                <a16:creationId xmlns:a16="http://schemas.microsoft.com/office/drawing/2014/main" id="{E01C64DA-F9B1-4F17-B6CD-43ED600CD6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B3CB0F4-ECB1-4EBD-BCC6-3DB62C080161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7FE689E6-AF4A-4AB3-AE95-9F26EC25BC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5400" y="531813"/>
            <a:ext cx="5348288" cy="407987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LR(0)</a:t>
            </a:r>
            <a:r>
              <a:rPr lang="zh-CN" altLang="en-US">
                <a:latin typeface="Times New Roman" panose="02020603050405020304" pitchFamily="18" charset="0"/>
              </a:rPr>
              <a:t>不是总有效的</a:t>
            </a:r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1EEBE6B2-EF15-4CEA-A8A1-CED2425459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22400" y="2235200"/>
            <a:ext cx="2460625" cy="326072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 S</a:t>
            </a:r>
            <a:r>
              <a:rPr lang="en-US" altLang="zh-CN"/>
              <a:t>'</a:t>
            </a:r>
            <a:r>
              <a:rPr lang="en-US" altLang="zh-CN" sz="36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→S ) 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1)  S →A|B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2)  A →aAc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3)  A →a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4)  B →bBd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5)  B →b</a:t>
            </a:r>
          </a:p>
        </p:txBody>
      </p:sp>
      <p:sp>
        <p:nvSpPr>
          <p:cNvPr id="87046" name="Text Box 4">
            <a:extLst>
              <a:ext uri="{FF2B5EF4-FFF2-40B4-BE49-F238E27FC236}">
                <a16:creationId xmlns:a16="http://schemas.microsoft.com/office/drawing/2014/main" id="{4B157784-C36A-4F03-B137-53F1897C1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133600"/>
            <a:ext cx="32004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上下文无关文法不是都能用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LR(0)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方法进行分析的，也就是说，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CFG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不总是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LR(0)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文法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87047" name="日期占位符 1">
            <a:extLst>
              <a:ext uri="{FF2B5EF4-FFF2-40B4-BE49-F238E27FC236}">
                <a16:creationId xmlns:a16="http://schemas.microsoft.com/office/drawing/2014/main" id="{BB2AA846-6422-4921-9CD0-FBB02E6A5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D3C0BAA-D73B-409C-BFDE-522692EDAC0C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日期占位符 1">
            <a:extLst>
              <a:ext uri="{FF2B5EF4-FFF2-40B4-BE49-F238E27FC236}">
                <a16:creationId xmlns:a16="http://schemas.microsoft.com/office/drawing/2014/main" id="{F01AEC89-0527-42E9-96A9-31EC1D6A63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022785-58DA-4B0A-BC0C-40C76C0079BF}" type="datetime1">
              <a:rPr kumimoji="0" lang="zh-CN" altLang="en-US" sz="1400" smtClean="0"/>
              <a:pPr>
                <a:spcBef>
                  <a:spcPct val="0"/>
                </a:spcBef>
                <a:buFontTx/>
                <a:buNone/>
              </a:pPr>
              <a:t>2023/6/1</a:t>
            </a:fld>
            <a:endParaRPr kumimoji="0" lang="en-US" altLang="zh-CN" sz="1400"/>
          </a:p>
        </p:txBody>
      </p:sp>
      <p:sp>
        <p:nvSpPr>
          <p:cNvPr id="88067" name="灯片编号占位符 3">
            <a:extLst>
              <a:ext uri="{FF2B5EF4-FFF2-40B4-BE49-F238E27FC236}">
                <a16:creationId xmlns:a16="http://schemas.microsoft.com/office/drawing/2014/main" id="{0AC450F9-C87D-4CF9-B6E5-3B8ADE85F5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E438D6B9-8CD8-45D1-8E3A-AAA9F4880FD7}" type="slidenum">
              <a:rPr kumimoji="0" lang="en-US" altLang="zh-CN" sz="1400"/>
              <a:pPr eaLnBrk="0" hangingPunct="0">
                <a:spcBef>
                  <a:spcPct val="0"/>
                </a:spcBef>
                <a:buFontTx/>
                <a:buNone/>
              </a:pPr>
              <a:t>28</a:t>
            </a:fld>
            <a:endParaRPr kumimoji="0" lang="en-US" altLang="zh-CN" sz="1400"/>
          </a:p>
        </p:txBody>
      </p:sp>
      <p:sp>
        <p:nvSpPr>
          <p:cNvPr id="1267714" name="Text Box 2">
            <a:extLst>
              <a:ext uri="{FF2B5EF4-FFF2-40B4-BE49-F238E27FC236}">
                <a16:creationId xmlns:a16="http://schemas.microsoft.com/office/drawing/2014/main" id="{AC5B4FBE-F04B-482C-9B2F-5ED24519D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04800"/>
            <a:ext cx="1143000" cy="2543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S’→.S 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S→.A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S→.B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A→.aAc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A→.a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B→.bBd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B→.b</a:t>
            </a:r>
            <a:endParaRPr kumimoji="0" lang="en-US" altLang="zh-CN" sz="2000" b="1"/>
          </a:p>
        </p:txBody>
      </p:sp>
      <p:sp>
        <p:nvSpPr>
          <p:cNvPr id="1267715" name="Line 3">
            <a:extLst>
              <a:ext uri="{FF2B5EF4-FFF2-40B4-BE49-F238E27FC236}">
                <a16:creationId xmlns:a16="http://schemas.microsoft.com/office/drawing/2014/main" id="{9689023C-634C-4D32-B297-E5A86063B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09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16" name="Text Box 4">
            <a:extLst>
              <a:ext uri="{FF2B5EF4-FFF2-40B4-BE49-F238E27FC236}">
                <a16:creationId xmlns:a16="http://schemas.microsoft.com/office/drawing/2014/main" id="{6B02CE91-0DBC-4894-ACE6-D1625F705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048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267717" name="Text Box 5">
            <a:extLst>
              <a:ext uri="{FF2B5EF4-FFF2-40B4-BE49-F238E27FC236}">
                <a16:creationId xmlns:a16="http://schemas.microsoft.com/office/drawing/2014/main" id="{F95CD2BE-0C7B-46A3-A181-7FEB8E248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1000"/>
            <a:ext cx="1295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:S</a:t>
            </a:r>
            <a:r>
              <a:rPr kumimoji="0" lang="en-US" altLang="zh-CN" sz="2000" b="1">
                <a:latin typeface="Tahoma" panose="020B0604030504040204" pitchFamily="34" charset="0"/>
              </a:rPr>
              <a:t>'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→S.</a:t>
            </a:r>
          </a:p>
        </p:txBody>
      </p:sp>
      <p:sp>
        <p:nvSpPr>
          <p:cNvPr id="1267718" name="Line 6">
            <a:extLst>
              <a:ext uri="{FF2B5EF4-FFF2-40B4-BE49-F238E27FC236}">
                <a16:creationId xmlns:a16="http://schemas.microsoft.com/office/drawing/2014/main" id="{697D7460-2D03-4F4D-9D90-0FD6814A4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19" name="Text Box 7">
            <a:extLst>
              <a:ext uri="{FF2B5EF4-FFF2-40B4-BE49-F238E27FC236}">
                <a16:creationId xmlns:a16="http://schemas.microsoft.com/office/drawing/2014/main" id="{A0CB1899-21E5-4C28-88FF-C92DF8ABE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990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67720" name="Text Box 8">
            <a:extLst>
              <a:ext uri="{FF2B5EF4-FFF2-40B4-BE49-F238E27FC236}">
                <a16:creationId xmlns:a16="http://schemas.microsoft.com/office/drawing/2014/main" id="{E6A1D259-36A7-48B5-A1D7-FBC55740A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066800"/>
            <a:ext cx="1295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:S→A.</a:t>
            </a:r>
          </a:p>
        </p:txBody>
      </p:sp>
      <p:sp>
        <p:nvSpPr>
          <p:cNvPr id="1267721" name="Line 9">
            <a:extLst>
              <a:ext uri="{FF2B5EF4-FFF2-40B4-BE49-F238E27FC236}">
                <a16:creationId xmlns:a16="http://schemas.microsoft.com/office/drawing/2014/main" id="{C9943EBB-B442-4FD8-B29E-A5F23F2F8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057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22" name="Text Box 10">
            <a:extLst>
              <a:ext uri="{FF2B5EF4-FFF2-40B4-BE49-F238E27FC236}">
                <a16:creationId xmlns:a16="http://schemas.microsoft.com/office/drawing/2014/main" id="{E5A53C48-831B-4199-B1A9-D1B6E7581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76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67723" name="Text Box 11">
            <a:extLst>
              <a:ext uri="{FF2B5EF4-FFF2-40B4-BE49-F238E27FC236}">
                <a16:creationId xmlns:a16="http://schemas.microsoft.com/office/drawing/2014/main" id="{C3C24D09-C297-4904-BB94-F732C4323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828800"/>
            <a:ext cx="1295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:S→B.</a:t>
            </a:r>
          </a:p>
        </p:txBody>
      </p:sp>
      <p:sp>
        <p:nvSpPr>
          <p:cNvPr id="1267724" name="Line 12">
            <a:extLst>
              <a:ext uri="{FF2B5EF4-FFF2-40B4-BE49-F238E27FC236}">
                <a16:creationId xmlns:a16="http://schemas.microsoft.com/office/drawing/2014/main" id="{473541D6-D1DD-4190-8194-36B3C197E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743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25" name="Text Box 13">
            <a:extLst>
              <a:ext uri="{FF2B5EF4-FFF2-40B4-BE49-F238E27FC236}">
                <a16:creationId xmlns:a16="http://schemas.microsoft.com/office/drawing/2014/main" id="{00E45529-7D7F-4230-B685-9556F27FC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362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67726" name="Text Box 14">
            <a:extLst>
              <a:ext uri="{FF2B5EF4-FFF2-40B4-BE49-F238E27FC236}">
                <a16:creationId xmlns:a16="http://schemas.microsoft.com/office/drawing/2014/main" id="{AD17DDBD-7A58-416A-84C8-AEDBA3739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438400"/>
            <a:ext cx="1295400" cy="162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A→a.Ac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A→a.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A→.aAc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A→.a</a:t>
            </a:r>
          </a:p>
        </p:txBody>
      </p:sp>
      <p:sp>
        <p:nvSpPr>
          <p:cNvPr id="1267727" name="Freeform 15">
            <a:extLst>
              <a:ext uri="{FF2B5EF4-FFF2-40B4-BE49-F238E27FC236}">
                <a16:creationId xmlns:a16="http://schemas.microsoft.com/office/drawing/2014/main" id="{1D1929CF-0CE8-4D6A-9BAD-CFAC82381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95600"/>
            <a:ext cx="1676400" cy="2362200"/>
          </a:xfrm>
          <a:custGeom>
            <a:avLst/>
            <a:gdLst>
              <a:gd name="T0" fmla="*/ 2147483646 w 944"/>
              <a:gd name="T1" fmla="*/ 0 h 1600"/>
              <a:gd name="T2" fmla="*/ 2147483646 w 944"/>
              <a:gd name="T3" fmla="*/ 2147483646 h 1600"/>
              <a:gd name="T4" fmla="*/ 2147483646 w 944"/>
              <a:gd name="T5" fmla="*/ 2147483646 h 1600"/>
              <a:gd name="T6" fmla="*/ 2147483646 w 944"/>
              <a:gd name="T7" fmla="*/ 2147483646 h 1600"/>
              <a:gd name="T8" fmla="*/ 0 60000 65536"/>
              <a:gd name="T9" fmla="*/ 0 60000 65536"/>
              <a:gd name="T10" fmla="*/ 0 60000 65536"/>
              <a:gd name="T11" fmla="*/ 0 60000 65536"/>
              <a:gd name="T12" fmla="*/ 0 w 944"/>
              <a:gd name="T13" fmla="*/ 0 h 1600"/>
              <a:gd name="T14" fmla="*/ 944 w 944"/>
              <a:gd name="T15" fmla="*/ 1600 h 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4" h="1600">
                <a:moveTo>
                  <a:pt x="32" y="0"/>
                </a:moveTo>
                <a:cubicBezTo>
                  <a:pt x="16" y="308"/>
                  <a:pt x="0" y="616"/>
                  <a:pt x="128" y="864"/>
                </a:cubicBezTo>
                <a:cubicBezTo>
                  <a:pt x="256" y="1112"/>
                  <a:pt x="664" y="1376"/>
                  <a:pt x="800" y="1488"/>
                </a:cubicBezTo>
                <a:cubicBezTo>
                  <a:pt x="936" y="1600"/>
                  <a:pt x="736" y="1488"/>
                  <a:pt x="944" y="153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28" name="Text Box 16">
            <a:extLst>
              <a:ext uri="{FF2B5EF4-FFF2-40B4-BE49-F238E27FC236}">
                <a16:creationId xmlns:a16="http://schemas.microsoft.com/office/drawing/2014/main" id="{72BC8670-A6BD-4C8B-89BE-4F03341BD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86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67729" name="Text Box 17">
            <a:extLst>
              <a:ext uri="{FF2B5EF4-FFF2-40B4-BE49-F238E27FC236}">
                <a16:creationId xmlns:a16="http://schemas.microsoft.com/office/drawing/2014/main" id="{362E8F99-F96D-4A7C-A187-7153BDE65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648200"/>
            <a:ext cx="1295400" cy="162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B→b.Bd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B→b.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B→.bBd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B→.b</a:t>
            </a:r>
          </a:p>
        </p:txBody>
      </p:sp>
      <p:sp>
        <p:nvSpPr>
          <p:cNvPr id="1267730" name="Freeform 18">
            <a:extLst>
              <a:ext uri="{FF2B5EF4-FFF2-40B4-BE49-F238E27FC236}">
                <a16:creationId xmlns:a16="http://schemas.microsoft.com/office/drawing/2014/main" id="{0A6B8E44-7EE9-4559-8E4D-A7E786C5C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3400"/>
            <a:ext cx="1295400" cy="2133600"/>
          </a:xfrm>
          <a:custGeom>
            <a:avLst/>
            <a:gdLst>
              <a:gd name="T0" fmla="*/ 0 w 816"/>
              <a:gd name="T1" fmla="*/ 2147483646 h 1344"/>
              <a:gd name="T2" fmla="*/ 2147483646 w 816"/>
              <a:gd name="T3" fmla="*/ 2147483646 h 1344"/>
              <a:gd name="T4" fmla="*/ 2147483646 w 816"/>
              <a:gd name="T5" fmla="*/ 2147483646 h 1344"/>
              <a:gd name="T6" fmla="*/ 2147483646 w 816"/>
              <a:gd name="T7" fmla="*/ 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344"/>
              <a:gd name="T14" fmla="*/ 816 w 8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344">
                <a:moveTo>
                  <a:pt x="0" y="1344"/>
                </a:moveTo>
                <a:cubicBezTo>
                  <a:pt x="64" y="1264"/>
                  <a:pt x="128" y="1184"/>
                  <a:pt x="192" y="1008"/>
                </a:cubicBezTo>
                <a:cubicBezTo>
                  <a:pt x="256" y="832"/>
                  <a:pt x="280" y="456"/>
                  <a:pt x="384" y="288"/>
                </a:cubicBezTo>
                <a:cubicBezTo>
                  <a:pt x="488" y="120"/>
                  <a:pt x="744" y="40"/>
                  <a:pt x="81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31" name="Text Box 19">
            <a:extLst>
              <a:ext uri="{FF2B5EF4-FFF2-40B4-BE49-F238E27FC236}">
                <a16:creationId xmlns:a16="http://schemas.microsoft.com/office/drawing/2014/main" id="{141A348D-9AA5-4081-9EAA-CE6D24A82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143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67732" name="Text Box 20">
            <a:extLst>
              <a:ext uri="{FF2B5EF4-FFF2-40B4-BE49-F238E27FC236}">
                <a16:creationId xmlns:a16="http://schemas.microsoft.com/office/drawing/2014/main" id="{48709906-F0AD-4891-B554-A0ECBC099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52400"/>
            <a:ext cx="15240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:A→aA.c</a:t>
            </a:r>
          </a:p>
        </p:txBody>
      </p:sp>
      <p:sp>
        <p:nvSpPr>
          <p:cNvPr id="1267733" name="Freeform 21">
            <a:extLst>
              <a:ext uri="{FF2B5EF4-FFF2-40B4-BE49-F238E27FC236}">
                <a16:creationId xmlns:a16="http://schemas.microsoft.com/office/drawing/2014/main" id="{DDB74B6A-337A-4F02-974B-E6DB3505E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048000"/>
            <a:ext cx="457200" cy="838200"/>
          </a:xfrm>
          <a:custGeom>
            <a:avLst/>
            <a:gdLst>
              <a:gd name="T0" fmla="*/ 2147483646 w 288"/>
              <a:gd name="T1" fmla="*/ 0 h 528"/>
              <a:gd name="T2" fmla="*/ 0 w 288"/>
              <a:gd name="T3" fmla="*/ 2147483646 h 528"/>
              <a:gd name="T4" fmla="*/ 2147483646 w 288"/>
              <a:gd name="T5" fmla="*/ 2147483646 h 528"/>
              <a:gd name="T6" fmla="*/ 0 60000 65536"/>
              <a:gd name="T7" fmla="*/ 0 60000 65536"/>
              <a:gd name="T8" fmla="*/ 0 60000 65536"/>
              <a:gd name="T9" fmla="*/ 0 w 288"/>
              <a:gd name="T10" fmla="*/ 0 h 528"/>
              <a:gd name="T11" fmla="*/ 288 w 288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528">
                <a:moveTo>
                  <a:pt x="288" y="0"/>
                </a:moveTo>
                <a:cubicBezTo>
                  <a:pt x="144" y="76"/>
                  <a:pt x="0" y="152"/>
                  <a:pt x="0" y="240"/>
                </a:cubicBezTo>
                <a:cubicBezTo>
                  <a:pt x="0" y="328"/>
                  <a:pt x="144" y="428"/>
                  <a:pt x="288" y="52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34" name="Text Box 22">
            <a:extLst>
              <a:ext uri="{FF2B5EF4-FFF2-40B4-BE49-F238E27FC236}">
                <a16:creationId xmlns:a16="http://schemas.microsoft.com/office/drawing/2014/main" id="{7B36A915-6748-4E1E-A1A5-0760A77BD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276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67735" name="Freeform 23">
            <a:extLst>
              <a:ext uri="{FF2B5EF4-FFF2-40B4-BE49-F238E27FC236}">
                <a16:creationId xmlns:a16="http://schemas.microsoft.com/office/drawing/2014/main" id="{31612517-1221-4BFF-ADEE-A437CA0C4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257800"/>
            <a:ext cx="457200" cy="990600"/>
          </a:xfrm>
          <a:custGeom>
            <a:avLst/>
            <a:gdLst>
              <a:gd name="T0" fmla="*/ 2147483646 w 240"/>
              <a:gd name="T1" fmla="*/ 0 h 432"/>
              <a:gd name="T2" fmla="*/ 0 w 240"/>
              <a:gd name="T3" fmla="*/ 2147483646 h 432"/>
              <a:gd name="T4" fmla="*/ 2147483646 w 240"/>
              <a:gd name="T5" fmla="*/ 2147483646 h 432"/>
              <a:gd name="T6" fmla="*/ 0 60000 65536"/>
              <a:gd name="T7" fmla="*/ 0 60000 65536"/>
              <a:gd name="T8" fmla="*/ 0 60000 65536"/>
              <a:gd name="T9" fmla="*/ 0 w 240"/>
              <a:gd name="T10" fmla="*/ 0 h 432"/>
              <a:gd name="T11" fmla="*/ 240 w 24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432">
                <a:moveTo>
                  <a:pt x="240" y="0"/>
                </a:moveTo>
                <a:cubicBezTo>
                  <a:pt x="120" y="60"/>
                  <a:pt x="0" y="120"/>
                  <a:pt x="0" y="192"/>
                </a:cubicBezTo>
                <a:cubicBezTo>
                  <a:pt x="0" y="264"/>
                  <a:pt x="208" y="376"/>
                  <a:pt x="240" y="43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36" name="Text Box 24">
            <a:extLst>
              <a:ext uri="{FF2B5EF4-FFF2-40B4-BE49-F238E27FC236}">
                <a16:creationId xmlns:a16="http://schemas.microsoft.com/office/drawing/2014/main" id="{D2209B64-D373-4FC3-83D3-5B638CC2F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410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67737" name="Freeform 25">
            <a:extLst>
              <a:ext uri="{FF2B5EF4-FFF2-40B4-BE49-F238E27FC236}">
                <a16:creationId xmlns:a16="http://schemas.microsoft.com/office/drawing/2014/main" id="{3116E1FC-44AD-4A9F-8C09-EBC68C0DC69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86200" y="5181600"/>
            <a:ext cx="1524000" cy="838200"/>
          </a:xfrm>
          <a:custGeom>
            <a:avLst/>
            <a:gdLst>
              <a:gd name="T0" fmla="*/ 0 w 912"/>
              <a:gd name="T1" fmla="*/ 2147483646 h 2112"/>
              <a:gd name="T2" fmla="*/ 2147483646 w 912"/>
              <a:gd name="T3" fmla="*/ 2147483646 h 2112"/>
              <a:gd name="T4" fmla="*/ 2147483646 w 912"/>
              <a:gd name="T5" fmla="*/ 2147483646 h 2112"/>
              <a:gd name="T6" fmla="*/ 2147483646 w 912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2112"/>
              <a:gd name="T14" fmla="*/ 912 w 912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2112">
                <a:moveTo>
                  <a:pt x="0" y="2112"/>
                </a:moveTo>
                <a:cubicBezTo>
                  <a:pt x="92" y="1936"/>
                  <a:pt x="184" y="1760"/>
                  <a:pt x="288" y="1488"/>
                </a:cubicBezTo>
                <a:cubicBezTo>
                  <a:pt x="392" y="1216"/>
                  <a:pt x="520" y="728"/>
                  <a:pt x="624" y="480"/>
                </a:cubicBezTo>
                <a:cubicBezTo>
                  <a:pt x="728" y="232"/>
                  <a:pt x="820" y="116"/>
                  <a:pt x="91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38" name="Text Box 26">
            <a:extLst>
              <a:ext uri="{FF2B5EF4-FFF2-40B4-BE49-F238E27FC236}">
                <a16:creationId xmlns:a16="http://schemas.microsoft.com/office/drawing/2014/main" id="{F4D4611B-832B-45E1-ABD8-D46C4EFBB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257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67739" name="Text Box 27">
            <a:extLst>
              <a:ext uri="{FF2B5EF4-FFF2-40B4-BE49-F238E27FC236}">
                <a16:creationId xmlns:a16="http://schemas.microsoft.com/office/drawing/2014/main" id="{07AADD6F-3A0A-467E-9C23-0CEB70C78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867400"/>
            <a:ext cx="15240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 B→bB.d</a:t>
            </a:r>
          </a:p>
        </p:txBody>
      </p:sp>
      <p:sp>
        <p:nvSpPr>
          <p:cNvPr id="1267740" name="Line 28">
            <a:extLst>
              <a:ext uri="{FF2B5EF4-FFF2-40B4-BE49-F238E27FC236}">
                <a16:creationId xmlns:a16="http://schemas.microsoft.com/office/drawing/2014/main" id="{C7A6B5DF-35E5-4EEC-82A9-14C249CE9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41" name="Text Box 29">
            <a:extLst>
              <a:ext uri="{FF2B5EF4-FFF2-40B4-BE49-F238E27FC236}">
                <a16:creationId xmlns:a16="http://schemas.microsoft.com/office/drawing/2014/main" id="{8A19845E-D925-4516-8E92-1073FEC2C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914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267742" name="Text Box 30">
            <a:extLst>
              <a:ext uri="{FF2B5EF4-FFF2-40B4-BE49-F238E27FC236}">
                <a16:creationId xmlns:a16="http://schemas.microsoft.com/office/drawing/2014/main" id="{6AB0456E-E1A3-442D-AF75-B06EAADEF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752600"/>
            <a:ext cx="15240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:A→aAc.</a:t>
            </a:r>
          </a:p>
        </p:txBody>
      </p:sp>
      <p:sp>
        <p:nvSpPr>
          <p:cNvPr id="1267743" name="Line 31">
            <a:extLst>
              <a:ext uri="{FF2B5EF4-FFF2-40B4-BE49-F238E27FC236}">
                <a16:creationId xmlns:a16="http://schemas.microsoft.com/office/drawing/2014/main" id="{42D9742A-57DD-4E1D-90A2-B71E317925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45720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7744" name="Text Box 32">
            <a:extLst>
              <a:ext uri="{FF2B5EF4-FFF2-40B4-BE49-F238E27FC236}">
                <a16:creationId xmlns:a16="http://schemas.microsoft.com/office/drawing/2014/main" id="{EDD65030-2B57-4917-BAEB-9CF865812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029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267745" name="Text Box 33">
            <a:extLst>
              <a:ext uri="{FF2B5EF4-FFF2-40B4-BE49-F238E27FC236}">
                <a16:creationId xmlns:a16="http://schemas.microsoft.com/office/drawing/2014/main" id="{A0C3B134-CB5E-4285-B076-06F9857ED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114800"/>
            <a:ext cx="17526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 B→bBd.</a:t>
            </a:r>
          </a:p>
        </p:txBody>
      </p:sp>
      <p:sp>
        <p:nvSpPr>
          <p:cNvPr id="1267746" name="Rectangle 34">
            <a:extLst>
              <a:ext uri="{FF2B5EF4-FFF2-40B4-BE49-F238E27FC236}">
                <a16:creationId xmlns:a16="http://schemas.microsoft.com/office/drawing/2014/main" id="{F17B228A-0EF5-4F88-8BA2-598A2CAE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04800"/>
            <a:ext cx="16002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>
            <a:lvl1pPr marL="609600" indent="-609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b="1">
                <a:latin typeface="Tahoma" panose="020B0604030504040204" pitchFamily="34" charset="0"/>
              </a:rPr>
              <a:t>'</a:t>
            </a:r>
            <a:r>
              <a:rPr kumimoji="0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→S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S →A|B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 →aAc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 →a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B →bBd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B →b</a:t>
            </a:r>
          </a:p>
        </p:txBody>
      </p:sp>
      <p:pic>
        <p:nvPicPr>
          <p:cNvPr id="88101" name="图片 383013">
            <a:extLst>
              <a:ext uri="{FF2B5EF4-FFF2-40B4-BE49-F238E27FC236}">
                <a16:creationId xmlns:a16="http://schemas.microsoft.com/office/drawing/2014/main" id="{E5398609-30D8-4A8D-87CA-87D415851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084763"/>
            <a:ext cx="754062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102" name="日期占位符 1">
            <a:extLst>
              <a:ext uri="{FF2B5EF4-FFF2-40B4-BE49-F238E27FC236}">
                <a16:creationId xmlns:a16="http://schemas.microsoft.com/office/drawing/2014/main" id="{2CEE0ABC-7FE5-48F7-BAAA-6BED5AA78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77C14CA-F318-418F-B331-A454DEC2FC42}" type="datetime1">
              <a:rPr kumimoji="0" lang="zh-CN" altLang="en-US" sz="1400"/>
              <a:pPr eaLnBrk="1" hangingPunct="1">
                <a:spcBef>
                  <a:spcPct val="0"/>
                </a:spcBef>
                <a:buFontTx/>
                <a:buNone/>
              </a:pPr>
              <a:t>2023/6/1</a:t>
            </a:fld>
            <a:endParaRPr kumimoji="0"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77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77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7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7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7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7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67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7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67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67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67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67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67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67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67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67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67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67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6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67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67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67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67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6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67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67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67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67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6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67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67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67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67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67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6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6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6772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26772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67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267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267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267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267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267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267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67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67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267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26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267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267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26772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26772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267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267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267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267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267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267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267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267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267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267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26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267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267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267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267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26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267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267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126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267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267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26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267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267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26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126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267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267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267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267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126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267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267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267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267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7714" grpId="0" build="p" animBg="1"/>
      <p:bldP spid="1267716" grpId="0"/>
      <p:bldP spid="1267717" grpId="0" animBg="1"/>
      <p:bldP spid="1267719" grpId="0"/>
      <p:bldP spid="1267720" grpId="0" animBg="1"/>
      <p:bldP spid="1267722" grpId="0"/>
      <p:bldP spid="1267723" grpId="0" animBg="1"/>
      <p:bldP spid="1267725" grpId="0"/>
      <p:bldP spid="1267726" grpId="0" build="p" animBg="1"/>
      <p:bldP spid="1267728" grpId="0"/>
      <p:bldP spid="1267729" grpId="0" build="p" animBg="1"/>
      <p:bldP spid="1267731" grpId="0"/>
      <p:bldP spid="1267732" grpId="0" animBg="1"/>
      <p:bldP spid="1267734" grpId="0"/>
      <p:bldP spid="1267736" grpId="0"/>
      <p:bldP spid="1267738" grpId="0"/>
      <p:bldP spid="1267739" grpId="0" animBg="1"/>
      <p:bldP spid="1267741" grpId="0"/>
      <p:bldP spid="1267742" grpId="0" animBg="1"/>
      <p:bldP spid="1267744" grpId="0"/>
      <p:bldP spid="12677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日期占位符 3">
            <a:extLst>
              <a:ext uri="{FF2B5EF4-FFF2-40B4-BE49-F238E27FC236}">
                <a16:creationId xmlns:a16="http://schemas.microsoft.com/office/drawing/2014/main" id="{D658B127-E4A4-4870-947C-9C433D6326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8CA42A7-61B2-4667-AD5F-89787CF954E7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9091" name="灯片编号占位符 5">
            <a:extLst>
              <a:ext uri="{FF2B5EF4-FFF2-40B4-BE49-F238E27FC236}">
                <a16:creationId xmlns:a16="http://schemas.microsoft.com/office/drawing/2014/main" id="{EB20D5C2-8355-4D20-B48C-6BB814E2E8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74D8B4E-3565-4C6D-BF93-81177954729F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5BDC1187-E31D-4D08-B08E-EACBA9C210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31913" y="515938"/>
            <a:ext cx="5029200" cy="320675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项目集 </a:t>
            </a:r>
            <a:r>
              <a:rPr lang="en-US" altLang="zh-CN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的相容</a:t>
            </a:r>
          </a:p>
        </p:txBody>
      </p:sp>
      <p:sp>
        <p:nvSpPr>
          <p:cNvPr id="89093" name="Rectangle 3">
            <a:extLst>
              <a:ext uri="{FF2B5EF4-FFF2-40B4-BE49-F238E27FC236}">
                <a16:creationId xmlns:a16="http://schemas.microsoft.com/office/drawing/2014/main" id="{14D85287-5872-46BD-A01F-44C5F02726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771650"/>
            <a:ext cx="8458200" cy="4752975"/>
          </a:xfrm>
        </p:spPr>
        <p:txBody>
          <a:bodyPr/>
          <a:lstStyle/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如果 </a:t>
            </a:r>
            <a:r>
              <a:rPr lang="en-US" altLang="zh-CN" sz="2800">
                <a:latin typeface="Times New Roman" panose="02020603050405020304" pitchFamily="18" charset="0"/>
              </a:rPr>
              <a:t>I </a:t>
            </a:r>
            <a:r>
              <a:rPr lang="zh-CN" altLang="en-US" sz="2800">
                <a:latin typeface="Times New Roman" panose="02020603050405020304" pitchFamily="18" charset="0"/>
              </a:rPr>
              <a:t>中至少含两个归约项目，则称 </a:t>
            </a:r>
            <a:r>
              <a:rPr lang="en-US" altLang="zh-CN" sz="2800">
                <a:latin typeface="Times New Roman" panose="02020603050405020304" pitchFamily="18" charset="0"/>
              </a:rPr>
              <a:t>I </a:t>
            </a:r>
            <a:r>
              <a:rPr lang="zh-CN" altLang="en-US" sz="2800">
                <a:latin typeface="Times New Roman" panose="02020603050405020304" pitchFamily="18" charset="0"/>
              </a:rPr>
              <a:t>有归约</a:t>
            </a:r>
            <a:r>
              <a:rPr lang="en-US" altLang="zh-CN" sz="2800">
                <a:latin typeface="Times New Roman" panose="02020603050405020304" pitchFamily="18" charset="0"/>
              </a:rPr>
              <a:t>—</a:t>
            </a:r>
            <a:r>
              <a:rPr lang="zh-CN" altLang="en-US" sz="2800">
                <a:latin typeface="Times New Roman" panose="02020603050405020304" pitchFamily="18" charset="0"/>
              </a:rPr>
              <a:t>归约冲突（</a:t>
            </a:r>
            <a:r>
              <a:rPr lang="en-US" altLang="zh-CN" sz="2800">
                <a:latin typeface="Times New Roman" panose="02020603050405020304" pitchFamily="18" charset="0"/>
              </a:rPr>
              <a:t>Reduce/Reduce Conflict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如果 </a:t>
            </a:r>
            <a:r>
              <a:rPr lang="en-US" altLang="zh-CN" sz="2800">
                <a:latin typeface="Times New Roman" panose="02020603050405020304" pitchFamily="18" charset="0"/>
              </a:rPr>
              <a:t>I </a:t>
            </a:r>
            <a:r>
              <a:rPr lang="zh-CN" altLang="en-US" sz="2800">
                <a:latin typeface="Times New Roman" panose="02020603050405020304" pitchFamily="18" charset="0"/>
              </a:rPr>
              <a:t>中既含归约项目，又含移进项目，则称 </a:t>
            </a:r>
            <a:r>
              <a:rPr lang="en-US" altLang="zh-CN" sz="2800">
                <a:latin typeface="Times New Roman" panose="02020603050405020304" pitchFamily="18" charset="0"/>
              </a:rPr>
              <a:t>I </a:t>
            </a:r>
            <a:r>
              <a:rPr lang="zh-CN" altLang="en-US" sz="2800">
                <a:latin typeface="Times New Roman" panose="02020603050405020304" pitchFamily="18" charset="0"/>
              </a:rPr>
              <a:t>有移进</a:t>
            </a:r>
            <a:r>
              <a:rPr lang="en-US" altLang="zh-CN" sz="2800">
                <a:latin typeface="Times New Roman" panose="02020603050405020304" pitchFamily="18" charset="0"/>
              </a:rPr>
              <a:t>—</a:t>
            </a:r>
            <a:r>
              <a:rPr lang="zh-CN" altLang="en-US" sz="2800">
                <a:latin typeface="Times New Roman" panose="02020603050405020304" pitchFamily="18" charset="0"/>
              </a:rPr>
              <a:t>归约冲突（</a:t>
            </a:r>
            <a:r>
              <a:rPr lang="en-US" altLang="zh-CN" sz="2800">
                <a:latin typeface="Times New Roman" panose="02020603050405020304" pitchFamily="18" charset="0"/>
              </a:rPr>
              <a:t>Shift/Reduce Conflict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如果 </a:t>
            </a:r>
            <a:r>
              <a:rPr lang="en-US" altLang="zh-CN" sz="2800">
                <a:latin typeface="Times New Roman" panose="02020603050405020304" pitchFamily="18" charset="0"/>
              </a:rPr>
              <a:t>I </a:t>
            </a:r>
            <a:r>
              <a:rPr lang="zh-CN" altLang="en-US" sz="2800">
                <a:latin typeface="Times New Roman" panose="02020603050405020304" pitchFamily="18" charset="0"/>
              </a:rPr>
              <a:t>既没有归约</a:t>
            </a:r>
            <a:r>
              <a:rPr lang="en-US" altLang="zh-CN" sz="2800">
                <a:latin typeface="Times New Roman" panose="02020603050405020304" pitchFamily="18" charset="0"/>
              </a:rPr>
              <a:t>—</a:t>
            </a:r>
            <a:r>
              <a:rPr lang="zh-CN" altLang="en-US" sz="2800">
                <a:latin typeface="Times New Roman" panose="02020603050405020304" pitchFamily="18" charset="0"/>
              </a:rPr>
              <a:t>归约冲突，又没有移进</a:t>
            </a:r>
            <a:r>
              <a:rPr lang="en-US" altLang="zh-CN" sz="2800">
                <a:latin typeface="Times New Roman" panose="02020603050405020304" pitchFamily="18" charset="0"/>
              </a:rPr>
              <a:t>—</a:t>
            </a:r>
            <a:r>
              <a:rPr lang="zh-CN" altLang="en-US" sz="2800">
                <a:latin typeface="Times New Roman" panose="02020603050405020304" pitchFamily="18" charset="0"/>
              </a:rPr>
              <a:t>归约冲突，则称 </a:t>
            </a:r>
            <a:r>
              <a:rPr lang="en-US" altLang="zh-CN" sz="2800">
                <a:latin typeface="Times New Roman" panose="02020603050405020304" pitchFamily="18" charset="0"/>
              </a:rPr>
              <a:t>I </a:t>
            </a:r>
            <a:r>
              <a:rPr lang="zh-CN" altLang="en-US" sz="2800">
                <a:latin typeface="Times New Roman" panose="02020603050405020304" pitchFamily="18" charset="0"/>
              </a:rPr>
              <a:t>是相容的</a:t>
            </a:r>
            <a:r>
              <a:rPr lang="en-US" altLang="zh-CN" sz="2800">
                <a:latin typeface="Times New Roman" panose="02020603050405020304" pitchFamily="18" charset="0"/>
              </a:rPr>
              <a:t>(Consistent)</a:t>
            </a:r>
            <a:r>
              <a:rPr lang="zh-CN" altLang="en-US" sz="2800">
                <a:latin typeface="Times New Roman" panose="02020603050405020304" pitchFamily="18" charset="0"/>
              </a:rPr>
              <a:t>，否则称 </a:t>
            </a:r>
            <a:r>
              <a:rPr lang="en-US" altLang="zh-CN" sz="2800">
                <a:latin typeface="Times New Roman" panose="02020603050405020304" pitchFamily="18" charset="0"/>
              </a:rPr>
              <a:t>I </a:t>
            </a:r>
            <a:r>
              <a:rPr lang="zh-CN" altLang="en-US" sz="2800">
                <a:latin typeface="Times New Roman" panose="02020603050405020304" pitchFamily="18" charset="0"/>
              </a:rPr>
              <a:t>是不相容的</a:t>
            </a: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</a:rPr>
              <a:t>对文法</a:t>
            </a:r>
            <a:r>
              <a:rPr lang="en-US" altLang="zh-CN" sz="2800">
                <a:latin typeface="Times New Roman" panose="02020603050405020304" pitchFamily="18" charset="0"/>
              </a:rPr>
              <a:t>G</a:t>
            </a:r>
            <a:r>
              <a:rPr lang="zh-CN" altLang="en-US" sz="2800">
                <a:latin typeface="Times New Roman" panose="02020603050405020304" pitchFamily="18" charset="0"/>
              </a:rPr>
              <a:t>，如果</a:t>
            </a:r>
            <a:r>
              <a:rPr lang="zh-CN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I∈C,</a:t>
            </a:r>
            <a:r>
              <a:rPr lang="zh-CN" altLang="en-US" sz="2800">
                <a:latin typeface="Times New Roman" panose="02020603050405020304" pitchFamily="18" charset="0"/>
              </a:rPr>
              <a:t>都是相容的，则称</a:t>
            </a:r>
            <a:r>
              <a:rPr lang="en-US" altLang="zh-CN" sz="2800">
                <a:latin typeface="Times New Roman" panose="02020603050405020304" pitchFamily="18" charset="0"/>
              </a:rPr>
              <a:t>G</a:t>
            </a:r>
            <a:r>
              <a:rPr lang="zh-CN" altLang="en-US" sz="2800">
                <a:latin typeface="Times New Roman" panose="02020603050405020304" pitchFamily="18" charset="0"/>
              </a:rPr>
              <a:t>为</a:t>
            </a:r>
            <a:r>
              <a:rPr lang="en-US" altLang="zh-CN" sz="2800">
                <a:latin typeface="Times New Roman" panose="02020603050405020304" pitchFamily="18" charset="0"/>
              </a:rPr>
              <a:t>LR(0)</a:t>
            </a:r>
            <a:r>
              <a:rPr lang="zh-CN" altLang="en-US" sz="2800">
                <a:latin typeface="Times New Roman" panose="02020603050405020304" pitchFamily="18" charset="0"/>
              </a:rPr>
              <a:t>文法</a:t>
            </a:r>
          </a:p>
        </p:txBody>
      </p:sp>
      <p:sp>
        <p:nvSpPr>
          <p:cNvPr id="89094" name="日期占位符 1">
            <a:extLst>
              <a:ext uri="{FF2B5EF4-FFF2-40B4-BE49-F238E27FC236}">
                <a16:creationId xmlns:a16="http://schemas.microsoft.com/office/drawing/2014/main" id="{8A2CB750-A15D-4E9E-867F-76C52487C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F792550-2B4B-4E5B-9842-C3E80521C761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占位符 3">
            <a:extLst>
              <a:ext uri="{FF2B5EF4-FFF2-40B4-BE49-F238E27FC236}">
                <a16:creationId xmlns:a16="http://schemas.microsoft.com/office/drawing/2014/main" id="{C154E0D6-3F50-4911-B114-7D9C6B7D56E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179388" y="6534150"/>
            <a:ext cx="2133600" cy="207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12F5DA4-BFDC-43BE-A753-0A87B5D08995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2467" name="灯片编号占位符 5">
            <a:extLst>
              <a:ext uri="{FF2B5EF4-FFF2-40B4-BE49-F238E27FC236}">
                <a16:creationId xmlns:a16="http://schemas.microsoft.com/office/drawing/2014/main" id="{7419B3BF-DB46-4A44-B89F-99793572D4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CD94FF1-B5E7-4BD1-BC5A-8026932CBB30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5970" name="Rectangle 2">
            <a:extLst>
              <a:ext uri="{FF2B5EF4-FFF2-40B4-BE49-F238E27FC236}">
                <a16:creationId xmlns:a16="http://schemas.microsoft.com/office/drawing/2014/main" id="{0D6E65D8-6068-4945-8EFD-A1F2807B8B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4450"/>
            <a:ext cx="8497888" cy="863600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5.3 LR</a:t>
            </a:r>
            <a:r>
              <a:rPr lang="zh-CN" altLang="en-US">
                <a:latin typeface="Times New Roman" panose="02020603050405020304" pitchFamily="18" charset="0"/>
              </a:rPr>
              <a:t>分析法    </a:t>
            </a:r>
            <a:r>
              <a:rPr lang="en-US" altLang="zh-CN">
                <a:latin typeface="Times New Roman" panose="02020603050405020304" pitchFamily="18" charset="0"/>
              </a:rPr>
              <a:t>5.3.1 LR</a:t>
            </a:r>
            <a:r>
              <a:rPr lang="zh-CN" altLang="en-US">
                <a:latin typeface="Times New Roman" panose="02020603050405020304" pitchFamily="18" charset="0"/>
              </a:rPr>
              <a:t>分析算法</a:t>
            </a:r>
          </a:p>
        </p:txBody>
      </p:sp>
      <p:sp>
        <p:nvSpPr>
          <p:cNvPr id="1235971" name="Rectangle 3">
            <a:extLst>
              <a:ext uri="{FF2B5EF4-FFF2-40B4-BE49-F238E27FC236}">
                <a16:creationId xmlns:a16="http://schemas.microsoft.com/office/drawing/2014/main" id="{E7F0703E-CC0A-4594-A95F-D84F261A29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412875"/>
            <a:ext cx="8893175" cy="5256213"/>
          </a:xfrm>
        </p:spPr>
        <p:txBody>
          <a:bodyPr/>
          <a:lstStyle/>
          <a:p>
            <a:pPr marL="0" indent="0" eaLnBrk="1" hangingPunct="1"/>
            <a:r>
              <a:rPr lang="en-US" altLang="zh-CN" sz="2800" dirty="0">
                <a:latin typeface="楷体_GB2312" pitchFamily="49" charset="-122"/>
              </a:rPr>
              <a:t>LR(k)</a:t>
            </a:r>
            <a:r>
              <a:rPr lang="zh-CN" altLang="en-US" sz="2800" dirty="0">
                <a:latin typeface="楷体_GB2312" pitchFamily="49" charset="-122"/>
              </a:rPr>
              <a:t>分析法可分析</a:t>
            </a:r>
            <a:r>
              <a:rPr lang="en-US" altLang="zh-CN" sz="2800" dirty="0">
                <a:latin typeface="楷体_GB2312" pitchFamily="49" charset="-122"/>
              </a:rPr>
              <a:t>LR(k)</a:t>
            </a:r>
            <a:r>
              <a:rPr lang="zh-CN" altLang="en-US" sz="2800" dirty="0">
                <a:latin typeface="楷体_GB2312" pitchFamily="49" charset="-122"/>
              </a:rPr>
              <a:t>文法产生的语言</a:t>
            </a:r>
          </a:p>
          <a:p>
            <a:pPr marL="190500" lvl="1" indent="0" eaLnBrk="1" hangingPunct="1">
              <a:lnSpc>
                <a:spcPct val="120000"/>
              </a:lnSpc>
            </a:pPr>
            <a:r>
              <a:rPr lang="en-US" altLang="zh-CN" sz="2400" dirty="0">
                <a:latin typeface="楷体_GB2312" pitchFamily="49" charset="-122"/>
              </a:rPr>
              <a:t>L </a:t>
            </a:r>
            <a:r>
              <a:rPr lang="zh-CN" altLang="en-US" sz="2400" dirty="0">
                <a:latin typeface="楷体_GB2312" pitchFamily="49" charset="-122"/>
              </a:rPr>
              <a:t>：从左到右扫描输入符号</a:t>
            </a:r>
          </a:p>
          <a:p>
            <a:pPr marL="190500" lvl="1" indent="0" eaLnBrk="1" hangingPunct="1">
              <a:lnSpc>
                <a:spcPct val="120000"/>
              </a:lnSpc>
            </a:pPr>
            <a:r>
              <a:rPr lang="en-US" altLang="zh-CN" sz="2400" dirty="0">
                <a:latin typeface="楷体_GB2312" pitchFamily="49" charset="-122"/>
              </a:rPr>
              <a:t>R </a:t>
            </a:r>
            <a:r>
              <a:rPr lang="zh-CN" altLang="en-US" sz="2400" dirty="0">
                <a:latin typeface="楷体_GB2312" pitchFamily="49" charset="-122"/>
              </a:rPr>
              <a:t>：构造最右推导的逆过程（归约）</a:t>
            </a:r>
          </a:p>
          <a:p>
            <a:pPr marL="190500" lvl="1" indent="0" eaLnBrk="1" hangingPunct="1">
              <a:lnSpc>
                <a:spcPct val="120000"/>
              </a:lnSpc>
            </a:pPr>
            <a:r>
              <a:rPr lang="en-US" altLang="zh-CN" sz="2400" dirty="0">
                <a:latin typeface="楷体_GB2312" pitchFamily="49" charset="-122"/>
              </a:rPr>
              <a:t>k </a:t>
            </a:r>
            <a:r>
              <a:rPr lang="zh-CN" altLang="en-US" sz="2400" dirty="0">
                <a:latin typeface="楷体_GB2312" pitchFamily="49" charset="-122"/>
              </a:rPr>
              <a:t>：超前读入</a:t>
            </a:r>
            <a:r>
              <a:rPr lang="en-US" altLang="zh-CN" sz="2400" dirty="0">
                <a:latin typeface="楷体_GB2312" pitchFamily="49" charset="-122"/>
              </a:rPr>
              <a:t>k</a:t>
            </a:r>
            <a:r>
              <a:rPr lang="zh-CN" altLang="en-US" sz="2400" dirty="0">
                <a:latin typeface="楷体_GB2312" pitchFamily="49" charset="-122"/>
              </a:rPr>
              <a:t>个符号，以便确定归约用的产生式</a:t>
            </a:r>
          </a:p>
          <a:p>
            <a:pPr marL="190500" lvl="1" indent="0" eaLnBrk="1" hangingPunct="1">
              <a:lnSpc>
                <a:spcPct val="120000"/>
              </a:lnSpc>
            </a:pPr>
            <a:r>
              <a:rPr lang="zh-CN" altLang="en-US" sz="2400" dirty="0">
                <a:latin typeface="楷体_GB2312" pitchFamily="49" charset="-122"/>
              </a:rPr>
              <a:t>使用语言的文法描述内涵解决句柄的识别问题，从语言的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形式描述</a:t>
            </a:r>
            <a:r>
              <a:rPr lang="zh-CN" altLang="en-US" sz="2400" dirty="0">
                <a:latin typeface="楷体_GB2312" pitchFamily="49" charset="-122"/>
              </a:rPr>
              <a:t>入手，为语法分析器的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自动生成</a:t>
            </a:r>
            <a:r>
              <a:rPr lang="zh-CN" altLang="en-US" sz="2400" dirty="0">
                <a:latin typeface="楷体_GB2312" pitchFamily="49" charset="-122"/>
              </a:rPr>
              <a:t>提供了前提和基础</a:t>
            </a:r>
          </a:p>
          <a:p>
            <a:pPr marL="0" indent="0"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分析器根据当前的状态，并至多向前查看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</a:rPr>
              <a:t>k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</a:rPr>
              <a:t>个输入符号，就可以确定是否找到了句柄，如果找到了句柄，则按相应的产生式归约，如果未找到句柄则移进输入符号，并进入相应的状态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35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35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5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35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35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35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5970" grpId="0"/>
      <p:bldP spid="123597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日期占位符 1">
            <a:extLst>
              <a:ext uri="{FF2B5EF4-FFF2-40B4-BE49-F238E27FC236}">
                <a16:creationId xmlns:a16="http://schemas.microsoft.com/office/drawing/2014/main" id="{37B82126-254F-4D02-987A-937ACF24CD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3C489BE-E0AD-46FE-83EE-F0E4430DC852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90115" name="灯片编号占位符 3">
            <a:extLst>
              <a:ext uri="{FF2B5EF4-FFF2-40B4-BE49-F238E27FC236}">
                <a16:creationId xmlns:a16="http://schemas.microsoft.com/office/drawing/2014/main" id="{7AD14369-5E1C-4AD4-8E67-CD51A548C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991D3F3-E7EF-4B3E-AEE0-769C854F278E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90690" name="Text Box 2">
            <a:extLst>
              <a:ext uri="{FF2B5EF4-FFF2-40B4-BE49-F238E27FC236}">
                <a16:creationId xmlns:a16="http://schemas.microsoft.com/office/drawing/2014/main" id="{C73F336C-E5D1-4603-A39D-62F86515C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04800"/>
            <a:ext cx="1143000" cy="2543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S’→.S 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S→.A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S→.B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A→.aAc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A→.a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B→.bBd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B→.b</a:t>
            </a:r>
            <a:endParaRPr kumimoji="0" lang="en-US" altLang="zh-CN" sz="2000" b="1"/>
          </a:p>
        </p:txBody>
      </p:sp>
      <p:sp>
        <p:nvSpPr>
          <p:cNvPr id="2290691" name="Line 3">
            <a:extLst>
              <a:ext uri="{FF2B5EF4-FFF2-40B4-BE49-F238E27FC236}">
                <a16:creationId xmlns:a16="http://schemas.microsoft.com/office/drawing/2014/main" id="{C90672BD-6979-42CA-B96A-3B36E6F93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09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692" name="Text Box 4">
            <a:extLst>
              <a:ext uri="{FF2B5EF4-FFF2-40B4-BE49-F238E27FC236}">
                <a16:creationId xmlns:a16="http://schemas.microsoft.com/office/drawing/2014/main" id="{0DC56815-5503-4E76-8D1A-332D326F3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048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2290693" name="Text Box 5">
            <a:extLst>
              <a:ext uri="{FF2B5EF4-FFF2-40B4-BE49-F238E27FC236}">
                <a16:creationId xmlns:a16="http://schemas.microsoft.com/office/drawing/2014/main" id="{70916E0E-8D0F-4A2D-B6FC-F39FC3B2C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1000"/>
            <a:ext cx="1295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:S</a:t>
            </a:r>
            <a:r>
              <a:rPr kumimoji="0" lang="en-US" altLang="zh-CN" sz="2000" b="1">
                <a:latin typeface="Tahoma" panose="020B0604030504040204" pitchFamily="34" charset="0"/>
              </a:rPr>
              <a:t>'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→S.</a:t>
            </a:r>
          </a:p>
        </p:txBody>
      </p:sp>
      <p:sp>
        <p:nvSpPr>
          <p:cNvPr id="2290694" name="Line 6">
            <a:extLst>
              <a:ext uri="{FF2B5EF4-FFF2-40B4-BE49-F238E27FC236}">
                <a16:creationId xmlns:a16="http://schemas.microsoft.com/office/drawing/2014/main" id="{3AB9F5DF-851B-407A-8D48-AB41BB476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695" name="Text Box 7">
            <a:extLst>
              <a:ext uri="{FF2B5EF4-FFF2-40B4-BE49-F238E27FC236}">
                <a16:creationId xmlns:a16="http://schemas.microsoft.com/office/drawing/2014/main" id="{7E26D953-A287-4898-8483-AD8424CDA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990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290696" name="Text Box 8">
            <a:extLst>
              <a:ext uri="{FF2B5EF4-FFF2-40B4-BE49-F238E27FC236}">
                <a16:creationId xmlns:a16="http://schemas.microsoft.com/office/drawing/2014/main" id="{C612BA91-7B61-4E45-A16D-BAE2593FD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066800"/>
            <a:ext cx="1295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:S→A.</a:t>
            </a:r>
          </a:p>
        </p:txBody>
      </p:sp>
      <p:sp>
        <p:nvSpPr>
          <p:cNvPr id="2290697" name="Line 9">
            <a:extLst>
              <a:ext uri="{FF2B5EF4-FFF2-40B4-BE49-F238E27FC236}">
                <a16:creationId xmlns:a16="http://schemas.microsoft.com/office/drawing/2014/main" id="{3297A028-0120-4999-BC0C-22637CE44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057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698" name="Text Box 10">
            <a:extLst>
              <a:ext uri="{FF2B5EF4-FFF2-40B4-BE49-F238E27FC236}">
                <a16:creationId xmlns:a16="http://schemas.microsoft.com/office/drawing/2014/main" id="{9E2F3F83-3BA6-4C25-98A0-8C5418DB8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76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290699" name="Text Box 11">
            <a:extLst>
              <a:ext uri="{FF2B5EF4-FFF2-40B4-BE49-F238E27FC236}">
                <a16:creationId xmlns:a16="http://schemas.microsoft.com/office/drawing/2014/main" id="{184CA948-27F5-4CB6-91FC-325FA8E59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828800"/>
            <a:ext cx="12954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:S→B.</a:t>
            </a:r>
          </a:p>
        </p:txBody>
      </p:sp>
      <p:sp>
        <p:nvSpPr>
          <p:cNvPr id="2290700" name="Line 12">
            <a:extLst>
              <a:ext uri="{FF2B5EF4-FFF2-40B4-BE49-F238E27FC236}">
                <a16:creationId xmlns:a16="http://schemas.microsoft.com/office/drawing/2014/main" id="{A8D2DCF6-2168-4857-AA8A-D9082AE817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743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701" name="Text Box 13">
            <a:extLst>
              <a:ext uri="{FF2B5EF4-FFF2-40B4-BE49-F238E27FC236}">
                <a16:creationId xmlns:a16="http://schemas.microsoft.com/office/drawing/2014/main" id="{43E6244D-79A6-4405-A9FC-9942EFDED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362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290702" name="Text Box 14">
            <a:extLst>
              <a:ext uri="{FF2B5EF4-FFF2-40B4-BE49-F238E27FC236}">
                <a16:creationId xmlns:a16="http://schemas.microsoft.com/office/drawing/2014/main" id="{EA7A77CD-96FE-4AEC-9963-037B84084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438400"/>
            <a:ext cx="1295400" cy="162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A→a.Ac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A→a.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A→.aAc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A→.a</a:t>
            </a:r>
          </a:p>
        </p:txBody>
      </p:sp>
      <p:sp>
        <p:nvSpPr>
          <p:cNvPr id="2290703" name="Freeform 15">
            <a:extLst>
              <a:ext uri="{FF2B5EF4-FFF2-40B4-BE49-F238E27FC236}">
                <a16:creationId xmlns:a16="http://schemas.microsoft.com/office/drawing/2014/main" id="{42D4D280-B7A3-4D16-BF49-7E02B364B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95600"/>
            <a:ext cx="1676400" cy="2362200"/>
          </a:xfrm>
          <a:custGeom>
            <a:avLst/>
            <a:gdLst>
              <a:gd name="T0" fmla="*/ 2147483646 w 944"/>
              <a:gd name="T1" fmla="*/ 0 h 1600"/>
              <a:gd name="T2" fmla="*/ 2147483646 w 944"/>
              <a:gd name="T3" fmla="*/ 2147483646 h 1600"/>
              <a:gd name="T4" fmla="*/ 2147483646 w 944"/>
              <a:gd name="T5" fmla="*/ 2147483646 h 1600"/>
              <a:gd name="T6" fmla="*/ 2147483646 w 944"/>
              <a:gd name="T7" fmla="*/ 2147483646 h 1600"/>
              <a:gd name="T8" fmla="*/ 0 60000 65536"/>
              <a:gd name="T9" fmla="*/ 0 60000 65536"/>
              <a:gd name="T10" fmla="*/ 0 60000 65536"/>
              <a:gd name="T11" fmla="*/ 0 60000 65536"/>
              <a:gd name="T12" fmla="*/ 0 w 944"/>
              <a:gd name="T13" fmla="*/ 0 h 1600"/>
              <a:gd name="T14" fmla="*/ 944 w 944"/>
              <a:gd name="T15" fmla="*/ 1600 h 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4" h="1600">
                <a:moveTo>
                  <a:pt x="32" y="0"/>
                </a:moveTo>
                <a:cubicBezTo>
                  <a:pt x="16" y="308"/>
                  <a:pt x="0" y="616"/>
                  <a:pt x="128" y="864"/>
                </a:cubicBezTo>
                <a:cubicBezTo>
                  <a:pt x="256" y="1112"/>
                  <a:pt x="664" y="1376"/>
                  <a:pt x="800" y="1488"/>
                </a:cubicBezTo>
                <a:cubicBezTo>
                  <a:pt x="936" y="1600"/>
                  <a:pt x="736" y="1488"/>
                  <a:pt x="944" y="153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704" name="Text Box 16">
            <a:extLst>
              <a:ext uri="{FF2B5EF4-FFF2-40B4-BE49-F238E27FC236}">
                <a16:creationId xmlns:a16="http://schemas.microsoft.com/office/drawing/2014/main" id="{FAFEFAA9-FAF4-4E5E-8BC7-418C7ABA6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86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290705" name="Text Box 17">
            <a:extLst>
              <a:ext uri="{FF2B5EF4-FFF2-40B4-BE49-F238E27FC236}">
                <a16:creationId xmlns:a16="http://schemas.microsoft.com/office/drawing/2014/main" id="{8DFFBEFC-9451-4A2C-8665-E3F808850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648200"/>
            <a:ext cx="1295400" cy="162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B→b.Bd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B→b.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B→.bBd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B→.b</a:t>
            </a:r>
          </a:p>
        </p:txBody>
      </p:sp>
      <p:sp>
        <p:nvSpPr>
          <p:cNvPr id="2290706" name="Freeform 18">
            <a:extLst>
              <a:ext uri="{FF2B5EF4-FFF2-40B4-BE49-F238E27FC236}">
                <a16:creationId xmlns:a16="http://schemas.microsoft.com/office/drawing/2014/main" id="{63F526CD-D276-431A-AF04-D1BB3CA21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49275"/>
            <a:ext cx="973138" cy="2117725"/>
          </a:xfrm>
          <a:custGeom>
            <a:avLst/>
            <a:gdLst>
              <a:gd name="T0" fmla="*/ 0 w 816"/>
              <a:gd name="T1" fmla="*/ 2147483646 h 1344"/>
              <a:gd name="T2" fmla="*/ 2147483646 w 816"/>
              <a:gd name="T3" fmla="*/ 2147483646 h 1344"/>
              <a:gd name="T4" fmla="*/ 2147483646 w 816"/>
              <a:gd name="T5" fmla="*/ 2147483646 h 1344"/>
              <a:gd name="T6" fmla="*/ 2147483646 w 816"/>
              <a:gd name="T7" fmla="*/ 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344"/>
              <a:gd name="T14" fmla="*/ 816 w 8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344">
                <a:moveTo>
                  <a:pt x="0" y="1344"/>
                </a:moveTo>
                <a:cubicBezTo>
                  <a:pt x="64" y="1264"/>
                  <a:pt x="128" y="1184"/>
                  <a:pt x="192" y="1008"/>
                </a:cubicBezTo>
                <a:cubicBezTo>
                  <a:pt x="256" y="832"/>
                  <a:pt x="280" y="456"/>
                  <a:pt x="384" y="288"/>
                </a:cubicBezTo>
                <a:cubicBezTo>
                  <a:pt x="488" y="120"/>
                  <a:pt x="744" y="40"/>
                  <a:pt x="81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707" name="Text Box 19">
            <a:extLst>
              <a:ext uri="{FF2B5EF4-FFF2-40B4-BE49-F238E27FC236}">
                <a16:creationId xmlns:a16="http://schemas.microsoft.com/office/drawing/2014/main" id="{E1430693-316F-47E5-BF20-3C7AD7353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143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290708" name="Text Box 20">
            <a:extLst>
              <a:ext uri="{FF2B5EF4-FFF2-40B4-BE49-F238E27FC236}">
                <a16:creationId xmlns:a16="http://schemas.microsoft.com/office/drawing/2014/main" id="{883B8DA0-5731-4DF4-A763-2F335135C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39725"/>
            <a:ext cx="15240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:A→aA.c</a:t>
            </a:r>
          </a:p>
        </p:txBody>
      </p:sp>
      <p:sp>
        <p:nvSpPr>
          <p:cNvPr id="2290709" name="Freeform 21">
            <a:extLst>
              <a:ext uri="{FF2B5EF4-FFF2-40B4-BE49-F238E27FC236}">
                <a16:creationId xmlns:a16="http://schemas.microsoft.com/office/drawing/2014/main" id="{04665C10-2978-4D95-AE65-A74634A99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048000"/>
            <a:ext cx="457200" cy="838200"/>
          </a:xfrm>
          <a:custGeom>
            <a:avLst/>
            <a:gdLst>
              <a:gd name="T0" fmla="*/ 2147483646 w 288"/>
              <a:gd name="T1" fmla="*/ 0 h 528"/>
              <a:gd name="T2" fmla="*/ 0 w 288"/>
              <a:gd name="T3" fmla="*/ 2147483646 h 528"/>
              <a:gd name="T4" fmla="*/ 2147483646 w 288"/>
              <a:gd name="T5" fmla="*/ 2147483646 h 528"/>
              <a:gd name="T6" fmla="*/ 0 60000 65536"/>
              <a:gd name="T7" fmla="*/ 0 60000 65536"/>
              <a:gd name="T8" fmla="*/ 0 60000 65536"/>
              <a:gd name="T9" fmla="*/ 0 w 288"/>
              <a:gd name="T10" fmla="*/ 0 h 528"/>
              <a:gd name="T11" fmla="*/ 288 w 288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528">
                <a:moveTo>
                  <a:pt x="288" y="0"/>
                </a:moveTo>
                <a:cubicBezTo>
                  <a:pt x="144" y="76"/>
                  <a:pt x="0" y="152"/>
                  <a:pt x="0" y="240"/>
                </a:cubicBezTo>
                <a:cubicBezTo>
                  <a:pt x="0" y="328"/>
                  <a:pt x="144" y="428"/>
                  <a:pt x="288" y="52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710" name="Text Box 22">
            <a:extLst>
              <a:ext uri="{FF2B5EF4-FFF2-40B4-BE49-F238E27FC236}">
                <a16:creationId xmlns:a16="http://schemas.microsoft.com/office/drawing/2014/main" id="{8A406757-2E92-40F9-AB8C-B0E7057BB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276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290711" name="Freeform 23">
            <a:extLst>
              <a:ext uri="{FF2B5EF4-FFF2-40B4-BE49-F238E27FC236}">
                <a16:creationId xmlns:a16="http://schemas.microsoft.com/office/drawing/2014/main" id="{E3BA8A93-AD05-40D0-89DF-03D66A79E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257800"/>
            <a:ext cx="457200" cy="990600"/>
          </a:xfrm>
          <a:custGeom>
            <a:avLst/>
            <a:gdLst>
              <a:gd name="T0" fmla="*/ 2147483646 w 240"/>
              <a:gd name="T1" fmla="*/ 0 h 432"/>
              <a:gd name="T2" fmla="*/ 0 w 240"/>
              <a:gd name="T3" fmla="*/ 2147483646 h 432"/>
              <a:gd name="T4" fmla="*/ 2147483646 w 240"/>
              <a:gd name="T5" fmla="*/ 2147483646 h 432"/>
              <a:gd name="T6" fmla="*/ 0 60000 65536"/>
              <a:gd name="T7" fmla="*/ 0 60000 65536"/>
              <a:gd name="T8" fmla="*/ 0 60000 65536"/>
              <a:gd name="T9" fmla="*/ 0 w 240"/>
              <a:gd name="T10" fmla="*/ 0 h 432"/>
              <a:gd name="T11" fmla="*/ 240 w 24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432">
                <a:moveTo>
                  <a:pt x="240" y="0"/>
                </a:moveTo>
                <a:cubicBezTo>
                  <a:pt x="120" y="60"/>
                  <a:pt x="0" y="120"/>
                  <a:pt x="0" y="192"/>
                </a:cubicBezTo>
                <a:cubicBezTo>
                  <a:pt x="0" y="264"/>
                  <a:pt x="208" y="376"/>
                  <a:pt x="240" y="43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712" name="Text Box 24">
            <a:extLst>
              <a:ext uri="{FF2B5EF4-FFF2-40B4-BE49-F238E27FC236}">
                <a16:creationId xmlns:a16="http://schemas.microsoft.com/office/drawing/2014/main" id="{248D2C30-2BA3-4434-A05E-E51DD914B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410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290713" name="Freeform 25">
            <a:extLst>
              <a:ext uri="{FF2B5EF4-FFF2-40B4-BE49-F238E27FC236}">
                <a16:creationId xmlns:a16="http://schemas.microsoft.com/office/drawing/2014/main" id="{3CF622F9-2174-40D8-832A-8563AC24D5E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86200" y="5181600"/>
            <a:ext cx="1190625" cy="839788"/>
          </a:xfrm>
          <a:custGeom>
            <a:avLst/>
            <a:gdLst>
              <a:gd name="T0" fmla="*/ 0 w 912"/>
              <a:gd name="T1" fmla="*/ 2147483646 h 2112"/>
              <a:gd name="T2" fmla="*/ 2147483646 w 912"/>
              <a:gd name="T3" fmla="*/ 2147483646 h 2112"/>
              <a:gd name="T4" fmla="*/ 2147483646 w 912"/>
              <a:gd name="T5" fmla="*/ 2147483646 h 2112"/>
              <a:gd name="T6" fmla="*/ 2147483646 w 912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2112"/>
              <a:gd name="T14" fmla="*/ 912 w 912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2112">
                <a:moveTo>
                  <a:pt x="0" y="2112"/>
                </a:moveTo>
                <a:cubicBezTo>
                  <a:pt x="92" y="1936"/>
                  <a:pt x="184" y="1760"/>
                  <a:pt x="288" y="1488"/>
                </a:cubicBezTo>
                <a:cubicBezTo>
                  <a:pt x="392" y="1216"/>
                  <a:pt x="520" y="728"/>
                  <a:pt x="624" y="480"/>
                </a:cubicBezTo>
                <a:cubicBezTo>
                  <a:pt x="728" y="232"/>
                  <a:pt x="820" y="116"/>
                  <a:pt x="91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714" name="Text Box 26">
            <a:extLst>
              <a:ext uri="{FF2B5EF4-FFF2-40B4-BE49-F238E27FC236}">
                <a16:creationId xmlns:a16="http://schemas.microsoft.com/office/drawing/2014/main" id="{CDAF41E6-75AB-451E-BAAA-C115C19E6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5257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290715" name="Text Box 27">
            <a:extLst>
              <a:ext uri="{FF2B5EF4-FFF2-40B4-BE49-F238E27FC236}">
                <a16:creationId xmlns:a16="http://schemas.microsoft.com/office/drawing/2014/main" id="{113CE93F-72F7-410E-BCFE-DFD4D4394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188" y="5867400"/>
            <a:ext cx="15240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 B→bB.d</a:t>
            </a:r>
          </a:p>
        </p:txBody>
      </p:sp>
      <p:sp>
        <p:nvSpPr>
          <p:cNvPr id="2290716" name="Line 28">
            <a:extLst>
              <a:ext uri="{FF2B5EF4-FFF2-40B4-BE49-F238E27FC236}">
                <a16:creationId xmlns:a16="http://schemas.microsoft.com/office/drawing/2014/main" id="{DF4432F0-86EC-47E6-B6D4-A12F10A25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3738" y="796925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717" name="Text Box 29">
            <a:extLst>
              <a:ext uri="{FF2B5EF4-FFF2-40B4-BE49-F238E27FC236}">
                <a16:creationId xmlns:a16="http://schemas.microsoft.com/office/drawing/2014/main" id="{9A696955-EC93-413E-9F0D-FABB2534D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938" y="110172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290718" name="Text Box 30">
            <a:extLst>
              <a:ext uri="{FF2B5EF4-FFF2-40B4-BE49-F238E27FC236}">
                <a16:creationId xmlns:a16="http://schemas.microsoft.com/office/drawing/2014/main" id="{96F275CB-ED2B-4955-AF44-17733B0E6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738" y="1939925"/>
            <a:ext cx="15240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:A→aAc.</a:t>
            </a:r>
          </a:p>
        </p:txBody>
      </p:sp>
      <p:sp>
        <p:nvSpPr>
          <p:cNvPr id="2290719" name="Line 31">
            <a:extLst>
              <a:ext uri="{FF2B5EF4-FFF2-40B4-BE49-F238E27FC236}">
                <a16:creationId xmlns:a16="http://schemas.microsoft.com/office/drawing/2014/main" id="{F1DF8BC6-3570-44CE-BE4A-DA5A73DE22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18188" y="45720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0720" name="Text Box 32">
            <a:extLst>
              <a:ext uri="{FF2B5EF4-FFF2-40B4-BE49-F238E27FC236}">
                <a16:creationId xmlns:a16="http://schemas.microsoft.com/office/drawing/2014/main" id="{61017182-8B1E-4E74-A2BF-B03A090E8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388" y="50292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2290721" name="Text Box 33">
            <a:extLst>
              <a:ext uri="{FF2B5EF4-FFF2-40B4-BE49-F238E27FC236}">
                <a16:creationId xmlns:a16="http://schemas.microsoft.com/office/drawing/2014/main" id="{A42631BC-56D5-47FE-80B2-944C0A4E8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9988" y="4114800"/>
            <a:ext cx="1752600" cy="409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 B→bBd.</a:t>
            </a:r>
          </a:p>
        </p:txBody>
      </p:sp>
      <p:sp>
        <p:nvSpPr>
          <p:cNvPr id="2290722" name="Rectangle 34">
            <a:extLst>
              <a:ext uri="{FF2B5EF4-FFF2-40B4-BE49-F238E27FC236}">
                <a16:creationId xmlns:a16="http://schemas.microsoft.com/office/drawing/2014/main" id="{B8B2617D-7376-4EC6-A896-4A33619D4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04800"/>
            <a:ext cx="16002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>
            <a:lvl1pPr marL="609600" indent="-609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sz="2800" b="1">
                <a:latin typeface="Tahoma" panose="020B0604030504040204" pitchFamily="34" charset="0"/>
              </a:rPr>
              <a:t>'</a:t>
            </a:r>
            <a:r>
              <a:rPr kumimoji="0"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→S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S →A|B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 →aAc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 →a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B →bBd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B →b</a:t>
            </a:r>
          </a:p>
        </p:txBody>
      </p:sp>
      <p:sp>
        <p:nvSpPr>
          <p:cNvPr id="2290723" name="Rectangle 35">
            <a:extLst>
              <a:ext uri="{FF2B5EF4-FFF2-40B4-BE49-F238E27FC236}">
                <a16:creationId xmlns:a16="http://schemas.microsoft.com/office/drawing/2014/main" id="{17069404-15ED-4CAC-9A6B-8D3E3047A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4508500"/>
            <a:ext cx="2124075" cy="17287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3200" b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问题</a:t>
            </a:r>
            <a:r>
              <a:rPr kumimoji="0" lang="en-US" altLang="zh-CN" sz="3200" b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3200" b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如何构造其分析表</a:t>
            </a:r>
            <a:r>
              <a:rPr kumimoji="0" lang="en-US" altLang="zh-CN" sz="3200" b="1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kumimoji="0" lang="en-US" altLang="zh-CN" sz="3200" b="1">
              <a:solidFill>
                <a:srgbClr val="FF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pic>
        <p:nvPicPr>
          <p:cNvPr id="90150" name="图片 385062">
            <a:extLst>
              <a:ext uri="{FF2B5EF4-FFF2-40B4-BE49-F238E27FC236}">
                <a16:creationId xmlns:a16="http://schemas.microsoft.com/office/drawing/2014/main" id="{DCE4E0AA-45E6-48FC-9753-D0B761DB1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078413"/>
            <a:ext cx="754062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069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069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0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90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0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90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90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90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90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90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90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90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90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90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90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90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90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90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9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90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90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90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90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9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90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90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90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90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9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90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90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90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290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9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90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290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9070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29070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290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290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290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290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290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290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290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290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290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290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2290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290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290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29070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29070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290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290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290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290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290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290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290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290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290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290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229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29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29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290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2290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229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290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290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229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290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290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229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2290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2290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29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229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2290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2290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2290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2290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229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2290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2290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229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229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0690" grpId="0" build="p" animBg="1"/>
      <p:bldP spid="2290692" grpId="0"/>
      <p:bldP spid="2290693" grpId="0" animBg="1"/>
      <p:bldP spid="2290695" grpId="0"/>
      <p:bldP spid="2290696" grpId="0" animBg="1"/>
      <p:bldP spid="2290698" grpId="0"/>
      <p:bldP spid="2290699" grpId="0" animBg="1"/>
      <p:bldP spid="2290701" grpId="0"/>
      <p:bldP spid="2290702" grpId="0" build="p" animBg="1"/>
      <p:bldP spid="2290704" grpId="0"/>
      <p:bldP spid="2290705" grpId="0" build="p" animBg="1"/>
      <p:bldP spid="2290707" grpId="0"/>
      <p:bldP spid="2290708" grpId="0" animBg="1"/>
      <p:bldP spid="2290710" grpId="0"/>
      <p:bldP spid="2290712" grpId="0"/>
      <p:bldP spid="2290714" grpId="0"/>
      <p:bldP spid="2290715" grpId="0" animBg="1"/>
      <p:bldP spid="2290717" grpId="0"/>
      <p:bldP spid="2290718" grpId="0" animBg="1"/>
      <p:bldP spid="2290720" grpId="0"/>
      <p:bldP spid="22907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日期占位符 3">
            <a:extLst>
              <a:ext uri="{FF2B5EF4-FFF2-40B4-BE49-F238E27FC236}">
                <a16:creationId xmlns:a16="http://schemas.microsoft.com/office/drawing/2014/main" id="{F2EE15B2-88BC-4883-A7BF-5E131E5182B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38D9B2B-AA4E-4FBF-8C25-2360C24A360F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91139" name="灯片编号占位符 5">
            <a:extLst>
              <a:ext uri="{FF2B5EF4-FFF2-40B4-BE49-F238E27FC236}">
                <a16:creationId xmlns:a16="http://schemas.microsoft.com/office/drawing/2014/main" id="{54CFE50B-7B6D-416E-BB24-0A45D9F7EF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3620469-8787-418E-827C-05A416243F7F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40" name="Rectangle 2">
            <a:extLst>
              <a:ext uri="{FF2B5EF4-FFF2-40B4-BE49-F238E27FC236}">
                <a16:creationId xmlns:a16="http://schemas.microsoft.com/office/drawing/2014/main" id="{D0A7A4BE-8FA2-47B3-AA51-D5ECD02018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15888"/>
            <a:ext cx="7543800" cy="695325"/>
          </a:xfrm>
        </p:spPr>
        <p:txBody>
          <a:bodyPr anchor="ctr"/>
          <a:lstStyle/>
          <a:p>
            <a:pPr eaLnBrk="1" hangingPunct="1"/>
            <a:r>
              <a:rPr lang="en-US" altLang="zh-CN" sz="4000">
                <a:latin typeface="Times New Roman" panose="02020603050405020304" pitchFamily="18" charset="0"/>
              </a:rPr>
              <a:t>5.3.3 SLR(1)</a:t>
            </a:r>
            <a:r>
              <a:rPr lang="zh-CN" altLang="en-US" sz="4000">
                <a:latin typeface="Times New Roman" panose="02020603050405020304" pitchFamily="18" charset="0"/>
              </a:rPr>
              <a:t>分析表的构造算法</a:t>
            </a:r>
          </a:p>
        </p:txBody>
      </p:sp>
      <p:sp>
        <p:nvSpPr>
          <p:cNvPr id="1270787" name="Rectangle 3">
            <a:extLst>
              <a:ext uri="{FF2B5EF4-FFF2-40B4-BE49-F238E27FC236}">
                <a16:creationId xmlns:a16="http://schemas.microsoft.com/office/drawing/2014/main" id="{4B959424-378D-4917-83BC-82DBABB1CF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908050"/>
            <a:ext cx="8567737" cy="54737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  算法</a:t>
            </a:r>
            <a:r>
              <a:rPr lang="en-US" altLang="zh-CN" sz="2400">
                <a:latin typeface="Times New Roman" panose="02020603050405020304" pitchFamily="18" charset="0"/>
              </a:rPr>
              <a:t>5.6 </a:t>
            </a:r>
            <a:r>
              <a:rPr lang="en-US" altLang="zh-CN" sz="2400" i="1">
                <a:latin typeface="Times New Roman" panose="02020603050405020304" pitchFamily="18" charset="0"/>
              </a:rPr>
              <a:t>LR</a:t>
            </a:r>
            <a:r>
              <a:rPr lang="en-US" altLang="zh-CN" sz="2400">
                <a:latin typeface="Times New Roman" panose="02020603050405020304" pitchFamily="18" charset="0"/>
              </a:rPr>
              <a:t>(0)</a:t>
            </a:r>
            <a:r>
              <a:rPr lang="zh-CN" altLang="en-US" sz="2400">
                <a:latin typeface="Times New Roman" panose="02020603050405020304" pitchFamily="18" charset="0"/>
              </a:rPr>
              <a:t>分析表的构造。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输入：文法</a:t>
            </a:r>
            <a:r>
              <a:rPr lang="en-US" altLang="zh-CN" sz="2400" i="1">
                <a:latin typeface="Times New Roman" panose="02020603050405020304" pitchFamily="18" charset="0"/>
              </a:rPr>
              <a:t>G</a:t>
            </a:r>
            <a:r>
              <a:rPr lang="en-US" altLang="zh-CN" sz="2400">
                <a:latin typeface="Times New Roman" panose="02020603050405020304" pitchFamily="18" charset="0"/>
              </a:rPr>
              <a:t>=(</a:t>
            </a:r>
            <a:r>
              <a:rPr lang="en-US" altLang="zh-CN" sz="2400" i="1">
                <a:latin typeface="Times New Roman" panose="02020603050405020304" pitchFamily="18" charset="0"/>
              </a:rPr>
              <a:t>V</a:t>
            </a:r>
            <a:r>
              <a:rPr lang="en-US" altLang="zh-CN" sz="2400">
                <a:latin typeface="Times New Roman" panose="02020603050405020304" pitchFamily="18" charset="0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</a:rPr>
              <a:t>T</a:t>
            </a:r>
            <a:r>
              <a:rPr lang="en-US" altLang="zh-CN" sz="2400">
                <a:latin typeface="Times New Roman" panose="02020603050405020304" pitchFamily="18" charset="0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</a:rPr>
              <a:t> P</a:t>
            </a:r>
            <a:r>
              <a:rPr lang="en-US" altLang="zh-CN" sz="2400">
                <a:latin typeface="Times New Roman" panose="02020603050405020304" pitchFamily="18" charset="0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的拓广文法</a:t>
            </a:r>
            <a:r>
              <a:rPr lang="en-US" altLang="zh-CN" sz="2400" i="1">
                <a:latin typeface="Times New Roman" panose="02020603050405020304" pitchFamily="18" charset="0"/>
              </a:rPr>
              <a:t>G</a:t>
            </a:r>
            <a:r>
              <a:rPr lang="en-US" altLang="zh-CN" sz="2400">
                <a:latin typeface="Times New Roman" panose="02020603050405020304" pitchFamily="18" charset="0"/>
              </a:rPr>
              <a:t>';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输出：</a:t>
            </a:r>
            <a:r>
              <a:rPr lang="en-US" altLang="zh-CN" sz="2400" i="1">
                <a:latin typeface="Times New Roman" panose="02020603050405020304" pitchFamily="18" charset="0"/>
              </a:rPr>
              <a:t>G</a:t>
            </a:r>
            <a:r>
              <a:rPr lang="en-US" altLang="zh-CN" sz="2400">
                <a:latin typeface="Times New Roman" panose="02020603050405020304" pitchFamily="18" charset="0"/>
              </a:rPr>
              <a:t>'</a:t>
            </a:r>
            <a:r>
              <a:rPr lang="zh-CN" altLang="en-US" sz="2400">
                <a:latin typeface="Times New Roman" panose="02020603050405020304" pitchFamily="18" charset="0"/>
              </a:rPr>
              <a:t>的</a:t>
            </a:r>
            <a:r>
              <a:rPr lang="en-US" altLang="zh-CN" sz="2400" i="1">
                <a:latin typeface="Times New Roman" panose="02020603050405020304" pitchFamily="18" charset="0"/>
              </a:rPr>
              <a:t>LR</a:t>
            </a:r>
            <a:r>
              <a:rPr lang="en-US" altLang="zh-CN" sz="2400">
                <a:latin typeface="Times New Roman" panose="02020603050405020304" pitchFamily="18" charset="0"/>
              </a:rPr>
              <a:t>(0)</a:t>
            </a:r>
            <a:r>
              <a:rPr lang="zh-CN" altLang="en-US" sz="2400">
                <a:latin typeface="Times New Roman" panose="02020603050405020304" pitchFamily="18" charset="0"/>
              </a:rPr>
              <a:t>分析表，即</a:t>
            </a:r>
            <a:r>
              <a:rPr lang="en-US" altLang="zh-CN" sz="2400" i="1">
                <a:latin typeface="Times New Roman" panose="02020603050405020304" pitchFamily="18" charset="0"/>
              </a:rPr>
              <a:t>action</a:t>
            </a:r>
            <a:r>
              <a:rPr lang="zh-CN" altLang="en-US" sz="2400">
                <a:latin typeface="Times New Roman" panose="02020603050405020304" pitchFamily="18" charset="0"/>
              </a:rPr>
              <a:t>表和</a:t>
            </a:r>
            <a:r>
              <a:rPr lang="en-US" altLang="zh-CN" sz="2400" i="1">
                <a:latin typeface="Times New Roman" panose="02020603050405020304" pitchFamily="18" charset="0"/>
              </a:rPr>
              <a:t>goto</a:t>
            </a:r>
            <a:r>
              <a:rPr lang="zh-CN" altLang="en-US" sz="2400">
                <a:latin typeface="Times New Roman" panose="02020603050405020304" pitchFamily="18" charset="0"/>
              </a:rPr>
              <a:t>表</a:t>
            </a:r>
            <a:r>
              <a:rPr lang="en-US" altLang="zh-CN" sz="2400">
                <a:latin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步骤：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1.</a:t>
            </a:r>
            <a:r>
              <a:rPr lang="zh-CN" altLang="en-US" sz="2400">
                <a:latin typeface="Times New Roman" panose="02020603050405020304" pitchFamily="18" charset="0"/>
              </a:rPr>
              <a:t>令</a:t>
            </a: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</a:rPr>
              <a:t>0</a:t>
            </a:r>
            <a:r>
              <a:rPr lang="en-US" altLang="zh-CN" sz="2400">
                <a:latin typeface="Times New Roman" panose="02020603050405020304" pitchFamily="18" charset="0"/>
              </a:rPr>
              <a:t>= CLOSURE({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'→.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})</a:t>
            </a:r>
            <a:r>
              <a:rPr lang="zh-CN" altLang="en-US" sz="2400">
                <a:latin typeface="Times New Roman" panose="02020603050405020304" pitchFamily="18" charset="0"/>
              </a:rPr>
              <a:t>，构造</a:t>
            </a:r>
            <a:r>
              <a:rPr lang="en-US" altLang="zh-CN" sz="2400" i="1">
                <a:latin typeface="Times New Roman" panose="02020603050405020304" pitchFamily="18" charset="0"/>
              </a:rPr>
              <a:t>G</a:t>
            </a:r>
            <a:r>
              <a:rPr lang="en-US" altLang="zh-CN" sz="2400">
                <a:latin typeface="Times New Roman" panose="02020603050405020304" pitchFamily="18" charset="0"/>
              </a:rPr>
              <a:t>'</a:t>
            </a:r>
            <a:r>
              <a:rPr lang="zh-CN" altLang="en-US" sz="2400">
                <a:latin typeface="Times New Roman" panose="02020603050405020304" pitchFamily="18" charset="0"/>
              </a:rPr>
              <a:t>的</a:t>
            </a:r>
            <a:r>
              <a:rPr lang="en-US" altLang="zh-CN" sz="2400" i="1">
                <a:latin typeface="Times New Roman" panose="02020603050405020304" pitchFamily="18" charset="0"/>
              </a:rPr>
              <a:t>LR</a:t>
            </a:r>
            <a:r>
              <a:rPr lang="en-US" altLang="zh-CN" sz="2400">
                <a:latin typeface="Times New Roman" panose="02020603050405020304" pitchFamily="18" charset="0"/>
              </a:rPr>
              <a:t>(0)</a:t>
            </a:r>
            <a:r>
              <a:rPr lang="zh-CN" altLang="en-US" sz="2400">
                <a:latin typeface="Times New Roman" panose="02020603050405020304" pitchFamily="18" charset="0"/>
              </a:rPr>
              <a:t>项目集规范族</a:t>
            </a:r>
            <a:r>
              <a:rPr lang="en-US" altLang="zh-CN" sz="2400" i="1">
                <a:latin typeface="Times New Roman" panose="02020603050405020304" pitchFamily="18" charset="0"/>
              </a:rPr>
              <a:t>C</a:t>
            </a:r>
            <a:r>
              <a:rPr lang="en-US" altLang="zh-CN" sz="2400">
                <a:latin typeface="Times New Roman" panose="02020603050405020304" pitchFamily="18" charset="0"/>
              </a:rPr>
              <a:t>={ I</a:t>
            </a:r>
            <a:r>
              <a:rPr lang="en-US" altLang="zh-CN" sz="2400" baseline="-25000">
                <a:latin typeface="Times New Roman" panose="02020603050405020304" pitchFamily="18" charset="0"/>
              </a:rPr>
              <a:t>0</a:t>
            </a:r>
            <a:r>
              <a:rPr lang="en-US" altLang="zh-CN" sz="2400">
                <a:latin typeface="Times New Roman" panose="02020603050405020304" pitchFamily="18" charset="0"/>
              </a:rPr>
              <a:t>,I</a:t>
            </a:r>
            <a:r>
              <a:rPr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</a:rPr>
              <a:t>,…,I</a:t>
            </a:r>
            <a:r>
              <a:rPr lang="en-US" altLang="zh-CN" sz="2400" baseline="-25000">
                <a:latin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</a:rPr>
              <a:t>}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．让</a:t>
            </a: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</a:rPr>
              <a:t>对应状态</a:t>
            </a:r>
            <a:r>
              <a:rPr lang="en-US" altLang="zh-CN" sz="2400" i="1">
                <a:latin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</a:rPr>
              <a:t>对应状态</a:t>
            </a:r>
            <a:r>
              <a:rPr lang="en-US" altLang="zh-CN" sz="2400">
                <a:latin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</a:rPr>
              <a:t>为初始状态。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3</a:t>
            </a:r>
            <a:r>
              <a:rPr lang="zh-CN" altLang="en-US" sz="2400">
                <a:latin typeface="Times New Roman" panose="02020603050405020304" pitchFamily="18" charset="0"/>
              </a:rPr>
              <a:t>．</a:t>
            </a:r>
            <a:r>
              <a:rPr lang="en-US" altLang="zh-CN" sz="2400">
                <a:latin typeface="Times New Roman" panose="02020603050405020304" pitchFamily="18" charset="0"/>
              </a:rPr>
              <a:t>for </a:t>
            </a:r>
            <a:r>
              <a:rPr lang="en-US" altLang="zh-CN" sz="2400" i="1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</a:rPr>
              <a:t>=0 to </a:t>
            </a: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</a:rPr>
              <a:t> do begin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⑴ if 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</a:rPr>
              <a:t>→</a:t>
            </a:r>
            <a:r>
              <a:rPr lang="en-US" altLang="zh-CN" sz="2400" i="1">
                <a:latin typeface="Times New Roman" panose="02020603050405020304" pitchFamily="18" charset="0"/>
              </a:rPr>
              <a:t>α</a:t>
            </a:r>
            <a:r>
              <a:rPr lang="en-US" altLang="zh-CN" sz="2400">
                <a:latin typeface="Times New Roman" panose="02020603050405020304" pitchFamily="18" charset="0"/>
              </a:rPr>
              <a:t>.</a:t>
            </a:r>
            <a:r>
              <a:rPr lang="en-US" altLang="zh-CN" sz="2400" i="1">
                <a:latin typeface="Times New Roman" panose="02020603050405020304" pitchFamily="18" charset="0"/>
              </a:rPr>
              <a:t>aβ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</a:rPr>
              <a:t> &amp; 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latin typeface="Times New Roman" panose="02020603050405020304" pitchFamily="18" charset="0"/>
              </a:rPr>
              <a:t>T</a:t>
            </a:r>
            <a:r>
              <a:rPr lang="en-US" altLang="zh-CN" sz="2400">
                <a:latin typeface="Times New Roman" panose="02020603050405020304" pitchFamily="18" charset="0"/>
              </a:rPr>
              <a:t> &amp; GO(I</a:t>
            </a:r>
            <a:r>
              <a:rPr lang="en-US" altLang="zh-CN" sz="2400" baseline="-25000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</a:rPr>
              <a:t>)=I</a:t>
            </a:r>
            <a:r>
              <a:rPr lang="en-US" altLang="zh-CN" sz="2400" baseline="-25000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 then </a:t>
            </a:r>
            <a:r>
              <a:rPr lang="en-US" altLang="zh-CN" sz="2400" i="1">
                <a:latin typeface="Times New Roman" panose="02020603050405020304" pitchFamily="18" charset="0"/>
              </a:rPr>
              <a:t>action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</a:rPr>
              <a:t>]:=</a:t>
            </a:r>
            <a:r>
              <a:rPr lang="en-US" altLang="zh-CN" sz="2400" i="1">
                <a:latin typeface="Times New Roman" panose="02020603050405020304" pitchFamily="18" charset="0"/>
              </a:rPr>
              <a:t>Sj</a:t>
            </a:r>
            <a:r>
              <a:rPr lang="en-US" altLang="zh-CN" sz="2400">
                <a:latin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⑵ if 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</a:rPr>
              <a:t>→</a:t>
            </a:r>
            <a:r>
              <a:rPr lang="en-US" altLang="zh-CN" sz="2400" i="1">
                <a:latin typeface="Times New Roman" panose="02020603050405020304" pitchFamily="18" charset="0"/>
              </a:rPr>
              <a:t>α</a:t>
            </a:r>
            <a:r>
              <a:rPr lang="en-US" altLang="zh-CN" sz="2400">
                <a:latin typeface="Times New Roman" panose="02020603050405020304" pitchFamily="18" charset="0"/>
              </a:rPr>
              <a:t>.</a:t>
            </a:r>
            <a:r>
              <a:rPr lang="en-US" altLang="zh-CN" sz="2400" i="1">
                <a:latin typeface="Times New Roman" panose="02020603050405020304" pitchFamily="18" charset="0"/>
              </a:rPr>
              <a:t>Bβ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</a:rPr>
              <a:t>&amp;</a:t>
            </a:r>
            <a:r>
              <a:rPr lang="en-US" altLang="zh-CN" sz="2400" i="1">
                <a:latin typeface="Times New Roman" panose="02020603050405020304" pitchFamily="18" charset="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latin typeface="Times New Roman" panose="02020603050405020304" pitchFamily="18" charset="0"/>
              </a:rPr>
              <a:t>V</a:t>
            </a:r>
            <a:r>
              <a:rPr lang="en-US" altLang="zh-CN" sz="2400">
                <a:latin typeface="Times New Roman" panose="02020603050405020304" pitchFamily="18" charset="0"/>
              </a:rPr>
              <a:t>&amp;GO(I</a:t>
            </a:r>
            <a:r>
              <a:rPr lang="en-US" altLang="zh-CN" sz="2400" baseline="-25000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</a:rPr>
              <a:t>)=I</a:t>
            </a:r>
            <a:r>
              <a:rPr lang="en-US" altLang="zh-CN" sz="2400" baseline="-25000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 then </a:t>
            </a:r>
            <a:r>
              <a:rPr lang="en-US" altLang="zh-CN" sz="2400" i="1">
                <a:latin typeface="Times New Roman" panose="02020603050405020304" pitchFamily="18" charset="0"/>
              </a:rPr>
              <a:t>goto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</a:rPr>
              <a:t>]:=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⑶ if 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</a:rPr>
              <a:t>→</a:t>
            </a:r>
            <a:r>
              <a:rPr lang="en-US" altLang="zh-CN" sz="2400" i="1">
                <a:latin typeface="Times New Roman" panose="02020603050405020304" pitchFamily="18" charset="0"/>
              </a:rPr>
              <a:t>α</a:t>
            </a:r>
            <a:r>
              <a:rPr lang="en-US" altLang="zh-CN" sz="2400">
                <a:latin typeface="Times New Roman" panose="02020603050405020304" pitchFamily="18" charset="0"/>
              </a:rPr>
              <a:t>.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</a:rPr>
              <a:t> &amp; 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</a:rPr>
              <a:t>→</a:t>
            </a:r>
            <a:r>
              <a:rPr lang="en-US" altLang="zh-CN" sz="2400" i="1">
                <a:latin typeface="Times New Roman" panose="02020603050405020304" pitchFamily="18" charset="0"/>
              </a:rPr>
              <a:t>α</a:t>
            </a:r>
            <a:r>
              <a:rPr lang="zh-CN" altLang="en-US" sz="2400">
                <a:latin typeface="Times New Roman" panose="02020603050405020304" pitchFamily="18" charset="0"/>
              </a:rPr>
              <a:t>为</a:t>
            </a:r>
            <a:r>
              <a:rPr lang="en-US" altLang="zh-CN" sz="2400" i="1">
                <a:latin typeface="Times New Roman" panose="02020603050405020304" pitchFamily="18" charset="0"/>
              </a:rPr>
              <a:t>G</a:t>
            </a:r>
            <a:r>
              <a:rPr lang="zh-CN" altLang="en-US" sz="2400">
                <a:latin typeface="Times New Roman" panose="02020603050405020304" pitchFamily="18" charset="0"/>
              </a:rPr>
              <a:t>的第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zh-CN" altLang="en-US" sz="2400">
                <a:latin typeface="Times New Roman" panose="02020603050405020304" pitchFamily="18" charset="0"/>
              </a:rPr>
              <a:t>个产生式</a:t>
            </a:r>
            <a:r>
              <a:rPr lang="en-US" altLang="zh-CN" sz="2400">
                <a:latin typeface="Times New Roman" panose="02020603050405020304" pitchFamily="18" charset="0"/>
              </a:rPr>
              <a:t>then 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for 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FOLLOW(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>
                <a:latin typeface="Times New Roman" panose="02020603050405020304" pitchFamily="18" charset="0"/>
              </a:rPr>
              <a:t> do </a:t>
            </a:r>
            <a:r>
              <a:rPr lang="en-US" altLang="zh-CN" sz="2400" i="1">
                <a:latin typeface="Times New Roman" panose="02020603050405020304" pitchFamily="18" charset="0"/>
              </a:rPr>
              <a:t>action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</a:rPr>
              <a:t>,</a:t>
            </a:r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</a:rPr>
              <a:t>]:=</a:t>
            </a:r>
            <a:r>
              <a:rPr lang="en-US" altLang="zh-CN" sz="2400" i="1">
                <a:latin typeface="Times New Roman" panose="02020603050405020304" pitchFamily="18" charset="0"/>
              </a:rPr>
              <a:t>rj</a:t>
            </a:r>
            <a:r>
              <a:rPr lang="en-US" altLang="zh-CN" sz="2400">
                <a:latin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⑷ if 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'→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.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</a:rPr>
              <a:t>k</a:t>
            </a:r>
            <a:r>
              <a:rPr lang="en-US" altLang="zh-CN" sz="2400" i="1">
                <a:latin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</a:rPr>
              <a:t>then </a:t>
            </a:r>
            <a:r>
              <a:rPr lang="en-US" altLang="zh-CN" sz="2400" i="1">
                <a:latin typeface="Times New Roman" panose="02020603050405020304" pitchFamily="18" charset="0"/>
              </a:rPr>
              <a:t>action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</a:rPr>
              <a:t>,#]:=acc  end;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4</a:t>
            </a:r>
            <a:r>
              <a:rPr lang="zh-CN" altLang="en-US" sz="2400">
                <a:latin typeface="Times New Roman" panose="02020603050405020304" pitchFamily="18" charset="0"/>
              </a:rPr>
              <a:t>．上述⑴到⑷步未填入信息的表项均置为</a:t>
            </a:r>
            <a:r>
              <a:rPr lang="en-US" altLang="zh-CN" sz="2400">
                <a:latin typeface="Times New Roman" panose="02020603050405020304" pitchFamily="18" charset="0"/>
              </a:rPr>
              <a:t>error</a:t>
            </a:r>
            <a:r>
              <a:rPr lang="zh-CN" altLang="en-US" sz="2400">
                <a:latin typeface="Times New Roman" panose="02020603050405020304" pitchFamily="18" charset="0"/>
              </a:rPr>
              <a:t>。 </a:t>
            </a:r>
          </a:p>
        </p:txBody>
      </p:sp>
      <p:sp>
        <p:nvSpPr>
          <p:cNvPr id="91142" name="日期占位符 1">
            <a:extLst>
              <a:ext uri="{FF2B5EF4-FFF2-40B4-BE49-F238E27FC236}">
                <a16:creationId xmlns:a16="http://schemas.microsoft.com/office/drawing/2014/main" id="{DC371BCA-6815-404A-AFCB-6A2BD2659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A074886-13C0-4141-B1A3-610F76315061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7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7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7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7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7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7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7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7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7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70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70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707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78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EBEFE833-001C-48C2-8AAB-E624AC31C2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4813"/>
            <a:ext cx="8856662" cy="619125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识别表达式文法的所有活前缀的</a:t>
            </a:r>
            <a:r>
              <a:rPr lang="en-US" altLang="zh-CN" sz="4000">
                <a:latin typeface="Times New Roman" panose="02020603050405020304" pitchFamily="18" charset="0"/>
              </a:rPr>
              <a:t>DFA</a:t>
            </a:r>
          </a:p>
        </p:txBody>
      </p:sp>
      <p:sp>
        <p:nvSpPr>
          <p:cNvPr id="1271811" name="Rectangle 3">
            <a:extLst>
              <a:ext uri="{FF2B5EF4-FFF2-40B4-BE49-F238E27FC236}">
                <a16:creationId xmlns:a16="http://schemas.microsoft.com/office/drawing/2014/main" id="{8D3E2BF3-6A3E-4632-A7BA-DE63E3F8EA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8163" y="1412875"/>
            <a:ext cx="3146425" cy="3856038"/>
          </a:xfrm>
        </p:spPr>
        <p:txBody>
          <a:bodyPr lIns="92075" tIns="46038" rIns="92075" bIns="46038"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600" b="0">
                <a:latin typeface="Times New Roman" panose="02020603050405020304" pitchFamily="18" charset="0"/>
              </a:rPr>
              <a:t> </a:t>
            </a:r>
            <a:r>
              <a:rPr lang="zh-CN" altLang="en-US" sz="3600" b="0">
                <a:latin typeface="Times New Roman" panose="02020603050405020304" pitchFamily="18" charset="0"/>
              </a:rPr>
              <a:t>拓广文法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0">
                <a:latin typeface="Times New Roman" panose="02020603050405020304" pitchFamily="18" charset="0"/>
              </a:rPr>
              <a:t> </a:t>
            </a:r>
            <a:r>
              <a:rPr lang="en-US" altLang="zh-CN" sz="2800" b="0">
                <a:latin typeface="Times New Roman" panose="02020603050405020304" pitchFamily="18" charset="0"/>
              </a:rPr>
              <a:t>0)  </a:t>
            </a:r>
            <a:r>
              <a:rPr lang="zh-CN" altLang="en-US" sz="2800" b="0">
                <a:latin typeface="Times New Roman" panose="02020603050405020304" pitchFamily="18" charset="0"/>
              </a:rPr>
              <a:t>Ｅ</a:t>
            </a:r>
            <a:r>
              <a:rPr lang="en-US" altLang="zh-CN" sz="2800" b="0">
                <a:latin typeface="Times New Roman" panose="02020603050405020304" pitchFamily="18" charset="0"/>
              </a:rPr>
              <a:t>'→</a:t>
            </a:r>
            <a:r>
              <a:rPr lang="zh-CN" altLang="en-US" sz="2800" b="0">
                <a:latin typeface="Times New Roman" panose="02020603050405020304" pitchFamily="18" charset="0"/>
              </a:rPr>
              <a:t>Ｅ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800" b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0">
                <a:latin typeface="Times New Roman" panose="02020603050405020304" pitchFamily="18" charset="0"/>
              </a:rPr>
              <a:t> </a:t>
            </a:r>
            <a:r>
              <a:rPr lang="en-US" altLang="zh-CN" sz="2800" b="0">
                <a:latin typeface="Times New Roman" panose="02020603050405020304" pitchFamily="18" charset="0"/>
              </a:rPr>
              <a:t>1)  </a:t>
            </a:r>
            <a:r>
              <a:rPr lang="zh-CN" altLang="en-US" sz="2800" b="0">
                <a:latin typeface="Times New Roman" panose="02020603050405020304" pitchFamily="18" charset="0"/>
              </a:rPr>
              <a:t>Ｅ→Ｅ</a:t>
            </a:r>
            <a:r>
              <a:rPr lang="en-US" altLang="zh-CN" sz="2800" b="0">
                <a:latin typeface="Times New Roman" panose="02020603050405020304" pitchFamily="18" charset="0"/>
              </a:rPr>
              <a:t>+</a:t>
            </a:r>
            <a:r>
              <a:rPr lang="zh-CN" altLang="en-US" sz="2800" b="0">
                <a:latin typeface="Times New Roman" panose="02020603050405020304" pitchFamily="18" charset="0"/>
              </a:rPr>
              <a:t>Ｔ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800" b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0">
                <a:latin typeface="Times New Roman" panose="02020603050405020304" pitchFamily="18" charset="0"/>
              </a:rPr>
              <a:t> </a:t>
            </a:r>
            <a:r>
              <a:rPr lang="en-US" altLang="zh-CN" sz="2800" b="0">
                <a:latin typeface="Times New Roman" panose="02020603050405020304" pitchFamily="18" charset="0"/>
              </a:rPr>
              <a:t>2)  </a:t>
            </a:r>
            <a:r>
              <a:rPr lang="zh-CN" altLang="en-US" sz="2800" b="0">
                <a:latin typeface="Times New Roman" panose="02020603050405020304" pitchFamily="18" charset="0"/>
              </a:rPr>
              <a:t>Ｅ→Ｔ </a:t>
            </a:r>
          </a:p>
        </p:txBody>
      </p:sp>
      <p:sp>
        <p:nvSpPr>
          <p:cNvPr id="1271812" name="Text Box 4">
            <a:extLst>
              <a:ext uri="{FF2B5EF4-FFF2-40B4-BE49-F238E27FC236}">
                <a16:creationId xmlns:a16="http://schemas.microsoft.com/office/drawing/2014/main" id="{7CAC83D2-1DC0-4F91-8009-507D2463D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2435225"/>
            <a:ext cx="3810000" cy="3081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3) 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Ｔ→Ｔ*Ｆ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endParaRPr kumimoji="0" lang="zh-CN" altLang="en-US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4) 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Ｔ→Ｆ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endParaRPr kumimoji="0" lang="zh-CN" altLang="en-US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5) 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Ｆ→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Ｅ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endParaRPr kumimoji="0" lang="en-US" altLang="zh-CN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6) 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Ｆ→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id</a:t>
            </a:r>
          </a:p>
        </p:txBody>
      </p:sp>
      <p:sp>
        <p:nvSpPr>
          <p:cNvPr id="92165" name="日期占位符 1">
            <a:extLst>
              <a:ext uri="{FF2B5EF4-FFF2-40B4-BE49-F238E27FC236}">
                <a16:creationId xmlns:a16="http://schemas.microsoft.com/office/drawing/2014/main" id="{EFE05786-4FFC-456B-9332-2D1A5B67D6C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8893114-002A-44C0-9C5A-AF0DA31F7796}" type="datetime1">
              <a:rPr lang="zh-CN" altLang="en-US" sz="1400" b="0" smtClean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71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71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1811" grpId="0"/>
      <p:bldP spid="12718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日期占位符 1">
            <a:extLst>
              <a:ext uri="{FF2B5EF4-FFF2-40B4-BE49-F238E27FC236}">
                <a16:creationId xmlns:a16="http://schemas.microsoft.com/office/drawing/2014/main" id="{C862BE99-C0D2-43A5-9562-055B3A8245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FBA323A-6502-4CAF-92E0-1360ED34D80E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93187" name="灯片编号占位符 3">
            <a:extLst>
              <a:ext uri="{FF2B5EF4-FFF2-40B4-BE49-F238E27FC236}">
                <a16:creationId xmlns:a16="http://schemas.microsoft.com/office/drawing/2014/main" id="{6DFE3BC9-C285-447C-AA0F-95A29791AB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AAFE32B-7420-4704-AC76-282B0461018C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72834" name="Text Box 2">
            <a:extLst>
              <a:ext uri="{FF2B5EF4-FFF2-40B4-BE49-F238E27FC236}">
                <a16:creationId xmlns:a16="http://schemas.microsoft.com/office/drawing/2014/main" id="{2A9B977F-2EDC-4789-89B7-BD8D1E59D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1219200" cy="2543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E’→.E 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E→.E+T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E→.T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T→.T*F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T→.F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F→.(E)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F→.id</a:t>
            </a:r>
            <a:endParaRPr kumimoji="0" lang="en-US" altLang="zh-CN" sz="2000" b="1"/>
          </a:p>
        </p:txBody>
      </p:sp>
      <p:sp>
        <p:nvSpPr>
          <p:cNvPr id="1272835" name="Line 3">
            <a:extLst>
              <a:ext uri="{FF2B5EF4-FFF2-40B4-BE49-F238E27FC236}">
                <a16:creationId xmlns:a16="http://schemas.microsoft.com/office/drawing/2014/main" id="{FA9D6206-C3CE-470B-907D-0084F7AE5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81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36" name="Text Box 4">
            <a:extLst>
              <a:ext uri="{FF2B5EF4-FFF2-40B4-BE49-F238E27FC236}">
                <a16:creationId xmlns:a16="http://schemas.microsoft.com/office/drawing/2014/main" id="{0165CBA9-E885-4C25-ABC3-166749829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272837" name="Text Box 5">
            <a:extLst>
              <a:ext uri="{FF2B5EF4-FFF2-40B4-BE49-F238E27FC236}">
                <a16:creationId xmlns:a16="http://schemas.microsoft.com/office/drawing/2014/main" id="{2B66C213-7258-43D0-819A-08ECD4D1C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28600"/>
            <a:ext cx="1219200" cy="1019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E’→E. 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E→E.+T</a:t>
            </a:r>
            <a:endParaRPr kumimoji="0" lang="en-US" altLang="zh-CN" sz="2000" b="1"/>
          </a:p>
        </p:txBody>
      </p:sp>
      <p:sp>
        <p:nvSpPr>
          <p:cNvPr id="1272838" name="Line 6">
            <a:extLst>
              <a:ext uri="{FF2B5EF4-FFF2-40B4-BE49-F238E27FC236}">
                <a16:creationId xmlns:a16="http://schemas.microsoft.com/office/drawing/2014/main" id="{8D4DF03C-8EF2-4A86-A8C0-1E9C9226E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057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39" name="Text Box 7">
            <a:extLst>
              <a:ext uri="{FF2B5EF4-FFF2-40B4-BE49-F238E27FC236}">
                <a16:creationId xmlns:a16="http://schemas.microsoft.com/office/drawing/2014/main" id="{4559F51C-DF3F-4A59-B0A6-E020F268D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7526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1272840" name="Text Box 8">
            <a:extLst>
              <a:ext uri="{FF2B5EF4-FFF2-40B4-BE49-F238E27FC236}">
                <a16:creationId xmlns:a16="http://schemas.microsoft.com/office/drawing/2014/main" id="{CE24F362-0D0E-4715-9390-FD75C46AE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419225"/>
            <a:ext cx="1219200" cy="1019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en-US" altLang="zh-CN" sz="20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E→T.</a:t>
            </a:r>
          </a:p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T→T.*F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272841" name="Line 9">
            <a:extLst>
              <a:ext uri="{FF2B5EF4-FFF2-40B4-BE49-F238E27FC236}">
                <a16:creationId xmlns:a16="http://schemas.microsoft.com/office/drawing/2014/main" id="{A02D62B0-036D-4F4D-AE38-54D1CF328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819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42" name="Text Box 10">
            <a:extLst>
              <a:ext uri="{FF2B5EF4-FFF2-40B4-BE49-F238E27FC236}">
                <a16:creationId xmlns:a16="http://schemas.microsoft.com/office/drawing/2014/main" id="{E9DBE9E0-6775-4F50-A568-4224D1098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4987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1272843" name="Text Box 11">
            <a:extLst>
              <a:ext uri="{FF2B5EF4-FFF2-40B4-BE49-F238E27FC236}">
                <a16:creationId xmlns:a16="http://schemas.microsoft.com/office/drawing/2014/main" id="{085C7A50-C132-4E6F-9AA8-CC2CE9670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590800"/>
            <a:ext cx="12192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T→F.</a:t>
            </a:r>
          </a:p>
        </p:txBody>
      </p:sp>
      <p:sp>
        <p:nvSpPr>
          <p:cNvPr id="1272844" name="Freeform 12">
            <a:extLst>
              <a:ext uri="{FF2B5EF4-FFF2-40B4-BE49-F238E27FC236}">
                <a16:creationId xmlns:a16="http://schemas.microsoft.com/office/drawing/2014/main" id="{318797F8-5F08-4B9B-AC7D-C1D54BF92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0" y="2895600"/>
            <a:ext cx="1244600" cy="1219200"/>
          </a:xfrm>
          <a:custGeom>
            <a:avLst/>
            <a:gdLst>
              <a:gd name="T0" fmla="*/ 2147483646 w 736"/>
              <a:gd name="T1" fmla="*/ 0 h 768"/>
              <a:gd name="T2" fmla="*/ 2147483646 w 736"/>
              <a:gd name="T3" fmla="*/ 2147483646 h 768"/>
              <a:gd name="T4" fmla="*/ 2147483646 w 736"/>
              <a:gd name="T5" fmla="*/ 2147483646 h 768"/>
              <a:gd name="T6" fmla="*/ 2147483646 w 736"/>
              <a:gd name="T7" fmla="*/ 2147483646 h 768"/>
              <a:gd name="T8" fmla="*/ 2147483646 w 736"/>
              <a:gd name="T9" fmla="*/ 2147483646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6"/>
              <a:gd name="T16" fmla="*/ 0 h 768"/>
              <a:gd name="T17" fmla="*/ 736 w 736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6" h="768">
                <a:moveTo>
                  <a:pt x="16" y="0"/>
                </a:moveTo>
                <a:cubicBezTo>
                  <a:pt x="8" y="144"/>
                  <a:pt x="0" y="288"/>
                  <a:pt x="16" y="384"/>
                </a:cubicBezTo>
                <a:cubicBezTo>
                  <a:pt x="32" y="480"/>
                  <a:pt x="64" y="528"/>
                  <a:pt x="112" y="576"/>
                </a:cubicBezTo>
                <a:cubicBezTo>
                  <a:pt x="160" y="624"/>
                  <a:pt x="200" y="640"/>
                  <a:pt x="304" y="672"/>
                </a:cubicBezTo>
                <a:cubicBezTo>
                  <a:pt x="408" y="704"/>
                  <a:pt x="572" y="736"/>
                  <a:pt x="736" y="76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45" name="Text Box 13">
            <a:extLst>
              <a:ext uri="{FF2B5EF4-FFF2-40B4-BE49-F238E27FC236}">
                <a16:creationId xmlns:a16="http://schemas.microsoft.com/office/drawing/2014/main" id="{FA2269BC-CBF7-4ABC-A9D4-353841D49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6576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</a:p>
        </p:txBody>
      </p:sp>
      <p:sp>
        <p:nvSpPr>
          <p:cNvPr id="1272846" name="Text Box 14">
            <a:extLst>
              <a:ext uri="{FF2B5EF4-FFF2-40B4-BE49-F238E27FC236}">
                <a16:creationId xmlns:a16="http://schemas.microsoft.com/office/drawing/2014/main" id="{11D97C8C-5852-4575-ABDA-C6C0D6723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581400"/>
            <a:ext cx="1219200" cy="2543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4</a:t>
            </a: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F→(.E )</a:t>
            </a:r>
          </a:p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E→.E+T</a:t>
            </a:r>
          </a:p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E→.T</a:t>
            </a:r>
          </a:p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T→.T*F</a:t>
            </a:r>
          </a:p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T→.F</a:t>
            </a:r>
          </a:p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F→.(E)</a:t>
            </a:r>
          </a:p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F→.id</a:t>
            </a:r>
            <a:endParaRPr lang="en-US" altLang="zh-CN" sz="2000" b="1"/>
          </a:p>
        </p:txBody>
      </p:sp>
      <p:sp>
        <p:nvSpPr>
          <p:cNvPr id="1272847" name="Line 15">
            <a:extLst>
              <a:ext uri="{FF2B5EF4-FFF2-40B4-BE49-F238E27FC236}">
                <a16:creationId xmlns:a16="http://schemas.microsoft.com/office/drawing/2014/main" id="{1B33DA70-34E4-4441-8862-FE0C4FFF1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2895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48" name="Text Box 16">
            <a:extLst>
              <a:ext uri="{FF2B5EF4-FFF2-40B4-BE49-F238E27FC236}">
                <a16:creationId xmlns:a16="http://schemas.microsoft.com/office/drawing/2014/main" id="{60A4CDD4-6EE3-4D7A-9CA0-C1D431B6A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4290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1272849" name="Text Box 17">
            <a:extLst>
              <a:ext uri="{FF2B5EF4-FFF2-40B4-BE49-F238E27FC236}">
                <a16:creationId xmlns:a16="http://schemas.microsoft.com/office/drawing/2014/main" id="{E9808713-A04F-4C64-8C86-C17B039EA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91000"/>
            <a:ext cx="12192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5</a:t>
            </a: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F→id.</a:t>
            </a:r>
            <a:endParaRPr lang="en-US" altLang="zh-CN" sz="2000" b="1"/>
          </a:p>
        </p:txBody>
      </p:sp>
      <p:sp>
        <p:nvSpPr>
          <p:cNvPr id="1272850" name="Line 18">
            <a:extLst>
              <a:ext uri="{FF2B5EF4-FFF2-40B4-BE49-F238E27FC236}">
                <a16:creationId xmlns:a16="http://schemas.microsoft.com/office/drawing/2014/main" id="{BBFD2577-1C26-4043-B9AE-A1B649D29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810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51" name="Text Box 19">
            <a:extLst>
              <a:ext uri="{FF2B5EF4-FFF2-40B4-BE49-F238E27FC236}">
                <a16:creationId xmlns:a16="http://schemas.microsoft.com/office/drawing/2014/main" id="{B7B5A499-387B-46A9-82B0-6B92667FE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76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1272852" name="Text Box 20">
            <a:extLst>
              <a:ext uri="{FF2B5EF4-FFF2-40B4-BE49-F238E27FC236}">
                <a16:creationId xmlns:a16="http://schemas.microsoft.com/office/drawing/2014/main" id="{CA6D7B75-66EF-4800-A4FD-512901CFC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28600"/>
            <a:ext cx="1219200" cy="1933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E→E+.T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T→.T*F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T→.F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F→.(E)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F→.id</a:t>
            </a:r>
          </a:p>
        </p:txBody>
      </p:sp>
      <p:sp>
        <p:nvSpPr>
          <p:cNvPr id="1272853" name="Line 21">
            <a:extLst>
              <a:ext uri="{FF2B5EF4-FFF2-40B4-BE49-F238E27FC236}">
                <a16:creationId xmlns:a16="http://schemas.microsoft.com/office/drawing/2014/main" id="{E8E9B94D-6E2A-4895-98EF-2E3A7B5049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981200"/>
            <a:ext cx="8382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54" name="Text Box 22">
            <a:extLst>
              <a:ext uri="{FF2B5EF4-FFF2-40B4-BE49-F238E27FC236}">
                <a16:creationId xmlns:a16="http://schemas.microsoft.com/office/drawing/2014/main" id="{D410597A-0B4A-4603-BE16-3A7798574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1336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1272855" name="Text Box 23">
            <a:extLst>
              <a:ext uri="{FF2B5EF4-FFF2-40B4-BE49-F238E27FC236}">
                <a16:creationId xmlns:a16="http://schemas.microsoft.com/office/drawing/2014/main" id="{9A4FCF95-A9A5-436B-906B-D1078E459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286000"/>
            <a:ext cx="1219200" cy="1323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7</a:t>
            </a: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T→T*.F</a:t>
            </a:r>
          </a:p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F→.(E)</a:t>
            </a:r>
          </a:p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F→.id</a:t>
            </a:r>
            <a:endParaRPr lang="en-US" altLang="zh-CN" sz="2000" b="1"/>
          </a:p>
        </p:txBody>
      </p:sp>
      <p:sp>
        <p:nvSpPr>
          <p:cNvPr id="1272856" name="Line 24">
            <a:extLst>
              <a:ext uri="{FF2B5EF4-FFF2-40B4-BE49-F238E27FC236}">
                <a16:creationId xmlns:a16="http://schemas.microsoft.com/office/drawing/2014/main" id="{50E7D9B8-57BC-4E3F-93AA-FF3F7A1E9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1148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57" name="Text Box 25">
            <a:extLst>
              <a:ext uri="{FF2B5EF4-FFF2-40B4-BE49-F238E27FC236}">
                <a16:creationId xmlns:a16="http://schemas.microsoft.com/office/drawing/2014/main" id="{5A574404-A3A6-4D0F-9C45-4119F3F5F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8100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272858" name="Text Box 26">
            <a:extLst>
              <a:ext uri="{FF2B5EF4-FFF2-40B4-BE49-F238E27FC236}">
                <a16:creationId xmlns:a16="http://schemas.microsoft.com/office/drawing/2014/main" id="{B68CC990-3491-4F05-A6F6-7E3C30EF2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657600"/>
            <a:ext cx="1219200" cy="1019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F→ (E.)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E→E.+T</a:t>
            </a:r>
          </a:p>
        </p:txBody>
      </p:sp>
      <p:sp>
        <p:nvSpPr>
          <p:cNvPr id="1272859" name="Freeform 27">
            <a:extLst>
              <a:ext uri="{FF2B5EF4-FFF2-40B4-BE49-F238E27FC236}">
                <a16:creationId xmlns:a16="http://schemas.microsoft.com/office/drawing/2014/main" id="{A8BEE240-A689-47ED-AAB9-04A663BE5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286000"/>
            <a:ext cx="254000" cy="1600200"/>
          </a:xfrm>
          <a:custGeom>
            <a:avLst/>
            <a:gdLst>
              <a:gd name="T0" fmla="*/ 0 w 160"/>
              <a:gd name="T1" fmla="*/ 2147483646 h 1008"/>
              <a:gd name="T2" fmla="*/ 2147483646 w 160"/>
              <a:gd name="T3" fmla="*/ 2147483646 h 1008"/>
              <a:gd name="T4" fmla="*/ 2147483646 w 160"/>
              <a:gd name="T5" fmla="*/ 2147483646 h 1008"/>
              <a:gd name="T6" fmla="*/ 0 w 160"/>
              <a:gd name="T7" fmla="*/ 0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160"/>
              <a:gd name="T13" fmla="*/ 0 h 1008"/>
              <a:gd name="T14" fmla="*/ 160 w 160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0" h="1008">
                <a:moveTo>
                  <a:pt x="0" y="1008"/>
                </a:moveTo>
                <a:cubicBezTo>
                  <a:pt x="36" y="988"/>
                  <a:pt x="72" y="968"/>
                  <a:pt x="96" y="864"/>
                </a:cubicBezTo>
                <a:cubicBezTo>
                  <a:pt x="120" y="760"/>
                  <a:pt x="160" y="528"/>
                  <a:pt x="144" y="384"/>
                </a:cubicBezTo>
                <a:cubicBezTo>
                  <a:pt x="128" y="240"/>
                  <a:pt x="64" y="120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60" name="Text Box 28">
            <a:extLst>
              <a:ext uri="{FF2B5EF4-FFF2-40B4-BE49-F238E27FC236}">
                <a16:creationId xmlns:a16="http://schemas.microsoft.com/office/drawing/2014/main" id="{2CF13576-211B-4D72-8AFC-3B3A27D09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9718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1272861" name="Freeform 29">
            <a:extLst>
              <a:ext uri="{FF2B5EF4-FFF2-40B4-BE49-F238E27FC236}">
                <a16:creationId xmlns:a16="http://schemas.microsoft.com/office/drawing/2014/main" id="{875E7DB2-2B17-4C9E-860C-BF16A02BF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3124200"/>
            <a:ext cx="177800" cy="762000"/>
          </a:xfrm>
          <a:custGeom>
            <a:avLst/>
            <a:gdLst>
              <a:gd name="T0" fmla="*/ 2147483646 w 112"/>
              <a:gd name="T1" fmla="*/ 2147483646 h 480"/>
              <a:gd name="T2" fmla="*/ 2147483646 w 112"/>
              <a:gd name="T3" fmla="*/ 2147483646 h 480"/>
              <a:gd name="T4" fmla="*/ 2147483646 w 112"/>
              <a:gd name="T5" fmla="*/ 2147483646 h 480"/>
              <a:gd name="T6" fmla="*/ 2147483646 w 112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112"/>
              <a:gd name="T13" fmla="*/ 0 h 480"/>
              <a:gd name="T14" fmla="*/ 112 w 11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" h="480">
                <a:moveTo>
                  <a:pt x="112" y="480"/>
                </a:moveTo>
                <a:cubicBezTo>
                  <a:pt x="72" y="436"/>
                  <a:pt x="32" y="392"/>
                  <a:pt x="16" y="336"/>
                </a:cubicBezTo>
                <a:cubicBezTo>
                  <a:pt x="0" y="280"/>
                  <a:pt x="0" y="200"/>
                  <a:pt x="16" y="144"/>
                </a:cubicBezTo>
                <a:cubicBezTo>
                  <a:pt x="32" y="88"/>
                  <a:pt x="72" y="44"/>
                  <a:pt x="11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62" name="Text Box 30">
            <a:extLst>
              <a:ext uri="{FF2B5EF4-FFF2-40B4-BE49-F238E27FC236}">
                <a16:creationId xmlns:a16="http://schemas.microsoft.com/office/drawing/2014/main" id="{5DC12B00-2411-4B2F-9C3A-FA9E2C5A6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3528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1272863" name="Freeform 31">
            <a:extLst>
              <a:ext uri="{FF2B5EF4-FFF2-40B4-BE49-F238E27FC236}">
                <a16:creationId xmlns:a16="http://schemas.microsoft.com/office/drawing/2014/main" id="{3640EF8E-C756-4303-A0A5-30611F09D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029200"/>
            <a:ext cx="330200" cy="762000"/>
          </a:xfrm>
          <a:custGeom>
            <a:avLst/>
            <a:gdLst>
              <a:gd name="T0" fmla="*/ 2147483646 w 208"/>
              <a:gd name="T1" fmla="*/ 2147483646 h 480"/>
              <a:gd name="T2" fmla="*/ 0 w 208"/>
              <a:gd name="T3" fmla="*/ 2147483646 h 480"/>
              <a:gd name="T4" fmla="*/ 2147483646 w 208"/>
              <a:gd name="T5" fmla="*/ 0 h 480"/>
              <a:gd name="T6" fmla="*/ 0 60000 65536"/>
              <a:gd name="T7" fmla="*/ 0 60000 65536"/>
              <a:gd name="T8" fmla="*/ 0 60000 65536"/>
              <a:gd name="T9" fmla="*/ 0 w 208"/>
              <a:gd name="T10" fmla="*/ 0 h 480"/>
              <a:gd name="T11" fmla="*/ 208 w 208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" h="480">
                <a:moveTo>
                  <a:pt x="192" y="480"/>
                </a:moveTo>
                <a:cubicBezTo>
                  <a:pt x="96" y="400"/>
                  <a:pt x="0" y="320"/>
                  <a:pt x="0" y="240"/>
                </a:cubicBezTo>
                <a:cubicBezTo>
                  <a:pt x="0" y="160"/>
                  <a:pt x="208" y="40"/>
                  <a:pt x="19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64" name="Text Box 32">
            <a:extLst>
              <a:ext uri="{FF2B5EF4-FFF2-40B4-BE49-F238E27FC236}">
                <a16:creationId xmlns:a16="http://schemas.microsoft.com/office/drawing/2014/main" id="{E40D0D1A-88BE-4A1F-B507-1174765A1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816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</a:p>
        </p:txBody>
      </p:sp>
      <p:sp>
        <p:nvSpPr>
          <p:cNvPr id="1272865" name="Line 33">
            <a:extLst>
              <a:ext uri="{FF2B5EF4-FFF2-40B4-BE49-F238E27FC236}">
                <a16:creationId xmlns:a16="http://schemas.microsoft.com/office/drawing/2014/main" id="{6DBE36BD-598D-4A8A-96D3-869619B2A8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4572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66" name="Text Box 34">
            <a:extLst>
              <a:ext uri="{FF2B5EF4-FFF2-40B4-BE49-F238E27FC236}">
                <a16:creationId xmlns:a16="http://schemas.microsoft.com/office/drawing/2014/main" id="{4F99DD8C-C0F7-472B-95ED-829FDDD4A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267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1272867" name="Line 35">
            <a:extLst>
              <a:ext uri="{FF2B5EF4-FFF2-40B4-BE49-F238E27FC236}">
                <a16:creationId xmlns:a16="http://schemas.microsoft.com/office/drawing/2014/main" id="{107E80B6-52D0-4B52-82DC-1C95D54AD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524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68" name="Text Box 36">
            <a:extLst>
              <a:ext uri="{FF2B5EF4-FFF2-40B4-BE49-F238E27FC236}">
                <a16:creationId xmlns:a16="http://schemas.microsoft.com/office/drawing/2014/main" id="{DC121FA2-5A90-4578-ADF2-5766D8329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1430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1272869" name="Text Box 37">
            <a:extLst>
              <a:ext uri="{FF2B5EF4-FFF2-40B4-BE49-F238E27FC236}">
                <a16:creationId xmlns:a16="http://schemas.microsoft.com/office/drawing/2014/main" id="{71AE6AAA-FB9E-4DF2-99BA-CD339967C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143000"/>
            <a:ext cx="1219200" cy="1019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  <a:r>
              <a:rPr kumimoji="0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E→E+T.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T→T.*F</a:t>
            </a:r>
          </a:p>
        </p:txBody>
      </p:sp>
      <p:sp>
        <p:nvSpPr>
          <p:cNvPr id="1272870" name="Freeform 38">
            <a:extLst>
              <a:ext uri="{FF2B5EF4-FFF2-40B4-BE49-F238E27FC236}">
                <a16:creationId xmlns:a16="http://schemas.microsoft.com/office/drawing/2014/main" id="{8FBE9B22-46B5-4FA2-9F03-869F6E67E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838200"/>
            <a:ext cx="838200" cy="2057400"/>
          </a:xfrm>
          <a:custGeom>
            <a:avLst/>
            <a:gdLst>
              <a:gd name="T0" fmla="*/ 2147483646 w 528"/>
              <a:gd name="T1" fmla="*/ 0 h 1296"/>
              <a:gd name="T2" fmla="*/ 2147483646 w 528"/>
              <a:gd name="T3" fmla="*/ 2147483646 h 1296"/>
              <a:gd name="T4" fmla="*/ 2147483646 w 528"/>
              <a:gd name="T5" fmla="*/ 2147483646 h 1296"/>
              <a:gd name="T6" fmla="*/ 0 w 528"/>
              <a:gd name="T7" fmla="*/ 2147483646 h 1296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1296"/>
              <a:gd name="T14" fmla="*/ 528 w 528"/>
              <a:gd name="T15" fmla="*/ 1296 h 1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1296">
                <a:moveTo>
                  <a:pt x="528" y="0"/>
                </a:moveTo>
                <a:cubicBezTo>
                  <a:pt x="464" y="36"/>
                  <a:pt x="400" y="72"/>
                  <a:pt x="336" y="240"/>
                </a:cubicBezTo>
                <a:cubicBezTo>
                  <a:pt x="272" y="408"/>
                  <a:pt x="200" y="832"/>
                  <a:pt x="144" y="1008"/>
                </a:cubicBezTo>
                <a:cubicBezTo>
                  <a:pt x="88" y="1184"/>
                  <a:pt x="44" y="1240"/>
                  <a:pt x="0" y="129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71" name="Text Box 39">
            <a:extLst>
              <a:ext uri="{FF2B5EF4-FFF2-40B4-BE49-F238E27FC236}">
                <a16:creationId xmlns:a16="http://schemas.microsoft.com/office/drawing/2014/main" id="{0B737654-AC23-4BB8-A553-AEF0B90B3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1430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1272872" name="Freeform 40">
            <a:extLst>
              <a:ext uri="{FF2B5EF4-FFF2-40B4-BE49-F238E27FC236}">
                <a16:creationId xmlns:a16="http://schemas.microsoft.com/office/drawing/2014/main" id="{224495CD-7676-4F99-9214-09153EC4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219200"/>
            <a:ext cx="838200" cy="2819400"/>
          </a:xfrm>
          <a:custGeom>
            <a:avLst/>
            <a:gdLst>
              <a:gd name="T0" fmla="*/ 2147483646 w 528"/>
              <a:gd name="T1" fmla="*/ 0 h 1488"/>
              <a:gd name="T2" fmla="*/ 2147483646 w 528"/>
              <a:gd name="T3" fmla="*/ 2147483646 h 1488"/>
              <a:gd name="T4" fmla="*/ 2147483646 w 528"/>
              <a:gd name="T5" fmla="*/ 2147483646 h 1488"/>
              <a:gd name="T6" fmla="*/ 0 w 528"/>
              <a:gd name="T7" fmla="*/ 2147483646 h 1488"/>
              <a:gd name="T8" fmla="*/ 0 60000 65536"/>
              <a:gd name="T9" fmla="*/ 0 60000 65536"/>
              <a:gd name="T10" fmla="*/ 0 60000 65536"/>
              <a:gd name="T11" fmla="*/ 0 60000 65536"/>
              <a:gd name="T12" fmla="*/ 0 w 528"/>
              <a:gd name="T13" fmla="*/ 0 h 1488"/>
              <a:gd name="T14" fmla="*/ 528 w 528"/>
              <a:gd name="T15" fmla="*/ 1488 h 14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" h="1488">
                <a:moveTo>
                  <a:pt x="528" y="0"/>
                </a:moveTo>
                <a:cubicBezTo>
                  <a:pt x="504" y="48"/>
                  <a:pt x="480" y="96"/>
                  <a:pt x="432" y="288"/>
                </a:cubicBezTo>
                <a:cubicBezTo>
                  <a:pt x="384" y="480"/>
                  <a:pt x="312" y="952"/>
                  <a:pt x="240" y="1152"/>
                </a:cubicBezTo>
                <a:cubicBezTo>
                  <a:pt x="168" y="1352"/>
                  <a:pt x="84" y="1420"/>
                  <a:pt x="0" y="148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73" name="Text Box 41">
            <a:extLst>
              <a:ext uri="{FF2B5EF4-FFF2-40B4-BE49-F238E27FC236}">
                <a16:creationId xmlns:a16="http://schemas.microsoft.com/office/drawing/2014/main" id="{6AA29E07-043D-40A1-A0AB-9BF511F62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14478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</a:p>
        </p:txBody>
      </p:sp>
      <p:sp>
        <p:nvSpPr>
          <p:cNvPr id="1272874" name="Text Box 42">
            <a:extLst>
              <a:ext uri="{FF2B5EF4-FFF2-40B4-BE49-F238E27FC236}">
                <a16:creationId xmlns:a16="http://schemas.microsoft.com/office/drawing/2014/main" id="{53141496-6A8F-4BC1-A791-F62F7A1F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10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1272875" name="Line 43">
            <a:extLst>
              <a:ext uri="{FF2B5EF4-FFF2-40B4-BE49-F238E27FC236}">
                <a16:creationId xmlns:a16="http://schemas.microsoft.com/office/drawing/2014/main" id="{E95D1758-0747-4476-9078-56E9A923F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895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76" name="Text Box 44">
            <a:extLst>
              <a:ext uri="{FF2B5EF4-FFF2-40B4-BE49-F238E27FC236}">
                <a16:creationId xmlns:a16="http://schemas.microsoft.com/office/drawing/2014/main" id="{CBFBDB77-CB93-4DD2-B009-723A6AFE8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908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1272877" name="Text Box 45">
            <a:extLst>
              <a:ext uri="{FF2B5EF4-FFF2-40B4-BE49-F238E27FC236}">
                <a16:creationId xmlns:a16="http://schemas.microsoft.com/office/drawing/2014/main" id="{7766629B-27FE-4EAC-B549-A7C37458C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362200"/>
            <a:ext cx="12192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0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T→T*F.</a:t>
            </a:r>
          </a:p>
        </p:txBody>
      </p:sp>
      <p:sp>
        <p:nvSpPr>
          <p:cNvPr id="1272878" name="Text Box 46">
            <a:extLst>
              <a:ext uri="{FF2B5EF4-FFF2-40B4-BE49-F238E27FC236}">
                <a16:creationId xmlns:a16="http://schemas.microsoft.com/office/drawing/2014/main" id="{69AEDF26-E97B-4572-A28E-81F7FC152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648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</a:p>
        </p:txBody>
      </p:sp>
      <p:sp>
        <p:nvSpPr>
          <p:cNvPr id="1272879" name="Text Box 47">
            <a:extLst>
              <a:ext uri="{FF2B5EF4-FFF2-40B4-BE49-F238E27FC236}">
                <a16:creationId xmlns:a16="http://schemas.microsoft.com/office/drawing/2014/main" id="{88F0DC1F-BADF-4220-8504-05EA94949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8910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272880" name="Text Box 48">
            <a:extLst>
              <a:ext uri="{FF2B5EF4-FFF2-40B4-BE49-F238E27FC236}">
                <a16:creationId xmlns:a16="http://schemas.microsoft.com/office/drawing/2014/main" id="{430910AC-E95C-4656-A4F4-6A019A64D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486400"/>
            <a:ext cx="1219200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en-US" altLang="zh-CN" sz="2000" b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11</a:t>
            </a: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0"/>
              <a:buNone/>
              <a:defRPr/>
            </a:pPr>
            <a:r>
              <a:rPr lang="en-US" altLang="zh-CN" sz="2000" b="1">
                <a:effectLst>
                  <a:outerShdw blurRad="38100" dist="38100" dir="2700000" algn="tl">
                    <a:srgbClr val="DDDDDD"/>
                  </a:outerShdw>
                </a:effectLst>
              </a:rPr>
              <a:t>F→(E).</a:t>
            </a:r>
            <a:endParaRPr lang="en-US" altLang="zh-CN" sz="2000" b="1"/>
          </a:p>
        </p:txBody>
      </p:sp>
      <p:sp>
        <p:nvSpPr>
          <p:cNvPr id="1272881" name="Text Box 49">
            <a:extLst>
              <a:ext uri="{FF2B5EF4-FFF2-40B4-BE49-F238E27FC236}">
                <a16:creationId xmlns:a16="http://schemas.microsoft.com/office/drawing/2014/main" id="{3BEBB5C6-778B-4E22-BDF8-992B56323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33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1272882" name="Line 50">
            <a:extLst>
              <a:ext uri="{FF2B5EF4-FFF2-40B4-BE49-F238E27FC236}">
                <a16:creationId xmlns:a16="http://schemas.microsoft.com/office/drawing/2014/main" id="{1FCA4685-2AA0-490D-AE10-E9A06BB4B1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19812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83" name="Text Box 51">
            <a:extLst>
              <a:ext uri="{FF2B5EF4-FFF2-40B4-BE49-F238E27FC236}">
                <a16:creationId xmlns:a16="http://schemas.microsoft.com/office/drawing/2014/main" id="{8B19E80E-C315-46A8-BC2A-20388D063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905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1272884" name="Freeform 52">
            <a:extLst>
              <a:ext uri="{FF2B5EF4-FFF2-40B4-BE49-F238E27FC236}">
                <a16:creationId xmlns:a16="http://schemas.microsoft.com/office/drawing/2014/main" id="{01608414-4E15-4BBF-8820-8F9D07AA0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685800"/>
            <a:ext cx="2743200" cy="3429000"/>
          </a:xfrm>
          <a:custGeom>
            <a:avLst/>
            <a:gdLst>
              <a:gd name="T0" fmla="*/ 2147483646 w 1712"/>
              <a:gd name="T1" fmla="*/ 2147483646 h 2352"/>
              <a:gd name="T2" fmla="*/ 2147483646 w 1712"/>
              <a:gd name="T3" fmla="*/ 2147483646 h 2352"/>
              <a:gd name="T4" fmla="*/ 2147483646 w 1712"/>
              <a:gd name="T5" fmla="*/ 2147483646 h 2352"/>
              <a:gd name="T6" fmla="*/ 2147483646 w 1712"/>
              <a:gd name="T7" fmla="*/ 2147483646 h 2352"/>
              <a:gd name="T8" fmla="*/ 2147483646 w 1712"/>
              <a:gd name="T9" fmla="*/ 2147483646 h 2352"/>
              <a:gd name="T10" fmla="*/ 0 w 1712"/>
              <a:gd name="T11" fmla="*/ 0 h 23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12"/>
              <a:gd name="T19" fmla="*/ 0 h 2352"/>
              <a:gd name="T20" fmla="*/ 1712 w 1712"/>
              <a:gd name="T21" fmla="*/ 2352 h 23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12" h="2352">
                <a:moveTo>
                  <a:pt x="1440" y="2352"/>
                </a:moveTo>
                <a:cubicBezTo>
                  <a:pt x="1516" y="2060"/>
                  <a:pt x="1592" y="1768"/>
                  <a:pt x="1632" y="1488"/>
                </a:cubicBezTo>
                <a:cubicBezTo>
                  <a:pt x="1672" y="1208"/>
                  <a:pt x="1712" y="888"/>
                  <a:pt x="1680" y="672"/>
                </a:cubicBezTo>
                <a:cubicBezTo>
                  <a:pt x="1648" y="456"/>
                  <a:pt x="1536" y="296"/>
                  <a:pt x="1440" y="192"/>
                </a:cubicBezTo>
                <a:cubicBezTo>
                  <a:pt x="1344" y="88"/>
                  <a:pt x="1344" y="80"/>
                  <a:pt x="1104" y="48"/>
                </a:cubicBezTo>
                <a:cubicBezTo>
                  <a:pt x="864" y="16"/>
                  <a:pt x="152" y="0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85" name="Line 53">
            <a:extLst>
              <a:ext uri="{FF2B5EF4-FFF2-40B4-BE49-F238E27FC236}">
                <a16:creationId xmlns:a16="http://schemas.microsoft.com/office/drawing/2014/main" id="{328112EC-03D7-4C73-90CD-1F75B1FFC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724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86" name="Freeform 54">
            <a:extLst>
              <a:ext uri="{FF2B5EF4-FFF2-40B4-BE49-F238E27FC236}">
                <a16:creationId xmlns:a16="http://schemas.microsoft.com/office/drawing/2014/main" id="{28688BAE-4149-470F-B2F5-A8602631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657600"/>
            <a:ext cx="1016000" cy="1752600"/>
          </a:xfrm>
          <a:custGeom>
            <a:avLst/>
            <a:gdLst>
              <a:gd name="T0" fmla="*/ 2147483646 w 640"/>
              <a:gd name="T1" fmla="*/ 0 h 1104"/>
              <a:gd name="T2" fmla="*/ 2147483646 w 640"/>
              <a:gd name="T3" fmla="*/ 2147483646 h 1104"/>
              <a:gd name="T4" fmla="*/ 2147483646 w 640"/>
              <a:gd name="T5" fmla="*/ 2147483646 h 1104"/>
              <a:gd name="T6" fmla="*/ 0 w 640"/>
              <a:gd name="T7" fmla="*/ 2147483646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640"/>
              <a:gd name="T13" fmla="*/ 0 h 1104"/>
              <a:gd name="T14" fmla="*/ 640 w 640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0" h="1104">
                <a:moveTo>
                  <a:pt x="624" y="0"/>
                </a:moveTo>
                <a:cubicBezTo>
                  <a:pt x="632" y="144"/>
                  <a:pt x="640" y="288"/>
                  <a:pt x="624" y="384"/>
                </a:cubicBezTo>
                <a:cubicBezTo>
                  <a:pt x="608" y="480"/>
                  <a:pt x="632" y="456"/>
                  <a:pt x="528" y="576"/>
                </a:cubicBezTo>
                <a:cubicBezTo>
                  <a:pt x="424" y="696"/>
                  <a:pt x="212" y="900"/>
                  <a:pt x="0" y="110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87" name="Freeform 55">
            <a:extLst>
              <a:ext uri="{FF2B5EF4-FFF2-40B4-BE49-F238E27FC236}">
                <a16:creationId xmlns:a16="http://schemas.microsoft.com/office/drawing/2014/main" id="{2CE2C93D-80B7-4367-8893-D5259EF2D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657600"/>
            <a:ext cx="4622800" cy="2794000"/>
          </a:xfrm>
          <a:custGeom>
            <a:avLst/>
            <a:gdLst>
              <a:gd name="T0" fmla="*/ 2147483646 w 2912"/>
              <a:gd name="T1" fmla="*/ 0 h 1760"/>
              <a:gd name="T2" fmla="*/ 2147483646 w 2912"/>
              <a:gd name="T3" fmla="*/ 2147483646 h 1760"/>
              <a:gd name="T4" fmla="*/ 2147483646 w 2912"/>
              <a:gd name="T5" fmla="*/ 2147483646 h 1760"/>
              <a:gd name="T6" fmla="*/ 2147483646 w 2912"/>
              <a:gd name="T7" fmla="*/ 2147483646 h 1760"/>
              <a:gd name="T8" fmla="*/ 2147483646 w 2912"/>
              <a:gd name="T9" fmla="*/ 2147483646 h 1760"/>
              <a:gd name="T10" fmla="*/ 2147483646 w 2912"/>
              <a:gd name="T11" fmla="*/ 2147483646 h 1760"/>
              <a:gd name="T12" fmla="*/ 2147483646 w 2912"/>
              <a:gd name="T13" fmla="*/ 2147483646 h 1760"/>
              <a:gd name="T14" fmla="*/ 0 w 2912"/>
              <a:gd name="T15" fmla="*/ 2147483646 h 17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912"/>
              <a:gd name="T25" fmla="*/ 0 h 1760"/>
              <a:gd name="T26" fmla="*/ 2912 w 2912"/>
              <a:gd name="T27" fmla="*/ 1760 h 176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912" h="1760">
                <a:moveTo>
                  <a:pt x="2880" y="0"/>
                </a:moveTo>
                <a:cubicBezTo>
                  <a:pt x="2896" y="280"/>
                  <a:pt x="2912" y="560"/>
                  <a:pt x="2832" y="816"/>
                </a:cubicBezTo>
                <a:cubicBezTo>
                  <a:pt x="2752" y="1072"/>
                  <a:pt x="2544" y="1384"/>
                  <a:pt x="2400" y="1536"/>
                </a:cubicBezTo>
                <a:cubicBezTo>
                  <a:pt x="2256" y="1688"/>
                  <a:pt x="2232" y="1696"/>
                  <a:pt x="1968" y="1728"/>
                </a:cubicBezTo>
                <a:cubicBezTo>
                  <a:pt x="1704" y="1760"/>
                  <a:pt x="1064" y="1752"/>
                  <a:pt x="816" y="1728"/>
                </a:cubicBezTo>
                <a:cubicBezTo>
                  <a:pt x="568" y="1704"/>
                  <a:pt x="592" y="1672"/>
                  <a:pt x="480" y="1584"/>
                </a:cubicBezTo>
                <a:cubicBezTo>
                  <a:pt x="368" y="1496"/>
                  <a:pt x="224" y="1336"/>
                  <a:pt x="144" y="1200"/>
                </a:cubicBezTo>
                <a:cubicBezTo>
                  <a:pt x="64" y="1064"/>
                  <a:pt x="8" y="856"/>
                  <a:pt x="0" y="76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2888" name="Text Box 56">
            <a:extLst>
              <a:ext uri="{FF2B5EF4-FFF2-40B4-BE49-F238E27FC236}">
                <a16:creationId xmlns:a16="http://schemas.microsoft.com/office/drawing/2014/main" id="{C1541915-1F25-44D0-9B32-9501DBCED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762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1272889" name="Freeform 57">
            <a:extLst>
              <a:ext uri="{FF2B5EF4-FFF2-40B4-BE49-F238E27FC236}">
                <a16:creationId xmlns:a16="http://schemas.microsoft.com/office/drawing/2014/main" id="{055C888A-998A-40F0-83AE-4620E7FD2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444500"/>
            <a:ext cx="8572500" cy="6248400"/>
          </a:xfrm>
          <a:custGeom>
            <a:avLst/>
            <a:gdLst>
              <a:gd name="T0" fmla="*/ 2147483646 w 5400"/>
              <a:gd name="T1" fmla="*/ 2147483646 h 3936"/>
              <a:gd name="T2" fmla="*/ 2147483646 w 5400"/>
              <a:gd name="T3" fmla="*/ 2147483646 h 3936"/>
              <a:gd name="T4" fmla="*/ 2147483646 w 5400"/>
              <a:gd name="T5" fmla="*/ 2147483646 h 3936"/>
              <a:gd name="T6" fmla="*/ 2147483646 w 5400"/>
              <a:gd name="T7" fmla="*/ 2147483646 h 3936"/>
              <a:gd name="T8" fmla="*/ 2147483646 w 5400"/>
              <a:gd name="T9" fmla="*/ 2147483646 h 3936"/>
              <a:gd name="T10" fmla="*/ 2147483646 w 5400"/>
              <a:gd name="T11" fmla="*/ 2147483646 h 3936"/>
              <a:gd name="T12" fmla="*/ 2147483646 w 5400"/>
              <a:gd name="T13" fmla="*/ 2147483646 h 3936"/>
              <a:gd name="T14" fmla="*/ 2147483646 w 5400"/>
              <a:gd name="T15" fmla="*/ 2147483646 h 3936"/>
              <a:gd name="T16" fmla="*/ 2147483646 w 5400"/>
              <a:gd name="T17" fmla="*/ 2147483646 h 3936"/>
              <a:gd name="T18" fmla="*/ 2147483646 w 5400"/>
              <a:gd name="T19" fmla="*/ 2147483646 h 3936"/>
              <a:gd name="T20" fmla="*/ 2147483646 w 5400"/>
              <a:gd name="T21" fmla="*/ 2147483646 h 39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400"/>
              <a:gd name="T34" fmla="*/ 0 h 3936"/>
              <a:gd name="T35" fmla="*/ 5400 w 5400"/>
              <a:gd name="T36" fmla="*/ 3936 h 39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400" h="3936">
                <a:moveTo>
                  <a:pt x="3368" y="8"/>
                </a:moveTo>
                <a:cubicBezTo>
                  <a:pt x="3884" y="4"/>
                  <a:pt x="4400" y="0"/>
                  <a:pt x="4664" y="8"/>
                </a:cubicBezTo>
                <a:cubicBezTo>
                  <a:pt x="4928" y="16"/>
                  <a:pt x="4880" y="24"/>
                  <a:pt x="4952" y="56"/>
                </a:cubicBezTo>
                <a:cubicBezTo>
                  <a:pt x="5024" y="88"/>
                  <a:pt x="5056" y="144"/>
                  <a:pt x="5096" y="200"/>
                </a:cubicBezTo>
                <a:cubicBezTo>
                  <a:pt x="5136" y="256"/>
                  <a:pt x="5168" y="304"/>
                  <a:pt x="5192" y="392"/>
                </a:cubicBezTo>
                <a:cubicBezTo>
                  <a:pt x="5216" y="480"/>
                  <a:pt x="5232" y="224"/>
                  <a:pt x="5240" y="728"/>
                </a:cubicBezTo>
                <a:cubicBezTo>
                  <a:pt x="5248" y="1232"/>
                  <a:pt x="5400" y="2896"/>
                  <a:pt x="5240" y="3416"/>
                </a:cubicBezTo>
                <a:cubicBezTo>
                  <a:pt x="5080" y="3936"/>
                  <a:pt x="5000" y="3776"/>
                  <a:pt x="4280" y="3848"/>
                </a:cubicBezTo>
                <a:cubicBezTo>
                  <a:pt x="3560" y="3920"/>
                  <a:pt x="1608" y="3904"/>
                  <a:pt x="920" y="3848"/>
                </a:cubicBezTo>
                <a:cubicBezTo>
                  <a:pt x="232" y="3792"/>
                  <a:pt x="304" y="3688"/>
                  <a:pt x="152" y="3512"/>
                </a:cubicBezTo>
                <a:cubicBezTo>
                  <a:pt x="0" y="3336"/>
                  <a:pt x="24" y="2904"/>
                  <a:pt x="8" y="279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93244" name="图片 388156">
            <a:extLst>
              <a:ext uri="{FF2B5EF4-FFF2-40B4-BE49-F238E27FC236}">
                <a16:creationId xmlns:a16="http://schemas.microsoft.com/office/drawing/2014/main" id="{56A2FDCA-1BA6-429F-B23A-D34BC9159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5516563"/>
            <a:ext cx="754063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283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283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72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72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2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72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72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72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72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72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72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72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72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728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72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728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72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728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7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7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27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7283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7283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72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72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72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72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72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72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72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72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27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7284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7284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72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272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272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272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272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272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27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272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272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272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272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272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72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27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27284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27284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272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272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272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272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272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272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272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272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272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272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2728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2728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2728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2728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2728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2728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272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272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127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272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272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272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272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272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272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27285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27285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272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272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272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1272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272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272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272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272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272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272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272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272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272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272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127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27285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27285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272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272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272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12728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 nodeType="clickPar">
                      <p:stCondLst>
                        <p:cond delay="indefinite"/>
                      </p:stCondLst>
                      <p:childTnLst>
                        <p:par>
                          <p:cTn id="3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272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2728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2728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12728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272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272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27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2728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12728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1272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272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272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1272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 nodeType="clickPar">
                      <p:stCondLst>
                        <p:cond delay="indefinite"/>
                      </p:stCondLst>
                      <p:childTnLst>
                        <p:par>
                          <p:cTn id="3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127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272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1272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1272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7" dur="500"/>
                                        <p:tgtEl>
                                          <p:spTgt spid="127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 nodeType="clickPar">
                      <p:stCondLst>
                        <p:cond delay="indefinite"/>
                      </p:stCondLst>
                      <p:childTnLst>
                        <p:par>
                          <p:cTn id="3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1272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1272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7" dur="500"/>
                                        <p:tgtEl>
                                          <p:spTgt spid="127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1272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1272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127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 nodeType="clickPar">
                      <p:stCondLst>
                        <p:cond delay="indefinite"/>
                      </p:stCondLst>
                      <p:childTnLst>
                        <p:par>
                          <p:cTn id="3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1272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1272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7" dur="500"/>
                                        <p:tgtEl>
                                          <p:spTgt spid="1272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2" dur="500" fill="hold"/>
                                        <p:tgtEl>
                                          <p:spTgt spid="1272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3" dur="500" fill="hold"/>
                                        <p:tgtEl>
                                          <p:spTgt spid="1272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7" dur="500" fill="hold"/>
                                        <p:tgtEl>
                                          <p:spTgt spid="1272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500" fill="hold"/>
                                        <p:tgtEl>
                                          <p:spTgt spid="1272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 nodeType="clickPar">
                      <p:stCondLst>
                        <p:cond delay="indefinite"/>
                      </p:stCondLst>
                      <p:childTnLst>
                        <p:par>
                          <p:cTn id="4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3" dur="500" fill="hold"/>
                                        <p:tgtEl>
                                          <p:spTgt spid="127286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4" dur="500" fill="hold"/>
                                        <p:tgtEl>
                                          <p:spTgt spid="127286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 nodeType="clickPar">
                      <p:stCondLst>
                        <p:cond delay="indefinite"/>
                      </p:stCondLst>
                      <p:childTnLst>
                        <p:par>
                          <p:cTn id="4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9" dur="500" fill="hold"/>
                                        <p:tgtEl>
                                          <p:spTgt spid="127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127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 nodeType="clickPar">
                      <p:stCondLst>
                        <p:cond delay="indefinite"/>
                      </p:stCondLst>
                      <p:childTnLst>
                        <p:par>
                          <p:cTn id="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5" dur="500" fill="hold"/>
                                        <p:tgtEl>
                                          <p:spTgt spid="1272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6" dur="500" fill="hold"/>
                                        <p:tgtEl>
                                          <p:spTgt spid="1272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1" dur="500" fill="hold"/>
                                        <p:tgtEl>
                                          <p:spTgt spid="1272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2" dur="500" fill="hold"/>
                                        <p:tgtEl>
                                          <p:spTgt spid="1272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 nodeType="clickPar">
                      <p:stCondLst>
                        <p:cond delay="indefinite"/>
                      </p:stCondLst>
                      <p:childTnLst>
                        <p:par>
                          <p:cTn id="4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7" dur="500" fill="hold"/>
                                        <p:tgtEl>
                                          <p:spTgt spid="1272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8" dur="500" fill="hold"/>
                                        <p:tgtEl>
                                          <p:spTgt spid="1272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2" dur="500"/>
                                        <p:tgtEl>
                                          <p:spTgt spid="127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7" dur="500" fill="hold"/>
                                        <p:tgtEl>
                                          <p:spTgt spid="1272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8" dur="500" fill="hold"/>
                                        <p:tgtEl>
                                          <p:spTgt spid="1272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2" dur="500"/>
                                        <p:tgtEl>
                                          <p:spTgt spid="127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 nodeType="clickPar">
                      <p:stCondLst>
                        <p:cond delay="indefinite"/>
                      </p:stCondLst>
                      <p:childTnLst>
                        <p:par>
                          <p:cTn id="4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1272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 fill="hold"/>
                                        <p:tgtEl>
                                          <p:spTgt spid="1272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2" dur="500"/>
                                        <p:tgtEl>
                                          <p:spTgt spid="127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7" dur="500" fill="hold"/>
                                        <p:tgtEl>
                                          <p:spTgt spid="1272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8" dur="500" fill="hold"/>
                                        <p:tgtEl>
                                          <p:spTgt spid="1272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2" dur="500" fill="hold"/>
                                        <p:tgtEl>
                                          <p:spTgt spid="1272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3" dur="500" fill="hold"/>
                                        <p:tgtEl>
                                          <p:spTgt spid="1272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 nodeType="clickPar">
                      <p:stCondLst>
                        <p:cond delay="indefinite"/>
                      </p:stCondLst>
                      <p:childTnLst>
                        <p:par>
                          <p:cTn id="4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8" dur="500" fill="hold"/>
                                        <p:tgtEl>
                                          <p:spTgt spid="1272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9" dur="500" fill="hold"/>
                                        <p:tgtEl>
                                          <p:spTgt spid="1272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 nodeType="clickPar">
                      <p:stCondLst>
                        <p:cond delay="indefinite"/>
                      </p:stCondLst>
                      <p:childTnLst>
                        <p:par>
                          <p:cTn id="4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4" dur="500" fill="hold"/>
                                        <p:tgtEl>
                                          <p:spTgt spid="1272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5" dur="500" fill="hold"/>
                                        <p:tgtEl>
                                          <p:spTgt spid="1272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9" dur="500"/>
                                        <p:tgtEl>
                                          <p:spTgt spid="127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 nodeType="clickPar">
                      <p:stCondLst>
                        <p:cond delay="indefinite"/>
                      </p:stCondLst>
                      <p:childTnLst>
                        <p:par>
                          <p:cTn id="4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4" dur="500" fill="hold"/>
                                        <p:tgtEl>
                                          <p:spTgt spid="1272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5" dur="500" fill="hold"/>
                                        <p:tgtEl>
                                          <p:spTgt spid="1272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9" dur="500"/>
                                        <p:tgtEl>
                                          <p:spTgt spid="127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 nodeType="clickPar">
                      <p:stCondLst>
                        <p:cond delay="indefinite"/>
                      </p:stCondLst>
                      <p:childTnLst>
                        <p:par>
                          <p:cTn id="4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4" dur="500" fill="hold"/>
                                        <p:tgtEl>
                                          <p:spTgt spid="1272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5" dur="500" fill="hold"/>
                                        <p:tgtEl>
                                          <p:spTgt spid="1272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9" dur="500"/>
                                        <p:tgtEl>
                                          <p:spTgt spid="127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 nodeType="clickPar">
                      <p:stCondLst>
                        <p:cond delay="indefinite"/>
                      </p:stCondLst>
                      <p:childTnLst>
                        <p:par>
                          <p:cTn id="5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4" dur="500" fill="hold"/>
                                        <p:tgtEl>
                                          <p:spTgt spid="1272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5" dur="500" fill="hold"/>
                                        <p:tgtEl>
                                          <p:spTgt spid="1272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9" dur="500" fill="hold"/>
                                        <p:tgtEl>
                                          <p:spTgt spid="127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0" dur="500" fill="hold"/>
                                        <p:tgtEl>
                                          <p:spTgt spid="127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 nodeType="clickPar">
                      <p:stCondLst>
                        <p:cond delay="indefinite"/>
                      </p:stCondLst>
                      <p:childTnLst>
                        <p:par>
                          <p:cTn id="5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5" dur="500" fill="hold"/>
                                        <p:tgtEl>
                                          <p:spTgt spid="1272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6" dur="500" fill="hold"/>
                                        <p:tgtEl>
                                          <p:spTgt spid="1272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 nodeType="clickPar">
                      <p:stCondLst>
                        <p:cond delay="indefinite"/>
                      </p:stCondLst>
                      <p:childTnLst>
                        <p:par>
                          <p:cTn id="5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1" dur="500" fill="hold"/>
                                        <p:tgtEl>
                                          <p:spTgt spid="1272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2" dur="500" fill="hold"/>
                                        <p:tgtEl>
                                          <p:spTgt spid="1272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6" dur="500"/>
                                        <p:tgtEl>
                                          <p:spTgt spid="127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2834" grpId="0" build="p" animBg="1"/>
      <p:bldP spid="1272836" grpId="0"/>
      <p:bldP spid="1272837" grpId="0" build="p" animBg="1"/>
      <p:bldP spid="1272839" grpId="0"/>
      <p:bldP spid="1272840" grpId="0" build="p" animBg="1"/>
      <p:bldP spid="1272842" grpId="0"/>
      <p:bldP spid="1272843" grpId="0" animBg="1"/>
      <p:bldP spid="1272845" grpId="0"/>
      <p:bldP spid="1272846" grpId="0" build="p" animBg="1"/>
      <p:bldP spid="1272848" grpId="0"/>
      <p:bldP spid="1272849" grpId="0" animBg="1"/>
      <p:bldP spid="1272851" grpId="0"/>
      <p:bldP spid="1272852" grpId="0" build="p" animBg="1"/>
      <p:bldP spid="1272854" grpId="0"/>
      <p:bldP spid="1272855" grpId="0" build="p" animBg="1"/>
      <p:bldP spid="1272857" grpId="0"/>
      <p:bldP spid="1272858" grpId="0" build="p" animBg="1"/>
      <p:bldP spid="1272860" grpId="0"/>
      <p:bldP spid="1272862" grpId="0"/>
      <p:bldP spid="1272864" grpId="0"/>
      <p:bldP spid="1272866" grpId="0"/>
      <p:bldP spid="1272868" grpId="0"/>
      <p:bldP spid="1272869" grpId="0" build="p" animBg="1"/>
      <p:bldP spid="1272871" grpId="0"/>
      <p:bldP spid="1272873" grpId="0"/>
      <p:bldP spid="1272874" grpId="0"/>
      <p:bldP spid="1272876" grpId="0"/>
      <p:bldP spid="1272877" grpId="0" animBg="1"/>
      <p:bldP spid="1272878" grpId="0"/>
      <p:bldP spid="1272879" grpId="0"/>
      <p:bldP spid="1272880" grpId="0" animBg="1"/>
      <p:bldP spid="1272881" grpId="0"/>
      <p:bldP spid="1272883" grpId="0"/>
      <p:bldP spid="127288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日期占位符 3">
            <a:extLst>
              <a:ext uri="{FF2B5EF4-FFF2-40B4-BE49-F238E27FC236}">
                <a16:creationId xmlns:a16="http://schemas.microsoft.com/office/drawing/2014/main" id="{1E3BDC36-2DE6-4890-96A3-BF4DC2B8F9C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22A0A05-37F6-43F6-99E4-EA2F87E32145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94211" name="灯片编号占位符 5">
            <a:extLst>
              <a:ext uri="{FF2B5EF4-FFF2-40B4-BE49-F238E27FC236}">
                <a16:creationId xmlns:a16="http://schemas.microsoft.com/office/drawing/2014/main" id="{4E2E918E-D7BB-4466-927E-842D27401F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6C5ED07-54BF-4457-B7BD-79F3F42C6EE0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12" name="Rectangle 2">
            <a:extLst>
              <a:ext uri="{FF2B5EF4-FFF2-40B4-BE49-F238E27FC236}">
                <a16:creationId xmlns:a16="http://schemas.microsoft.com/office/drawing/2014/main" id="{C1371DA1-ABB2-49BE-8DB2-8F8DD3AA3B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333375"/>
            <a:ext cx="8496300" cy="534988"/>
          </a:xfrm>
        </p:spPr>
        <p:txBody>
          <a:bodyPr anchor="ctr"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表达式文法的 </a:t>
            </a:r>
            <a:r>
              <a:rPr lang="en-US" altLang="zh-CN" sz="4000">
                <a:latin typeface="Times New Roman" panose="02020603050405020304" pitchFamily="18" charset="0"/>
              </a:rPr>
              <a:t>LR(0)</a:t>
            </a:r>
            <a:r>
              <a:rPr lang="zh-CN" altLang="en-US" sz="4000">
                <a:latin typeface="Times New Roman" panose="02020603050405020304" pitchFamily="18" charset="0"/>
              </a:rPr>
              <a:t>分析表含有冲突</a:t>
            </a:r>
            <a:endParaRPr lang="zh-CN" altLang="zh-CN" sz="4000">
              <a:latin typeface="Times New Roman" panose="02020603050405020304" pitchFamily="18" charset="0"/>
            </a:endParaRPr>
          </a:p>
        </p:txBody>
      </p:sp>
      <p:sp>
        <p:nvSpPr>
          <p:cNvPr id="1273859" name="Rectangle 3">
            <a:extLst>
              <a:ext uri="{FF2B5EF4-FFF2-40B4-BE49-F238E27FC236}">
                <a16:creationId xmlns:a16="http://schemas.microsoft.com/office/drawing/2014/main" id="{59633C9E-1DB9-4A4C-B89A-E1C3EA90E6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9338" y="5616575"/>
            <a:ext cx="7607300" cy="455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0">
                <a:latin typeface="楷体_GB2312" pitchFamily="49" charset="-122"/>
              </a:rPr>
              <a:t>在状态</a:t>
            </a:r>
            <a:r>
              <a:rPr lang="zh-CN" altLang="zh-CN" sz="2800" b="0">
                <a:latin typeface="楷体_GB2312" pitchFamily="49" charset="-122"/>
              </a:rPr>
              <a:t> </a:t>
            </a:r>
            <a:r>
              <a:rPr lang="en-US" altLang="zh-CN" sz="2800" b="0">
                <a:latin typeface="楷体_GB2312" pitchFamily="49" charset="-122"/>
              </a:rPr>
              <a:t>2</a:t>
            </a:r>
            <a:r>
              <a:rPr lang="zh-CN" altLang="en-US" sz="2800" b="0">
                <a:latin typeface="楷体_GB2312" pitchFamily="49" charset="-122"/>
              </a:rPr>
              <a:t>、</a:t>
            </a:r>
            <a:r>
              <a:rPr lang="en-US" altLang="zh-CN" sz="2800" b="0">
                <a:latin typeface="楷体_GB2312" pitchFamily="49" charset="-122"/>
              </a:rPr>
              <a:t>9 </a:t>
            </a:r>
            <a:r>
              <a:rPr lang="zh-CN" altLang="en-US" sz="2800" b="0">
                <a:latin typeface="楷体_GB2312" pitchFamily="49" charset="-122"/>
              </a:rPr>
              <a:t>采用归约，出现移进归约冲突</a:t>
            </a:r>
            <a:endParaRPr lang="zh-CN" altLang="en-US" b="0">
              <a:latin typeface="楷体_GB2312" pitchFamily="49" charset="-122"/>
            </a:endParaRPr>
          </a:p>
        </p:txBody>
      </p:sp>
      <p:graphicFrame>
        <p:nvGraphicFramePr>
          <p:cNvPr id="1273860" name="Object 4">
            <a:extLst>
              <a:ext uri="{FF2B5EF4-FFF2-40B4-BE49-F238E27FC236}">
                <a16:creationId xmlns:a16="http://schemas.microsoft.com/office/drawing/2014/main" id="{2AD24778-BCDE-4F66-B8F9-6965C40BEAAB}"/>
              </a:ext>
            </a:extLst>
          </p:cNvPr>
          <p:cNvGraphicFramePr>
            <a:graphicFrameLocks/>
          </p:cNvGraphicFramePr>
          <p:nvPr/>
        </p:nvGraphicFramePr>
        <p:xfrm>
          <a:off x="2106613" y="1196975"/>
          <a:ext cx="4294187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9" r:id="rId3" imgW="4475480" imgH="4602480" progId="Word.Document.8">
                  <p:embed/>
                </p:oleObj>
              </mc:Choice>
              <mc:Fallback>
                <p:oleObj r:id="rId3" imgW="4475480" imgH="460248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1196975"/>
                        <a:ext cx="4294187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5" name="日期占位符 1">
            <a:extLst>
              <a:ext uri="{FF2B5EF4-FFF2-40B4-BE49-F238E27FC236}">
                <a16:creationId xmlns:a16="http://schemas.microsoft.com/office/drawing/2014/main" id="{E939889E-A713-4299-A958-3A48653E7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892737D-C563-48A0-9E5A-456E167773C9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7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7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385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日期占位符 3">
            <a:extLst>
              <a:ext uri="{FF2B5EF4-FFF2-40B4-BE49-F238E27FC236}">
                <a16:creationId xmlns:a16="http://schemas.microsoft.com/office/drawing/2014/main" id="{697EF5E8-B44D-4177-B298-F295EA5FD0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92C5331-75B2-45B5-882F-796E2E2560F8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95235" name="灯片编号占位符 5">
            <a:extLst>
              <a:ext uri="{FF2B5EF4-FFF2-40B4-BE49-F238E27FC236}">
                <a16:creationId xmlns:a16="http://schemas.microsoft.com/office/drawing/2014/main" id="{48F7D572-9893-41E5-92D2-6ADA5ECFF8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4C08D59-5D22-4D26-AE5F-ECC476FC1C94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6" name="Rectangle 2">
            <a:extLst>
              <a:ext uri="{FF2B5EF4-FFF2-40B4-BE49-F238E27FC236}">
                <a16:creationId xmlns:a16="http://schemas.microsoft.com/office/drawing/2014/main" id="{6655871C-C29B-42C0-9066-149DF2F6D4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33513" y="254000"/>
            <a:ext cx="7227887" cy="871538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表达式文法的</a:t>
            </a:r>
            <a:r>
              <a:rPr lang="en-US" altLang="zh-CN">
                <a:latin typeface="Times New Roman" panose="02020603050405020304" pitchFamily="18" charset="0"/>
              </a:rPr>
              <a:t>SLR(1)</a:t>
            </a:r>
            <a:r>
              <a:rPr lang="zh-CN" altLang="en-US">
                <a:latin typeface="Times New Roman" panose="02020603050405020304" pitchFamily="18" charset="0"/>
              </a:rPr>
              <a:t>分析表</a:t>
            </a:r>
          </a:p>
        </p:txBody>
      </p:sp>
      <p:sp>
        <p:nvSpPr>
          <p:cNvPr id="1274883" name="Rectangle 3">
            <a:extLst>
              <a:ext uri="{FF2B5EF4-FFF2-40B4-BE49-F238E27FC236}">
                <a16:creationId xmlns:a16="http://schemas.microsoft.com/office/drawing/2014/main" id="{6B191BD2-086D-4D4D-88F2-20EBEA6FA2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33375" y="1481138"/>
            <a:ext cx="5622925" cy="454025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zh-CN" altLang="en-US" sz="3600">
                <a:latin typeface="Times New Roman" panose="02020603050405020304" pitchFamily="18" charset="0"/>
              </a:rPr>
              <a:t>求非终结符的 </a:t>
            </a:r>
            <a:r>
              <a:rPr lang="en-US" altLang="zh-CN" sz="3600">
                <a:latin typeface="Times New Roman" panose="02020603050405020304" pitchFamily="18" charset="0"/>
              </a:rPr>
              <a:t>FISRT </a:t>
            </a:r>
            <a:r>
              <a:rPr lang="zh-CN" altLang="en-US" sz="3600">
                <a:latin typeface="Times New Roman" panose="02020603050405020304" pitchFamily="18" charset="0"/>
              </a:rPr>
              <a:t>集和 </a:t>
            </a:r>
            <a:r>
              <a:rPr lang="en-US" altLang="zh-CN" sz="3600">
                <a:latin typeface="Times New Roman" panose="02020603050405020304" pitchFamily="18" charset="0"/>
              </a:rPr>
              <a:t>FOLLOW </a:t>
            </a:r>
            <a:r>
              <a:rPr lang="zh-CN" altLang="en-US" sz="3600">
                <a:latin typeface="Times New Roman" panose="02020603050405020304" pitchFamily="18" charset="0"/>
              </a:rPr>
              <a:t>集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FIRST( F ) =  { id, ( }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FIRST( T ) =  { id, ( }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FIRST( E ) =  { id, ( }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FOLLOW( E ) =  { ), +, # }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FOLLOW( T ) =  { ), +, #, * }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>
                <a:latin typeface="Times New Roman" panose="02020603050405020304" pitchFamily="18" charset="0"/>
              </a:rPr>
              <a:t>FOLLOW( F ) =  { ), +, #, * } </a:t>
            </a:r>
          </a:p>
        </p:txBody>
      </p:sp>
      <p:sp>
        <p:nvSpPr>
          <p:cNvPr id="1274884" name="Rectangle 4">
            <a:extLst>
              <a:ext uri="{FF2B5EF4-FFF2-40B4-BE49-F238E27FC236}">
                <a16:creationId xmlns:a16="http://schemas.microsoft.com/office/drawing/2014/main" id="{4EBEAFA6-C4D1-4C39-9261-4902564EA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0138" y="1562100"/>
            <a:ext cx="2720975" cy="4391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>
            <a:lvl1pPr marL="342900" indent="-3429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1)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Ｅ→Ｅ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+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Ｔ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endParaRPr kumimoji="0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2)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Ｅ→Ｔ</a:t>
            </a:r>
          </a:p>
          <a:p>
            <a:pPr>
              <a:lnSpc>
                <a:spcPct val="65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endParaRPr kumimoji="0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lnSpc>
                <a:spcPct val="65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3)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Ｔ→Ｔ*Ｆ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endParaRPr kumimoji="0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4)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Ｔ→Ｆ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endParaRPr kumimoji="0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5)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Ｆ→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(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Ｅ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)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endParaRPr kumimoji="0" lang="en-US" altLang="zh-CN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6)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Ｆ→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id</a:t>
            </a:r>
          </a:p>
        </p:txBody>
      </p:sp>
      <p:sp>
        <p:nvSpPr>
          <p:cNvPr id="95239" name="日期占位符 1">
            <a:extLst>
              <a:ext uri="{FF2B5EF4-FFF2-40B4-BE49-F238E27FC236}">
                <a16:creationId xmlns:a16="http://schemas.microsoft.com/office/drawing/2014/main" id="{8A70EA80-5BE2-4626-BF99-77EE9DAF9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22194EA-D682-4AB8-93EC-A8538A194003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4883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日期占位符 3">
            <a:extLst>
              <a:ext uri="{FF2B5EF4-FFF2-40B4-BE49-F238E27FC236}">
                <a16:creationId xmlns:a16="http://schemas.microsoft.com/office/drawing/2014/main" id="{6554313C-241E-48DA-987C-76B79CCA3C0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8CDD6BE-A2EC-46F6-A425-EEED5E5DAB84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96259" name="灯片编号占位符 5">
            <a:extLst>
              <a:ext uri="{FF2B5EF4-FFF2-40B4-BE49-F238E27FC236}">
                <a16:creationId xmlns:a16="http://schemas.microsoft.com/office/drawing/2014/main" id="{3C36DEF6-DE39-430A-8754-AA18ACF78F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FA7B322-CE6E-4276-963A-142886F42B6F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75906" name="Rectangle 2">
            <a:extLst>
              <a:ext uri="{FF2B5EF4-FFF2-40B4-BE49-F238E27FC236}">
                <a16:creationId xmlns:a16="http://schemas.microsoft.com/office/drawing/2014/main" id="{58CDDBE8-AEBC-4462-92FC-CA74AF4E6E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5661025"/>
            <a:ext cx="8763000" cy="431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si </a:t>
            </a:r>
            <a:r>
              <a:rPr lang="zh-CN" altLang="en-US" sz="2400">
                <a:latin typeface="Times New Roman" panose="02020603050405020304" pitchFamily="18" charset="0"/>
              </a:rPr>
              <a:t>表示移进到状态</a:t>
            </a:r>
            <a:r>
              <a:rPr lang="en-US" altLang="zh-CN" sz="2400">
                <a:latin typeface="Times New Roman" panose="02020603050405020304" pitchFamily="18" charset="0"/>
              </a:rPr>
              <a:t>i, ri </a:t>
            </a:r>
            <a:r>
              <a:rPr lang="zh-CN" altLang="en-US" sz="2400">
                <a:latin typeface="Times New Roman" panose="02020603050405020304" pitchFamily="18" charset="0"/>
              </a:rPr>
              <a:t>表示用</a:t>
            </a: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</a:rPr>
              <a:t>号产生式归约</a:t>
            </a:r>
          </a:p>
        </p:txBody>
      </p:sp>
      <p:grpSp>
        <p:nvGrpSpPr>
          <p:cNvPr id="96261" name="Group 3">
            <a:extLst>
              <a:ext uri="{FF2B5EF4-FFF2-40B4-BE49-F238E27FC236}">
                <a16:creationId xmlns:a16="http://schemas.microsoft.com/office/drawing/2014/main" id="{1153358E-1D0C-4716-9C16-7096F08390C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685800"/>
            <a:ext cx="8704263" cy="4724400"/>
            <a:chOff x="-11" y="192"/>
            <a:chExt cx="5688" cy="3804"/>
          </a:xfrm>
        </p:grpSpPr>
        <p:graphicFrame>
          <p:nvGraphicFramePr>
            <p:cNvPr id="96263" name="Object 4">
              <a:extLst>
                <a:ext uri="{FF2B5EF4-FFF2-40B4-BE49-F238E27FC236}">
                  <a16:creationId xmlns:a16="http://schemas.microsoft.com/office/drawing/2014/main" id="{5135AC71-C715-4242-986A-301BF8AC011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-11" y="192"/>
            <a:ext cx="5688" cy="3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96" r:id="rId3" imgW="6469380" imgH="6451600" progId="Word.Document.8">
                    <p:embed/>
                  </p:oleObj>
                </mc:Choice>
                <mc:Fallback>
                  <p:oleObj r:id="rId3" imgW="6469380" imgH="6451600" progId="Word.Documen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1" y="192"/>
                          <a:ext cx="5688" cy="3804"/>
                        </a:xfrm>
                        <a:prstGeom prst="rect">
                          <a:avLst/>
                        </a:prstGeom>
                        <a:solidFill>
                          <a:srgbClr val="3366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64" name="Line 5">
              <a:extLst>
                <a:ext uri="{FF2B5EF4-FFF2-40B4-BE49-F238E27FC236}">
                  <a16:creationId xmlns:a16="http://schemas.microsoft.com/office/drawing/2014/main" id="{D7A6EFE9-610B-4AF7-980D-4B5FCC242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056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5" name="Line 6">
              <a:extLst>
                <a:ext uri="{FF2B5EF4-FFF2-40B4-BE49-F238E27FC236}">
                  <a16:creationId xmlns:a16="http://schemas.microsoft.com/office/drawing/2014/main" id="{08AE8EC0-16FC-48F6-900B-BA110E534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248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6" name="Line 7">
              <a:extLst>
                <a:ext uri="{FF2B5EF4-FFF2-40B4-BE49-F238E27FC236}">
                  <a16:creationId xmlns:a16="http://schemas.microsoft.com/office/drawing/2014/main" id="{7E5854BF-74C1-4FF0-961F-F49B3D316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488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7" name="Line 8">
              <a:extLst>
                <a:ext uri="{FF2B5EF4-FFF2-40B4-BE49-F238E27FC236}">
                  <a16:creationId xmlns:a16="http://schemas.microsoft.com/office/drawing/2014/main" id="{D10DC0B8-45F7-4305-A926-095A6FC5B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728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8" name="Line 9">
              <a:extLst>
                <a:ext uri="{FF2B5EF4-FFF2-40B4-BE49-F238E27FC236}">
                  <a16:creationId xmlns:a16="http://schemas.microsoft.com/office/drawing/2014/main" id="{A356247B-52F1-4E24-895D-5FB38E89C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1968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9" name="Line 10">
              <a:extLst>
                <a:ext uri="{FF2B5EF4-FFF2-40B4-BE49-F238E27FC236}">
                  <a16:creationId xmlns:a16="http://schemas.microsoft.com/office/drawing/2014/main" id="{06B74D1D-473E-487B-8E80-1D792069A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208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0" name="Line 11">
              <a:extLst>
                <a:ext uri="{FF2B5EF4-FFF2-40B4-BE49-F238E27FC236}">
                  <a16:creationId xmlns:a16="http://schemas.microsoft.com/office/drawing/2014/main" id="{D25B336C-E79E-4BA7-A634-8A3EBB039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448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1" name="Line 12">
              <a:extLst>
                <a:ext uri="{FF2B5EF4-FFF2-40B4-BE49-F238E27FC236}">
                  <a16:creationId xmlns:a16="http://schemas.microsoft.com/office/drawing/2014/main" id="{6CD40745-4236-47AE-B7C0-99A1E3C084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688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2" name="Line 13">
              <a:extLst>
                <a:ext uri="{FF2B5EF4-FFF2-40B4-BE49-F238E27FC236}">
                  <a16:creationId xmlns:a16="http://schemas.microsoft.com/office/drawing/2014/main" id="{D2667C88-F188-47A9-8229-AD94D9FF3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928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3" name="Line 14">
              <a:extLst>
                <a:ext uri="{FF2B5EF4-FFF2-40B4-BE49-F238E27FC236}">
                  <a16:creationId xmlns:a16="http://schemas.microsoft.com/office/drawing/2014/main" id="{C4C9B487-889E-4688-9BD4-BBCD76EEB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3168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4" name="Line 15">
              <a:extLst>
                <a:ext uri="{FF2B5EF4-FFF2-40B4-BE49-F238E27FC236}">
                  <a16:creationId xmlns:a16="http://schemas.microsoft.com/office/drawing/2014/main" id="{FBE01546-AB3E-4118-8D9C-CEDA84378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3408"/>
              <a:ext cx="5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5" name="Line 16">
              <a:extLst>
                <a:ext uri="{FF2B5EF4-FFF2-40B4-BE49-F238E27FC236}">
                  <a16:creationId xmlns:a16="http://schemas.microsoft.com/office/drawing/2014/main" id="{E5857044-2B5D-459E-9E7A-3C5C8FB88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528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6" name="Line 17">
              <a:extLst>
                <a:ext uri="{FF2B5EF4-FFF2-40B4-BE49-F238E27FC236}">
                  <a16:creationId xmlns:a16="http://schemas.microsoft.com/office/drawing/2014/main" id="{98447D6C-4E31-456D-B811-E1A939BA3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528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7" name="Line 18">
              <a:extLst>
                <a:ext uri="{FF2B5EF4-FFF2-40B4-BE49-F238E27FC236}">
                  <a16:creationId xmlns:a16="http://schemas.microsoft.com/office/drawing/2014/main" id="{5FFE7761-FA24-495C-A303-3985081FA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528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8" name="Line 19">
              <a:extLst>
                <a:ext uri="{FF2B5EF4-FFF2-40B4-BE49-F238E27FC236}">
                  <a16:creationId xmlns:a16="http://schemas.microsoft.com/office/drawing/2014/main" id="{61C602A0-9BCE-4700-9FAF-64FA889F4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528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9" name="Line 20">
              <a:extLst>
                <a:ext uri="{FF2B5EF4-FFF2-40B4-BE49-F238E27FC236}">
                  <a16:creationId xmlns:a16="http://schemas.microsoft.com/office/drawing/2014/main" id="{4DA91E2C-C50C-4853-9A23-B92834FB8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528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0" name="Line 21">
              <a:extLst>
                <a:ext uri="{FF2B5EF4-FFF2-40B4-BE49-F238E27FC236}">
                  <a16:creationId xmlns:a16="http://schemas.microsoft.com/office/drawing/2014/main" id="{4BBCC4A4-F5BE-45CD-9734-3D7BEF056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528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1" name="Line 22">
              <a:extLst>
                <a:ext uri="{FF2B5EF4-FFF2-40B4-BE49-F238E27FC236}">
                  <a16:creationId xmlns:a16="http://schemas.microsoft.com/office/drawing/2014/main" id="{87F2126B-3E60-4CA1-945C-5437B2DBD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528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2" name="Line 23">
              <a:extLst>
                <a:ext uri="{FF2B5EF4-FFF2-40B4-BE49-F238E27FC236}">
                  <a16:creationId xmlns:a16="http://schemas.microsoft.com/office/drawing/2014/main" id="{02001A6C-A2B1-4CC4-8E3E-D24082DFBC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4" y="192"/>
              <a:ext cx="0" cy="3456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262" name="日期占位符 1">
            <a:extLst>
              <a:ext uri="{FF2B5EF4-FFF2-40B4-BE49-F238E27FC236}">
                <a16:creationId xmlns:a16="http://schemas.microsoft.com/office/drawing/2014/main" id="{53BD73B7-F213-4A01-B6F7-401224232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33F894C-485A-4DAA-A3E2-394974A39BF1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5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5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590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日期占位符 3">
            <a:extLst>
              <a:ext uri="{FF2B5EF4-FFF2-40B4-BE49-F238E27FC236}">
                <a16:creationId xmlns:a16="http://schemas.microsoft.com/office/drawing/2014/main" id="{39530A6D-C28F-417B-A711-0F93073328E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6726253-52A5-4D89-A82C-F15AA68EDB3D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97283" name="灯片编号占位符 5">
            <a:extLst>
              <a:ext uri="{FF2B5EF4-FFF2-40B4-BE49-F238E27FC236}">
                <a16:creationId xmlns:a16="http://schemas.microsoft.com/office/drawing/2014/main" id="{B9B95245-E48A-4AFD-A731-5FAD4B9373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98F0EC1-D8D2-4FCE-840D-3592144EC849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CA599842-AB41-4EA6-AE2A-972D9F2D46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16138" y="501650"/>
            <a:ext cx="6011862" cy="479425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SLR(1) </a:t>
            </a:r>
            <a:r>
              <a:rPr lang="zh-CN" altLang="en-US">
                <a:latin typeface="Times New Roman" panose="02020603050405020304" pitchFamily="18" charset="0"/>
              </a:rPr>
              <a:t>分析的特点</a:t>
            </a:r>
          </a:p>
        </p:txBody>
      </p:sp>
      <p:sp>
        <p:nvSpPr>
          <p:cNvPr id="97285" name="Rectangle 3">
            <a:extLst>
              <a:ext uri="{FF2B5EF4-FFF2-40B4-BE49-F238E27FC236}">
                <a16:creationId xmlns:a16="http://schemas.microsoft.com/office/drawing/2014/main" id="{802BF16A-1038-400F-A8CF-2D0B625D41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2017713"/>
            <a:ext cx="8208962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描述能力强于 </a:t>
            </a:r>
            <a:r>
              <a:rPr lang="en-US" altLang="zh-CN">
                <a:latin typeface="Times New Roman" panose="02020603050405020304" pitchFamily="18" charset="0"/>
              </a:rPr>
              <a:t>LL(1)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SLR(1)</a:t>
            </a:r>
            <a:r>
              <a:rPr lang="zh-CN" altLang="en-US">
                <a:latin typeface="Times New Roman" panose="02020603050405020304" pitchFamily="18" charset="0"/>
              </a:rPr>
              <a:t>还考虑</a:t>
            </a:r>
            <a:r>
              <a:rPr lang="en-US" altLang="zh-CN">
                <a:latin typeface="Times New Roman" panose="02020603050405020304" pitchFamily="18" charset="0"/>
              </a:rPr>
              <a:t>Follow</a:t>
            </a:r>
            <a:r>
              <a:rPr lang="zh-CN" altLang="en-US">
                <a:latin typeface="Times New Roman" panose="02020603050405020304" pitchFamily="18" charset="0"/>
              </a:rPr>
              <a:t>集中的符号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LL(1) </a:t>
            </a:r>
            <a:r>
              <a:rPr lang="zh-CN" altLang="en-US">
                <a:latin typeface="Times New Roman" panose="02020603050405020304" pitchFamily="18" charset="0"/>
              </a:rPr>
              <a:t>仅考虑产生式的首符号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SLR(1) </a:t>
            </a:r>
            <a:r>
              <a:rPr lang="zh-CN" altLang="en-US">
                <a:latin typeface="Times New Roman" panose="02020603050405020304" pitchFamily="18" charset="0"/>
              </a:rPr>
              <a:t>文法：</a:t>
            </a:r>
            <a:r>
              <a:rPr lang="en-US" altLang="zh-CN">
                <a:latin typeface="Times New Roman" panose="02020603050405020304" pitchFamily="18" charset="0"/>
              </a:rPr>
              <a:t>SLR(1)</a:t>
            </a:r>
            <a:r>
              <a:rPr lang="zh-CN" altLang="en-US">
                <a:latin typeface="Times New Roman" panose="02020603050405020304" pitchFamily="18" charset="0"/>
              </a:rPr>
              <a:t>分析表无冲突的</a:t>
            </a:r>
            <a:r>
              <a:rPr lang="en-US" altLang="zh-CN">
                <a:latin typeface="Times New Roman" panose="02020603050405020304" pitchFamily="18" charset="0"/>
              </a:rPr>
              <a:t>CFG</a:t>
            </a:r>
          </a:p>
        </p:txBody>
      </p:sp>
      <p:sp>
        <p:nvSpPr>
          <p:cNvPr id="97286" name="日期占位符 1">
            <a:extLst>
              <a:ext uri="{FF2B5EF4-FFF2-40B4-BE49-F238E27FC236}">
                <a16:creationId xmlns:a16="http://schemas.microsoft.com/office/drawing/2014/main" id="{CDE1ED79-70BB-464D-B5E0-33A51DC60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9581506-B6CD-4E00-B232-BA88A3DCF827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日期占位符 3">
            <a:extLst>
              <a:ext uri="{FF2B5EF4-FFF2-40B4-BE49-F238E27FC236}">
                <a16:creationId xmlns:a16="http://schemas.microsoft.com/office/drawing/2014/main" id="{3239CB37-E213-4FCC-AE76-36857DF3C5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D549934-0100-4EC7-9B78-125668B3BAA6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98307" name="灯片编号占位符 5">
            <a:extLst>
              <a:ext uri="{FF2B5EF4-FFF2-40B4-BE49-F238E27FC236}">
                <a16:creationId xmlns:a16="http://schemas.microsoft.com/office/drawing/2014/main" id="{B2C50BD9-E61E-40F6-BE47-E35BAB226F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5201562-12E4-4FA1-98BD-307083CFAE40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308" name="Rectangle 2">
            <a:extLst>
              <a:ext uri="{FF2B5EF4-FFF2-40B4-BE49-F238E27FC236}">
                <a16:creationId xmlns:a16="http://schemas.microsoft.com/office/drawing/2014/main" id="{0109B57B-D2D3-471C-9D71-2C431F94A7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541338"/>
            <a:ext cx="7793037" cy="439737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SLR(1)</a:t>
            </a:r>
            <a:r>
              <a:rPr lang="zh-CN" altLang="en-US">
                <a:latin typeface="Times New Roman" panose="02020603050405020304" pitchFamily="18" charset="0"/>
              </a:rPr>
              <a:t>分析的局限性</a:t>
            </a:r>
          </a:p>
        </p:txBody>
      </p:sp>
      <p:sp>
        <p:nvSpPr>
          <p:cNvPr id="1277955" name="Rectangle 3">
            <a:extLst>
              <a:ext uri="{FF2B5EF4-FFF2-40B4-BE49-F238E27FC236}">
                <a16:creationId xmlns:a16="http://schemas.microsoft.com/office/drawing/2014/main" id="{631840E5-B077-44BB-9F0B-F994F9ECDE1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574800"/>
            <a:ext cx="7402512" cy="40862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如果 </a:t>
            </a:r>
            <a:r>
              <a:rPr lang="en-US" altLang="zh-CN">
                <a:latin typeface="Times New Roman" panose="02020603050405020304" pitchFamily="18" charset="0"/>
              </a:rPr>
              <a:t>SLR(1) </a:t>
            </a:r>
            <a:r>
              <a:rPr lang="zh-CN" altLang="en-US">
                <a:latin typeface="Times New Roman" panose="02020603050405020304" pitchFamily="18" charset="0"/>
              </a:rPr>
              <a:t>分析表仍有多重入口（移进归约冲突或归约归约冲突），则说明该文法不是 </a:t>
            </a:r>
            <a:r>
              <a:rPr lang="en-US" altLang="zh-CN">
                <a:latin typeface="Times New Roman" panose="02020603050405020304" pitchFamily="18" charset="0"/>
              </a:rPr>
              <a:t>SLR(1) </a:t>
            </a:r>
            <a:r>
              <a:rPr lang="zh-CN" altLang="en-US">
                <a:latin typeface="Times New Roman" panose="02020603050405020304" pitchFamily="18" charset="0"/>
              </a:rPr>
              <a:t>文法；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说明仅使用 </a:t>
            </a:r>
            <a:r>
              <a:rPr lang="en-US" altLang="zh-CN">
                <a:latin typeface="Times New Roman" panose="02020603050405020304" pitchFamily="18" charset="0"/>
              </a:rPr>
              <a:t>LR(0) </a:t>
            </a:r>
            <a:r>
              <a:rPr lang="zh-CN" altLang="en-US">
                <a:latin typeface="Times New Roman" panose="02020603050405020304" pitchFamily="18" charset="0"/>
              </a:rPr>
              <a:t>项目集和 </a:t>
            </a:r>
            <a:r>
              <a:rPr lang="en-US" altLang="zh-CN">
                <a:latin typeface="Times New Roman" panose="02020603050405020304" pitchFamily="18" charset="0"/>
              </a:rPr>
              <a:t>FOLLOW </a:t>
            </a:r>
            <a:r>
              <a:rPr lang="zh-CN" altLang="en-US">
                <a:latin typeface="Times New Roman" panose="02020603050405020304" pitchFamily="18" charset="0"/>
              </a:rPr>
              <a:t>集还不足以分析这种文法</a:t>
            </a:r>
          </a:p>
        </p:txBody>
      </p:sp>
      <p:sp>
        <p:nvSpPr>
          <p:cNvPr id="98310" name="日期占位符 1">
            <a:extLst>
              <a:ext uri="{FF2B5EF4-FFF2-40B4-BE49-F238E27FC236}">
                <a16:creationId xmlns:a16="http://schemas.microsoft.com/office/drawing/2014/main" id="{F5725F4F-078A-43D3-B258-11335CE9B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2ACCCAF-78FF-4130-8C32-27856E05ED71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7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5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日期占位符 1">
            <a:extLst>
              <a:ext uri="{FF2B5EF4-FFF2-40B4-BE49-F238E27FC236}">
                <a16:creationId xmlns:a16="http://schemas.microsoft.com/office/drawing/2014/main" id="{3EF86267-35B9-4981-91A0-4EB3A591D3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55C0CB6-3F2D-4528-BA4C-5945D7017A2E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99331" name="灯片编号占位符 3">
            <a:extLst>
              <a:ext uri="{FF2B5EF4-FFF2-40B4-BE49-F238E27FC236}">
                <a16:creationId xmlns:a16="http://schemas.microsoft.com/office/drawing/2014/main" id="{383D5275-27E6-4836-983C-E78EEE75C6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3E04CBD-CB48-44BB-867B-8EF04E49B7C1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78978" name="Text Box 2">
            <a:extLst>
              <a:ext uri="{FF2B5EF4-FFF2-40B4-BE49-F238E27FC236}">
                <a16:creationId xmlns:a16="http://schemas.microsoft.com/office/drawing/2014/main" id="{0063BF3D-AA42-4C59-969E-3AEA08BF8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1447800" cy="2660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S’→.S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S→.L=R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S→.R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L→.*R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L→.id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R→.L</a:t>
            </a:r>
          </a:p>
        </p:txBody>
      </p:sp>
      <p:sp>
        <p:nvSpPr>
          <p:cNvPr id="1278979" name="Text Box 3">
            <a:extLst>
              <a:ext uri="{FF2B5EF4-FFF2-40B4-BE49-F238E27FC236}">
                <a16:creationId xmlns:a16="http://schemas.microsoft.com/office/drawing/2014/main" id="{80601B5D-CC61-4670-AFCB-734E26F19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"/>
            <a:ext cx="144780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S’→S.</a:t>
            </a:r>
          </a:p>
        </p:txBody>
      </p:sp>
      <p:sp>
        <p:nvSpPr>
          <p:cNvPr id="1278980" name="Line 4">
            <a:extLst>
              <a:ext uri="{FF2B5EF4-FFF2-40B4-BE49-F238E27FC236}">
                <a16:creationId xmlns:a16="http://schemas.microsoft.com/office/drawing/2014/main" id="{702277CD-6012-4E78-91E5-70557FB67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762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8981" name="Text Box 5">
            <a:extLst>
              <a:ext uri="{FF2B5EF4-FFF2-40B4-BE49-F238E27FC236}">
                <a16:creationId xmlns:a16="http://schemas.microsoft.com/office/drawing/2014/main" id="{2FF5CC9A-AB48-44B9-8651-314DDAA6E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295400"/>
            <a:ext cx="1447800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S→L.=R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R→L.</a:t>
            </a:r>
          </a:p>
        </p:txBody>
      </p:sp>
      <p:sp>
        <p:nvSpPr>
          <p:cNvPr id="1278982" name="Line 6">
            <a:extLst>
              <a:ext uri="{FF2B5EF4-FFF2-40B4-BE49-F238E27FC236}">
                <a16:creationId xmlns:a16="http://schemas.microsoft.com/office/drawing/2014/main" id="{C18B7C74-0756-4B1B-A907-62B63E825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8288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8983" name="Text Box 7">
            <a:extLst>
              <a:ext uri="{FF2B5EF4-FFF2-40B4-BE49-F238E27FC236}">
                <a16:creationId xmlns:a16="http://schemas.microsoft.com/office/drawing/2014/main" id="{4BB88238-73C3-4138-8B80-FD84889E5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447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1278984" name="Text Box 8">
            <a:extLst>
              <a:ext uri="{FF2B5EF4-FFF2-40B4-BE49-F238E27FC236}">
                <a16:creationId xmlns:a16="http://schemas.microsoft.com/office/drawing/2014/main" id="{C1CE0723-4D0B-4C69-8F7F-326BB9C59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819400"/>
            <a:ext cx="144780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S→R.</a:t>
            </a:r>
          </a:p>
        </p:txBody>
      </p:sp>
      <p:sp>
        <p:nvSpPr>
          <p:cNvPr id="1278985" name="Line 9">
            <a:extLst>
              <a:ext uri="{FF2B5EF4-FFF2-40B4-BE49-F238E27FC236}">
                <a16:creationId xmlns:a16="http://schemas.microsoft.com/office/drawing/2014/main" id="{BF9588DA-B71A-4DAB-A85C-9FDD33902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8956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8986" name="Text Box 10">
            <a:extLst>
              <a:ext uri="{FF2B5EF4-FFF2-40B4-BE49-F238E27FC236}">
                <a16:creationId xmlns:a16="http://schemas.microsoft.com/office/drawing/2014/main" id="{233B540A-7278-4BAB-BE57-C2DC5C0D2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514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278987" name="Text Box 11">
            <a:extLst>
              <a:ext uri="{FF2B5EF4-FFF2-40B4-BE49-F238E27FC236}">
                <a16:creationId xmlns:a16="http://schemas.microsoft.com/office/drawing/2014/main" id="{2920F2D1-F643-4F81-ABFE-BCFA81754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962400"/>
            <a:ext cx="1447800" cy="193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L→*.R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R→.L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L→.*R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L→.id</a:t>
            </a:r>
          </a:p>
        </p:txBody>
      </p:sp>
      <p:sp>
        <p:nvSpPr>
          <p:cNvPr id="1278988" name="Text Box 12">
            <a:extLst>
              <a:ext uri="{FF2B5EF4-FFF2-40B4-BE49-F238E27FC236}">
                <a16:creationId xmlns:a16="http://schemas.microsoft.com/office/drawing/2014/main" id="{9382037D-6C35-4D38-84D2-5C47F8D7D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794375"/>
            <a:ext cx="144780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L→id .</a:t>
            </a:r>
          </a:p>
        </p:txBody>
      </p:sp>
      <p:sp>
        <p:nvSpPr>
          <p:cNvPr id="1278989" name="Text Box 13">
            <a:extLst>
              <a:ext uri="{FF2B5EF4-FFF2-40B4-BE49-F238E27FC236}">
                <a16:creationId xmlns:a16="http://schemas.microsoft.com/office/drawing/2014/main" id="{FBF4D2EC-2280-423B-A177-F466205CD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886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1278990" name="Freeform 14">
            <a:extLst>
              <a:ext uri="{FF2B5EF4-FFF2-40B4-BE49-F238E27FC236}">
                <a16:creationId xmlns:a16="http://schemas.microsoft.com/office/drawing/2014/main" id="{83459F71-A538-4AE6-BDA5-65C156CD5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895600"/>
            <a:ext cx="5791200" cy="3441700"/>
          </a:xfrm>
          <a:custGeom>
            <a:avLst/>
            <a:gdLst>
              <a:gd name="T0" fmla="*/ 0 w 3648"/>
              <a:gd name="T1" fmla="*/ 0 h 2168"/>
              <a:gd name="T2" fmla="*/ 2147483646 w 3648"/>
              <a:gd name="T3" fmla="*/ 2147483646 h 2168"/>
              <a:gd name="T4" fmla="*/ 2147483646 w 3648"/>
              <a:gd name="T5" fmla="*/ 2147483646 h 2168"/>
              <a:gd name="T6" fmla="*/ 2147483646 w 3648"/>
              <a:gd name="T7" fmla="*/ 2147483646 h 2168"/>
              <a:gd name="T8" fmla="*/ 2147483646 w 3648"/>
              <a:gd name="T9" fmla="*/ 2147483646 h 2168"/>
              <a:gd name="T10" fmla="*/ 2147483646 w 3648"/>
              <a:gd name="T11" fmla="*/ 2147483646 h 2168"/>
              <a:gd name="T12" fmla="*/ 2147483646 w 3648"/>
              <a:gd name="T13" fmla="*/ 2147483646 h 21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48"/>
              <a:gd name="T22" fmla="*/ 0 h 2168"/>
              <a:gd name="T23" fmla="*/ 3648 w 3648"/>
              <a:gd name="T24" fmla="*/ 2168 h 21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48" h="2168">
                <a:moveTo>
                  <a:pt x="0" y="0"/>
                </a:moveTo>
                <a:cubicBezTo>
                  <a:pt x="36" y="312"/>
                  <a:pt x="72" y="624"/>
                  <a:pt x="144" y="864"/>
                </a:cubicBezTo>
                <a:cubicBezTo>
                  <a:pt x="216" y="1104"/>
                  <a:pt x="304" y="1264"/>
                  <a:pt x="432" y="1440"/>
                </a:cubicBezTo>
                <a:cubicBezTo>
                  <a:pt x="560" y="1616"/>
                  <a:pt x="760" y="1808"/>
                  <a:pt x="912" y="1920"/>
                </a:cubicBezTo>
                <a:cubicBezTo>
                  <a:pt x="1064" y="2032"/>
                  <a:pt x="1224" y="2072"/>
                  <a:pt x="1344" y="2112"/>
                </a:cubicBezTo>
                <a:cubicBezTo>
                  <a:pt x="1464" y="2152"/>
                  <a:pt x="1248" y="2152"/>
                  <a:pt x="1632" y="2160"/>
                </a:cubicBezTo>
                <a:cubicBezTo>
                  <a:pt x="2016" y="2168"/>
                  <a:pt x="2832" y="2164"/>
                  <a:pt x="3648" y="216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8991" name="Text Box 15">
            <a:extLst>
              <a:ext uri="{FF2B5EF4-FFF2-40B4-BE49-F238E27FC236}">
                <a16:creationId xmlns:a16="http://schemas.microsoft.com/office/drawing/2014/main" id="{86DD2D0C-DE3B-4843-BEB6-01C6819CC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724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1278992" name="Freeform 16">
            <a:extLst>
              <a:ext uri="{FF2B5EF4-FFF2-40B4-BE49-F238E27FC236}">
                <a16:creationId xmlns:a16="http://schemas.microsoft.com/office/drawing/2014/main" id="{C6AA529D-5861-4A8D-8030-15240F6C2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895600"/>
            <a:ext cx="1828800" cy="2057400"/>
          </a:xfrm>
          <a:custGeom>
            <a:avLst/>
            <a:gdLst>
              <a:gd name="T0" fmla="*/ 0 w 1152"/>
              <a:gd name="T1" fmla="*/ 0 h 1296"/>
              <a:gd name="T2" fmla="*/ 2147483646 w 1152"/>
              <a:gd name="T3" fmla="*/ 2147483646 h 1296"/>
              <a:gd name="T4" fmla="*/ 2147483646 w 1152"/>
              <a:gd name="T5" fmla="*/ 2147483646 h 1296"/>
              <a:gd name="T6" fmla="*/ 2147483646 w 1152"/>
              <a:gd name="T7" fmla="*/ 2147483646 h 1296"/>
              <a:gd name="T8" fmla="*/ 0 60000 65536"/>
              <a:gd name="T9" fmla="*/ 0 60000 65536"/>
              <a:gd name="T10" fmla="*/ 0 60000 65536"/>
              <a:gd name="T11" fmla="*/ 0 60000 65536"/>
              <a:gd name="T12" fmla="*/ 0 w 1152"/>
              <a:gd name="T13" fmla="*/ 0 h 1296"/>
              <a:gd name="T14" fmla="*/ 1152 w 1152"/>
              <a:gd name="T15" fmla="*/ 1296 h 1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2" h="1296">
                <a:moveTo>
                  <a:pt x="0" y="0"/>
                </a:moveTo>
                <a:cubicBezTo>
                  <a:pt x="32" y="196"/>
                  <a:pt x="64" y="392"/>
                  <a:pt x="144" y="576"/>
                </a:cubicBezTo>
                <a:cubicBezTo>
                  <a:pt x="224" y="760"/>
                  <a:pt x="312" y="984"/>
                  <a:pt x="480" y="1104"/>
                </a:cubicBezTo>
                <a:cubicBezTo>
                  <a:pt x="648" y="1224"/>
                  <a:pt x="1048" y="1248"/>
                  <a:pt x="1152" y="129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8993" name="Text Box 17">
            <a:extLst>
              <a:ext uri="{FF2B5EF4-FFF2-40B4-BE49-F238E27FC236}">
                <a16:creationId xmlns:a16="http://schemas.microsoft.com/office/drawing/2014/main" id="{D0C991C8-8A4A-4CCA-A90E-8F4BCCA61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762000"/>
            <a:ext cx="1447800" cy="193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S→L=.R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R→.L L→.*R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L→.id</a:t>
            </a:r>
          </a:p>
        </p:txBody>
      </p:sp>
      <p:sp>
        <p:nvSpPr>
          <p:cNvPr id="1278994" name="Line 18">
            <a:extLst>
              <a:ext uri="{FF2B5EF4-FFF2-40B4-BE49-F238E27FC236}">
                <a16:creationId xmlns:a16="http://schemas.microsoft.com/office/drawing/2014/main" id="{B5EABDE4-5DE3-4644-82DB-F06FD96427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17526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8995" name="Text Box 19">
            <a:extLst>
              <a:ext uri="{FF2B5EF4-FFF2-40B4-BE49-F238E27FC236}">
                <a16:creationId xmlns:a16="http://schemas.microsoft.com/office/drawing/2014/main" id="{D1DE87E5-211A-40C4-84DE-54B109148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371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</a:p>
        </p:txBody>
      </p:sp>
      <p:sp>
        <p:nvSpPr>
          <p:cNvPr id="1278996" name="Text Box 20">
            <a:extLst>
              <a:ext uri="{FF2B5EF4-FFF2-40B4-BE49-F238E27FC236}">
                <a16:creationId xmlns:a16="http://schemas.microsoft.com/office/drawing/2014/main" id="{D3D9E971-CC0B-41BA-92DB-33EC43EB1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432175"/>
            <a:ext cx="144780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L→*R.</a:t>
            </a:r>
          </a:p>
        </p:txBody>
      </p:sp>
      <p:sp>
        <p:nvSpPr>
          <p:cNvPr id="1278997" name="Line 21">
            <a:extLst>
              <a:ext uri="{FF2B5EF4-FFF2-40B4-BE49-F238E27FC236}">
                <a16:creationId xmlns:a16="http://schemas.microsoft.com/office/drawing/2014/main" id="{06AA23FC-F230-414D-B406-D7E0C21BC0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0386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8998" name="Text Box 22">
            <a:extLst>
              <a:ext uri="{FF2B5EF4-FFF2-40B4-BE49-F238E27FC236}">
                <a16:creationId xmlns:a16="http://schemas.microsoft.com/office/drawing/2014/main" id="{1EB3A661-B66B-485C-8DA9-F37CE9DE3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657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278999" name="Text Box 23">
            <a:extLst>
              <a:ext uri="{FF2B5EF4-FFF2-40B4-BE49-F238E27FC236}">
                <a16:creationId xmlns:a16="http://schemas.microsoft.com/office/drawing/2014/main" id="{1D6CD410-05D4-47AC-8217-37AC73842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572000"/>
            <a:ext cx="144780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R→L.</a:t>
            </a:r>
          </a:p>
        </p:txBody>
      </p:sp>
      <p:sp>
        <p:nvSpPr>
          <p:cNvPr id="1279000" name="Line 24">
            <a:extLst>
              <a:ext uri="{FF2B5EF4-FFF2-40B4-BE49-F238E27FC236}">
                <a16:creationId xmlns:a16="http://schemas.microsoft.com/office/drawing/2014/main" id="{32851891-6B1C-45A1-8D29-6E1D49ABF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105400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9001" name="Text Box 25">
            <a:extLst>
              <a:ext uri="{FF2B5EF4-FFF2-40B4-BE49-F238E27FC236}">
                <a16:creationId xmlns:a16="http://schemas.microsoft.com/office/drawing/2014/main" id="{71FC0476-01CE-42DB-B284-1AA665844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724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1279002" name="Text Box 26">
            <a:extLst>
              <a:ext uri="{FF2B5EF4-FFF2-40B4-BE49-F238E27FC236}">
                <a16:creationId xmlns:a16="http://schemas.microsoft.com/office/drawing/2014/main" id="{C45B7DAF-3727-497B-8287-96D8D46D8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04800"/>
            <a:ext cx="144780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S→L=R.</a:t>
            </a:r>
          </a:p>
        </p:txBody>
      </p:sp>
      <p:sp>
        <p:nvSpPr>
          <p:cNvPr id="1279003" name="Line 27">
            <a:extLst>
              <a:ext uri="{FF2B5EF4-FFF2-40B4-BE49-F238E27FC236}">
                <a16:creationId xmlns:a16="http://schemas.microsoft.com/office/drawing/2014/main" id="{26B359E4-1C2E-4A94-81F2-0C2F1CAC5B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990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9004" name="Text Box 28">
            <a:extLst>
              <a:ext uri="{FF2B5EF4-FFF2-40B4-BE49-F238E27FC236}">
                <a16:creationId xmlns:a16="http://schemas.microsoft.com/office/drawing/2014/main" id="{908B922D-B251-46A1-B80C-55296B60E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9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279005" name="Line 29">
            <a:extLst>
              <a:ext uri="{FF2B5EF4-FFF2-40B4-BE49-F238E27FC236}">
                <a16:creationId xmlns:a16="http://schemas.microsoft.com/office/drawing/2014/main" id="{498AA255-97CB-4CC3-B572-324285E647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209800"/>
            <a:ext cx="11430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9006" name="Text Box 30">
            <a:extLst>
              <a:ext uri="{FF2B5EF4-FFF2-40B4-BE49-F238E27FC236}">
                <a16:creationId xmlns:a16="http://schemas.microsoft.com/office/drawing/2014/main" id="{8A7B9842-C022-4704-84F4-43E070AAF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895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1279007" name="Freeform 31">
            <a:extLst>
              <a:ext uri="{FF2B5EF4-FFF2-40B4-BE49-F238E27FC236}">
                <a16:creationId xmlns:a16="http://schemas.microsoft.com/office/drawing/2014/main" id="{9A2B7112-740F-4851-A9BA-F00FAF7B3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438400"/>
            <a:ext cx="330200" cy="2667000"/>
          </a:xfrm>
          <a:custGeom>
            <a:avLst/>
            <a:gdLst>
              <a:gd name="T0" fmla="*/ 0 w 208"/>
              <a:gd name="T1" fmla="*/ 0 h 1680"/>
              <a:gd name="T2" fmla="*/ 2147483646 w 208"/>
              <a:gd name="T3" fmla="*/ 2147483646 h 1680"/>
              <a:gd name="T4" fmla="*/ 2147483646 w 208"/>
              <a:gd name="T5" fmla="*/ 2147483646 h 1680"/>
              <a:gd name="T6" fmla="*/ 2147483646 w 208"/>
              <a:gd name="T7" fmla="*/ 2147483646 h 1680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680"/>
              <a:gd name="T14" fmla="*/ 208 w 208"/>
              <a:gd name="T15" fmla="*/ 1680 h 1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680">
                <a:moveTo>
                  <a:pt x="0" y="0"/>
                </a:moveTo>
                <a:cubicBezTo>
                  <a:pt x="56" y="132"/>
                  <a:pt x="112" y="264"/>
                  <a:pt x="144" y="432"/>
                </a:cubicBezTo>
                <a:cubicBezTo>
                  <a:pt x="176" y="600"/>
                  <a:pt x="208" y="800"/>
                  <a:pt x="192" y="1008"/>
                </a:cubicBezTo>
                <a:cubicBezTo>
                  <a:pt x="176" y="1216"/>
                  <a:pt x="112" y="1448"/>
                  <a:pt x="48" y="168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9008" name="Text Box 32">
            <a:extLst>
              <a:ext uri="{FF2B5EF4-FFF2-40B4-BE49-F238E27FC236}">
                <a16:creationId xmlns:a16="http://schemas.microsoft.com/office/drawing/2014/main" id="{FB086A59-A294-4F99-BF08-DBD5A3EB3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429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1279009" name="Freeform 33">
            <a:extLst>
              <a:ext uri="{FF2B5EF4-FFF2-40B4-BE49-F238E27FC236}">
                <a16:creationId xmlns:a16="http://schemas.microsoft.com/office/drawing/2014/main" id="{787F6470-A44C-4ABF-86EB-92AF607B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676400"/>
            <a:ext cx="1041400" cy="4114800"/>
          </a:xfrm>
          <a:custGeom>
            <a:avLst/>
            <a:gdLst>
              <a:gd name="T0" fmla="*/ 0 w 656"/>
              <a:gd name="T1" fmla="*/ 0 h 2592"/>
              <a:gd name="T2" fmla="*/ 2147483646 w 656"/>
              <a:gd name="T3" fmla="*/ 2147483646 h 2592"/>
              <a:gd name="T4" fmla="*/ 2147483646 w 656"/>
              <a:gd name="T5" fmla="*/ 2147483646 h 2592"/>
              <a:gd name="T6" fmla="*/ 2147483646 w 656"/>
              <a:gd name="T7" fmla="*/ 2147483646 h 2592"/>
              <a:gd name="T8" fmla="*/ 0 60000 65536"/>
              <a:gd name="T9" fmla="*/ 0 60000 65536"/>
              <a:gd name="T10" fmla="*/ 0 60000 65536"/>
              <a:gd name="T11" fmla="*/ 0 60000 65536"/>
              <a:gd name="T12" fmla="*/ 0 w 656"/>
              <a:gd name="T13" fmla="*/ 0 h 2592"/>
              <a:gd name="T14" fmla="*/ 656 w 656"/>
              <a:gd name="T15" fmla="*/ 2592 h 25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6" h="2592">
                <a:moveTo>
                  <a:pt x="0" y="0"/>
                </a:moveTo>
                <a:cubicBezTo>
                  <a:pt x="212" y="224"/>
                  <a:pt x="424" y="448"/>
                  <a:pt x="528" y="720"/>
                </a:cubicBezTo>
                <a:cubicBezTo>
                  <a:pt x="632" y="992"/>
                  <a:pt x="656" y="1320"/>
                  <a:pt x="624" y="1632"/>
                </a:cubicBezTo>
                <a:cubicBezTo>
                  <a:pt x="592" y="1944"/>
                  <a:pt x="464" y="2268"/>
                  <a:pt x="336" y="259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79010" name="Text Box 34">
            <a:extLst>
              <a:ext uri="{FF2B5EF4-FFF2-40B4-BE49-F238E27FC236}">
                <a16:creationId xmlns:a16="http://schemas.microsoft.com/office/drawing/2014/main" id="{04930DD5-06F3-4031-A157-B0F5D59B6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3429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1279011" name="Text Box 35">
            <a:extLst>
              <a:ext uri="{FF2B5EF4-FFF2-40B4-BE49-F238E27FC236}">
                <a16:creationId xmlns:a16="http://schemas.microsoft.com/office/drawing/2014/main" id="{15BFA524-BB8B-47A8-AB05-F752D88AD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1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99366" name="日期占位符 1">
            <a:extLst>
              <a:ext uri="{FF2B5EF4-FFF2-40B4-BE49-F238E27FC236}">
                <a16:creationId xmlns:a16="http://schemas.microsoft.com/office/drawing/2014/main" id="{F0D05487-5397-4BB9-AABB-A1E92CFB0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ECA4408-AF75-4B61-9F71-A2CA94D06C5F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8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8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78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78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79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9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78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78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78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78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78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78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78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78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78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78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78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78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78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78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78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78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78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78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78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78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78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78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78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78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78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78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78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78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78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78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78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78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78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78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78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78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78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278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79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79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279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79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278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278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79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79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79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279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279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279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279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279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279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279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279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279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279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279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279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279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279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279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8978" grpId="0" animBg="1"/>
      <p:bldP spid="1278979" grpId="0" animBg="1"/>
      <p:bldP spid="1278981" grpId="0" animBg="1"/>
      <p:bldP spid="1278983" grpId="0"/>
      <p:bldP spid="1278984" grpId="0" animBg="1"/>
      <p:bldP spid="1278986" grpId="0"/>
      <p:bldP spid="1278987" grpId="0" animBg="1"/>
      <p:bldP spid="1278988" grpId="0" animBg="1"/>
      <p:bldP spid="1278989" grpId="0"/>
      <p:bldP spid="1278991" grpId="0"/>
      <p:bldP spid="1278993" grpId="0" animBg="1"/>
      <p:bldP spid="1278995" grpId="0"/>
      <p:bldP spid="1278996" grpId="0" animBg="1"/>
      <p:bldP spid="1278998" grpId="0"/>
      <p:bldP spid="1278999" grpId="0" animBg="1"/>
      <p:bldP spid="1279001" grpId="0"/>
      <p:bldP spid="1279002" grpId="0" animBg="1"/>
      <p:bldP spid="1279004" grpId="0"/>
      <p:bldP spid="1279006" grpId="0"/>
      <p:bldP spid="1279008" grpId="0"/>
      <p:bldP spid="1279010" grpId="0"/>
      <p:bldP spid="12790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图片 379937">
            <a:extLst>
              <a:ext uri="{FF2B5EF4-FFF2-40B4-BE49-F238E27FC236}">
                <a16:creationId xmlns:a16="http://schemas.microsoft.com/office/drawing/2014/main" id="{6446D205-5E68-41D5-B183-0F4DBBCAA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765175"/>
            <a:ext cx="4892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日期占位符 3">
            <a:extLst>
              <a:ext uri="{FF2B5EF4-FFF2-40B4-BE49-F238E27FC236}">
                <a16:creationId xmlns:a16="http://schemas.microsoft.com/office/drawing/2014/main" id="{5982C1A2-9361-4D58-9C7B-4FEF7ABAF3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873C742-B2FC-4C99-8EDE-1CE05BF3D3E1}" type="datetime1"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2" name="灯片编号占位符 5">
            <a:extLst>
              <a:ext uri="{FF2B5EF4-FFF2-40B4-BE49-F238E27FC236}">
                <a16:creationId xmlns:a16="http://schemas.microsoft.com/office/drawing/2014/main" id="{B333AEB3-3549-461D-9F98-6548B0E146F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9627429-EF57-424E-BB16-CF9A6881C329}" type="slidenum"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3" name="Rectangle 2">
            <a:extLst>
              <a:ext uri="{FF2B5EF4-FFF2-40B4-BE49-F238E27FC236}">
                <a16:creationId xmlns:a16="http://schemas.microsoft.com/office/drawing/2014/main" id="{81C22366-5E0E-4D02-A805-C9A02E5E3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893888"/>
            <a:ext cx="1447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5-13</a:t>
            </a:r>
            <a:b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S→BB</a:t>
            </a:r>
            <a:b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B→aB</a:t>
            </a:r>
            <a:b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B→b</a:t>
            </a:r>
            <a:endParaRPr lang="en-US" altLang="zh-CN" sz="4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942" name="Rectangle 3">
            <a:extLst>
              <a:ext uri="{FF2B5EF4-FFF2-40B4-BE49-F238E27FC236}">
                <a16:creationId xmlns:a16="http://schemas.microsoft.com/office/drawing/2014/main" id="{B18E04FF-676A-44C0-B64E-ADB34A9EC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22288"/>
            <a:ext cx="1295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</a:rPr>
              <a:t>0</a:t>
            </a:r>
            <a:r>
              <a:rPr lang="en-US" altLang="zh-CN" sz="2400"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→.S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S→.BB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B→.aB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B→.b	</a:t>
            </a:r>
          </a:p>
        </p:txBody>
      </p:sp>
      <p:sp>
        <p:nvSpPr>
          <p:cNvPr id="2287620" name="Rectangle 4">
            <a:extLst>
              <a:ext uri="{FF2B5EF4-FFF2-40B4-BE49-F238E27FC236}">
                <a16:creationId xmlns:a16="http://schemas.microsoft.com/office/drawing/2014/main" id="{F8B07D2B-E26A-4C27-895F-A7F044607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17488"/>
            <a:ext cx="1295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>
            <a:lvl1pPr marL="609600" indent="-609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b="1" dirty="0">
                <a:latin typeface="Tahoma" panose="020B0604030504040204" pitchFamily="34" charset="0"/>
              </a:rPr>
              <a:t>'</a:t>
            </a:r>
            <a:r>
              <a:rPr kumimoji="0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→S.</a:t>
            </a:r>
          </a:p>
        </p:txBody>
      </p:sp>
      <p:sp>
        <p:nvSpPr>
          <p:cNvPr id="2287621" name="Line 5">
            <a:extLst>
              <a:ext uri="{FF2B5EF4-FFF2-40B4-BE49-F238E27FC236}">
                <a16:creationId xmlns:a16="http://schemas.microsoft.com/office/drawing/2014/main" id="{7C26A844-46CF-4AE0-985F-1FD9C06F2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674688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22" name="Text Box 6">
            <a:extLst>
              <a:ext uri="{FF2B5EF4-FFF2-40B4-BE49-F238E27FC236}">
                <a16:creationId xmlns:a16="http://schemas.microsoft.com/office/drawing/2014/main" id="{0FE88A05-845A-49E6-A2E8-ED0832F82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936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2287623" name="Line 7">
            <a:extLst>
              <a:ext uri="{FF2B5EF4-FFF2-40B4-BE49-F238E27FC236}">
                <a16:creationId xmlns:a16="http://schemas.microsoft.com/office/drawing/2014/main" id="{C20669D4-2CC4-43BB-A062-17B3E874FE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741488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24" name="Text Box 8">
            <a:extLst>
              <a:ext uri="{FF2B5EF4-FFF2-40B4-BE49-F238E27FC236}">
                <a16:creationId xmlns:a16="http://schemas.microsoft.com/office/drawing/2014/main" id="{D5AE07F3-D7B7-4356-9D7C-C1B4B5E58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3604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287625" name="Rectangle 9">
            <a:extLst>
              <a:ext uri="{FF2B5EF4-FFF2-40B4-BE49-F238E27FC236}">
                <a16:creationId xmlns:a16="http://schemas.microsoft.com/office/drawing/2014/main" id="{C6749E46-AD51-477C-9D1F-AA734095C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512888"/>
            <a:ext cx="12954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>
            <a:lvl1pPr marL="609600" indent="-609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S→B.B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B→.aB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B→.b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</a:p>
        </p:txBody>
      </p:sp>
      <p:sp>
        <p:nvSpPr>
          <p:cNvPr id="2287626" name="Freeform 10">
            <a:extLst>
              <a:ext uri="{FF2B5EF4-FFF2-40B4-BE49-F238E27FC236}">
                <a16:creationId xmlns:a16="http://schemas.microsoft.com/office/drawing/2014/main" id="{21B95CB3-1AC4-423A-9469-6967764EF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427288"/>
            <a:ext cx="3352800" cy="3124200"/>
          </a:xfrm>
          <a:custGeom>
            <a:avLst/>
            <a:gdLst>
              <a:gd name="T0" fmla="*/ 0 w 816"/>
              <a:gd name="T1" fmla="*/ 0 h 1344"/>
              <a:gd name="T2" fmla="*/ 2147483646 w 816"/>
              <a:gd name="T3" fmla="*/ 2147483646 h 1344"/>
              <a:gd name="T4" fmla="*/ 2147483646 w 816"/>
              <a:gd name="T5" fmla="*/ 2147483646 h 1344"/>
              <a:gd name="T6" fmla="*/ 2147483646 w 816"/>
              <a:gd name="T7" fmla="*/ 2147483646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344"/>
              <a:gd name="T14" fmla="*/ 816 w 8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344">
                <a:moveTo>
                  <a:pt x="0" y="0"/>
                </a:moveTo>
                <a:cubicBezTo>
                  <a:pt x="0" y="312"/>
                  <a:pt x="0" y="624"/>
                  <a:pt x="48" y="816"/>
                </a:cubicBezTo>
                <a:cubicBezTo>
                  <a:pt x="96" y="1008"/>
                  <a:pt x="160" y="1064"/>
                  <a:pt x="288" y="1152"/>
                </a:cubicBezTo>
                <a:cubicBezTo>
                  <a:pt x="416" y="1240"/>
                  <a:pt x="720" y="1304"/>
                  <a:pt x="816" y="13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27" name="Text Box 11">
            <a:extLst>
              <a:ext uri="{FF2B5EF4-FFF2-40B4-BE49-F238E27FC236}">
                <a16:creationId xmlns:a16="http://schemas.microsoft.com/office/drawing/2014/main" id="{A8136221-4984-4EBA-8312-CFE613D9D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654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287628" name="Rectangle 12">
            <a:extLst>
              <a:ext uri="{FF2B5EF4-FFF2-40B4-BE49-F238E27FC236}">
                <a16:creationId xmlns:a16="http://schemas.microsoft.com/office/drawing/2014/main" id="{5213969A-5E4B-48BE-864C-9479AA444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789488"/>
            <a:ext cx="12954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>
            <a:lvl1pPr marL="609600" indent="-609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zh-CN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B→a.B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B→.aB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B→.b	</a:t>
            </a:r>
          </a:p>
        </p:txBody>
      </p:sp>
      <p:sp>
        <p:nvSpPr>
          <p:cNvPr id="2287629" name="Freeform 13">
            <a:extLst>
              <a:ext uri="{FF2B5EF4-FFF2-40B4-BE49-F238E27FC236}">
                <a16:creationId xmlns:a16="http://schemas.microsoft.com/office/drawing/2014/main" id="{C90C68E5-9607-4E85-8BDE-2C982DA0F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427288"/>
            <a:ext cx="2743200" cy="1600200"/>
          </a:xfrm>
          <a:custGeom>
            <a:avLst/>
            <a:gdLst>
              <a:gd name="T0" fmla="*/ 0 w 1680"/>
              <a:gd name="T1" fmla="*/ 0 h 1056"/>
              <a:gd name="T2" fmla="*/ 2147483646 w 1680"/>
              <a:gd name="T3" fmla="*/ 2147483646 h 1056"/>
              <a:gd name="T4" fmla="*/ 2147483646 w 1680"/>
              <a:gd name="T5" fmla="*/ 2147483646 h 1056"/>
              <a:gd name="T6" fmla="*/ 2147483646 w 1680"/>
              <a:gd name="T7" fmla="*/ 2147483646 h 1056"/>
              <a:gd name="T8" fmla="*/ 2147483646 w 1680"/>
              <a:gd name="T9" fmla="*/ 2147483646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1056"/>
              <a:gd name="T17" fmla="*/ 1680 w 1680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1056">
                <a:moveTo>
                  <a:pt x="0" y="0"/>
                </a:moveTo>
                <a:cubicBezTo>
                  <a:pt x="4" y="240"/>
                  <a:pt x="8" y="480"/>
                  <a:pt x="48" y="624"/>
                </a:cubicBezTo>
                <a:cubicBezTo>
                  <a:pt x="88" y="768"/>
                  <a:pt x="128" y="800"/>
                  <a:pt x="240" y="864"/>
                </a:cubicBezTo>
                <a:cubicBezTo>
                  <a:pt x="352" y="928"/>
                  <a:pt x="480" y="976"/>
                  <a:pt x="720" y="1008"/>
                </a:cubicBezTo>
                <a:cubicBezTo>
                  <a:pt x="960" y="1040"/>
                  <a:pt x="1528" y="1056"/>
                  <a:pt x="1680" y="105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30" name="Text Box 14">
            <a:extLst>
              <a:ext uri="{FF2B5EF4-FFF2-40B4-BE49-F238E27FC236}">
                <a16:creationId xmlns:a16="http://schemas.microsoft.com/office/drawing/2014/main" id="{F804064D-90CC-4C90-BECF-FE5B865FD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2654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287631" name="Rectangle 15">
            <a:extLst>
              <a:ext uri="{FF2B5EF4-FFF2-40B4-BE49-F238E27FC236}">
                <a16:creationId xmlns:a16="http://schemas.microsoft.com/office/drawing/2014/main" id="{21B02205-A02A-4D0C-A62A-2EB8F197B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570288"/>
            <a:ext cx="1295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>
            <a:lvl1pPr marL="609600" indent="-609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B→b.	</a:t>
            </a:r>
          </a:p>
        </p:txBody>
      </p:sp>
      <p:sp>
        <p:nvSpPr>
          <p:cNvPr id="2287632" name="Line 16">
            <a:extLst>
              <a:ext uri="{FF2B5EF4-FFF2-40B4-BE49-F238E27FC236}">
                <a16:creationId xmlns:a16="http://schemas.microsoft.com/office/drawing/2014/main" id="{E922B0B6-82E6-4910-8FB8-C12DC59831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750888"/>
            <a:ext cx="15240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33" name="Text Box 17">
            <a:extLst>
              <a:ext uri="{FF2B5EF4-FFF2-40B4-BE49-F238E27FC236}">
                <a16:creationId xmlns:a16="http://schemas.microsoft.com/office/drawing/2014/main" id="{AB8285AD-52A8-44B6-90E5-D72A728B0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7508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287634" name="Rectangle 18">
            <a:extLst>
              <a:ext uri="{FF2B5EF4-FFF2-40B4-BE49-F238E27FC236}">
                <a16:creationId xmlns:a16="http://schemas.microsoft.com/office/drawing/2014/main" id="{69FBDA78-3A13-42D5-9ECB-680281837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17488"/>
            <a:ext cx="1295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>
            <a:lvl1pPr marL="609600" indent="-609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S→BB.</a:t>
            </a:r>
          </a:p>
        </p:txBody>
      </p:sp>
      <p:sp>
        <p:nvSpPr>
          <p:cNvPr id="2287635" name="Freeform 19">
            <a:extLst>
              <a:ext uri="{FF2B5EF4-FFF2-40B4-BE49-F238E27FC236}">
                <a16:creationId xmlns:a16="http://schemas.microsoft.com/office/drawing/2014/main" id="{785EA609-35BF-46EE-A8F5-1F0FF5645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27288"/>
            <a:ext cx="1295400" cy="2743200"/>
          </a:xfrm>
          <a:custGeom>
            <a:avLst/>
            <a:gdLst>
              <a:gd name="T0" fmla="*/ 0 w 1424"/>
              <a:gd name="T1" fmla="*/ 0 h 1968"/>
              <a:gd name="T2" fmla="*/ 2147483646 w 1424"/>
              <a:gd name="T3" fmla="*/ 2147483646 h 1968"/>
              <a:gd name="T4" fmla="*/ 2147483646 w 1424"/>
              <a:gd name="T5" fmla="*/ 2147483646 h 1968"/>
              <a:gd name="T6" fmla="*/ 2147483646 w 1424"/>
              <a:gd name="T7" fmla="*/ 2147483646 h 1968"/>
              <a:gd name="T8" fmla="*/ 0 60000 65536"/>
              <a:gd name="T9" fmla="*/ 0 60000 65536"/>
              <a:gd name="T10" fmla="*/ 0 60000 65536"/>
              <a:gd name="T11" fmla="*/ 0 60000 65536"/>
              <a:gd name="T12" fmla="*/ 0 w 1424"/>
              <a:gd name="T13" fmla="*/ 0 h 1968"/>
              <a:gd name="T14" fmla="*/ 1424 w 1424"/>
              <a:gd name="T15" fmla="*/ 1968 h 19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4" h="1968">
                <a:moveTo>
                  <a:pt x="0" y="0"/>
                </a:moveTo>
                <a:cubicBezTo>
                  <a:pt x="448" y="112"/>
                  <a:pt x="896" y="224"/>
                  <a:pt x="1104" y="432"/>
                </a:cubicBezTo>
                <a:cubicBezTo>
                  <a:pt x="1312" y="640"/>
                  <a:pt x="1424" y="992"/>
                  <a:pt x="1248" y="1248"/>
                </a:cubicBezTo>
                <a:cubicBezTo>
                  <a:pt x="1072" y="1504"/>
                  <a:pt x="248" y="1848"/>
                  <a:pt x="48" y="196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36" name="Text Box 20">
            <a:extLst>
              <a:ext uri="{FF2B5EF4-FFF2-40B4-BE49-F238E27FC236}">
                <a16:creationId xmlns:a16="http://schemas.microsoft.com/office/drawing/2014/main" id="{1DA777F6-CE30-4EE7-9CBE-993BAF2A1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41788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287637" name="Freeform 21">
            <a:extLst>
              <a:ext uri="{FF2B5EF4-FFF2-40B4-BE49-F238E27FC236}">
                <a16:creationId xmlns:a16="http://schemas.microsoft.com/office/drawing/2014/main" id="{E76A973E-5E7B-483F-A6E5-9072B9398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036888"/>
            <a:ext cx="317500" cy="685800"/>
          </a:xfrm>
          <a:custGeom>
            <a:avLst/>
            <a:gdLst>
              <a:gd name="T0" fmla="*/ 0 w 200"/>
              <a:gd name="T1" fmla="*/ 0 h 432"/>
              <a:gd name="T2" fmla="*/ 2147483646 w 200"/>
              <a:gd name="T3" fmla="*/ 2147483646 h 432"/>
              <a:gd name="T4" fmla="*/ 2147483646 w 200"/>
              <a:gd name="T5" fmla="*/ 2147483646 h 432"/>
              <a:gd name="T6" fmla="*/ 0 60000 65536"/>
              <a:gd name="T7" fmla="*/ 0 60000 65536"/>
              <a:gd name="T8" fmla="*/ 0 60000 65536"/>
              <a:gd name="T9" fmla="*/ 0 w 200"/>
              <a:gd name="T10" fmla="*/ 0 h 432"/>
              <a:gd name="T11" fmla="*/ 200 w 20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432">
                <a:moveTo>
                  <a:pt x="0" y="0"/>
                </a:moveTo>
                <a:cubicBezTo>
                  <a:pt x="92" y="60"/>
                  <a:pt x="184" y="120"/>
                  <a:pt x="192" y="192"/>
                </a:cubicBezTo>
                <a:cubicBezTo>
                  <a:pt x="200" y="264"/>
                  <a:pt x="124" y="348"/>
                  <a:pt x="48" y="43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38" name="Text Box 22">
            <a:extLst>
              <a:ext uri="{FF2B5EF4-FFF2-40B4-BE49-F238E27FC236}">
                <a16:creationId xmlns:a16="http://schemas.microsoft.com/office/drawing/2014/main" id="{5A575465-BDCF-4A45-BE1D-F4A31AAFF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18928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287639" name="Line 23">
            <a:extLst>
              <a:ext uri="{FF2B5EF4-FFF2-40B4-BE49-F238E27FC236}">
                <a16:creationId xmlns:a16="http://schemas.microsoft.com/office/drawing/2014/main" id="{3D2CFCB2-0270-40CB-8641-F81E2EE7A6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475288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40" name="Text Box 24">
            <a:extLst>
              <a:ext uri="{FF2B5EF4-FFF2-40B4-BE49-F238E27FC236}">
                <a16:creationId xmlns:a16="http://schemas.microsoft.com/office/drawing/2014/main" id="{33D95E11-EFA3-4D45-A8AE-A5E440FBC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09428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287641" name="Rectangle 25">
            <a:extLst>
              <a:ext uri="{FF2B5EF4-FFF2-40B4-BE49-F238E27FC236}">
                <a16:creationId xmlns:a16="http://schemas.microsoft.com/office/drawing/2014/main" id="{0ADA1F7D-95E7-4D4B-BBAB-7AB9F3F6D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018088"/>
            <a:ext cx="1295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>
            <a:lvl1pPr marL="609600" indent="-609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B→aB.</a:t>
            </a:r>
          </a:p>
        </p:txBody>
      </p:sp>
      <p:sp>
        <p:nvSpPr>
          <p:cNvPr id="2287642" name="Freeform 26">
            <a:extLst>
              <a:ext uri="{FF2B5EF4-FFF2-40B4-BE49-F238E27FC236}">
                <a16:creationId xmlns:a16="http://schemas.microsoft.com/office/drawing/2014/main" id="{7CD9AB34-6DD0-40AF-ACD6-4A14A6054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703888"/>
            <a:ext cx="457200" cy="457200"/>
          </a:xfrm>
          <a:custGeom>
            <a:avLst/>
            <a:gdLst>
              <a:gd name="T0" fmla="*/ 0 w 288"/>
              <a:gd name="T1" fmla="*/ 0 h 288"/>
              <a:gd name="T2" fmla="*/ 2147483646 w 288"/>
              <a:gd name="T3" fmla="*/ 2147483646 h 288"/>
              <a:gd name="T4" fmla="*/ 0 w 288"/>
              <a:gd name="T5" fmla="*/ 2147483646 h 288"/>
              <a:gd name="T6" fmla="*/ 0 60000 65536"/>
              <a:gd name="T7" fmla="*/ 0 60000 65536"/>
              <a:gd name="T8" fmla="*/ 0 60000 65536"/>
              <a:gd name="T9" fmla="*/ 0 w 288"/>
              <a:gd name="T10" fmla="*/ 0 h 288"/>
              <a:gd name="T11" fmla="*/ 288 w 28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88">
                <a:moveTo>
                  <a:pt x="0" y="0"/>
                </a:moveTo>
                <a:cubicBezTo>
                  <a:pt x="144" y="48"/>
                  <a:pt x="288" y="96"/>
                  <a:pt x="288" y="144"/>
                </a:cubicBezTo>
                <a:cubicBezTo>
                  <a:pt x="288" y="192"/>
                  <a:pt x="144" y="240"/>
                  <a:pt x="0" y="28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43" name="Text Box 27">
            <a:extLst>
              <a:ext uri="{FF2B5EF4-FFF2-40B4-BE49-F238E27FC236}">
                <a16:creationId xmlns:a16="http://schemas.microsoft.com/office/drawing/2014/main" id="{BD35F4BC-F618-4AEB-8169-164FA72A0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7038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287644" name="Line 28">
            <a:extLst>
              <a:ext uri="{FF2B5EF4-FFF2-40B4-BE49-F238E27FC236}">
                <a16:creationId xmlns:a16="http://schemas.microsoft.com/office/drawing/2014/main" id="{2ED47D2C-D099-4AA5-A60B-817396447E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440848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7645" name="Text Box 29">
            <a:extLst>
              <a:ext uri="{FF2B5EF4-FFF2-40B4-BE49-F238E27FC236}">
                <a16:creationId xmlns:a16="http://schemas.microsoft.com/office/drawing/2014/main" id="{B60DD5DC-2699-4C9D-A88C-9E51561EB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4084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63521" name="日期占位符 1">
            <a:extLst>
              <a:ext uri="{FF2B5EF4-FFF2-40B4-BE49-F238E27FC236}">
                <a16:creationId xmlns:a16="http://schemas.microsoft.com/office/drawing/2014/main" id="{072CE243-265D-4225-8323-D7BF82A8C9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96F9638-BE36-4B4A-BCD1-B1562844B794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994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994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8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87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87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8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8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8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87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87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876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876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87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287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87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87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87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87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87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87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28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87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87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2876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876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287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287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287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287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287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287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287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287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28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287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287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287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287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287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287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287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287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287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228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287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287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228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287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287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228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287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287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287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287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28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287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287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287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287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287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287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42" grpId="0" build="p" animBg="1"/>
      <p:bldP spid="2287620" grpId="0" bldLvl="0" animBg="1"/>
      <p:bldP spid="2287622" grpId="0"/>
      <p:bldP spid="2287624" grpId="0"/>
      <p:bldP spid="2287625" grpId="0" build="p" animBg="1"/>
      <p:bldP spid="2287627" grpId="0"/>
      <p:bldP spid="2287628" grpId="0" build="p" animBg="1"/>
      <p:bldP spid="2287630" grpId="0"/>
      <p:bldP spid="2287631" grpId="0" bldLvl="0" animBg="1"/>
      <p:bldP spid="2287633" grpId="0"/>
      <p:bldP spid="2287634" grpId="0" bldLvl="0" animBg="1"/>
      <p:bldP spid="2287636" grpId="0"/>
      <p:bldP spid="2287638" grpId="0"/>
      <p:bldP spid="2287640" grpId="0"/>
      <p:bldP spid="2287641" grpId="0" bldLvl="0" animBg="1"/>
      <p:bldP spid="2287643" grpId="0"/>
      <p:bldP spid="228764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日期占位符 3">
            <a:extLst>
              <a:ext uri="{FF2B5EF4-FFF2-40B4-BE49-F238E27FC236}">
                <a16:creationId xmlns:a16="http://schemas.microsoft.com/office/drawing/2014/main" id="{71B1C3DD-CE94-47F6-8C6C-7DB4FD2811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43CECAC-2D3D-4B39-847A-6C0F76D9496C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00355" name="灯片编号占位符 5">
            <a:extLst>
              <a:ext uri="{FF2B5EF4-FFF2-40B4-BE49-F238E27FC236}">
                <a16:creationId xmlns:a16="http://schemas.microsoft.com/office/drawing/2014/main" id="{55983C42-47EA-40FD-9A4C-2F2B5E9718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9476717-1A82-4A0A-97CE-A5882E8C0436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56" name="Rectangle 2">
            <a:extLst>
              <a:ext uri="{FF2B5EF4-FFF2-40B4-BE49-F238E27FC236}">
                <a16:creationId xmlns:a16="http://schemas.microsoft.com/office/drawing/2014/main" id="{451CAC2C-578B-46F2-AE94-61C54EB8FB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88913"/>
            <a:ext cx="8001000" cy="936625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SLR</a:t>
            </a:r>
            <a:r>
              <a:rPr lang="zh-CN" altLang="en-US">
                <a:latin typeface="Times New Roman" panose="02020603050405020304" pitchFamily="18" charset="0"/>
              </a:rPr>
              <a:t>分析中的冲突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——</a:t>
            </a:r>
            <a:r>
              <a:rPr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需要更强的分析方法</a:t>
            </a:r>
          </a:p>
        </p:txBody>
      </p:sp>
      <p:sp>
        <p:nvSpPr>
          <p:cNvPr id="1280003" name="Rectangle 3">
            <a:extLst>
              <a:ext uri="{FF2B5EF4-FFF2-40B4-BE49-F238E27FC236}">
                <a16:creationId xmlns:a16="http://schemas.microsoft.com/office/drawing/2014/main" id="{0AB97CD7-0888-4621-9F72-078453B183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196975"/>
            <a:ext cx="8893175" cy="5157788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 ={S → L.=R, R → L. }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输入符号为 </a:t>
            </a:r>
            <a:r>
              <a:rPr lang="en-US" altLang="zh-CN" sz="2800">
                <a:latin typeface="Times New Roman" panose="02020603050405020304" pitchFamily="18" charset="0"/>
              </a:rPr>
              <a:t>= </a:t>
            </a:r>
            <a:r>
              <a:rPr lang="zh-CN" altLang="en-US" sz="2800">
                <a:latin typeface="Times New Roman" panose="02020603050405020304" pitchFamily="18" charset="0"/>
              </a:rPr>
              <a:t>时，出现了移进归约冲突：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    </a:t>
            </a:r>
            <a:r>
              <a:rPr lang="en-US" altLang="zh-CN" sz="2800">
                <a:latin typeface="Times New Roman" panose="02020603050405020304" pitchFamily="18" charset="0"/>
              </a:rPr>
              <a:t>S → L .=R ∈ I</a:t>
            </a:r>
            <a:r>
              <a:rPr lang="en-US" altLang="zh-CN" sz="2800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 and go(I</a:t>
            </a:r>
            <a:r>
              <a:rPr lang="en-US" altLang="zh-CN" sz="2800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,=)=I</a:t>
            </a:r>
            <a:r>
              <a:rPr lang="en-US" altLang="zh-CN" sz="2800" baseline="-25000">
                <a:latin typeface="Times New Roman" panose="02020603050405020304" pitchFamily="18" charset="0"/>
              </a:rPr>
              <a:t>6</a:t>
            </a:r>
            <a:r>
              <a:rPr lang="en-US" altLang="zh-CN" sz="2800">
                <a:latin typeface="Times New Roman" panose="02020603050405020304" pitchFamily="18" charset="0"/>
              </a:rPr>
              <a:t>  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  	    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>
                <a:latin typeface="Times New Roman" panose="02020603050405020304" pitchFamily="18" charset="0"/>
              </a:rPr>
              <a:t>  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action[2,=] = Shift 6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R → L . ∈ I</a:t>
            </a:r>
            <a:r>
              <a:rPr lang="en-US" altLang="zh-CN" sz="2800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 and = ∈ FOLLOW(R)={=,# }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	 	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action[2,=] = Reduce R → L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说明该文法不是</a:t>
            </a:r>
            <a:r>
              <a:rPr lang="en-US" altLang="zh-CN" sz="2800">
                <a:latin typeface="Times New Roman" panose="02020603050405020304" pitchFamily="18" charset="0"/>
              </a:rPr>
              <a:t>SLR(1)</a:t>
            </a:r>
            <a:r>
              <a:rPr lang="zh-CN" altLang="en-US" sz="2800">
                <a:latin typeface="Times New Roman" panose="02020603050405020304" pitchFamily="18" charset="0"/>
              </a:rPr>
              <a:t>文法，分析这种文法需要更多的信息。</a:t>
            </a:r>
          </a:p>
        </p:txBody>
      </p:sp>
      <p:sp>
        <p:nvSpPr>
          <p:cNvPr id="100358" name="日期占位符 1">
            <a:extLst>
              <a:ext uri="{FF2B5EF4-FFF2-40B4-BE49-F238E27FC236}">
                <a16:creationId xmlns:a16="http://schemas.microsoft.com/office/drawing/2014/main" id="{E5B5238D-6AFB-4D4C-B3B1-35DD38E90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99E3420-41C4-4B5E-918D-16F256812642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8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80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8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280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28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280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280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0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日期占位符 3">
            <a:extLst>
              <a:ext uri="{FF2B5EF4-FFF2-40B4-BE49-F238E27FC236}">
                <a16:creationId xmlns:a16="http://schemas.microsoft.com/office/drawing/2014/main" id="{0ABC3A66-D2ED-41BB-8F7E-F19FDC6142C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6032E3E-7E05-4398-B15F-2665AF391163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01379" name="灯片编号占位符 5">
            <a:extLst>
              <a:ext uri="{FF2B5EF4-FFF2-40B4-BE49-F238E27FC236}">
                <a16:creationId xmlns:a16="http://schemas.microsoft.com/office/drawing/2014/main" id="{EA9E2D67-AE91-4828-855D-FDD4A9961F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7EE1A9E-9928-4042-92DD-7AB492914919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380" name="Rectangle 2">
            <a:extLst>
              <a:ext uri="{FF2B5EF4-FFF2-40B4-BE49-F238E27FC236}">
                <a16:creationId xmlns:a16="http://schemas.microsoft.com/office/drawing/2014/main" id="{ED3733D9-32B4-4295-99B5-9369981471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89050" y="238125"/>
            <a:ext cx="7577138" cy="563563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SLR</a:t>
            </a:r>
            <a:r>
              <a:rPr lang="zh-CN" altLang="en-US">
                <a:latin typeface="Times New Roman" panose="02020603050405020304" pitchFamily="18" charset="0"/>
              </a:rPr>
              <a:t>分析中存在冲突的原因</a:t>
            </a:r>
          </a:p>
        </p:txBody>
      </p:sp>
      <p:sp>
        <p:nvSpPr>
          <p:cNvPr id="1281027" name="Rectangle 3">
            <a:extLst>
              <a:ext uri="{FF2B5EF4-FFF2-40B4-BE49-F238E27FC236}">
                <a16:creationId xmlns:a16="http://schemas.microsoft.com/office/drawing/2014/main" id="{8210D2B2-C567-4469-A69B-6529D2DFA50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216025"/>
            <a:ext cx="9144000" cy="48768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SLR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）只孤立地考察输入符号是否属于归约项目</a:t>
            </a:r>
            <a:r>
              <a:rPr lang="en-US" altLang="zh-CN" sz="2800" dirty="0">
                <a:latin typeface="Times New Roman" panose="02020603050405020304" pitchFamily="18" charset="0"/>
              </a:rPr>
              <a:t>A→α.</a:t>
            </a:r>
            <a:r>
              <a:rPr lang="zh-CN" altLang="en-US" sz="2800" dirty="0">
                <a:latin typeface="Times New Roman" panose="02020603050405020304" pitchFamily="18" charset="0"/>
              </a:rPr>
              <a:t>相关联的集合</a:t>
            </a:r>
            <a:r>
              <a:rPr lang="en-US" altLang="zh-CN" sz="2800" dirty="0">
                <a:latin typeface="Times New Roman" panose="02020603050405020304" pitchFamily="18" charset="0"/>
              </a:rPr>
              <a:t>FOLLOW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），而没有考察符号串</a:t>
            </a:r>
            <a:r>
              <a:rPr lang="en-US" altLang="zh-CN" sz="2800" dirty="0">
                <a:latin typeface="Times New Roman" panose="02020603050405020304" pitchFamily="18" charset="0"/>
              </a:rPr>
              <a:t>α</a:t>
            </a:r>
            <a:r>
              <a:rPr lang="zh-CN" altLang="en-US" sz="2800" dirty="0">
                <a:latin typeface="Times New Roman" panose="02020603050405020304" pitchFamily="18" charset="0"/>
              </a:rPr>
              <a:t>所在规范句型的“上下文”。</a:t>
            </a:r>
            <a:endParaRPr lang="zh-CN" altLang="en-US" sz="2800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所以试图用某一产生式</a:t>
            </a:r>
            <a:r>
              <a:rPr lang="en-US" altLang="zh-CN" sz="2800" dirty="0">
                <a:latin typeface="Times New Roman" panose="02020603050405020304" pitchFamily="18" charset="0"/>
              </a:rPr>
              <a:t>A→α</a:t>
            </a:r>
            <a:r>
              <a:rPr lang="zh-CN" altLang="en-US" sz="2800" dirty="0">
                <a:latin typeface="Times New Roman" panose="02020603050405020304" pitchFamily="18" charset="0"/>
              </a:rPr>
              <a:t>归约栈顶符号串</a:t>
            </a:r>
            <a:r>
              <a:rPr lang="en-US" altLang="zh-CN" sz="2800" dirty="0">
                <a:latin typeface="Times New Roman" panose="02020603050405020304" pitchFamily="18" charset="0"/>
              </a:rPr>
              <a:t>α</a:t>
            </a:r>
            <a:r>
              <a:rPr lang="zh-CN" altLang="en-US" sz="2800" dirty="0">
                <a:latin typeface="Times New Roman" panose="02020603050405020304" pitchFamily="18" charset="0"/>
              </a:rPr>
              <a:t>时，不仅要向前扫描一个输入符号，还要查看栈中的符号串</a:t>
            </a:r>
            <a:r>
              <a:rPr lang="el-GR" altLang="zh-CN" sz="2800" dirty="0">
                <a:latin typeface="Times New Roman" panose="02020603050405020304" pitchFamily="18" charset="0"/>
              </a:rPr>
              <a:t>δ</a:t>
            </a:r>
            <a:r>
              <a:rPr lang="en-US" altLang="zh-CN" sz="2800" dirty="0">
                <a:latin typeface="Times New Roman" panose="02020603050405020304" pitchFamily="18" charset="0"/>
              </a:rPr>
              <a:t>α</a:t>
            </a:r>
            <a:r>
              <a:rPr lang="zh-CN" altLang="en-US" sz="2800" dirty="0">
                <a:latin typeface="Times New Roman" panose="02020603050405020304" pitchFamily="18" charset="0"/>
              </a:rPr>
              <a:t>，只有当</a:t>
            </a:r>
            <a:r>
              <a:rPr lang="el-GR" altLang="zh-CN" sz="2800" dirty="0">
                <a:latin typeface="Times New Roman" panose="02020603050405020304" pitchFamily="18" charset="0"/>
              </a:rPr>
              <a:t>δAa</a:t>
            </a:r>
            <a:r>
              <a:rPr lang="zh-CN" altLang="el-GR" sz="2800" dirty="0">
                <a:latin typeface="Times New Roman" panose="02020603050405020304" pitchFamily="18" charset="0"/>
              </a:rPr>
              <a:t>的确构成文法某一规范句型的活前缀时才能用</a:t>
            </a:r>
            <a:r>
              <a:rPr lang="en-US" altLang="zh-CN" sz="2800" dirty="0">
                <a:latin typeface="Times New Roman" panose="02020603050405020304" pitchFamily="18" charset="0"/>
              </a:rPr>
              <a:t>A→α</a:t>
            </a:r>
            <a:r>
              <a:rPr lang="zh-CN" altLang="en-US" sz="2800" dirty="0">
                <a:latin typeface="Times New Roman" panose="02020603050405020304" pitchFamily="18" charset="0"/>
              </a:rPr>
              <a:t>归约。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亦即要考虑归约的有效性：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问题：怎样确定</a:t>
            </a:r>
            <a:r>
              <a:rPr lang="el-GR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δAa</a:t>
            </a:r>
            <a:r>
              <a:rPr lang="zh-CN" altLang="el-GR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是否是文法某一规范句型的活前缀</a:t>
            </a:r>
          </a:p>
        </p:txBody>
      </p:sp>
      <p:sp>
        <p:nvSpPr>
          <p:cNvPr id="101382" name="日期占位符 1">
            <a:extLst>
              <a:ext uri="{FF2B5EF4-FFF2-40B4-BE49-F238E27FC236}">
                <a16:creationId xmlns:a16="http://schemas.microsoft.com/office/drawing/2014/main" id="{5E9BE646-7C3A-49B6-B17B-E7B7C82DC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0E0E142-5E43-4F28-B6B3-A6B5370583AE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8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8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8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2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日期占位符 3">
            <a:extLst>
              <a:ext uri="{FF2B5EF4-FFF2-40B4-BE49-F238E27FC236}">
                <a16:creationId xmlns:a16="http://schemas.microsoft.com/office/drawing/2014/main" id="{B8939286-EF8C-4AAE-ACC8-E1113B87C2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5362C52-7A82-4BAB-8374-3DC17920CE65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02403" name="灯片编号占位符 5">
            <a:extLst>
              <a:ext uri="{FF2B5EF4-FFF2-40B4-BE49-F238E27FC236}">
                <a16:creationId xmlns:a16="http://schemas.microsoft.com/office/drawing/2014/main" id="{F3B8F648-1E95-4283-8DB6-F7DBFF88AD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36B0B09-C6F5-4DEF-BC99-A11D6B75CB7B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04" name="Rectangle 2">
            <a:extLst>
              <a:ext uri="{FF2B5EF4-FFF2-40B4-BE49-F238E27FC236}">
                <a16:creationId xmlns:a16="http://schemas.microsoft.com/office/drawing/2014/main" id="{5B3BDD60-CD51-4DD3-B1EB-FEFAC22817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8888" y="333375"/>
            <a:ext cx="7296150" cy="903288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5.3.4 LR(1)</a:t>
            </a:r>
            <a:r>
              <a:rPr lang="zh-CN" altLang="en-US">
                <a:latin typeface="Times New Roman" panose="02020603050405020304" pitchFamily="18" charset="0"/>
              </a:rPr>
              <a:t>分析表的构造</a:t>
            </a:r>
          </a:p>
        </p:txBody>
      </p:sp>
      <p:sp>
        <p:nvSpPr>
          <p:cNvPr id="1282051" name="Rectangle 3">
            <a:extLst>
              <a:ext uri="{FF2B5EF4-FFF2-40B4-BE49-F238E27FC236}">
                <a16:creationId xmlns:a16="http://schemas.microsoft.com/office/drawing/2014/main" id="{047D804E-C24B-41FA-ACA9-6E5AE56236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404938"/>
            <a:ext cx="8569325" cy="4687887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LR(0)</a:t>
            </a:r>
            <a:r>
              <a:rPr lang="zh-CN" altLang="en-US">
                <a:latin typeface="Times New Roman" panose="02020603050405020304" pitchFamily="18" charset="0"/>
              </a:rPr>
              <a:t>不考虑后继符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搜索符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SLR(1)</a:t>
            </a:r>
            <a:r>
              <a:rPr lang="zh-CN" altLang="en-US">
                <a:latin typeface="Times New Roman" panose="02020603050405020304" pitchFamily="18" charset="0"/>
              </a:rPr>
              <a:t>仅在归约时考虑后继符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搜索符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，因此，对后继符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搜索符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所含信息量的利用有限，未考虑栈中内容。</a:t>
            </a:r>
          </a:p>
          <a:p>
            <a:pPr marL="0" indent="0"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希望在构造状态时就考虑后继符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搜索符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的作用：考虑对于产生式 </a:t>
            </a:r>
            <a:r>
              <a:rPr lang="en-US" altLang="zh-CN">
                <a:latin typeface="Times New Roman" panose="02020603050405020304" pitchFamily="18" charset="0"/>
              </a:rPr>
              <a:t>A→α</a:t>
            </a:r>
            <a:r>
              <a:rPr lang="zh-CN" altLang="en-US">
                <a:latin typeface="Times New Roman" panose="02020603050405020304" pitchFamily="18" charset="0"/>
              </a:rPr>
              <a:t>的归约，不同使用位置的 </a:t>
            </a:r>
            <a:r>
              <a:rPr lang="en-US" altLang="zh-CN">
                <a:latin typeface="Times New Roman" panose="02020603050405020304" pitchFamily="18" charset="0"/>
              </a:rPr>
              <a:t>A </a:t>
            </a:r>
            <a:r>
              <a:rPr lang="zh-CN" altLang="en-US">
                <a:latin typeface="Times New Roman" panose="02020603050405020304" pitchFamily="18" charset="0"/>
              </a:rPr>
              <a:t>会要求不同的后继符号</a:t>
            </a:r>
          </a:p>
        </p:txBody>
      </p:sp>
      <p:sp>
        <p:nvSpPr>
          <p:cNvPr id="102406" name="日期占位符 1">
            <a:extLst>
              <a:ext uri="{FF2B5EF4-FFF2-40B4-BE49-F238E27FC236}">
                <a16:creationId xmlns:a16="http://schemas.microsoft.com/office/drawing/2014/main" id="{FE41E89C-3265-4F95-B8EC-BB196395F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70F6E6E-DDD8-444B-8E9E-B28F300817B5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8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8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05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灯片编号占位符 5">
            <a:extLst>
              <a:ext uri="{FF2B5EF4-FFF2-40B4-BE49-F238E27FC236}">
                <a16:creationId xmlns:a16="http://schemas.microsoft.com/office/drawing/2014/main" id="{35CF9DA9-1744-4AE7-9D8D-051702B0ED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A2A1481-A6AF-4483-A931-2C95205F5986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28" name="Rectangle 2">
            <a:extLst>
              <a:ext uri="{FF2B5EF4-FFF2-40B4-BE49-F238E27FC236}">
                <a16:creationId xmlns:a16="http://schemas.microsoft.com/office/drawing/2014/main" id="{10A64C93-0805-4F12-A38B-A39AEDBB91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404813"/>
            <a:ext cx="5616575" cy="762000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后继符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搜索符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的概念</a:t>
            </a:r>
          </a:p>
        </p:txBody>
      </p:sp>
      <p:sp>
        <p:nvSpPr>
          <p:cNvPr id="1283075" name="Text Box 3">
            <a:extLst>
              <a:ext uri="{FF2B5EF4-FFF2-40B4-BE49-F238E27FC236}">
                <a16:creationId xmlns:a16="http://schemas.microsoft.com/office/drawing/2014/main" id="{C2A64BBA-C0AE-4BF4-A27E-F675C7FCE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513" y="833438"/>
            <a:ext cx="42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283076" name="Text Box 4">
            <a:extLst>
              <a:ext uri="{FF2B5EF4-FFF2-40B4-BE49-F238E27FC236}">
                <a16:creationId xmlns:a16="http://schemas.microsoft.com/office/drawing/2014/main" id="{2CE88AFD-DD61-44AF-A3E0-4840BA0CE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800" y="2586038"/>
            <a:ext cx="2282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E        +        T</a:t>
            </a:r>
          </a:p>
        </p:txBody>
      </p:sp>
      <p:sp>
        <p:nvSpPr>
          <p:cNvPr id="1283077" name="Text Box 5">
            <a:extLst>
              <a:ext uri="{FF2B5EF4-FFF2-40B4-BE49-F238E27FC236}">
                <a16:creationId xmlns:a16="http://schemas.microsoft.com/office/drawing/2014/main" id="{95F74245-41BB-40FA-B0E0-8EEE6D5A8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4124325"/>
            <a:ext cx="1992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(        E       )</a:t>
            </a:r>
          </a:p>
        </p:txBody>
      </p:sp>
      <p:sp>
        <p:nvSpPr>
          <p:cNvPr id="1283078" name="Text Box 6">
            <a:extLst>
              <a:ext uri="{FF2B5EF4-FFF2-40B4-BE49-F238E27FC236}">
                <a16:creationId xmlns:a16="http://schemas.microsoft.com/office/drawing/2014/main" id="{211F26EA-02DA-4F52-B86C-527D3214F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25" y="5862638"/>
            <a:ext cx="1971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T      *      F </a:t>
            </a:r>
          </a:p>
        </p:txBody>
      </p:sp>
      <p:sp>
        <p:nvSpPr>
          <p:cNvPr id="1283079" name="AutoShape 7">
            <a:extLst>
              <a:ext uri="{FF2B5EF4-FFF2-40B4-BE49-F238E27FC236}">
                <a16:creationId xmlns:a16="http://schemas.microsoft.com/office/drawing/2014/main" id="{FA4D1B99-21CD-4797-A544-075127E27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3400" y="1443038"/>
            <a:ext cx="1676400" cy="990600"/>
          </a:xfrm>
          <a:prstGeom prst="triangle">
            <a:avLst>
              <a:gd name="adj" fmla="val 50000"/>
            </a:avLst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3080" name="AutoShape 8">
            <a:extLst>
              <a:ext uri="{FF2B5EF4-FFF2-40B4-BE49-F238E27FC236}">
                <a16:creationId xmlns:a16="http://schemas.microsoft.com/office/drawing/2014/main" id="{B7332B33-278F-427C-A412-1BC26D171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0" y="3119438"/>
            <a:ext cx="1676400" cy="990600"/>
          </a:xfrm>
          <a:prstGeom prst="triangle">
            <a:avLst>
              <a:gd name="adj" fmla="val 50000"/>
            </a:avLst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3081" name="AutoShape 9">
            <a:extLst>
              <a:ext uri="{FF2B5EF4-FFF2-40B4-BE49-F238E27FC236}">
                <a16:creationId xmlns:a16="http://schemas.microsoft.com/office/drawing/2014/main" id="{B2913EC4-4BE3-407F-BB7E-576852FE9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5" y="4719638"/>
            <a:ext cx="1676400" cy="990600"/>
          </a:xfrm>
          <a:prstGeom prst="triangle">
            <a:avLst>
              <a:gd name="adj" fmla="val 50000"/>
            </a:avLst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3082" name="Text Box 10">
            <a:extLst>
              <a:ext uri="{FF2B5EF4-FFF2-40B4-BE49-F238E27FC236}">
                <a16:creationId xmlns:a16="http://schemas.microsoft.com/office/drawing/2014/main" id="{EC81CBDD-5936-471B-8874-7024856F2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205038"/>
            <a:ext cx="3960813" cy="29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>
                <a:srgbClr val="FF0000"/>
              </a:buClr>
              <a:buSzTx/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不同的归约中有不同的后继符。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 特定位置的后继符是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FOLLOW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集的子集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3083" name="AutoShape 11">
            <a:extLst>
              <a:ext uri="{FF2B5EF4-FFF2-40B4-BE49-F238E27FC236}">
                <a16:creationId xmlns:a16="http://schemas.microsoft.com/office/drawing/2014/main" id="{F048898D-79A8-4372-99E5-03773A0A7E41}"/>
              </a:ext>
            </a:extLst>
          </p:cNvPr>
          <p:cNvSpPr>
            <a:spLocks noChangeArrowheads="1"/>
          </p:cNvSpPr>
          <p:nvPr/>
        </p:nvSpPr>
        <p:spPr bwMode="auto">
          <a:xfrm rot="-2340103">
            <a:off x="7108825" y="2957513"/>
            <a:ext cx="152400" cy="1676400"/>
          </a:xfrm>
          <a:prstGeom prst="upArrow">
            <a:avLst>
              <a:gd name="adj1" fmla="val 50000"/>
              <a:gd name="adj2" fmla="val 275000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3084" name="AutoShape 12">
            <a:extLst>
              <a:ext uri="{FF2B5EF4-FFF2-40B4-BE49-F238E27FC236}">
                <a16:creationId xmlns:a16="http://schemas.microsoft.com/office/drawing/2014/main" id="{7B429903-ED76-4889-BAA2-2338FF38B5DA}"/>
              </a:ext>
            </a:extLst>
          </p:cNvPr>
          <p:cNvSpPr>
            <a:spLocks noChangeArrowheads="1"/>
          </p:cNvSpPr>
          <p:nvPr/>
        </p:nvSpPr>
        <p:spPr bwMode="auto">
          <a:xfrm rot="-2373257">
            <a:off x="7040563" y="4514850"/>
            <a:ext cx="152400" cy="1676400"/>
          </a:xfrm>
          <a:prstGeom prst="upArrow">
            <a:avLst>
              <a:gd name="adj1" fmla="val 50000"/>
              <a:gd name="adj2" fmla="val 275000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8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8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8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8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8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8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28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28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6" dur="500"/>
                                        <p:tgtEl>
                                          <p:spTgt spid="128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1" dur="500"/>
                                        <p:tgtEl>
                                          <p:spTgt spid="128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3075" grpId="0"/>
      <p:bldP spid="1283076" grpId="0"/>
      <p:bldP spid="1283077" grpId="0"/>
      <p:bldP spid="1283078" grpId="0"/>
      <p:bldP spid="1283079" grpId="0" animBg="1"/>
      <p:bldP spid="1283080" grpId="0" animBg="1"/>
      <p:bldP spid="1283081" grpId="0" animBg="1"/>
      <p:bldP spid="1283082" grpId="0" build="p"/>
      <p:bldP spid="1283083" grpId="0" animBg="1"/>
      <p:bldP spid="128308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日期占位符 3">
            <a:extLst>
              <a:ext uri="{FF2B5EF4-FFF2-40B4-BE49-F238E27FC236}">
                <a16:creationId xmlns:a16="http://schemas.microsoft.com/office/drawing/2014/main" id="{AA962FA4-88A8-4028-A791-6EAD77CBA4D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FBEFC09-C498-4403-9D7D-36F454604207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04451" name="灯片编号占位符 5">
            <a:extLst>
              <a:ext uri="{FF2B5EF4-FFF2-40B4-BE49-F238E27FC236}">
                <a16:creationId xmlns:a16="http://schemas.microsoft.com/office/drawing/2014/main" id="{39BD3DF9-2F94-4722-8279-AE4CBF7E62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EE0E173-FCF1-4825-87B9-18A81704B034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452" name="Rectangle 2">
            <a:extLst>
              <a:ext uri="{FF2B5EF4-FFF2-40B4-BE49-F238E27FC236}">
                <a16:creationId xmlns:a16="http://schemas.microsoft.com/office/drawing/2014/main" id="{90329189-F5AD-41A1-A909-0E68C91BD7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71663" y="360363"/>
            <a:ext cx="5041900" cy="836612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LR(k) </a:t>
            </a:r>
            <a:r>
              <a:rPr lang="zh-CN" altLang="en-US">
                <a:latin typeface="Times New Roman" panose="02020603050405020304" pitchFamily="18" charset="0"/>
              </a:rPr>
              <a:t>项目</a:t>
            </a:r>
          </a:p>
        </p:txBody>
      </p:sp>
      <p:sp>
        <p:nvSpPr>
          <p:cNvPr id="1284099" name="Rectangle 3">
            <a:extLst>
              <a:ext uri="{FF2B5EF4-FFF2-40B4-BE49-F238E27FC236}">
                <a16:creationId xmlns:a16="http://schemas.microsoft.com/office/drawing/2014/main" id="{96493C5F-C57F-43EF-9741-E951D12A79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341438"/>
            <a:ext cx="8915400" cy="4953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定义</a:t>
            </a:r>
            <a:r>
              <a:rPr lang="en-US" altLang="zh-CN">
                <a:latin typeface="Times New Roman" panose="02020603050405020304" pitchFamily="18" charset="0"/>
              </a:rPr>
              <a:t>5.11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32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[A→α.β,a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…a</a:t>
            </a:r>
            <a:r>
              <a:rPr lang="en-US" altLang="zh-CN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]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LR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）项目</a:t>
            </a:r>
            <a:r>
              <a:rPr lang="zh-CN" altLang="en-US">
                <a:latin typeface="Times New Roman" panose="02020603050405020304" pitchFamily="18" charset="0"/>
              </a:rPr>
              <a:t>，根据圆点所处位置的不同又分为三类：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归约项目</a:t>
            </a:r>
            <a:r>
              <a:rPr lang="en-US" altLang="zh-CN">
                <a:latin typeface="Times New Roman" panose="02020603050405020304" pitchFamily="18" charset="0"/>
              </a:rPr>
              <a:t>: [A→α.,a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…a</a:t>
            </a:r>
            <a:r>
              <a:rPr lang="en-US" altLang="zh-CN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]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移进项目：</a:t>
            </a:r>
            <a:r>
              <a:rPr lang="en-US" altLang="zh-CN">
                <a:latin typeface="Times New Roman" panose="02020603050405020304" pitchFamily="18" charset="0"/>
              </a:rPr>
              <a:t>[A→α.aβ,a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…a</a:t>
            </a:r>
            <a:r>
              <a:rPr lang="en-US" altLang="zh-CN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]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待约项目：</a:t>
            </a:r>
            <a:r>
              <a:rPr lang="en-US" altLang="zh-CN">
                <a:latin typeface="Times New Roman" panose="02020603050405020304" pitchFamily="18" charset="0"/>
              </a:rPr>
              <a:t>[A→α.Bβ,a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…a</a:t>
            </a:r>
            <a:r>
              <a:rPr lang="en-US" altLang="zh-CN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利用</a:t>
            </a:r>
            <a:r>
              <a:rPr lang="en-US" altLang="zh-CN">
                <a:latin typeface="Times New Roman" panose="02020603050405020304" pitchFamily="18" charset="0"/>
              </a:rPr>
              <a:t>LR(k)</a:t>
            </a:r>
            <a:r>
              <a:rPr lang="zh-CN" altLang="en-US">
                <a:latin typeface="Times New Roman" panose="02020603050405020304" pitchFamily="18" charset="0"/>
              </a:rPr>
              <a:t>项目进行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构造</a:t>
            </a:r>
            <a:r>
              <a:rPr lang="en-US" altLang="zh-CN">
                <a:latin typeface="Times New Roman" panose="02020603050405020304" pitchFamily="18" charset="0"/>
              </a:rPr>
              <a:t>)LR(k)</a:t>
            </a:r>
            <a:r>
              <a:rPr lang="zh-CN" altLang="en-US">
                <a:latin typeface="Times New Roman" panose="02020603050405020304" pitchFamily="18" charset="0"/>
              </a:rPr>
              <a:t>分析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器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，当</a:t>
            </a:r>
            <a:r>
              <a:rPr lang="en-US" altLang="zh-CN">
                <a:latin typeface="Times New Roman" panose="02020603050405020304" pitchFamily="18" charset="0"/>
              </a:rPr>
              <a:t>k=1</a:t>
            </a:r>
            <a:r>
              <a:rPr lang="zh-CN" altLang="en-US">
                <a:latin typeface="Times New Roman" panose="02020603050405020304" pitchFamily="18" charset="0"/>
              </a:rPr>
              <a:t>时，为</a:t>
            </a:r>
            <a:r>
              <a:rPr lang="en-US" altLang="zh-CN">
                <a:latin typeface="Times New Roman" panose="02020603050405020304" pitchFamily="18" charset="0"/>
              </a:rPr>
              <a:t>LR(1)</a:t>
            </a:r>
            <a:r>
              <a:rPr lang="zh-CN" altLang="en-US">
                <a:latin typeface="Times New Roman" panose="02020603050405020304" pitchFamily="18" charset="0"/>
              </a:rPr>
              <a:t>项目，相应的分析叫</a:t>
            </a:r>
            <a:r>
              <a:rPr lang="en-US" altLang="zh-CN">
                <a:latin typeface="Times New Roman" panose="02020603050405020304" pitchFamily="18" charset="0"/>
              </a:rPr>
              <a:t>LR(1)</a:t>
            </a:r>
            <a:r>
              <a:rPr lang="zh-CN" altLang="en-US">
                <a:latin typeface="Times New Roman" panose="02020603050405020304" pitchFamily="18" charset="0"/>
              </a:rPr>
              <a:t>分析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器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04454" name="日期占位符 1">
            <a:extLst>
              <a:ext uri="{FF2B5EF4-FFF2-40B4-BE49-F238E27FC236}">
                <a16:creationId xmlns:a16="http://schemas.microsoft.com/office/drawing/2014/main" id="{23BBD207-DFBD-4DF5-BE24-FC91D4B88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F569C00-C1C5-4C8F-A1F1-F11B5A6391EB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8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8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8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28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28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28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409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日期占位符 3">
            <a:extLst>
              <a:ext uri="{FF2B5EF4-FFF2-40B4-BE49-F238E27FC236}">
                <a16:creationId xmlns:a16="http://schemas.microsoft.com/office/drawing/2014/main" id="{2FC9CC43-A883-4552-9EAC-ECEC17423B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8341157-FF27-4718-8921-EFF4B014FA0C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05475" name="灯片编号占位符 5">
            <a:extLst>
              <a:ext uri="{FF2B5EF4-FFF2-40B4-BE49-F238E27FC236}">
                <a16:creationId xmlns:a16="http://schemas.microsoft.com/office/drawing/2014/main" id="{45F8AC76-1AC4-4AA8-86BE-86C5AACF12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F9887F8-7799-47AD-AC2A-9F2F77A601F2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476" name="Rectangle 2">
            <a:extLst>
              <a:ext uri="{FF2B5EF4-FFF2-40B4-BE49-F238E27FC236}">
                <a16:creationId xmlns:a16="http://schemas.microsoft.com/office/drawing/2014/main" id="{D8ECDBA6-6971-4C21-B2E5-1F910782E1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98600" y="282575"/>
            <a:ext cx="6097588" cy="914400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LR(1) </a:t>
            </a:r>
            <a:r>
              <a:rPr lang="zh-CN" altLang="en-US">
                <a:latin typeface="Times New Roman" panose="02020603050405020304" pitchFamily="18" charset="0"/>
              </a:rPr>
              <a:t>项目的有效性</a:t>
            </a:r>
          </a:p>
        </p:txBody>
      </p:sp>
      <p:sp>
        <p:nvSpPr>
          <p:cNvPr id="1285123" name="Rectangle 3">
            <a:extLst>
              <a:ext uri="{FF2B5EF4-FFF2-40B4-BE49-F238E27FC236}">
                <a16:creationId xmlns:a16="http://schemas.microsoft.com/office/drawing/2014/main" id="{DDC29B3A-C0BD-427A-B88C-085CB78DE5D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0650" y="1428750"/>
            <a:ext cx="8915400" cy="4953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形式上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称</a:t>
            </a:r>
            <a:r>
              <a:rPr lang="en-US" altLang="zh-CN" dirty="0">
                <a:latin typeface="Times New Roman" panose="02020603050405020304" pitchFamily="18" charset="0"/>
              </a:rPr>
              <a:t>LR(1)</a:t>
            </a:r>
            <a:r>
              <a:rPr lang="zh-CN" altLang="en-US" dirty="0">
                <a:latin typeface="Times New Roman" panose="02020603050405020304" pitchFamily="18" charset="0"/>
              </a:rPr>
              <a:t>项目</a:t>
            </a:r>
            <a:r>
              <a:rPr lang="en-US" altLang="zh-CN" sz="2400" dirty="0">
                <a:latin typeface="Times New Roman" panose="02020603050405020304" pitchFamily="18" charset="0"/>
              </a:rPr>
              <a:t>[A→α.β,a]</a:t>
            </a:r>
            <a:r>
              <a:rPr lang="zh-CN" altLang="en-US" sz="2400" dirty="0">
                <a:latin typeface="Times New Roman" panose="02020603050405020304" pitchFamily="18" charset="0"/>
              </a:rPr>
              <a:t>对活前缀</a:t>
            </a:r>
            <a:r>
              <a:rPr lang="el-GR" altLang="zh-CN" sz="2400" dirty="0">
                <a:latin typeface="Times New Roman" panose="02020603050405020304" pitchFamily="18" charset="0"/>
              </a:rPr>
              <a:t>γ</a:t>
            </a:r>
            <a:r>
              <a:rPr lang="en-US" altLang="zh-CN" sz="2400" dirty="0">
                <a:latin typeface="Times New Roman" panose="02020603050405020304" pitchFamily="18" charset="0"/>
              </a:rPr>
              <a:t>=</a:t>
            </a:r>
            <a:r>
              <a:rPr lang="el-GR" altLang="zh-CN" sz="2400" dirty="0">
                <a:latin typeface="Times New Roman" panose="02020603050405020304" pitchFamily="18" charset="0"/>
              </a:rPr>
              <a:t>δα</a:t>
            </a:r>
            <a:r>
              <a:rPr lang="zh-CN" altLang="en-US" sz="2400" dirty="0">
                <a:latin typeface="Times New Roman" panose="02020603050405020304" pitchFamily="18" charset="0"/>
              </a:rPr>
              <a:t>是有效的，如果存在规范推导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l-GR" altLang="zh-CN" sz="2400" dirty="0">
                <a:latin typeface="Times New Roman" panose="02020603050405020304" pitchFamily="18" charset="0"/>
              </a:rPr>
              <a:t>δAw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l-GR" altLang="zh-CN" sz="2400" dirty="0">
                <a:latin typeface="Times New Roman" panose="02020603050405020304" pitchFamily="18" charset="0"/>
              </a:rPr>
              <a:t>δα</a:t>
            </a:r>
            <a:r>
              <a:rPr lang="en-US" altLang="zh-CN" sz="2400" dirty="0">
                <a:latin typeface="Times New Roman" panose="02020603050405020304" pitchFamily="18" charset="0"/>
              </a:rPr>
              <a:t>βw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其中</a:t>
            </a:r>
            <a:r>
              <a:rPr lang="en-US" altLang="zh-CN" sz="2400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</a:rPr>
              <a:t>的首字符，如果</a:t>
            </a:r>
            <a:r>
              <a:rPr lang="en-US" altLang="zh-CN" sz="2400" dirty="0">
                <a:latin typeface="Times New Roman" panose="02020603050405020304" pitchFamily="18" charset="0"/>
              </a:rPr>
              <a:t>w=</a:t>
            </a:r>
            <a:r>
              <a:rPr lang="el-GR" altLang="zh-CN" sz="2400" dirty="0">
                <a:latin typeface="Times New Roman" panose="02020603050405020304" pitchFamily="18" charset="0"/>
              </a:rPr>
              <a:t>ε</a:t>
            </a:r>
            <a:r>
              <a:rPr lang="zh-CN" altLang="el-GR" sz="2400" dirty="0">
                <a:latin typeface="Times New Roman" panose="02020603050405020304" pitchFamily="18" charset="0"/>
              </a:rPr>
              <a:t>，则</a:t>
            </a:r>
            <a:r>
              <a:rPr lang="el-GR" altLang="zh-CN" sz="2400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=#</a:t>
            </a:r>
            <a:endParaRPr lang="el-GR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</a:rPr>
              <a:t>LR(0)</a:t>
            </a:r>
            <a:r>
              <a:rPr lang="zh-CN" altLang="en-US" sz="2800" dirty="0">
                <a:latin typeface="Times New Roman" panose="02020603050405020304" pitchFamily="18" charset="0"/>
              </a:rPr>
              <a:t>文法类似，识别文法全部活前缀的</a:t>
            </a:r>
            <a:r>
              <a:rPr lang="en-US" altLang="zh-CN" sz="2800" dirty="0">
                <a:latin typeface="Times New Roman" panose="02020603050405020304" pitchFamily="18" charset="0"/>
              </a:rPr>
              <a:t>DFA</a:t>
            </a:r>
            <a:r>
              <a:rPr lang="zh-CN" altLang="en-US" sz="2800" dirty="0">
                <a:latin typeface="Times New Roman" panose="02020603050405020304" pitchFamily="18" charset="0"/>
              </a:rPr>
              <a:t>的每一状态也是用一个</a:t>
            </a:r>
            <a:r>
              <a:rPr lang="en-US" altLang="zh-CN" sz="2800" dirty="0">
                <a:latin typeface="Times New Roman" panose="02020603050405020304" pitchFamily="18" charset="0"/>
              </a:rPr>
              <a:t>LR(1)</a:t>
            </a:r>
            <a:r>
              <a:rPr lang="zh-CN" altLang="en-US" sz="2800" dirty="0">
                <a:latin typeface="Times New Roman" panose="02020603050405020304" pitchFamily="18" charset="0"/>
              </a:rPr>
              <a:t>项目集来表示，为保证分析时，每一步都在栈中得到规范句型的活前缀，应使每一个</a:t>
            </a:r>
            <a:r>
              <a:rPr lang="en-US" altLang="zh-CN" sz="2800" dirty="0">
                <a:latin typeface="Times New Roman" panose="02020603050405020304" pitchFamily="18" charset="0"/>
              </a:rPr>
              <a:t>LR(1)</a:t>
            </a:r>
            <a:r>
              <a:rPr lang="zh-CN" altLang="en-US" sz="2800" dirty="0">
                <a:latin typeface="Times New Roman" panose="02020603050405020304" pitchFamily="18" charset="0"/>
              </a:rPr>
              <a:t>项目集仅由若干个对相应活前缀有效的项目组成</a:t>
            </a:r>
          </a:p>
        </p:txBody>
      </p:sp>
      <p:sp>
        <p:nvSpPr>
          <p:cNvPr id="105478" name="日期占位符 1">
            <a:extLst>
              <a:ext uri="{FF2B5EF4-FFF2-40B4-BE49-F238E27FC236}">
                <a16:creationId xmlns:a16="http://schemas.microsoft.com/office/drawing/2014/main" id="{115917F8-E76D-4DD8-92E6-8FB5DFBA7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81D1AF1-A866-4A95-8E10-E14E13CB028F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8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8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8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28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28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512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日期占位符 3">
            <a:extLst>
              <a:ext uri="{FF2B5EF4-FFF2-40B4-BE49-F238E27FC236}">
                <a16:creationId xmlns:a16="http://schemas.microsoft.com/office/drawing/2014/main" id="{6C8E0F0B-3AC3-44A0-A6FF-81DCB39112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5287303-56E9-46A7-B0ED-FD0B96384C03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06499" name="灯片编号占位符 5">
            <a:extLst>
              <a:ext uri="{FF2B5EF4-FFF2-40B4-BE49-F238E27FC236}">
                <a16:creationId xmlns:a16="http://schemas.microsoft.com/office/drawing/2014/main" id="{5F65B759-CA81-4358-BAC4-2F028210AF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74A2787-2DA2-4896-A971-44BFE70F710E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6500" name="Rectangle 2">
            <a:extLst>
              <a:ext uri="{FF2B5EF4-FFF2-40B4-BE49-F238E27FC236}">
                <a16:creationId xmlns:a16="http://schemas.microsoft.com/office/drawing/2014/main" id="{A93864A1-E65A-4596-98D4-0A6569E74F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8888" y="366713"/>
            <a:ext cx="7024687" cy="830262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识别文法全部活前缀的</a:t>
            </a:r>
            <a:r>
              <a:rPr lang="en-US" altLang="zh-CN">
                <a:latin typeface="Times New Roman" panose="02020603050405020304" pitchFamily="18" charset="0"/>
              </a:rPr>
              <a:t>DFA</a:t>
            </a:r>
          </a:p>
        </p:txBody>
      </p:sp>
      <p:sp>
        <p:nvSpPr>
          <p:cNvPr id="1286147" name="Rectangle 3">
            <a:extLst>
              <a:ext uri="{FF2B5EF4-FFF2-40B4-BE49-F238E27FC236}">
                <a16:creationId xmlns:a16="http://schemas.microsoft.com/office/drawing/2014/main" id="{B73EFF4B-49AF-4390-AE33-DEE42306D1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7488" y="1557338"/>
            <a:ext cx="8675687" cy="439261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LR(1)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项目集族的求法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</a:rPr>
              <a:t>CLOSURE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）：求</a:t>
            </a:r>
            <a:r>
              <a:rPr lang="en-US" altLang="zh-CN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的闭包，目的是为了合并某些状态，节省空间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</a:rPr>
              <a:t>GO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）：转移函数</a:t>
            </a:r>
            <a:endParaRPr lang="el-GR" altLang="zh-CN">
              <a:latin typeface="Times New Roman" panose="02020603050405020304" pitchFamily="18" charset="0"/>
            </a:endParaRPr>
          </a:p>
        </p:txBody>
      </p:sp>
      <p:sp>
        <p:nvSpPr>
          <p:cNvPr id="106502" name="日期占位符 1">
            <a:extLst>
              <a:ext uri="{FF2B5EF4-FFF2-40B4-BE49-F238E27FC236}">
                <a16:creationId xmlns:a16="http://schemas.microsoft.com/office/drawing/2014/main" id="{562C7CB4-B99D-4389-ACED-77F80744E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3ECA2B7-88DB-42F6-937C-DE516944B25A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8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8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8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614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日期占位符 3">
            <a:extLst>
              <a:ext uri="{FF2B5EF4-FFF2-40B4-BE49-F238E27FC236}">
                <a16:creationId xmlns:a16="http://schemas.microsoft.com/office/drawing/2014/main" id="{0E75E622-7FE5-4C95-B1FB-08872D436A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8980D07-4185-496B-8EF4-2E3BED3808FE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07523" name="灯片编号占位符 5">
            <a:extLst>
              <a:ext uri="{FF2B5EF4-FFF2-40B4-BE49-F238E27FC236}">
                <a16:creationId xmlns:a16="http://schemas.microsoft.com/office/drawing/2014/main" id="{5270A48B-E2F7-4826-9DEB-38AB0A90E5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FE351A1-522C-4E9C-B536-34CCB00FC6AB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7524" name="Rectangle 2">
            <a:extLst>
              <a:ext uri="{FF2B5EF4-FFF2-40B4-BE49-F238E27FC236}">
                <a16:creationId xmlns:a16="http://schemas.microsoft.com/office/drawing/2014/main" id="{1A1F6272-0C64-4B0E-98DC-7FEFAA6B23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465138"/>
            <a:ext cx="4103687" cy="423862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闭包的计算</a:t>
            </a:r>
          </a:p>
        </p:txBody>
      </p:sp>
      <p:sp>
        <p:nvSpPr>
          <p:cNvPr id="1287171" name="Rectangle 3">
            <a:extLst>
              <a:ext uri="{FF2B5EF4-FFF2-40B4-BE49-F238E27FC236}">
                <a16:creationId xmlns:a16="http://schemas.microsoft.com/office/drawing/2014/main" id="{6729C9A1-6F55-4569-942A-BBED5E6210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844675"/>
            <a:ext cx="8496300" cy="3394075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CLOSURE(I)</a:t>
            </a:r>
            <a:r>
              <a:rPr lang="zh-CN" altLang="en-US" dirty="0">
                <a:latin typeface="Times New Roman" panose="02020603050405020304" pitchFamily="18" charset="0"/>
              </a:rPr>
              <a:t>的计算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核心位置：</a:t>
            </a:r>
            <a:r>
              <a:rPr lang="en-US" altLang="zh-CN" dirty="0">
                <a:latin typeface="Times New Roman" panose="02020603050405020304" pitchFamily="18" charset="0"/>
              </a:rPr>
              <a:t>A→α.Bβ,a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扩展成</a:t>
            </a:r>
            <a:r>
              <a:rPr lang="zh-CN" altLang="en-US" dirty="0">
                <a:latin typeface="Times New Roman" panose="02020603050405020304" pitchFamily="18" charset="0"/>
              </a:rPr>
              <a:t>闭包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同时考虑可能出现的后继符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b ∈FIRST( βa ) </a:t>
            </a:r>
          </a:p>
        </p:txBody>
      </p:sp>
      <p:sp>
        <p:nvSpPr>
          <p:cNvPr id="107526" name="日期占位符 1">
            <a:extLst>
              <a:ext uri="{FF2B5EF4-FFF2-40B4-BE49-F238E27FC236}">
                <a16:creationId xmlns:a16="http://schemas.microsoft.com/office/drawing/2014/main" id="{FF4BA0B9-F79C-40D1-B86F-A4F08F120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11FA548-061F-44FE-8C81-062F92D258F0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8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128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28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28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717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日期占位符 3">
            <a:extLst>
              <a:ext uri="{FF2B5EF4-FFF2-40B4-BE49-F238E27FC236}">
                <a16:creationId xmlns:a16="http://schemas.microsoft.com/office/drawing/2014/main" id="{FB6F4B99-3059-4799-9ECA-596282165B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9400AA3-618B-4C1E-9E2E-7AC5E73AF5CA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08547" name="灯片编号占位符 5">
            <a:extLst>
              <a:ext uri="{FF2B5EF4-FFF2-40B4-BE49-F238E27FC236}">
                <a16:creationId xmlns:a16="http://schemas.microsoft.com/office/drawing/2014/main" id="{E21D2869-027C-46EC-91EB-D611E60718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08576DD-879B-43F5-B203-2DA75CEEA895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8548" name="Rectangle 2">
            <a:extLst>
              <a:ext uri="{FF2B5EF4-FFF2-40B4-BE49-F238E27FC236}">
                <a16:creationId xmlns:a16="http://schemas.microsoft.com/office/drawing/2014/main" id="{B516541F-63D6-45B9-B8A3-F6862C2A0D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13000" y="393700"/>
            <a:ext cx="4103688" cy="731838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闭包的计算</a:t>
            </a:r>
          </a:p>
        </p:txBody>
      </p:sp>
      <p:sp>
        <p:nvSpPr>
          <p:cNvPr id="1288195" name="Rectangle 3">
            <a:extLst>
              <a:ext uri="{FF2B5EF4-FFF2-40B4-BE49-F238E27FC236}">
                <a16:creationId xmlns:a16="http://schemas.microsoft.com/office/drawing/2014/main" id="{1575D613-C22D-44BD-BBB6-B07C530FF7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14463"/>
            <a:ext cx="8307388" cy="4319587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</a:rPr>
              <a:t>[A→α.Bβ,a]</a:t>
            </a:r>
            <a:r>
              <a:rPr lang="zh-CN" altLang="en-US" dirty="0">
                <a:latin typeface="Times New Roman" panose="02020603050405020304" pitchFamily="18" charset="0"/>
              </a:rPr>
              <a:t>对</a:t>
            </a:r>
            <a:r>
              <a:rPr lang="el-GR" altLang="zh-CN" dirty="0">
                <a:latin typeface="Times New Roman" panose="02020603050405020304" pitchFamily="18" charset="0"/>
              </a:rPr>
              <a:t>γ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l-GR" altLang="zh-CN" dirty="0">
                <a:latin typeface="Times New Roman" panose="02020603050405020304" pitchFamily="18" charset="0"/>
              </a:rPr>
              <a:t>δα</a:t>
            </a:r>
            <a:r>
              <a:rPr lang="zh-CN" altLang="en-US" dirty="0">
                <a:latin typeface="Times New Roman" panose="02020603050405020304" pitchFamily="18" charset="0"/>
              </a:rPr>
              <a:t>有效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</a:rPr>
              <a:t>/*</a:t>
            </a:r>
            <a:r>
              <a:rPr lang="zh-CN" altLang="en-US" dirty="0">
                <a:latin typeface="Times New Roman" panose="02020603050405020304" pitchFamily="18" charset="0"/>
              </a:rPr>
              <a:t>即存在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l-GR" altLang="zh-CN" dirty="0">
                <a:latin typeface="Times New Roman" panose="02020603050405020304" pitchFamily="18" charset="0"/>
              </a:rPr>
              <a:t>δAax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l-GR" altLang="zh-CN" dirty="0">
                <a:latin typeface="Times New Roman" panose="02020603050405020304" pitchFamily="18" charset="0"/>
              </a:rPr>
              <a:t>δαB</a:t>
            </a:r>
            <a:r>
              <a:rPr lang="en-US" altLang="zh-CN" dirty="0">
                <a:latin typeface="Times New Roman" panose="02020603050405020304" pitchFamily="18" charset="0"/>
              </a:rPr>
              <a:t>βax*/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假定</a:t>
            </a:r>
            <a:r>
              <a:rPr lang="en-US" altLang="zh-CN" dirty="0">
                <a:latin typeface="Times New Roman" panose="02020603050405020304" pitchFamily="18" charset="0"/>
              </a:rPr>
              <a:t>βax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by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，则对任意的</a:t>
            </a:r>
            <a:r>
              <a:rPr lang="en-US" altLang="zh-CN" dirty="0">
                <a:latin typeface="Times New Roman" panose="02020603050405020304" pitchFamily="18" charset="0"/>
              </a:rPr>
              <a:t>B→</a:t>
            </a:r>
            <a:r>
              <a:rPr lang="el-GR" altLang="zh-CN" dirty="0">
                <a:latin typeface="Times New Roman" panose="02020603050405020304" pitchFamily="18" charset="0"/>
              </a:rPr>
              <a:t>η</a:t>
            </a:r>
            <a:r>
              <a:rPr lang="zh-CN" altLang="el-GR" dirty="0">
                <a:latin typeface="Times New Roman" panose="02020603050405020304" pitchFamily="18" charset="0"/>
              </a:rPr>
              <a:t>有：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[B→.</a:t>
            </a:r>
            <a:r>
              <a:rPr lang="el-GR" altLang="zh-CN" dirty="0">
                <a:latin typeface="Times New Roman" panose="02020603050405020304" pitchFamily="18" charset="0"/>
              </a:rPr>
              <a:t>η</a:t>
            </a:r>
            <a:r>
              <a:rPr lang="zh-CN" altLang="el-GR" dirty="0">
                <a:latin typeface="Times New Roman" panose="02020603050405020304" pitchFamily="18" charset="0"/>
              </a:rPr>
              <a:t>，</a:t>
            </a:r>
            <a:r>
              <a:rPr lang="el-GR" altLang="zh-CN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对</a:t>
            </a:r>
            <a:r>
              <a:rPr lang="el-GR" altLang="zh-CN" dirty="0">
                <a:latin typeface="Times New Roman" panose="02020603050405020304" pitchFamily="18" charset="0"/>
              </a:rPr>
              <a:t>γ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l-GR" altLang="zh-CN" dirty="0">
                <a:latin typeface="Times New Roman" panose="02020603050405020304" pitchFamily="18" charset="0"/>
              </a:rPr>
              <a:t>δα</a:t>
            </a:r>
            <a:r>
              <a:rPr lang="zh-CN" altLang="el-GR" dirty="0">
                <a:latin typeface="Times New Roman" panose="02020603050405020304" pitchFamily="18" charset="0"/>
              </a:rPr>
              <a:t>也是有效的，其中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el-GR" altLang="zh-CN" dirty="0">
                <a:latin typeface="Times New Roman" panose="02020603050405020304" pitchFamily="18" charset="0"/>
              </a:rPr>
              <a:t>b∈FIRST</a:t>
            </a:r>
            <a:r>
              <a:rPr lang="zh-CN" altLang="el-GR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βa</a:t>
            </a:r>
            <a:r>
              <a:rPr lang="zh-CN" altLang="el-GR" dirty="0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108550" name="日期占位符 1">
            <a:extLst>
              <a:ext uri="{FF2B5EF4-FFF2-40B4-BE49-F238E27FC236}">
                <a16:creationId xmlns:a16="http://schemas.microsoft.com/office/drawing/2014/main" id="{12EEFE43-34F9-4DFE-9F6F-2D719AC91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C43836C-315C-4F01-A0CE-D77463F6890E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8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8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8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128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128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819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日期占位符 3">
            <a:extLst>
              <a:ext uri="{FF2B5EF4-FFF2-40B4-BE49-F238E27FC236}">
                <a16:creationId xmlns:a16="http://schemas.microsoft.com/office/drawing/2014/main" id="{57EF38AF-CD03-477D-BA16-1207FCD47E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3470E07-6A37-4B66-9DDA-E3B9367C705D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09571" name="灯片编号占位符 5">
            <a:extLst>
              <a:ext uri="{FF2B5EF4-FFF2-40B4-BE49-F238E27FC236}">
                <a16:creationId xmlns:a16="http://schemas.microsoft.com/office/drawing/2014/main" id="{DA30AC05-AEE5-4E2D-B067-132915C639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775AE9B-124F-4A70-9613-9DDE3859E9E8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572" name="Rectangle 2">
            <a:extLst>
              <a:ext uri="{FF2B5EF4-FFF2-40B4-BE49-F238E27FC236}">
                <a16:creationId xmlns:a16="http://schemas.microsoft.com/office/drawing/2014/main" id="{20BF674A-3739-44E9-BF83-374575CAAFD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32138" y="493713"/>
            <a:ext cx="3810000" cy="703262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闭包的计算</a:t>
            </a:r>
          </a:p>
        </p:txBody>
      </p:sp>
      <p:sp>
        <p:nvSpPr>
          <p:cNvPr id="109573" name="Rectangle 3">
            <a:extLst>
              <a:ext uri="{FF2B5EF4-FFF2-40B4-BE49-F238E27FC236}">
                <a16:creationId xmlns:a16="http://schemas.microsoft.com/office/drawing/2014/main" id="{85E7DE7B-5827-48BD-803E-E86FD4281A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41450"/>
            <a:ext cx="8424863" cy="4724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J:=I; 			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repeat 			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J=J∪{[B→.</a:t>
            </a:r>
            <a:r>
              <a:rPr lang="en-US" altLang="zh-CN" dirty="0" err="1">
                <a:latin typeface="Times New Roman" panose="02020603050405020304" pitchFamily="18" charset="0"/>
              </a:rPr>
              <a:t>η,b</a:t>
            </a:r>
            <a:r>
              <a:rPr lang="en-US" altLang="zh-CN" dirty="0">
                <a:latin typeface="Times New Roman" panose="02020603050405020304" pitchFamily="18" charset="0"/>
              </a:rPr>
              <a:t>]|[A→α.B</a:t>
            </a:r>
            <a:r>
              <a:rPr lang="en-US" altLang="zh-CN" u="sng" dirty="0">
                <a:latin typeface="Times New Roman" panose="02020603050405020304" pitchFamily="18" charset="0"/>
              </a:rPr>
              <a:t>β,a</a:t>
            </a:r>
            <a:r>
              <a:rPr lang="en-US" altLang="zh-CN" dirty="0">
                <a:latin typeface="Times New Roman" panose="02020603050405020304" pitchFamily="18" charset="0"/>
              </a:rPr>
              <a:t>]∈J,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  </a:t>
            </a:r>
            <a:r>
              <a:rPr lang="en-US" altLang="zh-CN" dirty="0" err="1">
                <a:latin typeface="Times New Roman" panose="02020603050405020304" pitchFamily="18" charset="0"/>
              </a:rPr>
              <a:t>b∈</a:t>
            </a:r>
            <a:r>
              <a:rPr lang="en-US" altLang="zh-CN" u="sng" dirty="0" err="1">
                <a:latin typeface="Times New Roman" panose="02020603050405020304" pitchFamily="18" charset="0"/>
              </a:rPr>
              <a:t>FIRST</a:t>
            </a:r>
            <a:r>
              <a:rPr lang="en-US" altLang="zh-CN" u="sng" dirty="0">
                <a:latin typeface="Times New Roman" panose="02020603050405020304" pitchFamily="18" charset="0"/>
              </a:rPr>
              <a:t>(βa)</a:t>
            </a:r>
            <a:r>
              <a:rPr lang="en-US" altLang="zh-CN" dirty="0">
                <a:latin typeface="Times New Roman" panose="02020603050405020304" pitchFamily="18" charset="0"/>
              </a:rPr>
              <a:t>}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until  J </a:t>
            </a:r>
            <a:r>
              <a:rPr lang="zh-CN" altLang="en-US" dirty="0">
                <a:latin typeface="Times New Roman" panose="02020603050405020304" pitchFamily="18" charset="0"/>
              </a:rPr>
              <a:t>不再扩大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当</a:t>
            </a:r>
            <a:r>
              <a:rPr lang="en-US" altLang="zh-CN" dirty="0">
                <a:latin typeface="Times New Roman" panose="02020603050405020304" pitchFamily="18" charset="0"/>
              </a:rPr>
              <a:t>β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ε</a:t>
            </a:r>
            <a:r>
              <a:rPr lang="zh-CN" altLang="en-US" dirty="0">
                <a:latin typeface="Times New Roman" panose="02020603050405020304" pitchFamily="18" charset="0"/>
              </a:rPr>
              <a:t>时，此时</a:t>
            </a:r>
            <a:r>
              <a:rPr lang="en-US" altLang="zh-CN" dirty="0">
                <a:latin typeface="Times New Roman" panose="02020603050405020304" pitchFamily="18" charset="0"/>
              </a:rPr>
              <a:t>b=a</a:t>
            </a:r>
            <a:r>
              <a:rPr lang="zh-CN" altLang="en-US" dirty="0">
                <a:latin typeface="Times New Roman" panose="02020603050405020304" pitchFamily="18" charset="0"/>
              </a:rPr>
              <a:t>叫继承的后继符，否则叫自生的后继符</a:t>
            </a:r>
          </a:p>
        </p:txBody>
      </p:sp>
      <p:sp>
        <p:nvSpPr>
          <p:cNvPr id="109574" name="日期占位符 1">
            <a:extLst>
              <a:ext uri="{FF2B5EF4-FFF2-40B4-BE49-F238E27FC236}">
                <a16:creationId xmlns:a16="http://schemas.microsoft.com/office/drawing/2014/main" id="{35F31702-B1B3-423F-9337-5CA2C8463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D3ED0BF-76DA-40EE-957A-6D1C9BE37C63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3">
            <a:extLst>
              <a:ext uri="{FF2B5EF4-FFF2-40B4-BE49-F238E27FC236}">
                <a16:creationId xmlns:a16="http://schemas.microsoft.com/office/drawing/2014/main" id="{6D2C9BCB-31F4-48CE-9F20-82257D1F02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95288" y="6408738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9FF84AA-E54F-46EA-A19F-232EA2F6E2E9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4515" name="灯片编号占位符 5">
            <a:extLst>
              <a:ext uri="{FF2B5EF4-FFF2-40B4-BE49-F238E27FC236}">
                <a16:creationId xmlns:a16="http://schemas.microsoft.com/office/drawing/2014/main" id="{72330CFB-FA18-43D1-A9F9-4E881A74DA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83359C4-6587-436D-BE46-64AFEB95D853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DAC91E8F-9BD3-4613-9267-72770C9E93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219075"/>
            <a:ext cx="7034212" cy="7620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LR</a:t>
            </a:r>
            <a:r>
              <a:rPr lang="zh-CN" altLang="en-US">
                <a:latin typeface="Times New Roman" panose="02020603050405020304" pitchFamily="18" charset="0"/>
              </a:rPr>
              <a:t>语法分析器的总体结构</a:t>
            </a:r>
          </a:p>
        </p:txBody>
      </p:sp>
      <p:sp>
        <p:nvSpPr>
          <p:cNvPr id="359429" name="Rectangle 3">
            <a:extLst>
              <a:ext uri="{FF2B5EF4-FFF2-40B4-BE49-F238E27FC236}">
                <a16:creationId xmlns:a16="http://schemas.microsoft.com/office/drawing/2014/main" id="{A2FE07B7-99B3-477B-AC1E-52AEBBCDA238}"/>
              </a:ext>
            </a:extLst>
          </p:cNvPr>
          <p:cNvSpPr/>
          <p:nvPr/>
        </p:nvSpPr>
        <p:spPr>
          <a:xfrm>
            <a:off x="3806825" y="1341438"/>
            <a:ext cx="3886200" cy="596900"/>
          </a:xfrm>
          <a:prstGeom prst="rect">
            <a:avLst/>
          </a:prstGeom>
          <a:solidFill>
            <a:srgbClr val="E0E8E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kumimoji="0" lang="en-US" altLang="zh-CN" sz="3200" b="1" i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kumimoji="0" lang="en-US" altLang="zh-CN" sz="4000" b="1" i="1" baseline="-2500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kumimoji="0" lang="en-US" altLang="zh-CN" sz="3200" b="1" i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…   a</a:t>
            </a:r>
            <a:r>
              <a:rPr kumimoji="0" lang="en-US" altLang="zh-CN" sz="4000" b="1" i="1" baseline="-2500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kumimoji="0" lang="en-US" altLang="zh-CN" sz="3200" b="1" i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…   a</a:t>
            </a:r>
            <a:r>
              <a:rPr kumimoji="0" lang="en-US" altLang="zh-CN" sz="4000" b="1" i="1" baseline="-2500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kumimoji="0" lang="en-US" altLang="zh-CN" sz="3200" b="1" i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#</a:t>
            </a:r>
          </a:p>
        </p:txBody>
      </p:sp>
      <p:sp>
        <p:nvSpPr>
          <p:cNvPr id="359430" name="Rectangle 4">
            <a:extLst>
              <a:ext uri="{FF2B5EF4-FFF2-40B4-BE49-F238E27FC236}">
                <a16:creationId xmlns:a16="http://schemas.microsoft.com/office/drawing/2014/main" id="{099DCF8B-318D-4414-8E21-A778FDBFD1D5}"/>
              </a:ext>
            </a:extLst>
          </p:cNvPr>
          <p:cNvSpPr/>
          <p:nvPr/>
        </p:nvSpPr>
        <p:spPr>
          <a:xfrm>
            <a:off x="3432175" y="2643188"/>
            <a:ext cx="2797175" cy="1435100"/>
          </a:xfrm>
          <a:prstGeom prst="rect">
            <a:avLst/>
          </a:prstGeom>
          <a:solidFill>
            <a:srgbClr val="E0E8E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kumimoji="0" lang="en-US" altLang="zh-CN" sz="3200" b="1" noProof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LR</a:t>
            </a:r>
            <a:r>
              <a:rPr kumimoji="0" lang="zh-CN" altLang="en-US" sz="3200" b="1" noProof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分析程序</a:t>
            </a:r>
            <a:endParaRPr kumimoji="0" lang="zh-CN" altLang="en-US" sz="3200" b="1" noProof="1">
              <a:solidFill>
                <a:srgbClr val="6600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9431" name="Rectangle 5">
            <a:extLst>
              <a:ext uri="{FF2B5EF4-FFF2-40B4-BE49-F238E27FC236}">
                <a16:creationId xmlns:a16="http://schemas.microsoft.com/office/drawing/2014/main" id="{75CAD3EB-4EC3-4254-BE08-2E4B3448E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263" y="5046663"/>
            <a:ext cx="1943100" cy="901700"/>
          </a:xfrm>
          <a:prstGeom prst="rect">
            <a:avLst/>
          </a:prstGeom>
          <a:solidFill>
            <a:srgbClr val="E0E8E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动作表</a:t>
            </a:r>
          </a:p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rgbClr val="66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action</a:t>
            </a:r>
          </a:p>
        </p:txBody>
      </p:sp>
      <p:sp>
        <p:nvSpPr>
          <p:cNvPr id="359432" name="Rectangle 6">
            <a:extLst>
              <a:ext uri="{FF2B5EF4-FFF2-40B4-BE49-F238E27FC236}">
                <a16:creationId xmlns:a16="http://schemas.microsoft.com/office/drawing/2014/main" id="{5525AA7A-9F2E-4BE7-B2F4-B664DAE3864D}"/>
              </a:ext>
            </a:extLst>
          </p:cNvPr>
          <p:cNvSpPr/>
          <p:nvPr/>
        </p:nvSpPr>
        <p:spPr>
          <a:xfrm>
            <a:off x="4949825" y="5048250"/>
            <a:ext cx="1709738" cy="901700"/>
          </a:xfrm>
          <a:prstGeom prst="rect">
            <a:avLst/>
          </a:prstGeom>
          <a:solidFill>
            <a:srgbClr val="E0E8E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kumimoji="0" lang="zh-CN" altLang="en-US" sz="280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转移表</a:t>
            </a: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kumimoji="0" lang="en-US" altLang="zh-CN" sz="280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goto</a:t>
            </a:r>
          </a:p>
        </p:txBody>
      </p:sp>
      <p:sp>
        <p:nvSpPr>
          <p:cNvPr id="1236999" name="Rectangle 7">
            <a:extLst>
              <a:ext uri="{FF2B5EF4-FFF2-40B4-BE49-F238E27FC236}">
                <a16:creationId xmlns:a16="http://schemas.microsoft.com/office/drawing/2014/main" id="{42C3FE86-984B-48F1-AB18-2ADCF8211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2789238"/>
            <a:ext cx="135255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产生式</a:t>
            </a: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序列</a:t>
            </a:r>
          </a:p>
        </p:txBody>
      </p:sp>
      <p:sp>
        <p:nvSpPr>
          <p:cNvPr id="64522" name="Rectangle 8">
            <a:extLst>
              <a:ext uri="{FF2B5EF4-FFF2-40B4-BE49-F238E27FC236}">
                <a16:creationId xmlns:a16="http://schemas.microsoft.com/office/drawing/2014/main" id="{BE24DED1-7548-4A4B-B71A-FE00D37C9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2079625"/>
            <a:ext cx="212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状态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符号栈</a:t>
            </a:r>
          </a:p>
        </p:txBody>
      </p:sp>
      <p:sp>
        <p:nvSpPr>
          <p:cNvPr id="64523" name="Rectangle 9">
            <a:extLst>
              <a:ext uri="{FF2B5EF4-FFF2-40B4-BE49-F238E27FC236}">
                <a16:creationId xmlns:a16="http://schemas.microsoft.com/office/drawing/2014/main" id="{90D661DA-3F27-49DE-86AE-CA979FE79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341438"/>
            <a:ext cx="201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输入缓冲区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AE4F2EB7-F867-486A-98E2-48F3D1CCEB38}"/>
              </a:ext>
            </a:extLst>
          </p:cNvPr>
          <p:cNvGrpSpPr>
            <a:grpSpLocks/>
          </p:cNvGrpSpPr>
          <p:nvPr/>
        </p:nvGrpSpPr>
        <p:grpSpPr bwMode="auto">
          <a:xfrm>
            <a:off x="2557463" y="4759325"/>
            <a:ext cx="6027737" cy="1511300"/>
            <a:chOff x="1496" y="3124"/>
            <a:chExt cx="3797" cy="952"/>
          </a:xfrm>
        </p:grpSpPr>
        <p:sp>
          <p:nvSpPr>
            <p:cNvPr id="64532" name="Rectangle 11">
              <a:extLst>
                <a:ext uri="{FF2B5EF4-FFF2-40B4-BE49-F238E27FC236}">
                  <a16:creationId xmlns:a16="http://schemas.microsoft.com/office/drawing/2014/main" id="{BD5A991D-129F-4827-A2CA-FDA40DBCF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3124"/>
              <a:ext cx="3064" cy="95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33" name="Rectangle 12">
              <a:extLst>
                <a:ext uri="{FF2B5EF4-FFF2-40B4-BE49-F238E27FC236}">
                  <a16:creationId xmlns:a16="http://schemas.microsoft.com/office/drawing/2014/main" id="{09414681-17CD-410C-986A-4275A78F1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" y="3225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>
                  <a:latin typeface="Times New Roman" panose="02020603050405020304" pitchFamily="18" charset="0"/>
                  <a:ea typeface="宋体" panose="02010600030101010101" pitchFamily="2" charset="-122"/>
                </a:rPr>
                <a:t>分析表</a:t>
              </a:r>
            </a:p>
          </p:txBody>
        </p:sp>
      </p:grpSp>
      <p:sp>
        <p:nvSpPr>
          <p:cNvPr id="359437" name="Rectangle 13">
            <a:extLst>
              <a:ext uri="{FF2B5EF4-FFF2-40B4-BE49-F238E27FC236}">
                <a16:creationId xmlns:a16="http://schemas.microsoft.com/office/drawing/2014/main" id="{D8044DCA-45D0-4154-8AFE-BFCF35167E44}"/>
              </a:ext>
            </a:extLst>
          </p:cNvPr>
          <p:cNvSpPr/>
          <p:nvPr/>
        </p:nvSpPr>
        <p:spPr>
          <a:xfrm>
            <a:off x="225425" y="2713038"/>
            <a:ext cx="977900" cy="3568700"/>
          </a:xfrm>
          <a:prstGeom prst="rect">
            <a:avLst/>
          </a:prstGeom>
          <a:solidFill>
            <a:srgbClr val="E0E8E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4000" b="1" i="1" baseline="-25000" dirty="0" err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endParaRPr kumimoji="0" lang="en-US" altLang="zh-CN" sz="4000" b="1" i="1" baseline="-25000" dirty="0">
              <a:solidFill>
                <a:srgbClr val="660033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4000" b="1" i="1" baseline="-25000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m-1</a:t>
            </a:r>
          </a:p>
          <a:p>
            <a:pPr algn="ctr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  <a:p>
            <a:pPr algn="ctr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  <a:p>
            <a:pPr algn="ctr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  <a:p>
            <a:pPr algn="ctr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3200" b="1" i="1" baseline="-25000" dirty="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  <a:p>
            <a:pPr algn="ctr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0" lang="en-US" altLang="zh-CN" sz="4000" b="1" i="1" baseline="-25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359438" name="Rectangle 14">
            <a:extLst>
              <a:ext uri="{FF2B5EF4-FFF2-40B4-BE49-F238E27FC236}">
                <a16:creationId xmlns:a16="http://schemas.microsoft.com/office/drawing/2014/main" id="{5D1D7637-0313-4B2F-ACDC-939B8015721E}"/>
              </a:ext>
            </a:extLst>
          </p:cNvPr>
          <p:cNvSpPr/>
          <p:nvPr/>
        </p:nvSpPr>
        <p:spPr>
          <a:xfrm>
            <a:off x="1222375" y="2713038"/>
            <a:ext cx="977900" cy="3575050"/>
          </a:xfrm>
          <a:prstGeom prst="rect">
            <a:avLst/>
          </a:prstGeom>
          <a:solidFill>
            <a:srgbClr val="E0E8E5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X</a:t>
            </a:r>
            <a:r>
              <a:rPr kumimoji="0" lang="en-US" altLang="zh-CN" sz="4000" b="1" i="1" baseline="-250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m</a:t>
            </a:r>
            <a:endParaRPr kumimoji="0" lang="en-US" altLang="zh-CN" sz="4000" b="1" i="1" baseline="-25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X</a:t>
            </a:r>
            <a:r>
              <a:rPr kumimoji="0" lang="en-US" altLang="zh-CN" sz="4000" b="1" i="1" baseline="-25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m-1</a:t>
            </a:r>
          </a:p>
          <a:p>
            <a:pPr algn="ctr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…</a:t>
            </a:r>
          </a:p>
          <a:p>
            <a:pPr algn="ctr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…</a:t>
            </a:r>
          </a:p>
          <a:p>
            <a:pPr algn="ctr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…</a:t>
            </a:r>
          </a:p>
          <a:p>
            <a:pPr algn="ctr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X</a:t>
            </a:r>
            <a:r>
              <a:rPr kumimoji="0" lang="en-US" altLang="zh-CN" sz="3200" b="1" i="1" baseline="-25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</a:p>
          <a:p>
            <a:pPr algn="ctr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sz="32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</a:t>
            </a:r>
          </a:p>
        </p:txBody>
      </p:sp>
      <p:sp>
        <p:nvSpPr>
          <p:cNvPr id="359439" name="AutoShape 15">
            <a:extLst>
              <a:ext uri="{FF2B5EF4-FFF2-40B4-BE49-F238E27FC236}">
                <a16:creationId xmlns:a16="http://schemas.microsoft.com/office/drawing/2014/main" id="{71DF2DA4-77F4-4B05-98E8-62EABCC2056C}"/>
              </a:ext>
            </a:extLst>
          </p:cNvPr>
          <p:cNvSpPr>
            <a:spLocks noChangeArrowheads="1"/>
          </p:cNvSpPr>
          <p:nvPr/>
        </p:nvSpPr>
        <p:spPr bwMode="auto">
          <a:xfrm rot="-10720201">
            <a:off x="2281238" y="3016250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E0E8E5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9440" name="AutoShape 16">
            <a:extLst>
              <a:ext uri="{FF2B5EF4-FFF2-40B4-BE49-F238E27FC236}">
                <a16:creationId xmlns:a16="http://schemas.microsoft.com/office/drawing/2014/main" id="{A99C3AAD-46AA-4A4F-B8F0-503ABE2B192A}"/>
              </a:ext>
            </a:extLst>
          </p:cNvPr>
          <p:cNvSpPr>
            <a:spLocks noChangeArrowheads="1"/>
          </p:cNvSpPr>
          <p:nvPr/>
        </p:nvSpPr>
        <p:spPr bwMode="auto">
          <a:xfrm rot="-10724510">
            <a:off x="5254625" y="1951038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rgbClr val="E0E8E5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rot="10800000"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9441" name="AutoShape 17">
            <a:extLst>
              <a:ext uri="{FF2B5EF4-FFF2-40B4-BE49-F238E27FC236}">
                <a16:creationId xmlns:a16="http://schemas.microsoft.com/office/drawing/2014/main" id="{E99833CA-42E1-4898-A912-80A9DCB53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825" y="4084638"/>
            <a:ext cx="304800" cy="914400"/>
          </a:xfrm>
          <a:prstGeom prst="upArrow">
            <a:avLst>
              <a:gd name="adj1" fmla="val 50000"/>
              <a:gd name="adj2" fmla="val 75000"/>
            </a:avLst>
          </a:prstGeom>
          <a:solidFill>
            <a:srgbClr val="E0E8E5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9442" name="AutoShape 18">
            <a:extLst>
              <a:ext uri="{FF2B5EF4-FFF2-40B4-BE49-F238E27FC236}">
                <a16:creationId xmlns:a16="http://schemas.microsoft.com/office/drawing/2014/main" id="{3D2134A5-EB52-4B1F-8CA5-69C8D05A0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25" y="4084638"/>
            <a:ext cx="304800" cy="914400"/>
          </a:xfrm>
          <a:prstGeom prst="upArrow">
            <a:avLst>
              <a:gd name="adj1" fmla="val 50000"/>
              <a:gd name="adj2" fmla="val 75000"/>
            </a:avLst>
          </a:prstGeom>
          <a:solidFill>
            <a:srgbClr val="E0E8E5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9443" name="AutoShape 19">
            <a:extLst>
              <a:ext uri="{FF2B5EF4-FFF2-40B4-BE49-F238E27FC236}">
                <a16:creationId xmlns:a16="http://schemas.microsoft.com/office/drawing/2014/main" id="{E611DB94-AC6B-4727-971A-126EA8985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25" y="3094038"/>
            <a:ext cx="1295400" cy="381000"/>
          </a:xfrm>
          <a:prstGeom prst="rightArrow">
            <a:avLst>
              <a:gd name="adj1" fmla="val 50000"/>
              <a:gd name="adj2" fmla="val 85000"/>
            </a:avLst>
          </a:prstGeom>
          <a:solidFill>
            <a:srgbClr val="E0E8E5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5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1" grpId="0" animBg="1"/>
      <p:bldP spid="359432" grpId="0" animBg="1"/>
      <p:bldP spid="1236999" grpId="0"/>
      <p:bldP spid="359437" grpId="0" animBg="1"/>
      <p:bldP spid="359438" grpId="0" animBg="1"/>
      <p:bldP spid="359439" grpId="0" animBg="1"/>
      <p:bldP spid="359440" grpId="0" animBg="1"/>
      <p:bldP spid="359441" grpId="0" animBg="1"/>
      <p:bldP spid="359442" grpId="0" animBg="1"/>
      <p:bldP spid="35944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日期占位符 4">
            <a:extLst>
              <a:ext uri="{FF2B5EF4-FFF2-40B4-BE49-F238E27FC236}">
                <a16:creationId xmlns:a16="http://schemas.microsoft.com/office/drawing/2014/main" id="{A1FE080E-DDAF-40F4-814D-7B9B87B0789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3374096-4CE0-4B36-ABBA-8D250786A6FA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10595" name="灯片编号占位符 6">
            <a:extLst>
              <a:ext uri="{FF2B5EF4-FFF2-40B4-BE49-F238E27FC236}">
                <a16:creationId xmlns:a16="http://schemas.microsoft.com/office/drawing/2014/main" id="{8A873F61-F49E-46E0-91C5-2B259C4B8C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11773B1-D579-49FF-89FF-8A093DDAFFDB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596" name="Rectangle 2">
            <a:extLst>
              <a:ext uri="{FF2B5EF4-FFF2-40B4-BE49-F238E27FC236}">
                <a16:creationId xmlns:a16="http://schemas.microsoft.com/office/drawing/2014/main" id="{6EF1DB2A-090D-49D4-BB66-4E439C82A8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11363" y="549275"/>
            <a:ext cx="4648200" cy="15240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状态 </a:t>
            </a:r>
            <a:r>
              <a:rPr lang="en-US" altLang="zh-CN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和文法符号 </a:t>
            </a:r>
            <a:r>
              <a:rPr lang="en-US" altLang="zh-CN">
                <a:latin typeface="Times New Roman" panose="02020603050405020304" pitchFamily="18" charset="0"/>
              </a:rPr>
              <a:t>X </a:t>
            </a:r>
            <a:r>
              <a:rPr lang="zh-CN" altLang="en-US">
                <a:latin typeface="Times New Roman" panose="02020603050405020304" pitchFamily="18" charset="0"/>
              </a:rPr>
              <a:t>的转移函数</a:t>
            </a:r>
          </a:p>
        </p:txBody>
      </p:sp>
      <p:sp>
        <p:nvSpPr>
          <p:cNvPr id="1290243" name="Rectangle 3">
            <a:extLst>
              <a:ext uri="{FF2B5EF4-FFF2-40B4-BE49-F238E27FC236}">
                <a16:creationId xmlns:a16="http://schemas.microsoft.com/office/drawing/2014/main" id="{38E662F2-B56A-4607-B066-563062AF1452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288" y="3068638"/>
            <a:ext cx="8070850" cy="1219200"/>
          </a:xfrm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go(I,X) =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closure([A→αX.β,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]|[A→α.Xβ,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</a:rPr>
              <a:t>]∈I)</a:t>
            </a:r>
          </a:p>
        </p:txBody>
      </p:sp>
      <p:sp>
        <p:nvSpPr>
          <p:cNvPr id="110598" name="日期占位符 1">
            <a:extLst>
              <a:ext uri="{FF2B5EF4-FFF2-40B4-BE49-F238E27FC236}">
                <a16:creationId xmlns:a16="http://schemas.microsoft.com/office/drawing/2014/main" id="{7CC1CA11-1F84-4BF6-9143-0D8DAC7CB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D09D763-332E-48E8-8339-8F567C139684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9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4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日期占位符 3">
            <a:extLst>
              <a:ext uri="{FF2B5EF4-FFF2-40B4-BE49-F238E27FC236}">
                <a16:creationId xmlns:a16="http://schemas.microsoft.com/office/drawing/2014/main" id="{BBA116B8-2A44-4AAE-B002-1A4D1FA722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67B05C5-A39A-47AC-BE07-96657FC5E1C1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11619" name="灯片编号占位符 5">
            <a:extLst>
              <a:ext uri="{FF2B5EF4-FFF2-40B4-BE49-F238E27FC236}">
                <a16:creationId xmlns:a16="http://schemas.microsoft.com/office/drawing/2014/main" id="{DA66AA1E-4C0E-4322-946D-8AABCDE179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2905625-035F-4199-B233-E55CC8242971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1266" name="Rectangle 2">
            <a:extLst>
              <a:ext uri="{FF2B5EF4-FFF2-40B4-BE49-F238E27FC236}">
                <a16:creationId xmlns:a16="http://schemas.microsoft.com/office/drawing/2014/main" id="{F7CD7330-3F1D-4647-BECC-7AF7A15FC5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60350"/>
            <a:ext cx="6961188" cy="120015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>
                <a:latin typeface="Times New Roman" panose="02020603050405020304" pitchFamily="18" charset="0"/>
              </a:rPr>
              <a:t>计算</a:t>
            </a:r>
            <a:r>
              <a:rPr lang="en-US" altLang="zh-CN">
                <a:latin typeface="Times New Roman" panose="02020603050405020304" pitchFamily="18" charset="0"/>
              </a:rPr>
              <a:t>LR(1)</a:t>
            </a:r>
            <a:r>
              <a:rPr lang="zh-CN" altLang="en-US">
                <a:latin typeface="Times New Roman" panose="02020603050405020304" pitchFamily="18" charset="0"/>
              </a:rPr>
              <a:t>项目集规范族Ｃ</a:t>
            </a:r>
            <a:br>
              <a:rPr lang="zh-CN" altLang="en-US" sz="36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即：分析器状态集合</a:t>
            </a:r>
          </a:p>
        </p:txBody>
      </p:sp>
      <p:sp>
        <p:nvSpPr>
          <p:cNvPr id="111621" name="Rectangle 3">
            <a:extLst>
              <a:ext uri="{FF2B5EF4-FFF2-40B4-BE49-F238E27FC236}">
                <a16:creationId xmlns:a16="http://schemas.microsoft.com/office/drawing/2014/main" id="{2FCE83D6-7B64-459B-8D60-5BE5DD89DD9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557338"/>
            <a:ext cx="8497887" cy="46799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C={I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</a:rPr>
              <a:t>}∪{I|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>
                <a:latin typeface="Times New Roman" panose="02020603050405020304" pitchFamily="18" charset="0"/>
              </a:rPr>
              <a:t>J∈C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</a:rPr>
              <a:t>X∈V∪T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</a:rPr>
              <a:t>I=go(J,X)}</a:t>
            </a:r>
            <a:r>
              <a:rPr lang="zh-CN" altLang="en-US" sz="2800">
                <a:latin typeface="Times New Roman" panose="02020603050405020304" pitchFamily="18" charset="0"/>
              </a:rPr>
              <a:t>称为</a:t>
            </a:r>
            <a:r>
              <a:rPr lang="en-US" altLang="zh-CN" sz="2800">
                <a:latin typeface="Times New Roman" panose="02020603050405020304" pitchFamily="18" charset="0"/>
              </a:rPr>
              <a:t>G’</a:t>
            </a:r>
            <a:r>
              <a:rPr lang="zh-CN" altLang="en-US" sz="2800">
                <a:latin typeface="Times New Roman" panose="02020603050405020304" pitchFamily="18" charset="0"/>
              </a:rPr>
              <a:t>的</a:t>
            </a:r>
            <a:r>
              <a:rPr lang="en-US" altLang="zh-CN" sz="2800">
                <a:latin typeface="Times New Roman" panose="02020603050405020304" pitchFamily="18" charset="0"/>
              </a:rPr>
              <a:t>LR(1)</a:t>
            </a:r>
            <a:r>
              <a:rPr lang="zh-CN" altLang="en-US" sz="2800">
                <a:latin typeface="Times New Roman" panose="02020603050405020304" pitchFamily="18" charset="0"/>
              </a:rPr>
              <a:t>项目集规范族（算法：</a:t>
            </a:r>
            <a:r>
              <a:rPr lang="en-US" altLang="zh-CN" sz="2800">
                <a:latin typeface="Times New Roman" panose="02020603050405020304" pitchFamily="18" charset="0"/>
              </a:rPr>
              <a:t>P185)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begin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C:= {closure({ S'→.S,#})};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repeat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for </a:t>
            </a:r>
            <a:r>
              <a:rPr lang="en-US" altLang="zh-CN" sz="26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>
                <a:latin typeface="Times New Roman" panose="02020603050405020304" pitchFamily="18" charset="0"/>
              </a:rPr>
              <a:t>I∈C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zh-CN" altLang="en-US" sz="2600">
                <a:latin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 sz="2800">
                <a:latin typeface="Times New Roman" panose="02020603050405020304" pitchFamily="18" charset="0"/>
              </a:rPr>
              <a:t>X</a:t>
            </a:r>
            <a:r>
              <a:rPr lang="en-US" altLang="zh-CN" sz="2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∈ V</a:t>
            </a:r>
            <a:r>
              <a:rPr lang="en-US" altLang="zh-CN" sz="2600">
                <a:latin typeface="Times New Roman" panose="02020603050405020304" pitchFamily="18" charset="0"/>
              </a:rPr>
              <a:t>∪T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      if go(I,X)≠Φ &amp; go(I,X)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>
                <a:latin typeface="Times New Roman" panose="02020603050405020304" pitchFamily="18" charset="0"/>
              </a:rPr>
              <a:t>C then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				C=C</a:t>
            </a:r>
            <a:r>
              <a:rPr lang="en-US" altLang="zh-CN" sz="2600">
                <a:latin typeface="Times New Roman" panose="02020603050405020304" pitchFamily="18" charset="0"/>
              </a:rPr>
              <a:t>∪</a:t>
            </a:r>
            <a:r>
              <a:rPr lang="en-US" altLang="zh-CN" sz="2800">
                <a:latin typeface="Times New Roman" panose="02020603050405020304" pitchFamily="18" charset="0"/>
              </a:rPr>
              <a:t>go(I,X)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  until C</a:t>
            </a:r>
            <a:r>
              <a:rPr lang="zh-CN" altLang="en-US" sz="2800">
                <a:latin typeface="Times New Roman" panose="02020603050405020304" pitchFamily="18" charset="0"/>
              </a:rPr>
              <a:t>不变化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end.</a:t>
            </a:r>
          </a:p>
        </p:txBody>
      </p:sp>
      <p:sp>
        <p:nvSpPr>
          <p:cNvPr id="111622" name="日期占位符 1">
            <a:extLst>
              <a:ext uri="{FF2B5EF4-FFF2-40B4-BE49-F238E27FC236}">
                <a16:creationId xmlns:a16="http://schemas.microsoft.com/office/drawing/2014/main" id="{7B0608C5-D005-45A8-81E8-368D8FA51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2A2CC36-1F02-42CB-83E5-413971EF3654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日期占位符 3">
            <a:extLst>
              <a:ext uri="{FF2B5EF4-FFF2-40B4-BE49-F238E27FC236}">
                <a16:creationId xmlns:a16="http://schemas.microsoft.com/office/drawing/2014/main" id="{7CBEB38B-14A3-4066-83C5-5C3CD1F1D6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CA14D63-EB50-407E-81B1-FD12FC706D5D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12643" name="灯片编号占位符 5">
            <a:extLst>
              <a:ext uri="{FF2B5EF4-FFF2-40B4-BE49-F238E27FC236}">
                <a16:creationId xmlns:a16="http://schemas.microsoft.com/office/drawing/2014/main" id="{C580D24F-9CC4-463F-8817-7D6E100B2D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0567D1B-EAFD-4D40-A3AA-D80D4C95B7BA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44" name="Rectangle 2">
            <a:extLst>
              <a:ext uri="{FF2B5EF4-FFF2-40B4-BE49-F238E27FC236}">
                <a16:creationId xmlns:a16="http://schemas.microsoft.com/office/drawing/2014/main" id="{F99B33F0-A345-4CE1-A133-6764FF4E4E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365125"/>
            <a:ext cx="7416800" cy="903288"/>
          </a:xfrm>
        </p:spPr>
        <p:txBody>
          <a:bodyPr anchor="ctr"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识别活前缀的关于</a:t>
            </a:r>
            <a:r>
              <a:rPr lang="en-US" altLang="zh-CN" sz="4000">
                <a:latin typeface="Times New Roman" panose="02020603050405020304" pitchFamily="18" charset="0"/>
              </a:rPr>
              <a:t>LR(1) </a:t>
            </a:r>
            <a:r>
              <a:rPr lang="zh-CN" altLang="en-US" sz="4000">
                <a:latin typeface="Times New Roman" panose="02020603050405020304" pitchFamily="18" charset="0"/>
              </a:rPr>
              <a:t>的</a:t>
            </a:r>
            <a:r>
              <a:rPr lang="en-US" altLang="zh-CN" sz="4000">
                <a:latin typeface="Times New Roman" panose="02020603050405020304" pitchFamily="18" charset="0"/>
              </a:rPr>
              <a:t>DFA</a:t>
            </a:r>
          </a:p>
        </p:txBody>
      </p:sp>
      <p:sp>
        <p:nvSpPr>
          <p:cNvPr id="112645" name="Rectangle 3">
            <a:extLst>
              <a:ext uri="{FF2B5EF4-FFF2-40B4-BE49-F238E27FC236}">
                <a16:creationId xmlns:a16="http://schemas.microsoft.com/office/drawing/2014/main" id="{57D981FD-720B-42A3-B193-CDF675B13A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508125"/>
            <a:ext cx="8496300" cy="4297363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识别文法</a:t>
            </a:r>
            <a:r>
              <a:rPr lang="en-US" altLang="zh-CN">
                <a:latin typeface="Times New Roman" panose="02020603050405020304" pitchFamily="18" charset="0"/>
              </a:rPr>
              <a:t>G=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）的拓广文法</a:t>
            </a:r>
            <a:r>
              <a:rPr lang="en-US" altLang="zh-CN">
                <a:latin typeface="Times New Roman" panose="02020603050405020304" pitchFamily="18" charset="0"/>
              </a:rPr>
              <a:t>G’</a:t>
            </a:r>
            <a:r>
              <a:rPr lang="zh-CN" altLang="en-US">
                <a:latin typeface="Times New Roman" panose="02020603050405020304" pitchFamily="18" charset="0"/>
              </a:rPr>
              <a:t>的所有活前缀的</a:t>
            </a:r>
            <a:r>
              <a:rPr lang="en-US" altLang="zh-CN">
                <a:latin typeface="Times New Roman" panose="02020603050405020304" pitchFamily="18" charset="0"/>
              </a:rPr>
              <a:t>DFA M=(C, V∪T, go, I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 C)</a:t>
            </a: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=CLOSURE({S’ →.S, #}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如果</a:t>
            </a:r>
            <a:r>
              <a:rPr lang="en-US" altLang="zh-CN">
                <a:latin typeface="Times New Roman" panose="02020603050405020304" pitchFamily="18" charset="0"/>
              </a:rPr>
              <a:t>CFG G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</a:rPr>
              <a:t>LR(1)</a:t>
            </a:r>
            <a:r>
              <a:rPr lang="zh-CN" altLang="en-US">
                <a:latin typeface="Times New Roman" panose="02020603050405020304" pitchFamily="18" charset="0"/>
              </a:rPr>
              <a:t>分析表无冲突则称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>
                <a:latin typeface="Times New Roman" panose="02020603050405020304" pitchFamily="18" charset="0"/>
              </a:rPr>
              <a:t>LR(1)</a:t>
            </a:r>
            <a:r>
              <a:rPr lang="zh-CN" altLang="en-US">
                <a:latin typeface="Times New Roman" panose="02020603050405020304" pitchFamily="18" charset="0"/>
              </a:rPr>
              <a:t>文法</a:t>
            </a:r>
          </a:p>
        </p:txBody>
      </p:sp>
      <p:sp>
        <p:nvSpPr>
          <p:cNvPr id="112646" name="日期占位符 1">
            <a:extLst>
              <a:ext uri="{FF2B5EF4-FFF2-40B4-BE49-F238E27FC236}">
                <a16:creationId xmlns:a16="http://schemas.microsoft.com/office/drawing/2014/main" id="{7083E6B6-E60D-49E1-AEEF-A345FC46C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66BB7BE-71BC-4491-AE08-8E5FF04F5771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日期占位符 3">
            <a:extLst>
              <a:ext uri="{FF2B5EF4-FFF2-40B4-BE49-F238E27FC236}">
                <a16:creationId xmlns:a16="http://schemas.microsoft.com/office/drawing/2014/main" id="{2E42E3FC-259F-46F4-ACE8-BAF07C57D1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DF34A73-F614-48B2-8FE7-D4C35D33D9BD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13667" name="灯片编号占位符 5">
            <a:extLst>
              <a:ext uri="{FF2B5EF4-FFF2-40B4-BE49-F238E27FC236}">
                <a16:creationId xmlns:a16="http://schemas.microsoft.com/office/drawing/2014/main" id="{144EBB5F-B639-4C6A-A99B-258CD8A39D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7183B9C-3DDE-4DF5-A72A-0EED3AED8822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668" name="Rectangle 2">
            <a:extLst>
              <a:ext uri="{FF2B5EF4-FFF2-40B4-BE49-F238E27FC236}">
                <a16:creationId xmlns:a16="http://schemas.microsoft.com/office/drawing/2014/main" id="{9CC61033-46CE-41E9-AB7E-817DB3EFA9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39863" y="476250"/>
            <a:ext cx="6337300" cy="620713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LR(1) </a:t>
            </a:r>
            <a:r>
              <a:rPr lang="zh-CN" altLang="en-US">
                <a:latin typeface="Times New Roman" panose="02020603050405020304" pitchFamily="18" charset="0"/>
              </a:rPr>
              <a:t>分析表的构造</a:t>
            </a:r>
          </a:p>
        </p:txBody>
      </p:sp>
      <p:sp>
        <p:nvSpPr>
          <p:cNvPr id="1293315" name="Rectangle 3">
            <a:extLst>
              <a:ext uri="{FF2B5EF4-FFF2-40B4-BE49-F238E27FC236}">
                <a16:creationId xmlns:a16="http://schemas.microsoft.com/office/drawing/2014/main" id="{57290AE5-6655-494A-AA4A-97460698E7F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341438"/>
            <a:ext cx="8591550" cy="48244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</a:rPr>
              <a:t>．令</a:t>
            </a:r>
            <a:r>
              <a:rPr lang="en-US" altLang="zh-CN" sz="2800"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</a:rPr>
              <a:t>= CLOSURE({S'→.S})</a:t>
            </a:r>
            <a:r>
              <a:rPr lang="zh-CN" altLang="en-US" sz="2800">
                <a:latin typeface="Times New Roman" panose="02020603050405020304" pitchFamily="18" charset="0"/>
              </a:rPr>
              <a:t>，构造</a:t>
            </a:r>
            <a:r>
              <a:rPr lang="en-US" altLang="zh-CN" sz="2800">
                <a:latin typeface="Times New Roman" panose="02020603050405020304" pitchFamily="18" charset="0"/>
              </a:rPr>
              <a:t>C={ I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>
                <a:latin typeface="Times New Roman" panose="02020603050405020304" pitchFamily="18" charset="0"/>
              </a:rPr>
              <a:t>, I</a:t>
            </a:r>
            <a:r>
              <a:rPr lang="en-US" altLang="zh-CN" sz="2800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, …, I</a:t>
            </a:r>
            <a:r>
              <a:rPr lang="en-US" altLang="zh-CN" sz="2800" baseline="-25000"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</a:rPr>
              <a:t>}</a:t>
            </a:r>
            <a:r>
              <a:rPr lang="zh-CN" altLang="en-US" sz="2800">
                <a:latin typeface="Times New Roman" panose="02020603050405020304" pitchFamily="18" charset="0"/>
              </a:rPr>
              <a:t>，即</a:t>
            </a:r>
            <a:r>
              <a:rPr lang="en-US" altLang="zh-CN" sz="2800">
                <a:latin typeface="Times New Roman" panose="02020603050405020304" pitchFamily="18" charset="0"/>
              </a:rPr>
              <a:t>G'</a:t>
            </a:r>
            <a:r>
              <a:rPr lang="zh-CN" altLang="en-US" sz="2800">
                <a:latin typeface="Times New Roman" panose="02020603050405020304" pitchFamily="18" charset="0"/>
              </a:rPr>
              <a:t>的</a:t>
            </a:r>
            <a:r>
              <a:rPr lang="en-US" altLang="zh-CN" sz="2800">
                <a:latin typeface="Times New Roman" panose="02020603050405020304" pitchFamily="18" charset="0"/>
              </a:rPr>
              <a:t>LR(1)</a:t>
            </a:r>
            <a:r>
              <a:rPr lang="zh-CN" altLang="en-US" sz="2800">
                <a:latin typeface="Times New Roman" panose="02020603050405020304" pitchFamily="18" charset="0"/>
              </a:rPr>
              <a:t>项目集规范族。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</a:rPr>
              <a:t>．从</a:t>
            </a:r>
            <a:r>
              <a:rPr lang="en-US" altLang="zh-CN" sz="2800">
                <a:latin typeface="Times New Roman" panose="02020603050405020304" pitchFamily="18" charset="0"/>
              </a:rPr>
              <a:t>Ii</a:t>
            </a:r>
            <a:r>
              <a:rPr lang="zh-CN" altLang="en-US" sz="2800">
                <a:latin typeface="Times New Roman" panose="02020603050405020304" pitchFamily="18" charset="0"/>
              </a:rPr>
              <a:t>构造状态</a:t>
            </a:r>
            <a:r>
              <a:rPr lang="en-US" altLang="zh-CN" sz="2800">
                <a:latin typeface="Times New Roman" panose="02020603050405020304" pitchFamily="18" charset="0"/>
              </a:rPr>
              <a:t>i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</a:rPr>
              <a:t>0</a:t>
            </a:r>
            <a:r>
              <a:rPr lang="zh-CN" altLang="en-US" sz="2800">
                <a:latin typeface="Times New Roman" panose="02020603050405020304" pitchFamily="18" charset="0"/>
              </a:rPr>
              <a:t>为初始状态。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for k=0 to n do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begin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⑴ if [A→α.aβ, b]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</a:rPr>
              <a:t> &amp; a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>
                <a:latin typeface="Times New Roman" panose="02020603050405020304" pitchFamily="18" charset="0"/>
              </a:rPr>
              <a:t>T &amp; GO(I</a:t>
            </a:r>
            <a:r>
              <a:rPr lang="en-US" altLang="zh-CN" sz="2400" baseline="-25000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</a:rPr>
              <a:t>, a)=I</a:t>
            </a:r>
            <a:r>
              <a:rPr lang="en-US" altLang="zh-CN" sz="2400" baseline="-25000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 then action[k,a]:=Sj;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⑵ if GO(I</a:t>
            </a:r>
            <a:r>
              <a:rPr lang="en-US" altLang="zh-CN" sz="2400" baseline="-25000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</a:rPr>
              <a:t>, B)=I</a:t>
            </a:r>
            <a:r>
              <a:rPr lang="en-US" altLang="zh-CN" sz="2400" baseline="-25000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 &amp; B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>
                <a:latin typeface="Times New Roman" panose="02020603050405020304" pitchFamily="18" charset="0"/>
              </a:rPr>
              <a:t>V then goto[k,B]:=j;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⑶ if [A→α., a]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</a:rPr>
              <a:t> &amp; A→α</a:t>
            </a:r>
            <a:r>
              <a:rPr lang="zh-CN" altLang="en-US" sz="2400">
                <a:latin typeface="Times New Roman" panose="02020603050405020304" pitchFamily="18" charset="0"/>
              </a:rPr>
              <a:t>为</a:t>
            </a:r>
            <a:r>
              <a:rPr lang="en-US" altLang="zh-CN" sz="2400">
                <a:latin typeface="Times New Roman" panose="02020603050405020304" pitchFamily="18" charset="0"/>
              </a:rPr>
              <a:t>G'</a:t>
            </a:r>
            <a:r>
              <a:rPr lang="zh-CN" altLang="en-US" sz="2400">
                <a:latin typeface="Times New Roman" panose="02020603050405020304" pitchFamily="18" charset="0"/>
              </a:rPr>
              <a:t>的第</a:t>
            </a:r>
            <a:r>
              <a:rPr lang="en-US" altLang="zh-CN" sz="2400">
                <a:latin typeface="Times New Roman" panose="02020603050405020304" pitchFamily="18" charset="0"/>
              </a:rPr>
              <a:t>j</a:t>
            </a:r>
            <a:r>
              <a:rPr lang="zh-CN" altLang="en-US" sz="2400">
                <a:latin typeface="Times New Roman" panose="02020603050405020304" pitchFamily="18" charset="0"/>
              </a:rPr>
              <a:t>个产生式</a:t>
            </a:r>
            <a:r>
              <a:rPr lang="en-US" altLang="zh-CN" sz="2400">
                <a:latin typeface="Times New Roman" panose="02020603050405020304" pitchFamily="18" charset="0"/>
              </a:rPr>
              <a:t>then action[k,a]:=rj;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⑷ if [S'→S., #]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>
                <a:latin typeface="Times New Roman" panose="02020603050405020304" pitchFamily="18" charset="0"/>
              </a:rPr>
              <a:t>I</a:t>
            </a:r>
            <a:r>
              <a:rPr lang="en-US" altLang="zh-CN" sz="2400" baseline="-25000">
                <a:latin typeface="Times New Roman" panose="02020603050405020304" pitchFamily="18" charset="0"/>
              </a:rPr>
              <a:t>k</a:t>
            </a:r>
            <a:r>
              <a:rPr lang="en-US" altLang="zh-CN" sz="2400">
                <a:latin typeface="Times New Roman" panose="02020603050405020304" pitchFamily="18" charset="0"/>
              </a:rPr>
              <a:t> then action[k,#]:=acc;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end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上述⑴到⑷步未填入信息的表项均置为</a:t>
            </a:r>
            <a:r>
              <a:rPr lang="en-US" altLang="zh-CN" sz="2800">
                <a:latin typeface="Times New Roman" panose="02020603050405020304" pitchFamily="18" charset="0"/>
              </a:rPr>
              <a:t>error</a:t>
            </a:r>
            <a:r>
              <a:rPr lang="zh-CN" altLang="en-US" sz="2800">
                <a:latin typeface="Times New Roman" panose="02020603050405020304" pitchFamily="18" charset="0"/>
              </a:rPr>
              <a:t>。 </a:t>
            </a:r>
          </a:p>
        </p:txBody>
      </p:sp>
      <p:sp>
        <p:nvSpPr>
          <p:cNvPr id="113670" name="日期占位符 1">
            <a:extLst>
              <a:ext uri="{FF2B5EF4-FFF2-40B4-BE49-F238E27FC236}">
                <a16:creationId xmlns:a16="http://schemas.microsoft.com/office/drawing/2014/main" id="{7E648AA2-8933-4078-B6D7-C2EA32427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C2DA092-29A9-4A80-A1A4-7822DC3FE5C0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9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9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29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29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129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"/>
                                        <p:tgtEl>
                                          <p:spTgt spid="129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29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"/>
                                        <p:tgtEl>
                                          <p:spTgt spid="129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129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129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331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日期占位符 3">
            <a:extLst>
              <a:ext uri="{FF2B5EF4-FFF2-40B4-BE49-F238E27FC236}">
                <a16:creationId xmlns:a16="http://schemas.microsoft.com/office/drawing/2014/main" id="{7269EB34-6669-4585-968F-DFE3BC3DA84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41807AB-C29C-4F49-AAC7-DE6559471B22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14691" name="灯片编号占位符 5">
            <a:extLst>
              <a:ext uri="{FF2B5EF4-FFF2-40B4-BE49-F238E27FC236}">
                <a16:creationId xmlns:a16="http://schemas.microsoft.com/office/drawing/2014/main" id="{991597BE-5BB7-4955-9532-AD21E3B88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4CD8BAA-7ADE-4549-97B2-4881810D9AB6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4692" name="Rectangle 2">
            <a:extLst>
              <a:ext uri="{FF2B5EF4-FFF2-40B4-BE49-F238E27FC236}">
                <a16:creationId xmlns:a16="http://schemas.microsoft.com/office/drawing/2014/main" id="{85E87EDC-3176-4013-B706-54E5940223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12888" y="431800"/>
            <a:ext cx="6408737" cy="765175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LR(1) </a:t>
            </a:r>
            <a:r>
              <a:rPr lang="zh-CN" altLang="en-US">
                <a:latin typeface="Times New Roman" panose="02020603050405020304" pitchFamily="18" charset="0"/>
              </a:rPr>
              <a:t>分析表的构造</a:t>
            </a:r>
          </a:p>
        </p:txBody>
      </p:sp>
      <p:sp>
        <p:nvSpPr>
          <p:cNvPr id="1294339" name="Rectangle 3">
            <a:extLst>
              <a:ext uri="{FF2B5EF4-FFF2-40B4-BE49-F238E27FC236}">
                <a16:creationId xmlns:a16="http://schemas.microsoft.com/office/drawing/2014/main" id="{481EA835-6B44-4090-B381-145ABBEF67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368425"/>
            <a:ext cx="8664575" cy="44370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LR(0)</a:t>
            </a:r>
            <a:r>
              <a:rPr lang="zh-CN" altLang="en-US">
                <a:latin typeface="Times New Roman" panose="02020603050405020304" pitchFamily="18" charset="0"/>
              </a:rPr>
              <a:t>的不同点主要在归约动作的选择：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</a:rPr>
              <a:t>LR(0) </a:t>
            </a:r>
            <a:r>
              <a:rPr lang="zh-CN" altLang="en-US">
                <a:latin typeface="Times New Roman" panose="02020603050405020304" pitchFamily="18" charset="0"/>
              </a:rPr>
              <a:t>分析考虑所有终结符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</a:rPr>
              <a:t>SLR(1) </a:t>
            </a:r>
            <a:r>
              <a:rPr lang="zh-CN" altLang="en-US">
                <a:latin typeface="Times New Roman" panose="02020603050405020304" pitchFamily="18" charset="0"/>
              </a:rPr>
              <a:t>分析参考 </a:t>
            </a:r>
            <a:r>
              <a:rPr lang="en-US" altLang="zh-CN">
                <a:latin typeface="Times New Roman" panose="02020603050405020304" pitchFamily="18" charset="0"/>
              </a:rPr>
              <a:t>FOLLOW </a:t>
            </a:r>
            <a:r>
              <a:rPr lang="zh-CN" altLang="en-US">
                <a:latin typeface="Times New Roman" panose="02020603050405020304" pitchFamily="18" charset="0"/>
              </a:rPr>
              <a:t>集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</a:rPr>
              <a:t>LR(1) </a:t>
            </a:r>
            <a:r>
              <a:rPr lang="zh-CN" altLang="en-US">
                <a:latin typeface="Times New Roman" panose="02020603050405020304" pitchFamily="18" charset="0"/>
              </a:rPr>
              <a:t>分析仅考虑 </a:t>
            </a:r>
            <a:r>
              <a:rPr lang="en-US" altLang="zh-CN">
                <a:latin typeface="Times New Roman" panose="02020603050405020304" pitchFamily="18" charset="0"/>
              </a:rPr>
              <a:t>LR(1)</a:t>
            </a:r>
            <a:r>
              <a:rPr lang="zh-CN" altLang="en-US">
                <a:latin typeface="Times New Roman" panose="02020603050405020304" pitchFamily="18" charset="0"/>
              </a:rPr>
              <a:t>项目中的后继符</a:t>
            </a:r>
          </a:p>
        </p:txBody>
      </p:sp>
      <p:sp>
        <p:nvSpPr>
          <p:cNvPr id="114694" name="日期占位符 1">
            <a:extLst>
              <a:ext uri="{FF2B5EF4-FFF2-40B4-BE49-F238E27FC236}">
                <a16:creationId xmlns:a16="http://schemas.microsoft.com/office/drawing/2014/main" id="{868EDD2F-E35E-4141-9CEB-EA86597BB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932F7CB-9DFD-47DB-9891-7A0D62AEB248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C11910-B7BC-4F8A-A8CF-4568B85649F0}"/>
              </a:ext>
            </a:extLst>
          </p:cNvPr>
          <p:cNvSpPr txBox="1"/>
          <p:nvPr/>
        </p:nvSpPr>
        <p:spPr>
          <a:xfrm>
            <a:off x="2843808" y="3748544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=R</a:t>
            </a:r>
            <a:endParaRPr lang="zh-CN" altLang="en-US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R="0" algn="l" rtl="0"/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endParaRPr lang="zh-CN" altLang="en-US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R="0" algn="l" rtl="0"/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*R</a:t>
            </a:r>
            <a:endParaRPr lang="zh-CN" altLang="en-US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R="0" algn="l" rtl="0"/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endParaRPr lang="zh-CN" altLang="en-US" sz="2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R="0" algn="l" rtl="0"/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9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129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129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129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433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日期占位符 3">
            <a:extLst>
              <a:ext uri="{FF2B5EF4-FFF2-40B4-BE49-F238E27FC236}">
                <a16:creationId xmlns:a16="http://schemas.microsoft.com/office/drawing/2014/main" id="{5BD08E11-71E1-4784-B2B5-8D315D3B7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AC2C028-0405-4526-8D8B-09D989F3F279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15715" name="灯片编号占位符 5">
            <a:extLst>
              <a:ext uri="{FF2B5EF4-FFF2-40B4-BE49-F238E27FC236}">
                <a16:creationId xmlns:a16="http://schemas.microsoft.com/office/drawing/2014/main" id="{A7F26007-B299-4D68-80C7-BF51638F55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14A6BCB-DEF7-469C-A929-2A98D2956755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5716" name="Rectangle 2">
            <a:extLst>
              <a:ext uri="{FF2B5EF4-FFF2-40B4-BE49-F238E27FC236}">
                <a16:creationId xmlns:a16="http://schemas.microsoft.com/office/drawing/2014/main" id="{25EBF020-792D-4DAF-B857-3B484878C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38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18" name="日期占位符 1">
            <a:extLst>
              <a:ext uri="{FF2B5EF4-FFF2-40B4-BE49-F238E27FC236}">
                <a16:creationId xmlns:a16="http://schemas.microsoft.com/office/drawing/2014/main" id="{639A40AC-E4C2-4295-AFC1-F9A53B6BE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5C371E4-9C1B-4973-A790-4E3904F1A7F6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119DC4-A049-45F9-B8E1-6EF5209D0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476672"/>
            <a:ext cx="1390650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日期占位符 3">
            <a:extLst>
              <a:ext uri="{FF2B5EF4-FFF2-40B4-BE49-F238E27FC236}">
                <a16:creationId xmlns:a16="http://schemas.microsoft.com/office/drawing/2014/main" id="{5BD08E11-71E1-4784-B2B5-8D315D3B74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AC2C028-0405-4526-8D8B-09D989F3F279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15715" name="灯片编号占位符 5">
            <a:extLst>
              <a:ext uri="{FF2B5EF4-FFF2-40B4-BE49-F238E27FC236}">
                <a16:creationId xmlns:a16="http://schemas.microsoft.com/office/drawing/2014/main" id="{A7F26007-B299-4D68-80C7-BF51638F55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14A6BCB-DEF7-469C-A929-2A98D2956755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5716" name="Rectangle 2">
            <a:extLst>
              <a:ext uri="{FF2B5EF4-FFF2-40B4-BE49-F238E27FC236}">
                <a16:creationId xmlns:a16="http://schemas.microsoft.com/office/drawing/2014/main" id="{25EBF020-792D-4DAF-B857-3B484878C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38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5717" name="Object 3">
            <a:extLst>
              <a:ext uri="{FF2B5EF4-FFF2-40B4-BE49-F238E27FC236}">
                <a16:creationId xmlns:a16="http://schemas.microsoft.com/office/drawing/2014/main" id="{8873352B-6623-456C-933E-2CF5536952C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0" y="44450"/>
          <a:ext cx="9144000" cy="681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1" name="Visio" r:id="rId3" imgW="4248137" imgH="2371827" progId="Visio.Drawing.11">
                  <p:embed/>
                </p:oleObj>
              </mc:Choice>
              <mc:Fallback>
                <p:oleObj name="Visio" r:id="rId3" imgW="4248137" imgH="2371827" progId="Visio.Drawing.11">
                  <p:embed/>
                  <p:pic>
                    <p:nvPicPr>
                      <p:cNvPr id="115717" name="Object 3">
                        <a:extLst>
                          <a:ext uri="{FF2B5EF4-FFF2-40B4-BE49-F238E27FC236}">
                            <a16:creationId xmlns:a16="http://schemas.microsoft.com/office/drawing/2014/main" id="{8873352B-6623-456C-933E-2CF5536952C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450"/>
                        <a:ext cx="9144000" cy="681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8" name="日期占位符 1">
            <a:extLst>
              <a:ext uri="{FF2B5EF4-FFF2-40B4-BE49-F238E27FC236}">
                <a16:creationId xmlns:a16="http://schemas.microsoft.com/office/drawing/2014/main" id="{639A40AC-E4C2-4295-AFC1-F9A53B6BE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5C371E4-9C1B-4973-A790-4E3904F1A7F6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0939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日期占位符 3">
            <a:extLst>
              <a:ext uri="{FF2B5EF4-FFF2-40B4-BE49-F238E27FC236}">
                <a16:creationId xmlns:a16="http://schemas.microsoft.com/office/drawing/2014/main" id="{4616EFC8-5EA0-48CF-9588-DE6F675A79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0310C11-B138-4FEF-B7EA-EC877FA2B387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16739" name="灯片编号占位符 5">
            <a:extLst>
              <a:ext uri="{FF2B5EF4-FFF2-40B4-BE49-F238E27FC236}">
                <a16:creationId xmlns:a16="http://schemas.microsoft.com/office/drawing/2014/main" id="{7B139829-9FDB-4729-A1D2-F4AF2985CC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70994C0-7C5F-4E83-BD2B-EB0C792F0F8A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6740" name="Rectangle 2">
            <a:extLst>
              <a:ext uri="{FF2B5EF4-FFF2-40B4-BE49-F238E27FC236}">
                <a16:creationId xmlns:a16="http://schemas.microsoft.com/office/drawing/2014/main" id="{4907427C-FB47-457B-8D2E-8E36613F216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533400"/>
            <a:ext cx="7705725" cy="663575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5.3.5 LALR(1)</a:t>
            </a:r>
            <a:r>
              <a:rPr lang="zh-CN" altLang="en-US">
                <a:latin typeface="Times New Roman" panose="02020603050405020304" pitchFamily="18" charset="0"/>
              </a:rPr>
              <a:t>分析表的构造</a:t>
            </a:r>
          </a:p>
        </p:txBody>
      </p:sp>
      <p:sp>
        <p:nvSpPr>
          <p:cNvPr id="1296387" name="Rectangle 3">
            <a:extLst>
              <a:ext uri="{FF2B5EF4-FFF2-40B4-BE49-F238E27FC236}">
                <a16:creationId xmlns:a16="http://schemas.microsoft.com/office/drawing/2014/main" id="{E52937ED-D30F-4B78-A9FE-5678010D85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412875"/>
            <a:ext cx="8785225" cy="45720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LR(1)</a:t>
            </a:r>
            <a:r>
              <a:rPr lang="zh-CN" altLang="en-US" sz="2800">
                <a:latin typeface="Times New Roman" panose="02020603050405020304" pitchFamily="18" charset="0"/>
              </a:rPr>
              <a:t>对应的</a:t>
            </a:r>
            <a:r>
              <a:rPr lang="en-US" altLang="zh-CN" sz="2800">
                <a:latin typeface="Times New Roman" panose="02020603050405020304" pitchFamily="18" charset="0"/>
              </a:rPr>
              <a:t>C</a:t>
            </a:r>
            <a:r>
              <a:rPr lang="zh-CN" altLang="en-US" sz="2800">
                <a:latin typeface="Times New Roman" panose="02020603050405020304" pitchFamily="18" charset="0"/>
              </a:rPr>
              <a:t>太大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问题：是否可以将某些闭包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状态合并？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不同的</a:t>
            </a:r>
            <a:r>
              <a:rPr lang="en-US" altLang="zh-CN" sz="2400">
                <a:latin typeface="Times New Roman" panose="02020603050405020304" pitchFamily="18" charset="0"/>
              </a:rPr>
              <a:t>LR(1)</a:t>
            </a:r>
            <a:r>
              <a:rPr lang="zh-CN" altLang="en-US" sz="2400">
                <a:latin typeface="Times New Roman" panose="02020603050405020304" pitchFamily="18" charset="0"/>
              </a:rPr>
              <a:t>项目闭包可能有相同的</a:t>
            </a:r>
            <a:r>
              <a:rPr lang="en-US" altLang="zh-CN" sz="2400">
                <a:latin typeface="Times New Roman" panose="02020603050405020304" pitchFamily="18" charset="0"/>
              </a:rPr>
              <a:t>LR(0)</a:t>
            </a:r>
            <a:r>
              <a:rPr lang="zh-CN" altLang="en-US" sz="2400">
                <a:latin typeface="Times New Roman" panose="02020603050405020304" pitchFamily="18" charset="0"/>
              </a:rPr>
              <a:t>项目，但后继符可能不同</a:t>
            </a:r>
            <a:r>
              <a:rPr lang="en-US" altLang="zh-CN" sz="2400">
                <a:latin typeface="Times New Roman" panose="02020603050405020304" pitchFamily="18" charset="0"/>
              </a:rPr>
              <a:t>——</a:t>
            </a:r>
            <a:r>
              <a:rPr lang="zh-CN" altLang="en-US" sz="2400">
                <a:latin typeface="Times New Roman" panose="02020603050405020304" pitchFamily="18" charset="0"/>
              </a:rPr>
              <a:t>同心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合并后可能带来归约归约冲突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合并那些不会带来冲突的同心的</a:t>
            </a:r>
            <a:r>
              <a:rPr lang="en-US" altLang="zh-CN" sz="2400">
                <a:latin typeface="Times New Roman" panose="02020603050405020304" pitchFamily="18" charset="0"/>
              </a:rPr>
              <a:t>LR(1)</a:t>
            </a:r>
            <a:r>
              <a:rPr lang="zh-CN" altLang="en-US" sz="2400">
                <a:latin typeface="Times New Roman" panose="02020603050405020304" pitchFamily="18" charset="0"/>
              </a:rPr>
              <a:t>闭包</a:t>
            </a:r>
            <a:r>
              <a:rPr lang="en-US" altLang="zh-CN" sz="2400">
                <a:latin typeface="Times New Roman" panose="02020603050405020304" pitchFamily="18" charset="0"/>
              </a:rPr>
              <a:t>/</a:t>
            </a:r>
            <a:r>
              <a:rPr lang="zh-CN" altLang="en-US" sz="2400">
                <a:latin typeface="Times New Roman" panose="02020603050405020304" pitchFamily="18" charset="0"/>
              </a:rPr>
              <a:t>状态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( lookahead-LR )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在不带来移进归约冲突的条件下，合并状态，重构分析表</a:t>
            </a:r>
          </a:p>
        </p:txBody>
      </p:sp>
      <p:sp>
        <p:nvSpPr>
          <p:cNvPr id="116742" name="日期占位符 1">
            <a:extLst>
              <a:ext uri="{FF2B5EF4-FFF2-40B4-BE49-F238E27FC236}">
                <a16:creationId xmlns:a16="http://schemas.microsoft.com/office/drawing/2014/main" id="{0DA75120-9A31-44F3-9947-14E4B3FD3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0DD7992-9A7B-4759-900D-115ADCC74D4B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9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9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29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29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129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129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"/>
                                        <p:tgtEl>
                                          <p:spTgt spid="129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638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日期占位符 3">
            <a:extLst>
              <a:ext uri="{FF2B5EF4-FFF2-40B4-BE49-F238E27FC236}">
                <a16:creationId xmlns:a16="http://schemas.microsoft.com/office/drawing/2014/main" id="{B61C84C9-F863-47B2-BCB1-E252A89233A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7FCF37A-6FF9-4AE6-B01A-1D0EAEFB092B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17763" name="灯片编号占位符 5">
            <a:extLst>
              <a:ext uri="{FF2B5EF4-FFF2-40B4-BE49-F238E27FC236}">
                <a16:creationId xmlns:a16="http://schemas.microsoft.com/office/drawing/2014/main" id="{FBADA76A-63D1-4A9B-8A1E-9A552BCB42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9E7AFA8-B779-4A90-9989-FEC9B1CEE29B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7764" name="Rectangle 2">
            <a:extLst>
              <a:ext uri="{FF2B5EF4-FFF2-40B4-BE49-F238E27FC236}">
                <a16:creationId xmlns:a16="http://schemas.microsoft.com/office/drawing/2014/main" id="{9011DEA9-6E68-47EA-AEE3-716C31FF7A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511175"/>
            <a:ext cx="5591175" cy="685800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LALR(1) </a:t>
            </a:r>
            <a:r>
              <a:rPr lang="zh-CN" altLang="en-US">
                <a:latin typeface="Times New Roman" panose="02020603050405020304" pitchFamily="18" charset="0"/>
              </a:rPr>
              <a:t>的分析能力</a:t>
            </a:r>
          </a:p>
        </p:txBody>
      </p:sp>
      <p:sp>
        <p:nvSpPr>
          <p:cNvPr id="1297411" name="Rectangle 3">
            <a:extLst>
              <a:ext uri="{FF2B5EF4-FFF2-40B4-BE49-F238E27FC236}">
                <a16:creationId xmlns:a16="http://schemas.microsoft.com/office/drawing/2014/main" id="{8F38F56D-4248-48CD-9583-F390E3453A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14463"/>
            <a:ext cx="8280400" cy="3527425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强于 </a:t>
            </a:r>
            <a:r>
              <a:rPr lang="en-US" altLang="zh-CN">
                <a:latin typeface="Times New Roman" panose="02020603050405020304" pitchFamily="18" charset="0"/>
              </a:rPr>
              <a:t>SLR(1)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合并的后继符仍为 </a:t>
            </a:r>
            <a:r>
              <a:rPr lang="en-US" altLang="zh-CN">
                <a:latin typeface="Times New Roman" panose="02020603050405020304" pitchFamily="18" charset="0"/>
              </a:rPr>
              <a:t>FOLLOW </a:t>
            </a:r>
            <a:r>
              <a:rPr lang="zh-CN" altLang="en-US">
                <a:latin typeface="Times New Roman" panose="02020603050405020304" pitchFamily="18" charset="0"/>
              </a:rPr>
              <a:t>集的子集</a:t>
            </a:r>
            <a:endParaRPr lang="zh-CN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局限性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合并中不出现归约</a:t>
            </a:r>
            <a:r>
              <a:rPr lang="en-US" altLang="zh-CN">
                <a:latin typeface="Times New Roman" panose="02020603050405020304" pitchFamily="18" charset="0"/>
              </a:rPr>
              <a:t>-</a:t>
            </a:r>
            <a:r>
              <a:rPr lang="zh-CN" altLang="en-US">
                <a:latin typeface="Times New Roman" panose="02020603050405020304" pitchFamily="18" charset="0"/>
              </a:rPr>
              <a:t>归约冲突</a:t>
            </a:r>
          </a:p>
          <a:p>
            <a:pPr lvl="1" eaLnBrk="1" hangingPunct="1"/>
            <a:r>
              <a:rPr lang="zh-CN" altLang="en-US">
                <a:latin typeface="Times New Roman" panose="02020603050405020304" pitchFamily="18" charset="0"/>
              </a:rPr>
              <a:t>如果</a:t>
            </a:r>
            <a:r>
              <a:rPr lang="en-US" altLang="zh-CN">
                <a:latin typeface="Times New Roman" panose="02020603050405020304" pitchFamily="18" charset="0"/>
              </a:rPr>
              <a:t>CFG G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en-US" altLang="zh-CN">
                <a:latin typeface="Times New Roman" panose="02020603050405020304" pitchFamily="18" charset="0"/>
              </a:rPr>
              <a:t>LALR(1)</a:t>
            </a:r>
            <a:r>
              <a:rPr lang="zh-CN" altLang="en-US">
                <a:latin typeface="Times New Roman" panose="02020603050405020304" pitchFamily="18" charset="0"/>
              </a:rPr>
              <a:t>分析表无冲突则称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>
                <a:latin typeface="Times New Roman" panose="02020603050405020304" pitchFamily="18" charset="0"/>
              </a:rPr>
              <a:t>LALR(1)</a:t>
            </a:r>
            <a:r>
              <a:rPr lang="zh-CN" altLang="en-US">
                <a:latin typeface="Times New Roman" panose="02020603050405020304" pitchFamily="18" charset="0"/>
              </a:rPr>
              <a:t>文法</a:t>
            </a:r>
          </a:p>
        </p:txBody>
      </p:sp>
      <p:sp>
        <p:nvSpPr>
          <p:cNvPr id="117766" name="日期占位符 1">
            <a:extLst>
              <a:ext uri="{FF2B5EF4-FFF2-40B4-BE49-F238E27FC236}">
                <a16:creationId xmlns:a16="http://schemas.microsoft.com/office/drawing/2014/main" id="{EA437DE6-34E4-417A-86B8-600633A38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2D2E5A3-FC0D-4914-8480-E00A0B752B3F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9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129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29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29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129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741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日期占位符 3">
            <a:extLst>
              <a:ext uri="{FF2B5EF4-FFF2-40B4-BE49-F238E27FC236}">
                <a16:creationId xmlns:a16="http://schemas.microsoft.com/office/drawing/2014/main" id="{CA3267D6-911D-4166-9696-4FFEF4F01E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137E77B-DE13-4A7A-AAF5-A83777F32004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18787" name="灯片编号占位符 5">
            <a:extLst>
              <a:ext uri="{FF2B5EF4-FFF2-40B4-BE49-F238E27FC236}">
                <a16:creationId xmlns:a16="http://schemas.microsoft.com/office/drawing/2014/main" id="{BE730C72-7DE5-4497-AAEB-48CC561394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424FDB3-4B61-422F-BB85-F68DE344CF2C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8788" name="Rectangle 2">
            <a:extLst>
              <a:ext uri="{FF2B5EF4-FFF2-40B4-BE49-F238E27FC236}">
                <a16:creationId xmlns:a16="http://schemas.microsoft.com/office/drawing/2014/main" id="{9B7372C2-04D5-4DD4-A148-1FF401C3DA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0175" y="582613"/>
            <a:ext cx="7362825" cy="614362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5.3.6 </a:t>
            </a:r>
            <a:r>
              <a:rPr lang="zh-CN" altLang="en-US">
                <a:latin typeface="Times New Roman" panose="02020603050405020304" pitchFamily="18" charset="0"/>
              </a:rPr>
              <a:t>二义性文法的应用</a:t>
            </a:r>
          </a:p>
        </p:txBody>
      </p:sp>
      <p:sp>
        <p:nvSpPr>
          <p:cNvPr id="1298435" name="Text Box 3">
            <a:extLst>
              <a:ext uri="{FF2B5EF4-FFF2-40B4-BE49-F238E27FC236}">
                <a16:creationId xmlns:a16="http://schemas.microsoft.com/office/drawing/2014/main" id="{BDF58D16-7BC0-4E52-AA6B-B5361B0D5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89075"/>
            <a:ext cx="1981200" cy="2054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E’→E. 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E→E . +E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E→E.*E</a:t>
            </a:r>
          </a:p>
        </p:txBody>
      </p:sp>
      <p:sp>
        <p:nvSpPr>
          <p:cNvPr id="1298436" name="Text Box 4">
            <a:extLst>
              <a:ext uri="{FF2B5EF4-FFF2-40B4-BE49-F238E27FC236}">
                <a16:creationId xmlns:a16="http://schemas.microsoft.com/office/drawing/2014/main" id="{EB804885-C197-40A2-87D1-F4E857B8B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1412875"/>
            <a:ext cx="1905000" cy="2054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E→E+E.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E→E.+E E→E.*E</a:t>
            </a:r>
          </a:p>
        </p:txBody>
      </p:sp>
      <p:sp>
        <p:nvSpPr>
          <p:cNvPr id="1298437" name="Text Box 5">
            <a:extLst>
              <a:ext uri="{FF2B5EF4-FFF2-40B4-BE49-F238E27FC236}">
                <a16:creationId xmlns:a16="http://schemas.microsoft.com/office/drawing/2014/main" id="{EC56D529-1D84-4F4C-8518-DC13B5672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0" y="1412875"/>
            <a:ext cx="1828800" cy="2054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E→E*E.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E→E.+E E→E.*E</a:t>
            </a:r>
          </a:p>
        </p:txBody>
      </p:sp>
      <p:sp>
        <p:nvSpPr>
          <p:cNvPr id="1298438" name="AutoShape 6">
            <a:extLst>
              <a:ext uri="{FF2B5EF4-FFF2-40B4-BE49-F238E27FC236}">
                <a16:creationId xmlns:a16="http://schemas.microsoft.com/office/drawing/2014/main" id="{832AB5CC-9B9D-4756-8AC0-41D25E85D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156075"/>
            <a:ext cx="8640763" cy="1793875"/>
          </a:xfrm>
          <a:prstGeom prst="wedgeRectCallout">
            <a:avLst>
              <a:gd name="adj1" fmla="val -394"/>
              <a:gd name="adj2" fmla="val -85486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90000" tIns="46800" rIns="90000" bIns="46800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hlink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>
                <a:ea typeface="楷体_GB2312" pitchFamily="49" charset="-122"/>
              </a:rPr>
              <a:t>采用二义性文法，可以减少结果分析器的状态数，并能减少对单非终结符（ </a:t>
            </a:r>
            <a:r>
              <a:rPr kumimoji="0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</a:rPr>
              <a:t>E→T </a:t>
            </a:r>
            <a:r>
              <a:rPr kumimoji="0" lang="zh-CN" altLang="en-US" sz="2800" b="1">
                <a:ea typeface="楷体_GB2312" pitchFamily="49" charset="-122"/>
              </a:rPr>
              <a:t>）的归约。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>
                <a:ea typeface="楷体_GB2312" pitchFamily="49" charset="-122"/>
              </a:rPr>
              <a:t>在构造分析表时采用消除二义性的规则</a:t>
            </a:r>
            <a:r>
              <a:rPr kumimoji="0" lang="en-US" altLang="zh-CN" sz="2800" b="1">
                <a:ea typeface="楷体_GB2312" pitchFamily="49" charset="-122"/>
              </a:rPr>
              <a:t>(</a:t>
            </a:r>
            <a:r>
              <a:rPr kumimoji="0" lang="zh-CN" altLang="en-US" sz="2800" b="1">
                <a:ea typeface="楷体_GB2312" pitchFamily="49" charset="-122"/>
              </a:rPr>
              <a:t>按优先级</a:t>
            </a:r>
            <a:r>
              <a:rPr kumimoji="0" lang="en-US" altLang="zh-CN" sz="2800" b="1">
                <a:ea typeface="楷体_GB2312" pitchFamily="49" charset="-122"/>
              </a:rPr>
              <a:t>)</a:t>
            </a:r>
          </a:p>
        </p:txBody>
      </p:sp>
      <p:sp>
        <p:nvSpPr>
          <p:cNvPr id="118793" name="日期占位符 1">
            <a:extLst>
              <a:ext uri="{FF2B5EF4-FFF2-40B4-BE49-F238E27FC236}">
                <a16:creationId xmlns:a16="http://schemas.microsoft.com/office/drawing/2014/main" id="{C215BFB0-42C4-42B3-B4E6-2196F14B0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5F2E354-62DA-4A9E-B8C1-2F0D4AF36F1F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8435" grpId="0" animBg="1"/>
      <p:bldP spid="1298436" grpId="0" animBg="1"/>
      <p:bldP spid="12984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占位符 3">
            <a:extLst>
              <a:ext uri="{FF2B5EF4-FFF2-40B4-BE49-F238E27FC236}">
                <a16:creationId xmlns:a16="http://schemas.microsoft.com/office/drawing/2014/main" id="{F2608317-0D4F-4447-8872-B22D00EF84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5096624-875B-48FC-B9D4-64F2EFC30339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5539" name="灯片编号占位符 5">
            <a:extLst>
              <a:ext uri="{FF2B5EF4-FFF2-40B4-BE49-F238E27FC236}">
                <a16:creationId xmlns:a16="http://schemas.microsoft.com/office/drawing/2014/main" id="{03FBA6CA-35DD-4578-9CD7-B507A51B7D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408738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DAAB2F3-CD73-4011-BBC2-CCF913E8CC66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0BD801A9-23B0-4CB1-AFCC-459CC49DC2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39863" y="388938"/>
            <a:ext cx="7359650" cy="458787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LR </a:t>
            </a:r>
            <a:r>
              <a:rPr lang="zh-CN" altLang="en-US">
                <a:latin typeface="Times New Roman" panose="02020603050405020304" pitchFamily="18" charset="0"/>
              </a:rPr>
              <a:t>分析表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action[s,a]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goto[s,X]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zh-CN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5541" name="组合 360470">
            <a:extLst>
              <a:ext uri="{FF2B5EF4-FFF2-40B4-BE49-F238E27FC236}">
                <a16:creationId xmlns:a16="http://schemas.microsoft.com/office/drawing/2014/main" id="{010679B2-F846-4B5F-ADEA-E2522CD32E2B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1504950"/>
            <a:ext cx="5334000" cy="4876800"/>
            <a:chOff x="2109" y="890"/>
            <a:chExt cx="3360" cy="3072"/>
          </a:xfrm>
        </p:grpSpPr>
        <p:sp>
          <p:nvSpPr>
            <p:cNvPr id="1238020" name="Rectangle 4">
              <a:extLst>
                <a:ext uri="{FF2B5EF4-FFF2-40B4-BE49-F238E27FC236}">
                  <a16:creationId xmlns:a16="http://schemas.microsoft.com/office/drawing/2014/main" id="{46FE25B6-E2E1-4F13-B851-4F06FA347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890"/>
              <a:ext cx="3360" cy="3072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</a:ln>
            <a:effectLst/>
          </p:spPr>
          <p:txBody>
            <a:bodyPr lIns="92075" tIns="46038" rIns="92075" bIns="46038"/>
            <a:lstStyle>
              <a:lvl1pPr marL="342900" indent="-3429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		   </a:t>
              </a:r>
              <a:r>
                <a:rPr kumimoji="0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动作表      转移表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状态	   </a:t>
              </a: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action   	 </a:t>
              </a:r>
              <a:r>
                <a:rPr kumimoji="0" lang="en-US" altLang="zh-CN" sz="28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goto</a:t>
              </a:r>
              <a:endParaRPr kumimoji="0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     a   b   #      S   B  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0    s3  s4         1   2 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1            acc          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2    s3  s4             5  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3    s3  s4             6  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4    r3  </a:t>
              </a:r>
              <a:r>
                <a:rPr kumimoji="0" lang="en-US" altLang="zh-CN" sz="28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r3</a:t>
              </a: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</a:t>
              </a:r>
              <a:r>
                <a:rPr kumimoji="0" lang="en-US" altLang="zh-CN" sz="28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r3</a:t>
              </a: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5 	  r1  </a:t>
              </a:r>
              <a:r>
                <a:rPr kumimoji="0" lang="en-US" altLang="zh-CN" sz="28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r1</a:t>
              </a: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</a:t>
              </a:r>
              <a:r>
                <a:rPr kumimoji="0" lang="en-US" altLang="zh-CN" sz="28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r1</a:t>
              </a: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6    r2  </a:t>
              </a:r>
              <a:r>
                <a:rPr kumimoji="0" lang="en-US" altLang="zh-CN" sz="28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r2</a:t>
              </a: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</a:t>
              </a:r>
              <a:r>
                <a:rPr kumimoji="0" lang="en-US" altLang="zh-CN" sz="2800" b="1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r2</a:t>
              </a:r>
              <a:r>
                <a:rPr kumimoji="0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</a:t>
              </a:r>
            </a:p>
          </p:txBody>
        </p:sp>
        <p:sp>
          <p:nvSpPr>
            <p:cNvPr id="65545" name="Line 5">
              <a:extLst>
                <a:ext uri="{FF2B5EF4-FFF2-40B4-BE49-F238E27FC236}">
                  <a16:creationId xmlns:a16="http://schemas.microsoft.com/office/drawing/2014/main" id="{01EC6DC2-C24E-4D7C-8765-E144450AA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1834"/>
              <a:ext cx="3356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6" name="Line 6">
              <a:extLst>
                <a:ext uri="{FF2B5EF4-FFF2-40B4-BE49-F238E27FC236}">
                  <a16:creationId xmlns:a16="http://schemas.microsoft.com/office/drawing/2014/main" id="{59ED50AE-2B11-4D84-BA5A-54A882C96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5" y="938"/>
              <a:ext cx="0" cy="30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7" name="Line 7">
              <a:extLst>
                <a:ext uri="{FF2B5EF4-FFF2-40B4-BE49-F238E27FC236}">
                  <a16:creationId xmlns:a16="http://schemas.microsoft.com/office/drawing/2014/main" id="{32596E91-B99E-44D1-90B6-58AFCA10E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5" y="1562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8" name="Line 8">
              <a:extLst>
                <a:ext uri="{FF2B5EF4-FFF2-40B4-BE49-F238E27FC236}">
                  <a16:creationId xmlns:a16="http://schemas.microsoft.com/office/drawing/2014/main" id="{B1B226B7-3D23-4994-BD18-F07F798A8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7" y="938"/>
              <a:ext cx="0" cy="29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9" name="Line 9">
              <a:extLst>
                <a:ext uri="{FF2B5EF4-FFF2-40B4-BE49-F238E27FC236}">
                  <a16:creationId xmlns:a16="http://schemas.microsoft.com/office/drawing/2014/main" id="{FFCAA96B-D076-4347-A8BD-EB1039A933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2090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0" name="Line 10">
              <a:extLst>
                <a:ext uri="{FF2B5EF4-FFF2-40B4-BE49-F238E27FC236}">
                  <a16:creationId xmlns:a16="http://schemas.microsoft.com/office/drawing/2014/main" id="{12E64EE8-3E99-4266-B975-D64C599FCA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2378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1" name="Line 11">
              <a:extLst>
                <a:ext uri="{FF2B5EF4-FFF2-40B4-BE49-F238E27FC236}">
                  <a16:creationId xmlns:a16="http://schemas.microsoft.com/office/drawing/2014/main" id="{9820F533-7110-47F9-88CF-511B25460D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2666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Line 12">
              <a:extLst>
                <a:ext uri="{FF2B5EF4-FFF2-40B4-BE49-F238E27FC236}">
                  <a16:creationId xmlns:a16="http://schemas.microsoft.com/office/drawing/2014/main" id="{64AF9338-6B23-4869-AF5F-4ACBEB23DA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2954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Line 13">
              <a:extLst>
                <a:ext uri="{FF2B5EF4-FFF2-40B4-BE49-F238E27FC236}">
                  <a16:creationId xmlns:a16="http://schemas.microsoft.com/office/drawing/2014/main" id="{79E8610E-A81F-4B2C-9A9D-1F538BD74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3290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4" name="Line 14">
              <a:extLst>
                <a:ext uri="{FF2B5EF4-FFF2-40B4-BE49-F238E27FC236}">
                  <a16:creationId xmlns:a16="http://schemas.microsoft.com/office/drawing/2014/main" id="{FA6251B1-34C6-4D5E-82C2-36664CBD26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3626"/>
              <a:ext cx="336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5" name="Line 15">
              <a:extLst>
                <a:ext uri="{FF2B5EF4-FFF2-40B4-BE49-F238E27FC236}">
                  <a16:creationId xmlns:a16="http://schemas.microsoft.com/office/drawing/2014/main" id="{7A62672E-36D6-4DD5-A2E1-8D3C51C98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" y="1610"/>
              <a:ext cx="0" cy="235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6" name="Line 16">
              <a:extLst>
                <a:ext uri="{FF2B5EF4-FFF2-40B4-BE49-F238E27FC236}">
                  <a16:creationId xmlns:a16="http://schemas.microsoft.com/office/drawing/2014/main" id="{019745E3-44EB-4598-A74F-1AA60CAC7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7" y="1610"/>
              <a:ext cx="0" cy="235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7" name="Line 17">
              <a:extLst>
                <a:ext uri="{FF2B5EF4-FFF2-40B4-BE49-F238E27FC236}">
                  <a16:creationId xmlns:a16="http://schemas.microsoft.com/office/drawing/2014/main" id="{FB43488D-D7B2-4FB6-8531-9FBA85351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3" y="1562"/>
              <a:ext cx="0" cy="235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8034" name="Text Box 18">
            <a:extLst>
              <a:ext uri="{FF2B5EF4-FFF2-40B4-BE49-F238E27FC236}">
                <a16:creationId xmlns:a16="http://schemas.microsoft.com/office/drawing/2014/main" id="{8B4D46D0-AF94-4703-9312-D29738D2B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4437063"/>
            <a:ext cx="2590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LR(0)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SLR(1)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LR(1)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LALR(1)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将以不同的原则构造这张分析表</a:t>
            </a:r>
          </a:p>
        </p:txBody>
      </p:sp>
      <p:sp>
        <p:nvSpPr>
          <p:cNvPr id="1238035" name="Text Box 19">
            <a:extLst>
              <a:ext uri="{FF2B5EF4-FFF2-40B4-BE49-F238E27FC236}">
                <a16:creationId xmlns:a16="http://schemas.microsoft.com/office/drawing/2014/main" id="{3D77FAE7-D918-4E1A-8436-9214E2A3D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66925"/>
            <a:ext cx="27432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约定：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sn:</a:t>
            </a:r>
            <a:r>
              <a:rPr lang="zh-CN" altLang="en-US" sz="2800">
                <a:latin typeface="Times New Roman" panose="02020603050405020304" pitchFamily="18" charset="0"/>
              </a:rPr>
              <a:t>将符号</a:t>
            </a:r>
            <a:r>
              <a:rPr lang="en-US" altLang="zh-CN" sz="2800">
                <a:latin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</a:rPr>
              <a:t>、状态</a:t>
            </a:r>
            <a:r>
              <a:rPr lang="en-US" altLang="zh-CN" sz="2800">
                <a:latin typeface="Times New Roman" panose="02020603050405020304" pitchFamily="18" charset="0"/>
              </a:rPr>
              <a:t>n</a:t>
            </a:r>
            <a:r>
              <a:rPr lang="zh-CN" altLang="en-US" sz="2800">
                <a:latin typeface="Times New Roman" panose="02020603050405020304" pitchFamily="18" charset="0"/>
              </a:rPr>
              <a:t>压入栈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rn:</a:t>
            </a:r>
            <a:r>
              <a:rPr lang="zh-CN" altLang="en-US" sz="2800">
                <a:latin typeface="Times New Roman" panose="02020603050405020304" pitchFamily="18" charset="0"/>
              </a:rPr>
              <a:t>用第</a:t>
            </a:r>
            <a:r>
              <a:rPr lang="en-US" altLang="zh-CN" sz="2800">
                <a:latin typeface="Times New Roman" panose="02020603050405020304" pitchFamily="18" charset="0"/>
              </a:rPr>
              <a:t>n</a:t>
            </a:r>
            <a:r>
              <a:rPr lang="zh-CN" altLang="en-US" sz="2800">
                <a:latin typeface="Times New Roman" panose="02020603050405020304" pitchFamily="18" charset="0"/>
              </a:rPr>
              <a:t>个产生式进行归约</a:t>
            </a:r>
            <a:endParaRPr lang="zh-CN" altLang="en-US" sz="28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8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8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8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8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8034" grpId="0"/>
      <p:bldP spid="123803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日期占位符 3">
            <a:extLst>
              <a:ext uri="{FF2B5EF4-FFF2-40B4-BE49-F238E27FC236}">
                <a16:creationId xmlns:a16="http://schemas.microsoft.com/office/drawing/2014/main" id="{936EB815-6AA5-4993-9351-A6BB831842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315B3BE-1C5A-42F8-AF30-47ADFF59DF05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19811" name="灯片编号占位符 5">
            <a:extLst>
              <a:ext uri="{FF2B5EF4-FFF2-40B4-BE49-F238E27FC236}">
                <a16:creationId xmlns:a16="http://schemas.microsoft.com/office/drawing/2014/main" id="{ECC0428E-6D42-49A8-8D2A-79849DE7DB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4754A62-A291-43C5-92A6-0A873022C6DB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812" name="Rectangle 2">
            <a:extLst>
              <a:ext uri="{FF2B5EF4-FFF2-40B4-BE49-F238E27FC236}">
                <a16:creationId xmlns:a16="http://schemas.microsoft.com/office/drawing/2014/main" id="{CDD53F64-1AF2-4470-8C2C-BA7AB27E5A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63713" y="469900"/>
            <a:ext cx="6488112" cy="727075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5.3.6 </a:t>
            </a:r>
            <a:r>
              <a:rPr lang="zh-CN" altLang="en-US">
                <a:latin typeface="Times New Roman" panose="02020603050405020304" pitchFamily="18" charset="0"/>
              </a:rPr>
              <a:t>二义性文法的应用</a:t>
            </a:r>
          </a:p>
        </p:txBody>
      </p:sp>
      <p:sp>
        <p:nvSpPr>
          <p:cNvPr id="1299459" name="Text Box 3">
            <a:extLst>
              <a:ext uri="{FF2B5EF4-FFF2-40B4-BE49-F238E27FC236}">
                <a16:creationId xmlns:a16="http://schemas.microsoft.com/office/drawing/2014/main" id="{B71D410D-E9F4-45B9-B3AE-9E441D93B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205038"/>
            <a:ext cx="1981200" cy="15668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S→iS.eS </a:t>
            </a:r>
          </a:p>
          <a:p>
            <a:pPr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S→iS . </a:t>
            </a:r>
          </a:p>
        </p:txBody>
      </p:sp>
      <p:sp>
        <p:nvSpPr>
          <p:cNvPr id="109573" name="AutoShape 4">
            <a:extLst>
              <a:ext uri="{FF2B5EF4-FFF2-40B4-BE49-F238E27FC236}">
                <a16:creationId xmlns:a16="http://schemas.microsoft.com/office/drawing/2014/main" id="{1DA9F896-39EE-4178-899F-3C7AE1D64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835400"/>
            <a:ext cx="3656013" cy="1417638"/>
          </a:xfrm>
          <a:prstGeom prst="wedgeEllipseCallout">
            <a:avLst>
              <a:gd name="adj1" fmla="val -42315"/>
              <a:gd name="adj2" fmla="val -66014"/>
            </a:avLst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lIns="90000" tIns="46800" rIns="90000" bIns="46800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选择移进</a:t>
            </a:r>
            <a:r>
              <a:rPr kumimoji="0" lang="en-US" altLang="zh-CN" sz="2400" b="1">
                <a:latin typeface="楷体_GB2312" pitchFamily="49" charset="-122"/>
                <a:ea typeface="楷体_GB2312" pitchFamily="49" charset="-122"/>
              </a:rPr>
              <a:t>else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，以便让它与前面的</a:t>
            </a:r>
            <a:r>
              <a:rPr kumimoji="0" lang="en-US" altLang="zh-CN" sz="2400" b="1">
                <a:latin typeface="楷体_GB2312" pitchFamily="49" charset="-122"/>
                <a:ea typeface="楷体_GB2312" pitchFamily="49" charset="-122"/>
              </a:rPr>
              <a:t>then</a:t>
            </a:r>
            <a:r>
              <a:rPr kumimoji="0" lang="zh-CN" altLang="en-US" sz="2400" b="1">
                <a:latin typeface="楷体_GB2312" pitchFamily="49" charset="-122"/>
                <a:ea typeface="楷体_GB2312" pitchFamily="49" charset="-122"/>
              </a:rPr>
              <a:t>配对</a:t>
            </a:r>
          </a:p>
        </p:txBody>
      </p:sp>
      <p:sp>
        <p:nvSpPr>
          <p:cNvPr id="119815" name="日期占位符 1">
            <a:extLst>
              <a:ext uri="{FF2B5EF4-FFF2-40B4-BE49-F238E27FC236}">
                <a16:creationId xmlns:a16="http://schemas.microsoft.com/office/drawing/2014/main" id="{18F41135-7EB2-492E-BFE0-6BE861664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A329AB7-27D5-4333-9D97-ED865E3B2961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945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日期占位符 3">
            <a:extLst>
              <a:ext uri="{FF2B5EF4-FFF2-40B4-BE49-F238E27FC236}">
                <a16:creationId xmlns:a16="http://schemas.microsoft.com/office/drawing/2014/main" id="{C66F7F2B-D26D-4B49-8377-31CCC4432E6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ACE1FEE-77A3-4BE4-9FBB-8863CB95D6FD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20835" name="灯片编号占位符 5">
            <a:extLst>
              <a:ext uri="{FF2B5EF4-FFF2-40B4-BE49-F238E27FC236}">
                <a16:creationId xmlns:a16="http://schemas.microsoft.com/office/drawing/2014/main" id="{25AE286B-B394-42D0-B1B2-2223013501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50C0B95-F1E7-4FD4-8452-0F05FA0A8F94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0836" name="Rectangle 2">
            <a:extLst>
              <a:ext uri="{FF2B5EF4-FFF2-40B4-BE49-F238E27FC236}">
                <a16:creationId xmlns:a16="http://schemas.microsoft.com/office/drawing/2014/main" id="{4BDFD558-6639-488F-9BFF-D6120E556F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366713"/>
            <a:ext cx="6799263" cy="830262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5.3.7 LR</a:t>
            </a:r>
            <a:r>
              <a:rPr lang="zh-CN" altLang="en-US">
                <a:latin typeface="Times New Roman" panose="02020603050405020304" pitchFamily="18" charset="0"/>
              </a:rPr>
              <a:t>分析中的出错处理</a:t>
            </a:r>
          </a:p>
        </p:txBody>
      </p:sp>
      <p:sp>
        <p:nvSpPr>
          <p:cNvPr id="2291715" name="Rectangle 3">
            <a:extLst>
              <a:ext uri="{FF2B5EF4-FFF2-40B4-BE49-F238E27FC236}">
                <a16:creationId xmlns:a16="http://schemas.microsoft.com/office/drawing/2014/main" id="{73524E8C-C2DE-4562-B1FE-E7DF45681E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12875"/>
            <a:ext cx="8424863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当分析器处于某一状态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，且当前输入符号为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时，就以符号对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查</a:t>
            </a:r>
            <a:r>
              <a:rPr lang="en-US" altLang="zh-CN" i="1">
                <a:latin typeface="Times New Roman" panose="02020603050405020304" pitchFamily="18" charset="0"/>
              </a:rPr>
              <a:t>LR</a:t>
            </a:r>
            <a:r>
              <a:rPr lang="zh-CN" altLang="en-US">
                <a:latin typeface="Times New Roman" panose="02020603050405020304" pitchFamily="18" charset="0"/>
              </a:rPr>
              <a:t>分析表，如果分析表元素</a:t>
            </a:r>
            <a:r>
              <a:rPr lang="en-US" altLang="zh-CN" i="1">
                <a:latin typeface="Times New Roman" panose="02020603050405020304" pitchFamily="18" charset="0"/>
              </a:rPr>
              <a:t>action</a:t>
            </a:r>
            <a:r>
              <a:rPr lang="en-US" altLang="zh-CN">
                <a:latin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]</a:t>
            </a:r>
            <a:r>
              <a:rPr lang="zh-CN" altLang="en-US">
                <a:latin typeface="Times New Roman" panose="02020603050405020304" pitchFamily="18" charset="0"/>
              </a:rPr>
              <a:t>为空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或出错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，则表示检测到了一个语法错误。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紧急方式的错误恢复：从栈顶开始退栈，直至发现在特定语法变量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上具有转移的状态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为止，然后丢弃零个或多个输入符号，直至找到符号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>
                <a:latin typeface="Times New Roman" panose="02020603050405020304" pitchFamily="18" charset="0"/>
              </a:rPr>
              <a:t>FOLLOW(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zh-CN" altLang="en-US">
                <a:latin typeface="Times New Roman" panose="02020603050405020304" pitchFamily="18" charset="0"/>
              </a:rPr>
              <a:t>为止。接着，分析器把状态</a:t>
            </a:r>
            <a:r>
              <a:rPr lang="en-US" altLang="zh-CN" i="1">
                <a:latin typeface="Times New Roman" panose="02020603050405020304" pitchFamily="18" charset="0"/>
              </a:rPr>
              <a:t>goto</a:t>
            </a:r>
            <a:r>
              <a:rPr lang="en-US" altLang="zh-CN">
                <a:latin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]</a:t>
            </a:r>
            <a:r>
              <a:rPr lang="zh-CN" altLang="en-US">
                <a:latin typeface="Times New Roman" panose="02020603050405020304" pitchFamily="18" charset="0"/>
              </a:rPr>
              <a:t>压进栈，并恢复正常分析。 </a:t>
            </a:r>
          </a:p>
        </p:txBody>
      </p:sp>
      <p:sp>
        <p:nvSpPr>
          <p:cNvPr id="120838" name="日期占位符 1">
            <a:extLst>
              <a:ext uri="{FF2B5EF4-FFF2-40B4-BE49-F238E27FC236}">
                <a16:creationId xmlns:a16="http://schemas.microsoft.com/office/drawing/2014/main" id="{DF20C933-3B37-4063-A1B1-B756C9513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1803C42-F064-4CDB-A09B-36C7CBF6F21D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29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29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171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日期占位符 3">
            <a:extLst>
              <a:ext uri="{FF2B5EF4-FFF2-40B4-BE49-F238E27FC236}">
                <a16:creationId xmlns:a16="http://schemas.microsoft.com/office/drawing/2014/main" id="{3A211865-F444-41AA-BD9C-DE981AAD37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ACC964C-11DA-4393-AB7F-A186ECC306B2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21859" name="灯片编号占位符 5">
            <a:extLst>
              <a:ext uri="{FF2B5EF4-FFF2-40B4-BE49-F238E27FC236}">
                <a16:creationId xmlns:a16="http://schemas.microsoft.com/office/drawing/2014/main" id="{B9B01DEC-1557-4675-91B8-BF8F6004B6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9D68376-FA37-4668-B407-2EB1E11C9006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1860" name="Rectangle 2">
            <a:extLst>
              <a:ext uri="{FF2B5EF4-FFF2-40B4-BE49-F238E27FC236}">
                <a16:creationId xmlns:a16="http://schemas.microsoft.com/office/drawing/2014/main" id="{62CF5DE0-6AD9-431A-960C-78D7A58341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82738" y="430213"/>
            <a:ext cx="5076825" cy="766762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LR</a:t>
            </a:r>
            <a:r>
              <a:rPr lang="zh-CN" altLang="en-US">
                <a:latin typeface="Times New Roman" panose="02020603050405020304" pitchFamily="18" charset="0"/>
              </a:rPr>
              <a:t>分析的基本步骤</a:t>
            </a:r>
          </a:p>
        </p:txBody>
      </p:sp>
      <p:sp>
        <p:nvSpPr>
          <p:cNvPr id="121861" name="Rectangle 3">
            <a:extLst>
              <a:ext uri="{FF2B5EF4-FFF2-40B4-BE49-F238E27FC236}">
                <a16:creationId xmlns:a16="http://schemas.microsoft.com/office/drawing/2014/main" id="{359D7B8C-113F-4A42-BB08-1617FBECEA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484313"/>
            <a:ext cx="7265987" cy="450373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、编写拓广文法，求</a:t>
            </a:r>
            <a:r>
              <a:rPr lang="en-US" altLang="zh-CN">
                <a:latin typeface="Times New Roman" panose="02020603050405020304" pitchFamily="18" charset="0"/>
              </a:rPr>
              <a:t>Follow</a:t>
            </a:r>
            <a:r>
              <a:rPr lang="zh-CN" altLang="en-US">
                <a:latin typeface="Times New Roman" panose="02020603050405020304" pitchFamily="18" charset="0"/>
              </a:rPr>
              <a:t>集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、求识别所有活前缀的</a:t>
            </a:r>
            <a:r>
              <a:rPr lang="en-US" altLang="zh-CN">
                <a:latin typeface="Times New Roman" panose="02020603050405020304" pitchFamily="18" charset="0"/>
              </a:rPr>
              <a:t>DFA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、构造</a:t>
            </a:r>
            <a:r>
              <a:rPr lang="en-US" altLang="zh-CN">
                <a:latin typeface="Times New Roman" panose="02020603050405020304" pitchFamily="18" charset="0"/>
              </a:rPr>
              <a:t>LR</a:t>
            </a:r>
            <a:r>
              <a:rPr lang="zh-CN" altLang="en-US">
                <a:latin typeface="Times New Roman" panose="02020603050405020304" pitchFamily="18" charset="0"/>
              </a:rPr>
              <a:t>分析表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21862" name="日期占位符 1">
            <a:extLst>
              <a:ext uri="{FF2B5EF4-FFF2-40B4-BE49-F238E27FC236}">
                <a16:creationId xmlns:a16="http://schemas.microsoft.com/office/drawing/2014/main" id="{1C3581E5-9D04-4420-AC0C-A7D48D592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18BF45E-B6FD-4448-9232-C25B1794FC59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灯片编号占位符 5">
            <a:extLst>
              <a:ext uri="{FF2B5EF4-FFF2-40B4-BE49-F238E27FC236}">
                <a16:creationId xmlns:a16="http://schemas.microsoft.com/office/drawing/2014/main" id="{F0EDE620-6181-4336-AA92-F9F896A8E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9A02CA9-A971-4452-A44C-60BF35C7DFA7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884" name="Rectangle 2">
            <a:extLst>
              <a:ext uri="{FF2B5EF4-FFF2-40B4-BE49-F238E27FC236}">
                <a16:creationId xmlns:a16="http://schemas.microsoft.com/office/drawing/2014/main" id="{953C86FE-674C-4D74-85E1-D80E1CF9EE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115888"/>
            <a:ext cx="8713787" cy="720725"/>
          </a:xfrm>
        </p:spPr>
        <p:txBody>
          <a:bodyPr anchor="ctr"/>
          <a:lstStyle/>
          <a:p>
            <a:pPr eaLnBrk="1" hangingPunct="1"/>
            <a:r>
              <a:rPr lang="en-US" altLang="zh-CN" sz="4000">
                <a:latin typeface="Times New Roman" panose="02020603050405020304" pitchFamily="18" charset="0"/>
              </a:rPr>
              <a:t>5.4 </a:t>
            </a:r>
            <a:r>
              <a:rPr lang="zh-CN" altLang="en-US" sz="4000">
                <a:latin typeface="Times New Roman" panose="02020603050405020304" pitchFamily="18" charset="0"/>
              </a:rPr>
              <a:t>语法分析程序的自动生成工具</a:t>
            </a:r>
            <a:r>
              <a:rPr lang="en-US" altLang="zh-CN" sz="4000">
                <a:latin typeface="Times New Roman" panose="02020603050405020304" pitchFamily="18" charset="0"/>
              </a:rPr>
              <a:t>Yacc </a:t>
            </a:r>
          </a:p>
        </p:txBody>
      </p:sp>
      <p:sp>
        <p:nvSpPr>
          <p:cNvPr id="122885" name="Rectangle 3">
            <a:extLst>
              <a:ext uri="{FF2B5EF4-FFF2-40B4-BE49-F238E27FC236}">
                <a16:creationId xmlns:a16="http://schemas.microsoft.com/office/drawing/2014/main" id="{DA011F21-001C-4367-85F9-CEB053034B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8163" y="792163"/>
            <a:ext cx="8281987" cy="5516562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YSP(Yacc Specification)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%{</a:t>
            </a:r>
            <a:r>
              <a:rPr lang="zh-CN" altLang="en-US" sz="2400">
                <a:latin typeface="Times New Roman" panose="02020603050405020304" pitchFamily="18" charset="0"/>
              </a:rPr>
              <a:t>变量定义：头文件和全局变量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		</a:t>
            </a:r>
            <a:r>
              <a:rPr lang="en-US" altLang="zh-CN" sz="2400">
                <a:latin typeface="Times New Roman" panose="02020603050405020304" pitchFamily="18" charset="0"/>
              </a:rPr>
              <a:t>%</a:t>
            </a:r>
            <a:r>
              <a:rPr lang="zh-CN" altLang="en-US" sz="2400">
                <a:latin typeface="Times New Roman" panose="02020603050405020304" pitchFamily="18" charset="0"/>
              </a:rPr>
              <a:t>开始符号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		词汇表：</a:t>
            </a:r>
            <a:r>
              <a:rPr lang="en-US" altLang="zh-CN" sz="2400">
                <a:latin typeface="Times New Roman" panose="02020603050405020304" pitchFamily="18" charset="0"/>
              </a:rPr>
              <a:t>%Token  n</a:t>
            </a:r>
            <a:r>
              <a:rPr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</a:rPr>
              <a:t>,n</a:t>
            </a:r>
            <a:r>
              <a:rPr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</a:rPr>
              <a:t>,…(</a:t>
            </a:r>
            <a:r>
              <a:rPr lang="zh-CN" altLang="en-US" sz="2400">
                <a:latin typeface="Times New Roman" panose="02020603050405020304" pitchFamily="18" charset="0"/>
              </a:rPr>
              <a:t>自动定义种别码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      %Token  n</a:t>
            </a:r>
            <a:r>
              <a:rPr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</a:rPr>
              <a:t>,i</a:t>
            </a:r>
            <a:r>
              <a:rPr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（用户指定种别码）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                           </a:t>
            </a:r>
            <a:r>
              <a:rPr lang="en-US" altLang="zh-CN" sz="2400">
                <a:latin typeface="Times New Roman" panose="02020603050405020304" pitchFamily="18" charset="0"/>
              </a:rPr>
              <a:t>……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          %Token  n</a:t>
            </a:r>
            <a:r>
              <a:rPr lang="en-US" altLang="zh-CN" sz="2400" baseline="-25000">
                <a:latin typeface="Times New Roman" panose="02020603050405020304" pitchFamily="18" charset="0"/>
              </a:rPr>
              <a:t>h</a:t>
            </a:r>
            <a:r>
              <a:rPr lang="en-US" altLang="zh-CN" sz="2400">
                <a:latin typeface="Times New Roman" panose="02020603050405020304" pitchFamily="18" charset="0"/>
              </a:rPr>
              <a:t>,i</a:t>
            </a:r>
            <a:r>
              <a:rPr lang="en-US" altLang="zh-CN" sz="2400" baseline="-25000">
                <a:latin typeface="Times New Roman" panose="02020603050405020304" pitchFamily="18" charset="0"/>
              </a:rPr>
              <a:t>h</a:t>
            </a:r>
            <a:r>
              <a:rPr lang="zh-CN" altLang="en-US" sz="2400">
                <a:latin typeface="Times New Roman" panose="02020603050405020304" pitchFamily="18" charset="0"/>
              </a:rPr>
              <a:t>（用户指定种别码）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		类型说明      </a:t>
            </a:r>
            <a:r>
              <a:rPr lang="en-US" altLang="zh-CN" sz="2400">
                <a:latin typeface="Times New Roman" panose="02020603050405020304" pitchFamily="18" charset="0"/>
              </a:rPr>
              <a:t>%type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其它说明</a:t>
            </a:r>
            <a:r>
              <a:rPr lang="en-US" altLang="zh-CN" sz="2400">
                <a:latin typeface="Times New Roman" panose="02020603050405020304" pitchFamily="18" charset="0"/>
              </a:rPr>
              <a:t>%}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%%</a:t>
            </a:r>
            <a:r>
              <a:rPr lang="zh-CN" altLang="en-US" sz="2400">
                <a:latin typeface="Times New Roman" panose="02020603050405020304" pitchFamily="18" charset="0"/>
              </a:rPr>
              <a:t>规则部分     给出文法规则的描述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%%</a:t>
            </a:r>
            <a:r>
              <a:rPr lang="zh-CN" altLang="en-US" sz="2400">
                <a:latin typeface="Times New Roman" panose="02020603050405020304" pitchFamily="18" charset="0"/>
              </a:rPr>
              <a:t>程序部分     扫描器和语义动作程序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输出：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LALR(1)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分析器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日期占位符 3">
            <a:extLst>
              <a:ext uri="{FF2B5EF4-FFF2-40B4-BE49-F238E27FC236}">
                <a16:creationId xmlns:a16="http://schemas.microsoft.com/office/drawing/2014/main" id="{E7555E4F-B2F1-4192-BDFF-41BE41456A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11FFAF5-5D56-4572-8AF5-D0F9EB27C54E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23907" name="灯片编号占位符 5">
            <a:extLst>
              <a:ext uri="{FF2B5EF4-FFF2-40B4-BE49-F238E27FC236}">
                <a16:creationId xmlns:a16="http://schemas.microsoft.com/office/drawing/2014/main" id="{69541B32-6B4E-4D50-BD48-27F73F5344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D55EA05-61ED-45EA-9784-EF0073EAFD06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908" name="Rectangle 2">
            <a:extLst>
              <a:ext uri="{FF2B5EF4-FFF2-40B4-BE49-F238E27FC236}">
                <a16:creationId xmlns:a16="http://schemas.microsoft.com/office/drawing/2014/main" id="{FEA38C79-BF33-4BFE-AD7A-1BD3D8C14C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03300" y="115888"/>
            <a:ext cx="7169150" cy="792162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用</a:t>
            </a:r>
            <a:r>
              <a:rPr lang="en-US" altLang="zh-CN">
                <a:latin typeface="Times New Roman" panose="02020603050405020304" pitchFamily="18" charset="0"/>
              </a:rPr>
              <a:t>Yacc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Lex</a:t>
            </a:r>
            <a:r>
              <a:rPr lang="zh-CN" altLang="en-US">
                <a:latin typeface="Times New Roman" panose="02020603050405020304" pitchFamily="18" charset="0"/>
              </a:rPr>
              <a:t>合建编译程序</a:t>
            </a:r>
          </a:p>
        </p:txBody>
      </p:sp>
      <p:sp>
        <p:nvSpPr>
          <p:cNvPr id="123909" name="Rectangle 3">
            <a:extLst>
              <a:ext uri="{FF2B5EF4-FFF2-40B4-BE49-F238E27FC236}">
                <a16:creationId xmlns:a16="http://schemas.microsoft.com/office/drawing/2014/main" id="{34C339A1-0D3D-4CF3-8B17-E28997970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52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3910" name="Object 4">
            <a:extLst>
              <a:ext uri="{FF2B5EF4-FFF2-40B4-BE49-F238E27FC236}">
                <a16:creationId xmlns:a16="http://schemas.microsoft.com/office/drawing/2014/main" id="{F7870D24-BF42-4F44-96D4-261A4FEA1DF5}"/>
              </a:ext>
            </a:extLst>
          </p:cNvPr>
          <p:cNvGraphicFramePr>
            <a:graphicFrameLocks/>
          </p:cNvGraphicFramePr>
          <p:nvPr/>
        </p:nvGraphicFramePr>
        <p:xfrm>
          <a:off x="539750" y="981075"/>
          <a:ext cx="8243888" cy="550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5" r:id="rId3" imgW="3530600" imgH="2362200" progId="Visio.Drawing.11">
                  <p:embed/>
                </p:oleObj>
              </mc:Choice>
              <mc:Fallback>
                <p:oleObj r:id="rId3" imgW="3530600" imgH="2362200" progId="Visio.Drawing.11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81075"/>
                        <a:ext cx="8243888" cy="550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1" name="日期占位符 1">
            <a:extLst>
              <a:ext uri="{FF2B5EF4-FFF2-40B4-BE49-F238E27FC236}">
                <a16:creationId xmlns:a16="http://schemas.microsoft.com/office/drawing/2014/main" id="{48BF2F6C-A4CF-42E7-9E43-0F2E6EDFB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8151BEB-16EC-42A0-8E23-05D9E471CB54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日期占位符 3">
            <a:extLst>
              <a:ext uri="{FF2B5EF4-FFF2-40B4-BE49-F238E27FC236}">
                <a16:creationId xmlns:a16="http://schemas.microsoft.com/office/drawing/2014/main" id="{971C1169-9AEE-4476-AA34-284B187E9FC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5148CF2-1C14-425F-9E79-FEC59AB823CD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124931" name="灯片编号占位符 5">
            <a:extLst>
              <a:ext uri="{FF2B5EF4-FFF2-40B4-BE49-F238E27FC236}">
                <a16:creationId xmlns:a16="http://schemas.microsoft.com/office/drawing/2014/main" id="{EF243764-2667-4897-A37C-EB6D0D88C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C7E1875-2D30-4B8A-AA82-FBC5AD07C7FB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932" name="Rectangle 2">
            <a:extLst>
              <a:ext uri="{FF2B5EF4-FFF2-40B4-BE49-F238E27FC236}">
                <a16:creationId xmlns:a16="http://schemas.microsoft.com/office/drawing/2014/main" id="{9A62B248-F7CF-4EC7-B8E4-84074FDED3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921000" y="549275"/>
            <a:ext cx="2298700" cy="6477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本章小结</a:t>
            </a:r>
          </a:p>
        </p:txBody>
      </p:sp>
      <p:sp>
        <p:nvSpPr>
          <p:cNvPr id="1303555" name="Rectangle 3">
            <a:extLst>
              <a:ext uri="{FF2B5EF4-FFF2-40B4-BE49-F238E27FC236}">
                <a16:creationId xmlns:a16="http://schemas.microsoft.com/office/drawing/2014/main" id="{FE31AFD5-15CD-43F4-A3A7-FA18D07F5D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12875"/>
            <a:ext cx="8569325" cy="4824413"/>
          </a:xfrm>
        </p:spPr>
        <p:txBody>
          <a:bodyPr lIns="92075" tIns="46038" rIns="92075" bIns="46038"/>
          <a:lstStyle/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自底向上的语法分析从给定的输入符号串</a:t>
            </a:r>
            <a:r>
              <a:rPr lang="en-US" altLang="zh-CN" sz="2800" i="1">
                <a:latin typeface="Times New Roman" panose="02020603050405020304" pitchFamily="18" charset="0"/>
              </a:rPr>
              <a:t>w</a:t>
            </a:r>
            <a:r>
              <a:rPr lang="zh-CN" altLang="en-US" sz="2800">
                <a:latin typeface="Times New Roman" panose="02020603050405020304" pitchFamily="18" charset="0"/>
              </a:rPr>
              <a:t>出发，自底向上地为其建立一棵语法分析树。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移进</a:t>
            </a:r>
            <a:r>
              <a:rPr lang="en-US" altLang="zh-CN" sz="2800">
                <a:latin typeface="Times New Roman" panose="02020603050405020304" pitchFamily="18" charset="0"/>
              </a:rPr>
              <a:t>-</a:t>
            </a:r>
            <a:r>
              <a:rPr lang="zh-CN" altLang="en-US" sz="2800">
                <a:latin typeface="Times New Roman" panose="02020603050405020304" pitchFamily="18" charset="0"/>
              </a:rPr>
              <a:t>归约分析是最基本的分析方式，分为优先法和状态法。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算符优先分析法是一种有效的方法，通过定义终结符号之间的优先关系来确定移进和归约。</a:t>
            </a:r>
            <a:endParaRPr lang="zh-CN" altLang="en-US" sz="2800" i="1"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CN" sz="2800" i="1">
                <a:latin typeface="Times New Roman" panose="02020603050405020304" pitchFamily="18" charset="0"/>
              </a:rPr>
              <a:t>LR</a:t>
            </a:r>
            <a:r>
              <a:rPr lang="zh-CN" altLang="en-US" sz="2800">
                <a:latin typeface="Times New Roman" panose="02020603050405020304" pitchFamily="18" charset="0"/>
              </a:rPr>
              <a:t>分析法有着更宽的适应性。该方法通过构建识别规范句型活前缀的</a:t>
            </a:r>
            <a:r>
              <a:rPr lang="en-US" altLang="zh-CN" sz="2800">
                <a:latin typeface="Times New Roman" panose="02020603050405020304" pitchFamily="18" charset="0"/>
              </a:rPr>
              <a:t>DFA</a:t>
            </a:r>
            <a:r>
              <a:rPr lang="zh-CN" altLang="en-US" sz="2800">
                <a:latin typeface="Times New Roman" panose="02020603050405020304" pitchFamily="18" charset="0"/>
              </a:rPr>
              <a:t>来设计分析过程中的状态。可以将</a:t>
            </a:r>
            <a:r>
              <a:rPr lang="en-US" altLang="zh-CN" sz="2800" i="1">
                <a:latin typeface="Times New Roman" panose="02020603050405020304" pitchFamily="18" charset="0"/>
              </a:rPr>
              <a:t>LR</a:t>
            </a:r>
            <a:r>
              <a:rPr lang="zh-CN" altLang="en-US" sz="2800">
                <a:latin typeface="Times New Roman" panose="02020603050405020304" pitchFamily="18" charset="0"/>
              </a:rPr>
              <a:t>分析法分成</a:t>
            </a:r>
            <a:r>
              <a:rPr lang="en-US" altLang="zh-CN" sz="2800" i="1">
                <a:latin typeface="Times New Roman" panose="02020603050405020304" pitchFamily="18" charset="0"/>
              </a:rPr>
              <a:t>LR</a:t>
            </a:r>
            <a:r>
              <a:rPr lang="en-US" altLang="zh-CN" sz="2800">
                <a:latin typeface="Times New Roman" panose="02020603050405020304" pitchFamily="18" charset="0"/>
              </a:rPr>
              <a:t>(0)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en-US" altLang="zh-CN" sz="2800" i="1">
                <a:latin typeface="Times New Roman" panose="02020603050405020304" pitchFamily="18" charset="0"/>
              </a:rPr>
              <a:t>SLR</a:t>
            </a:r>
            <a:r>
              <a:rPr lang="en-US" altLang="zh-CN" sz="2800">
                <a:latin typeface="Times New Roman" panose="02020603050405020304" pitchFamily="18" charset="0"/>
              </a:rPr>
              <a:t>(1)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en-US" altLang="zh-CN" sz="2800" i="1">
                <a:latin typeface="Times New Roman" panose="02020603050405020304" pitchFamily="18" charset="0"/>
              </a:rPr>
              <a:t>LR</a:t>
            </a:r>
            <a:r>
              <a:rPr lang="en-US" altLang="zh-CN" sz="2800">
                <a:latin typeface="Times New Roman" panose="02020603050405020304" pitchFamily="18" charset="0"/>
              </a:rPr>
              <a:t>(1)</a:t>
            </a:r>
            <a:r>
              <a:rPr lang="zh-CN" altLang="en-US" sz="2800">
                <a:latin typeface="Times New Roman" panose="02020603050405020304" pitchFamily="18" charset="0"/>
              </a:rPr>
              <a:t>、</a:t>
            </a:r>
            <a:r>
              <a:rPr lang="en-US" altLang="zh-CN" sz="2800" i="1">
                <a:latin typeface="Times New Roman" panose="02020603050405020304" pitchFamily="18" charset="0"/>
              </a:rPr>
              <a:t>LALR</a:t>
            </a:r>
            <a:r>
              <a:rPr lang="en-US" altLang="zh-CN" sz="2800">
                <a:latin typeface="Times New Roman" panose="02020603050405020304" pitchFamily="18" charset="0"/>
              </a:rPr>
              <a:t>(1)</a:t>
            </a:r>
            <a:r>
              <a:rPr lang="zh-CN" altLang="en-US" sz="2800">
                <a:latin typeface="Times New Roman" panose="02020603050405020304" pitchFamily="18" charset="0"/>
              </a:rPr>
              <a:t>。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通过增加附加的信息可以解决一些二义性问题。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Yacc</a:t>
            </a:r>
            <a:r>
              <a:rPr lang="zh-CN" altLang="en-US" sz="2800">
                <a:latin typeface="Times New Roman" panose="02020603050405020304" pitchFamily="18" charset="0"/>
              </a:rPr>
              <a:t>是</a:t>
            </a:r>
            <a:r>
              <a:rPr lang="en-US" altLang="zh-CN" sz="2800" i="1">
                <a:latin typeface="Times New Roman" panose="02020603050405020304" pitchFamily="18" charset="0"/>
              </a:rPr>
              <a:t>LALR</a:t>
            </a:r>
            <a:r>
              <a:rPr lang="en-US" altLang="zh-CN" sz="2800">
                <a:latin typeface="Times New Roman" panose="02020603050405020304" pitchFamily="18" charset="0"/>
              </a:rPr>
              <a:t>(1)</a:t>
            </a:r>
            <a:r>
              <a:rPr lang="zh-CN" altLang="en-US" sz="2800">
                <a:latin typeface="Times New Roman" panose="02020603050405020304" pitchFamily="18" charset="0"/>
              </a:rPr>
              <a:t>语法分析器的自动生成工具。</a:t>
            </a:r>
            <a:endParaRPr lang="zh-CN" altLang="zh-CN" sz="2800">
              <a:latin typeface="Times New Roman" panose="02020603050405020304" pitchFamily="18" charset="0"/>
            </a:endParaRPr>
          </a:p>
        </p:txBody>
      </p:sp>
      <p:sp>
        <p:nvSpPr>
          <p:cNvPr id="124934" name="日期占位符 1">
            <a:extLst>
              <a:ext uri="{FF2B5EF4-FFF2-40B4-BE49-F238E27FC236}">
                <a16:creationId xmlns:a16="http://schemas.microsoft.com/office/drawing/2014/main" id="{034161A2-9C28-4667-A79C-156154B66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076D21E-9D1A-41DA-A159-E7031C0DBD88}" type="datetime1">
              <a:rPr lang="zh-CN" alt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zh-CN" alt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30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30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30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30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30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30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355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占位符 3">
            <a:extLst>
              <a:ext uri="{FF2B5EF4-FFF2-40B4-BE49-F238E27FC236}">
                <a16:creationId xmlns:a16="http://schemas.microsoft.com/office/drawing/2014/main" id="{023E99FF-9096-4D2E-A5B4-B1F94F23FE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FB912E9-BBDE-4ED6-9DD9-61AC363ABB22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6563" name="灯片编号占位符 5">
            <a:extLst>
              <a:ext uri="{FF2B5EF4-FFF2-40B4-BE49-F238E27FC236}">
                <a16:creationId xmlns:a16="http://schemas.microsoft.com/office/drawing/2014/main" id="{46836E7D-8514-4B58-A727-84C0D3472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D3BC282-BAA1-41A2-B9A7-DC76BF897D6D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9F6F8AAD-96A1-4D54-A572-1901E12D53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388938"/>
            <a:ext cx="7793037" cy="519112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LR</a:t>
            </a:r>
            <a:r>
              <a:rPr lang="zh-CN" altLang="en-US">
                <a:latin typeface="Times New Roman" panose="02020603050405020304" pitchFamily="18" charset="0"/>
              </a:rPr>
              <a:t>分析器的工作过程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11E7D743-F2B4-424B-98D4-68E3150935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878013"/>
            <a:ext cx="8132762" cy="4719637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书上的下式（格局）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</a:rPr>
              <a:t>(s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 err="1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… </a:t>
            </a:r>
            <a:r>
              <a:rPr lang="en-US" altLang="zh-CN" dirty="0" err="1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i+1</a:t>
            </a:r>
            <a:r>
              <a:rPr lang="en-US" altLang="zh-CN" dirty="0">
                <a:latin typeface="Times New Roman" panose="02020603050405020304" pitchFamily="18" charset="0"/>
              </a:rPr>
              <a:t>…a</a:t>
            </a:r>
            <a:r>
              <a:rPr lang="en-US" altLang="zh-CN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#)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在这里表示为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 err="1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m</a:t>
            </a:r>
            <a:endParaRPr lang="en-US" altLang="zh-CN" baseline="-25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#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 err="1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</a:rPr>
              <a:t>		 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i+1</a:t>
            </a:r>
            <a:r>
              <a:rPr lang="en-US" altLang="zh-CN" dirty="0">
                <a:latin typeface="Times New Roman" panose="02020603050405020304" pitchFamily="18" charset="0"/>
              </a:rPr>
              <a:t>…a</a:t>
            </a:r>
            <a:r>
              <a:rPr lang="en-US" altLang="zh-CN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#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日期占位符 3">
            <a:extLst>
              <a:ext uri="{FF2B5EF4-FFF2-40B4-BE49-F238E27FC236}">
                <a16:creationId xmlns:a16="http://schemas.microsoft.com/office/drawing/2014/main" id="{A1147263-6ED7-4AFC-BC8E-C9E8103758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3373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3106A6A-BFDA-4EE0-9370-89C4F4393145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7587" name="灯片编号占位符 5">
            <a:extLst>
              <a:ext uri="{FF2B5EF4-FFF2-40B4-BE49-F238E27FC236}">
                <a16:creationId xmlns:a16="http://schemas.microsoft.com/office/drawing/2014/main" id="{1255F1BE-48CA-461F-B91D-0F173E82C1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626FE00-4775-4F6C-B270-A8A1E1CA31D1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7BFB298B-756B-47AE-962D-6349640426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8888" y="404813"/>
            <a:ext cx="6048375" cy="431800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LR</a:t>
            </a:r>
            <a:r>
              <a:rPr lang="zh-CN" altLang="en-US">
                <a:latin typeface="Times New Roman" panose="02020603050405020304" pitchFamily="18" charset="0"/>
              </a:rPr>
              <a:t>分析器的工作过程</a:t>
            </a:r>
          </a:p>
        </p:txBody>
      </p:sp>
      <p:sp>
        <p:nvSpPr>
          <p:cNvPr id="1240067" name="Text Box 3">
            <a:extLst>
              <a:ext uri="{FF2B5EF4-FFF2-40B4-BE49-F238E27FC236}">
                <a16:creationId xmlns:a16="http://schemas.microsoft.com/office/drawing/2014/main" id="{2E7578C2-BE17-4619-ABA8-6687E7823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74788"/>
            <a:ext cx="8001000" cy="1262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n"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1. </a:t>
            </a:r>
            <a:r>
              <a:rPr kumimoji="0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初始化</a:t>
            </a:r>
          </a:p>
          <a:p>
            <a:pPr>
              <a:lnSpc>
                <a:spcPct val="7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</a:p>
          <a:p>
            <a:pPr>
              <a:lnSpc>
                <a:spcPct val="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#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		 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…a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#</a:t>
            </a:r>
            <a:r>
              <a:rPr kumimoji="0" lang="en-US" altLang="zh-CN" sz="3200" b="1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对应“句型”  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</a:t>
            </a:r>
            <a:r>
              <a:rPr kumimoji="0"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1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</a:t>
            </a:r>
            <a:r>
              <a:rPr kumimoji="0"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2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…a</a:t>
            </a:r>
            <a:r>
              <a:rPr kumimoji="0"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n</a:t>
            </a:r>
          </a:p>
        </p:txBody>
      </p:sp>
      <p:sp>
        <p:nvSpPr>
          <p:cNvPr id="1240068" name="Text Box 4">
            <a:extLst>
              <a:ext uri="{FF2B5EF4-FFF2-40B4-BE49-F238E27FC236}">
                <a16:creationId xmlns:a16="http://schemas.microsoft.com/office/drawing/2014/main" id="{4DE01667-3672-4AD8-8BAA-6D8AFD76F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922588"/>
            <a:ext cx="8534400" cy="1262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n"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2. </a:t>
            </a:r>
            <a:r>
              <a:rPr kumimoji="0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在一般情况下，假设分析器的格局如下：</a:t>
            </a:r>
          </a:p>
          <a:p>
            <a:pPr>
              <a:lnSpc>
                <a:spcPct val="7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… s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</a:p>
          <a:p>
            <a:pPr>
              <a:lnSpc>
                <a:spcPct val="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#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…X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m    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i+1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…a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kumimoji="0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#     </a:t>
            </a:r>
            <a:r>
              <a:rPr kumimoji="0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对应“句型” </a:t>
            </a:r>
            <a:r>
              <a:rPr kumimoji="0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X</a:t>
            </a:r>
            <a:r>
              <a:rPr kumimoji="0" lang="en-US" altLang="zh-CN" sz="24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1</a:t>
            </a:r>
            <a:r>
              <a:rPr kumimoji="0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…X</a:t>
            </a:r>
            <a:r>
              <a:rPr kumimoji="0" lang="en-US" altLang="zh-CN" sz="24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m</a:t>
            </a:r>
            <a:r>
              <a:rPr kumimoji="0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</a:t>
            </a:r>
            <a:r>
              <a:rPr kumimoji="0" lang="en-US" altLang="zh-CN" sz="24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i</a:t>
            </a:r>
            <a:r>
              <a:rPr kumimoji="0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</a:t>
            </a:r>
            <a:r>
              <a:rPr kumimoji="0" lang="en-US" altLang="zh-CN" sz="24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i+1</a:t>
            </a:r>
            <a:r>
              <a:rPr kumimoji="0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…a</a:t>
            </a:r>
            <a:r>
              <a:rPr kumimoji="0" lang="en-US" altLang="zh-CN" sz="24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n</a:t>
            </a:r>
          </a:p>
        </p:txBody>
      </p:sp>
      <p:sp>
        <p:nvSpPr>
          <p:cNvPr id="1240069" name="Text Box 5">
            <a:extLst>
              <a:ext uri="{FF2B5EF4-FFF2-40B4-BE49-F238E27FC236}">
                <a16:creationId xmlns:a16="http://schemas.microsoft.com/office/drawing/2014/main" id="{F70DE339-907D-4E31-B0BD-87193E15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59313"/>
            <a:ext cx="8839200" cy="1555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Char char="n"/>
              <a:defRPr/>
            </a:pPr>
            <a:r>
              <a:rPr kumimoji="0" lang="en-US" altLang="zh-CN" sz="3200" b="1" dirty="0">
                <a:solidFill>
                  <a:srgbClr val="FF0000"/>
                </a:solidFill>
              </a:rPr>
              <a:t>①If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action[</a:t>
            </a:r>
            <a:r>
              <a:rPr kumimoji="0"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sz="32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kumimoji="0"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,a</a:t>
            </a:r>
            <a:r>
              <a:rPr kumimoji="0" lang="en-US" altLang="zh-CN" sz="32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]= </a:t>
            </a:r>
            <a:r>
              <a:rPr kumimoji="0"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si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en-US" altLang="zh-CN" sz="3200" b="1" dirty="0"/>
              <a:t>(shift </a:t>
            </a:r>
            <a:r>
              <a:rPr kumimoji="0" lang="en-US" altLang="zh-CN" sz="3200" b="1" dirty="0" err="1"/>
              <a:t>i</a:t>
            </a:r>
            <a:r>
              <a:rPr kumimoji="0" lang="en-US" altLang="zh-CN" sz="3200" b="1" dirty="0"/>
              <a:t>)</a:t>
            </a:r>
            <a:r>
              <a:rPr kumimoji="0" lang="en-US" altLang="zh-CN" sz="3200" b="1" dirty="0">
                <a:solidFill>
                  <a:srgbClr val="FFFF00"/>
                </a:solidFill>
              </a:rPr>
              <a:t> </a:t>
            </a:r>
            <a:r>
              <a:rPr kumimoji="0" lang="en-US" altLang="zh-CN" sz="3200" b="1" dirty="0">
                <a:solidFill>
                  <a:srgbClr val="FF0000"/>
                </a:solidFill>
              </a:rPr>
              <a:t>then</a:t>
            </a:r>
            <a:r>
              <a:rPr kumimoji="0" lang="en-US" altLang="zh-CN" sz="3200" b="1" dirty="0">
                <a:solidFill>
                  <a:srgbClr val="FFFF00"/>
                </a:solidFill>
              </a:rPr>
              <a:t> </a:t>
            </a:r>
            <a:r>
              <a:rPr kumimoji="0" lang="zh-CN" altLang="en-US" sz="3200" b="1" dirty="0">
                <a:ea typeface="楷体_GB2312" pitchFamily="49" charset="-122"/>
              </a:rPr>
              <a:t>格局变为</a:t>
            </a:r>
            <a:endParaRPr kumimoji="0" lang="zh-CN" altLang="en-US" sz="3200" b="1" dirty="0">
              <a:solidFill>
                <a:srgbClr val="FFFF00"/>
              </a:solidFill>
              <a:ea typeface="楷体_GB2312" pitchFamily="49" charset="-122"/>
            </a:endParaRPr>
          </a:p>
          <a:p>
            <a:pPr>
              <a:lnSpc>
                <a:spcPct val="7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… </a:t>
            </a:r>
            <a:r>
              <a:rPr kumimoji="0"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sz="32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kumimoji="0"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kumimoji="0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lnSpc>
                <a:spcPct val="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#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  <a:r>
              <a:rPr kumimoji="0"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kumimoji="0" lang="en-US" altLang="zh-CN" sz="32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kumimoji="0"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0" lang="en-US" altLang="zh-CN" sz="32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i+1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…a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kumimoji="0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0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0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0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0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0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0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067" grpId="0"/>
      <p:bldP spid="1240068" grpId="0"/>
      <p:bldP spid="12400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3">
            <a:extLst>
              <a:ext uri="{FF2B5EF4-FFF2-40B4-BE49-F238E27FC236}">
                <a16:creationId xmlns:a16="http://schemas.microsoft.com/office/drawing/2014/main" id="{339B5971-E75F-4D4A-B1CA-B15F6767900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E4A2EBA-A723-4DB8-BB38-7C1ABEF337F3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2023/6/1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8611" name="灯片编号占位符 5">
            <a:extLst>
              <a:ext uri="{FF2B5EF4-FFF2-40B4-BE49-F238E27FC236}">
                <a16:creationId xmlns:a16="http://schemas.microsoft.com/office/drawing/2014/main" id="{3CCB6F55-4CE3-496E-93BA-543F1225AB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07B6ADC-084B-4A94-9926-2881633A7AD9}" type="slidenum">
              <a:rPr lang="en-US" altLang="zh-CN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5267CCA4-121F-4B71-80E5-BAF8836D67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20775" y="169863"/>
            <a:ext cx="6259513" cy="1027112"/>
          </a:xfrm>
        </p:spPr>
        <p:txBody>
          <a:bodyPr anchor="ctr"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3200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3200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lang="en-US" altLang="zh-CN" sz="3200" dirty="0" err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3200" baseline="-25000" dirty="0" err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br>
              <a:rPr lang="en-US" altLang="zh-CN" sz="3200" baseline="-25000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#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3200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lang="en-US" altLang="zh-CN" sz="3200" dirty="0" err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3200" baseline="-25000" dirty="0" err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3200" baseline="-25000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ea typeface="楷体_GB2312" pitchFamily="49" charset="-122"/>
              </a:rPr>
              <a:t>i+1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…a</a:t>
            </a:r>
            <a:r>
              <a:rPr lang="en-US" altLang="zh-CN" sz="3200" baseline="-2500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#</a:t>
            </a:r>
          </a:p>
        </p:txBody>
      </p:sp>
      <p:sp>
        <p:nvSpPr>
          <p:cNvPr id="1241091" name="Rectangle 3">
            <a:extLst>
              <a:ext uri="{FF2B5EF4-FFF2-40B4-BE49-F238E27FC236}">
                <a16:creationId xmlns:a16="http://schemas.microsoft.com/office/drawing/2014/main" id="{CF974125-A42D-4C7E-BF61-A193C8936B0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5181600"/>
            <a:ext cx="8915400" cy="13430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dirty="0">
                <a:latin typeface="Times New Roman" panose="02020603050405020304" pitchFamily="18" charset="0"/>
              </a:rPr>
              <a:t>  action[</a:t>
            </a:r>
            <a:r>
              <a:rPr lang="en-US" altLang="zh-CN" dirty="0" err="1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</a:rPr>
              <a:t>,a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]=acc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then </a:t>
            </a:r>
            <a:r>
              <a:rPr lang="zh-CN" altLang="en-US" dirty="0">
                <a:latin typeface="Times New Roman" panose="02020603050405020304" pitchFamily="18" charset="0"/>
              </a:rPr>
              <a:t>分析成功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④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dirty="0">
                <a:latin typeface="Times New Roman" panose="02020603050405020304" pitchFamily="18" charset="0"/>
              </a:rPr>
              <a:t>  action[</a:t>
            </a:r>
            <a:r>
              <a:rPr lang="en-US" altLang="zh-CN" dirty="0" err="1">
                <a:latin typeface="Times New Roman" panose="02020603050405020304" pitchFamily="18" charset="0"/>
              </a:rPr>
              <a:t>s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</a:rPr>
              <a:t>,a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]=err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then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出现语法错</a:t>
            </a:r>
          </a:p>
        </p:txBody>
      </p:sp>
      <p:sp>
        <p:nvSpPr>
          <p:cNvPr id="1241092" name="Text Box 4">
            <a:extLst>
              <a:ext uri="{FF2B5EF4-FFF2-40B4-BE49-F238E27FC236}">
                <a16:creationId xmlns:a16="http://schemas.microsoft.com/office/drawing/2014/main" id="{2D1E3536-A40C-4710-BC06-FC1AF092D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91440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0" lang="en-US" altLang="zh-CN" sz="3200" b="1" dirty="0">
                <a:solidFill>
                  <a:srgbClr val="FF0000"/>
                </a:solidFill>
              </a:rPr>
              <a:t>②If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action[</a:t>
            </a:r>
            <a:r>
              <a:rPr kumimoji="0"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sz="32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kumimoji="0"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,a</a:t>
            </a:r>
            <a:r>
              <a:rPr kumimoji="0" lang="en-US" altLang="zh-CN" sz="32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]= </a:t>
            </a:r>
            <a:r>
              <a:rPr kumimoji="0"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ri</a:t>
            </a:r>
            <a:r>
              <a:rPr kumimoji="0" lang="en-US" altLang="zh-CN" sz="3200" b="1" dirty="0"/>
              <a:t>(Reduce </a:t>
            </a:r>
            <a:r>
              <a:rPr kumimoji="0" lang="en-US" altLang="zh-CN" sz="3200" b="1" dirty="0" err="1"/>
              <a:t>i</a:t>
            </a:r>
            <a:r>
              <a:rPr kumimoji="0" lang="en-US" altLang="zh-CN" sz="3200" b="1" dirty="0"/>
              <a:t>)</a:t>
            </a:r>
            <a:r>
              <a:rPr kumimoji="0" lang="en-US" altLang="zh-CN" sz="3200" b="1" dirty="0">
                <a:solidFill>
                  <a:srgbClr val="FFFF00"/>
                </a:solidFill>
              </a:rPr>
              <a:t> </a:t>
            </a:r>
            <a:r>
              <a:rPr kumimoji="0" lang="en-US" altLang="zh-CN" sz="3200" b="1" dirty="0">
                <a:solidFill>
                  <a:srgbClr val="FF0000"/>
                </a:solidFill>
              </a:rPr>
              <a:t>then</a:t>
            </a:r>
            <a:r>
              <a:rPr kumimoji="0" lang="en-US" altLang="zh-CN" sz="3200" b="1" dirty="0">
                <a:solidFill>
                  <a:srgbClr val="FFFF00"/>
                </a:solidFill>
              </a:rPr>
              <a:t> </a:t>
            </a:r>
            <a:r>
              <a:rPr kumimoji="0" lang="zh-CN" altLang="en-US" sz="3200" b="1" dirty="0">
                <a:ea typeface="楷体_GB2312" pitchFamily="49" charset="-122"/>
              </a:rPr>
              <a:t>表示用第</a:t>
            </a:r>
            <a:r>
              <a:rPr kumimoji="0" lang="en-US" altLang="zh-CN" sz="3200" b="1" dirty="0" err="1">
                <a:ea typeface="楷体_GB2312" pitchFamily="49" charset="-122"/>
              </a:rPr>
              <a:t>i</a:t>
            </a:r>
            <a:r>
              <a:rPr kumimoji="0" lang="zh-CN" altLang="en-US" sz="3200" b="1" dirty="0">
                <a:ea typeface="楷体_GB2312" pitchFamily="49" charset="-122"/>
              </a:rPr>
              <a:t>个产生式</a:t>
            </a:r>
            <a:r>
              <a:rPr kumimoji="0"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A→X</a:t>
            </a:r>
            <a:r>
              <a:rPr kumimoji="0" lang="en-US" altLang="zh-CN" sz="32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m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-(k-1)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…</a:t>
            </a:r>
            <a:r>
              <a:rPr kumimoji="0"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X</a:t>
            </a:r>
            <a:r>
              <a:rPr kumimoji="0" lang="en-US" altLang="zh-CN" sz="32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m</a:t>
            </a:r>
            <a:r>
              <a:rPr kumimoji="0" lang="zh-CN" altLang="en-US" sz="3200" b="1" dirty="0">
                <a:ea typeface="楷体_GB2312" pitchFamily="49" charset="-122"/>
              </a:rPr>
              <a:t>进行</a:t>
            </a:r>
            <a:r>
              <a:rPr kumimoji="0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归约，格局</a:t>
            </a:r>
            <a:r>
              <a:rPr kumimoji="0" lang="zh-CN" altLang="en-US" sz="3200" b="1" dirty="0">
                <a:ea typeface="楷体_GB2312" pitchFamily="49" charset="-122"/>
              </a:rPr>
              <a:t>变为</a:t>
            </a:r>
          </a:p>
        </p:txBody>
      </p:sp>
      <p:sp>
        <p:nvSpPr>
          <p:cNvPr id="1241093" name="Text Box 5">
            <a:extLst>
              <a:ext uri="{FF2B5EF4-FFF2-40B4-BE49-F238E27FC236}">
                <a16:creationId xmlns:a16="http://schemas.microsoft.com/office/drawing/2014/main" id="{4D0553FD-37C7-4EA4-925B-D055C51A7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67000"/>
            <a:ext cx="8763000" cy="8239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… </a:t>
            </a:r>
            <a:r>
              <a:rPr kumimoji="0"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sz="32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-k</a:t>
            </a:r>
          </a:p>
          <a:p>
            <a:pPr>
              <a:lnSpc>
                <a:spcPct val="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#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…</a:t>
            </a:r>
            <a:r>
              <a:rPr kumimoji="0" lang="en-US" altLang="zh-CN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kumimoji="0" lang="en-US" altLang="zh-CN" sz="32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-k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i+1</a:t>
            </a:r>
            <a:r>
              <a:rPr kumimoji="0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…a</a:t>
            </a:r>
            <a:r>
              <a:rPr kumimoji="0" lang="en-US" altLang="zh-CN" sz="3200" b="1" baseline="-25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kumimoji="0" lang="en-US" altLang="zh-CN" sz="32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#</a:t>
            </a:r>
          </a:p>
        </p:txBody>
      </p:sp>
      <p:sp>
        <p:nvSpPr>
          <p:cNvPr id="1241094" name="Text Box 6">
            <a:extLst>
              <a:ext uri="{FF2B5EF4-FFF2-40B4-BE49-F238E27FC236}">
                <a16:creationId xmlns:a16="http://schemas.microsoft.com/office/drawing/2014/main" id="{FDF80251-AB71-47B0-A70E-A1375C15E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57600"/>
            <a:ext cx="8083550" cy="12620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查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goto</a:t>
            </a:r>
            <a:r>
              <a:rPr kumimoji="0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表</a:t>
            </a:r>
            <a:r>
              <a:rPr kumimoji="0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kumimoji="0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如果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goto[s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m-k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,A]=i </a:t>
            </a:r>
            <a:r>
              <a:rPr kumimoji="0" lang="en-US" altLang="zh-CN" sz="3200" b="1">
                <a:solidFill>
                  <a:srgbClr val="FF0000"/>
                </a:solidFill>
              </a:rPr>
              <a:t>then</a:t>
            </a:r>
            <a:r>
              <a:rPr kumimoji="0" lang="en-US" altLang="zh-CN" sz="3200" b="1"/>
              <a:t> </a:t>
            </a:r>
            <a:r>
              <a:rPr kumimoji="0"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格局</a:t>
            </a:r>
            <a:r>
              <a:rPr kumimoji="0" lang="zh-CN" altLang="en-US" sz="3200" b="1">
                <a:ea typeface="楷体_GB2312" pitchFamily="49" charset="-122"/>
              </a:rPr>
              <a:t>变为</a:t>
            </a:r>
            <a:endParaRPr kumimoji="0" lang="zh-CN" altLang="en-US" sz="3200" b="1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>
              <a:lnSpc>
                <a:spcPct val="70000"/>
              </a:lnSpc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… s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m-k  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</a:p>
          <a:p>
            <a:pPr>
              <a:lnSpc>
                <a:spcPct val="5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#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…X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m-k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i+1</a:t>
            </a: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…a</a:t>
            </a:r>
            <a:r>
              <a:rPr kumimoji="0" lang="en-US" altLang="zh-CN" sz="32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kumimoji="0" lang="en-US" altLang="zh-CN" sz="32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1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1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1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1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1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1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4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4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091" grpId="0" build="p"/>
      <p:bldP spid="1241092" grpId="0"/>
      <p:bldP spid="1241093" grpId="0"/>
      <p:bldP spid="1241094" grpId="0"/>
    </p:bld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黑体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人工神经网络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人工神经网络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21907</TotalTime>
  <Pages>0</Pages>
  <Words>6017</Words>
  <Characters>0</Characters>
  <Application>Microsoft Office PowerPoint</Application>
  <DocSecurity>0</DocSecurity>
  <PresentationFormat>全屏显示(4:3)</PresentationFormat>
  <Lines>0</Lines>
  <Paragraphs>898</Paragraphs>
  <Slides>65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65</vt:i4>
      </vt:variant>
    </vt:vector>
  </HeadingPairs>
  <TitlesOfParts>
    <vt:vector size="79" baseType="lpstr">
      <vt:lpstr>Monotype Sorts</vt:lpstr>
      <vt:lpstr>黑体</vt:lpstr>
      <vt:lpstr>楷体_GB2312</vt:lpstr>
      <vt:lpstr>宋体</vt:lpstr>
      <vt:lpstr>Arial</vt:lpstr>
      <vt:lpstr>Symbol</vt:lpstr>
      <vt:lpstr>Tahoma</vt:lpstr>
      <vt:lpstr>Times New Roman</vt:lpstr>
      <vt:lpstr>Wingdings</vt:lpstr>
      <vt:lpstr>Blends</vt:lpstr>
      <vt:lpstr>人工神经网络1</vt:lpstr>
      <vt:lpstr>Microsoft Word 97 - 2003 Document</vt:lpstr>
      <vt:lpstr>Visio</vt:lpstr>
      <vt:lpstr>Visio.Drawing.11</vt:lpstr>
      <vt:lpstr>第五章 自底向上的语法分析</vt:lpstr>
      <vt:lpstr>第5章 自底向上的语法分析 </vt:lpstr>
      <vt:lpstr>5.3 LR分析法    5.3.1 LR分析算法</vt:lpstr>
      <vt:lpstr>PowerPoint 演示文稿</vt:lpstr>
      <vt:lpstr>LR语法分析器的总体结构</vt:lpstr>
      <vt:lpstr>LR 分析表：action[s,a]；goto[s,X] </vt:lpstr>
      <vt:lpstr>LR分析器的工作过程</vt:lpstr>
      <vt:lpstr>LR分析器的工作过程</vt:lpstr>
      <vt:lpstr>s0s1…sm #X1…Xm     aiai+1…an#</vt:lpstr>
      <vt:lpstr>LR分析算法</vt:lpstr>
      <vt:lpstr>PowerPoint 演示文稿</vt:lpstr>
      <vt:lpstr>例5.12</vt:lpstr>
      <vt:lpstr>bab 的分析过程:  1)   S→BB  2)   B→aB  3)   B→b</vt:lpstr>
      <vt:lpstr>规范句型活前缀</vt:lpstr>
      <vt:lpstr>规范句型活前缀</vt:lpstr>
      <vt:lpstr>5.3.2 LR(0)分析表的构造</vt:lpstr>
      <vt:lpstr>项目的意义</vt:lpstr>
      <vt:lpstr>拓广(Augmented)文法</vt:lpstr>
      <vt:lpstr>构造识别G的所有规范句型活前缀的DFA</vt:lpstr>
      <vt:lpstr>项目集闭包的计算</vt:lpstr>
      <vt:lpstr>闭包之间的转移</vt:lpstr>
      <vt:lpstr>状态转移的计算</vt:lpstr>
      <vt:lpstr>识别拓广文法所有规范句型活前缀的DFA</vt:lpstr>
      <vt:lpstr>计算LR(0)项目集规范族Ｃ 即：分析器状态集合</vt:lpstr>
      <vt:lpstr>PowerPoint 演示文稿</vt:lpstr>
      <vt:lpstr>PowerPoint 演示文稿</vt:lpstr>
      <vt:lpstr>LR(0)不是总有效的</vt:lpstr>
      <vt:lpstr>PowerPoint 演示文稿</vt:lpstr>
      <vt:lpstr>项目集 I 的相容</vt:lpstr>
      <vt:lpstr>PowerPoint 演示文稿</vt:lpstr>
      <vt:lpstr>5.3.3 SLR(1)分析表的构造算法</vt:lpstr>
      <vt:lpstr>识别表达式文法的所有活前缀的DFA</vt:lpstr>
      <vt:lpstr>PowerPoint 演示文稿</vt:lpstr>
      <vt:lpstr>表达式文法的 LR(0)分析表含有冲突</vt:lpstr>
      <vt:lpstr>表达式文法的SLR(1)分析表</vt:lpstr>
      <vt:lpstr>PowerPoint 演示文稿</vt:lpstr>
      <vt:lpstr>SLR(1) 分析的特点</vt:lpstr>
      <vt:lpstr>SLR(1)分析的局限性</vt:lpstr>
      <vt:lpstr>PowerPoint 演示文稿</vt:lpstr>
      <vt:lpstr>SLR分析中的冲突——需要更强的分析方法</vt:lpstr>
      <vt:lpstr>SLR分析中存在冲突的原因</vt:lpstr>
      <vt:lpstr>5.3.4 LR(1)分析表的构造</vt:lpstr>
      <vt:lpstr>后继符(搜索符)的概念</vt:lpstr>
      <vt:lpstr>LR(k) 项目</vt:lpstr>
      <vt:lpstr>LR(1) 项目的有效性</vt:lpstr>
      <vt:lpstr>识别文法全部活前缀的DFA</vt:lpstr>
      <vt:lpstr>闭包的计算</vt:lpstr>
      <vt:lpstr>闭包的计算</vt:lpstr>
      <vt:lpstr>闭包的计算</vt:lpstr>
      <vt:lpstr>状态 I 和文法符号 X 的转移函数</vt:lpstr>
      <vt:lpstr>计算LR(1)项目集规范族Ｃ 即：分析器状态集合</vt:lpstr>
      <vt:lpstr>识别活前缀的关于LR(1) 的DFA</vt:lpstr>
      <vt:lpstr>LR(1) 分析表的构造</vt:lpstr>
      <vt:lpstr>LR(1) 分析表的构造</vt:lpstr>
      <vt:lpstr>PowerPoint 演示文稿</vt:lpstr>
      <vt:lpstr>PowerPoint 演示文稿</vt:lpstr>
      <vt:lpstr>5.3.5 LALR(1)分析表的构造</vt:lpstr>
      <vt:lpstr>LALR(1) 的分析能力</vt:lpstr>
      <vt:lpstr>5.3.6 二义性文法的应用</vt:lpstr>
      <vt:lpstr>5.3.6 二义性文法的应用</vt:lpstr>
      <vt:lpstr>5.3.7 LR分析中的出错处理</vt:lpstr>
      <vt:lpstr>LR分析的基本步骤</vt:lpstr>
      <vt:lpstr>5.4 语法分析程序的自动生成工具Yacc </vt:lpstr>
      <vt:lpstr>用Yacc和Lex合建编译程序</vt:lpstr>
      <vt:lpstr>本章小结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编译原理教材配套课件</dc:title>
  <dc:subject/>
  <dc:creator>蒋宗礼,姜守旭</dc:creator>
  <cp:keywords/>
  <dc:description/>
  <cp:lastModifiedBy>dell5</cp:lastModifiedBy>
  <cp:revision>390</cp:revision>
  <dcterms:created xsi:type="dcterms:W3CDTF">2003-03-23T06:01:35Z</dcterms:created>
  <dcterms:modified xsi:type="dcterms:W3CDTF">2023-06-01T02:37:14Z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