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 id="2147483688" r:id="rId2"/>
  </p:sldMasterIdLst>
  <p:notesMasterIdLst>
    <p:notesMasterId r:id="rId10"/>
  </p:notesMasterIdLst>
  <p:sldIdLst>
    <p:sldId id="261" r:id="rId3"/>
    <p:sldId id="257" r:id="rId4"/>
    <p:sldId id="258" r:id="rId5"/>
    <p:sldId id="259" r:id="rId6"/>
    <p:sldId id="262" r:id="rId7"/>
    <p:sldId id="260"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77"/>
    <p:restoredTop sz="94665"/>
  </p:normalViewPr>
  <p:slideViewPr>
    <p:cSldViewPr snapToGrid="0">
      <p:cViewPr varScale="1">
        <p:scale>
          <a:sx n="143" d="100"/>
          <a:sy n="143" d="100"/>
        </p:scale>
        <p:origin x="9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Garg" userId="154b7a2a455ac013" providerId="LiveId" clId="{940DAC1B-4986-484F-951F-CF7D163993AD}"/>
  </pc:docChgLst>
  <pc:docChgLst>
    <pc:chgData name="Harish Garg" userId="154b7a2a455ac013" providerId="LiveId" clId="{24EC2744-F807-4B14-A2C1-3C75CF4A1423}"/>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har char="●"/>
              <a:defRPr sz="1100" b="0" i="0" u="none" strike="noStrike" cap="none">
                <a:solidFill>
                  <a:schemeClr val="dk1"/>
                </a:solidFill>
                <a:latin typeface="Arial"/>
                <a:ea typeface="Arial"/>
                <a:cs typeface="Arial"/>
                <a:sym typeface="Arial"/>
              </a:defRPr>
            </a:lvl1pPr>
            <a:lvl2pPr marL="457200" marR="0" lvl="1" indent="0" algn="l" rtl="0">
              <a:spcBef>
                <a:spcPts val="0"/>
              </a:spcBef>
              <a:buChar char="○"/>
              <a:defRPr sz="1100" b="0" i="0" u="none" strike="noStrike" cap="none">
                <a:solidFill>
                  <a:schemeClr val="dk1"/>
                </a:solidFill>
                <a:latin typeface="Arial"/>
                <a:ea typeface="Arial"/>
                <a:cs typeface="Arial"/>
                <a:sym typeface="Arial"/>
              </a:defRPr>
            </a:lvl2pPr>
            <a:lvl3pPr marL="914400" marR="0" lvl="2" indent="0" algn="l" rtl="0">
              <a:spcBef>
                <a:spcPts val="0"/>
              </a:spcBef>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866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Something that needs to grab the viewers attention!!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extLst>
      <p:ext uri="{BB962C8B-B14F-4D97-AF65-F5344CB8AC3E}">
        <p14:creationId xmlns:p14="http://schemas.microsoft.com/office/powerpoint/2010/main" val="1533975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[Mandatory Slide]</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[Mandatory Slide]</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p>
        </p:txBody>
      </p:sp>
    </p:spTree>
    <p:extLst>
      <p:ext uri="{BB962C8B-B14F-4D97-AF65-F5344CB8AC3E}">
        <p14:creationId xmlns:p14="http://schemas.microsoft.com/office/powerpoint/2010/main" val="2630591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11" name="Shape 11"/>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64" name="Shape 64"/>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pic>
        <p:nvPicPr>
          <p:cNvPr id="65" name="Shape 6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90525" y="2803825"/>
            <a:ext cx="8222100" cy="5733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6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pic>
        <p:nvPicPr>
          <p:cNvPr id="68" name="Shape 68" descr="Packt-Logo-white.png"/>
          <p:cNvPicPr preferRelativeResize="0"/>
          <p:nvPr/>
        </p:nvPicPr>
        <p:blipFill rotWithShape="1">
          <a:blip r:embed="rId2">
            <a:alphaModFix/>
          </a:blip>
          <a:srcRect/>
          <a:stretch/>
        </p:blipFill>
        <p:spPr>
          <a:xfrm>
            <a:off x="112750" y="1477729"/>
            <a:ext cx="3382881" cy="16166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
        <p:cNvGrpSpPr/>
        <p:nvPr/>
      </p:nvGrpSpPr>
      <p:grpSpPr>
        <a:xfrm>
          <a:off x="0" y="0"/>
          <a:ext cx="0" cy="0"/>
          <a:chOff x="0" y="0"/>
          <a:chExt cx="0" cy="0"/>
        </a:xfrm>
      </p:grpSpPr>
      <p:sp>
        <p:nvSpPr>
          <p:cNvPr id="13" name="Shape 1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16" name="Shape 16"/>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17" name="Shape 17"/>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60950" y="2065350"/>
            <a:ext cx="8222100" cy="1012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4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200">
                <a:solidFill>
                  <a:schemeClr val="lt1"/>
                </a:solidFill>
                <a:latin typeface="Roboto"/>
                <a:ea typeface="Roboto"/>
                <a:cs typeface="Roboto"/>
                <a:sym typeface="Roboto"/>
              </a:defRPr>
            </a:lvl2pPr>
            <a:lvl3pPr lvl="2" indent="0" rtl="0">
              <a:spcBef>
                <a:spcPts val="0"/>
              </a:spcBef>
              <a:buClr>
                <a:schemeClr val="lt1"/>
              </a:buClr>
              <a:buFont typeface="Roboto"/>
              <a:buNone/>
              <a:defRPr sz="4200">
                <a:solidFill>
                  <a:schemeClr val="lt1"/>
                </a:solidFill>
                <a:latin typeface="Roboto"/>
                <a:ea typeface="Roboto"/>
                <a:cs typeface="Roboto"/>
                <a:sym typeface="Roboto"/>
              </a:defRPr>
            </a:lvl3pPr>
            <a:lvl4pPr lvl="3" indent="0" rtl="0">
              <a:spcBef>
                <a:spcPts val="0"/>
              </a:spcBef>
              <a:buClr>
                <a:schemeClr val="lt1"/>
              </a:buClr>
              <a:buFont typeface="Roboto"/>
              <a:buNone/>
              <a:defRPr sz="4200">
                <a:solidFill>
                  <a:schemeClr val="lt1"/>
                </a:solidFill>
                <a:latin typeface="Roboto"/>
                <a:ea typeface="Roboto"/>
                <a:cs typeface="Roboto"/>
                <a:sym typeface="Roboto"/>
              </a:defRPr>
            </a:lvl4pPr>
            <a:lvl5pPr lvl="4" indent="0" rtl="0">
              <a:spcBef>
                <a:spcPts val="0"/>
              </a:spcBef>
              <a:buClr>
                <a:schemeClr val="lt1"/>
              </a:buClr>
              <a:buFont typeface="Roboto"/>
              <a:buNone/>
              <a:defRPr sz="4200">
                <a:solidFill>
                  <a:schemeClr val="lt1"/>
                </a:solidFill>
                <a:latin typeface="Roboto"/>
                <a:ea typeface="Roboto"/>
                <a:cs typeface="Roboto"/>
                <a:sym typeface="Roboto"/>
              </a:defRPr>
            </a:lvl5pPr>
            <a:lvl6pPr lvl="5" indent="0" rtl="0">
              <a:spcBef>
                <a:spcPts val="0"/>
              </a:spcBef>
              <a:buClr>
                <a:schemeClr val="lt1"/>
              </a:buClr>
              <a:buFont typeface="Roboto"/>
              <a:buNone/>
              <a:defRPr sz="4200">
                <a:solidFill>
                  <a:schemeClr val="lt1"/>
                </a:solidFill>
                <a:latin typeface="Roboto"/>
                <a:ea typeface="Roboto"/>
                <a:cs typeface="Roboto"/>
                <a:sym typeface="Roboto"/>
              </a:defRPr>
            </a:lvl6pPr>
            <a:lvl7pPr lvl="6" indent="0" rtl="0">
              <a:spcBef>
                <a:spcPts val="0"/>
              </a:spcBef>
              <a:buClr>
                <a:schemeClr val="lt1"/>
              </a:buClr>
              <a:buFont typeface="Roboto"/>
              <a:buNone/>
              <a:defRPr sz="4200">
                <a:solidFill>
                  <a:schemeClr val="lt1"/>
                </a:solidFill>
                <a:latin typeface="Roboto"/>
                <a:ea typeface="Roboto"/>
                <a:cs typeface="Roboto"/>
                <a:sym typeface="Roboto"/>
              </a:defRPr>
            </a:lvl7pPr>
            <a:lvl8pPr lvl="7" indent="0" rtl="0">
              <a:spcBef>
                <a:spcPts val="0"/>
              </a:spcBef>
              <a:buClr>
                <a:schemeClr val="lt1"/>
              </a:buClr>
              <a:buFont typeface="Roboto"/>
              <a:buNone/>
              <a:defRPr sz="4200">
                <a:solidFill>
                  <a:schemeClr val="lt1"/>
                </a:solidFill>
                <a:latin typeface="Roboto"/>
                <a:ea typeface="Roboto"/>
                <a:cs typeface="Roboto"/>
                <a:sym typeface="Roboto"/>
              </a:defRPr>
            </a:lvl8pPr>
            <a:lvl9pPr lvl="8" indent="0" rtl="0">
              <a:spcBef>
                <a:spcPts val="0"/>
              </a:spcBef>
              <a:buClr>
                <a:schemeClr val="lt1"/>
              </a:buClr>
              <a:buFont typeface="Roboto"/>
              <a:buNone/>
              <a:defRPr sz="4200">
                <a:solidFill>
                  <a:schemeClr val="lt1"/>
                </a:solidFill>
                <a:latin typeface="Roboto"/>
                <a:ea typeface="Roboto"/>
                <a:cs typeface="Roboto"/>
                <a:sym typeface="Roboto"/>
              </a:defRPr>
            </a:lvl9pPr>
          </a:lstStyle>
          <a:p>
            <a:endParaRPr/>
          </a:p>
        </p:txBody>
      </p:sp>
      <p:pic>
        <p:nvPicPr>
          <p:cNvPr id="71" name="Shape 7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2"/>
        <p:cNvGrpSpPr/>
        <p:nvPr/>
      </p:nvGrpSpPr>
      <p:grpSpPr>
        <a:xfrm>
          <a:off x="0" y="0"/>
          <a:ext cx="0" cy="0"/>
          <a:chOff x="0" y="0"/>
          <a:chExt cx="0" cy="0"/>
        </a:xfrm>
      </p:grpSpPr>
      <p:sp>
        <p:nvSpPr>
          <p:cNvPr id="73" name="Shape 7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4" name="Shape 7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5" name="Shape 7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6" name="Shape 7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pic>
        <p:nvPicPr>
          <p:cNvPr id="77" name="Shape 77"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8"/>
        <p:cNvGrpSpPr/>
        <p:nvPr/>
      </p:nvGrpSpPr>
      <p:grpSpPr>
        <a:xfrm>
          <a:off x="0" y="0"/>
          <a:ext cx="0" cy="0"/>
          <a:chOff x="0" y="0"/>
          <a:chExt cx="0" cy="0"/>
        </a:xfrm>
      </p:grpSpPr>
      <p:sp>
        <p:nvSpPr>
          <p:cNvPr id="79" name="Shape 7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0" name="Shape 8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1" name="Shape 81"/>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82" name="Shape 82"/>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83" name="Shape 83"/>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pic>
        <p:nvPicPr>
          <p:cNvPr id="84" name="Shape 84"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90"/>
        <p:cNvGrpSpPr/>
        <p:nvPr/>
      </p:nvGrpSpPr>
      <p:grpSpPr>
        <a:xfrm>
          <a:off x="0" y="0"/>
          <a:ext cx="0" cy="0"/>
          <a:chOff x="0" y="0"/>
          <a:chExt cx="0" cy="0"/>
        </a:xfrm>
      </p:grpSpPr>
      <p:sp>
        <p:nvSpPr>
          <p:cNvPr id="91" name="Shape 91"/>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3" name="Shape 93"/>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94" name="Shape 94"/>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pic>
        <p:nvPicPr>
          <p:cNvPr id="95" name="Shape 95"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ain Poi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pic>
        <p:nvPicPr>
          <p:cNvPr id="98" name="Shape 98"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99"/>
        <p:cNvGrpSpPr/>
        <p:nvPr/>
      </p:nvGrpSpPr>
      <p:grpSpPr>
        <a:xfrm>
          <a:off x="0" y="0"/>
          <a:ext cx="0" cy="0"/>
          <a:chOff x="0" y="0"/>
          <a:chExt cx="0" cy="0"/>
        </a:xfrm>
      </p:grpSpPr>
      <p:sp>
        <p:nvSpPr>
          <p:cNvPr id="100" name="Shape 100"/>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1" name="Shape 101"/>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2" name="Shape 102"/>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03" name="Shape 103"/>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05" name="Shape 10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106"/>
        <p:cNvGrpSpPr/>
        <p:nvPr/>
      </p:nvGrpSpPr>
      <p:grpSpPr>
        <a:xfrm>
          <a:off x="0" y="0"/>
          <a:ext cx="0" cy="0"/>
          <a:chOff x="0" y="0"/>
          <a:chExt cx="0" cy="0"/>
        </a:xfrm>
      </p:grpSpPr>
      <p:sp>
        <p:nvSpPr>
          <p:cNvPr id="107" name="Shape 107"/>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8" name="Shape 108"/>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9" name="Shape 109"/>
          <p:cNvSpPr txBox="1">
            <a:spLocks noGrp="1"/>
          </p:cNvSpPr>
          <p:nvPr>
            <p:ph type="title"/>
          </p:nvPr>
        </p:nvSpPr>
        <p:spPr>
          <a:xfrm>
            <a:off x="265500" y="3387625"/>
            <a:ext cx="4045199" cy="14823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4285F4"/>
              </a:buClr>
              <a:buFont typeface="Calibri"/>
              <a:buNone/>
              <a:defRPr sz="2400" b="0" i="0" u="none" strike="noStrike" cap="none">
                <a:solidFill>
                  <a:srgbClr val="4285F4"/>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10" name="Shape 110"/>
          <p:cNvSpPr txBox="1">
            <a:spLocks noGrp="1"/>
          </p:cNvSpPr>
          <p:nvPr>
            <p:ph type="body" idx="1"/>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11" name="Shape 11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pic>
        <p:nvPicPr>
          <p:cNvPr id="112" name="Shape 112" descr="Corporate headshot of a man"/>
          <p:cNvPicPr preferRelativeResize="0"/>
          <p:nvPr/>
        </p:nvPicPr>
        <p:blipFill rotWithShape="1">
          <a:blip r:embed="rId3">
            <a:alphaModFix/>
          </a:blip>
          <a:srcRect/>
          <a:stretch/>
        </p:blipFill>
        <p:spPr>
          <a:xfrm>
            <a:off x="1142554" y="917975"/>
            <a:ext cx="2291100" cy="2291100"/>
          </a:xfrm>
          <a:prstGeom prst="ellipse">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113"/>
        <p:cNvGrpSpPr/>
        <p:nvPr/>
      </p:nvGrpSpPr>
      <p:grpSpPr>
        <a:xfrm>
          <a:off x="0" y="0"/>
          <a:ext cx="0" cy="0"/>
          <a:chOff x="0" y="0"/>
          <a:chExt cx="0" cy="0"/>
        </a:xfrm>
      </p:grpSpPr>
      <p:sp>
        <p:nvSpPr>
          <p:cNvPr id="114" name="Shape 114"/>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ig Number">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119" name="Shape 119"/>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pic>
        <p:nvPicPr>
          <p:cNvPr id="120" name="Shape 120"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1"/>
        <p:cNvGrpSpPr/>
        <p:nvPr/>
      </p:nvGrpSpPr>
      <p:grpSpPr>
        <a:xfrm>
          <a:off x="0" y="0"/>
          <a:ext cx="0" cy="0"/>
          <a:chOff x="0" y="0"/>
          <a:chExt cx="0" cy="0"/>
        </a:xfrm>
      </p:grpSpPr>
      <p:pic>
        <p:nvPicPr>
          <p:cNvPr id="122" name="Shape 122"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2"/>
        <p:cNvGrpSpPr/>
        <p:nvPr/>
      </p:nvGrpSpPr>
      <p:grpSpPr>
        <a:xfrm>
          <a:off x="0" y="0"/>
          <a:ext cx="0" cy="0"/>
          <a:chOff x="0" y="0"/>
          <a:chExt cx="0" cy="0"/>
        </a:xfrm>
      </p:grpSpPr>
      <p:sp>
        <p:nvSpPr>
          <p:cNvPr id="23" name="Shape 2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 name="Shape 2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26" name="Shape 2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En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4570050" y="564750"/>
            <a:ext cx="4106100" cy="4014000"/>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rgbClr val="FFFFFF"/>
              </a:buClr>
              <a:buFont typeface="Calibri"/>
              <a:buChar char="●"/>
              <a:defRPr sz="1800" b="0" i="0" u="none" strike="noStrike" cap="none">
                <a:solidFill>
                  <a:srgbClr val="FFFFFF"/>
                </a:solidFill>
                <a:latin typeface="Calibri"/>
                <a:ea typeface="Calibri"/>
                <a:cs typeface="Calibri"/>
                <a:sym typeface="Calibri"/>
              </a:defRPr>
            </a:lvl1pPr>
            <a:lvl2pPr marL="457200" marR="0" lvl="1"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2pPr>
            <a:lvl3pPr marL="914400" marR="0" lvl="2"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3pPr>
            <a:lvl4pPr marL="1371600" marR="0" lvl="3"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4pPr>
            <a:lvl5pPr marL="1828800" marR="0" lvl="4"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5pPr>
            <a:lvl6pPr marL="2286000" marR="0" lvl="5"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6pPr>
            <a:lvl7pPr marL="2743200" marR="0" lvl="6"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7pPr>
            <a:lvl8pPr marL="3200400" marR="0" lvl="7"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8pPr>
            <a:lvl9pPr marL="3657600" marR="0" lvl="8"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9pPr>
          </a:lstStyle>
          <a:p>
            <a:endParaRPr/>
          </a:p>
        </p:txBody>
      </p:sp>
      <p:pic>
        <p:nvPicPr>
          <p:cNvPr id="125" name="Shape 125" descr="Packt-Logo-white.png"/>
          <p:cNvPicPr preferRelativeResize="0"/>
          <p:nvPr/>
        </p:nvPicPr>
        <p:blipFill rotWithShape="1">
          <a:blip r:embed="rId2">
            <a:alphaModFix/>
          </a:blip>
          <a:srcRect/>
          <a:stretch/>
        </p:blipFill>
        <p:spPr>
          <a:xfrm>
            <a:off x="112750" y="1763405"/>
            <a:ext cx="3382881" cy="1616668"/>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26"/>
        <p:cNvGrpSpPr/>
        <p:nvPr/>
      </p:nvGrpSpPr>
      <p:grpSpPr>
        <a:xfrm>
          <a:off x="0" y="0"/>
          <a:ext cx="0" cy="0"/>
          <a:chOff x="0" y="0"/>
          <a:chExt cx="0" cy="0"/>
        </a:xfrm>
      </p:grpSpPr>
      <p:pic>
        <p:nvPicPr>
          <p:cNvPr id="127" name="Shape 12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128"/>
        <p:cNvGrpSpPr/>
        <p:nvPr/>
      </p:nvGrpSpPr>
      <p:grpSpPr>
        <a:xfrm>
          <a:off x="0" y="0"/>
          <a:ext cx="0" cy="0"/>
          <a:chOff x="0" y="0"/>
          <a:chExt cx="0" cy="0"/>
        </a:xfrm>
      </p:grpSpPr>
      <p:pic>
        <p:nvPicPr>
          <p:cNvPr id="129" name="Shape 12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30"/>
        <p:cNvGrpSpPr/>
        <p:nvPr/>
      </p:nvGrpSpPr>
      <p:grpSpPr>
        <a:xfrm>
          <a:off x="0" y="0"/>
          <a:ext cx="0" cy="0"/>
          <a:chOff x="0" y="0"/>
          <a:chExt cx="0" cy="0"/>
        </a:xfrm>
      </p:grpSpPr>
      <p:pic>
        <p:nvPicPr>
          <p:cNvPr id="131" name="Shape 13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32"/>
        <p:cNvGrpSpPr/>
        <p:nvPr/>
      </p:nvGrpSpPr>
      <p:grpSpPr>
        <a:xfrm>
          <a:off x="0" y="0"/>
          <a:ext cx="0" cy="0"/>
          <a:chOff x="0" y="0"/>
          <a:chExt cx="0" cy="0"/>
        </a:xfrm>
      </p:grpSpPr>
      <p:pic>
        <p:nvPicPr>
          <p:cNvPr id="133" name="Shape 133"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34"/>
        <p:cNvGrpSpPr/>
        <p:nvPr/>
      </p:nvGrpSpPr>
      <p:grpSpPr>
        <a:xfrm>
          <a:off x="0" y="0"/>
          <a:ext cx="0" cy="0"/>
          <a:chOff x="0" y="0"/>
          <a:chExt cx="0" cy="0"/>
        </a:xfrm>
      </p:grpSpPr>
      <p:pic>
        <p:nvPicPr>
          <p:cNvPr id="135" name="Shape 13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36"/>
        <p:cNvGrpSpPr/>
        <p:nvPr/>
      </p:nvGrpSpPr>
      <p:grpSpPr>
        <a:xfrm>
          <a:off x="0" y="0"/>
          <a:ext cx="0" cy="0"/>
          <a:chOff x="0" y="0"/>
          <a:chExt cx="0" cy="0"/>
        </a:xfrm>
      </p:grpSpPr>
      <p:pic>
        <p:nvPicPr>
          <p:cNvPr id="137" name="Shape 13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38"/>
        <p:cNvGrpSpPr/>
        <p:nvPr/>
      </p:nvGrpSpPr>
      <p:grpSpPr>
        <a:xfrm>
          <a:off x="0" y="0"/>
          <a:ext cx="0" cy="0"/>
          <a:chOff x="0" y="0"/>
          <a:chExt cx="0" cy="0"/>
        </a:xfrm>
      </p:grpSpPr>
      <p:pic>
        <p:nvPicPr>
          <p:cNvPr id="139" name="Shape 13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oi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ig Numb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31" name="Shape 31"/>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6" name="Shape 36"/>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37"/>
        <p:cNvGrpSpPr/>
        <p:nvPr/>
      </p:nvGrpSpPr>
      <p:grpSpPr>
        <a:xfrm>
          <a:off x="0" y="0"/>
          <a:ext cx="0" cy="0"/>
          <a:chOff x="0" y="0"/>
          <a:chExt cx="0" cy="0"/>
        </a:xfrm>
      </p:grpSpPr>
      <p:sp>
        <p:nvSpPr>
          <p:cNvPr id="38" name="Shape 38"/>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41" name="Shape 41"/>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42" name="Shape 42"/>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45" name="Shape 45"/>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theme" Target="../theme/theme2.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60" name="Shape 60"/>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ignumWorks/Packt-Hands-on-Learning-JavaScript-and-Angular"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422423" y="2073052"/>
            <a:ext cx="8222100" cy="933600"/>
          </a:xfrm>
          <a:prstGeom prst="rect">
            <a:avLst/>
          </a:prstGeom>
        </p:spPr>
        <p:txBody>
          <a:bodyPr lIns="91425" tIns="91425" rIns="91425" bIns="91425" anchor="b" anchorCtr="0">
            <a:noAutofit/>
          </a:bodyPr>
          <a:lstStyle/>
          <a:p>
            <a:pPr lvl="0"/>
            <a:r>
              <a:rPr lang="en-IN" dirty="0"/>
              <a:t>Dependency Injection in Action</a:t>
            </a:r>
            <a:endParaRPr lang="en" dirty="0"/>
          </a:p>
        </p:txBody>
      </p:sp>
    </p:spTree>
    <p:extLst>
      <p:ext uri="{BB962C8B-B14F-4D97-AF65-F5344CB8AC3E}">
        <p14:creationId xmlns:p14="http://schemas.microsoft.com/office/powerpoint/2010/main" val="428533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Agenda</a:t>
            </a:r>
          </a:p>
        </p:txBody>
      </p:sp>
      <p:pic>
        <p:nvPicPr>
          <p:cNvPr id="3" name="Graphic 2" descr="Clipboard">
            <a:extLst>
              <a:ext uri="{FF2B5EF4-FFF2-40B4-BE49-F238E27FC236}">
                <a16:creationId xmlns:a16="http://schemas.microsoft.com/office/drawing/2014/main" id="{E71F4959-BCBD-4B9F-B0BB-86D031A5FD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4279" y="1880633"/>
            <a:ext cx="1531089" cy="1531089"/>
          </a:xfrm>
          <a:prstGeom prst="rect">
            <a:avLst/>
          </a:prstGeom>
        </p:spPr>
      </p:pic>
      <p:sp>
        <p:nvSpPr>
          <p:cNvPr id="4" name="TextBox 3">
            <a:extLst>
              <a:ext uri="{FF2B5EF4-FFF2-40B4-BE49-F238E27FC236}">
                <a16:creationId xmlns:a16="http://schemas.microsoft.com/office/drawing/2014/main" id="{CA240F90-FC47-4ED2-B656-3D74496177B9}"/>
              </a:ext>
            </a:extLst>
          </p:cNvPr>
          <p:cNvSpPr txBox="1"/>
          <p:nvPr/>
        </p:nvSpPr>
        <p:spPr>
          <a:xfrm>
            <a:off x="3659269" y="297315"/>
            <a:ext cx="4912241" cy="4524315"/>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Understand use of dependency injections.</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Service as a dependency</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Optional dependency</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Non-Class dependency</a:t>
            </a:r>
          </a:p>
          <a:p>
            <a:endParaRPr lang="en-IN" sz="2400" dirty="0"/>
          </a:p>
          <a:p>
            <a:pPr marL="285750" indent="-285750">
              <a:buFont typeface="Wingdings" panose="05000000000000000000" pitchFamily="2" charset="2"/>
              <a:buChar char="v"/>
            </a:pPr>
            <a:r>
              <a:rPr lang="en-IN" sz="2400" dirty="0"/>
              <a:t>Scoping.</a:t>
            </a:r>
          </a:p>
          <a:p>
            <a:endParaRPr lang="en-IN" sz="2400" dirty="0"/>
          </a:p>
          <a:p>
            <a:pPr marL="285750" indent="-285750">
              <a:buFont typeface="Wingdings" panose="05000000000000000000" pitchFamily="2" charset="2"/>
              <a:buChar char="v"/>
            </a:pPr>
            <a:r>
              <a:rPr lang="en-IN" sz="2400" dirty="0"/>
              <a:t>Demo!</a:t>
            </a: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IN" dirty="0"/>
              <a:t>DEMO!</a:t>
            </a:r>
            <a:endParaRPr lang="en" sz="60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Conclusion</a:t>
            </a:r>
          </a:p>
        </p:txBody>
      </p:sp>
      <p:pic>
        <p:nvPicPr>
          <p:cNvPr id="3" name="Graphic 2" descr="Checklist">
            <a:extLst>
              <a:ext uri="{FF2B5EF4-FFF2-40B4-BE49-F238E27FC236}">
                <a16:creationId xmlns:a16="http://schemas.microsoft.com/office/drawing/2014/main" id="{B9DC830F-10B5-43B8-BAA1-BA4C6D0BD5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8195" y="2178345"/>
            <a:ext cx="1202808" cy="1202808"/>
          </a:xfrm>
          <a:prstGeom prst="rect">
            <a:avLst/>
          </a:prstGeom>
        </p:spPr>
      </p:pic>
      <p:sp>
        <p:nvSpPr>
          <p:cNvPr id="8" name="TextBox 7">
            <a:extLst>
              <a:ext uri="{FF2B5EF4-FFF2-40B4-BE49-F238E27FC236}">
                <a16:creationId xmlns:a16="http://schemas.microsoft.com/office/drawing/2014/main" id="{CA240F90-FC47-4ED2-B656-3D74496177B9}"/>
              </a:ext>
            </a:extLst>
          </p:cNvPr>
          <p:cNvSpPr txBox="1"/>
          <p:nvPr/>
        </p:nvSpPr>
        <p:spPr>
          <a:xfrm>
            <a:off x="3811668" y="835196"/>
            <a:ext cx="4912241" cy="3416320"/>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We understood what is dependency injections.</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Studied as a pattern.</a:t>
            </a:r>
          </a:p>
          <a:p>
            <a:endParaRPr lang="en-IN" sz="2400" dirty="0"/>
          </a:p>
          <a:p>
            <a:pPr marL="285750" indent="-285750">
              <a:buFont typeface="Wingdings" panose="05000000000000000000" pitchFamily="2" charset="2"/>
              <a:buChar char="v"/>
            </a:pPr>
            <a:r>
              <a:rPr lang="en-IN" sz="2400" dirty="0"/>
              <a:t>Types in which we can inject dependencies.</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Implemented all of it for our app.</a:t>
            </a: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3600" dirty="0"/>
              <a:t>Section</a:t>
            </a:r>
            <a:br>
              <a:rPr lang="en-US" sz="3600" dirty="0"/>
            </a:br>
            <a:r>
              <a:rPr lang="en" sz="3600" dirty="0"/>
              <a:t>Conclusion</a:t>
            </a:r>
          </a:p>
        </p:txBody>
      </p:sp>
      <p:pic>
        <p:nvPicPr>
          <p:cNvPr id="3" name="Graphic 2" descr="Checklist">
            <a:extLst>
              <a:ext uri="{FF2B5EF4-FFF2-40B4-BE49-F238E27FC236}">
                <a16:creationId xmlns:a16="http://schemas.microsoft.com/office/drawing/2014/main" id="{B9DC830F-10B5-43B8-BAA1-BA4C6D0BD5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8195" y="2178345"/>
            <a:ext cx="1202808" cy="1202808"/>
          </a:xfrm>
          <a:prstGeom prst="rect">
            <a:avLst/>
          </a:prstGeom>
        </p:spPr>
      </p:pic>
      <p:sp>
        <p:nvSpPr>
          <p:cNvPr id="8" name="TextBox 7">
            <a:extLst>
              <a:ext uri="{FF2B5EF4-FFF2-40B4-BE49-F238E27FC236}">
                <a16:creationId xmlns:a16="http://schemas.microsoft.com/office/drawing/2014/main" id="{CA240F90-FC47-4ED2-B656-3D74496177B9}"/>
              </a:ext>
            </a:extLst>
          </p:cNvPr>
          <p:cNvSpPr txBox="1"/>
          <p:nvPr/>
        </p:nvSpPr>
        <p:spPr>
          <a:xfrm>
            <a:off x="3811668" y="835196"/>
            <a:ext cx="4912241" cy="3785652"/>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Services in Angular and their </a:t>
            </a:r>
            <a:r>
              <a:rPr lang="en-IN" sz="2400" dirty="0" err="1"/>
              <a:t>async</a:t>
            </a:r>
            <a:r>
              <a:rPr lang="en-IN" sz="2400" dirty="0"/>
              <a:t> nature.</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Observables</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Dependency Injections </a:t>
            </a:r>
          </a:p>
          <a:p>
            <a:endParaRPr lang="en-IN" sz="2400" dirty="0"/>
          </a:p>
          <a:p>
            <a:pPr marL="285750" indent="-285750">
              <a:buFont typeface="Wingdings" panose="05000000000000000000" pitchFamily="2" charset="2"/>
              <a:buChar char="v"/>
            </a:pPr>
            <a:r>
              <a:rPr lang="en-IN" sz="2400" dirty="0"/>
              <a:t>Types of dependency injections.</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t>Implemented all of it for our app.</a:t>
            </a:r>
          </a:p>
        </p:txBody>
      </p:sp>
    </p:spTree>
    <p:extLst>
      <p:ext uri="{BB962C8B-B14F-4D97-AF65-F5344CB8AC3E}">
        <p14:creationId xmlns:p14="http://schemas.microsoft.com/office/powerpoint/2010/main" val="44603995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272428"/>
            <a:ext cx="8222100" cy="933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US" sz="3600" b="0" i="0" u="none" strike="noStrike" cap="none" dirty="0">
                <a:solidFill>
                  <a:schemeClr val="lt1"/>
                </a:solidFill>
                <a:latin typeface="Calibri"/>
                <a:ea typeface="Calibri"/>
                <a:cs typeface="Calibri"/>
                <a:sym typeface="Calibri"/>
              </a:rPr>
              <a:t>Code for this section available here:</a:t>
            </a:r>
            <a:endParaRPr lang="en" sz="3600" b="0" i="0" u="none" strike="noStrike" cap="none" dirty="0">
              <a:solidFill>
                <a:schemeClr val="lt1"/>
              </a:solidFill>
              <a:latin typeface="Calibri"/>
              <a:ea typeface="Calibri"/>
              <a:cs typeface="Calibri"/>
              <a:sym typeface="Calibri"/>
            </a:endParaRPr>
          </a:p>
        </p:txBody>
      </p:sp>
      <p:sp>
        <p:nvSpPr>
          <p:cNvPr id="168" name="Shape 168"/>
          <p:cNvSpPr txBox="1">
            <a:spLocks noGrp="1"/>
          </p:cNvSpPr>
          <p:nvPr>
            <p:ph type="subTitle" idx="1"/>
          </p:nvPr>
        </p:nvSpPr>
        <p:spPr>
          <a:xfrm>
            <a:off x="390525" y="2295680"/>
            <a:ext cx="8222100" cy="432900"/>
          </a:xfrm>
          <a:prstGeom prst="rect">
            <a:avLst/>
          </a:prstGeom>
          <a:noFill/>
          <a:ln>
            <a:noFill/>
          </a:ln>
        </p:spPr>
        <p:txBody>
          <a:bodyPr lIns="91425" tIns="91425" rIns="91425" bIns="91425" anchor="t" anchorCtr="0">
            <a:noAutofit/>
          </a:bodyPr>
          <a:lstStyle/>
          <a:p>
            <a:pPr lvl="0">
              <a:buSzPct val="25000"/>
            </a:pPr>
            <a:r>
              <a:rPr lang="en-US" dirty="0">
                <a:hlinkClick r:id="rId3"/>
              </a:rPr>
              <a:t>https://github.com/BignumWorks/Packt-Hands-on-Learning-JavaScript-and-Angular</a:t>
            </a:r>
            <a:r>
              <a:rPr lang="en-US" dirty="0"/>
              <a:t> </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4800" b="0" i="0" u="none" strike="noStrike" cap="none" dirty="0">
                <a:solidFill>
                  <a:schemeClr val="lt1"/>
                </a:solidFill>
                <a:latin typeface="Calibri"/>
                <a:ea typeface="Calibri"/>
                <a:cs typeface="Calibri"/>
                <a:sym typeface="Calibri"/>
              </a:rPr>
              <a:t>Next </a:t>
            </a:r>
            <a:r>
              <a:rPr lang="en-US" sz="4800" b="0" i="0" u="none" strike="noStrike" cap="none" dirty="0">
                <a:solidFill>
                  <a:schemeClr val="lt1"/>
                </a:solidFill>
                <a:latin typeface="Calibri"/>
                <a:ea typeface="Calibri"/>
                <a:cs typeface="Calibri"/>
                <a:sym typeface="Calibri"/>
              </a:rPr>
              <a:t>Section</a:t>
            </a:r>
            <a:endParaRPr lang="en" sz="4800" b="0" i="0" u="none" strike="noStrike" cap="none" dirty="0">
              <a:solidFill>
                <a:schemeClr val="lt1"/>
              </a:solidFill>
              <a:latin typeface="Calibri"/>
              <a:ea typeface="Calibri"/>
              <a:cs typeface="Calibri"/>
              <a:sym typeface="Calibri"/>
            </a:endParaRPr>
          </a:p>
        </p:txBody>
      </p:sp>
      <p:sp>
        <p:nvSpPr>
          <p:cNvPr id="168" name="Shape 168"/>
          <p:cNvSpPr txBox="1">
            <a:spLocks noGrp="1"/>
          </p:cNvSpPr>
          <p:nvPr>
            <p:ph type="subTitle" idx="1"/>
          </p:nvPr>
        </p:nvSpPr>
        <p:spPr>
          <a:xfrm>
            <a:off x="390525" y="2752880"/>
            <a:ext cx="8222100" cy="432900"/>
          </a:xfrm>
          <a:prstGeom prst="rect">
            <a:avLst/>
          </a:prstGeom>
          <a:noFill/>
          <a:ln>
            <a:noFill/>
          </a:ln>
        </p:spPr>
        <p:txBody>
          <a:bodyPr lIns="91425" tIns="91425" rIns="91425" bIns="91425" anchor="t" anchorCtr="0">
            <a:noAutofit/>
          </a:bodyPr>
          <a:lstStyle/>
          <a:p>
            <a:pPr lvl="0">
              <a:buSzPct val="25000"/>
            </a:pPr>
            <a:r>
              <a:rPr lang="en-IN" dirty="0"/>
              <a:t>Routing, Http interactions, Unit testing and Deployments.</a:t>
            </a:r>
            <a:endParaRPr lang="en" dirty="0"/>
          </a:p>
        </p:txBody>
      </p:sp>
    </p:spTree>
    <p:extLst>
      <p:ext uri="{BB962C8B-B14F-4D97-AF65-F5344CB8AC3E}">
        <p14:creationId xmlns:p14="http://schemas.microsoft.com/office/powerpoint/2010/main" val="2646941910"/>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256</Words>
  <Application>Microsoft Macintosh PowerPoint</Application>
  <PresentationFormat>On-screen Show (16:9)</PresentationFormat>
  <Paragraphs>44</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Roboto</vt:lpstr>
      <vt:lpstr>Wingdings</vt:lpstr>
      <vt:lpstr>Packt</vt:lpstr>
      <vt:lpstr>Packt</vt:lpstr>
      <vt:lpstr>Dependency Injection in Action</vt:lpstr>
      <vt:lpstr>Agenda</vt:lpstr>
      <vt:lpstr>DEMO!</vt:lpstr>
      <vt:lpstr>Conclusion</vt:lpstr>
      <vt:lpstr>Section Conclusion</vt:lpstr>
      <vt:lpstr>Code for this section available here:</vt:lpstr>
      <vt:lpstr>Next Section</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a Bitcoin wallet</dc:title>
  <cp:lastModifiedBy>Microsoft Office User</cp:lastModifiedBy>
  <cp:revision>45</cp:revision>
  <dcterms:modified xsi:type="dcterms:W3CDTF">2018-01-28T08:50:50Z</dcterms:modified>
</cp:coreProperties>
</file>