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235" r:id="rId2"/>
    <p:sldId id="2237" r:id="rId3"/>
    <p:sldId id="2238" r:id="rId4"/>
    <p:sldId id="2239" r:id="rId5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immy" initials="W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161"/>
    <a:srgbClr val="0432FF"/>
    <a:srgbClr val="EE8C51"/>
    <a:srgbClr val="002060"/>
    <a:srgbClr val="1F4E79"/>
    <a:srgbClr val="004176"/>
    <a:srgbClr val="E2211C"/>
    <a:srgbClr val="4472C4"/>
    <a:srgbClr val="0070C0"/>
    <a:srgbClr val="50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7231" autoAdjust="0"/>
  </p:normalViewPr>
  <p:slideViewPr>
    <p:cSldViewPr snapToGrid="0" snapToObjects="1">
      <p:cViewPr varScale="1">
        <p:scale>
          <a:sx n="96" d="100"/>
          <a:sy n="96" d="100"/>
        </p:scale>
        <p:origin x="788" y="72"/>
      </p:cViewPr>
      <p:guideLst>
        <p:guide orient="horz" pos="215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206-E480-744F-A9B1-538C19DA4C6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AE00-BCB8-A443-BAA9-A3620A56AB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SEPIR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74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94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F(SEIR)=external \up {beta} \up {</a:t>
            </a:r>
            <a:r>
              <a:rPr lang="en-US" altLang="zh-CN" dirty="0" err="1"/>
              <a:t>faing,yichu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F(SI) = external \up {beta}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F(</a:t>
            </a:r>
            <a:r>
              <a:rPr lang="en-US" altLang="zh-CN" dirty="0" err="1"/>
              <a:t>SEPIR</a:t>
            </a:r>
            <a:r>
              <a:rPr lang="en-US" altLang="zh-CN" dirty="0"/>
              <a:t>)=external \up {beta} \up {</a:t>
            </a:r>
            <a:r>
              <a:rPr lang="en-US" altLang="zh-CN" dirty="0" err="1"/>
              <a:t>faing,yichu,quezhen</a:t>
            </a:r>
            <a:r>
              <a:rPr lang="en-US" altLang="zh-CN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F(</a:t>
            </a:r>
            <a:r>
              <a:rPr lang="en-US" altLang="zh-CN" dirty="0" err="1"/>
              <a:t>wanneng</a:t>
            </a:r>
            <a:r>
              <a:rPr lang="en-US" altLang="zh-CN" dirty="0"/>
              <a:t>)=external \up {beta}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38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基础：不强调地位基础，强调数据类型基础，性能一定是差的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47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/>
          <p:nvPr userDrawn="1"/>
        </p:nvSpPr>
        <p:spPr bwMode="auto">
          <a:xfrm>
            <a:off x="0" y="1773238"/>
            <a:ext cx="12192000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7582"/>
            <a:ext cx="9144000" cy="177579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6419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80927"/>
            <a:ext cx="12192001" cy="1005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3228"/>
            <a:ext cx="10515600" cy="5363122"/>
          </a:xfrm>
        </p:spPr>
        <p:txBody>
          <a:bodyPr/>
          <a:lstStyle>
            <a:lvl1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/>
          <p:nvPr userDrawn="1"/>
        </p:nvSpPr>
        <p:spPr bwMode="auto">
          <a:xfrm>
            <a:off x="-1" y="0"/>
            <a:ext cx="11398469" cy="7055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  <a:miter lim="800000"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201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858"/>
          <a:stretch>
            <a:fillRect/>
          </a:stretch>
        </p:blipFill>
        <p:spPr>
          <a:xfrm>
            <a:off x="11480873" y="58899"/>
            <a:ext cx="634928" cy="5842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69432" y="26376"/>
            <a:ext cx="787400" cy="70201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/>
          <p:nvPr userDrawn="1"/>
        </p:nvSpPr>
        <p:spPr bwMode="auto">
          <a:xfrm>
            <a:off x="-1" y="0"/>
            <a:ext cx="11398469" cy="7055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  <a:miter lim="800000"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2020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30" y="5852746"/>
            <a:ext cx="5776686" cy="10052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348343" y="2045799"/>
            <a:ext cx="11495315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12523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51794"/>
            <a:ext cx="2490494" cy="11032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30" y="5852746"/>
            <a:ext cx="5776686" cy="10052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0" y="1773238"/>
            <a:ext cx="12191999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9962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Picture 2" descr="http://images.smh.com.au/2012/09/20/3649933/art-353-Smiley-300x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889436" y="4357694"/>
            <a:ext cx="1565794" cy="1591890"/>
          </a:xfrm>
          <a:prstGeom prst="rect">
            <a:avLst/>
          </a:prstGeom>
          <a:noFill/>
        </p:spPr>
      </p:pic>
      <p:sp>
        <p:nvSpPr>
          <p:cNvPr id="7" name="标题 1"/>
          <p:cNvSpPr txBox="1"/>
          <p:nvPr userDrawn="1"/>
        </p:nvSpPr>
        <p:spPr bwMode="auto">
          <a:xfrm>
            <a:off x="-1" y="1773238"/>
            <a:ext cx="12186746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9962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/>
          </p:nvPr>
        </p:nvSpPr>
        <p:spPr>
          <a:xfrm>
            <a:off x="1571604" y="4357694"/>
            <a:ext cx="6581796" cy="804862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6" y="767984"/>
            <a:ext cx="5776686" cy="1005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E2D1-5910-EA4E-ABB8-041E9B70CE2C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BE045B-00A0-112A-4040-2528DF7C46D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495420" y="2179745"/>
            <a:ext cx="8403" cy="2767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2">
            <a:extLst>
              <a:ext uri="{FF2B5EF4-FFF2-40B4-BE49-F238E27FC236}">
                <a16:creationId xmlns:a16="http://schemas.microsoft.com/office/drawing/2014/main" id="{F895A74E-1690-AEFA-4ABE-AFE6C1A6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14287"/>
            <a:ext cx="10515600" cy="702019"/>
          </a:xfrm>
        </p:spPr>
        <p:txBody>
          <a:bodyPr/>
          <a:lstStyle/>
          <a:p>
            <a:r>
              <a:rPr lang="zh-CN" altLang="en-US" dirty="0">
                <a:cs typeface="Palatino Linotype" panose="02040502050505030304" pitchFamily="18" charset="0"/>
              </a:rPr>
              <a:t>研究过程总览图</a:t>
            </a:r>
            <a:endParaRPr lang="en-US" altLang="zh-CN" dirty="0">
              <a:solidFill>
                <a:srgbClr val="0432FF"/>
              </a:solidFill>
              <a:cs typeface="Palatino Linotype" panose="02040502050505030304" pitchFamily="18" charset="0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479E16C-587F-CBF1-1F58-E22DC98FC1FD}"/>
              </a:ext>
            </a:extLst>
          </p:cNvPr>
          <p:cNvSpPr txBox="1"/>
          <p:nvPr/>
        </p:nvSpPr>
        <p:spPr>
          <a:xfrm>
            <a:off x="1050134" y="1256147"/>
            <a:ext cx="894720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拟合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D74D5ED9-2350-E89C-490F-1DA177429C66}"/>
              </a:ext>
            </a:extLst>
          </p:cNvPr>
          <p:cNvSpPr txBox="1"/>
          <p:nvPr/>
        </p:nvSpPr>
        <p:spPr>
          <a:xfrm>
            <a:off x="4041715" y="1256148"/>
            <a:ext cx="1186267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模型仿真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35D212AA-BCF2-75FD-5AD2-FC3972C8D27D}"/>
              </a:ext>
            </a:extLst>
          </p:cNvPr>
          <p:cNvSpPr txBox="1"/>
          <p:nvPr/>
        </p:nvSpPr>
        <p:spPr>
          <a:xfrm>
            <a:off x="7324843" y="1260865"/>
            <a:ext cx="894720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D811DFE2-E059-CA25-5B52-16148B104BCB}"/>
              </a:ext>
            </a:extLst>
          </p:cNvPr>
          <p:cNvSpPr txBox="1"/>
          <p:nvPr/>
        </p:nvSpPr>
        <p:spPr>
          <a:xfrm>
            <a:off x="10160611" y="1260865"/>
            <a:ext cx="894720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结论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8E4FF10-AB23-0CDD-03CC-8CB2687D63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44854" y="1430554"/>
            <a:ext cx="20968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405FAC-544C-3454-3B40-7EF64A8AD0A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27982" y="1430555"/>
            <a:ext cx="2096861" cy="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E8EFE4-5DA8-981E-8642-5A7004E8D0E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219563" y="1435272"/>
            <a:ext cx="1941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87DE49FB-1B0E-F631-53D9-C1B5FA8D1E0C}"/>
              </a:ext>
            </a:extLst>
          </p:cNvPr>
          <p:cNvSpPr txBox="1"/>
          <p:nvPr/>
        </p:nvSpPr>
        <p:spPr>
          <a:xfrm>
            <a:off x="330980" y="1830932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加载外部数据（第一类）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36945061-1212-D4FC-6919-8FD6F829874B}"/>
              </a:ext>
            </a:extLst>
          </p:cNvPr>
          <p:cNvSpPr txBox="1"/>
          <p:nvPr/>
        </p:nvSpPr>
        <p:spPr>
          <a:xfrm>
            <a:off x="421944" y="4946777"/>
            <a:ext cx="2146952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拟合接触矩阵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FD0229EE-97FF-3E07-2848-62F058D729DE}"/>
              </a:ext>
            </a:extLst>
          </p:cNvPr>
          <p:cNvSpPr txBox="1"/>
          <p:nvPr/>
        </p:nvSpPr>
        <p:spPr>
          <a:xfrm>
            <a:off x="288183" y="2794586"/>
            <a:ext cx="2418622" cy="1125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政策指数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移动指数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基础接触矩阵</a:t>
            </a:r>
            <a:r>
              <a:rPr kumimoji="1"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新冠前</a:t>
            </a:r>
            <a:r>
              <a:rPr kumimoji="1"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人口分年龄数据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3AA47424-8EC7-02E3-6789-A13A83E94D9F}"/>
              </a:ext>
            </a:extLst>
          </p:cNvPr>
          <p:cNvSpPr txBox="1"/>
          <p:nvPr/>
        </p:nvSpPr>
        <p:spPr>
          <a:xfrm>
            <a:off x="282511" y="5410620"/>
            <a:ext cx="2418622" cy="1124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输入：</a:t>
            </a:r>
            <a:r>
              <a:rPr kumimoji="1"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5</a:t>
            </a: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类基础接触矩阵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政策指数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移动指数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输出：拟合后的时变接触矩阵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E4FC0425-208A-673D-A1B6-9B58D3F73AB9}"/>
              </a:ext>
            </a:extLst>
          </p:cNvPr>
          <p:cNvSpPr txBox="1"/>
          <p:nvPr/>
        </p:nvSpPr>
        <p:spPr>
          <a:xfrm>
            <a:off x="3508267" y="1834110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加载外部数据（第二类）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76B40475-1E18-88EA-7C1B-E260C8CFACC3}"/>
              </a:ext>
            </a:extLst>
          </p:cNvPr>
          <p:cNvSpPr txBox="1"/>
          <p:nvPr/>
        </p:nvSpPr>
        <p:spPr>
          <a:xfrm>
            <a:off x="3508267" y="4946777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初始化模型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0A8B3C5B-1296-67CB-950B-868B3F539EE0}"/>
              </a:ext>
            </a:extLst>
          </p:cNvPr>
          <p:cNvSpPr txBox="1"/>
          <p:nvPr/>
        </p:nvSpPr>
        <p:spPr>
          <a:xfrm>
            <a:off x="3471799" y="5337525"/>
            <a:ext cx="2418622" cy="14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输入：</a:t>
            </a:r>
            <a:r>
              <a:rPr kumimoji="1"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CovidM</a:t>
            </a: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模型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时变接触矩阵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流行病参数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人口分年龄数据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输出：可供仿真的模型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2B3199B-2372-697F-0074-5DB9C88E609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681110" y="2182923"/>
            <a:ext cx="0" cy="276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">
            <a:extLst>
              <a:ext uri="{FF2B5EF4-FFF2-40B4-BE49-F238E27FC236}">
                <a16:creationId xmlns:a16="http://schemas.microsoft.com/office/drawing/2014/main" id="{7E147C6C-41CD-FB94-CCB1-ECADDCB1ED81}"/>
              </a:ext>
            </a:extLst>
          </p:cNvPr>
          <p:cNvSpPr txBox="1"/>
          <p:nvPr/>
        </p:nvSpPr>
        <p:spPr>
          <a:xfrm>
            <a:off x="3233381" y="2376701"/>
            <a:ext cx="2418622" cy="23852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流行病参数：自然免疫力下降率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疫苗免疫力下降率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疫苗感染保护率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临床进展率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疫苗亚临床概率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潜伏期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临床前平均感染时间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亚临床平均感染时间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临床平均感染时间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接触后感染概率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亚临床感染性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4F91D527-09A3-679A-9051-9204C4AEBEDD}"/>
              </a:ext>
            </a:extLst>
          </p:cNvPr>
          <p:cNvSpPr txBox="1"/>
          <p:nvPr/>
        </p:nvSpPr>
        <p:spPr>
          <a:xfrm>
            <a:off x="6599360" y="1834629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加载外部数据（第三类）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E0BC4AEF-37D2-3E90-207B-D4FEA84776DE}"/>
              </a:ext>
            </a:extLst>
          </p:cNvPr>
          <p:cNvSpPr txBox="1"/>
          <p:nvPr/>
        </p:nvSpPr>
        <p:spPr>
          <a:xfrm>
            <a:off x="6599360" y="3429000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计算疫苗接种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44" name="TextBox 15">
            <a:extLst>
              <a:ext uri="{FF2B5EF4-FFF2-40B4-BE49-F238E27FC236}">
                <a16:creationId xmlns:a16="http://schemas.microsoft.com/office/drawing/2014/main" id="{481ED17E-5A75-94A1-5CEA-C231BEA228AB}"/>
              </a:ext>
            </a:extLst>
          </p:cNvPr>
          <p:cNvSpPr txBox="1"/>
          <p:nvPr/>
        </p:nvSpPr>
        <p:spPr>
          <a:xfrm>
            <a:off x="6591052" y="4946776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执行实验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BC49DA8C-7BC5-87FA-ED88-0CC1711354D6}"/>
              </a:ext>
            </a:extLst>
          </p:cNvPr>
          <p:cNvSpPr txBox="1"/>
          <p:nvPr/>
        </p:nvSpPr>
        <p:spPr>
          <a:xfrm>
            <a:off x="6562892" y="5422436"/>
            <a:ext cx="2418622" cy="844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输入：可供仿真的模型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时变疫苗接种数量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输出：仓室模型结果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AD7F32-FB53-DC93-0C51-487F0641DC88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7772203" y="2183442"/>
            <a:ext cx="0" cy="124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5">
            <a:extLst>
              <a:ext uri="{FF2B5EF4-FFF2-40B4-BE49-F238E27FC236}">
                <a16:creationId xmlns:a16="http://schemas.microsoft.com/office/drawing/2014/main" id="{3FAA43AA-4605-5482-72D3-D224A9E12A96}"/>
              </a:ext>
            </a:extLst>
          </p:cNvPr>
          <p:cNvSpPr txBox="1"/>
          <p:nvPr/>
        </p:nvSpPr>
        <p:spPr>
          <a:xfrm>
            <a:off x="6387399" y="2498760"/>
            <a:ext cx="2418622" cy="661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疫苗数据：现有疫苗分年龄接种数量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疫苗参数：疫苗推出策略（</a:t>
            </a:r>
            <a:r>
              <a:rPr kumimoji="1" lang="en-US" altLang="zh-CN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R1~R4</a:t>
            </a: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）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r">
              <a:lnSpc>
                <a:spcPct val="100000"/>
              </a:lnSpc>
              <a:buNone/>
            </a:pP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疫苗优发策略（</a:t>
            </a:r>
            <a:r>
              <a:rPr kumimoji="1" lang="en-US" altLang="zh-CN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V+~V75</a:t>
            </a:r>
            <a:r>
              <a:rPr kumimoji="1"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）</a:t>
            </a:r>
            <a:endParaRPr kumimoji="1" lang="en-US" altLang="zh-CN" sz="9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3B1BBD-DCEB-E2CF-EBC2-0E24476C6FA0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763895" y="3777813"/>
            <a:ext cx="8308" cy="1168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>
            <a:extLst>
              <a:ext uri="{FF2B5EF4-FFF2-40B4-BE49-F238E27FC236}">
                <a16:creationId xmlns:a16="http://schemas.microsoft.com/office/drawing/2014/main" id="{CF473E2C-25FC-233C-730D-DAFEC73A8DF1}"/>
              </a:ext>
            </a:extLst>
          </p:cNvPr>
          <p:cNvSpPr txBox="1"/>
          <p:nvPr/>
        </p:nvSpPr>
        <p:spPr>
          <a:xfrm>
            <a:off x="6591052" y="3932525"/>
            <a:ext cx="2418622" cy="844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输入：疫苗数据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疫苗参数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输出：时变疫苗接种数量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1" name="TextBox 15">
            <a:extLst>
              <a:ext uri="{FF2B5EF4-FFF2-40B4-BE49-F238E27FC236}">
                <a16:creationId xmlns:a16="http://schemas.microsoft.com/office/drawing/2014/main" id="{B1BDD642-F9C8-35FB-1B0A-2736B2803AF4}"/>
              </a:ext>
            </a:extLst>
          </p:cNvPr>
          <p:cNvSpPr txBox="1"/>
          <p:nvPr/>
        </p:nvSpPr>
        <p:spPr>
          <a:xfrm>
            <a:off x="148691" y="2921921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①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2" name="TextBox 15">
            <a:extLst>
              <a:ext uri="{FF2B5EF4-FFF2-40B4-BE49-F238E27FC236}">
                <a16:creationId xmlns:a16="http://schemas.microsoft.com/office/drawing/2014/main" id="{5F5E9CC0-A0D8-2CCC-49A6-BB0D0F4A9FC0}"/>
              </a:ext>
            </a:extLst>
          </p:cNvPr>
          <p:cNvSpPr txBox="1"/>
          <p:nvPr/>
        </p:nvSpPr>
        <p:spPr>
          <a:xfrm>
            <a:off x="153565" y="3486026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②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12976BAF-5648-EC68-C7E0-A493DC46C721}"/>
              </a:ext>
            </a:extLst>
          </p:cNvPr>
          <p:cNvSpPr txBox="1"/>
          <p:nvPr/>
        </p:nvSpPr>
        <p:spPr>
          <a:xfrm>
            <a:off x="153565" y="5562907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①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id="{E2CA15B7-343B-5DFE-AE48-F6923DFC5B5E}"/>
              </a:ext>
            </a:extLst>
          </p:cNvPr>
          <p:cNvSpPr txBox="1"/>
          <p:nvPr/>
        </p:nvSpPr>
        <p:spPr>
          <a:xfrm>
            <a:off x="2390036" y="6087512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③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5" name="TextBox 15">
            <a:extLst>
              <a:ext uri="{FF2B5EF4-FFF2-40B4-BE49-F238E27FC236}">
                <a16:creationId xmlns:a16="http://schemas.microsoft.com/office/drawing/2014/main" id="{5C578349-3711-4602-5D28-AC9C3C06EC2D}"/>
              </a:ext>
            </a:extLst>
          </p:cNvPr>
          <p:cNvSpPr txBox="1"/>
          <p:nvPr/>
        </p:nvSpPr>
        <p:spPr>
          <a:xfrm>
            <a:off x="3557934" y="3182028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④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6" name="TextBox 15">
            <a:extLst>
              <a:ext uri="{FF2B5EF4-FFF2-40B4-BE49-F238E27FC236}">
                <a16:creationId xmlns:a16="http://schemas.microsoft.com/office/drawing/2014/main" id="{151886DF-9974-9A0A-0F18-00B666E09B89}"/>
              </a:ext>
            </a:extLst>
          </p:cNvPr>
          <p:cNvSpPr txBox="1"/>
          <p:nvPr/>
        </p:nvSpPr>
        <p:spPr>
          <a:xfrm>
            <a:off x="3423704" y="5802972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④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7" name="TextBox 15">
            <a:extLst>
              <a:ext uri="{FF2B5EF4-FFF2-40B4-BE49-F238E27FC236}">
                <a16:creationId xmlns:a16="http://schemas.microsoft.com/office/drawing/2014/main" id="{4E18F8C7-A5AC-0062-74B5-6D434EE1769F}"/>
              </a:ext>
            </a:extLst>
          </p:cNvPr>
          <p:cNvSpPr txBox="1"/>
          <p:nvPr/>
        </p:nvSpPr>
        <p:spPr>
          <a:xfrm>
            <a:off x="3423704" y="6083336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②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8" name="TextBox 15">
            <a:extLst>
              <a:ext uri="{FF2B5EF4-FFF2-40B4-BE49-F238E27FC236}">
                <a16:creationId xmlns:a16="http://schemas.microsoft.com/office/drawing/2014/main" id="{DC6CEE0C-4E4E-BD8E-2509-B06FFFE1C9CF}"/>
              </a:ext>
            </a:extLst>
          </p:cNvPr>
          <p:cNvSpPr txBox="1"/>
          <p:nvPr/>
        </p:nvSpPr>
        <p:spPr>
          <a:xfrm>
            <a:off x="3415927" y="5523196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③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9" name="TextBox 15">
            <a:extLst>
              <a:ext uri="{FF2B5EF4-FFF2-40B4-BE49-F238E27FC236}">
                <a16:creationId xmlns:a16="http://schemas.microsoft.com/office/drawing/2014/main" id="{74E311C8-0FC6-ACF7-67AE-278BD265FE47}"/>
              </a:ext>
            </a:extLst>
          </p:cNvPr>
          <p:cNvSpPr txBox="1"/>
          <p:nvPr/>
        </p:nvSpPr>
        <p:spPr>
          <a:xfrm>
            <a:off x="5390236" y="6293930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⑤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0" name="TextBox 15">
            <a:extLst>
              <a:ext uri="{FF2B5EF4-FFF2-40B4-BE49-F238E27FC236}">
                <a16:creationId xmlns:a16="http://schemas.microsoft.com/office/drawing/2014/main" id="{7EA27AD5-63E3-827E-3702-E72EE76168C9}"/>
              </a:ext>
            </a:extLst>
          </p:cNvPr>
          <p:cNvSpPr txBox="1"/>
          <p:nvPr/>
        </p:nvSpPr>
        <p:spPr>
          <a:xfrm>
            <a:off x="6201920" y="2529505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⑥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1" name="TextBox 15">
            <a:extLst>
              <a:ext uri="{FF2B5EF4-FFF2-40B4-BE49-F238E27FC236}">
                <a16:creationId xmlns:a16="http://schemas.microsoft.com/office/drawing/2014/main" id="{90C474CE-9A2C-E3EC-D95C-49F58B353064}"/>
              </a:ext>
            </a:extLst>
          </p:cNvPr>
          <p:cNvSpPr txBox="1"/>
          <p:nvPr/>
        </p:nvSpPr>
        <p:spPr>
          <a:xfrm>
            <a:off x="6253369" y="3963144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⑥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583F0DFE-1049-ACF2-6026-94F3C2B33786}"/>
              </a:ext>
            </a:extLst>
          </p:cNvPr>
          <p:cNvSpPr txBox="1"/>
          <p:nvPr/>
        </p:nvSpPr>
        <p:spPr>
          <a:xfrm>
            <a:off x="8542660" y="4354948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⑦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3" name="TextBox 15">
            <a:extLst>
              <a:ext uri="{FF2B5EF4-FFF2-40B4-BE49-F238E27FC236}">
                <a16:creationId xmlns:a16="http://schemas.microsoft.com/office/drawing/2014/main" id="{D7D3A31E-D89A-AF37-05EB-9445177CD097}"/>
              </a:ext>
            </a:extLst>
          </p:cNvPr>
          <p:cNvSpPr txBox="1"/>
          <p:nvPr/>
        </p:nvSpPr>
        <p:spPr>
          <a:xfrm>
            <a:off x="6276412" y="5581645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⑦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4" name="TextBox 15">
            <a:extLst>
              <a:ext uri="{FF2B5EF4-FFF2-40B4-BE49-F238E27FC236}">
                <a16:creationId xmlns:a16="http://schemas.microsoft.com/office/drawing/2014/main" id="{CD242088-B9F5-1D21-4BEF-84304C592A01}"/>
              </a:ext>
            </a:extLst>
          </p:cNvPr>
          <p:cNvSpPr txBox="1"/>
          <p:nvPr/>
        </p:nvSpPr>
        <p:spPr>
          <a:xfrm>
            <a:off x="6276262" y="5310858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⑤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5" name="TextBox 15">
            <a:extLst>
              <a:ext uri="{FF2B5EF4-FFF2-40B4-BE49-F238E27FC236}">
                <a16:creationId xmlns:a16="http://schemas.microsoft.com/office/drawing/2014/main" id="{B90FF05B-35DE-2AA1-5D64-887D134AEE8A}"/>
              </a:ext>
            </a:extLst>
          </p:cNvPr>
          <p:cNvSpPr txBox="1"/>
          <p:nvPr/>
        </p:nvSpPr>
        <p:spPr>
          <a:xfrm>
            <a:off x="8363479" y="5841597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⑧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711F14FF-917F-C852-79B9-51C7AA3B9825}"/>
              </a:ext>
            </a:extLst>
          </p:cNvPr>
          <p:cNvSpPr txBox="1"/>
          <p:nvPr/>
        </p:nvSpPr>
        <p:spPr>
          <a:xfrm>
            <a:off x="9435128" y="1827330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加载外部数据（第四类）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9" name="TextBox 15">
            <a:extLst>
              <a:ext uri="{FF2B5EF4-FFF2-40B4-BE49-F238E27FC236}">
                <a16:creationId xmlns:a16="http://schemas.microsoft.com/office/drawing/2014/main" id="{12D35046-589D-7E60-DEFE-51146F171480}"/>
              </a:ext>
            </a:extLst>
          </p:cNvPr>
          <p:cNvSpPr txBox="1"/>
          <p:nvPr/>
        </p:nvSpPr>
        <p:spPr>
          <a:xfrm>
            <a:off x="9418538" y="4946776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实验评估与结论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90" name="TextBox 15">
            <a:extLst>
              <a:ext uri="{FF2B5EF4-FFF2-40B4-BE49-F238E27FC236}">
                <a16:creationId xmlns:a16="http://schemas.microsoft.com/office/drawing/2014/main" id="{0B739CC4-B98A-BEE5-DDF6-0904AF7E7263}"/>
              </a:ext>
            </a:extLst>
          </p:cNvPr>
          <p:cNvSpPr txBox="1"/>
          <p:nvPr/>
        </p:nvSpPr>
        <p:spPr>
          <a:xfrm>
            <a:off x="9350574" y="5419173"/>
            <a:ext cx="2418622" cy="844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输入：仓室模型结果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第四类外部数据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输出：五维评价指标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2B751D2-4075-DDA4-A378-E533B8A892D7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 flipH="1">
            <a:off x="10591381" y="2176143"/>
            <a:ext cx="16590" cy="2770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5">
            <a:extLst>
              <a:ext uri="{FF2B5EF4-FFF2-40B4-BE49-F238E27FC236}">
                <a16:creationId xmlns:a16="http://schemas.microsoft.com/office/drawing/2014/main" id="{201666B7-AEB3-F5E3-6465-5E094077798C}"/>
              </a:ext>
            </a:extLst>
          </p:cNvPr>
          <p:cNvSpPr txBox="1"/>
          <p:nvPr/>
        </p:nvSpPr>
        <p:spPr>
          <a:xfrm>
            <a:off x="9350574" y="2584203"/>
            <a:ext cx="2418622" cy="16860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年龄特异性寿命期望年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年龄特异性寿命质量期望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年龄特异性死亡率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不良反应发生率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不良反应发生质量期望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人均</a:t>
            </a:r>
            <a:r>
              <a:rPr kumimoji="1"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GDP</a:t>
            </a:r>
          </a:p>
        </p:txBody>
      </p:sp>
      <p:sp>
        <p:nvSpPr>
          <p:cNvPr id="94" name="TextBox 15">
            <a:extLst>
              <a:ext uri="{FF2B5EF4-FFF2-40B4-BE49-F238E27FC236}">
                <a16:creationId xmlns:a16="http://schemas.microsoft.com/office/drawing/2014/main" id="{42077F62-4818-6C53-9523-5C624C2B95AA}"/>
              </a:ext>
            </a:extLst>
          </p:cNvPr>
          <p:cNvSpPr txBox="1"/>
          <p:nvPr/>
        </p:nvSpPr>
        <p:spPr>
          <a:xfrm>
            <a:off x="9270962" y="5310858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⑧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95" name="TextBox 15">
            <a:extLst>
              <a:ext uri="{FF2B5EF4-FFF2-40B4-BE49-F238E27FC236}">
                <a16:creationId xmlns:a16="http://schemas.microsoft.com/office/drawing/2014/main" id="{D68F90DC-E4D3-8F70-66F5-C41CBF610058}"/>
              </a:ext>
            </a:extLst>
          </p:cNvPr>
          <p:cNvSpPr txBox="1"/>
          <p:nvPr/>
        </p:nvSpPr>
        <p:spPr>
          <a:xfrm>
            <a:off x="9270962" y="5581645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⑨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96" name="TextBox 15">
            <a:extLst>
              <a:ext uri="{FF2B5EF4-FFF2-40B4-BE49-F238E27FC236}">
                <a16:creationId xmlns:a16="http://schemas.microsoft.com/office/drawing/2014/main" id="{8F6CBADE-F4D4-379D-BFD0-5225412DE1E2}"/>
              </a:ext>
            </a:extLst>
          </p:cNvPr>
          <p:cNvSpPr txBox="1"/>
          <p:nvPr/>
        </p:nvSpPr>
        <p:spPr>
          <a:xfrm>
            <a:off x="9125441" y="3092217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⑨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97" name="TextBox 15">
            <a:extLst>
              <a:ext uri="{FF2B5EF4-FFF2-40B4-BE49-F238E27FC236}">
                <a16:creationId xmlns:a16="http://schemas.microsoft.com/office/drawing/2014/main" id="{33FB249F-B3CC-B5CF-53FB-08077A1BF332}"/>
              </a:ext>
            </a:extLst>
          </p:cNvPr>
          <p:cNvSpPr txBox="1"/>
          <p:nvPr/>
        </p:nvSpPr>
        <p:spPr>
          <a:xfrm>
            <a:off x="11123166" y="5858059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⑩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7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895A74E-1690-AEFA-4ABE-AFE6C1A6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14287"/>
            <a:ext cx="10515600" cy="702019"/>
          </a:xfrm>
        </p:spPr>
        <p:txBody>
          <a:bodyPr/>
          <a:lstStyle/>
          <a:p>
            <a:r>
              <a:rPr lang="zh-CN" altLang="en-US" dirty="0">
                <a:cs typeface="Palatino Linotype" panose="02040502050505030304" pitchFamily="18" charset="0"/>
              </a:rPr>
              <a:t>工程总览图</a:t>
            </a:r>
            <a:endParaRPr lang="en-US" altLang="zh-CN" dirty="0">
              <a:solidFill>
                <a:srgbClr val="0432FF"/>
              </a:solidFill>
              <a:cs typeface="Palatino Linotype" panose="02040502050505030304" pitchFamily="18" charset="0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51604822-43F3-F954-F791-89E5A3A72E3F}"/>
              </a:ext>
            </a:extLst>
          </p:cNvPr>
          <p:cNvSpPr txBox="1"/>
          <p:nvPr/>
        </p:nvSpPr>
        <p:spPr>
          <a:xfrm>
            <a:off x="284960" y="1026591"/>
            <a:ext cx="5181364" cy="34789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外部数据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11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个数据集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①②④⑥⑨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用户配置文件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2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④⑥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报告文档类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2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(report+PPT)</a:t>
            </a:r>
          </a:p>
          <a:p>
            <a:pPr algn="l"/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实验执行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640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(4*4*5*8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组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LibEpidemic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建模应用代码文件：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2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(CovidM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模型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方法复现代码文件：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8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③⑤⑦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方法执行代码文件：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1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⑧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评估代码文件：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6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⑩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实验代码文件：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1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⑩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)</a:t>
            </a:r>
          </a:p>
          <a:p>
            <a:pPr algn="l"/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实验结果可视化代码文件：</a:t>
            </a: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1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个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076BDA0D-A81E-AC54-4872-89CA59382396}"/>
              </a:ext>
            </a:extLst>
          </p:cNvPr>
          <p:cNvSpPr txBox="1"/>
          <p:nvPr/>
        </p:nvSpPr>
        <p:spPr>
          <a:xfrm>
            <a:off x="7122847" y="4072295"/>
            <a:ext cx="3763813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LibEpidemic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底层接口调用代码文件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1A1E25FF-3207-086A-1A40-6E302B02ACC3}"/>
              </a:ext>
            </a:extLst>
          </p:cNvPr>
          <p:cNvSpPr txBox="1"/>
          <p:nvPr/>
        </p:nvSpPr>
        <p:spPr>
          <a:xfrm>
            <a:off x="7427646" y="1232000"/>
            <a:ext cx="3154213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评估与实验代码文件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74B51CDF-352F-7096-7A81-F6FE4E9A5000}"/>
              </a:ext>
            </a:extLst>
          </p:cNvPr>
          <p:cNvSpPr txBox="1"/>
          <p:nvPr/>
        </p:nvSpPr>
        <p:spPr>
          <a:xfrm>
            <a:off x="7593297" y="3131236"/>
            <a:ext cx="2822909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方法复现代码文件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75265AE1-680A-E654-C712-A0F278E3ECAD}"/>
              </a:ext>
            </a:extLst>
          </p:cNvPr>
          <p:cNvSpPr txBox="1"/>
          <p:nvPr/>
        </p:nvSpPr>
        <p:spPr>
          <a:xfrm>
            <a:off x="7669496" y="2181618"/>
            <a:ext cx="2670509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OHEI </a:t>
            </a: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方法执行代码文件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245966D-2123-B26C-F19B-28A36DCB05C3}"/>
              </a:ext>
            </a:extLst>
          </p:cNvPr>
          <p:cNvSpPr txBox="1"/>
          <p:nvPr/>
        </p:nvSpPr>
        <p:spPr>
          <a:xfrm>
            <a:off x="7838563" y="5030472"/>
            <a:ext cx="2332381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LibEpidemic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建模应用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488F4D41-6117-4E03-3650-1BAB067D1CAB}"/>
              </a:ext>
            </a:extLst>
          </p:cNvPr>
          <p:cNvSpPr txBox="1"/>
          <p:nvPr/>
        </p:nvSpPr>
        <p:spPr>
          <a:xfrm>
            <a:off x="7739073" y="5954413"/>
            <a:ext cx="2531361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LibEpidemic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引擎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E76E44AA-FCD8-B5E1-334C-8B65575D80DA}"/>
              </a:ext>
            </a:extLst>
          </p:cNvPr>
          <p:cNvSpPr txBox="1"/>
          <p:nvPr/>
        </p:nvSpPr>
        <p:spPr>
          <a:xfrm>
            <a:off x="5532585" y="2672217"/>
            <a:ext cx="1259153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外部数据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86F4ADB2-DF46-E3DF-6989-ED9A1C82CA40}"/>
              </a:ext>
            </a:extLst>
          </p:cNvPr>
          <p:cNvSpPr txBox="1"/>
          <p:nvPr/>
        </p:nvSpPr>
        <p:spPr>
          <a:xfrm>
            <a:off x="5386616" y="3601766"/>
            <a:ext cx="1736231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用户配置文件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19B4553C-46FB-EF51-6FB8-D4C85348A564}"/>
              </a:ext>
            </a:extLst>
          </p:cNvPr>
          <p:cNvSpPr txBox="1"/>
          <p:nvPr/>
        </p:nvSpPr>
        <p:spPr>
          <a:xfrm>
            <a:off x="10581859" y="1218466"/>
            <a:ext cx="1520882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报告文档类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E496F0D7-10E7-31D9-0518-D1EC2E4F9846}"/>
              </a:ext>
            </a:extLst>
          </p:cNvPr>
          <p:cNvSpPr txBox="1"/>
          <p:nvPr/>
        </p:nvSpPr>
        <p:spPr>
          <a:xfrm>
            <a:off x="5532585" y="1726821"/>
            <a:ext cx="1259153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模型仿真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9FE5F50-EA99-6023-91AD-E0C2EFD6389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9004754" y="5379285"/>
            <a:ext cx="0" cy="575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08C47E-DBE1-B537-16AF-456455729A74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004754" y="4421108"/>
            <a:ext cx="0" cy="60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DBA210-BA9F-E9D3-0909-2F01A450BF4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9004752" y="3480049"/>
            <a:ext cx="2" cy="59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224699-916D-5E34-A28C-50CF19DF395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9004751" y="2530431"/>
            <a:ext cx="1" cy="600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00301C5-AB87-A4F4-A6CA-B999A2BDD83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9004751" y="1580813"/>
            <a:ext cx="2" cy="600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CE1CCF-A73C-A740-D3E8-A08904F09E4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791738" y="1901227"/>
            <a:ext cx="21402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1652A68-9151-A120-79CC-25C6AB035928}"/>
              </a:ext>
            </a:extLst>
          </p:cNvPr>
          <p:cNvCxnSpPr>
            <a:cxnSpLocks/>
          </p:cNvCxnSpPr>
          <p:nvPr/>
        </p:nvCxnSpPr>
        <p:spPr>
          <a:xfrm flipV="1">
            <a:off x="6791737" y="2826553"/>
            <a:ext cx="21402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03B1B97-FBAF-617B-2F14-7BE9A739AD61}"/>
              </a:ext>
            </a:extLst>
          </p:cNvPr>
          <p:cNvCxnSpPr>
            <a:cxnSpLocks/>
          </p:cNvCxnSpPr>
          <p:nvPr/>
        </p:nvCxnSpPr>
        <p:spPr>
          <a:xfrm flipV="1">
            <a:off x="6864523" y="3776171"/>
            <a:ext cx="21402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8BDBC75-238A-C722-DE9F-A27096FF5875}"/>
              </a:ext>
            </a:extLst>
          </p:cNvPr>
          <p:cNvCxnSpPr>
            <a:cxnSpLocks/>
          </p:cNvCxnSpPr>
          <p:nvPr/>
        </p:nvCxnSpPr>
        <p:spPr>
          <a:xfrm>
            <a:off x="10340005" y="1400892"/>
            <a:ext cx="437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5">
            <a:extLst>
              <a:ext uri="{FF2B5EF4-FFF2-40B4-BE49-F238E27FC236}">
                <a16:creationId xmlns:a16="http://schemas.microsoft.com/office/drawing/2014/main" id="{BFA6652C-CA21-275F-1F94-0BB0DEDB689A}"/>
              </a:ext>
            </a:extLst>
          </p:cNvPr>
          <p:cNvSpPr txBox="1"/>
          <p:nvPr/>
        </p:nvSpPr>
        <p:spPr>
          <a:xfrm>
            <a:off x="9929089" y="911884"/>
            <a:ext cx="1259153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实验执行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06BB55A8-9548-CF30-7844-8A1106D1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91634"/>
              </p:ext>
            </p:extLst>
          </p:nvPr>
        </p:nvGraphicFramePr>
        <p:xfrm>
          <a:off x="253895" y="4744283"/>
          <a:ext cx="5062526" cy="1425995"/>
        </p:xfrm>
        <a:graphic>
          <a:graphicData uri="http://schemas.openxmlformats.org/drawingml/2006/table">
            <a:tbl>
              <a:tblPr/>
              <a:tblGrid>
                <a:gridCol w="1312506">
                  <a:extLst>
                    <a:ext uri="{9D8B030D-6E8A-4147-A177-3AD203B41FA5}">
                      <a16:colId xmlns:a16="http://schemas.microsoft.com/office/drawing/2014/main" val="328345201"/>
                    </a:ext>
                  </a:extLst>
                </a:gridCol>
                <a:gridCol w="750004">
                  <a:extLst>
                    <a:ext uri="{9D8B030D-6E8A-4147-A177-3AD203B41FA5}">
                      <a16:colId xmlns:a16="http://schemas.microsoft.com/office/drawing/2014/main" val="687333984"/>
                    </a:ext>
                  </a:extLst>
                </a:gridCol>
                <a:gridCol w="750004">
                  <a:extLst>
                    <a:ext uri="{9D8B030D-6E8A-4147-A177-3AD203B41FA5}">
                      <a16:colId xmlns:a16="http://schemas.microsoft.com/office/drawing/2014/main" val="164820656"/>
                    </a:ext>
                  </a:extLst>
                </a:gridCol>
                <a:gridCol w="750004">
                  <a:extLst>
                    <a:ext uri="{9D8B030D-6E8A-4147-A177-3AD203B41FA5}">
                      <a16:colId xmlns:a16="http://schemas.microsoft.com/office/drawing/2014/main" val="550103433"/>
                    </a:ext>
                  </a:extLst>
                </a:gridCol>
                <a:gridCol w="750004">
                  <a:extLst>
                    <a:ext uri="{9D8B030D-6E8A-4147-A177-3AD203B41FA5}">
                      <a16:colId xmlns:a16="http://schemas.microsoft.com/office/drawing/2014/main" val="1207958210"/>
                    </a:ext>
                  </a:extLst>
                </a:gridCol>
                <a:gridCol w="750004">
                  <a:extLst>
                    <a:ext uri="{9D8B030D-6E8A-4147-A177-3AD203B41FA5}">
                      <a16:colId xmlns:a16="http://schemas.microsoft.com/office/drawing/2014/main" val="823546989"/>
                    </a:ext>
                  </a:extLst>
                </a:gridCol>
              </a:tblGrid>
              <a:tr h="28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Vaccine Plan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mortality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morbidity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cLE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cQALY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HC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73139"/>
                  </a:ext>
                </a:extLst>
              </a:tr>
              <a:tr h="28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R1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V+V20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V+V20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98108"/>
                  </a:ext>
                </a:extLst>
              </a:tr>
              <a:tr h="28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R2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V60V75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V+V20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52923"/>
                  </a:ext>
                </a:extLst>
              </a:tr>
              <a:tr h="28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R3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V+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993922"/>
                  </a:ext>
                </a:extLst>
              </a:tr>
              <a:tr h="28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R4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V+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等线" panose="02010600030101010101" pitchFamily="2" charset="-122"/>
                        </a:rPr>
                        <a:t>V60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9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39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895A74E-1690-AEFA-4ABE-AFE6C1A6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14287"/>
            <a:ext cx="10515600" cy="702019"/>
          </a:xfrm>
        </p:spPr>
        <p:txBody>
          <a:bodyPr/>
          <a:lstStyle/>
          <a:p>
            <a:r>
              <a:rPr lang="zh-CN" altLang="en-US" dirty="0">
                <a:cs typeface="Palatino Linotype" panose="02040502050505030304" pitchFamily="18" charset="0"/>
              </a:rPr>
              <a:t>前端需求（</a:t>
            </a:r>
            <a:r>
              <a:rPr lang="en-US" altLang="zh-CN" dirty="0">
                <a:cs typeface="Palatino Linotype" panose="02040502050505030304" pitchFamily="18" charset="0"/>
              </a:rPr>
              <a:t>Yidu Cloud</a:t>
            </a:r>
            <a:r>
              <a:rPr lang="zh-CN" altLang="en-US" dirty="0">
                <a:cs typeface="Palatino Linotype" panose="02040502050505030304" pitchFamily="18" charset="0"/>
              </a:rPr>
              <a:t>）</a:t>
            </a:r>
            <a:endParaRPr lang="en-US" altLang="zh-CN" dirty="0">
              <a:solidFill>
                <a:srgbClr val="0432FF"/>
              </a:solidFill>
              <a:cs typeface="Palatino Linotype" panose="02040502050505030304" pitchFamily="18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63F3F987-B8F9-56FA-9E52-1797C5AEE5BB}"/>
              </a:ext>
            </a:extLst>
          </p:cNvPr>
          <p:cNvSpPr txBox="1"/>
          <p:nvPr/>
        </p:nvSpPr>
        <p:spPr>
          <a:xfrm>
            <a:off x="2264265" y="1264220"/>
            <a:ext cx="894720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拟合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3528AA80-626B-88E1-9B17-0A77406BD6D8}"/>
              </a:ext>
            </a:extLst>
          </p:cNvPr>
          <p:cNvSpPr txBox="1"/>
          <p:nvPr/>
        </p:nvSpPr>
        <p:spPr>
          <a:xfrm>
            <a:off x="5078300" y="1259963"/>
            <a:ext cx="1186267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模型仿真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FCC8F40F-366C-5FCB-A2C5-16E077D3A2E0}"/>
              </a:ext>
            </a:extLst>
          </p:cNvPr>
          <p:cNvSpPr txBox="1"/>
          <p:nvPr/>
        </p:nvSpPr>
        <p:spPr>
          <a:xfrm>
            <a:off x="7897847" y="1262773"/>
            <a:ext cx="894720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31C182D0-A240-41C7-9F7F-D4E9A6F05D51}"/>
              </a:ext>
            </a:extLst>
          </p:cNvPr>
          <p:cNvSpPr txBox="1"/>
          <p:nvPr/>
        </p:nvSpPr>
        <p:spPr>
          <a:xfrm>
            <a:off x="10160611" y="1260865"/>
            <a:ext cx="894720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结论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207B21-7849-B1AC-DB0A-3DF3900610A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158985" y="1434370"/>
            <a:ext cx="1919315" cy="4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F8E1B4-0B7F-D584-D94E-0498A1A00C2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264567" y="1434370"/>
            <a:ext cx="1633280" cy="2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AB8660-7D86-23AD-EF98-ED426971AE8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792567" y="1435272"/>
            <a:ext cx="1368044" cy="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>
            <a:extLst>
              <a:ext uri="{FF2B5EF4-FFF2-40B4-BE49-F238E27FC236}">
                <a16:creationId xmlns:a16="http://schemas.microsoft.com/office/drawing/2014/main" id="{3496DDB7-F833-FC75-64F3-FE57F90F7268}"/>
              </a:ext>
            </a:extLst>
          </p:cNvPr>
          <p:cNvSpPr txBox="1"/>
          <p:nvPr/>
        </p:nvSpPr>
        <p:spPr>
          <a:xfrm>
            <a:off x="1636240" y="5383513"/>
            <a:ext cx="2146952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拟合接触矩阵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E6843433-6845-3362-3672-A566C5B357B2}"/>
              </a:ext>
            </a:extLst>
          </p:cNvPr>
          <p:cNvSpPr txBox="1"/>
          <p:nvPr/>
        </p:nvSpPr>
        <p:spPr>
          <a:xfrm>
            <a:off x="1517664" y="5774508"/>
            <a:ext cx="2418622" cy="284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拟合后的时变接触矩阵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7CBBE57F-B8B4-533F-9E65-4E4930B3290A}"/>
              </a:ext>
            </a:extLst>
          </p:cNvPr>
          <p:cNvSpPr txBox="1"/>
          <p:nvPr/>
        </p:nvSpPr>
        <p:spPr>
          <a:xfrm>
            <a:off x="4545017" y="5387328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初始化模型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A446AF75-FD7D-D753-0033-0F5F297C8BD8}"/>
              </a:ext>
            </a:extLst>
          </p:cNvPr>
          <p:cNvSpPr txBox="1"/>
          <p:nvPr/>
        </p:nvSpPr>
        <p:spPr>
          <a:xfrm>
            <a:off x="4508549" y="5778076"/>
            <a:ext cx="2418622" cy="284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可供仿真的模型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4AE9DDD4-E289-D654-C2DE-181EF6056833}"/>
              </a:ext>
            </a:extLst>
          </p:cNvPr>
          <p:cNvSpPr txBox="1"/>
          <p:nvPr/>
        </p:nvSpPr>
        <p:spPr>
          <a:xfrm>
            <a:off x="7164221" y="5392046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执行实验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6844F49-E0B4-EB4E-7FD8-749DBBBB63A6}"/>
              </a:ext>
            </a:extLst>
          </p:cNvPr>
          <p:cNvSpPr txBox="1"/>
          <p:nvPr/>
        </p:nvSpPr>
        <p:spPr>
          <a:xfrm>
            <a:off x="7107752" y="5740859"/>
            <a:ext cx="2418622" cy="284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仓室模型结果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0A0842EA-1DF5-C0B8-14ED-D71E6EFEBBA1}"/>
              </a:ext>
            </a:extLst>
          </p:cNvPr>
          <p:cNvSpPr txBox="1"/>
          <p:nvPr/>
        </p:nvSpPr>
        <p:spPr>
          <a:xfrm>
            <a:off x="2423086" y="6063097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③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7003D45E-3DC4-D30E-2A87-21EBDB1536FD}"/>
              </a:ext>
            </a:extLst>
          </p:cNvPr>
          <p:cNvSpPr txBox="1"/>
          <p:nvPr/>
        </p:nvSpPr>
        <p:spPr>
          <a:xfrm>
            <a:off x="5457739" y="6063097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⑤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8A739CE6-2B78-4570-98BC-1C439A35C03A}"/>
              </a:ext>
            </a:extLst>
          </p:cNvPr>
          <p:cNvSpPr txBox="1"/>
          <p:nvPr/>
        </p:nvSpPr>
        <p:spPr>
          <a:xfrm>
            <a:off x="8088678" y="6059201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⑧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31AC35A4-2B77-7479-4B0F-6135E057A4D2}"/>
              </a:ext>
            </a:extLst>
          </p:cNvPr>
          <p:cNvSpPr txBox="1"/>
          <p:nvPr/>
        </p:nvSpPr>
        <p:spPr>
          <a:xfrm>
            <a:off x="9418703" y="5383512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实验评估与结论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FFCC1A20-D603-DA1A-3C7E-A60466872005}"/>
              </a:ext>
            </a:extLst>
          </p:cNvPr>
          <p:cNvSpPr txBox="1"/>
          <p:nvPr/>
        </p:nvSpPr>
        <p:spPr>
          <a:xfrm>
            <a:off x="9380297" y="5713562"/>
            <a:ext cx="2418622" cy="284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五维评价指标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31FE499F-4527-BCA3-3095-98B6062174BD}"/>
              </a:ext>
            </a:extLst>
          </p:cNvPr>
          <p:cNvSpPr txBox="1"/>
          <p:nvPr/>
        </p:nvSpPr>
        <p:spPr>
          <a:xfrm>
            <a:off x="10302978" y="6056236"/>
            <a:ext cx="573259" cy="4771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⑩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0DB90FC0-6E8B-5200-D5CF-3C2E49FD48DF}"/>
              </a:ext>
            </a:extLst>
          </p:cNvPr>
          <p:cNvSpPr txBox="1"/>
          <p:nvPr/>
        </p:nvSpPr>
        <p:spPr>
          <a:xfrm>
            <a:off x="79463" y="2446285"/>
            <a:ext cx="1348005" cy="6966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输入数据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自定义配置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12AD5A4E-768D-3C16-A38F-746724305000}"/>
              </a:ext>
            </a:extLst>
          </p:cNvPr>
          <p:cNvSpPr txBox="1"/>
          <p:nvPr/>
        </p:nvSpPr>
        <p:spPr>
          <a:xfrm>
            <a:off x="169479" y="5632498"/>
            <a:ext cx="1264897" cy="6966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输出结果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可视化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C9167682-4741-AE11-7E50-564803DCA013}"/>
              </a:ext>
            </a:extLst>
          </p:cNvPr>
          <p:cNvSpPr txBox="1"/>
          <p:nvPr/>
        </p:nvSpPr>
        <p:spPr>
          <a:xfrm>
            <a:off x="1577159" y="1735050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加载外部数据（第一类）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544A1AC1-A769-BF68-004A-D5AD10316A9C}"/>
              </a:ext>
            </a:extLst>
          </p:cNvPr>
          <p:cNvSpPr txBox="1"/>
          <p:nvPr/>
        </p:nvSpPr>
        <p:spPr>
          <a:xfrm>
            <a:off x="4561815" y="1748690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加载外部数据（第二类）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4EEE4D19-C454-696F-81EA-5E35992F75B8}"/>
              </a:ext>
            </a:extLst>
          </p:cNvPr>
          <p:cNvSpPr txBox="1"/>
          <p:nvPr/>
        </p:nvSpPr>
        <p:spPr>
          <a:xfrm>
            <a:off x="7172364" y="1758695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加载外部数据（第三类）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CC27E081-ECBE-7F8A-BD43-BEDF40C75CF9}"/>
              </a:ext>
            </a:extLst>
          </p:cNvPr>
          <p:cNvSpPr txBox="1"/>
          <p:nvPr/>
        </p:nvSpPr>
        <p:spPr>
          <a:xfrm>
            <a:off x="9518050" y="1748691"/>
            <a:ext cx="2345686" cy="3488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加载外部数据（第四类）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FB7CF362-67F0-FAE9-9FCD-61D5A9548CD9}"/>
              </a:ext>
            </a:extLst>
          </p:cNvPr>
          <p:cNvSpPr txBox="1"/>
          <p:nvPr/>
        </p:nvSpPr>
        <p:spPr>
          <a:xfrm>
            <a:off x="1427468" y="2231643"/>
            <a:ext cx="2418622" cy="1125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70C0"/>
                </a:solidFill>
                <a:cs typeface="Palatino Linotype" panose="02040502050505030304" pitchFamily="18" charset="0"/>
              </a:rPr>
              <a:t>政策指数</a:t>
            </a:r>
            <a:endParaRPr kumimoji="1" lang="en-US" altLang="zh-CN" sz="1200" dirty="0">
              <a:solidFill>
                <a:srgbClr val="0070C0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70C0"/>
                </a:solidFill>
                <a:cs typeface="Palatino Linotype" panose="02040502050505030304" pitchFamily="18" charset="0"/>
              </a:rPr>
              <a:t>移动指数</a:t>
            </a:r>
            <a:endParaRPr kumimoji="1" lang="en-US" altLang="zh-CN" sz="1200" dirty="0">
              <a:solidFill>
                <a:srgbClr val="0070C0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基础接触矩阵</a:t>
            </a:r>
            <a:r>
              <a:rPr kumimoji="1" lang="en-US" altLang="zh-CN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(</a:t>
            </a:r>
            <a:r>
              <a:rPr kumimoji="1" lang="zh-CN" altLang="en-US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新冠前</a:t>
            </a:r>
            <a:r>
              <a:rPr kumimoji="1" lang="en-US" altLang="zh-CN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)</a:t>
            </a: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70C0"/>
                </a:solidFill>
                <a:cs typeface="Palatino Linotype" panose="02040502050505030304" pitchFamily="18" charset="0"/>
              </a:rPr>
              <a:t>人口分年龄数据</a:t>
            </a:r>
            <a:endParaRPr kumimoji="1" lang="en-US" altLang="zh-CN" sz="1200" dirty="0">
              <a:solidFill>
                <a:srgbClr val="0070C0"/>
              </a:solidFill>
              <a:cs typeface="Palatino Linotype" panose="02040502050505030304" pitchFamily="18" charset="0"/>
            </a:endParaRP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id="{3F91B251-FB35-D62A-EA57-73E71252F793}"/>
              </a:ext>
            </a:extLst>
          </p:cNvPr>
          <p:cNvSpPr txBox="1"/>
          <p:nvPr/>
        </p:nvSpPr>
        <p:spPr>
          <a:xfrm>
            <a:off x="9345767" y="2115943"/>
            <a:ext cx="2418622" cy="16860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年龄特异性寿命期望年</a:t>
            </a:r>
            <a:endParaRPr kumimoji="1" lang="en-US" altLang="zh-CN" sz="1200" dirty="0">
              <a:solidFill>
                <a:schemeClr val="tx1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年龄特异性寿命质量期望</a:t>
            </a:r>
            <a:endParaRPr kumimoji="1" lang="en-US" altLang="zh-CN" sz="1200" dirty="0">
              <a:solidFill>
                <a:schemeClr val="tx1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年龄特异性死亡率</a:t>
            </a:r>
            <a:endParaRPr kumimoji="1" lang="en-US" altLang="zh-CN" sz="1200" dirty="0">
              <a:solidFill>
                <a:schemeClr val="tx1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B050"/>
                </a:solidFill>
                <a:cs typeface="Palatino Linotype" panose="02040502050505030304" pitchFamily="18" charset="0"/>
              </a:rPr>
              <a:t>不良反应发生率</a:t>
            </a:r>
            <a:endParaRPr kumimoji="1" lang="en-US" altLang="zh-CN" sz="1200" dirty="0">
              <a:solidFill>
                <a:srgbClr val="00B050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B050"/>
                </a:solidFill>
                <a:cs typeface="Palatino Linotype" panose="02040502050505030304" pitchFamily="18" charset="0"/>
              </a:rPr>
              <a:t>不良反应发生质量期望</a:t>
            </a:r>
            <a:endParaRPr kumimoji="1" lang="en-US" altLang="zh-CN" sz="1200" dirty="0">
              <a:solidFill>
                <a:srgbClr val="00B050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70C0"/>
                </a:solidFill>
                <a:cs typeface="Palatino Linotype" panose="02040502050505030304" pitchFamily="18" charset="0"/>
              </a:rPr>
              <a:t>人均</a:t>
            </a:r>
            <a:r>
              <a:rPr kumimoji="1" lang="en-US" altLang="zh-CN" sz="1200" dirty="0">
                <a:solidFill>
                  <a:srgbClr val="0070C0"/>
                </a:solidFill>
                <a:cs typeface="Palatino Linotype" panose="02040502050505030304" pitchFamily="18" charset="0"/>
              </a:rPr>
              <a:t>GDP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5A682B2A-C7C0-315E-6837-2A96244A92E8}"/>
              </a:ext>
            </a:extLst>
          </p:cNvPr>
          <p:cNvSpPr txBox="1"/>
          <p:nvPr/>
        </p:nvSpPr>
        <p:spPr>
          <a:xfrm>
            <a:off x="4432275" y="2248229"/>
            <a:ext cx="2418622" cy="137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lnSpc>
                <a:spcPct val="100000"/>
              </a:lnSpc>
              <a:buNone/>
            </a:pPr>
            <a:r>
              <a:rPr kumimoji="1" lang="zh-CN" altLang="en-US" sz="1050" dirty="0">
                <a:solidFill>
                  <a:srgbClr val="00B050"/>
                </a:solidFill>
                <a:cs typeface="Palatino Linotype" panose="02040502050505030304" pitchFamily="18" charset="0"/>
              </a:rPr>
              <a:t>自然免疫力下降率，疫苗免疫力下降率，疫苗感染保护率，临床进展率，疫苗亚临床概率，潜伏期</a:t>
            </a:r>
            <a:endParaRPr kumimoji="1" lang="en-US" altLang="zh-CN" sz="1050" dirty="0">
              <a:solidFill>
                <a:srgbClr val="00B050"/>
              </a:solidFill>
              <a:cs typeface="Palatino Linotype" panose="02040502050505030304" pitchFamily="18" charset="0"/>
            </a:endParaRPr>
          </a:p>
          <a:p>
            <a:pPr marL="107950" indent="0" algn="ctr">
              <a:lnSpc>
                <a:spcPct val="100000"/>
              </a:lnSpc>
              <a:buNone/>
            </a:pPr>
            <a:r>
              <a:rPr kumimoji="1" lang="zh-CN" altLang="en-US" sz="1050" dirty="0">
                <a:solidFill>
                  <a:srgbClr val="FF0000"/>
                </a:solidFill>
                <a:cs typeface="Palatino Linotype" panose="02040502050505030304" pitchFamily="18" charset="0"/>
              </a:rPr>
              <a:t>临床前平均感染时间，亚临床平均感染时间，临床平均感染时间，亚临床感染性</a:t>
            </a:r>
            <a:endParaRPr kumimoji="1" lang="en-US" altLang="zh-CN" sz="1050" dirty="0">
              <a:solidFill>
                <a:srgbClr val="FF0000"/>
              </a:solidFill>
              <a:cs typeface="Palatino Linotype" panose="02040502050505030304" pitchFamily="18" charset="0"/>
            </a:endParaRPr>
          </a:p>
          <a:p>
            <a:pPr marL="107950" indent="0" algn="ctr">
              <a:lnSpc>
                <a:spcPct val="100000"/>
              </a:lnSpc>
              <a:buNone/>
            </a:pPr>
            <a:r>
              <a:rPr kumimoji="1" lang="zh-CN" altLang="en-US" sz="1050" dirty="0">
                <a:solidFill>
                  <a:schemeClr val="tx1"/>
                </a:solidFill>
                <a:cs typeface="Palatino Linotype" panose="02040502050505030304" pitchFamily="18" charset="0"/>
              </a:rPr>
              <a:t>接触后感染概率</a:t>
            </a:r>
            <a:endParaRPr kumimoji="1" lang="en-US" altLang="zh-CN" sz="1050" dirty="0">
              <a:solidFill>
                <a:schemeClr val="tx1"/>
              </a:solidFill>
              <a:cs typeface="Palatino Linotype" panose="02040502050505030304" pitchFamily="18" charset="0"/>
            </a:endParaRPr>
          </a:p>
        </p:txBody>
      </p:sp>
      <p:sp>
        <p:nvSpPr>
          <p:cNvPr id="53" name="TextBox 15">
            <a:extLst>
              <a:ext uri="{FF2B5EF4-FFF2-40B4-BE49-F238E27FC236}">
                <a16:creationId xmlns:a16="http://schemas.microsoft.com/office/drawing/2014/main" id="{E0884113-27A2-358E-4CAD-6D4373FB16FA}"/>
              </a:ext>
            </a:extLst>
          </p:cNvPr>
          <p:cNvSpPr txBox="1"/>
          <p:nvPr/>
        </p:nvSpPr>
        <p:spPr>
          <a:xfrm>
            <a:off x="7000081" y="2587638"/>
            <a:ext cx="2418622" cy="56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70C0"/>
                </a:solidFill>
                <a:cs typeface="Palatino Linotype" panose="02040502050505030304" pitchFamily="18" charset="0"/>
              </a:rPr>
              <a:t>疫苗数据</a:t>
            </a:r>
            <a:endParaRPr kumimoji="1" lang="en-US" altLang="zh-CN" sz="1200" dirty="0">
              <a:solidFill>
                <a:srgbClr val="0070C0"/>
              </a:solidFill>
              <a:cs typeface="Palatino Linotype" panose="02040502050505030304" pitchFamily="18" charset="0"/>
            </a:endParaRPr>
          </a:p>
          <a:p>
            <a:pPr marL="107950" indent="0" algn="ctr">
              <a:buNone/>
            </a:pPr>
            <a:r>
              <a:rPr kumimoji="1" lang="zh-CN" altLang="en-US" sz="1200" dirty="0">
                <a:solidFill>
                  <a:srgbClr val="00B050"/>
                </a:solidFill>
                <a:cs typeface="Palatino Linotype" panose="02040502050505030304" pitchFamily="18" charset="0"/>
              </a:rPr>
              <a:t>疫苗参数</a:t>
            </a:r>
            <a:endParaRPr kumimoji="1" lang="en-US" altLang="zh-CN" sz="1200" dirty="0">
              <a:solidFill>
                <a:srgbClr val="00B050"/>
              </a:solidFill>
              <a:cs typeface="Palatino Linotype" panose="02040502050505030304" pitchFamily="18" charset="0"/>
            </a:endParaRPr>
          </a:p>
        </p:txBody>
      </p:sp>
      <p:sp>
        <p:nvSpPr>
          <p:cNvPr id="54" name="TextBox 15">
            <a:extLst>
              <a:ext uri="{FF2B5EF4-FFF2-40B4-BE49-F238E27FC236}">
                <a16:creationId xmlns:a16="http://schemas.microsoft.com/office/drawing/2014/main" id="{9707E0A3-F818-93B5-1DA5-332C9DDB3F07}"/>
              </a:ext>
            </a:extLst>
          </p:cNvPr>
          <p:cNvSpPr txBox="1"/>
          <p:nvPr/>
        </p:nvSpPr>
        <p:spPr>
          <a:xfrm>
            <a:off x="4432275" y="3688330"/>
            <a:ext cx="4040892" cy="11249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450850" indent="-342900" algn="just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07950" indent="0" algn="l">
              <a:buNone/>
            </a:pPr>
            <a:r>
              <a:rPr kumimoji="1" lang="zh-CN" altLang="en-US" sz="1200" dirty="0">
                <a:solidFill>
                  <a:srgbClr val="00B050"/>
                </a:solidFill>
                <a:cs typeface="Palatino Linotype" panose="02040502050505030304" pitchFamily="18" charset="0"/>
              </a:rPr>
              <a:t>绿标</a:t>
            </a: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：低维数据、推荐自定义配置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l">
              <a:buNone/>
            </a:pPr>
            <a:r>
              <a:rPr kumimoji="1" lang="zh-CN" altLang="en-US" sz="1200" dirty="0">
                <a:solidFill>
                  <a:srgbClr val="0070C0"/>
                </a:solidFill>
                <a:cs typeface="Palatino Linotype" panose="02040502050505030304" pitchFamily="18" charset="0"/>
              </a:rPr>
              <a:t>蓝标</a:t>
            </a: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：高维数据、推荐根据国家、日期等参数进行选取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l">
              <a:buNone/>
            </a:pPr>
            <a:r>
              <a:rPr kumimoji="1" lang="zh-CN" altLang="en-US" sz="1200" dirty="0">
                <a:solidFill>
                  <a:srgbClr val="FF6161"/>
                </a:solidFill>
                <a:cs typeface="Palatino Linotype" panose="02040502050505030304" pitchFamily="18" charset="0"/>
              </a:rPr>
              <a:t>红标</a:t>
            </a: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：低维数据、推荐采用默认值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  <a:p>
            <a:pPr marL="107950" indent="0" algn="l">
              <a:buNone/>
            </a:pPr>
            <a:r>
              <a:rPr kumimoji="1" lang="zh-CN" altLang="en-US" sz="1200" dirty="0">
                <a:solidFill>
                  <a:schemeClr val="tx1"/>
                </a:solidFill>
                <a:cs typeface="Palatino Linotype" panose="02040502050505030304" pitchFamily="18" charset="0"/>
              </a:rPr>
              <a:t>黑标</a:t>
            </a:r>
            <a:r>
              <a:rPr kumimoji="1"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cs typeface="Palatino Linotype" panose="02040502050505030304" pitchFamily="18" charset="0"/>
              </a:rPr>
              <a:t>：高维数据、推荐采用默认值</a:t>
            </a:r>
            <a:endParaRPr kumimoji="1"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cs typeface="Palatino Linotype" panose="0204050205050503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396834B-A21E-BE91-7FCC-EE64575387ED}"/>
              </a:ext>
            </a:extLst>
          </p:cNvPr>
          <p:cNvCxnSpPr>
            <a:cxnSpLocks/>
          </p:cNvCxnSpPr>
          <p:nvPr/>
        </p:nvCxnSpPr>
        <p:spPr>
          <a:xfrm>
            <a:off x="346263" y="4928921"/>
            <a:ext cx="11499474" cy="210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9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895A74E-1690-AEFA-4ABE-AFE6C1A6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14287"/>
            <a:ext cx="10515600" cy="702019"/>
          </a:xfrm>
        </p:spPr>
        <p:txBody>
          <a:bodyPr/>
          <a:lstStyle/>
          <a:p>
            <a:r>
              <a:rPr lang="zh-CN" altLang="en-US" dirty="0">
                <a:cs typeface="Palatino Linotype" panose="02040502050505030304" pitchFamily="18" charset="0"/>
              </a:rPr>
              <a:t>前端示意图</a:t>
            </a:r>
            <a:endParaRPr lang="en-US" altLang="zh-CN" dirty="0">
              <a:solidFill>
                <a:srgbClr val="0432FF"/>
              </a:solidFill>
              <a:cs typeface="Palatino Linotype" panose="0204050205050503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B49E34-6040-AF91-4F3C-AC069D0C9FF9}"/>
              </a:ext>
            </a:extLst>
          </p:cNvPr>
          <p:cNvSpPr/>
          <p:nvPr/>
        </p:nvSpPr>
        <p:spPr>
          <a:xfrm>
            <a:off x="856211" y="835871"/>
            <a:ext cx="9917084" cy="5631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3B05CD1-D94E-1B9D-D0A4-3728668D0598}"/>
              </a:ext>
            </a:extLst>
          </p:cNvPr>
          <p:cNvCxnSpPr>
            <a:cxnSpLocks/>
          </p:cNvCxnSpPr>
          <p:nvPr/>
        </p:nvCxnSpPr>
        <p:spPr>
          <a:xfrm>
            <a:off x="2302625" y="1452341"/>
            <a:ext cx="0" cy="501510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7931555-4B06-AEF4-0F0D-270902D387E6}"/>
              </a:ext>
            </a:extLst>
          </p:cNvPr>
          <p:cNvSpPr txBox="1"/>
          <p:nvPr/>
        </p:nvSpPr>
        <p:spPr>
          <a:xfrm>
            <a:off x="1005840" y="2593715"/>
            <a:ext cx="11471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基础预测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D58357-25E0-8B27-253F-1788A34B32E1}"/>
              </a:ext>
            </a:extLst>
          </p:cNvPr>
          <p:cNvSpPr txBox="1"/>
          <p:nvPr/>
        </p:nvSpPr>
        <p:spPr>
          <a:xfrm>
            <a:off x="1005839" y="3566888"/>
            <a:ext cx="11471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政策对比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18E7CD-C874-E849-6706-F29CF8925BCF}"/>
              </a:ext>
            </a:extLst>
          </p:cNvPr>
          <p:cNvSpPr txBox="1"/>
          <p:nvPr/>
        </p:nvSpPr>
        <p:spPr>
          <a:xfrm>
            <a:off x="1005839" y="4609843"/>
            <a:ext cx="11471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医疗资源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469739-3849-5104-F5E6-AC0237EEB4C7}"/>
              </a:ext>
            </a:extLst>
          </p:cNvPr>
          <p:cNvSpPr txBox="1"/>
          <p:nvPr/>
        </p:nvSpPr>
        <p:spPr>
          <a:xfrm>
            <a:off x="1005840" y="5652798"/>
            <a:ext cx="114715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疫苗策略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2045C-7C08-5965-36E2-D25C5E818308}"/>
              </a:ext>
            </a:extLst>
          </p:cNvPr>
          <p:cNvSpPr txBox="1"/>
          <p:nvPr/>
        </p:nvSpPr>
        <p:spPr>
          <a:xfrm>
            <a:off x="2452254" y="1554623"/>
            <a:ext cx="136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案例链接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CDE5C9-54CD-6C26-A0FD-D106E0C95D5B}"/>
              </a:ext>
            </a:extLst>
          </p:cNvPr>
          <p:cNvSpPr txBox="1"/>
          <p:nvPr/>
        </p:nvSpPr>
        <p:spPr>
          <a:xfrm>
            <a:off x="2759826" y="1986886"/>
            <a:ext cx="461356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7FFE84-3949-7206-EB4A-BA5404DD762C}"/>
              </a:ext>
            </a:extLst>
          </p:cNvPr>
          <p:cNvSpPr txBox="1"/>
          <p:nvPr/>
        </p:nvSpPr>
        <p:spPr>
          <a:xfrm>
            <a:off x="8113222" y="1986886"/>
            <a:ext cx="2136371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选择国家、日期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输入数据（选择性）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输入模型（仅基础预测）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下载数据（选择）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可视化数据（选择）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1CD953-65EF-138F-8451-BF37EF93E589}"/>
              </a:ext>
            </a:extLst>
          </p:cNvPr>
          <p:cNvSpPr txBox="1"/>
          <p:nvPr/>
        </p:nvSpPr>
        <p:spPr>
          <a:xfrm>
            <a:off x="2759826" y="4475162"/>
            <a:ext cx="461356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C16FB4-8A43-07DA-0852-5CF46DA540A8}"/>
              </a:ext>
            </a:extLst>
          </p:cNvPr>
          <p:cNvSpPr txBox="1"/>
          <p:nvPr/>
        </p:nvSpPr>
        <p:spPr>
          <a:xfrm>
            <a:off x="2759826" y="3936220"/>
            <a:ext cx="18983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仓室 参数介绍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82E433-3A6F-5490-C971-DAE8FC2789B2}"/>
              </a:ext>
            </a:extLst>
          </p:cNvPr>
          <p:cNvSpPr txBox="1"/>
          <p:nvPr/>
        </p:nvSpPr>
        <p:spPr>
          <a:xfrm>
            <a:off x="897775" y="1642480"/>
            <a:ext cx="13632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自定义模型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90FCD3D-5B9D-0DDC-0E43-BE0D3141EA7E}"/>
              </a:ext>
            </a:extLst>
          </p:cNvPr>
          <p:cNvCxnSpPr>
            <a:cxnSpLocks/>
          </p:cNvCxnSpPr>
          <p:nvPr/>
        </p:nvCxnSpPr>
        <p:spPr>
          <a:xfrm>
            <a:off x="856211" y="1452341"/>
            <a:ext cx="985154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5A26250-B1F7-D3B5-1BC4-B8810AF84D7A}"/>
              </a:ext>
            </a:extLst>
          </p:cNvPr>
          <p:cNvSpPr txBox="1"/>
          <p:nvPr/>
        </p:nvSpPr>
        <p:spPr>
          <a:xfrm>
            <a:off x="1078246" y="960244"/>
            <a:ext cx="13632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6FDA205-ED53-B7C2-522F-3DF57D4BA56F}"/>
              </a:ext>
            </a:extLst>
          </p:cNvPr>
          <p:cNvSpPr txBox="1"/>
          <p:nvPr/>
        </p:nvSpPr>
        <p:spPr>
          <a:xfrm>
            <a:off x="2759826" y="958037"/>
            <a:ext cx="136328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175FA5-CEEE-FA22-0147-80BC3C29677E}"/>
              </a:ext>
            </a:extLst>
          </p:cNvPr>
          <p:cNvSpPr txBox="1"/>
          <p:nvPr/>
        </p:nvSpPr>
        <p:spPr>
          <a:xfrm>
            <a:off x="4451466" y="960244"/>
            <a:ext cx="13632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帮助文档</a:t>
            </a:r>
            <a:r>
              <a:rPr lang="en-US" altLang="zh-CN" dirty="0"/>
              <a:t>link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237CA46-6C2F-A57D-7476-F1FA7347A281}"/>
              </a:ext>
            </a:extLst>
          </p:cNvPr>
          <p:cNvSpPr txBox="1"/>
          <p:nvPr/>
        </p:nvSpPr>
        <p:spPr>
          <a:xfrm>
            <a:off x="6160394" y="960244"/>
            <a:ext cx="13632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源码</a:t>
            </a:r>
            <a:r>
              <a:rPr lang="en-US" altLang="zh-CN" dirty="0"/>
              <a:t>link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A4DE5D4-4EF4-E299-6BDB-15021168988E}"/>
              </a:ext>
            </a:extLst>
          </p:cNvPr>
          <p:cNvSpPr txBox="1"/>
          <p:nvPr/>
        </p:nvSpPr>
        <p:spPr>
          <a:xfrm>
            <a:off x="7847999" y="947801"/>
            <a:ext cx="13632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下载外链</a:t>
            </a:r>
            <a:r>
              <a:rPr lang="en-US" altLang="zh-CN" dirty="0"/>
              <a:t>link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BC06573-CE2B-F7CC-D77A-1925FE237441}"/>
              </a:ext>
            </a:extLst>
          </p:cNvPr>
          <p:cNvSpPr txBox="1"/>
          <p:nvPr/>
        </p:nvSpPr>
        <p:spPr>
          <a:xfrm>
            <a:off x="5475077" y="3910822"/>
            <a:ext cx="18983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下载</a:t>
            </a: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F128B0DC-AA32-CBA5-D272-34E43B3F31EF}"/>
              </a:ext>
            </a:extLst>
          </p:cNvPr>
          <p:cNvSpPr/>
          <p:nvPr/>
        </p:nvSpPr>
        <p:spPr>
          <a:xfrm rot="5400000">
            <a:off x="4889602" y="3979501"/>
            <a:ext cx="431118" cy="3445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527EE5B-0D4B-598D-DFBB-715E2B927089}"/>
              </a:ext>
            </a:extLst>
          </p:cNvPr>
          <p:cNvSpPr/>
          <p:nvPr/>
        </p:nvSpPr>
        <p:spPr>
          <a:xfrm>
            <a:off x="10214114" y="995704"/>
            <a:ext cx="37768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大数据融合建模与城市计算</Template>
  <TotalTime>1313</TotalTime>
  <Words>798</Words>
  <Application>Microsoft Office PowerPoint</Application>
  <PresentationFormat>宽屏</PresentationFormat>
  <Paragraphs>215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DengXian Light</vt:lpstr>
      <vt:lpstr>微软雅黑</vt:lpstr>
      <vt:lpstr>Arial</vt:lpstr>
      <vt:lpstr>Palatino Linotype</vt:lpstr>
      <vt:lpstr>Office 主题</vt:lpstr>
      <vt:lpstr>研究过程总览图</vt:lpstr>
      <vt:lpstr>工程总览图</vt:lpstr>
      <vt:lpstr>前端需求（Yidu Cloud）</vt:lpstr>
      <vt:lpstr>前端示意图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Jingyuan Wang</dc:creator>
  <cp:lastModifiedBy>shi honghao</cp:lastModifiedBy>
  <cp:revision>13762</cp:revision>
  <cp:lastPrinted>2017-06-19T10:10:00Z</cp:lastPrinted>
  <dcterms:created xsi:type="dcterms:W3CDTF">2017-04-02T16:24:00Z</dcterms:created>
  <dcterms:modified xsi:type="dcterms:W3CDTF">2022-11-17T03:04:29Z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