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70"/>
  </p:handoutMasterIdLst>
  <p:sldIdLst>
    <p:sldId id="256" r:id="rId3"/>
    <p:sldId id="447" r:id="rId4"/>
    <p:sldId id="362" r:id="rId5"/>
    <p:sldId id="390" r:id="rId6"/>
    <p:sldId id="448" r:id="rId7"/>
    <p:sldId id="419" r:id="rId8"/>
    <p:sldId id="449" r:id="rId9"/>
    <p:sldId id="619" r:id="rId10"/>
    <p:sldId id="488" r:id="rId11"/>
    <p:sldId id="450" r:id="rId12"/>
    <p:sldId id="451" r:id="rId13"/>
    <p:sldId id="453" r:id="rId14"/>
    <p:sldId id="475" r:id="rId15"/>
    <p:sldId id="735" r:id="rId16"/>
    <p:sldId id="736" r:id="rId17"/>
    <p:sldId id="738" r:id="rId18"/>
    <p:sldId id="743" r:id="rId19"/>
    <p:sldId id="791" r:id="rId20"/>
    <p:sldId id="792" r:id="rId21"/>
    <p:sldId id="737" r:id="rId22"/>
    <p:sldId id="476" r:id="rId23"/>
    <p:sldId id="477" r:id="rId25"/>
    <p:sldId id="563" r:id="rId26"/>
    <p:sldId id="570" r:id="rId27"/>
    <p:sldId id="479" r:id="rId28"/>
    <p:sldId id="480" r:id="rId29"/>
    <p:sldId id="481" r:id="rId30"/>
    <p:sldId id="482" r:id="rId31"/>
    <p:sldId id="483" r:id="rId32"/>
    <p:sldId id="485" r:id="rId33"/>
    <p:sldId id="699" r:id="rId34"/>
    <p:sldId id="620" r:id="rId35"/>
    <p:sldId id="621" r:id="rId36"/>
    <p:sldId id="622" r:id="rId37"/>
    <p:sldId id="623" r:id="rId38"/>
    <p:sldId id="624" r:id="rId39"/>
    <p:sldId id="625" r:id="rId40"/>
    <p:sldId id="626" r:id="rId41"/>
    <p:sldId id="704" r:id="rId42"/>
    <p:sldId id="701" r:id="rId43"/>
    <p:sldId id="663" r:id="rId44"/>
    <p:sldId id="664" r:id="rId45"/>
    <p:sldId id="665" r:id="rId46"/>
    <p:sldId id="666" r:id="rId47"/>
    <p:sldId id="627" r:id="rId48"/>
    <p:sldId id="628" r:id="rId49"/>
    <p:sldId id="629" r:id="rId50"/>
    <p:sldId id="630" r:id="rId51"/>
    <p:sldId id="632" r:id="rId52"/>
    <p:sldId id="633" r:id="rId53"/>
    <p:sldId id="644" r:id="rId54"/>
    <p:sldId id="645" r:id="rId55"/>
    <p:sldId id="646" r:id="rId56"/>
    <p:sldId id="647" r:id="rId57"/>
    <p:sldId id="648" r:id="rId58"/>
    <p:sldId id="705" r:id="rId59"/>
    <p:sldId id="649" r:id="rId60"/>
    <p:sldId id="650" r:id="rId61"/>
    <p:sldId id="651" r:id="rId62"/>
    <p:sldId id="652" r:id="rId63"/>
    <p:sldId id="653" r:id="rId64"/>
    <p:sldId id="654" r:id="rId65"/>
    <p:sldId id="655" r:id="rId66"/>
    <p:sldId id="656" r:id="rId67"/>
    <p:sldId id="495" r:id="rId68"/>
    <p:sldId id="326" r:id="rId69"/>
  </p:sldIdLst>
  <p:sldSz cx="9144000" cy="6858000" type="screen4x3"/>
  <p:notesSz cx="6858000" cy="9144000"/>
  <p:defaultTextStyle>
    <a:defPPr>
      <a:defRPr lang="zh-TW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0000CC"/>
    <a:srgbClr val="6600CC"/>
    <a:srgbClr val="FF0000"/>
    <a:srgbClr val="000066"/>
    <a:srgbClr val="663300"/>
    <a:srgbClr val="008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422"/>
    <p:restoredTop sz="91032"/>
  </p:normalViewPr>
  <p:slideViewPr>
    <p:cSldViewPr showGuides="1">
      <p:cViewPr varScale="1">
        <p:scale>
          <a:sx n="115" d="100"/>
          <a:sy n="115" d="100"/>
        </p:scale>
        <p:origin x="-1512" y="-102"/>
      </p:cViewPr>
      <p:guideLst>
        <p:guide orient="horz" pos="225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2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頁首版面配置區 5632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TW" sz="1200" b="0" strike="noStrike" noProof="1"/>
          </a:p>
        </p:txBody>
      </p:sp>
      <p:sp>
        <p:nvSpPr>
          <p:cNvPr id="56323" name="日期版面配置區 56322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fontAlgn="base"/>
            <a:endParaRPr lang="zh-TW" sz="1200" b="0" strike="noStrike" noProof="1"/>
          </a:p>
        </p:txBody>
      </p:sp>
      <p:sp>
        <p:nvSpPr>
          <p:cNvPr id="56324" name="頁尾版面配置區 56323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TW" sz="1200" b="0" strike="noStrike" noProof="1"/>
          </a:p>
        </p:txBody>
      </p:sp>
      <p:sp>
        <p:nvSpPr>
          <p:cNvPr id="56325" name="投影片編號版面配置區 56324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en-US" altLang="zh-TW" sz="1200" b="0" strike="noStrike" noProof="1" dirty="0">
                <a:latin typeface="Arial" panose="020B0604020202020204" pitchFamily="34" charset="0"/>
                <a:ea typeface="PMingLiU" panose="02020500000000000000" pitchFamily="18" charset="-120"/>
                <a:cs typeface="+mn-ea"/>
              </a:rPr>
            </a:fld>
            <a:endParaRPr lang="zh-TW" sz="1200" b="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頁首版面配置區 5529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TW" sz="1200" b="0" strike="noStrike" noProof="1"/>
          </a:p>
        </p:txBody>
      </p:sp>
      <p:sp>
        <p:nvSpPr>
          <p:cNvPr id="55299" name="日期版面配置區 55298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fontAlgn="base"/>
            <a:endParaRPr lang="zh-TW" sz="1200" b="0" strike="noStrike" noProof="1"/>
          </a:p>
        </p:txBody>
      </p:sp>
      <p:sp>
        <p:nvSpPr>
          <p:cNvPr id="4100" name="投影片圖像版面配置區 55299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文字版面配置區 55300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TW" altLang="en-US" dirty="0"/>
              <a:t>按一下以編輯母片</a:t>
            </a:r>
            <a:endParaRPr lang="zh-TW" altLang="en-US" dirty="0"/>
          </a:p>
          <a:p>
            <a:pPr lvl="1" indent="0"/>
            <a:r>
              <a:rPr lang="zh-TW" altLang="en-US" dirty="0"/>
              <a:t>第二層</a:t>
            </a:r>
            <a:endParaRPr lang="zh-TW" altLang="en-US" dirty="0"/>
          </a:p>
          <a:p>
            <a:pPr lvl="2" indent="0"/>
            <a:r>
              <a:rPr lang="zh-TW" altLang="en-US" dirty="0"/>
              <a:t>第三層</a:t>
            </a:r>
            <a:endParaRPr lang="zh-TW" altLang="en-US" dirty="0"/>
          </a:p>
          <a:p>
            <a:pPr lvl="3" indent="0"/>
            <a:r>
              <a:rPr lang="zh-TW" altLang="en-US" dirty="0"/>
              <a:t>第四層</a:t>
            </a:r>
            <a:endParaRPr lang="zh-TW" altLang="en-US" dirty="0"/>
          </a:p>
          <a:p>
            <a:pPr lvl="4" indent="0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55302" name="頁尾版面配置區 55301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TW" sz="1200" b="0" strike="noStrike" noProof="1"/>
          </a:p>
        </p:txBody>
      </p:sp>
      <p:sp>
        <p:nvSpPr>
          <p:cNvPr id="55303" name="投影片編號版面配置區 55302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en-US" altLang="zh-TW" sz="1200" b="0" strike="noStrike" noProof="1" dirty="0">
                <a:latin typeface="Arial" panose="020B0604020202020204" pitchFamily="34" charset="0"/>
                <a:ea typeface="PMingLiU" panose="02020500000000000000" pitchFamily="18" charset="-120"/>
                <a:cs typeface="+mn-ea"/>
              </a:rPr>
            </a:fld>
            <a:endParaRPr lang="zh-TW" sz="1200" b="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投影片圖像版面配置區 11366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2" name="文字版面配置區 113666"/>
          <p:cNvSpPr>
            <a:spLocks noGrp="1"/>
          </p:cNvSpPr>
          <p:nvPr>
            <p:ph type="body"/>
          </p:nvPr>
        </p:nvSpPr>
        <p:spPr/>
        <p:txBody>
          <a:bodyPr anchor="t"/>
          <a:lstStyle/>
          <a:p>
            <a:pPr marL="228600" lvl="0" indent="-228600"/>
            <a:endParaRPr lang="zh-TW" altLang="en-US" dirty="0">
              <a:solidFill>
                <a:srgbClr val="8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1203" name="投影片編號版面配置區 1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 algn="r"/>
            <a:fld id="{9A0DB2DC-4C9A-4742-B13C-FB6460FD3503}" type="slidenum">
              <a:rPr lang="zh-TW" altLang="en-US" sz="1200" b="0" dirty="0"/>
            </a:fld>
            <a:endParaRPr lang="zh-TW" altLang="en-US" sz="1200" b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字方塊 4101"/>
          <p:cNvSpPr txBox="1"/>
          <p:nvPr userDrawn="1"/>
        </p:nvSpPr>
        <p:spPr>
          <a:xfrm>
            <a:off x="755650" y="549275"/>
            <a:ext cx="7704138" cy="762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zh-TW" altLang="en-US" sz="4400" dirty="0">
                <a:solidFill>
                  <a:srgbClr val="660066"/>
                </a:solidFill>
                <a:ea typeface="DFKai-SB" panose="03000509000000000000" pitchFamily="65" charset="-120"/>
              </a:rPr>
              <a:t>正崴精密工業股份有限公司</a:t>
            </a:r>
            <a:endParaRPr lang="zh-TW" altLang="en-US" sz="4400" dirty="0">
              <a:solidFill>
                <a:srgbClr val="660066"/>
              </a:solidFill>
              <a:ea typeface="DFKai-SB" panose="03000509000000000000" pitchFamily="65" charset="-120"/>
            </a:endParaRPr>
          </a:p>
        </p:txBody>
      </p:sp>
      <p:sp>
        <p:nvSpPr>
          <p:cNvPr id="2051" name="文字方塊 4104"/>
          <p:cNvSpPr txBox="1"/>
          <p:nvPr userDrawn="1"/>
        </p:nvSpPr>
        <p:spPr>
          <a:xfrm>
            <a:off x="3003550" y="5635625"/>
            <a:ext cx="333375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en-US" altLang="en-US" sz="2400">
                <a:solidFill>
                  <a:schemeClr val="accent2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FDMIS</a:t>
            </a:r>
            <a:endParaRPr lang="en-US" altLang="en-US" sz="2400">
              <a:solidFill>
                <a:schemeClr val="accent2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2052" name="文字方塊 4106"/>
          <p:cNvSpPr txBox="1"/>
          <p:nvPr userDrawn="1"/>
        </p:nvSpPr>
        <p:spPr>
          <a:xfrm>
            <a:off x="1476375" y="2705100"/>
            <a:ext cx="6335713" cy="822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zh-CN" altLang="en-US" sz="4800" dirty="0">
                <a:solidFill>
                  <a:srgbClr val="0000CC"/>
                </a:solidFill>
                <a:latin typeface="DFKai-SB" panose="03000509000000000000" charset="-122"/>
                <a:ea typeface="DFKai-SB" panose="03000509000000000000" charset="-122"/>
              </a:rPr>
              <a:t>實時工時系統</a:t>
            </a:r>
            <a:endParaRPr lang="zh-CN" altLang="en-US" sz="4800" dirty="0">
              <a:solidFill>
                <a:srgbClr val="00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  <p:sp>
        <p:nvSpPr>
          <p:cNvPr id="4099" name="日期版面配置區 409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fontAlgn="base"/>
            <a:endParaRPr lang="zh-TW" sz="1400" b="0" strike="noStrike" noProof="1"/>
          </a:p>
        </p:txBody>
      </p:sp>
      <p:sp>
        <p:nvSpPr>
          <p:cNvPr id="4100" name="頁尾版面配置區 409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algn="ctr" fontAlgn="base"/>
            <a:endParaRPr lang="zh-TW" sz="1400" b="0" strike="noStrike" noProof="1"/>
          </a:p>
        </p:txBody>
      </p:sp>
      <p:sp>
        <p:nvSpPr>
          <p:cNvPr id="4101" name="投影片編號版面配置區 410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algn="r" fontAlgn="base"/>
            <a:fld id="{9A0DB2DC-4C9A-4742-B13C-FB6460FD3503}" type="slidenum">
              <a:rPr lang="en-US" altLang="zh-TW" sz="1400" b="0" strike="noStrike" noProof="1" dirty="0">
                <a:latin typeface="Arial" panose="020B0604020202020204" pitchFamily="34" charset="0"/>
                <a:ea typeface="PMingLiU" panose="02020500000000000000" pitchFamily="18" charset="-120"/>
                <a:cs typeface="+mn-ea"/>
              </a:rPr>
            </a:fld>
            <a:endParaRPr lang="zh-TW" sz="1400" b="0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333375"/>
            <a:ext cx="2057400" cy="6335713"/>
          </a:xfrm>
        </p:spPr>
        <p:txBody>
          <a:bodyPr vert="eaVert"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52930" cy="6335713"/>
          </a:xfrm>
        </p:spPr>
        <p:txBody>
          <a:bodyPr vert="eaVert"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2504" cy="5616575"/>
          </a:xfrm>
        </p:spPr>
        <p:txBody>
          <a:bodyPr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4296" y="1052513"/>
            <a:ext cx="4032504" cy="5616575"/>
          </a:xfrm>
        </p:spPr>
        <p:txBody>
          <a:bodyPr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TW" altLang="en-US" strike="noStrike" noProof="1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字版面配置區 1026"/>
          <p:cNvSpPr>
            <a:spLocks noGrp="1"/>
          </p:cNvSpPr>
          <p:nvPr>
            <p:ph type="body"/>
          </p:nvPr>
        </p:nvSpPr>
        <p:spPr>
          <a:xfrm>
            <a:off x="457200" y="1052513"/>
            <a:ext cx="8229600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TW" altLang="en-US" dirty="0"/>
              <a:t>按一下以編輯母片</a:t>
            </a:r>
            <a:endParaRPr lang="zh-TW" altLang="en-US" dirty="0"/>
          </a:p>
          <a:p>
            <a:pPr lvl="1" indent="-285750"/>
            <a:r>
              <a:rPr lang="zh-TW" altLang="en-US" dirty="0"/>
              <a:t>第二層</a:t>
            </a:r>
            <a:endParaRPr lang="zh-TW" altLang="en-US" dirty="0"/>
          </a:p>
          <a:p>
            <a:pPr lvl="2" indent="-228600"/>
            <a:r>
              <a:rPr lang="zh-TW" altLang="en-US" dirty="0"/>
              <a:t>第三層</a:t>
            </a:r>
            <a:endParaRPr lang="zh-TW" altLang="en-US" dirty="0"/>
          </a:p>
          <a:p>
            <a:pPr lvl="3" indent="-228600"/>
            <a:r>
              <a:rPr lang="zh-TW" altLang="en-US" dirty="0"/>
              <a:t>第四層</a:t>
            </a:r>
            <a:endParaRPr lang="zh-TW" altLang="en-US" dirty="0"/>
          </a:p>
          <a:p>
            <a:pPr lvl="4" indent="-228600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1027" name="直線接點 1030"/>
          <p:cNvSpPr/>
          <p:nvPr userDrawn="1"/>
        </p:nvSpPr>
        <p:spPr>
          <a:xfrm>
            <a:off x="468313" y="908050"/>
            <a:ext cx="8207375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8" name="文字方塊 1032"/>
          <p:cNvSpPr txBox="1"/>
          <p:nvPr userDrawn="1"/>
        </p:nvSpPr>
        <p:spPr>
          <a:xfrm>
            <a:off x="0" y="0"/>
            <a:ext cx="2484438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TW" sz="2000" i="1" err="1">
                <a:solidFill>
                  <a:srgbClr val="6633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Foxlink</a:t>
            </a:r>
            <a:endParaRPr lang="en-US" altLang="zh-TW" sz="2000" i="1">
              <a:solidFill>
                <a:srgbClr val="6633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1034" name="標題 1033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fontAlgn="base"/>
            <a:r>
              <a:rPr lang="zh-TW" altLang="en-US" strike="noStrike" noProof="1"/>
              <a:t>按一下以編輯母片標題樣式</a:t>
            </a:r>
            <a:endParaRPr lang="zh-TW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2400" b="1" i="0" u="none" kern="1200" baseline="0">
          <a:solidFill>
            <a:srgbClr val="6600CC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l"/>
        <a:defRPr sz="3200" b="0" i="0" u="none" kern="1200" baseline="0">
          <a:solidFill>
            <a:srgbClr val="0000CC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60066"/>
        </a:buClr>
        <a:buFont typeface="Wingdings" panose="05000000000000000000" pitchFamily="2" charset="2"/>
        <a:buChar char="n"/>
        <a:defRPr sz="2800" b="0" i="0" u="none" kern="1200" baseline="0">
          <a:solidFill>
            <a:srgbClr val="66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8000"/>
        </a:buClr>
        <a:buFont typeface="Wingdings" panose="05000000000000000000" pitchFamily="2" charset="2"/>
        <a:buChar char="Ø"/>
        <a:defRPr sz="2400" b="0" i="0" u="none" kern="1200" baseline="0">
          <a:solidFill>
            <a:srgbClr val="008000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63300"/>
        </a:buClr>
        <a:buFont typeface="Wingdings" panose="05000000000000000000" pitchFamily="2" charset="2"/>
        <a:buChar char="ü"/>
        <a:defRPr sz="2000" b="0" i="0" u="none" kern="1200" baseline="0">
          <a:solidFill>
            <a:srgbClr val="663300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u"/>
        <a:defRPr sz="2000" b="0" i="0" u="none" kern="1200" baseline="0">
          <a:solidFill>
            <a:srgbClr val="FF0000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u"/>
        <a:defRPr sz="2000" b="0" i="0" u="none" kern="1200" baseline="0">
          <a:solidFill>
            <a:srgbClr val="FF0000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u"/>
        <a:defRPr sz="2000" b="0" i="0" u="none" kern="1200" baseline="0">
          <a:solidFill>
            <a:srgbClr val="FF0000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u"/>
        <a:defRPr sz="2000" b="0" i="0" u="none" kern="1200" baseline="0">
          <a:solidFill>
            <a:srgbClr val="FF0000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u"/>
        <a:defRPr sz="2000" b="0" i="0" u="none" kern="1200" baseline="0">
          <a:solidFill>
            <a:srgbClr val="FF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1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6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8.wmf"/><Relationship Id="rId2" Type="http://schemas.openxmlformats.org/officeDocument/2006/relationships/package" Target="../embeddings/Workbook1.xlsx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(7L6@L8`_EO37E~Z6EPG[Z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860" y="-1905"/>
            <a:ext cx="9189085" cy="6861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85265" y="1200150"/>
            <a:ext cx="71380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accent6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正葳精密工業股份有限公司</a:t>
            </a:r>
            <a:endParaRPr lang="zh-CN" altLang="en-US" sz="4000">
              <a:solidFill>
                <a:schemeClr val="accent6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60370" y="2077085"/>
            <a:ext cx="71380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accent6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實時工時系統</a:t>
            </a:r>
            <a:endParaRPr lang="zh-CN" altLang="en-US" sz="4000">
              <a:solidFill>
                <a:schemeClr val="accent6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47055" y="4486910"/>
            <a:ext cx="1649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FDMIS</a:t>
            </a:r>
            <a:endParaRPr lang="en-US" altLang="zh-CN">
              <a:solidFill>
                <a:schemeClr val="accent6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47055" y="4899025"/>
            <a:ext cx="1649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2019/7/24</a:t>
            </a:r>
            <a:endParaRPr lang="en-US" altLang="zh-CN" dirty="0">
              <a:solidFill>
                <a:schemeClr val="accent6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970" y="-10160"/>
            <a:ext cx="9160510" cy="686435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3314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刷卡后顯示管理人員密碼，點</a:t>
            </a:r>
            <a:r>
              <a:rPr lang="zh-CN" altLang="en-US" b="0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確認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登入系統</a:t>
            </a:r>
            <a:endParaRPr lang="zh-CN" altLang="en-US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499870"/>
            <a:ext cx="5714365" cy="42856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400" y="5080"/>
            <a:ext cx="9157335" cy="6857365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4338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b="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宋体" panose="02010600030101010101" pitchFamily="2" charset="-122"/>
              </a:rPr>
              <a:t>上下班刷卡界面</a:t>
            </a:r>
            <a:endParaRPr lang="zh-CN" b="0" dirty="0">
              <a:solidFill>
                <a:srgbClr val="000066"/>
              </a:solidFill>
              <a:latin typeface="DFKai-SB" panose="03000509000000000000" pitchFamily="65" charset="-120"/>
              <a:ea typeface="DFKai-SB" panose="03000509000000000000" pitchFamily="65" charset="-120"/>
              <a:sym typeface="宋体" panose="02010600030101010101" pitchFamily="2" charset="-122"/>
            </a:endParaRPr>
          </a:p>
        </p:txBody>
      </p:sp>
      <p:sp>
        <p:nvSpPr>
          <p:cNvPr id="14339" name="矩形圖說文字 226308"/>
          <p:cNvSpPr/>
          <p:nvPr/>
        </p:nvSpPr>
        <p:spPr>
          <a:xfrm>
            <a:off x="5610225" y="533400"/>
            <a:ext cx="3132138" cy="682625"/>
          </a:xfrm>
          <a:prstGeom prst="wedgeRectCallout">
            <a:avLst>
              <a:gd name="adj1" fmla="val -20037"/>
              <a:gd name="adj2" fmla="val -45116"/>
            </a:avLst>
          </a:prstGeom>
          <a:gradFill rotWithShape="1">
            <a:gsLst>
              <a:gs pos="0">
                <a:srgbClr val="FCFDFE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lin ang="5400000"/>
            <a:tileRect/>
          </a:gradFill>
          <a:ln w="635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zh-CN" altLang="zh-CN" sz="20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上下班刷卡界面</a:t>
            </a:r>
            <a:r>
              <a:rPr lang="en-US" altLang="zh-CN" sz="20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(</a:t>
            </a:r>
            <a:r>
              <a:rPr lang="zh-CN" altLang="zh-CN" sz="20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操作</a:t>
            </a:r>
            <a:r>
              <a:rPr lang="en-US" altLang="zh-CN" sz="20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):</a:t>
            </a:r>
            <a:endParaRPr lang="en-US" altLang="zh-CN" sz="20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zh-CN" altLang="zh-CN" sz="2000" err="1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</a:rPr>
              <a:t>車間管理人員或責任窗口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endParaRPr lang="zh-CN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1395730"/>
            <a:ext cx="7717790" cy="48628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13335"/>
            <a:ext cx="9149715" cy="687451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7410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 fontAlgn="base">
              <a:buClr>
                <a:srgbClr val="000000"/>
              </a:buClr>
            </a:pPr>
            <a:r>
              <a:rPr lang="zh-CN" b="0" strike="noStrike" noProof="1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+mn-ea"/>
                <a:sym typeface="宋体" panose="02010600030101010101" pitchFamily="2" charset="-122"/>
              </a:rPr>
              <a:t>刷卡時</a:t>
            </a:r>
            <a:r>
              <a:rPr lang="zh-CN" altLang="en-US" b="0" strike="noStrike" noProof="1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cs typeface="+mn-ea"/>
                <a:sym typeface="宋体" panose="02010600030101010101" pitchFamily="2" charset="-122"/>
              </a:rPr>
              <a:t>鼠標需停放在</a:t>
            </a:r>
            <a:r>
              <a:rPr lang="zh-CN" altLang="en-US" b="0" strike="noStrike" noProof="1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  <a:cs typeface="+mn-ea"/>
                <a:sym typeface="宋体" panose="02010600030101010101" pitchFamily="2" charset="-122"/>
              </a:rPr>
              <a:t>刷卡</a:t>
            </a:r>
            <a:r>
              <a:rPr lang="zh-CN" altLang="en-US" b="0" strike="noStrike" noProof="1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cs typeface="+mn-ea"/>
                <a:sym typeface="宋体" panose="02010600030101010101" pitchFamily="2" charset="-122"/>
              </a:rPr>
              <a:t>欄位</a:t>
            </a:r>
            <a:r>
              <a:rPr lang="en-US" altLang="zh-CN" b="0" strike="noStrike" noProof="1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cs typeface="+mn-ea"/>
                <a:sym typeface="宋体" panose="02010600030101010101" pitchFamily="2" charset="-122"/>
              </a:rPr>
              <a:t>,</a:t>
            </a:r>
            <a:r>
              <a:rPr lang="zh-CN" altLang="zh-CN" b="0" strike="noStrike" noProof="1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cs typeface="+mn-ea"/>
                <a:sym typeface="宋体" panose="02010600030101010101" pitchFamily="2" charset="-122"/>
              </a:rPr>
              <a:t>員工開始刷卡</a:t>
            </a:r>
            <a:endParaRPr lang="zh-CN" altLang="zh-CN" b="0" strike="noStrike" noProof="1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513840"/>
            <a:ext cx="7491095" cy="47199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970" y="-10160"/>
            <a:ext cx="9160510" cy="686435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638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員工刷卡后，顯示屏上顯示刷卡相關訊息</a:t>
            </a:r>
            <a:endParaRPr lang="zh-CN" altLang="en-US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" y="1449070"/>
            <a:ext cx="7225030" cy="45796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970" y="-10160"/>
            <a:ext cx="9160510" cy="686435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638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員工刷卡后，顯示屏上顯示刷卡相關訊息</a:t>
            </a:r>
            <a:endParaRPr lang="zh-CN" altLang="en-US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" y="1318260"/>
            <a:ext cx="8718550" cy="50387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970" y="-10160"/>
            <a:ext cx="9160510" cy="686435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638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員工刷卡后，顯示屏上顯示刷卡相關訊息</a:t>
            </a:r>
            <a:endParaRPr lang="zh-CN" altLang="en-US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1395730"/>
            <a:ext cx="9081770" cy="51288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970" y="-10160"/>
            <a:ext cx="9160510" cy="686435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638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員工刷卡后，顯示屏上顯示刷卡相關訊息</a:t>
            </a:r>
            <a:endParaRPr lang="zh-CN" altLang="en-US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1395730"/>
            <a:ext cx="9024620" cy="50196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970" y="-10160"/>
            <a:ext cx="9160510" cy="686435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638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員工刷卡后，顯示屏上顯示刷卡相關訊息</a:t>
            </a:r>
            <a:endParaRPr lang="zh-CN" altLang="en-US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" y="1395730"/>
            <a:ext cx="9053195" cy="4714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970" y="-10160"/>
            <a:ext cx="9160510" cy="686435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638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員工刷卡后，顯示屏上顯示刷卡相關訊息</a:t>
            </a:r>
            <a:endParaRPr lang="zh-CN" altLang="en-US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1320165"/>
            <a:ext cx="9048750" cy="50006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970" y="-10160"/>
            <a:ext cx="9160510" cy="686435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638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員工刷卡后，顯示屏上顯示刷卡相關訊息</a:t>
            </a:r>
            <a:endParaRPr lang="zh-CN" altLang="en-US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1320165"/>
            <a:ext cx="9048750" cy="50006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" y="1263015"/>
            <a:ext cx="8907145" cy="52425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QW2RIBJ$GX2G_YNZ]Z%@94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6515" y="-31115"/>
            <a:ext cx="9224010" cy="6920865"/>
          </a:xfrm>
          <a:prstGeom prst="rect">
            <a:avLst/>
          </a:prstGeom>
        </p:spPr>
      </p:pic>
      <p:sp>
        <p:nvSpPr>
          <p:cNvPr id="84994" name="標題 849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Agenda(</a:t>
            </a:r>
            <a:r>
              <a:rPr lang="zh-TW" altLang="en-US" strike="noStrike" noProof="1">
                <a:solidFill>
                  <a:srgbClr val="0000CC"/>
                </a:solidFill>
              </a:rPr>
              <a:t>提綱</a:t>
            </a:r>
            <a:r>
              <a:rPr lang="en-US" altLang="zh-TW" strike="noStrike" noProof="1">
                <a:solidFill>
                  <a:srgbClr val="0000CC"/>
                </a:solidFill>
              </a:rPr>
              <a:t>)</a:t>
            </a:r>
            <a:endParaRPr lang="en-US" altLang="zh-TW" strike="noStrike" noProof="1">
              <a:solidFill>
                <a:srgbClr val="0000CC"/>
              </a:solidFill>
            </a:endParaRPr>
          </a:p>
        </p:txBody>
      </p:sp>
      <p:sp>
        <p:nvSpPr>
          <p:cNvPr id="6146" name="文字版面配置區 85005"/>
          <p:cNvSpPr>
            <a:spLocks noGrp="1"/>
          </p:cNvSpPr>
          <p:nvPr>
            <p:ph idx="1"/>
          </p:nvPr>
        </p:nvSpPr>
        <p:spPr>
          <a:xfrm>
            <a:off x="457200" y="1052830"/>
            <a:ext cx="8229600" cy="5207000"/>
          </a:xfrm>
        </p:spPr>
        <p:txBody>
          <a:bodyPr anchor="t"/>
          <a:lstStyle/>
          <a:p>
            <a:r>
              <a:rPr lang="en-US" altLang="zh-TW" b="1" dirty="0"/>
              <a:t>1. </a:t>
            </a:r>
            <a:r>
              <a:rPr lang="zh-CN" altLang="zh-TW" b="1" dirty="0">
                <a:latin typeface="DFKai-SB" panose="03000509000000000000" charset="-122"/>
              </a:rPr>
              <a:t>流程圖</a:t>
            </a:r>
            <a:endParaRPr lang="zh-CN" altLang="zh-TW" b="1" dirty="0">
              <a:latin typeface="DFKai-SB" panose="03000509000000000000" charset="-122"/>
            </a:endParaRPr>
          </a:p>
          <a:p>
            <a:r>
              <a:rPr lang="en-US" altLang="zh-TW" b="1" dirty="0"/>
              <a:t>2. </a:t>
            </a:r>
            <a:r>
              <a:rPr lang="zh-CN" altLang="en-US" b="1" dirty="0">
                <a:latin typeface="DFKai-SB" panose="03000509000000000000" charset="-122"/>
              </a:rPr>
              <a:t>刷卡規則與注意事項</a:t>
            </a:r>
            <a:endParaRPr lang="zh-CN" altLang="en-US" b="1" dirty="0">
              <a:latin typeface="DFKai-SB" panose="03000509000000000000" charset="-122"/>
            </a:endParaRPr>
          </a:p>
          <a:p>
            <a:r>
              <a:rPr lang="en-US" altLang="zh-TW" b="1" dirty="0"/>
              <a:t>3. </a:t>
            </a:r>
            <a:r>
              <a:rPr lang="zh-CN" altLang="zh-TW" b="1" dirty="0">
                <a:latin typeface="DFKai-SB" panose="03000509000000000000" charset="-122"/>
                <a:sym typeface="DFKai-SB" panose="03000509000000000000" charset="-122"/>
              </a:rPr>
              <a:t>刷卡模式設定</a:t>
            </a:r>
            <a:r>
              <a:rPr lang="en-US" altLang="zh-TW" b="1" dirty="0"/>
              <a:t> </a:t>
            </a:r>
            <a:endParaRPr lang="zh-CN" altLang="zh-TW" b="1" dirty="0">
              <a:latin typeface="DFKai-SB" panose="03000509000000000000" charset="-122"/>
            </a:endParaRPr>
          </a:p>
          <a:p>
            <a:r>
              <a:rPr lang="en-US" altLang="zh-TW" b="1" dirty="0">
                <a:latin typeface="DFKai-SB" panose="03000509000000000000" pitchFamily="65" charset="-120"/>
              </a:rPr>
              <a:t>4.</a:t>
            </a:r>
            <a:r>
              <a:rPr lang="zh-CN" altLang="zh-TW" b="1" dirty="0">
                <a:latin typeface="DFKai-SB" panose="03000509000000000000" charset="-122"/>
              </a:rPr>
              <a:t>補充指示單號</a:t>
            </a:r>
            <a:endParaRPr lang="zh-CN" altLang="zh-TW" b="1" dirty="0">
              <a:latin typeface="DFKai-SB" panose="03000509000000000000" charset="-122"/>
            </a:endParaRPr>
          </a:p>
          <a:p>
            <a:r>
              <a:rPr lang="en-US" altLang="zh-CN" b="1" dirty="0">
                <a:latin typeface="DFKai-SB" panose="03000509000000000000" charset="-122"/>
              </a:rPr>
              <a:t>5.</a:t>
            </a:r>
            <a:r>
              <a:rPr lang="zh-CN" altLang="zh-TW" b="1" dirty="0">
                <a:latin typeface="DFKai-SB" panose="03000509000000000000" charset="-122"/>
              </a:rPr>
              <a:t>加班單</a:t>
            </a:r>
            <a:r>
              <a:rPr lang="zh-CN" altLang="zh-TW" b="1" dirty="0">
                <a:latin typeface="DFKai-SB" panose="03000509000000000000" charset="-122"/>
                <a:sym typeface="DFKai-SB" panose="03000509000000000000" charset="-122"/>
              </a:rPr>
              <a:t>審核</a:t>
            </a:r>
            <a:r>
              <a:rPr lang="en-US" altLang="zh-CN" b="1" dirty="0">
                <a:latin typeface="DFKai-SB" panose="03000509000000000000" charset="-122"/>
                <a:sym typeface="DFKai-SB" panose="03000509000000000000" charset="-122"/>
              </a:rPr>
              <a:t>(</a:t>
            </a:r>
            <a:r>
              <a:rPr lang="zh-CN" altLang="zh-CN" b="1" dirty="0">
                <a:latin typeface="DFKai-SB" panose="03000509000000000000" charset="-122"/>
                <a:sym typeface="DFKai-SB" panose="03000509000000000000" charset="-122"/>
              </a:rPr>
              <a:t>加班提報</a:t>
            </a:r>
            <a:r>
              <a:rPr lang="en-US" altLang="zh-CN" b="1" dirty="0">
                <a:latin typeface="DFKai-SB" panose="03000509000000000000" charset="-122"/>
                <a:sym typeface="DFKai-SB" panose="03000509000000000000" charset="-122"/>
              </a:rPr>
              <a:t>)</a:t>
            </a:r>
            <a:endParaRPr lang="en-US" altLang="zh-CN" b="1" dirty="0">
              <a:latin typeface="DFKai-SB" panose="03000509000000000000" charset="-122"/>
              <a:sym typeface="DFKai-SB" panose="03000509000000000000" charset="-122"/>
            </a:endParaRPr>
          </a:p>
          <a:p>
            <a:r>
              <a:rPr lang="en-US" altLang="zh-TW" b="1" dirty="0">
                <a:latin typeface="+mn-ea"/>
                <a:sym typeface="+mn-ea"/>
              </a:rPr>
              <a:t>6.</a:t>
            </a:r>
            <a:r>
              <a:rPr lang="zh-CN" altLang="zh-TW" b="1" dirty="0">
                <a:latin typeface="+mn-ea"/>
                <a:sym typeface="+mn-ea"/>
              </a:rPr>
              <a:t>加班單異常處理</a:t>
            </a:r>
            <a:r>
              <a:rPr lang="en-US" altLang="zh-CN" b="1" dirty="0">
                <a:latin typeface="+mn-ea"/>
                <a:sym typeface="+mn-ea"/>
              </a:rPr>
              <a:t>(</a:t>
            </a:r>
            <a:r>
              <a:rPr lang="zh-CN" altLang="zh-CN" b="1" dirty="0">
                <a:latin typeface="+mn-ea"/>
                <a:sym typeface="+mn-ea"/>
              </a:rPr>
              <a:t>加班提報</a:t>
            </a:r>
            <a:r>
              <a:rPr lang="en-US" altLang="zh-CN" b="1" dirty="0">
                <a:latin typeface="+mn-ea"/>
                <a:sym typeface="+mn-ea"/>
              </a:rPr>
              <a:t>)</a:t>
            </a:r>
            <a:endParaRPr lang="en-US" altLang="zh-CN" b="1" dirty="0">
              <a:latin typeface="+mn-ea"/>
              <a:sym typeface="+mn-ea"/>
            </a:endParaRPr>
          </a:p>
          <a:p>
            <a:r>
              <a:rPr lang="en-US" altLang="zh-TW" b="1" dirty="0">
                <a:latin typeface="+mn-ea"/>
                <a:sym typeface="+mn-ea"/>
              </a:rPr>
              <a:t>7</a:t>
            </a:r>
            <a:r>
              <a:rPr lang="en-US" altLang="zh-TW" b="1" dirty="0" smtClean="0">
                <a:latin typeface="+mn-ea"/>
                <a:sym typeface="+mn-ea"/>
              </a:rPr>
              <a:t>.</a:t>
            </a:r>
            <a:r>
              <a:rPr lang="zh-CN" altLang="en-US" b="1" dirty="0">
                <a:latin typeface="+mn-ea"/>
                <a:sym typeface="+mn-ea"/>
              </a:rPr>
              <a:t>網頁</a:t>
            </a:r>
            <a:r>
              <a:rPr lang="zh-CN" b="1" dirty="0" smtClean="0"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實</a:t>
            </a:r>
            <a:r>
              <a:rPr lang="zh-CN" b="1" dirty="0"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時工時查</a:t>
            </a:r>
            <a:r>
              <a:rPr lang="zh-CN" b="1" dirty="0" smtClean="0"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詢使用</a:t>
            </a:r>
            <a:endParaRPr lang="zh-TW" altLang="en-US" b="1" strike="noStrike" noProof="1">
              <a:solidFill>
                <a:srgbClr val="0000CC"/>
              </a:solidFill>
            </a:endParaRPr>
          </a:p>
          <a:p>
            <a:r>
              <a:rPr lang="en-US" altLang="zh-CN" b="1" dirty="0" smtClean="0">
                <a:latin typeface="DFKai-SB" panose="03000509000000000000" charset="-122"/>
                <a:sym typeface="DFKai-SB" panose="03000509000000000000" charset="-122"/>
              </a:rPr>
              <a:t>8.</a:t>
            </a:r>
            <a:r>
              <a:rPr lang="zh-CN" altLang="en-US" b="1" dirty="0">
                <a:latin typeface="DFKai-SB" panose="03000509000000000000" charset="-122"/>
                <a:sym typeface="DFKai-SB" panose="03000509000000000000" charset="-122"/>
              </a:rPr>
              <a:t>聯絡方式</a:t>
            </a:r>
            <a:endParaRPr lang="zh-CN" altLang="en-US" b="1" dirty="0">
              <a:latin typeface="DFKai-SB" panose="03000509000000000000" charset="-122"/>
              <a:sym typeface="DFKai-SB" panose="03000509000000000000" charset="-122"/>
            </a:endParaRPr>
          </a:p>
          <a:p>
            <a:r>
              <a:rPr lang="en-US" altLang="zh-CN" b="1" dirty="0">
                <a:latin typeface="DFKai-SB" panose="03000509000000000000" charset="-122"/>
                <a:sym typeface="DFKai-SB" panose="03000509000000000000" charset="-122"/>
              </a:rPr>
              <a:t>9.</a:t>
            </a:r>
            <a:r>
              <a:rPr lang="zh-CN" altLang="en-US" b="1" dirty="0">
                <a:latin typeface="+mn-ea"/>
                <a:sym typeface="DFKai-SB" panose="03000509000000000000" charset="-122"/>
              </a:rPr>
              <a:t>工時系統維護</a:t>
            </a:r>
            <a:endParaRPr lang="en-US" altLang="zh-CN" b="1" dirty="0">
              <a:latin typeface="DFKai-SB" panose="03000509000000000000" charset="-122"/>
              <a:sym typeface="DFKai-SB" panose="03000509000000000000" charset="-122"/>
            </a:endParaRPr>
          </a:p>
          <a:p>
            <a:endParaRPr lang="zh-CN" altLang="en-US" b="1" dirty="0">
              <a:latin typeface="DFKai-SB" panose="03000509000000000000" charset="-122"/>
              <a:sym typeface="DFKai-SB" panose="03000509000000000000" charset="-122"/>
            </a:endParaRPr>
          </a:p>
          <a:p>
            <a:endParaRPr lang="zh-CN" altLang="en-US" b="1" dirty="0">
              <a:latin typeface="DFKai-SB" panose="03000509000000000000" charset="-122"/>
              <a:sym typeface="DFKai-SB" panose="03000509000000000000" charset="-122"/>
            </a:endParaRPr>
          </a:p>
          <a:p>
            <a:endParaRPr lang="zh-TW" alt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970" y="-10160"/>
            <a:ext cx="9160510" cy="686435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638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員工刷卡后，顯示屏上顯示刷卡相關訊息</a:t>
            </a:r>
            <a:endParaRPr lang="zh-CN" altLang="en-US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" y="1395730"/>
            <a:ext cx="8954770" cy="50863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VYKW%7[V8MBBS6OKCT$[)6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890" y="-22225"/>
            <a:ext cx="9149715" cy="690118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7410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重復刷卡時，系統會提示重復刷卡記錄</a:t>
            </a:r>
            <a:endParaRPr lang="zh-CN" altLang="en-US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" y="1395730"/>
            <a:ext cx="7243445" cy="46005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VYKW%7[V8MBBS6OKCT$[)6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9370" y="-32385"/>
            <a:ext cx="9233535" cy="691261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8434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新進員工或補辦廠牌：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系統提示 當前刷卡人員不存在</a:t>
            </a:r>
            <a:endParaRPr lang="en-US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395730"/>
            <a:ext cx="7404735" cy="469836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m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3020" y="-20320"/>
            <a:ext cx="9238615" cy="6877685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4.</a:t>
            </a:r>
            <a:r>
              <a:rPr lang="zh-CN" altLang="en-US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補充指示單號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150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線長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/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助理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: 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選擇正確的車間、線號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-&gt; 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輸入管理人員密碼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-&gt; 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點</a:t>
            </a:r>
            <a:r>
              <a:rPr lang="zh-CN" altLang="en-US" b="0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確認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登入系統</a:t>
            </a:r>
            <a:endParaRPr lang="zh-CN" altLang="en-US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604645"/>
            <a:ext cx="5714365" cy="428561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m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160" y="11430"/>
            <a:ext cx="9176385" cy="6845935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4.</a:t>
            </a:r>
            <a:r>
              <a:rPr lang="zh-CN" altLang="en-US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補充指示單號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2530" name="標題 238593"/>
          <p:cNvSpPr>
            <a:spLocks noGrp="1"/>
          </p:cNvSpPr>
          <p:nvPr/>
        </p:nvSpPr>
        <p:spPr>
          <a:xfrm>
            <a:off x="512763" y="963613"/>
            <a:ext cx="8229600" cy="5032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登入系統后默認在 上下班刷卡界面</a:t>
            </a:r>
            <a:endParaRPr lang="en-US" altLang="zh-CN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1132205"/>
            <a:ext cx="780161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m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430" y="-20955"/>
            <a:ext cx="9187815" cy="688848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4.</a:t>
            </a:r>
            <a:r>
              <a:rPr lang="zh-CN" altLang="en-US" strike="noStrike" noProof="1">
                <a:solidFill>
                  <a:srgbClr val="0000CC"/>
                </a:solidFill>
                <a:latin typeface="+mn-ea"/>
                <a:ea typeface="+mn-ea"/>
              </a:rPr>
              <a:t>補充指示單號</a:t>
            </a:r>
            <a:endParaRPr lang="zh-CN" altLang="en-US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3554" name="標題 238593"/>
          <p:cNvSpPr>
            <a:spLocks noGrp="1"/>
          </p:cNvSpPr>
          <p:nvPr/>
        </p:nvSpPr>
        <p:spPr>
          <a:xfrm>
            <a:off x="512763" y="963613"/>
            <a:ext cx="8229600" cy="5032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在左側點選 補充指示單號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-&gt; 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點右下角 </a:t>
            </a:r>
            <a:r>
              <a:rPr lang="zh-CN" altLang="en-US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人員刷新按鈕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 更新員工刷卡資料</a:t>
            </a:r>
            <a:endParaRPr lang="zh-CN" altLang="en-US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" y="1406525"/>
            <a:ext cx="7065010" cy="44475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m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430" y="-20955"/>
            <a:ext cx="9187815" cy="688848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4.</a:t>
            </a:r>
            <a:r>
              <a:rPr lang="zh-CN" altLang="en-US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補充指示單號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4578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人員資料更新后，挑選指示單號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可在</a:t>
            </a:r>
            <a:r>
              <a:rPr lang="en-US" altLang="zh-CN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Lov</a:t>
            </a:r>
            <a:r>
              <a:rPr lang="zh-CN" altLang="zh-CN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下拉挑選或</a:t>
            </a:r>
            <a:r>
              <a:rPr lang="zh-CN" altLang="en-US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人為輸入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)</a:t>
            </a:r>
            <a:endParaRPr lang="en-US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" y="1395730"/>
            <a:ext cx="7426960" cy="4706620"/>
          </a:xfrm>
          <a:prstGeom prst="rect">
            <a:avLst/>
          </a:prstGeom>
        </p:spPr>
      </p:pic>
      <p:sp>
        <p:nvSpPr>
          <p:cNvPr id="24587" name="矩形圖說文字 226308"/>
          <p:cNvSpPr/>
          <p:nvPr/>
        </p:nvSpPr>
        <p:spPr>
          <a:xfrm>
            <a:off x="4448175" y="4121150"/>
            <a:ext cx="2959100" cy="569913"/>
          </a:xfrm>
          <a:prstGeom prst="wedgeRectCallout">
            <a:avLst>
              <a:gd name="adj1" fmla="val -20037"/>
              <a:gd name="adj2" fmla="val -45116"/>
            </a:avLst>
          </a:prstGeom>
          <a:gradFill rotWithShape="1">
            <a:gsLst>
              <a:gs pos="0">
                <a:srgbClr val="FCFDFE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lin ang="5400000"/>
            <a:tileRect/>
          </a:gradFill>
          <a:ln w="635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a) 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使用指示單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BU  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： </a:t>
            </a:r>
            <a:r>
              <a:rPr lang="en-US" altLang="en-US" sz="1400" err="1">
                <a:solidFill>
                  <a:srgbClr val="6600CC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Lov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下拉挑選</a:t>
            </a:r>
            <a:endParaRPr lang="zh-CN" altLang="en-US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b) 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未使用指示單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BU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： 人為輸入</a:t>
            </a:r>
            <a:endParaRPr lang="zh-CN" altLang="en-US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m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430" y="-20955"/>
            <a:ext cx="9187815" cy="688848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4.</a:t>
            </a:r>
            <a:r>
              <a:rPr lang="zh-CN" altLang="en-US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補充指示單號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5602" name="標題 238593"/>
          <p:cNvSpPr>
            <a:spLocks noGrp="1"/>
          </p:cNvSpPr>
          <p:nvPr/>
        </p:nvSpPr>
        <p:spPr>
          <a:xfrm>
            <a:off x="512763" y="963613"/>
            <a:ext cx="8229600" cy="5032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a)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當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Lov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挑選不到指示單號時，點 </a:t>
            </a:r>
            <a:r>
              <a:rPr lang="zh-CN" altLang="en-US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刷新提示單按鈕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 更新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Lov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資料</a:t>
            </a:r>
            <a:endParaRPr lang="zh-CN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  <a:p>
            <a:pPr lvl="0" indent="0">
              <a:buClrTx/>
            </a:pP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b)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當</a:t>
            </a:r>
            <a:r>
              <a:rPr lang="zh-CN" altLang="en-US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人為輸入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時，建議命名規則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:</a:t>
            </a:r>
            <a:r>
              <a:rPr lang="zh-CN" altLang="en-US" b="0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工單號碼</a:t>
            </a:r>
            <a:r>
              <a:rPr lang="en-US" altLang="zh-CN" b="0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-Org</a:t>
            </a:r>
            <a:r>
              <a:rPr lang="zh-CN" altLang="zh-CN" b="0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代號</a:t>
            </a:r>
            <a:endParaRPr lang="zh-CN" altLang="zh-CN" b="0" dirty="0">
              <a:solidFill>
                <a:srgbClr val="FF0000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66850"/>
            <a:ext cx="7217410" cy="4482465"/>
          </a:xfrm>
          <a:prstGeom prst="rect">
            <a:avLst/>
          </a:prstGeom>
        </p:spPr>
      </p:pic>
      <p:sp>
        <p:nvSpPr>
          <p:cNvPr id="25615" name="矩形圖說文字 226308"/>
          <p:cNvSpPr/>
          <p:nvPr/>
        </p:nvSpPr>
        <p:spPr>
          <a:xfrm>
            <a:off x="4489450" y="4318000"/>
            <a:ext cx="3052763" cy="568325"/>
          </a:xfrm>
          <a:prstGeom prst="wedgeRectCallout">
            <a:avLst>
              <a:gd name="adj1" fmla="val -20037"/>
              <a:gd name="adj2" fmla="val -45116"/>
            </a:avLst>
          </a:prstGeom>
          <a:gradFill rotWithShape="1">
            <a:gsLst>
              <a:gs pos="0">
                <a:srgbClr val="FCFDFE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lin ang="5400000"/>
            <a:tileRect/>
          </a:gradFill>
          <a:ln w="635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a) 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使用指示單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BU  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： </a:t>
            </a:r>
            <a:r>
              <a:rPr lang="en-US" altLang="en-US" sz="1400" err="1">
                <a:solidFill>
                  <a:srgbClr val="6600CC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Lov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下拉挑選</a:t>
            </a:r>
            <a:endParaRPr lang="zh-CN" altLang="en-US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b) 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未使用指示單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BU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： 人為輸入</a:t>
            </a:r>
            <a:endParaRPr lang="zh-CN" altLang="en-US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m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430" y="-20955"/>
            <a:ext cx="9187815" cy="688848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4.</a:t>
            </a:r>
            <a:r>
              <a:rPr lang="zh-CN" altLang="en-US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補充指示單號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662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(1)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輸入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/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挑選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指示單號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-&gt; (2)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勾選對應的人員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-&gt; (3)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然后確認提交</a:t>
            </a:r>
            <a:endParaRPr lang="en-US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95" y="1297940"/>
            <a:ext cx="7459980" cy="482409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-15240"/>
            <a:ext cx="9147810" cy="687578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4.</a:t>
            </a:r>
            <a:r>
              <a:rPr lang="zh-CN" altLang="en-US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補充指示單號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7650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確認提交后，人員資料更新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(</a:t>
            </a:r>
            <a:r>
              <a:rPr lang="zh-CN" altLang="zh-CN" b="0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補充指示單號必須在</a:t>
            </a:r>
            <a:r>
              <a:rPr lang="zh-CN" altLang="zh-CN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下班刷卡前</a:t>
            </a:r>
            <a:r>
              <a:rPr lang="zh-CN" altLang="zh-CN" b="0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完成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)</a:t>
            </a:r>
            <a:endParaRPr lang="en-US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7651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1498600"/>
            <a:ext cx="8197850" cy="50403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2" name="圓角矩形 225286"/>
          <p:cNvSpPr/>
          <p:nvPr/>
        </p:nvSpPr>
        <p:spPr>
          <a:xfrm flipH="1" flipV="1">
            <a:off x="466725" y="1946275"/>
            <a:ext cx="1282700" cy="2476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TW" altLang="en-US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27653" name="圓角矩形 225286"/>
          <p:cNvSpPr/>
          <p:nvPr/>
        </p:nvSpPr>
        <p:spPr>
          <a:xfrm flipH="1" flipV="1">
            <a:off x="4656138" y="3076575"/>
            <a:ext cx="3798887" cy="41751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TW" altLang="en-US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pic>
        <p:nvPicPr>
          <p:cNvPr id="27655" name="圖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260" y="2416175"/>
            <a:ext cx="2480945" cy="37649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7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575" y="5394325"/>
            <a:ext cx="1400175" cy="561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6260" y="1946275"/>
            <a:ext cx="2513965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QW2RIBJ$GX2G_YNZ]Z%@94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4445"/>
            <a:ext cx="9201785" cy="6854825"/>
          </a:xfrm>
          <a:prstGeom prst="rect">
            <a:avLst/>
          </a:prstGeom>
        </p:spPr>
      </p:pic>
      <p:sp>
        <p:nvSpPr>
          <p:cNvPr id="175106" name="標題 17510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1. </a:t>
            </a:r>
            <a:r>
              <a:rPr lang="zh-CN" altLang="en-US" strike="noStrike" noProof="1">
                <a:solidFill>
                  <a:srgbClr val="0000CC"/>
                </a:solidFill>
                <a:latin typeface="+mn-ea"/>
                <a:ea typeface="+mn-ea"/>
              </a:rPr>
              <a:t>流程圖</a:t>
            </a:r>
            <a:endParaRPr lang="zh-CN" altLang="en-US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7171" name="矩形 1"/>
          <p:cNvSpPr/>
          <p:nvPr/>
        </p:nvSpPr>
        <p:spPr>
          <a:xfrm>
            <a:off x="2997200" y="3101975"/>
            <a:ext cx="1631950" cy="277813"/>
          </a:xfrm>
          <a:prstGeom prst="rect">
            <a:avLst/>
          </a:prstGeom>
          <a:solidFill>
            <a:srgbClr val="8CB3E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 algn="ctr"/>
            <a:r>
              <a:rPr lang="zh-CN" altLang="en-US" sz="1400" i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員工刷上班卡</a:t>
            </a:r>
            <a:endParaRPr lang="zh-CN" altLang="en-US" sz="1400" i="1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11"/>
          <p:cNvSpPr/>
          <p:nvPr/>
        </p:nvSpPr>
        <p:spPr>
          <a:xfrm>
            <a:off x="3007360" y="5305425"/>
            <a:ext cx="1631950" cy="365125"/>
          </a:xfrm>
          <a:prstGeom prst="rect">
            <a:avLst/>
          </a:prstGeom>
          <a:solidFill>
            <a:srgbClr val="8CB3E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 algn="ctr"/>
            <a:r>
              <a:rPr lang="zh-CN" altLang="en-US" sz="1400" i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加班提報</a:t>
            </a:r>
            <a:endParaRPr lang="zh-CN" altLang="en-US" sz="1400" i="1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3" name="矩形 12"/>
          <p:cNvSpPr/>
          <p:nvPr/>
        </p:nvSpPr>
        <p:spPr>
          <a:xfrm>
            <a:off x="2997200" y="3717925"/>
            <a:ext cx="1631950" cy="277813"/>
          </a:xfrm>
          <a:prstGeom prst="rect">
            <a:avLst/>
          </a:prstGeom>
          <a:solidFill>
            <a:srgbClr val="8CB3E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 algn="ctr"/>
            <a:r>
              <a:rPr lang="zh-CN" altLang="en-US" sz="1400" i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補充指示單號</a:t>
            </a:r>
            <a:endParaRPr lang="zh-CN" altLang="en-US" sz="1400" i="1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直線單箭頭接點 16"/>
          <p:cNvSpPr/>
          <p:nvPr/>
        </p:nvSpPr>
        <p:spPr>
          <a:xfrm flipH="1">
            <a:off x="3813175" y="3389313"/>
            <a:ext cx="4763" cy="3190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 anchor="t"/>
          <a:lstStyle/>
          <a:p>
            <a:pPr lvl="0" indent="0"/>
            <a:endParaRPr lang="zh-TW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6" name="直線單箭頭接點 17"/>
          <p:cNvSpPr/>
          <p:nvPr/>
        </p:nvSpPr>
        <p:spPr>
          <a:xfrm>
            <a:off x="3821430" y="4744085"/>
            <a:ext cx="3175" cy="4222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 anchor="t"/>
          <a:lstStyle/>
          <a:p>
            <a:pPr lvl="0" indent="0"/>
            <a:endParaRPr lang="zh-TW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7" name="矩形 19"/>
          <p:cNvSpPr/>
          <p:nvPr/>
        </p:nvSpPr>
        <p:spPr>
          <a:xfrm>
            <a:off x="2599055" y="2925445"/>
            <a:ext cx="2397125" cy="1818640"/>
          </a:xfrm>
          <a:prstGeom prst="rect">
            <a:avLst/>
          </a:prstGeom>
          <a:noFill/>
          <a:ln w="28575" cap="flat" cmpd="sng">
            <a:solidFill>
              <a:srgbClr val="66C16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TW" altLang="zh-TW" i="1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178" name="直線單箭頭接點 20"/>
          <p:cNvSpPr/>
          <p:nvPr/>
        </p:nvSpPr>
        <p:spPr>
          <a:xfrm>
            <a:off x="5008563" y="3832225"/>
            <a:ext cx="579437" cy="1588"/>
          </a:xfrm>
          <a:prstGeom prst="straightConnector1">
            <a:avLst/>
          </a:prstGeom>
          <a:ln w="28575" cap="flat" cmpd="sng">
            <a:solidFill>
              <a:srgbClr val="66C160"/>
            </a:solidFill>
            <a:prstDash val="solid"/>
            <a:round/>
            <a:headEnd type="none" w="med" len="med"/>
            <a:tailEnd type="arrow" w="med" len="med"/>
          </a:ln>
        </p:spPr>
        <p:txBody>
          <a:bodyPr anchor="t"/>
          <a:lstStyle/>
          <a:p>
            <a:pPr lvl="0" indent="0"/>
            <a:endParaRPr lang="zh-TW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9" name="文字方塊 21"/>
          <p:cNvSpPr/>
          <p:nvPr/>
        </p:nvSpPr>
        <p:spPr>
          <a:xfrm>
            <a:off x="5595938" y="3649663"/>
            <a:ext cx="1924050" cy="365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/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user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端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180" name="矩形 22"/>
          <p:cNvSpPr/>
          <p:nvPr/>
        </p:nvSpPr>
        <p:spPr>
          <a:xfrm>
            <a:off x="2807970" y="5166360"/>
            <a:ext cx="2030413" cy="623888"/>
          </a:xfrm>
          <a:prstGeom prst="rect">
            <a:avLst/>
          </a:prstGeom>
          <a:noFill/>
          <a:ln w="2857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TW" altLang="zh-TW" i="1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181" name="直線單箭頭接點 23"/>
          <p:cNvSpPr/>
          <p:nvPr/>
        </p:nvSpPr>
        <p:spPr>
          <a:xfrm flipV="1">
            <a:off x="4786630" y="5485130"/>
            <a:ext cx="1123950" cy="6350"/>
          </a:xfrm>
          <a:prstGeom prst="straightConnector1">
            <a:avLst/>
          </a:prstGeom>
          <a:ln w="28575" cap="flat" cmpd="sng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txBody>
          <a:bodyPr anchor="t"/>
          <a:lstStyle/>
          <a:p>
            <a:pPr lvl="0" indent="0"/>
            <a:endParaRPr lang="zh-TW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2" name="文字方塊 24"/>
          <p:cNvSpPr/>
          <p:nvPr/>
        </p:nvSpPr>
        <p:spPr>
          <a:xfrm>
            <a:off x="5882958" y="5295900"/>
            <a:ext cx="18542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管理介面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(Web)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183" name="直線單箭頭接點 16"/>
          <p:cNvSpPr/>
          <p:nvPr/>
        </p:nvSpPr>
        <p:spPr>
          <a:xfrm flipH="1">
            <a:off x="3816350" y="4003675"/>
            <a:ext cx="4763" cy="3190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 anchor="t"/>
          <a:lstStyle/>
          <a:p>
            <a:pPr lvl="0" indent="0"/>
            <a:endParaRPr lang="zh-TW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4" name="矩形 1"/>
          <p:cNvSpPr/>
          <p:nvPr/>
        </p:nvSpPr>
        <p:spPr>
          <a:xfrm>
            <a:off x="3003233" y="4322763"/>
            <a:ext cx="1631950" cy="295275"/>
          </a:xfrm>
          <a:prstGeom prst="rect">
            <a:avLst/>
          </a:prstGeom>
          <a:solidFill>
            <a:srgbClr val="8CB3E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 algn="ctr"/>
            <a:r>
              <a:rPr lang="zh-CN" altLang="en-US" sz="1400" i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員工刷下班卡</a:t>
            </a:r>
            <a:endParaRPr lang="zh-CN" altLang="en-US" sz="1400" i="1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87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8" y="1049338"/>
            <a:ext cx="6618287" cy="1028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88" name="圓角矩形 225286"/>
          <p:cNvSpPr/>
          <p:nvPr/>
        </p:nvSpPr>
        <p:spPr>
          <a:xfrm flipH="1" flipV="1">
            <a:off x="2994025" y="1344613"/>
            <a:ext cx="1468438" cy="33178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TW" altLang="en-US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7189" name="圓角矩形 225286"/>
          <p:cNvSpPr/>
          <p:nvPr/>
        </p:nvSpPr>
        <p:spPr>
          <a:xfrm flipH="1" flipV="1">
            <a:off x="3765550" y="1687513"/>
            <a:ext cx="1470025" cy="39052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TW" altLang="en-US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-15240"/>
            <a:ext cx="9147810" cy="687578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</a:rPr>
              <a:t>)</a:t>
            </a:r>
            <a:endParaRPr lang="en-US" altLang="zh-CN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03787" name="文字版面配置區 203786"/>
          <p:cNvSpPr>
            <a:spLocks noGrp="1"/>
          </p:cNvSpPr>
          <p:nvPr>
            <p:ph idx="1"/>
          </p:nvPr>
        </p:nvSpPr>
        <p:spPr>
          <a:xfrm>
            <a:off x="457200" y="1114425"/>
            <a:ext cx="8229600" cy="2822575"/>
          </a:xfrm>
        </p:spPr>
        <p:txBody>
          <a:bodyPr/>
          <a:lstStyle/>
          <a:p>
            <a:pPr fontAlgn="base"/>
            <a:r>
              <a:rPr lang="zh-CN" altLang="en-US" sz="2400" b="1" strike="noStrike" noProof="1">
                <a:latin typeface="+mn-ea"/>
              </a:rPr>
              <a:t>登入網址</a:t>
            </a:r>
            <a:endParaRPr lang="zh-CN" altLang="en-US" sz="2400" b="1" strike="noStrike" noProof="1">
              <a:latin typeface="+mn-ea"/>
            </a:endParaRPr>
          </a:p>
          <a:p>
            <a:pPr marL="457200" lvl="1" indent="0" fontAlgn="base">
              <a:lnSpc>
                <a:spcPct val="100000"/>
              </a:lnSpc>
              <a:buNone/>
            </a:pPr>
            <a:endParaRPr lang="zh-CN" altLang="en-US" sz="2000" strike="noStrike" noProof="1">
              <a:solidFill>
                <a:srgbClr val="000066"/>
              </a:solidFill>
              <a:uFillTx/>
              <a:latin typeface="+mn-ea"/>
              <a:sym typeface="+mn-ea"/>
            </a:endParaRPr>
          </a:p>
          <a:p>
            <a:pPr lvl="2"/>
            <a:r>
              <a:rPr lang="en-US" altLang="zh-CN" sz="2000" strike="noStrike" noProof="1">
                <a:solidFill>
                  <a:srgbClr val="000066"/>
                </a:solidFill>
                <a:latin typeface="DFKai-SB" panose="03000509000000000000" charset="-122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2000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http://192.168.60.114:8080/RealTime/Login</a:t>
            </a:r>
            <a:endParaRPr lang="en-US" altLang="zh-CN" sz="2000" b="1" noProof="1">
              <a:solidFill>
                <a:srgbClr val="000066"/>
              </a:solidFill>
              <a:latin typeface="+mn-ea"/>
              <a:sym typeface="微软雅黑" panose="020B0503020204020204" charset="-122"/>
            </a:endParaRPr>
          </a:p>
          <a:p>
            <a:pPr lvl="2"/>
            <a:endParaRPr lang="en-US" altLang="zh-CN" sz="2000" noProof="1" smtClean="0">
              <a:solidFill>
                <a:srgbClr val="000066"/>
              </a:solidFill>
              <a:latin typeface="DFKai-SB" panose="03000509000000000000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2"/>
            <a:endParaRPr lang="en-US" altLang="zh-CN" sz="2000" b="1" strike="noStrike" noProof="1">
              <a:solidFill>
                <a:srgbClr val="000066"/>
              </a:solidFill>
              <a:latin typeface="+mn-ea"/>
              <a:sym typeface="微软雅黑" panose="020B0503020204020204" charset="-122"/>
            </a:endParaRPr>
          </a:p>
        </p:txBody>
      </p:sp>
      <p:sp>
        <p:nvSpPr>
          <p:cNvPr id="28675" name="矩形圖說文字 226308"/>
          <p:cNvSpPr/>
          <p:nvPr/>
        </p:nvSpPr>
        <p:spPr>
          <a:xfrm>
            <a:off x="4229100" y="184150"/>
            <a:ext cx="1558925" cy="652463"/>
          </a:xfrm>
          <a:prstGeom prst="wedgeRectCallout">
            <a:avLst>
              <a:gd name="adj1" fmla="val -20037"/>
              <a:gd name="adj2" fmla="val -45116"/>
            </a:avLst>
          </a:prstGeom>
          <a:gradFill rotWithShape="1">
            <a:gsLst>
              <a:gs pos="0">
                <a:srgbClr val="FCFDFE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lin ang="5400000"/>
            <a:tileRect/>
          </a:gradFill>
          <a:ln w="635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zh-CN" altLang="en-US" sz="20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對象</a:t>
            </a:r>
            <a:r>
              <a:rPr lang="en-US" altLang="zh-CN" sz="20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endParaRPr lang="en-US" altLang="zh-CN" sz="2000" dirty="0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zh-CN" altLang="zh-CN" sz="2000" dirty="0" smtClean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</a:rPr>
              <a:t>助理</a:t>
            </a:r>
            <a:r>
              <a:rPr lang="zh-CN" altLang="zh-CN" sz="2000" dirty="0" smtClean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endParaRPr lang="zh-CN" altLang="zh-CN" sz="2000" dirty="0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  <p:sp>
        <p:nvSpPr>
          <p:cNvPr id="28679" name="矩形圖說文字 226308"/>
          <p:cNvSpPr/>
          <p:nvPr/>
        </p:nvSpPr>
        <p:spPr>
          <a:xfrm>
            <a:off x="6838950" y="544513"/>
            <a:ext cx="2157413" cy="735012"/>
          </a:xfrm>
          <a:prstGeom prst="wedgeRectCallout">
            <a:avLst>
              <a:gd name="adj1" fmla="val -20037"/>
              <a:gd name="adj2" fmla="val -45116"/>
            </a:avLst>
          </a:prstGeom>
          <a:gradFill rotWithShape="1">
            <a:gsLst>
              <a:gs pos="0">
                <a:srgbClr val="FCFDFE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lin ang="5400000"/>
            <a:tileRect/>
          </a:gradFill>
          <a:ln w="635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加班提報取代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Notes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系統手工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Keyin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加班作業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,</a:t>
            </a:r>
            <a:r>
              <a:rPr lang="zh-CN" altLang="zh-CN" sz="1400" err="1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</a:rPr>
              <a:t>正式上線時間待通知</a:t>
            </a:r>
            <a:endParaRPr lang="en-US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" y="-8890"/>
            <a:ext cx="9147810" cy="687578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5.0實時工時SOP下載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" y="1028065"/>
            <a:ext cx="8791575" cy="52673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9698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網站登入畫面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必須</a:t>
            </a:r>
            <a:r>
              <a:rPr lang="zh-CN" altLang="zh-CN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使用</a:t>
            </a:r>
            <a:r>
              <a:rPr lang="en-US" altLang="zh-CN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Firefox</a:t>
            </a:r>
            <a:r>
              <a:rPr lang="zh-CN" altLang="zh-CN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或</a:t>
            </a:r>
            <a:r>
              <a:rPr lang="en-US" altLang="zh-CN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Chrome</a:t>
            </a:r>
            <a:r>
              <a:rPr lang="zh-CN" altLang="en-US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瀏覽器</a:t>
            </a:r>
            <a:r>
              <a:rPr lang="en-US" altLang="zh-CN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,IE10</a:t>
            </a:r>
            <a:r>
              <a:rPr lang="zh-CN" altLang="zh-CN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以上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宋体" panose="02010600030101010101" pitchFamily="2" charset="-122"/>
                <a:sym typeface="宋体" panose="02010600030101010101" pitchFamily="2" charset="-122"/>
              </a:rPr>
              <a:t>)</a:t>
            </a:r>
            <a:endParaRPr lang="en-US" altLang="zh-CN" b="0" i="1" dirty="0">
              <a:solidFill>
                <a:srgbClr val="000066"/>
              </a:solidFill>
              <a:latin typeface="DFKai-SB" panose="03000509000000000000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" y="1772816"/>
            <a:ext cx="9144000" cy="475252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>
                <a:solidFill>
                  <a:srgbClr val="0000CC"/>
                </a:solidFill>
                <a:latin typeface="+mn-ea"/>
                <a:sym typeface="+mn-ea"/>
              </a:rPr>
              <a:t>5.</a:t>
            </a:r>
            <a:r>
              <a:rPr lang="zh-CN" altLang="zh-TW" noProof="1">
                <a:solidFill>
                  <a:srgbClr val="0000CC"/>
                </a:solidFill>
                <a:latin typeface="+mn-ea"/>
                <a:sym typeface="+mn-ea"/>
              </a:rPr>
              <a:t>加班單審核</a:t>
            </a:r>
            <a:r>
              <a:rPr lang="en-US" altLang="zh-CN" noProof="1">
                <a:solidFill>
                  <a:srgbClr val="0000CC"/>
                </a:solidFill>
                <a:latin typeface="+mn-ea"/>
                <a:sym typeface="+mn-ea"/>
              </a:rPr>
              <a:t>(</a:t>
            </a:r>
            <a:r>
              <a:rPr lang="zh-CN" altLang="zh-CN" noProof="1">
                <a:solidFill>
                  <a:srgbClr val="0000CC"/>
                </a:solidFill>
                <a:latin typeface="+mn-ea"/>
                <a:sym typeface="+mn-ea"/>
              </a:rPr>
              <a:t>加班提報</a:t>
            </a:r>
            <a:r>
              <a:rPr lang="en-US" altLang="zh-CN" noProof="1">
                <a:solidFill>
                  <a:srgbClr val="0000CC"/>
                </a:solidFill>
                <a:latin typeface="+mn-ea"/>
                <a:sym typeface="+mn-ea"/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忘</a:t>
            </a:r>
            <a:r>
              <a:rPr lang="zh-CN" altLang="en-US" sz="1600" dirty="0" smtClean="0">
                <a:solidFill>
                  <a:schemeClr val="tx1"/>
                </a:solidFill>
              </a:rPr>
              <a:t>密码，修改用户密码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7" y="1488710"/>
            <a:ext cx="9016486" cy="536929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30722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輸入用戶名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/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密碼，點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Login 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登入</a:t>
            </a:r>
            <a:endParaRPr lang="zh-CN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5424"/>
            <a:ext cx="9144000" cy="4885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標題 22528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174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在左側導航菜單下</a:t>
            </a:r>
            <a:r>
              <a:rPr lang="zh-CN" altLang="zh-CN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，</a:t>
            </a:r>
            <a:r>
              <a:rPr lang="zh-CN" altLang="en-US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①</a:t>
            </a:r>
            <a:r>
              <a:rPr lang="zh-CN" altLang="zh-CN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點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擊 加班單</a:t>
            </a:r>
            <a:r>
              <a:rPr lang="zh-CN" altLang="zh-CN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管理</a:t>
            </a:r>
            <a:r>
              <a:rPr lang="en-US" altLang="zh-CN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,</a:t>
            </a:r>
            <a:r>
              <a:rPr lang="zh-CN" altLang="en-US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②點擊加班單審核③選擇右邊的菜單欄的加班單審核</a:t>
            </a:r>
            <a:endParaRPr lang="zh-CN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570" y="1532255"/>
            <a:ext cx="8373110" cy="4105275"/>
          </a:xfrm>
          <a:prstGeom prst="rect">
            <a:avLst/>
          </a:prstGeom>
        </p:spPr>
      </p:pic>
      <p:sp>
        <p:nvSpPr>
          <p:cNvPr id="10" name="矩形圖說文字 226308"/>
          <p:cNvSpPr/>
          <p:nvPr/>
        </p:nvSpPr>
        <p:spPr>
          <a:xfrm>
            <a:off x="6070322" y="4582264"/>
            <a:ext cx="2132330" cy="864096"/>
          </a:xfrm>
          <a:prstGeom prst="wedgeRectCallout">
            <a:avLst>
              <a:gd name="adj1" fmla="val -20036"/>
              <a:gd name="adj2" fmla="val -4511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635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 fontAlgn="base"/>
            <a:r>
              <a:rPr lang="zh-CN" sz="1500" strike="noStrike" noProof="1">
                <a:solidFill>
                  <a:srgbClr val="6600CC"/>
                </a:solidFill>
                <a:uFillTx/>
                <a:latin typeface="+本文中文字型" charset="0"/>
                <a:ea typeface="+mn-ea"/>
                <a:cs typeface="+mn-ea"/>
              </a:rPr>
              <a:t>權限說</a:t>
            </a:r>
            <a:r>
              <a:rPr lang="zh-CN" sz="1500" strike="noStrike" noProof="1" smtClean="0">
                <a:solidFill>
                  <a:srgbClr val="6600CC"/>
                </a:solidFill>
                <a:uFillTx/>
                <a:latin typeface="+本文中文字型" charset="0"/>
                <a:ea typeface="+mn-ea"/>
                <a:cs typeface="+mn-ea"/>
              </a:rPr>
              <a:t>明</a:t>
            </a:r>
            <a:endParaRPr lang="en-US" altLang="zh-CN" sz="1400" strike="noStrike" noProof="1">
              <a:solidFill>
                <a:srgbClr val="000066"/>
              </a:solidFill>
              <a:uFillTx/>
              <a:latin typeface="+本文中文字型" charset="0"/>
              <a:ea typeface="+mn-ea"/>
            </a:endParaRPr>
          </a:p>
          <a:p>
            <a:pPr lvl="0"/>
            <a:r>
              <a:rPr lang="zh-CN" altLang="zh-CN" sz="1400" strike="noStrike" noProof="1">
                <a:solidFill>
                  <a:srgbClr val="000066"/>
                </a:solidFill>
                <a:uFillTx/>
                <a:latin typeface="+本文中文字型" charset="0"/>
                <a:ea typeface="+mn-ea"/>
                <a:cs typeface="+mn-ea"/>
              </a:rPr>
              <a:t>助理</a:t>
            </a:r>
            <a:r>
              <a:rPr lang="en-US" altLang="zh-CN" sz="1400" strike="noStrike" noProof="1" smtClean="0">
                <a:solidFill>
                  <a:srgbClr val="000066"/>
                </a:solidFill>
                <a:uFillTx/>
                <a:latin typeface="+本文中文字型" charset="0"/>
                <a:ea typeface="+mn-ea"/>
                <a:cs typeface="+mn-ea"/>
              </a:rPr>
              <a:t>:</a:t>
            </a:r>
            <a:r>
              <a:rPr lang="zh-CN" altLang="en-US" sz="1400" noProof="1">
                <a:solidFill>
                  <a:srgbClr val="000066"/>
                </a:solidFill>
                <a:latin typeface="+本文中文字型" charset="0"/>
                <a:ea typeface="+mn-ea"/>
                <a:cs typeface="+mn-ea"/>
              </a:rPr>
              <a:t>助理能看到其费用部门下的人员加班资料</a:t>
            </a:r>
            <a:endParaRPr lang="en-US" altLang="zh-CN" sz="1400" strike="noStrike" noProof="1">
              <a:solidFill>
                <a:srgbClr val="000066"/>
              </a:solidFill>
              <a:uFillTx/>
              <a:latin typeface="+本文中文字型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4818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輸入查詢條件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(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加班日期起訖、車間或线号、加班單狀態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,)</a:t>
            </a:r>
            <a:endParaRPr lang="en-US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5413"/>
            <a:ext cx="9144000" cy="546324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5842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(1)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查詢結果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-&gt; (2)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點 </a:t>
            </a:r>
            <a:r>
              <a:rPr lang="zh-CN" altLang="zh-CN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詳情按鈕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 進行員工加班資料提交</a:t>
            </a:r>
            <a:endParaRPr lang="zh-CN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2" y="1395413"/>
            <a:ext cx="9038095" cy="528596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686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加班單提交畫面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宋体" panose="02010600030101010101" pitchFamily="2" charset="-122"/>
              </a:rPr>
              <a:t> 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在標題列上方挑選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時間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&amp;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加班類型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endParaRPr lang="zh-CN" altLang="zh-TW" sz="1600" b="0" dirty="0"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030" y="1597660"/>
            <a:ext cx="8950325" cy="34893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019925" y="2924810"/>
            <a:ext cx="576580" cy="6477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TW" altLang="en-US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5" name="右箭头 4"/>
          <p:cNvSpPr/>
          <p:nvPr/>
        </p:nvSpPr>
        <p:spPr>
          <a:xfrm rot="18300000">
            <a:off x="6264275" y="4027805"/>
            <a:ext cx="1151890" cy="76200"/>
          </a:xfrm>
          <a:prstGeom prst="rightArrow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TW" altLang="en-US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47740" y="4608195"/>
            <a:ext cx="2021840" cy="645160"/>
          </a:xfrm>
          <a:prstGeom prst="rect">
            <a:avLst/>
          </a:prstGeom>
          <a:noFill/>
          <a:ln w="3175">
            <a:solidFill>
              <a:srgbClr val="FFC000"/>
            </a:solidFill>
            <a:prstDash val="lgDash"/>
          </a:ln>
        </p:spPr>
        <p:txBody>
          <a:bodyPr wrap="non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有下拉提示框可以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修改頂崗津貼實數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686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加班單提交后頂崗津貼申請單會發郵件到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notes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endParaRPr lang="zh-CN" altLang="zh-TW" sz="1600" b="0" dirty="0"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sp>
        <p:nvSpPr>
          <p:cNvPr id="5" name="右箭头 4"/>
          <p:cNvSpPr/>
          <p:nvPr/>
        </p:nvSpPr>
        <p:spPr>
          <a:xfrm rot="18300000">
            <a:off x="6264275" y="4027805"/>
            <a:ext cx="1151890" cy="76200"/>
          </a:xfrm>
          <a:prstGeom prst="rightArrow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TW" altLang="en-US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pic>
        <p:nvPicPr>
          <p:cNvPr id="2" name="图片 1" descr="image_2019_07_10T01_14_44_297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080" y="1395730"/>
            <a:ext cx="7096760" cy="5114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te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4615" y="-5715"/>
            <a:ext cx="9264650" cy="6869430"/>
          </a:xfrm>
          <a:prstGeom prst="rect">
            <a:avLst/>
          </a:prstGeom>
        </p:spPr>
      </p:pic>
      <p:sp>
        <p:nvSpPr>
          <p:cNvPr id="203778" name="標題 2037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2. </a:t>
            </a:r>
            <a:r>
              <a:rPr lang="zh-CN" altLang="en-US" strike="noStrike" noProof="1">
                <a:solidFill>
                  <a:srgbClr val="0000CC"/>
                </a:solidFill>
                <a:latin typeface="+mn-ea"/>
                <a:ea typeface="+mn-ea"/>
              </a:rPr>
              <a:t>刷卡規則及注意事項</a:t>
            </a:r>
            <a:endParaRPr lang="zh-CN" altLang="en-US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03787" name="文字版面配置區 203786"/>
          <p:cNvSpPr>
            <a:spLocks noGrp="1"/>
          </p:cNvSpPr>
          <p:nvPr>
            <p:ph idx="1"/>
          </p:nvPr>
        </p:nvSpPr>
        <p:spPr>
          <a:xfrm>
            <a:off x="457200" y="1041400"/>
            <a:ext cx="8229600" cy="5178425"/>
          </a:xfrm>
        </p:spPr>
        <p:txBody>
          <a:bodyPr/>
          <a:lstStyle/>
          <a:p>
            <a:pPr fontAlgn="base"/>
            <a:r>
              <a:rPr lang="zh-CN" altLang="en-US" sz="2400" b="1" strike="noStrike" noProof="1">
                <a:latin typeface="+mn-ea"/>
              </a:rPr>
              <a:t>刷卡規則</a:t>
            </a:r>
            <a:endParaRPr lang="zh-CN" altLang="en-US" sz="2400" b="1" strike="noStrike" noProof="1">
              <a:latin typeface="+mn-ea"/>
            </a:endParaRPr>
          </a:p>
          <a:p>
            <a:pPr lvl="1" fontAlgn="base">
              <a:lnSpc>
                <a:spcPct val="100000"/>
              </a:lnSpc>
            </a:pP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（</a:t>
            </a:r>
            <a:r>
              <a:rPr lang="en-US" altLang="zh-CN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1</a:t>
            </a: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）上下班</a:t>
            </a:r>
            <a:r>
              <a:rPr lang="zh-CN" altLang="en-US" sz="2000" strike="noStrike" noProof="1">
                <a:solidFill>
                  <a:srgbClr val="000066"/>
                </a:solidFill>
                <a:uFillTx/>
                <a:latin typeface="+mn-ea"/>
                <a:sym typeface="+mn-ea"/>
              </a:rPr>
              <a:t>刷卡順序 :</a:t>
            </a:r>
            <a:endParaRPr lang="zh-CN" altLang="en-US" sz="2000" strike="noStrike" noProof="1">
              <a:solidFill>
                <a:srgbClr val="000066"/>
              </a:solidFill>
              <a:uFillTx/>
              <a:latin typeface="+mn-ea"/>
              <a:sym typeface="+mn-ea"/>
            </a:endParaRPr>
          </a:p>
          <a:p>
            <a:pPr lvl="2" fontAlgn="base">
              <a:lnSpc>
                <a:spcPct val="100000"/>
              </a:lnSpc>
            </a:pPr>
            <a:r>
              <a:rPr lang="en-US" altLang="zh-CN" sz="2000" strike="noStrike" noProof="1">
                <a:latin typeface="+mn-ea"/>
                <a:sym typeface="+mn-ea"/>
              </a:rPr>
              <a:t>[</a:t>
            </a:r>
            <a:r>
              <a:rPr lang="zh-CN" altLang="zh-CN" sz="2000" strike="noStrike" noProof="1">
                <a:solidFill>
                  <a:srgbClr val="008000"/>
                </a:solidFill>
                <a:uFillTx/>
                <a:latin typeface="+本文中文字型" charset="0"/>
                <a:sym typeface="+mn-ea"/>
              </a:rPr>
              <a:t>上班</a:t>
            </a:r>
            <a:r>
              <a:rPr lang="en-US" altLang="zh-CN" sz="2000" strike="noStrike" noProof="1">
                <a:latin typeface="+mn-ea"/>
                <a:sym typeface="+mn-ea"/>
              </a:rPr>
              <a:t>]</a:t>
            </a:r>
            <a:r>
              <a:rPr lang="zh-CN" altLang="en-US" sz="2000" strike="noStrike" noProof="1">
                <a:latin typeface="+mn-ea"/>
                <a:sym typeface="+mn-ea"/>
              </a:rPr>
              <a:t>人臉 -&gt; </a:t>
            </a:r>
            <a:r>
              <a:rPr lang="zh-CN" altLang="en-US" sz="2000" strike="noStrike" noProof="1">
                <a:solidFill>
                  <a:srgbClr val="FF0000"/>
                </a:solidFill>
                <a:latin typeface="+mn-ea"/>
                <a:sym typeface="+mn-ea"/>
              </a:rPr>
              <a:t>車間</a:t>
            </a:r>
            <a:r>
              <a:rPr lang="zh-CN" altLang="en-US" sz="2000" strike="noStrike" noProof="1">
                <a:latin typeface="+mn-ea"/>
                <a:sym typeface="+mn-ea"/>
              </a:rPr>
              <a:t> -&gt; </a:t>
            </a:r>
            <a:r>
              <a:rPr lang="zh-CN" altLang="en-US" sz="2000" strike="noStrike" noProof="1">
                <a:solidFill>
                  <a:srgbClr val="FF0000"/>
                </a:solidFill>
                <a:latin typeface="+mn-ea"/>
                <a:sym typeface="+mn-ea"/>
              </a:rPr>
              <a:t>車間</a:t>
            </a:r>
            <a:r>
              <a:rPr lang="zh-CN" altLang="en-US" sz="2000" strike="noStrike" noProof="1">
                <a:latin typeface="+mn-ea"/>
                <a:sym typeface="+mn-ea"/>
              </a:rPr>
              <a:t> -&gt; 人臉</a:t>
            </a:r>
            <a:r>
              <a:rPr lang="en-US" altLang="zh-CN" sz="2000" strike="noStrike" noProof="1">
                <a:latin typeface="+mn-ea"/>
                <a:sym typeface="+mn-ea"/>
              </a:rPr>
              <a:t>[</a:t>
            </a:r>
            <a:r>
              <a:rPr lang="zh-CN" altLang="en-US" sz="2000" strike="noStrike" noProof="1">
                <a:solidFill>
                  <a:srgbClr val="008000"/>
                </a:solidFill>
                <a:uFillTx/>
                <a:latin typeface="+本文中文字型" charset="0"/>
                <a:sym typeface="+mn-ea"/>
              </a:rPr>
              <a:t>下</a:t>
            </a:r>
            <a:r>
              <a:rPr lang="zh-CN" altLang="zh-CN" sz="2000" strike="noStrike" noProof="1">
                <a:solidFill>
                  <a:srgbClr val="008000"/>
                </a:solidFill>
                <a:uFillTx/>
                <a:latin typeface="+本文中文字型" charset="0"/>
                <a:sym typeface="+mn-ea"/>
              </a:rPr>
              <a:t>班</a:t>
            </a:r>
            <a:r>
              <a:rPr lang="en-US" altLang="zh-CN" sz="2000" strike="noStrike" noProof="1">
                <a:latin typeface="+mn-ea"/>
                <a:sym typeface="+mn-ea"/>
              </a:rPr>
              <a:t>]</a:t>
            </a:r>
            <a:endParaRPr lang="en-US" altLang="zh-CN" sz="2000" strike="noStrike" noProof="1">
              <a:latin typeface="+mn-ea"/>
              <a:sym typeface="+mn-ea"/>
            </a:endParaRPr>
          </a:p>
          <a:p>
            <a:pPr lvl="2" fontAlgn="base">
              <a:lnSpc>
                <a:spcPct val="100000"/>
              </a:lnSpc>
            </a:pPr>
            <a:r>
              <a:rPr lang="en-US" altLang="zh-CN" sz="2000" strike="noStrike" noProof="1">
                <a:latin typeface="+mn-ea"/>
                <a:sym typeface="+mn-ea"/>
              </a:rPr>
              <a:t>[</a:t>
            </a:r>
            <a:r>
              <a:rPr lang="zh-CN" altLang="zh-CN" sz="2000" strike="noStrike" noProof="1">
                <a:uFillTx/>
                <a:latin typeface="+本文中文字型" charset="0"/>
                <a:sym typeface="+mn-ea"/>
              </a:rPr>
              <a:t>上班</a:t>
            </a:r>
            <a:r>
              <a:rPr lang="en-US" altLang="zh-CN" sz="2000" strike="noStrike" noProof="1">
                <a:latin typeface="+mn-ea"/>
                <a:sym typeface="+mn-ea"/>
              </a:rPr>
              <a:t>]</a:t>
            </a:r>
            <a:r>
              <a:rPr lang="zh-CN" altLang="en-US" sz="2000" strike="noStrike" noProof="1">
                <a:latin typeface="+mn-ea"/>
                <a:sym typeface="+mn-ea"/>
              </a:rPr>
              <a:t>人臉 -&gt;安檢 -&gt; </a:t>
            </a:r>
            <a:r>
              <a:rPr lang="zh-CN" altLang="en-US" sz="2000" strike="noStrike" noProof="1">
                <a:solidFill>
                  <a:srgbClr val="FF0000"/>
                </a:solidFill>
                <a:latin typeface="+mn-ea"/>
                <a:sym typeface="+mn-ea"/>
              </a:rPr>
              <a:t>車間</a:t>
            </a:r>
            <a:r>
              <a:rPr lang="zh-CN" altLang="en-US" sz="2000" strike="noStrike" noProof="1">
                <a:latin typeface="+mn-ea"/>
                <a:sym typeface="+mn-ea"/>
              </a:rPr>
              <a:t> -&gt; </a:t>
            </a:r>
            <a:r>
              <a:rPr lang="zh-CN" altLang="en-US" sz="2000" strike="noStrike" noProof="1">
                <a:solidFill>
                  <a:srgbClr val="FF0000"/>
                </a:solidFill>
                <a:latin typeface="+mn-ea"/>
                <a:sym typeface="+mn-ea"/>
              </a:rPr>
              <a:t>車間</a:t>
            </a:r>
            <a:r>
              <a:rPr lang="zh-CN" altLang="en-US" sz="2000" strike="noStrike" noProof="1">
                <a:latin typeface="+mn-ea"/>
                <a:sym typeface="+mn-ea"/>
              </a:rPr>
              <a:t> -&gt;安檢 -&gt; 人臉</a:t>
            </a:r>
            <a:r>
              <a:rPr lang="en-US" altLang="zh-CN" sz="2000" strike="noStrike" noProof="1">
                <a:latin typeface="+mn-ea"/>
                <a:sym typeface="+mn-ea"/>
              </a:rPr>
              <a:t>[</a:t>
            </a:r>
            <a:r>
              <a:rPr lang="zh-CN" altLang="en-US" sz="2000" strike="noStrike" noProof="1">
                <a:uFillTx/>
                <a:latin typeface="+本文中文字型" charset="0"/>
                <a:sym typeface="+mn-ea"/>
              </a:rPr>
              <a:t>下</a:t>
            </a:r>
            <a:r>
              <a:rPr lang="zh-CN" altLang="zh-CN" sz="2000" strike="noStrike" noProof="1">
                <a:uFillTx/>
                <a:latin typeface="+本文中文字型" charset="0"/>
                <a:sym typeface="+mn-ea"/>
              </a:rPr>
              <a:t>班</a:t>
            </a:r>
            <a:r>
              <a:rPr lang="en-US" altLang="zh-CN" sz="2000" strike="noStrike" noProof="1">
                <a:latin typeface="+mn-ea"/>
                <a:sym typeface="+mn-ea"/>
              </a:rPr>
              <a:t>]</a:t>
            </a:r>
            <a:endParaRPr lang="zh-CN" altLang="en-US" sz="2000" strike="noStrike" noProof="1">
              <a:latin typeface="+mn-ea"/>
              <a:sym typeface="+mn-ea"/>
            </a:endParaRPr>
          </a:p>
          <a:p>
            <a:pPr lvl="1" fontAlgn="base">
              <a:lnSpc>
                <a:spcPct val="100000"/>
              </a:lnSpc>
            </a:pP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（</a:t>
            </a:r>
            <a:r>
              <a:rPr lang="en-US" altLang="x-none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2</a:t>
            </a: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）員工只能在所在車間的卡機進行刷卡</a:t>
            </a:r>
            <a:endParaRPr lang="zh-CN" altLang="en-US" sz="2000" strike="noStrike" noProof="1">
              <a:solidFill>
                <a:srgbClr val="000066"/>
              </a:solidFill>
              <a:latin typeface="+mn-ea"/>
              <a:sym typeface="微软雅黑" panose="020B0503020204020204" charset="-122"/>
            </a:endParaRPr>
          </a:p>
          <a:p>
            <a:pPr lvl="1" fontAlgn="base">
              <a:lnSpc>
                <a:spcPct val="100000"/>
              </a:lnSpc>
            </a:pP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（</a:t>
            </a:r>
            <a:r>
              <a:rPr lang="en-US" altLang="x-none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3</a:t>
            </a: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）員工刷卡成功后不需要再次刷卡，需限制員工隨意刷卡，以免造成數據紊亂</a:t>
            </a:r>
            <a:r>
              <a:rPr lang="en-US" altLang="zh-CN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(</a:t>
            </a:r>
            <a:r>
              <a:rPr lang="zh-CN" altLang="zh-CN" sz="2000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系統只抓取第一次上班刷卡以及第一次下班刷卡</a:t>
            </a:r>
            <a:r>
              <a:rPr lang="en-US" altLang="zh-CN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)</a:t>
            </a:r>
            <a:endParaRPr lang="en-US" altLang="zh-CN" sz="2000" strike="noStrike" noProof="1">
              <a:solidFill>
                <a:srgbClr val="000066"/>
              </a:solidFill>
              <a:latin typeface="+mn-ea"/>
              <a:sym typeface="微软雅黑" panose="020B0503020204020204" charset="-122"/>
            </a:endParaRPr>
          </a:p>
          <a:p>
            <a:pPr lvl="1" fontAlgn="base">
              <a:lnSpc>
                <a:spcPct val="100000"/>
              </a:lnSpc>
            </a:pP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（</a:t>
            </a:r>
            <a:r>
              <a:rPr lang="en-US" altLang="x-none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4</a:t>
            </a: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）一般員工在車間只需刷一次上班卡及一次下班卡 </a:t>
            </a:r>
            <a:endParaRPr lang="zh-CN" altLang="en-US" sz="2000" strike="noStrike" noProof="1">
              <a:solidFill>
                <a:srgbClr val="000066"/>
              </a:solidFill>
              <a:latin typeface="+mn-ea"/>
              <a:sym typeface="微软雅黑" panose="020B0503020204020204" charset="-122"/>
            </a:endParaRPr>
          </a:p>
          <a:p>
            <a:pPr lvl="1" fontAlgn="base">
              <a:lnSpc>
                <a:spcPct val="100000"/>
              </a:lnSpc>
            </a:pP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（</a:t>
            </a:r>
            <a:r>
              <a:rPr lang="en-US" altLang="x-none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5</a:t>
            </a: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）員工上班后請假，如當天不再上班，必須刷下班卡</a:t>
            </a:r>
            <a:endParaRPr lang="zh-CN" altLang="en-US" sz="2000" strike="noStrike" noProof="1">
              <a:solidFill>
                <a:srgbClr val="000066"/>
              </a:solidFill>
              <a:latin typeface="+mn-ea"/>
              <a:sym typeface="微软雅黑" panose="020B0503020204020204" charset="-122"/>
            </a:endParaRPr>
          </a:p>
          <a:p>
            <a:pPr lvl="1" fontAlgn="base">
              <a:lnSpc>
                <a:spcPct val="100000"/>
              </a:lnSpc>
            </a:pP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（</a:t>
            </a:r>
            <a:r>
              <a:rPr lang="en-US" altLang="x-none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6</a:t>
            </a: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）員工忘記刷上班卡或是下班卡，系統會作為異常進行羅列</a:t>
            </a:r>
            <a:endParaRPr lang="zh-CN" altLang="en-US" sz="2000" strike="noStrike" noProof="1">
              <a:solidFill>
                <a:srgbClr val="000066"/>
              </a:solidFill>
              <a:latin typeface="+mn-ea"/>
              <a:sym typeface="微软雅黑" panose="020B0503020204020204" charset="-122"/>
            </a:endParaRPr>
          </a:p>
          <a:p>
            <a:pPr lvl="1" fontAlgn="base">
              <a:lnSpc>
                <a:spcPct val="100000"/>
              </a:lnSpc>
            </a:pP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（</a:t>
            </a:r>
            <a:r>
              <a:rPr lang="en-US" altLang="x-none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7</a:t>
            </a: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）設定正確的系統時間</a:t>
            </a:r>
            <a:endParaRPr lang="zh-CN" altLang="en-US" sz="2000" strike="noStrike" noProof="1">
              <a:solidFill>
                <a:srgbClr val="000066"/>
              </a:solidFill>
              <a:latin typeface="+mn-ea"/>
              <a:sym typeface="微软雅黑" panose="020B0503020204020204" charset="-122"/>
            </a:endParaRPr>
          </a:p>
          <a:p>
            <a:pPr lvl="1" fontAlgn="base">
              <a:lnSpc>
                <a:spcPct val="100000"/>
              </a:lnSpc>
            </a:pP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（8）</a:t>
            </a:r>
            <a:r>
              <a:rPr lang="zh-CN" altLang="en-US" sz="2000" strike="noStrike" noProof="1">
                <a:solidFill>
                  <a:srgbClr val="000066"/>
                </a:solidFill>
                <a:uFillTx/>
                <a:latin typeface="+mn-ea"/>
                <a:sym typeface="+mn-ea"/>
              </a:rPr>
              <a:t>日班</a:t>
            </a:r>
            <a:r>
              <a:rPr lang="en-US" altLang="zh-CN" sz="2000" strike="noStrike" noProof="1">
                <a:solidFill>
                  <a:srgbClr val="000066"/>
                </a:solidFill>
                <a:uFillTx/>
                <a:latin typeface="+mn-ea"/>
                <a:sym typeface="+mn-ea"/>
              </a:rPr>
              <a:t>/</a:t>
            </a:r>
            <a:r>
              <a:rPr lang="zh-CN" altLang="zh-CN" sz="2000" strike="noStrike" noProof="1">
                <a:solidFill>
                  <a:srgbClr val="000066"/>
                </a:solidFill>
                <a:uFillTx/>
                <a:latin typeface="+mn-ea"/>
                <a:sym typeface="+mn-ea"/>
              </a:rPr>
              <a:t>夜班，車間管理人員請依實際狀況提早準備以便于員工刷上班卡，且需按時下班</a:t>
            </a:r>
            <a:endParaRPr lang="en-US" altLang="zh-CN" sz="2000" strike="noStrike" noProof="1">
              <a:solidFill>
                <a:srgbClr val="000066"/>
              </a:solidFill>
              <a:uFillTx/>
              <a:latin typeface="+mn-ea"/>
              <a:sym typeface="+mn-ea"/>
            </a:endParaRPr>
          </a:p>
          <a:p>
            <a:pPr lvl="1" fontAlgn="base">
              <a:lnSpc>
                <a:spcPct val="100000"/>
              </a:lnSpc>
            </a:pPr>
            <a:endParaRPr lang="zh-CN" altLang="en-US" sz="2000" b="1" strike="noStrike" noProof="1">
              <a:solidFill>
                <a:srgbClr val="000066"/>
              </a:solidFill>
              <a:uFillTx/>
              <a:latin typeface="+mn-ea"/>
              <a:sym typeface="+mn-ea"/>
            </a:endParaRPr>
          </a:p>
          <a:p>
            <a:pPr lvl="1" fontAlgn="base">
              <a:lnSpc>
                <a:spcPct val="100000"/>
              </a:lnSpc>
            </a:pPr>
            <a:endParaRPr lang="en-US" altLang="zh-CN" sz="2000" b="1" strike="noStrike" noProof="1">
              <a:solidFill>
                <a:srgbClr val="000066"/>
              </a:solidFill>
              <a:latin typeface="+mn-ea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686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加班單提交畫面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宋体" panose="02010600030101010101" pitchFamily="2" charset="-122"/>
              </a:rPr>
              <a:t> 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在標題列上方挑選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時間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&amp;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加班類型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endParaRPr lang="zh-CN" altLang="zh-TW" sz="1600" b="0" dirty="0"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 descr="image_2019_07_10T01_15_09_795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445" y="836930"/>
            <a:ext cx="8250555" cy="570103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686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加班單提交畫面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宋体" panose="02010600030101010101" pitchFamily="2" charset="-122"/>
              </a:rPr>
              <a:t> 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在標題列上方挑選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時間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&amp;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加班類型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endParaRPr lang="zh-CN" altLang="zh-TW" sz="1600" b="0" dirty="0"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165" y="1678940"/>
            <a:ext cx="8251825" cy="42227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686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加班單提交畫面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宋体" panose="02010600030101010101" pitchFamily="2" charset="-122"/>
              </a:rPr>
              <a:t> 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在標題列上方挑選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時間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&amp;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加班類型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endParaRPr lang="zh-CN" altLang="zh-TW" sz="1600" b="0" dirty="0"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125" y="1722755"/>
            <a:ext cx="8504555" cy="426974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686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加班單提交畫面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宋体" panose="02010600030101010101" pitchFamily="2" charset="-122"/>
              </a:rPr>
              <a:t> 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在標題列上方挑選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時間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&amp;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加班類型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endParaRPr lang="zh-CN" altLang="zh-TW" sz="1600" b="0" dirty="0"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770" y="1904365"/>
            <a:ext cx="8368030" cy="438531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686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加班單提交畫面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宋体" panose="02010600030101010101" pitchFamily="2" charset="-122"/>
              </a:rPr>
              <a:t> 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在標題列上方挑選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時間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&amp;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加班類型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endParaRPr lang="zh-CN" altLang="zh-TW" sz="1600" b="0" dirty="0"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720" y="1936115"/>
            <a:ext cx="8545195" cy="408559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" y="1340168"/>
            <a:ext cx="9144000" cy="5013960"/>
          </a:xfrm>
          <a:prstGeom prst="rect">
            <a:avLst/>
          </a:prstGeom>
        </p:spPr>
      </p:pic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7890" name="標題 238593"/>
          <p:cNvSpPr>
            <a:spLocks noGrp="1"/>
          </p:cNvSpPr>
          <p:nvPr/>
        </p:nvSpPr>
        <p:spPr>
          <a:xfrm>
            <a:off x="474663" y="836930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系統依</a:t>
            </a:r>
            <a:r>
              <a:rPr lang="zh-CN" altLang="en-US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時間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顯示加班時段，并計算出員工加班小時數，請檢核確認</a:t>
            </a:r>
            <a:endParaRPr lang="zh-CN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sp>
        <p:nvSpPr>
          <p:cNvPr id="37893" name="矩形圖說文字 226308"/>
          <p:cNvSpPr/>
          <p:nvPr/>
        </p:nvSpPr>
        <p:spPr>
          <a:xfrm>
            <a:off x="6948264" y="5157192"/>
            <a:ext cx="1900555" cy="1597025"/>
          </a:xfrm>
          <a:prstGeom prst="wedgeRectCallout">
            <a:avLst>
              <a:gd name="adj1" fmla="val -20037"/>
              <a:gd name="adj2" fmla="val -45116"/>
            </a:avLst>
          </a:prstGeom>
          <a:gradFill rotWithShape="1">
            <a:gsLst>
              <a:gs pos="0">
                <a:srgbClr val="FCFDFE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lin ang="5400000"/>
            <a:tileRect/>
          </a:gradFill>
          <a:ln w="635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zh-CN" altLang="en-US" sz="1400" dirty="0">
                <a:solidFill>
                  <a:srgbClr val="333399"/>
                </a:solidFill>
                <a:latin typeface="DFKai-SB" panose="03000509000000000000" charset="-122"/>
                <a:ea typeface="DFKai-SB" panose="03000509000000000000" charset="-122"/>
              </a:rPr>
              <a:t>時間</a:t>
            </a:r>
            <a:r>
              <a:rPr lang="en-US" altLang="zh-CN" sz="1400" dirty="0">
                <a:solidFill>
                  <a:srgbClr val="333399"/>
                </a:solidFill>
                <a:latin typeface="DFKai-SB" panose="03000509000000000000" charset="-122"/>
                <a:ea typeface="DFKai-SB" panose="03000509000000000000" charset="-122"/>
              </a:rPr>
              <a:t>: </a:t>
            </a:r>
            <a:endParaRPr lang="en-US" altLang="zh-CN" sz="1400" dirty="0">
              <a:solidFill>
                <a:srgbClr val="333399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zh-CN" altLang="zh-CN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正常班</a:t>
            </a:r>
            <a:r>
              <a:rPr lang="en-US" altLang="zh-CN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/</a:t>
            </a:r>
            <a:r>
              <a:rPr lang="zh-CN" altLang="en-US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假日班</a:t>
            </a:r>
            <a:endParaRPr lang="zh-CN" altLang="en-US" sz="1400" dirty="0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endParaRPr lang="zh-CN" altLang="en-US" sz="1400" dirty="0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zh-CN" altLang="en-US" sz="1400" dirty="0">
                <a:solidFill>
                  <a:srgbClr val="333399"/>
                </a:solidFill>
                <a:latin typeface="DFKai-SB" panose="03000509000000000000" charset="-122"/>
                <a:ea typeface="DFKai-SB" panose="03000509000000000000" charset="-122"/>
              </a:rPr>
              <a:t>加班類型</a:t>
            </a:r>
            <a:r>
              <a:rPr lang="en-US" altLang="zh-CN" sz="1400" dirty="0">
                <a:solidFill>
                  <a:srgbClr val="333399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endParaRPr lang="en-US" altLang="zh-CN" sz="1400" dirty="0">
              <a:solidFill>
                <a:srgbClr val="333399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zh-CN" altLang="zh-CN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加班</a:t>
            </a:r>
            <a:r>
              <a:rPr lang="en-US" altLang="zh-CN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1-&gt; </a:t>
            </a:r>
            <a:r>
              <a:rPr lang="zh-CN" altLang="zh-CN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延時加班</a:t>
            </a:r>
            <a:endParaRPr lang="zh-CN" altLang="zh-CN" sz="1400" dirty="0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zh-CN" altLang="zh-CN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加班</a:t>
            </a:r>
            <a:r>
              <a:rPr lang="en-US" altLang="zh-CN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2-&gt; </a:t>
            </a:r>
            <a:r>
              <a:rPr lang="zh-CN" altLang="zh-CN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例假日加班</a:t>
            </a:r>
            <a:endParaRPr lang="zh-CN" altLang="zh-CN" sz="1400" dirty="0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zh-CN" altLang="zh-CN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加班</a:t>
            </a:r>
            <a:r>
              <a:rPr lang="en-US" altLang="zh-CN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3-&gt; </a:t>
            </a:r>
            <a:r>
              <a:rPr lang="zh-CN" altLang="en-US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節假日加班</a:t>
            </a:r>
            <a:endParaRPr lang="zh-CN" altLang="en-US" sz="1400" dirty="0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4198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(1)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提交員工加班資料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-&gt; (2)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確定提交當前人員資料</a:t>
            </a:r>
            <a:endParaRPr lang="en-US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3" y="1387541"/>
            <a:ext cx="9144000" cy="4765504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43010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系統提示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: 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提交成功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,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確定關閉窗口</a:t>
            </a:r>
            <a:endParaRPr lang="zh-CN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sp>
        <p:nvSpPr>
          <p:cNvPr id="43014" name="矩形圖說文字 226308"/>
          <p:cNvSpPr/>
          <p:nvPr/>
        </p:nvSpPr>
        <p:spPr>
          <a:xfrm>
            <a:off x="5878513" y="831850"/>
            <a:ext cx="1865312" cy="598488"/>
          </a:xfrm>
          <a:prstGeom prst="wedgeRectCallout">
            <a:avLst>
              <a:gd name="adj1" fmla="val -20037"/>
              <a:gd name="adj2" fmla="val -45116"/>
            </a:avLst>
          </a:prstGeom>
          <a:gradFill rotWithShape="1">
            <a:gsLst>
              <a:gs pos="0">
                <a:srgbClr val="FCFDFE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lin ang="5400000"/>
            <a:tileRect/>
          </a:gradFill>
          <a:ln w="635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請不要長時間停留在</a:t>
            </a:r>
            <a:endParaRPr lang="zh-CN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加班單提交作業畫面</a:t>
            </a:r>
            <a:endParaRPr lang="zh-CN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9144000" cy="4552998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9938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(1)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資料確認無誤后則進行提交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-&gt; (2)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因未選擇加班人員，</a:t>
            </a:r>
            <a:r>
              <a:rPr lang="zh-CN" altLang="zh-CN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提交異常</a:t>
            </a:r>
            <a:endParaRPr lang="zh-CN" altLang="zh-CN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3999"/>
            <a:ext cx="9144000" cy="4462151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45058" name="標題 238593"/>
          <p:cNvSpPr>
            <a:spLocks noGrp="1"/>
          </p:cNvSpPr>
          <p:nvPr/>
        </p:nvSpPr>
        <p:spPr>
          <a:xfrm>
            <a:off x="512763" y="963613"/>
            <a:ext cx="8229600" cy="5032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已審核查詢結果</a:t>
            </a:r>
            <a:r>
              <a:rPr lang="en-US" altLang="zh-CN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r>
              <a:rPr lang="zh-CN" altLang="en-US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r>
              <a:rPr lang="zh-CN" altLang="zh-CN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依 車間</a:t>
            </a:r>
            <a:r>
              <a:rPr lang="en-US" altLang="zh-CN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+</a:t>
            </a:r>
            <a:r>
              <a:rPr lang="zh-CN" altLang="zh-CN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日期</a:t>
            </a:r>
            <a:r>
              <a:rPr lang="en-US" altLang="zh-CN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+</a:t>
            </a:r>
            <a:r>
              <a:rPr lang="zh-CN" altLang="zh-CN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班別 顯示員工加班資料</a:t>
            </a:r>
            <a:r>
              <a:rPr lang="en-US" altLang="zh-CN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(</a:t>
            </a:r>
            <a:r>
              <a:rPr lang="zh-CN" altLang="zh-CN" sz="1700" b="0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</a:rPr>
              <a:t>大</a:t>
            </a:r>
            <a:r>
              <a:rPr lang="zh-CN" altLang="en-US" sz="1700" b="0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</a:rPr>
              <a:t>范圍</a:t>
            </a:r>
            <a:r>
              <a:rPr lang="en-US" altLang="zh-CN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) </a:t>
            </a:r>
            <a:endParaRPr lang="en-US" altLang="zh-CN" sz="17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9" y="1700808"/>
            <a:ext cx="9104762" cy="47714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W2RIBJ$GX2G_YNZ]Z%@94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985" y="-10160"/>
            <a:ext cx="9203055" cy="6878955"/>
          </a:xfrm>
          <a:prstGeom prst="rect">
            <a:avLst/>
          </a:prstGeom>
        </p:spPr>
      </p:pic>
      <p:sp>
        <p:nvSpPr>
          <p:cNvPr id="203778" name="標題 2037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2. </a:t>
            </a:r>
            <a:r>
              <a:rPr lang="zh-CN" altLang="en-US" strike="noStrike" noProof="1">
                <a:solidFill>
                  <a:srgbClr val="0000CC"/>
                </a:solidFill>
                <a:latin typeface="+mn-ea"/>
                <a:ea typeface="+mn-ea"/>
              </a:rPr>
              <a:t>刷卡規則及注意事項</a:t>
            </a:r>
            <a:endParaRPr lang="zh-CN" altLang="en-US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03787" name="文字版面配置區 203786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4681538"/>
          </a:xfrm>
        </p:spPr>
        <p:txBody>
          <a:bodyPr/>
          <a:lstStyle/>
          <a:p>
            <a:pPr fontAlgn="base"/>
            <a:r>
              <a:rPr lang="zh-CN" altLang="en-US" sz="2400" b="1" strike="noStrike" noProof="1">
                <a:latin typeface="+mn-ea"/>
              </a:rPr>
              <a:t>注意事項</a:t>
            </a:r>
            <a:endParaRPr lang="zh-CN" altLang="en-US" sz="2400" b="1" strike="noStrike" noProof="1">
              <a:latin typeface="+mn-ea"/>
            </a:endParaRPr>
          </a:p>
          <a:p>
            <a:pPr lvl="1" fontAlgn="base">
              <a:lnSpc>
                <a:spcPct val="100000"/>
              </a:lnSpc>
            </a:pPr>
            <a:r>
              <a:rPr lang="zh-CN" altLang="en-US" sz="1700" b="1" strike="noStrike" noProof="1">
                <a:solidFill>
                  <a:srgbClr val="000066"/>
                </a:solidFill>
                <a:uFillTx/>
                <a:latin typeface="+mn-ea"/>
                <a:sym typeface="+mn-ea"/>
              </a:rPr>
              <a:t>刷卡異常處理</a:t>
            </a:r>
            <a:endParaRPr lang="zh-CN" altLang="en-US" sz="1700" b="1" strike="noStrike" noProof="1">
              <a:solidFill>
                <a:srgbClr val="000066"/>
              </a:solidFill>
              <a:uFillTx/>
              <a:latin typeface="+mn-ea"/>
              <a:sym typeface="+mn-ea"/>
            </a:endParaRPr>
          </a:p>
          <a:p>
            <a:pPr marL="914400" lvl="2" indent="0" algn="l" fontAlgn="base">
              <a:lnSpc>
                <a:spcPct val="100000"/>
              </a:lnSpc>
            </a:pPr>
            <a:r>
              <a:rPr lang="zh-CN" altLang="en-US" sz="1600" b="1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1、請重新感應</a:t>
            </a:r>
            <a:endParaRPr lang="zh-CN" altLang="en-US" sz="1600" b="1" strike="noStrike" noProof="1">
              <a:solidFill>
                <a:srgbClr val="C00000"/>
              </a:solidFill>
              <a:latin typeface="+mn-ea"/>
              <a:sym typeface="微软雅黑" panose="020B0503020204020204" charset="-122"/>
            </a:endParaRPr>
          </a:p>
          <a:p>
            <a:pPr marL="914400" lvl="2" indent="0" algn="l" fontAlgn="base">
              <a:lnSpc>
                <a:spcPct val="100000"/>
              </a:lnSpc>
            </a:pPr>
            <a:r>
              <a:rPr lang="en-US" altLang="x-none" sz="1600" b="1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2</a:t>
            </a:r>
            <a:r>
              <a:rPr lang="zh-CN" altLang="en-US" sz="1600" b="1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、確認此人是否為新進員工或補辦廠牌（刷卡時系統有提示）</a:t>
            </a:r>
            <a:endParaRPr lang="zh-CN" altLang="en-US" sz="1600" b="1" strike="noStrike" noProof="1">
              <a:solidFill>
                <a:srgbClr val="C00000"/>
              </a:solidFill>
              <a:latin typeface="+mn-ea"/>
              <a:sym typeface="微软雅黑" panose="020B0503020204020204" charset="-122"/>
            </a:endParaRPr>
          </a:p>
          <a:p>
            <a:pPr marL="914400" lvl="2" indent="0" algn="l" fontAlgn="base">
              <a:lnSpc>
                <a:spcPct val="100000"/>
              </a:lnSpc>
            </a:pPr>
            <a:r>
              <a:rPr lang="en-US" altLang="x-none" sz="1600" b="1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3</a:t>
            </a:r>
            <a:r>
              <a:rPr lang="zh-CN" altLang="en-US" sz="1600" b="1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、如未有記錄請檢查刷卡機 USB插口是否插好</a:t>
            </a:r>
            <a:r>
              <a:rPr lang="en-US" altLang="x-none" sz="1600" b="1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,</a:t>
            </a:r>
            <a:r>
              <a:rPr lang="zh-CN" altLang="en-US" sz="1600" b="1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或是網絡是否正常運行</a:t>
            </a:r>
            <a:endParaRPr lang="zh-CN" altLang="en-US" sz="1600" b="1" strike="noStrike" noProof="1">
              <a:solidFill>
                <a:srgbClr val="C00000"/>
              </a:solidFill>
              <a:latin typeface="+mn-ea"/>
              <a:sym typeface="微软雅黑" panose="020B0503020204020204" charset="-122"/>
            </a:endParaRPr>
          </a:p>
          <a:p>
            <a:pPr marL="914400" lvl="2" indent="0" algn="l" fontAlgn="base">
              <a:lnSpc>
                <a:spcPct val="100000"/>
              </a:lnSpc>
            </a:pPr>
            <a:r>
              <a:rPr lang="en-US" altLang="x-none" sz="1600" b="1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4</a:t>
            </a:r>
            <a:r>
              <a:rPr lang="zh-CN" altLang="en-US" sz="1600" b="1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、如端口及網絡均正常，請更換其他讀卡機試用</a:t>
            </a:r>
            <a:endParaRPr lang="en-US" altLang="zh-CN" sz="1600" b="1" strike="noStrike" noProof="1">
              <a:solidFill>
                <a:srgbClr val="C00000"/>
              </a:solidFill>
              <a:latin typeface="+mn-ea"/>
              <a:sym typeface="微软雅黑" panose="020B0503020204020204" charset="-122"/>
            </a:endParaRPr>
          </a:p>
          <a:p>
            <a:pPr marL="914400" lvl="2" indent="0" algn="l" fontAlgn="base">
              <a:lnSpc>
                <a:spcPct val="100000"/>
              </a:lnSpc>
            </a:pPr>
            <a:r>
              <a:rPr lang="en-US" altLang="x-none" sz="1600" b="1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5</a:t>
            </a:r>
            <a:r>
              <a:rPr lang="zh-CN" altLang="en-US" sz="1600" b="1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、如其他讀卡機可正常試用，請把沒有反應的讀卡機更換</a:t>
            </a:r>
            <a:endParaRPr lang="en-US" altLang="zh-CN" sz="1600" b="1" strike="noStrike" noProof="1">
              <a:solidFill>
                <a:srgbClr val="C00000"/>
              </a:solidFill>
              <a:latin typeface="+mn-ea"/>
              <a:sym typeface="微软雅黑" panose="020B0503020204020204" charset="-122"/>
            </a:endParaRPr>
          </a:p>
          <a:p>
            <a:pPr marL="914400" lvl="2" indent="0" algn="l" fontAlgn="base">
              <a:lnSpc>
                <a:spcPct val="100000"/>
              </a:lnSpc>
            </a:pPr>
            <a:endParaRPr lang="zh-CN" altLang="en-US" sz="1600" b="1" strike="noStrike" noProof="1">
              <a:solidFill>
                <a:srgbClr val="C00000"/>
              </a:solidFill>
              <a:latin typeface="+mn-ea"/>
              <a:sym typeface="微软雅黑" panose="020B0503020204020204" charset="-122"/>
            </a:endParaRPr>
          </a:p>
          <a:p>
            <a:pPr lvl="1" fontAlgn="base">
              <a:lnSpc>
                <a:spcPct val="100000"/>
              </a:lnSpc>
            </a:pPr>
            <a:endParaRPr lang="en-US" altLang="zh-CN" sz="1700" b="1" strike="noStrike" noProof="1">
              <a:solidFill>
                <a:srgbClr val="000066"/>
              </a:solidFill>
              <a:uFillTx/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46082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已審核查詢 </a:t>
            </a:r>
            <a:r>
              <a:rPr lang="en-US" altLang="zh-CN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-&gt; </a:t>
            </a:r>
            <a:r>
              <a:rPr lang="zh-CN" altLang="zh-CN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點 </a:t>
            </a:r>
            <a:r>
              <a:rPr lang="zh-CN" altLang="en-US" sz="170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詳情按鈕</a:t>
            </a:r>
            <a:r>
              <a:rPr lang="zh-CN" altLang="en-US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后查看明細資料</a:t>
            </a:r>
            <a:endParaRPr lang="zh-CN" altLang="en-US" sz="17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5413"/>
            <a:ext cx="9144000" cy="4180549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" y="-8890"/>
            <a:ext cx="9147810" cy="6875780"/>
          </a:xfrm>
          <a:prstGeom prst="rect">
            <a:avLst/>
          </a:prstGeom>
        </p:spPr>
      </p:pic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6.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加班單異常處理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47106" name="文字版面配置區 203786"/>
          <p:cNvSpPr>
            <a:spLocks noGrp="1"/>
          </p:cNvSpPr>
          <p:nvPr>
            <p:ph idx="1"/>
          </p:nvPr>
        </p:nvSpPr>
        <p:spPr>
          <a:xfrm>
            <a:off x="457200" y="1041400"/>
            <a:ext cx="8229600" cy="1490980"/>
          </a:xfrm>
        </p:spPr>
        <p:txBody>
          <a:bodyPr anchor="t"/>
          <a:lstStyle/>
          <a:p>
            <a:r>
              <a:rPr lang="zh-CN" altLang="en-US" sz="2000" b="1" dirty="0">
                <a:latin typeface="DFKai-SB" panose="03000509000000000000" charset="-122"/>
              </a:rPr>
              <a:t>異常情況</a:t>
            </a:r>
            <a:endParaRPr lang="zh-CN" altLang="en-US" sz="2000" b="1" dirty="0">
              <a:latin typeface="DFKai-SB" panose="03000509000000000000" charset="-122"/>
            </a:endParaRPr>
          </a:p>
          <a:p>
            <a:pPr lvl="1"/>
            <a:r>
              <a:rPr lang="en-US" altLang="zh-CN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(1)</a:t>
            </a:r>
            <a:r>
              <a:rPr lang="zh-CN" altLang="en-US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忘卡異常</a:t>
            </a:r>
            <a:r>
              <a:rPr lang="en-US" altLang="zh-CN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(</a:t>
            </a:r>
            <a:r>
              <a:rPr lang="zh-CN" altLang="en-US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員工刷卡上班刷卡或下班刷卡沒刷</a:t>
            </a:r>
            <a:r>
              <a:rPr lang="en-US" altLang="zh-CN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)</a:t>
            </a:r>
            <a:endParaRPr lang="en-US" altLang="zh-CN" sz="1800" dirty="0">
              <a:solidFill>
                <a:srgbClr val="000066"/>
              </a:solidFill>
              <a:latin typeface="DFKai-SB" panose="03000509000000000000" pitchFamily="65" charset="-120"/>
              <a:ea typeface="DFKai-SB" panose="03000509000000000000" pitchFamily="65" charset="-120"/>
              <a:sym typeface="微软雅黑" panose="020B0503020204020204" charset="-122"/>
            </a:endParaRPr>
          </a:p>
          <a:p>
            <a:pPr lvl="1"/>
            <a:endParaRPr lang="en-US" altLang="zh-CN" sz="1800" b="1" dirty="0">
              <a:solidFill>
                <a:srgbClr val="000066"/>
              </a:solidFill>
              <a:latin typeface="DFKai-SB" panose="03000509000000000000" pitchFamily="65" charset="-120"/>
              <a:ea typeface="DFKai-SB" panose="03000509000000000000" pitchFamily="65" charset="-120"/>
              <a:sym typeface="微软雅黑" panose="020B0503020204020204" charset="-122"/>
            </a:endParaRPr>
          </a:p>
          <a:p>
            <a:pPr lvl="1"/>
            <a:endParaRPr lang="en-US" altLang="zh-CN" sz="2000" b="1" dirty="0">
              <a:solidFill>
                <a:srgbClr val="000066"/>
              </a:solidFill>
              <a:latin typeface="DFKai-SB" panose="03000509000000000000" charset="-122"/>
              <a:sym typeface="微软雅黑" panose="020B0503020204020204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61895"/>
            <a:ext cx="8229600" cy="3736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" y="-8890"/>
            <a:ext cx="9147810" cy="6875780"/>
          </a:xfrm>
          <a:prstGeom prst="rect">
            <a:avLst/>
          </a:prstGeom>
        </p:spPr>
      </p:pic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6.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加班單異常處理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47106" name="文字版面配置區 203786"/>
          <p:cNvSpPr>
            <a:spLocks noGrp="1"/>
          </p:cNvSpPr>
          <p:nvPr>
            <p:ph idx="1"/>
          </p:nvPr>
        </p:nvSpPr>
        <p:spPr>
          <a:xfrm>
            <a:off x="457200" y="1041400"/>
            <a:ext cx="8229600" cy="1490980"/>
          </a:xfrm>
        </p:spPr>
        <p:txBody>
          <a:bodyPr anchor="t"/>
          <a:lstStyle/>
          <a:p>
            <a:r>
              <a:rPr lang="zh-CN" altLang="en-US" sz="2000" b="1" dirty="0">
                <a:latin typeface="DFKai-SB" panose="03000509000000000000" charset="-122"/>
              </a:rPr>
              <a:t>異常情況</a:t>
            </a:r>
            <a:endParaRPr lang="zh-CN" altLang="en-US" sz="2000" b="1" dirty="0">
              <a:latin typeface="DFKai-SB" panose="03000509000000000000" charset="-122"/>
            </a:endParaRPr>
          </a:p>
          <a:p>
            <a:pPr lvl="1"/>
            <a:r>
              <a:rPr lang="en-US" altLang="zh-CN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(2)</a:t>
            </a:r>
            <a:r>
              <a:rPr lang="zh-CN" altLang="en-US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超時異常</a:t>
            </a:r>
            <a:r>
              <a:rPr lang="en-US" altLang="zh-CN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(</a:t>
            </a:r>
            <a:r>
              <a:rPr lang="zh-CN" altLang="en-US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員工正常加班時長超過兩小時</a:t>
            </a:r>
            <a:r>
              <a:rPr lang="en-US" altLang="zh-CN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)</a:t>
            </a:r>
            <a:endParaRPr lang="en-US" altLang="zh-CN" sz="1800" dirty="0">
              <a:solidFill>
                <a:srgbClr val="000066"/>
              </a:solidFill>
              <a:latin typeface="DFKai-SB" panose="03000509000000000000" pitchFamily="65" charset="-120"/>
              <a:ea typeface="DFKai-SB" panose="03000509000000000000" pitchFamily="65" charset="-120"/>
              <a:sym typeface="微软雅黑" panose="020B0503020204020204" charset="-122"/>
            </a:endParaRPr>
          </a:p>
          <a:p>
            <a:pPr lvl="1"/>
            <a:endParaRPr lang="en-US" altLang="zh-CN" sz="1800" b="1" dirty="0">
              <a:solidFill>
                <a:srgbClr val="000066"/>
              </a:solidFill>
              <a:latin typeface="DFKai-SB" panose="03000509000000000000" pitchFamily="65" charset="-120"/>
              <a:ea typeface="DFKai-SB" panose="03000509000000000000" pitchFamily="65" charset="-120"/>
              <a:sym typeface="微软雅黑" panose="020B0503020204020204" charset="-122"/>
            </a:endParaRPr>
          </a:p>
          <a:p>
            <a:pPr lvl="1"/>
            <a:endParaRPr lang="en-US" altLang="zh-CN" sz="2000" b="1" dirty="0">
              <a:solidFill>
                <a:srgbClr val="000066"/>
              </a:solidFill>
              <a:latin typeface="DFKai-SB" panose="03000509000000000000" charset="-122"/>
              <a:sym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85" y="2129155"/>
            <a:ext cx="8178800" cy="371856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" y="-8890"/>
            <a:ext cx="9147810" cy="6875780"/>
          </a:xfrm>
          <a:prstGeom prst="rect">
            <a:avLst/>
          </a:prstGeom>
        </p:spPr>
      </p:pic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6.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加班單異常處理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47106" name="文字版面配置區 203786"/>
          <p:cNvSpPr>
            <a:spLocks noGrp="1"/>
          </p:cNvSpPr>
          <p:nvPr>
            <p:ph idx="1"/>
          </p:nvPr>
        </p:nvSpPr>
        <p:spPr>
          <a:xfrm>
            <a:off x="457200" y="1041400"/>
            <a:ext cx="8229600" cy="1490980"/>
          </a:xfrm>
        </p:spPr>
        <p:txBody>
          <a:bodyPr anchor="t"/>
          <a:lstStyle/>
          <a:p>
            <a:r>
              <a:rPr lang="zh-CN" altLang="en-US" sz="2000" b="1" dirty="0">
                <a:latin typeface="DFKai-SB" panose="03000509000000000000" charset="-122"/>
              </a:rPr>
              <a:t>異常情況</a:t>
            </a:r>
            <a:endParaRPr lang="zh-CN" altLang="en-US" sz="2000" b="1" dirty="0">
              <a:latin typeface="DFKai-SB" panose="03000509000000000000" charset="-122"/>
            </a:endParaRPr>
          </a:p>
          <a:p>
            <a:pPr lvl="1"/>
            <a:r>
              <a:rPr lang="en-US" altLang="zh-CN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(2)</a:t>
            </a:r>
            <a:r>
              <a:rPr lang="zh-CN" altLang="en-US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超時異常</a:t>
            </a:r>
            <a:r>
              <a:rPr lang="en-US" altLang="zh-CN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(</a:t>
            </a:r>
            <a:r>
              <a:rPr lang="zh-CN" altLang="en-US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假日加班超過十小時</a:t>
            </a:r>
            <a:r>
              <a:rPr lang="en-US" altLang="zh-CN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)</a:t>
            </a:r>
            <a:endParaRPr lang="en-US" altLang="zh-CN" sz="1800" dirty="0">
              <a:solidFill>
                <a:srgbClr val="000066"/>
              </a:solidFill>
              <a:latin typeface="DFKai-SB" panose="03000509000000000000" pitchFamily="65" charset="-120"/>
              <a:ea typeface="DFKai-SB" panose="03000509000000000000" pitchFamily="65" charset="-120"/>
              <a:sym typeface="微软雅黑" panose="020B0503020204020204" charset="-122"/>
            </a:endParaRPr>
          </a:p>
          <a:p>
            <a:pPr lvl="1"/>
            <a:endParaRPr lang="en-US" altLang="zh-CN" sz="1800" b="1" dirty="0">
              <a:solidFill>
                <a:srgbClr val="000066"/>
              </a:solidFill>
              <a:latin typeface="DFKai-SB" panose="03000509000000000000" pitchFamily="65" charset="-120"/>
              <a:ea typeface="DFKai-SB" panose="03000509000000000000" pitchFamily="65" charset="-120"/>
              <a:sym typeface="微软雅黑" panose="020B0503020204020204" charset="-122"/>
            </a:endParaRPr>
          </a:p>
          <a:p>
            <a:pPr lvl="1"/>
            <a:endParaRPr lang="en-US" altLang="zh-CN" sz="2000" b="1" dirty="0">
              <a:solidFill>
                <a:srgbClr val="000066"/>
              </a:solidFill>
              <a:latin typeface="DFKai-SB" panose="03000509000000000000" charset="-122"/>
              <a:sym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5" y="1967865"/>
            <a:ext cx="7466330" cy="346646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>
                <a:solidFill>
                  <a:srgbClr val="0000CC"/>
                </a:solidFill>
                <a:latin typeface="+mn-ea"/>
                <a:sym typeface="+mn-ea"/>
              </a:rPr>
              <a:t>7.</a:t>
            </a:r>
            <a:r>
              <a:rPr lang="zh-CN" altLang="en-US" noProof="1">
                <a:solidFill>
                  <a:srgbClr val="0000CC"/>
                </a:solidFill>
                <a:latin typeface="+mn-ea"/>
                <a:sym typeface="+mn-ea"/>
              </a:rPr>
              <a:t>網頁實時工時查詢使用</a:t>
            </a:r>
            <a:endParaRPr lang="zh-TW" altLang="en-US" noProof="1">
              <a:solidFill>
                <a:srgbClr val="0000CC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員</a:t>
            </a:r>
            <a:r>
              <a:rPr lang="zh-CN" altLang="en-US" sz="1600" dirty="0" smtClean="0">
                <a:solidFill>
                  <a:schemeClr val="tx1"/>
                </a:solidFill>
              </a:rPr>
              <a:t>工加班單詳情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9144000" cy="5184304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716145" y="3140075"/>
            <a:ext cx="2376170" cy="647700"/>
            <a:chOff x="7427" y="4945"/>
            <a:chExt cx="3742" cy="1020"/>
          </a:xfrm>
        </p:grpSpPr>
        <p:sp>
          <p:nvSpPr>
            <p:cNvPr id="5" name="圆角矩形 4"/>
            <p:cNvSpPr/>
            <p:nvPr/>
          </p:nvSpPr>
          <p:spPr>
            <a:xfrm>
              <a:off x="7427" y="4945"/>
              <a:ext cx="3742" cy="1021"/>
            </a:xfrm>
            <a:prstGeom prst="roundRect">
              <a:avLst/>
            </a:pr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indent="0"/>
              <a:endParaRPr lang="zh-TW" altLang="en-US"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564" y="5045"/>
              <a:ext cx="346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工號</a:t>
              </a:r>
              <a:r>
                <a:rPr lang="en-US" altLang="zh-CN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,</a:t>
              </a: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</a:rPr>
                <a:t>費用代碼不用</a:t>
              </a:r>
              <a:endParaRPr lang="zh-CN" altLang="en-US" sz="14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</a:endParaRPr>
            </a:p>
            <a:p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</a:rPr>
                <a:t>全部選</a:t>
              </a:r>
              <a:r>
                <a:rPr lang="en-US" altLang="zh-CN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</a:rPr>
                <a:t>,</a:t>
              </a: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</a:rPr>
                <a:t>只選一個條件就行</a:t>
              </a:r>
              <a:endParaRPr lang="zh-CN" altLang="en-US" sz="14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 smtClean="0">
                <a:solidFill>
                  <a:srgbClr val="0000CC"/>
                </a:solidFill>
                <a:latin typeface="+mn-ea"/>
                <a:sym typeface="+mn-ea"/>
              </a:rPr>
              <a:t>7.</a:t>
            </a:r>
            <a:r>
              <a:rPr lang="zh-CN" altLang="en-US" noProof="1">
                <a:solidFill>
                  <a:srgbClr val="0000CC"/>
                </a:solidFill>
                <a:latin typeface="+mn-ea"/>
                <a:sym typeface="+mn-ea"/>
              </a:rPr>
              <a:t>網</a:t>
            </a:r>
            <a:r>
              <a:rPr lang="zh-CN" altLang="en-US" noProof="1" smtClean="0">
                <a:solidFill>
                  <a:srgbClr val="0000CC"/>
                </a:solidFill>
                <a:latin typeface="+mn-ea"/>
                <a:sym typeface="+mn-ea"/>
              </a:rPr>
              <a:t>頁實時工時查詢使用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加班刷卡記錄查詢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4779"/>
            <a:ext cx="9144000" cy="4332042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5433695" y="4245610"/>
            <a:ext cx="2970530" cy="764540"/>
            <a:chOff x="7846" y="2540"/>
            <a:chExt cx="4678" cy="1204"/>
          </a:xfrm>
        </p:grpSpPr>
        <p:sp>
          <p:nvSpPr>
            <p:cNvPr id="10" name="圆角矩形 9"/>
            <p:cNvSpPr/>
            <p:nvPr/>
          </p:nvSpPr>
          <p:spPr>
            <a:xfrm>
              <a:off x="7846" y="2540"/>
              <a:ext cx="4679" cy="1204"/>
            </a:xfrm>
            <a:prstGeom prst="roundRect">
              <a:avLst/>
            </a:prstGeom>
            <a:noFill/>
            <a:ln w="38100" cap="flat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indent="0"/>
              <a:endParaRPr lang="zh-TW" altLang="en-US"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46" y="2540"/>
              <a:ext cx="4486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None/>
              </a:pP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填</a:t>
              </a: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寫員工工號,部門代碼,</a:t>
              </a:r>
              <a:endParaRPr lang="zh-CN" altLang="en-US" sz="14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  <a:cs typeface="+mn-ea"/>
              </a:endParaRPr>
            </a:p>
            <a:p>
              <a:pPr algn="l">
                <a:buClrTx/>
                <a:buSzTx/>
                <a:buNone/>
              </a:pP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費用代碼</a:t>
              </a:r>
              <a:r>
                <a:rPr lang="en-US" altLang="zh-CN" sz="1400">
                  <a:ea typeface="宋体" panose="02010600030101010101" pitchFamily="2" charset="-122"/>
                </a:rPr>
                <a:t>(</a:t>
              </a:r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不用全部選</a:t>
              </a:r>
              <a:r>
                <a:rPr lang="en-US" altLang="zh-CN" sz="1400">
                  <a:solidFill>
                    <a:srgbClr val="00B0F0"/>
                  </a:solidFill>
                  <a:ea typeface="宋体" panose="02010600030101010101" pitchFamily="2" charset="-122"/>
                </a:rPr>
                <a:t>,</a:t>
              </a:r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只選一個</a:t>
              </a:r>
              <a:endParaRPr lang="zh-CN" altLang="en-US" sz="1400">
                <a:solidFill>
                  <a:srgbClr val="00B0F0"/>
                </a:solidFill>
                <a:ea typeface="宋体" panose="02010600030101010101" pitchFamily="2" charset="-122"/>
              </a:endParaRPr>
            </a:p>
            <a:p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條件就行</a:t>
              </a:r>
              <a:r>
                <a:rPr lang="en-US" altLang="zh-CN" sz="1400">
                  <a:ea typeface="宋体" panose="02010600030101010101" pitchFamily="2" charset="-122"/>
                </a:rPr>
                <a:t>)</a:t>
              </a:r>
              <a:endParaRPr lang="en-US" altLang="zh-CN" sz="14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 smtClean="0">
                <a:solidFill>
                  <a:srgbClr val="0000CC"/>
                </a:solidFill>
                <a:latin typeface="+mn-ea"/>
                <a:sym typeface="+mn-ea"/>
              </a:rPr>
              <a:t>7.</a:t>
            </a:r>
            <a:r>
              <a:rPr lang="zh-CN" altLang="en-US" noProof="1">
                <a:solidFill>
                  <a:srgbClr val="0000CC"/>
                </a:solidFill>
                <a:latin typeface="+mn-ea"/>
                <a:sym typeface="+mn-ea"/>
              </a:rPr>
              <a:t>網</a:t>
            </a:r>
            <a:r>
              <a:rPr lang="zh-CN" altLang="en-US" noProof="1" smtClean="0">
                <a:solidFill>
                  <a:srgbClr val="0000CC"/>
                </a:solidFill>
                <a:latin typeface="+mn-ea"/>
                <a:sym typeface="+mn-ea"/>
              </a:rPr>
              <a:t>頁實時工時查詢使用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上</a:t>
            </a:r>
            <a:r>
              <a:rPr lang="zh-CN" altLang="en-US" sz="1600" dirty="0" smtClean="0">
                <a:solidFill>
                  <a:schemeClr val="tx1"/>
                </a:solidFill>
              </a:rPr>
              <a:t>下班刷卡記錄查詢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655" y="1398905"/>
            <a:ext cx="7209155" cy="51943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4241165" y="2652395"/>
            <a:ext cx="2970530" cy="764540"/>
            <a:chOff x="7846" y="2540"/>
            <a:chExt cx="4678" cy="1204"/>
          </a:xfrm>
        </p:grpSpPr>
        <p:sp>
          <p:nvSpPr>
            <p:cNvPr id="10" name="圆角矩形 9"/>
            <p:cNvSpPr/>
            <p:nvPr/>
          </p:nvSpPr>
          <p:spPr>
            <a:xfrm>
              <a:off x="7846" y="2540"/>
              <a:ext cx="4679" cy="1204"/>
            </a:xfrm>
            <a:prstGeom prst="roundRect">
              <a:avLst/>
            </a:prstGeom>
            <a:noFill/>
            <a:ln w="38100" cap="flat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indent="0"/>
              <a:endParaRPr lang="zh-TW" altLang="en-US"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46" y="2540"/>
              <a:ext cx="4486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None/>
              </a:pP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填</a:t>
              </a: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寫員工工號,部門代碼,</a:t>
              </a:r>
              <a:endParaRPr lang="zh-CN" altLang="en-US" sz="14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  <a:cs typeface="+mn-ea"/>
              </a:endParaRPr>
            </a:p>
            <a:p>
              <a:pPr algn="l">
                <a:buClrTx/>
                <a:buSzTx/>
                <a:buNone/>
              </a:pP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費用代碼</a:t>
              </a:r>
              <a:r>
                <a:rPr lang="en-US" altLang="zh-CN" sz="1400">
                  <a:ea typeface="宋体" panose="02010600030101010101" pitchFamily="2" charset="-122"/>
                </a:rPr>
                <a:t>(</a:t>
              </a:r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不用全部選</a:t>
              </a:r>
              <a:r>
                <a:rPr lang="en-US" altLang="zh-CN" sz="1400">
                  <a:solidFill>
                    <a:srgbClr val="00B0F0"/>
                  </a:solidFill>
                  <a:ea typeface="宋体" panose="02010600030101010101" pitchFamily="2" charset="-122"/>
                </a:rPr>
                <a:t>,</a:t>
              </a:r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只選一個</a:t>
              </a:r>
              <a:endParaRPr lang="zh-CN" altLang="en-US" sz="1400">
                <a:solidFill>
                  <a:srgbClr val="00B0F0"/>
                </a:solidFill>
                <a:ea typeface="宋体" panose="02010600030101010101" pitchFamily="2" charset="-122"/>
              </a:endParaRPr>
            </a:p>
            <a:p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條件就行</a:t>
              </a:r>
              <a:r>
                <a:rPr lang="en-US" altLang="zh-CN" sz="1400">
                  <a:ea typeface="宋体" panose="02010600030101010101" pitchFamily="2" charset="-122"/>
                </a:rPr>
                <a:t>)</a:t>
              </a:r>
              <a:endParaRPr lang="en-US" altLang="zh-CN" sz="14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>
                <a:solidFill>
                  <a:srgbClr val="0000CC"/>
                </a:solidFill>
                <a:latin typeface="+mn-ea"/>
                <a:sym typeface="+mn-ea"/>
              </a:rPr>
              <a:t>7.</a:t>
            </a:r>
            <a:r>
              <a:rPr lang="zh-CN" altLang="en-US" noProof="1">
                <a:solidFill>
                  <a:srgbClr val="0000CC"/>
                </a:solidFill>
                <a:latin typeface="+mn-ea"/>
                <a:sym typeface="+mn-ea"/>
              </a:rPr>
              <a:t>網頁實時工時查詢使用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忘卡人員查詢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5126637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>
                <a:solidFill>
                  <a:srgbClr val="0000CC"/>
                </a:solidFill>
                <a:latin typeface="+mn-ea"/>
                <a:sym typeface="+mn-ea"/>
              </a:rPr>
              <a:t>7.</a:t>
            </a:r>
            <a:r>
              <a:rPr lang="zh-CN" altLang="en-US" noProof="1">
                <a:solidFill>
                  <a:srgbClr val="0000CC"/>
                </a:solidFill>
                <a:latin typeface="+mn-ea"/>
                <a:sym typeface="+mn-ea"/>
              </a:rPr>
              <a:t>網頁實時工時查詢使用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員工班別信息查詢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4872"/>
            <a:ext cx="9144000" cy="5413128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>
                <a:solidFill>
                  <a:srgbClr val="0000CC"/>
                </a:solidFill>
                <a:latin typeface="+mn-ea"/>
                <a:sym typeface="+mn-ea"/>
              </a:rPr>
              <a:t>7.</a:t>
            </a:r>
            <a:r>
              <a:rPr lang="zh-CN" altLang="en-US" noProof="1">
                <a:solidFill>
                  <a:srgbClr val="0000CC"/>
                </a:solidFill>
                <a:latin typeface="+mn-ea"/>
                <a:sym typeface="+mn-ea"/>
              </a:rPr>
              <a:t>網頁實時工時查詢使用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員工原始刷卡記</a:t>
            </a:r>
            <a:r>
              <a:rPr lang="zh-CN" altLang="en-US" sz="1600" dirty="0" smtClean="0">
                <a:solidFill>
                  <a:schemeClr val="tx1"/>
                </a:solidFill>
              </a:rPr>
              <a:t>錄查詢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690"/>
            <a:ext cx="9144000" cy="441822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5838190" y="3121025"/>
            <a:ext cx="2970530" cy="764540"/>
            <a:chOff x="7846" y="2540"/>
            <a:chExt cx="4678" cy="1204"/>
          </a:xfrm>
        </p:grpSpPr>
        <p:sp>
          <p:nvSpPr>
            <p:cNvPr id="10" name="圆角矩形 9"/>
            <p:cNvSpPr/>
            <p:nvPr/>
          </p:nvSpPr>
          <p:spPr>
            <a:xfrm>
              <a:off x="7846" y="2540"/>
              <a:ext cx="4679" cy="1204"/>
            </a:xfrm>
            <a:prstGeom prst="roundRect">
              <a:avLst/>
            </a:prstGeom>
            <a:noFill/>
            <a:ln w="38100" cap="flat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indent="0"/>
              <a:endParaRPr lang="zh-TW" altLang="en-US"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46" y="2540"/>
              <a:ext cx="4486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None/>
              </a:pP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填</a:t>
              </a: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寫員工工號,部門代碼,</a:t>
              </a:r>
              <a:endParaRPr lang="zh-CN" altLang="en-US" sz="14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  <a:cs typeface="+mn-ea"/>
              </a:endParaRPr>
            </a:p>
            <a:p>
              <a:pPr algn="l">
                <a:buClrTx/>
                <a:buSzTx/>
                <a:buNone/>
              </a:pP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費用代碼</a:t>
              </a:r>
              <a:r>
                <a:rPr lang="en-US" altLang="zh-CN" sz="1400">
                  <a:ea typeface="宋体" panose="02010600030101010101" pitchFamily="2" charset="-122"/>
                </a:rPr>
                <a:t>(</a:t>
              </a:r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不用全部選</a:t>
              </a:r>
              <a:r>
                <a:rPr lang="en-US" altLang="zh-CN" sz="1400">
                  <a:solidFill>
                    <a:srgbClr val="00B0F0"/>
                  </a:solidFill>
                  <a:ea typeface="宋体" panose="02010600030101010101" pitchFamily="2" charset="-122"/>
                </a:rPr>
                <a:t>,</a:t>
              </a:r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只選一個</a:t>
              </a:r>
              <a:endParaRPr lang="zh-CN" altLang="en-US" sz="1400">
                <a:solidFill>
                  <a:srgbClr val="00B0F0"/>
                </a:solidFill>
                <a:ea typeface="宋体" panose="02010600030101010101" pitchFamily="2" charset="-122"/>
              </a:endParaRPr>
            </a:p>
            <a:p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條件就行</a:t>
              </a:r>
              <a:r>
                <a:rPr lang="en-US" altLang="zh-CN" sz="1400">
                  <a:ea typeface="宋体" panose="02010600030101010101" pitchFamily="2" charset="-122"/>
                </a:rPr>
                <a:t>)</a:t>
              </a:r>
              <a:endParaRPr lang="en-US" altLang="zh-CN" sz="14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9690" y="-57150"/>
            <a:ext cx="9201150" cy="6918325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0242" name="標題 238593"/>
          <p:cNvSpPr>
            <a:spLocks noGrp="1"/>
          </p:cNvSpPr>
          <p:nvPr/>
        </p:nvSpPr>
        <p:spPr>
          <a:xfrm>
            <a:off x="441325" y="892175"/>
            <a:ext cx="8229600" cy="523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車間門口電腦： 桌面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-&gt; 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鼠標雙擊</a:t>
            </a:r>
            <a:r>
              <a:rPr lang="en-US" altLang="zh-CN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SYSTEM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圖標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-&gt; 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啟用程式</a:t>
            </a:r>
            <a:endParaRPr lang="en-US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sp>
        <p:nvSpPr>
          <p:cNvPr id="10245" name="矩形圖說文字 226308"/>
          <p:cNvSpPr/>
          <p:nvPr/>
        </p:nvSpPr>
        <p:spPr>
          <a:xfrm>
            <a:off x="5414963" y="115888"/>
            <a:ext cx="3028950" cy="649287"/>
          </a:xfrm>
          <a:prstGeom prst="wedgeRectCallout">
            <a:avLst>
              <a:gd name="adj1" fmla="val -20037"/>
              <a:gd name="adj2" fmla="val -45116"/>
            </a:avLst>
          </a:prstGeom>
          <a:gradFill rotWithShape="1">
            <a:gsLst>
              <a:gs pos="0">
                <a:srgbClr val="FCFDFE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lin ang="5400000"/>
            <a:tileRect/>
          </a:gradFill>
          <a:ln w="635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zh-CN" altLang="en-US" sz="20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對象</a:t>
            </a:r>
            <a:r>
              <a:rPr lang="en-US" altLang="zh-CN" sz="20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endParaRPr lang="en-US" altLang="zh-CN" sz="20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zh-CN" altLang="zh-CN" sz="2000" err="1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</a:rPr>
              <a:t>車間管理人員或責任窗口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endParaRPr lang="zh-CN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16050"/>
            <a:ext cx="7020560" cy="461899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>
                <a:solidFill>
                  <a:srgbClr val="0000CC"/>
                </a:solidFill>
                <a:latin typeface="+mn-ea"/>
                <a:sym typeface="+mn-ea"/>
              </a:rPr>
              <a:t>7.</a:t>
            </a:r>
            <a:r>
              <a:rPr lang="zh-CN" altLang="en-US" noProof="1">
                <a:solidFill>
                  <a:srgbClr val="0000CC"/>
                </a:solidFill>
                <a:latin typeface="+mn-ea"/>
                <a:sym typeface="+mn-ea"/>
              </a:rPr>
              <a:t>網頁實時工時查詢使用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崗</a:t>
            </a:r>
            <a:r>
              <a:rPr lang="zh-CN" altLang="en-US" sz="1600" dirty="0" smtClean="0">
                <a:solidFill>
                  <a:schemeClr val="tx1"/>
                </a:solidFill>
              </a:rPr>
              <a:t>位津貼查詢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4359148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5254625" y="3479165"/>
            <a:ext cx="2970530" cy="764540"/>
            <a:chOff x="7846" y="2540"/>
            <a:chExt cx="4678" cy="1204"/>
          </a:xfrm>
        </p:grpSpPr>
        <p:sp>
          <p:nvSpPr>
            <p:cNvPr id="10" name="圆角矩形 9"/>
            <p:cNvSpPr/>
            <p:nvPr/>
          </p:nvSpPr>
          <p:spPr>
            <a:xfrm>
              <a:off x="7846" y="2540"/>
              <a:ext cx="4679" cy="1204"/>
            </a:xfrm>
            <a:prstGeom prst="roundRect">
              <a:avLst/>
            </a:prstGeom>
            <a:noFill/>
            <a:ln w="38100" cap="flat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indent="0"/>
              <a:endParaRPr lang="zh-TW" altLang="en-US"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46" y="2540"/>
              <a:ext cx="4486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None/>
              </a:pP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填</a:t>
              </a: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寫員工工號,部門代碼,</a:t>
              </a:r>
              <a:endParaRPr lang="zh-CN" altLang="en-US" sz="14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  <a:cs typeface="+mn-ea"/>
              </a:endParaRPr>
            </a:p>
            <a:p>
              <a:pPr algn="l">
                <a:buClrTx/>
                <a:buSzTx/>
                <a:buNone/>
              </a:pP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費用代碼</a:t>
              </a:r>
              <a:r>
                <a:rPr lang="en-US" altLang="zh-CN" sz="1400">
                  <a:ea typeface="宋体" panose="02010600030101010101" pitchFamily="2" charset="-122"/>
                </a:rPr>
                <a:t>(</a:t>
              </a:r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不用全部選</a:t>
              </a:r>
              <a:r>
                <a:rPr lang="en-US" altLang="zh-CN" sz="1400">
                  <a:solidFill>
                    <a:srgbClr val="00B0F0"/>
                  </a:solidFill>
                  <a:ea typeface="宋体" panose="02010600030101010101" pitchFamily="2" charset="-122"/>
                </a:rPr>
                <a:t>,</a:t>
              </a:r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只選一個</a:t>
              </a:r>
              <a:endParaRPr lang="zh-CN" altLang="en-US" sz="1400">
                <a:solidFill>
                  <a:srgbClr val="00B0F0"/>
                </a:solidFill>
                <a:ea typeface="宋体" panose="02010600030101010101" pitchFamily="2" charset="-122"/>
              </a:endParaRPr>
            </a:p>
            <a:p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條件就行</a:t>
              </a:r>
              <a:r>
                <a:rPr lang="en-US" altLang="zh-CN" sz="1400">
                  <a:ea typeface="宋体" panose="02010600030101010101" pitchFamily="2" charset="-122"/>
                </a:rPr>
                <a:t>)</a:t>
              </a:r>
              <a:endParaRPr lang="en-US" altLang="zh-CN" sz="14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>
                <a:solidFill>
                  <a:srgbClr val="0000CC"/>
                </a:solidFill>
                <a:latin typeface="+mn-ea"/>
                <a:sym typeface="+mn-ea"/>
              </a:rPr>
              <a:t>7.</a:t>
            </a:r>
            <a:r>
              <a:rPr lang="zh-CN" altLang="en-US" noProof="1">
                <a:solidFill>
                  <a:srgbClr val="0000CC"/>
                </a:solidFill>
                <a:latin typeface="+mn-ea"/>
                <a:sym typeface="+mn-ea"/>
              </a:rPr>
              <a:t>網頁實時工時查詢使用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導入外部員工</a:t>
            </a:r>
            <a:r>
              <a:rPr lang="en-US" altLang="zh-CN" sz="1600" dirty="0" smtClean="0">
                <a:solidFill>
                  <a:schemeClr val="tx1"/>
                </a:solidFill>
              </a:rPr>
              <a:t>id</a:t>
            </a:r>
            <a:r>
              <a:rPr lang="zh-CN" altLang="en-US" sz="1600" dirty="0" smtClean="0">
                <a:solidFill>
                  <a:schemeClr val="tx1"/>
                </a:solidFill>
              </a:rPr>
              <a:t>號等操作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①點擊需要導入的類型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②點擊查詢框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09" y="2132856"/>
            <a:ext cx="6952381" cy="2780952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>
                <a:solidFill>
                  <a:srgbClr val="0000CC"/>
                </a:solidFill>
                <a:latin typeface="+mn-ea"/>
                <a:sym typeface="+mn-ea"/>
              </a:rPr>
              <a:t>7.</a:t>
            </a:r>
            <a:r>
              <a:rPr lang="zh-CN" altLang="en-US" noProof="1">
                <a:solidFill>
                  <a:srgbClr val="0000CC"/>
                </a:solidFill>
                <a:latin typeface="+mn-ea"/>
                <a:sym typeface="+mn-ea"/>
              </a:rPr>
              <a:t>網頁實時工時查詢使用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導入外部員工</a:t>
            </a:r>
            <a:r>
              <a:rPr lang="en-US" altLang="zh-CN" sz="1600" dirty="0">
                <a:solidFill>
                  <a:schemeClr val="tx1"/>
                </a:solidFill>
              </a:rPr>
              <a:t>id</a:t>
            </a:r>
            <a:r>
              <a:rPr lang="zh-CN" altLang="en-US" sz="1600" dirty="0">
                <a:solidFill>
                  <a:schemeClr val="tx1"/>
                </a:solidFill>
              </a:rPr>
              <a:t>號等操作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③選擇需要導入的文件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6" y="1988840"/>
            <a:ext cx="7819048" cy="4209524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>
                <a:solidFill>
                  <a:srgbClr val="0000CC"/>
                </a:solidFill>
                <a:latin typeface="+mn-ea"/>
                <a:sym typeface="+mn-ea"/>
              </a:rPr>
              <a:t>7.</a:t>
            </a:r>
            <a:r>
              <a:rPr lang="zh-CN" altLang="en-US" noProof="1">
                <a:solidFill>
                  <a:srgbClr val="0000CC"/>
                </a:solidFill>
                <a:latin typeface="+mn-ea"/>
                <a:sym typeface="+mn-ea"/>
              </a:rPr>
              <a:t>網頁實時工時查詢使用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導入外部員工</a:t>
            </a:r>
            <a:r>
              <a:rPr lang="en-US" altLang="zh-CN" sz="1600" dirty="0">
                <a:solidFill>
                  <a:schemeClr val="tx1"/>
                </a:solidFill>
              </a:rPr>
              <a:t>id</a:t>
            </a:r>
            <a:r>
              <a:rPr lang="zh-CN" altLang="en-US" sz="1600" dirty="0">
                <a:solidFill>
                  <a:schemeClr val="tx1"/>
                </a:solidFill>
              </a:rPr>
              <a:t>號等操作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④導入成功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9143" y="2233762"/>
            <a:ext cx="6885714" cy="2390476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>
                <a:solidFill>
                  <a:srgbClr val="0000CC"/>
                </a:solidFill>
                <a:latin typeface="+mn-ea"/>
                <a:sym typeface="+mn-ea"/>
              </a:rPr>
              <a:t>7.</a:t>
            </a:r>
            <a:r>
              <a:rPr lang="zh-CN" altLang="en-US" noProof="1">
                <a:solidFill>
                  <a:srgbClr val="0000CC"/>
                </a:solidFill>
                <a:latin typeface="+mn-ea"/>
                <a:sym typeface="+mn-ea"/>
              </a:rPr>
              <a:t>網頁實時工時查詢使用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導入外部員工</a:t>
            </a:r>
            <a:r>
              <a:rPr lang="en-US" altLang="zh-CN" sz="1600" dirty="0">
                <a:solidFill>
                  <a:schemeClr val="tx1"/>
                </a:solidFill>
              </a:rPr>
              <a:t>id</a:t>
            </a:r>
            <a:r>
              <a:rPr lang="zh-CN" altLang="en-US" sz="1600" dirty="0">
                <a:solidFill>
                  <a:schemeClr val="tx1"/>
                </a:solidFill>
              </a:rPr>
              <a:t>號等</a:t>
            </a:r>
            <a:r>
              <a:rPr lang="zh-CN" altLang="en-US" sz="1600" dirty="0" smtClean="0">
                <a:solidFill>
                  <a:schemeClr val="tx1"/>
                </a:solidFill>
              </a:rPr>
              <a:t>操作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关于</a:t>
            </a:r>
            <a:r>
              <a:rPr lang="en-US" altLang="zh-CN" sz="1600" dirty="0" smtClean="0">
                <a:solidFill>
                  <a:schemeClr val="tx1"/>
                </a:solidFill>
              </a:rPr>
              <a:t>txt</a:t>
            </a:r>
            <a:r>
              <a:rPr lang="zh-CN" altLang="en-US" sz="1600" dirty="0" smtClean="0">
                <a:solidFill>
                  <a:schemeClr val="tx1"/>
                </a:solidFill>
              </a:rPr>
              <a:t>文件的格式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號碼可用空格隔開或者換行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6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75621"/>
            <a:ext cx="7200900" cy="4699645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-15240"/>
            <a:ext cx="9147810" cy="6875780"/>
          </a:xfrm>
          <a:prstGeom prst="rect">
            <a:avLst/>
          </a:prstGeom>
        </p:spPr>
      </p:pic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8</a:t>
            </a:r>
            <a:r>
              <a:rPr lang="en-US" altLang="zh-TW" smtClean="0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.</a:t>
            </a:r>
            <a:r>
              <a:rPr lang="zh-CN" altLang="en-US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聯絡方式</a:t>
            </a:r>
            <a:endParaRPr lang="zh-CN" altLang="en-US" strike="noStrike" noProof="1">
              <a:solidFill>
                <a:srgbClr val="0000CC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49154" name="標題 238593"/>
          <p:cNvSpPr>
            <a:spLocks noGrp="1"/>
          </p:cNvSpPr>
          <p:nvPr/>
        </p:nvSpPr>
        <p:spPr>
          <a:xfrm>
            <a:off x="373380" y="1552893"/>
            <a:ext cx="8229600" cy="464978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en-US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1) </a:t>
            </a:r>
            <a:r>
              <a:rPr lang="zh-CN" altLang="en-US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操作指導</a:t>
            </a:r>
            <a:endParaRPr lang="zh-CN" altLang="en-US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>
              <a:buClrTx/>
            </a:pPr>
            <a:r>
              <a:rPr lang="zh-CN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  </a:t>
            </a:r>
            <a:r>
              <a:rPr lang="zh-TW" altLang="en-US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劉峰君</a:t>
            </a:r>
            <a:r>
              <a:rPr lang="zh-CN" altLang="zh-CN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r>
              <a:rPr lang="en-US" altLang="zh-CN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#</a:t>
            </a:r>
            <a:r>
              <a:rPr lang="en-US" altLang="zh-CN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31007</a:t>
            </a:r>
            <a:endParaRPr lang="zh-CN" altLang="en-US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>
              <a:buClrTx/>
            </a:pPr>
            <a:r>
              <a:rPr lang="zh-CN" altLang="zh-TW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  </a:t>
            </a:r>
            <a:r>
              <a:rPr lang="zh-CN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cs typeface="+mn-ea"/>
              </a:rPr>
              <a:t>陳健文</a:t>
            </a:r>
            <a:r>
              <a:rPr lang="zh-TW" altLang="en-US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r>
              <a:rPr lang="en-US" altLang="zh-CN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#31013</a:t>
            </a:r>
            <a:endParaRPr lang="en-US" altLang="zh-CN" sz="2100" b="0" dirty="0" smtClean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>
              <a:buClrTx/>
            </a:pPr>
            <a:r>
              <a:rPr lang="en-US" altLang="zh-CN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  </a:t>
            </a:r>
            <a:r>
              <a:rPr lang="zh-CN" altLang="en-US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林東平 </a:t>
            </a:r>
            <a:r>
              <a:rPr lang="en-US" altLang="zh-CN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#36908</a:t>
            </a:r>
            <a:endParaRPr lang="zh-CN" altLang="zh-CN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>
              <a:buClrTx/>
            </a:pPr>
            <a:endParaRPr lang="en-US" altLang="zh-CN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>
              <a:buClrTx/>
            </a:pPr>
            <a:r>
              <a:rPr lang="en-US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2) </a:t>
            </a:r>
            <a:r>
              <a:rPr lang="zh-CN" altLang="en-US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車間電腦基礎維護</a:t>
            </a:r>
            <a:endParaRPr lang="zh-CN" altLang="en-US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  <a:p>
            <a:pPr lvl="0" indent="0">
              <a:buClrTx/>
            </a:pPr>
            <a:endParaRPr lang="zh-CN" altLang="en-US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  <a:p>
            <a:pPr lvl="0" indent="0">
              <a:buClrTx/>
            </a:pPr>
            <a:endParaRPr lang="zh-CN" altLang="en-US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  <a:p>
            <a:pPr lvl="0" indent="0">
              <a:buClrTx/>
            </a:pPr>
            <a:endParaRPr lang="zh-CN" altLang="en-US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  <a:p>
            <a:pPr lvl="0" indent="0">
              <a:buClrTx/>
            </a:pPr>
            <a:endParaRPr lang="zh-CN" altLang="en-US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  <a:p>
            <a:pPr lvl="0" indent="0">
              <a:buClrTx/>
            </a:pPr>
            <a:r>
              <a:rPr lang="en-US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3) </a:t>
            </a:r>
            <a:r>
              <a:rPr lang="zh-CN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程式異常</a:t>
            </a:r>
            <a:r>
              <a:rPr lang="en-US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&amp;</a:t>
            </a:r>
            <a:r>
              <a:rPr lang="zh-CN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權限問題</a:t>
            </a:r>
            <a:endParaRPr lang="zh-CN" altLang="zh-CN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  <a:p>
            <a:pPr lvl="0" indent="0">
              <a:buClrTx/>
            </a:pPr>
            <a:r>
              <a:rPr lang="zh-CN" altLang="zh-TW" sz="2100" b="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   </a:t>
            </a:r>
            <a:r>
              <a:rPr lang="zh-CN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cs typeface="+mn-ea"/>
                <a:sym typeface="+mn-ea"/>
              </a:rPr>
              <a:t>陳健文</a:t>
            </a:r>
            <a:r>
              <a:rPr lang="zh-TW" altLang="en-US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+mn-ea"/>
              </a:rPr>
              <a:t> </a:t>
            </a:r>
            <a:r>
              <a:rPr lang="en-US" altLang="zh-CN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+mn-ea"/>
              </a:rPr>
              <a:t>#31013</a:t>
            </a:r>
            <a:endParaRPr lang="en-US" altLang="zh-CN" sz="2100" b="0" dirty="0" smtClean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>
              <a:buClrTx/>
            </a:pPr>
            <a:r>
              <a:rPr lang="en-US" altLang="zh-CN" sz="2100" b="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DFKai-SB" panose="03000509000000000000" charset="-122"/>
              </a:rPr>
              <a:t>   </a:t>
            </a:r>
            <a:r>
              <a:rPr lang="zh-CN" altLang="en-US" sz="2100" b="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DFKai-SB" panose="03000509000000000000" charset="-122"/>
              </a:rPr>
              <a:t>劉峰君 </a:t>
            </a:r>
            <a:r>
              <a:rPr lang="en-US" altLang="zh-CN" sz="2100" b="0" dirty="0" smtClean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DFKai-SB" panose="03000509000000000000" charset="-122"/>
              </a:rPr>
              <a:t>#31007</a:t>
            </a:r>
            <a:endParaRPr lang="en-US" altLang="zh-CN" sz="2100" b="0" dirty="0" smtClean="0">
              <a:solidFill>
                <a:srgbClr val="000066"/>
              </a:solidFill>
              <a:latin typeface="DFKai-SB" panose="03000509000000000000" pitchFamily="65" charset="-120"/>
              <a:ea typeface="DFKai-SB" panose="03000509000000000000" pitchFamily="65" charset="-120"/>
              <a:sym typeface="DFKai-SB" panose="03000509000000000000" charset="-122"/>
            </a:endParaRPr>
          </a:p>
          <a:p>
            <a:r>
              <a:rPr lang="zh-CN" altLang="en-US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  林</a:t>
            </a:r>
            <a:r>
              <a:rPr lang="zh-CN" altLang="en-US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東平 </a:t>
            </a:r>
            <a:r>
              <a:rPr lang="en-US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#</a:t>
            </a:r>
            <a:r>
              <a:rPr lang="en-US" altLang="zh-CN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36908</a:t>
            </a:r>
            <a:endParaRPr lang="zh-CN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  <a:p>
            <a:pPr lvl="0" indent="0">
              <a:buClrTx/>
            </a:pPr>
            <a:endParaRPr lang="zh-CN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graphicFrame>
        <p:nvGraphicFramePr>
          <p:cNvPr id="49155" name="物件 1">
            <a:hlinkClick r:id="" action="ppaction://ole?verb=0"/>
          </p:cNvPr>
          <p:cNvGraphicFramePr/>
          <p:nvPr/>
        </p:nvGraphicFramePr>
        <p:xfrm>
          <a:off x="970915" y="3514090"/>
          <a:ext cx="18097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工作表" showAsIcon="1" r:id="rId2" imgW="971550" imgH="647700" progId="Excel.Sheet.12">
                  <p:embed/>
                </p:oleObj>
              </mc:Choice>
              <mc:Fallback>
                <p:oleObj name="工作表" showAsIcon="1" r:id="rId2" imgW="971550" imgH="647700" progId="Excel.Shee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0915" y="3514090"/>
                        <a:ext cx="1809750" cy="84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282950" y="1061085"/>
            <a:ext cx="2800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-15240"/>
            <a:ext cx="9147810" cy="6875780"/>
          </a:xfrm>
          <a:prstGeom prst="rect">
            <a:avLst/>
          </a:prstGeom>
        </p:spPr>
      </p:pic>
      <p:sp>
        <p:nvSpPr>
          <p:cNvPr id="112642" name="標題 11264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……</a:t>
            </a:r>
            <a:endParaRPr lang="en-US" altLang="zh-TW" strike="noStrike" noProof="1">
              <a:solidFill>
                <a:srgbClr val="0000CC"/>
              </a:solidFill>
            </a:endParaRPr>
          </a:p>
        </p:txBody>
      </p:sp>
      <p:grpSp>
        <p:nvGrpSpPr>
          <p:cNvPr id="50178" name="组合 21"/>
          <p:cNvGrpSpPr/>
          <p:nvPr/>
        </p:nvGrpSpPr>
        <p:grpSpPr>
          <a:xfrm>
            <a:off x="1298575" y="1500188"/>
            <a:ext cx="6454775" cy="3597275"/>
            <a:chOff x="1405689" y="1143001"/>
            <a:chExt cx="6994393" cy="3597275"/>
          </a:xfrm>
        </p:grpSpPr>
        <p:sp>
          <p:nvSpPr>
            <p:cNvPr id="50179" name="Rectangle 15"/>
            <p:cNvSpPr/>
            <p:nvPr/>
          </p:nvSpPr>
          <p:spPr>
            <a:xfrm>
              <a:off x="4282491" y="2090350"/>
              <a:ext cx="3591882" cy="91242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>
              <a:spAutoFit/>
            </a:bodyPr>
            <a:lstStyle/>
            <a:p>
              <a:pPr lvl="0" indent="0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TW" sz="6000" i="1">
                  <a:solidFill>
                    <a:srgbClr val="006600"/>
                  </a:solidFill>
                  <a:latin typeface="DFKai-SB" panose="03000509000000000000" pitchFamily="65" charset="-120"/>
                  <a:ea typeface="DFKai-SB" panose="03000509000000000000" pitchFamily="65" charset="-120"/>
                </a:rPr>
                <a:t>A</a:t>
              </a:r>
              <a:endParaRPr lang="en-US" altLang="zh-TW" sz="6000" i="1">
                <a:solidFill>
                  <a:srgbClr val="006600"/>
                </a:solidFill>
                <a:latin typeface="DFKai-SB" panose="03000509000000000000" pitchFamily="65" charset="-120"/>
                <a:ea typeface="DFKai-SB" panose="03000509000000000000" pitchFamily="65" charset="-120"/>
              </a:endParaRPr>
            </a:p>
          </p:txBody>
        </p:sp>
        <p:grpSp>
          <p:nvGrpSpPr>
            <p:cNvPr id="50180" name="Group 17"/>
            <p:cNvGrpSpPr/>
            <p:nvPr/>
          </p:nvGrpSpPr>
          <p:grpSpPr>
            <a:xfrm>
              <a:off x="1405689" y="1143001"/>
              <a:ext cx="6994392" cy="3597275"/>
              <a:chOff x="693" y="336"/>
              <a:chExt cx="4067" cy="2266"/>
            </a:xfrm>
          </p:grpSpPr>
          <p:sp>
            <p:nvSpPr>
              <p:cNvPr id="50181" name="Rectangle 18"/>
              <p:cNvSpPr/>
              <p:nvPr/>
            </p:nvSpPr>
            <p:spPr>
              <a:xfrm>
                <a:off x="693" y="336"/>
                <a:ext cx="2088" cy="13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2075" tIns="46038" rIns="92075" bIns="46038" anchor="t">
                <a:spAutoFit/>
              </a:bodyPr>
              <a:lstStyle/>
              <a:p>
                <a:pPr lvl="0" indent="0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TW" sz="15000" i="1">
                    <a:solidFill>
                      <a:srgbClr val="CC0000"/>
                    </a:solidFill>
                    <a:latin typeface="Times" pitchFamily="18" charset="0"/>
                    <a:ea typeface="PMingLiU" panose="02020500000000000000" pitchFamily="18" charset="-120"/>
                  </a:rPr>
                  <a:t>  </a:t>
                </a:r>
                <a:r>
                  <a:rPr lang="en-US" altLang="zh-TW" sz="6000" i="1">
                    <a:solidFill>
                      <a:srgbClr val="CC0000"/>
                    </a:solidFill>
                    <a:latin typeface="DFKai-SB" panose="03000509000000000000" pitchFamily="65" charset="-120"/>
                    <a:ea typeface="DFKai-SB" panose="03000509000000000000" pitchFamily="65" charset="-120"/>
                  </a:rPr>
                  <a:t>Q</a:t>
                </a:r>
                <a:endParaRPr lang="en-US" altLang="zh-TW" sz="6000" i="1">
                  <a:solidFill>
                    <a:srgbClr val="CC0000"/>
                  </a:solidFill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</p:txBody>
          </p:sp>
          <p:sp>
            <p:nvSpPr>
              <p:cNvPr id="50182" name="Rectangle 19"/>
              <p:cNvSpPr/>
              <p:nvPr/>
            </p:nvSpPr>
            <p:spPr>
              <a:xfrm>
                <a:off x="1836" y="927"/>
                <a:ext cx="2088" cy="5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2075" tIns="46038" rIns="92075" bIns="46038" anchor="t">
                <a:spAutoFit/>
              </a:bodyPr>
              <a:lstStyle/>
              <a:p>
                <a:pPr lvl="0" indent="0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TW" sz="5400" i="1">
                    <a:solidFill>
                      <a:srgbClr val="FF3300"/>
                    </a:solidFill>
                    <a:latin typeface="DFKai-SB" panose="03000509000000000000" pitchFamily="65" charset="-120"/>
                    <a:ea typeface="DFKai-SB" panose="03000509000000000000" pitchFamily="65" charset="-120"/>
                  </a:rPr>
                  <a:t>&amp;</a:t>
                </a:r>
                <a:endParaRPr lang="en-US" altLang="zh-TW" sz="5400" i="1">
                  <a:solidFill>
                    <a:srgbClr val="FF3300"/>
                  </a:solidFill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</p:txBody>
          </p:sp>
          <p:sp>
            <p:nvSpPr>
              <p:cNvPr id="20" name="Rectangle 20"/>
              <p:cNvSpPr>
                <a:spLocks noChangeArrowheads="1"/>
              </p:cNvSpPr>
              <p:nvPr/>
            </p:nvSpPr>
            <p:spPr bwMode="auto">
              <a:xfrm>
                <a:off x="1187" y="1766"/>
                <a:ext cx="3573" cy="44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lvl="0" eaLnBrk="0" fontAlgn="base" hangingPunct="0">
                  <a:spcBef>
                    <a:spcPct val="50000"/>
                  </a:spcBef>
                </a:pPr>
                <a:endParaRPr sz="4000" b="1" strike="noStrike" noProof="1">
                  <a:solidFill>
                    <a:schemeClr val="tx2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Univers Condensed" panose="020B0606020202060204" pitchFamily="34" charset="0"/>
                </a:endParaRPr>
              </a:p>
            </p:txBody>
          </p:sp>
          <p:sp>
            <p:nvSpPr>
              <p:cNvPr id="21" name="Rectangle 21"/>
              <p:cNvSpPr>
                <a:spLocks noChangeArrowheads="1"/>
              </p:cNvSpPr>
              <p:nvPr/>
            </p:nvSpPr>
            <p:spPr bwMode="auto">
              <a:xfrm>
                <a:off x="1292" y="2160"/>
                <a:ext cx="3253" cy="44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lvl="0" eaLnBrk="0" fontAlgn="base" hangingPunct="0">
                  <a:spcBef>
                    <a:spcPct val="50000"/>
                  </a:spcBef>
                </a:pPr>
                <a:endParaRPr sz="4000" b="1" strike="noStrike" noProof="1">
                  <a:solidFill>
                    <a:schemeClr val="tx2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Univers Condensed" panose="020B0606020202060204" pitchFamily="34" charset="0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" y="-8890"/>
            <a:ext cx="9147810" cy="687578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126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宋体" panose="02010600030101010101" pitchFamily="2" charset="-122"/>
              </a:rPr>
              <a:t>如需開啟此程式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宋体" panose="02010600030101010101" pitchFamily="2" charset="-122"/>
              </a:rPr>
              <a:t>,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宋体" panose="02010600030101010101" pitchFamily="2" charset="-122"/>
              </a:rPr>
              <a:t>需申請權限</a:t>
            </a:r>
            <a:endParaRPr lang="zh-CN" altLang="en-US" b="0" dirty="0">
              <a:solidFill>
                <a:srgbClr val="000066"/>
              </a:solidFill>
              <a:latin typeface="DFKai-SB" panose="03000509000000000000" pitchFamily="65" charset="-120"/>
              <a:ea typeface="DFKai-SB" panose="03000509000000000000" pitchFamily="65" charset="-120"/>
              <a:sym typeface="宋体" panose="02010600030101010101" pitchFamily="2" charset="-122"/>
            </a:endParaRPr>
          </a:p>
        </p:txBody>
      </p:sp>
      <p:sp>
        <p:nvSpPr>
          <p:cNvPr id="11269" name="矩形圖說文字 226308"/>
          <p:cNvSpPr/>
          <p:nvPr/>
        </p:nvSpPr>
        <p:spPr>
          <a:xfrm>
            <a:off x="6282055" y="3673475"/>
            <a:ext cx="2460625" cy="1217613"/>
          </a:xfrm>
          <a:prstGeom prst="wedgeRectCallout">
            <a:avLst>
              <a:gd name="adj1" fmla="val -20037"/>
              <a:gd name="adj2" fmla="val -45116"/>
            </a:avLst>
          </a:prstGeom>
          <a:gradFill rotWithShape="1">
            <a:gsLst>
              <a:gs pos="0">
                <a:srgbClr val="FCFDFE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lin ang="5400000"/>
            <a:tileRect/>
          </a:gradFill>
          <a:ln w="635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車間命名規則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endParaRPr lang="en-US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FD1Q3F1-&gt;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富東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1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期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3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樓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1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車間</a:t>
            </a:r>
            <a:endParaRPr lang="zh-CN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FQ3Q1F2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-&gt;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富強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3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期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1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樓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2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車間</a:t>
            </a:r>
            <a:endParaRPr lang="zh-CN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  <a:sym typeface="DFKai-SB" panose="03000509000000000000" charset="-122"/>
            </a:endParaRPr>
          </a:p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LKA2F-&gt;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龍坑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A 2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樓</a:t>
            </a:r>
            <a:endParaRPr lang="zh-CN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  <a:sym typeface="DFKai-SB" panose="03000509000000000000" charset="-122"/>
            </a:endParaRPr>
          </a:p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...</a:t>
            </a:r>
            <a:endParaRPr lang="en-US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1395730"/>
            <a:ext cx="8619490" cy="50888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-15240"/>
            <a:ext cx="9147810" cy="687578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126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請選擇 正確的車間、線號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宋体" panose="02010600030101010101" pitchFamily="2" charset="-122"/>
              </a:rPr>
              <a:t>(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宋体" panose="02010600030101010101" pitchFamily="2" charset="-122"/>
              </a:rPr>
              <a:t>有線號的車間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宋体" panose="02010600030101010101" pitchFamily="2" charset="-122"/>
              </a:rPr>
              <a:t>)</a:t>
            </a:r>
            <a:endParaRPr lang="en-US" altLang="zh-CN" b="0" dirty="0">
              <a:solidFill>
                <a:srgbClr val="000066"/>
              </a:solidFill>
              <a:latin typeface="DFKai-SB" panose="03000509000000000000" pitchFamily="65" charset="-120"/>
              <a:ea typeface="DFKai-SB" panose="03000509000000000000" pitchFamily="65" charset="-120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30" y="1859915"/>
            <a:ext cx="5714365" cy="4285615"/>
          </a:xfrm>
          <a:prstGeom prst="rect">
            <a:avLst/>
          </a:prstGeom>
        </p:spPr>
      </p:pic>
      <p:sp>
        <p:nvSpPr>
          <p:cNvPr id="11269" name="矩形圖說文字 226308"/>
          <p:cNvSpPr/>
          <p:nvPr/>
        </p:nvSpPr>
        <p:spPr>
          <a:xfrm>
            <a:off x="6282055" y="3673475"/>
            <a:ext cx="2460625" cy="1217613"/>
          </a:xfrm>
          <a:prstGeom prst="wedgeRectCallout">
            <a:avLst>
              <a:gd name="adj1" fmla="val -20037"/>
              <a:gd name="adj2" fmla="val -45116"/>
            </a:avLst>
          </a:prstGeom>
          <a:gradFill rotWithShape="1">
            <a:gsLst>
              <a:gs pos="0">
                <a:srgbClr val="FCFDFE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lin ang="5400000"/>
            <a:tileRect/>
          </a:gradFill>
          <a:ln w="635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車間命名規則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endParaRPr lang="en-US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FD1Q3F1-&gt;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富東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1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期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3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樓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1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車間</a:t>
            </a:r>
            <a:endParaRPr lang="zh-CN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FQ3Q1F2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-&gt;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富強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3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期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1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樓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2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車間</a:t>
            </a:r>
            <a:endParaRPr lang="zh-CN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  <a:sym typeface="DFKai-SB" panose="03000509000000000000" charset="-122"/>
            </a:endParaRPr>
          </a:p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LKA2F-&gt;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龍坑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A 2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樓</a:t>
            </a:r>
            <a:endParaRPr lang="zh-CN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  <a:sym typeface="DFKai-SB" panose="03000509000000000000" charset="-122"/>
            </a:endParaRPr>
          </a:p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...</a:t>
            </a:r>
            <a:endParaRPr lang="en-US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" y="-22860"/>
            <a:ext cx="9149080" cy="687832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2290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鼠標停放在</a:t>
            </a:r>
            <a:r>
              <a:rPr lang="zh-CN" altLang="en-US" b="0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管理人員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欄位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車間管理人員刷卡登錄</a:t>
            </a:r>
            <a:endParaRPr lang="en-US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10" y="1688465"/>
            <a:ext cx="5714365" cy="42856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 cap="flat" cmpd="sng">
          <a:solidFill>
            <a:srgbClr val="FF00FF"/>
          </a:solidFill>
          <a:prstDash val="solid"/>
          <a:round/>
          <a:headEnd type="none" w="med" len="med"/>
          <a:tailEnd type="none" w="med" len="med"/>
        </a:ln>
      </a:spPr>
      <a:bodyPr anchor="t"/>
      <a:lstStyle>
        <a:defPPr lvl="0" indent="0">
          <a:defRPr lang="zh-TW" altLang="en-US">
            <a:latin typeface="Arial" panose="020B0604020202020204" pitchFamily="34" charset="0"/>
            <a:ea typeface="PMingLiU" panose="02020500000000000000" pitchFamily="18" charset="-120"/>
          </a:defRPr>
        </a:defPPr>
      </a:lstStyle>
    </a:spDef>
  </a:objectDefaul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3294</Words>
  <Application>WPS 演示</Application>
  <PresentationFormat>如螢幕大小 (4:3)</PresentationFormat>
  <Paragraphs>415</Paragraphs>
  <Slides>66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83" baseType="lpstr">
      <vt:lpstr>Arial</vt:lpstr>
      <vt:lpstr>宋体</vt:lpstr>
      <vt:lpstr>Wingdings</vt:lpstr>
      <vt:lpstr>PMingLiU</vt:lpstr>
      <vt:lpstr>DFKai-SB</vt:lpstr>
      <vt:lpstr>DFKai-SB</vt:lpstr>
      <vt:lpstr>楷体</vt:lpstr>
      <vt:lpstr>微软雅黑</vt:lpstr>
      <vt:lpstr>+本文中文字型</vt:lpstr>
      <vt:lpstr>Segoe Print</vt:lpstr>
      <vt:lpstr>Arial Unicode MS</vt:lpstr>
      <vt:lpstr>Times</vt:lpstr>
      <vt:lpstr>CG Times</vt:lpstr>
      <vt:lpstr>Univers Condensed</vt:lpstr>
      <vt:lpstr>Times New Roman</vt:lpstr>
      <vt:lpstr>預設簡報設計</vt:lpstr>
      <vt:lpstr>Excel.Sheet.12</vt:lpstr>
      <vt:lpstr>PowerPoint 演示文稿</vt:lpstr>
      <vt:lpstr>Agenda(提綱)</vt:lpstr>
      <vt:lpstr>1. 流程圖</vt:lpstr>
      <vt:lpstr>2. 刷卡規則及注意事項</vt:lpstr>
      <vt:lpstr>2. 刷卡規則及注意事項</vt:lpstr>
      <vt:lpstr>3. 刷卡模式設定</vt:lpstr>
      <vt:lpstr>3. 刷卡模式設定</vt:lpstr>
      <vt:lpstr>3. 刷卡模式設定</vt:lpstr>
      <vt:lpstr>3. 刷卡模式設定</vt:lpstr>
      <vt:lpstr>3. 刷卡模式設定</vt:lpstr>
      <vt:lpstr>3. 刷卡模式設定</vt:lpstr>
      <vt:lpstr>3. 刷卡模式設定</vt:lpstr>
      <vt:lpstr>3. 刷卡模式設定</vt:lpstr>
      <vt:lpstr>3. 刷卡模式設定</vt:lpstr>
      <vt:lpstr>3. 刷卡模式設定</vt:lpstr>
      <vt:lpstr>3. 刷卡模式設定</vt:lpstr>
      <vt:lpstr>3. 刷卡模式設定</vt:lpstr>
      <vt:lpstr>3. 刷卡模式設定</vt:lpstr>
      <vt:lpstr>3. 刷卡模式設定</vt:lpstr>
      <vt:lpstr>3. 刷卡模式設定</vt:lpstr>
      <vt:lpstr>3. 刷卡模式設定</vt:lpstr>
      <vt:lpstr>3. 刷卡模式設定</vt:lpstr>
      <vt:lpstr>4.補充指示單號</vt:lpstr>
      <vt:lpstr>4.補充指示單號</vt:lpstr>
      <vt:lpstr>4.補充指示單號</vt:lpstr>
      <vt:lpstr>4.補充指示單號</vt:lpstr>
      <vt:lpstr>4.補充指示單號</vt:lpstr>
      <vt:lpstr>4.補充指示單號</vt:lpstr>
      <vt:lpstr>4.補充指示單號</vt:lpstr>
      <vt:lpstr>5.加班單審核(加班提報)</vt:lpstr>
      <vt:lpstr>5.0實時工時SOP下載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6.加班單異常處理(加班提報)</vt:lpstr>
      <vt:lpstr>6.加班單異常處理(加班提報)</vt:lpstr>
      <vt:lpstr>6.加班單異常處理(加班提報)</vt:lpstr>
      <vt:lpstr>7.網頁實時工時查詢使用</vt:lpstr>
      <vt:lpstr>7.網頁實時工時查詢使用</vt:lpstr>
      <vt:lpstr>7.網頁實時工時查詢使用</vt:lpstr>
      <vt:lpstr>7.網頁實時工時查詢使用</vt:lpstr>
      <vt:lpstr>7.網頁實時工時查詢使用</vt:lpstr>
      <vt:lpstr>7.網頁實時工時查詢使用</vt:lpstr>
      <vt:lpstr>7.網頁實時工時查詢使用</vt:lpstr>
      <vt:lpstr>7.網頁實時工時查詢使用</vt:lpstr>
      <vt:lpstr>7.網頁實時工時查詢使用</vt:lpstr>
      <vt:lpstr>7.網頁實時工時查詢使用</vt:lpstr>
      <vt:lpstr>7.網頁實時工時查詢使用</vt:lpstr>
      <vt:lpstr>8.聯絡方式</vt:lpstr>
      <vt:lpstr>……</vt:lpstr>
    </vt:vector>
  </TitlesOfParts>
  <Company>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Accounts Payable</dc:title>
  <dc:creator>weihong.zhang</dc:creator>
  <dc:subject>Invoices</dc:subject>
  <cp:lastModifiedBy>Administrator</cp:lastModifiedBy>
  <cp:revision>550</cp:revision>
  <dcterms:created xsi:type="dcterms:W3CDTF">2005-02-26T13:04:00Z</dcterms:created>
  <dcterms:modified xsi:type="dcterms:W3CDTF">2019-07-24T03:06:12Z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2052-11.1.0.8472</vt:lpwstr>
  </property>
</Properties>
</file>