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63"/>
  </p:handoutMasterIdLst>
  <p:sldIdLst>
    <p:sldId id="256" r:id="rId3"/>
    <p:sldId id="447" r:id="rId4"/>
    <p:sldId id="362" r:id="rId5"/>
    <p:sldId id="390" r:id="rId6"/>
    <p:sldId id="448" r:id="rId7"/>
    <p:sldId id="419" r:id="rId8"/>
    <p:sldId id="449" r:id="rId9"/>
    <p:sldId id="619" r:id="rId10"/>
    <p:sldId id="488" r:id="rId11"/>
    <p:sldId id="450" r:id="rId12"/>
    <p:sldId id="451" r:id="rId13"/>
    <p:sldId id="453" r:id="rId14"/>
    <p:sldId id="475" r:id="rId15"/>
    <p:sldId id="476" r:id="rId16"/>
    <p:sldId id="477" r:id="rId18"/>
    <p:sldId id="563" r:id="rId19"/>
    <p:sldId id="570" r:id="rId20"/>
    <p:sldId id="479" r:id="rId21"/>
    <p:sldId id="480" r:id="rId22"/>
    <p:sldId id="481" r:id="rId23"/>
    <p:sldId id="482" r:id="rId24"/>
    <p:sldId id="483" r:id="rId25"/>
    <p:sldId id="485" r:id="rId26"/>
    <p:sldId id="69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704" r:id="rId35"/>
    <p:sldId id="701" r:id="rId36"/>
    <p:sldId id="663" r:id="rId37"/>
    <p:sldId id="664" r:id="rId38"/>
    <p:sldId id="665" r:id="rId39"/>
    <p:sldId id="666" r:id="rId40"/>
    <p:sldId id="627" r:id="rId41"/>
    <p:sldId id="628" r:id="rId42"/>
    <p:sldId id="629" r:id="rId43"/>
    <p:sldId id="630" r:id="rId44"/>
    <p:sldId id="632" r:id="rId45"/>
    <p:sldId id="633" r:id="rId46"/>
    <p:sldId id="644" r:id="rId47"/>
    <p:sldId id="645" r:id="rId48"/>
    <p:sldId id="646" r:id="rId49"/>
    <p:sldId id="647" r:id="rId50"/>
    <p:sldId id="648" r:id="rId51"/>
    <p:sldId id="705" r:id="rId52"/>
    <p:sldId id="649" r:id="rId53"/>
    <p:sldId id="650" r:id="rId54"/>
    <p:sldId id="651" r:id="rId55"/>
    <p:sldId id="652" r:id="rId56"/>
    <p:sldId id="653" r:id="rId57"/>
    <p:sldId id="654" r:id="rId58"/>
    <p:sldId id="655" r:id="rId59"/>
    <p:sldId id="656" r:id="rId60"/>
    <p:sldId id="495" r:id="rId61"/>
    <p:sldId id="326" r:id="rId62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CC"/>
    <a:srgbClr val="6600CC"/>
    <a:srgbClr val="FF0000"/>
    <a:srgbClr val="000066"/>
    <a:srgbClr val="663300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22"/>
    <p:restoredTop sz="91032"/>
  </p:normalViewPr>
  <p:slideViewPr>
    <p:cSldViewPr showGuides="1">
      <p:cViewPr varScale="1">
        <p:scale>
          <a:sx n="115" d="100"/>
          <a:sy n="115" d="100"/>
        </p:scale>
        <p:origin x="-1512" y="-102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頁首版面配置區 56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3" name="日期版面配置區 563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56324" name="頁尾版面配置區 563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5" name="投影片編號版面配置區 563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頁首版面配置區 552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299" name="日期版面配置區 552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4100" name="投影片圖像版面配置區 5529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字版面配置區 553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0"/>
            <a:r>
              <a:rPr lang="zh-TW" altLang="en-US" dirty="0"/>
              <a:t>第二層</a:t>
            </a:r>
            <a:endParaRPr lang="zh-TW" altLang="en-US" dirty="0"/>
          </a:p>
          <a:p>
            <a:pPr lvl="2" indent="0"/>
            <a:r>
              <a:rPr lang="zh-TW" altLang="en-US" dirty="0"/>
              <a:t>第三層</a:t>
            </a:r>
            <a:endParaRPr lang="zh-TW" altLang="en-US" dirty="0"/>
          </a:p>
          <a:p>
            <a:pPr lvl="3" indent="0"/>
            <a:r>
              <a:rPr lang="zh-TW" altLang="en-US" dirty="0"/>
              <a:t>第四層</a:t>
            </a:r>
            <a:endParaRPr lang="zh-TW" altLang="en-US" dirty="0"/>
          </a:p>
          <a:p>
            <a:pPr lvl="4" indent="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5302" name="頁尾版面配置區 553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303" name="投影片編號版面配置區 553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投影片圖像版面配置區 1136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文字版面配置區 113666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marL="228600" lvl="0" indent="-228600"/>
            <a:endParaRPr lang="zh-TW" altLang="en-US" dirty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投影片編號版面配置區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TW" altLang="en-US" sz="1200" b="0" dirty="0"/>
            </a:fld>
            <a:endParaRPr lang="zh-TW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4101"/>
          <p:cNvSpPr txBox="1"/>
          <p:nvPr userDrawn="1"/>
        </p:nvSpPr>
        <p:spPr>
          <a:xfrm>
            <a:off x="755650" y="549275"/>
            <a:ext cx="770413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TW" altLang="en-US" sz="4400" dirty="0">
                <a:solidFill>
                  <a:srgbClr val="660066"/>
                </a:solidFill>
                <a:ea typeface="DFKai-SB" panose="03000509000000000000" pitchFamily="65" charset="-120"/>
              </a:rPr>
              <a:t>正崴精密工業股份有限公司</a:t>
            </a:r>
            <a:endParaRPr lang="zh-TW" altLang="en-US" sz="4400" dirty="0">
              <a:solidFill>
                <a:srgbClr val="660066"/>
              </a:solidFill>
              <a:ea typeface="DFKai-SB" panose="03000509000000000000" pitchFamily="65" charset="-120"/>
            </a:endParaRPr>
          </a:p>
        </p:txBody>
      </p:sp>
      <p:sp>
        <p:nvSpPr>
          <p:cNvPr id="2051" name="文字方塊 4104"/>
          <p:cNvSpPr txBox="1"/>
          <p:nvPr userDrawn="1"/>
        </p:nvSpPr>
        <p:spPr>
          <a:xfrm>
            <a:off x="3003550" y="5635625"/>
            <a:ext cx="3333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FDMIS</a:t>
            </a:r>
            <a:endParaRPr lang="en-US" altLang="en-US" sz="2400">
              <a:solidFill>
                <a:schemeClr val="accent2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052" name="文字方塊 4106"/>
          <p:cNvSpPr txBox="1"/>
          <p:nvPr userDrawn="1"/>
        </p:nvSpPr>
        <p:spPr>
          <a:xfrm>
            <a:off x="1476375" y="2705100"/>
            <a:ext cx="6335713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4800" dirty="0">
                <a:solidFill>
                  <a:srgbClr val="0000CC"/>
                </a:solidFill>
                <a:latin typeface="DFKai-SB" panose="03000509000000000000" charset="-122"/>
                <a:ea typeface="DFKai-SB" panose="03000509000000000000" charset="-122"/>
              </a:rPr>
              <a:t>實時工時系統</a:t>
            </a:r>
            <a:endParaRPr lang="zh-CN" altLang="en-US" sz="4800" dirty="0">
              <a:solidFill>
                <a:srgbClr val="00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4099" name="日期版面配置區 409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fontAlgn="base"/>
            <a:endParaRPr lang="zh-TW" sz="1400" b="0" strike="noStrike" noProof="1"/>
          </a:p>
        </p:txBody>
      </p:sp>
      <p:sp>
        <p:nvSpPr>
          <p:cNvPr id="4100" name="頁尾版面配置區 409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fontAlgn="base"/>
            <a:endParaRPr lang="zh-TW" sz="1400" b="0" strike="noStrike" noProof="1"/>
          </a:p>
        </p:txBody>
      </p:sp>
      <p:sp>
        <p:nvSpPr>
          <p:cNvPr id="4101" name="投影片編號版面配置區 410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r" fontAlgn="base"/>
            <a:fld id="{9A0DB2DC-4C9A-4742-B13C-FB6460FD3503}" type="slidenum">
              <a:rPr lang="en-US" altLang="zh-TW" sz="14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400" b="0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6335713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6335713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296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字版面配置區 1026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027" name="直線接點 1030"/>
          <p:cNvSpPr/>
          <p:nvPr userDrawn="1"/>
        </p:nvSpPr>
        <p:spPr>
          <a:xfrm>
            <a:off x="468313" y="908050"/>
            <a:ext cx="8207375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文字方塊 1032"/>
          <p:cNvSpPr txBox="1"/>
          <p:nvPr userDrawn="1"/>
        </p:nvSpPr>
        <p:spPr>
          <a:xfrm>
            <a:off x="0" y="0"/>
            <a:ext cx="24844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TW" sz="2000" i="1" err="1">
                <a:solidFill>
                  <a:srgbClr val="66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Foxlink</a:t>
            </a:r>
            <a:endParaRPr lang="en-US" altLang="zh-TW" sz="2000" i="1">
              <a:solidFill>
                <a:srgbClr val="66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34" name="標題 103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400" b="1" i="0" u="none" kern="1200" baseline="0">
          <a:solidFill>
            <a:srgbClr val="6600CC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l"/>
        <a:defRPr sz="3200" b="0" i="0" u="none" kern="1200" baseline="0">
          <a:solidFill>
            <a:srgbClr val="0000CC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66"/>
        </a:buClr>
        <a:buFont typeface="Wingdings" panose="05000000000000000000" pitchFamily="2" charset="2"/>
        <a:buChar char="n"/>
        <a:defRPr sz="2800" b="0" i="0" u="none" kern="1200" baseline="0">
          <a:solidFill>
            <a:srgbClr val="66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Ø"/>
        <a:defRPr sz="2400" b="0" i="0" u="none" kern="1200" baseline="0">
          <a:solidFill>
            <a:srgbClr val="008000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3300"/>
        </a:buClr>
        <a:buFont typeface="Wingdings" panose="05000000000000000000" pitchFamily="2" charset="2"/>
        <a:buChar char="ü"/>
        <a:defRPr sz="2000" b="0" i="0" u="none" kern="1200" baseline="0">
          <a:solidFill>
            <a:srgbClr val="663300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1.wmf"/><Relationship Id="rId2" Type="http://schemas.openxmlformats.org/officeDocument/2006/relationships/package" Target="../embeddings/Workbook1.xlsx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7L6@L8`_EO37E~Z6EPG[Z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905"/>
            <a:ext cx="9189085" cy="686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265" y="1200150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正葳精密工業股份有限公司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0370" y="2077085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實時工時系統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7055" y="448691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FDMIS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7055" y="489902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2019/7/10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331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刷卡后顯示管理人員密碼，點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99870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5080"/>
            <a:ext cx="9157335" cy="685736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3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上下班刷卡界面</a:t>
            </a:r>
            <a:endParaRPr 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4339" name="矩形圖說文字 226308"/>
          <p:cNvSpPr/>
          <p:nvPr/>
        </p:nvSpPr>
        <p:spPr>
          <a:xfrm>
            <a:off x="5610225" y="533400"/>
            <a:ext cx="3132138" cy="6826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上下班刷卡界面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操作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):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395730"/>
            <a:ext cx="7717790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3335"/>
            <a:ext cx="9149715" cy="68745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fontAlgn="base">
              <a:buClr>
                <a:srgbClr val="000000"/>
              </a:buClr>
            </a:pPr>
            <a:r>
              <a:rPr lang="zh-CN" b="0" strike="noStrike" noProof="1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+mn-ea"/>
                <a:sym typeface="宋体" panose="02010600030101010101" pitchFamily="2" charset="-122"/>
              </a:rPr>
              <a:t>刷卡時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鼠標需停放在</a:t>
            </a:r>
            <a:r>
              <a:rPr lang="zh-CN" altLang="en-US" b="0" strike="noStrike" noProof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刷卡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欄位</a:t>
            </a:r>
            <a:r>
              <a:rPr lang="en-US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,</a:t>
            </a:r>
            <a:r>
              <a:rPr lang="zh-CN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員工開始刷卡</a:t>
            </a:r>
            <a:endParaRPr lang="zh-CN" altLang="zh-CN" b="0" strike="noStrike" noProof="1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13840"/>
            <a:ext cx="749109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449070"/>
            <a:ext cx="722503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22225"/>
            <a:ext cx="9149715" cy="69011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重復刷卡時，系統會提示重復刷卡記錄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395730"/>
            <a:ext cx="724344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32385"/>
            <a:ext cx="9233535" cy="69126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843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新進員工或補辦廠牌：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系統提示 當前刷卡人員不存在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95730"/>
            <a:ext cx="740473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" y="-20320"/>
            <a:ext cx="9238615" cy="687768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150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線長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助理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選擇正確的車間、線號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輸入管理人員密碼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0464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1430"/>
            <a:ext cx="9176385" cy="684593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2530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登入系統后默認在 上下班刷卡界面</a:t>
            </a:r>
            <a:endParaRPr lang="en-US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32205"/>
            <a:ext cx="780161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補充指示單號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3554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在左側點選 補充指示單號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點右下角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人員刷新按鈕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更新員工刷卡資料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1406525"/>
            <a:ext cx="706501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457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人員資料更新后，挑選指示單號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可在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下拉挑選或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395730"/>
            <a:ext cx="7426960" cy="4706620"/>
          </a:xfrm>
          <a:prstGeom prst="rect">
            <a:avLst/>
          </a:prstGeom>
        </p:spPr>
      </p:pic>
      <p:sp>
        <p:nvSpPr>
          <p:cNvPr id="24587" name="矩形圖說文字 226308"/>
          <p:cNvSpPr/>
          <p:nvPr/>
        </p:nvSpPr>
        <p:spPr>
          <a:xfrm>
            <a:off x="4448175" y="4121150"/>
            <a:ext cx="2959100" cy="5699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515" y="-31115"/>
            <a:ext cx="9224010" cy="6920865"/>
          </a:xfrm>
          <a:prstGeom prst="rect">
            <a:avLst/>
          </a:prstGeom>
        </p:spPr>
      </p:pic>
      <p:sp>
        <p:nvSpPr>
          <p:cNvPr id="84994" name="標題 849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Agenda(</a:t>
            </a:r>
            <a:r>
              <a:rPr lang="zh-TW" altLang="en-US" strike="noStrike" noProof="1">
                <a:solidFill>
                  <a:srgbClr val="0000CC"/>
                </a:solidFill>
              </a:rPr>
              <a:t>提綱</a:t>
            </a:r>
            <a:r>
              <a:rPr lang="en-US" altLang="zh-TW" strike="noStrike" noProof="1">
                <a:solidFill>
                  <a:srgbClr val="0000CC"/>
                </a:solidFill>
              </a:rPr>
              <a:t>)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sp>
        <p:nvSpPr>
          <p:cNvPr id="6146" name="文字版面配置區 85005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5207000"/>
          </a:xfrm>
        </p:spPr>
        <p:txBody>
          <a:bodyPr anchor="t"/>
          <a:lstStyle/>
          <a:p>
            <a:r>
              <a:rPr lang="en-US" altLang="zh-TW" b="1" dirty="0"/>
              <a:t>1. </a:t>
            </a:r>
            <a:r>
              <a:rPr lang="zh-CN" altLang="zh-TW" b="1" dirty="0">
                <a:latin typeface="DFKai-SB" panose="03000509000000000000" charset="-122"/>
              </a:rPr>
              <a:t>流程圖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/>
              <a:t>2. </a:t>
            </a:r>
            <a:r>
              <a:rPr lang="zh-CN" altLang="en-US" b="1" dirty="0">
                <a:latin typeface="DFKai-SB" panose="03000509000000000000" charset="-122"/>
              </a:rPr>
              <a:t>刷卡規則與注意事項</a:t>
            </a:r>
            <a:endParaRPr lang="zh-CN" altLang="en-US" b="1" dirty="0">
              <a:latin typeface="DFKai-SB" panose="03000509000000000000" charset="-122"/>
            </a:endParaRPr>
          </a:p>
          <a:p>
            <a:r>
              <a:rPr lang="en-US" altLang="zh-TW" b="1" dirty="0"/>
              <a:t>3. 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刷卡模式設定</a:t>
            </a:r>
            <a:r>
              <a:rPr lang="en-US" altLang="zh-TW" b="1" dirty="0"/>
              <a:t> 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>
                <a:latin typeface="DFKai-SB" panose="03000509000000000000" pitchFamily="65" charset="-120"/>
              </a:rPr>
              <a:t>4.</a:t>
            </a:r>
            <a:r>
              <a:rPr lang="zh-CN" altLang="zh-TW" b="1" dirty="0">
                <a:latin typeface="DFKai-SB" panose="03000509000000000000" charset="-122"/>
              </a:rPr>
              <a:t>補充指示單號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</a:rPr>
              <a:t>5.</a:t>
            </a:r>
            <a:r>
              <a:rPr lang="zh-CN" altLang="zh-TW" b="1" dirty="0">
                <a:latin typeface="DFKai-SB" panose="03000509000000000000" charset="-122"/>
              </a:rPr>
              <a:t>加班單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審核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(</a:t>
            </a:r>
            <a:r>
              <a:rPr lang="zh-CN" altLang="zh-CN" b="1" dirty="0">
                <a:latin typeface="DFKai-SB" panose="03000509000000000000" charset="-122"/>
                <a:sym typeface="DFKai-SB" panose="03000509000000000000" charset="-122"/>
              </a:rPr>
              <a:t>加班提報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)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6.</a:t>
            </a:r>
            <a:r>
              <a:rPr lang="zh-CN" altLang="zh-TW" b="1" dirty="0">
                <a:latin typeface="+mn-ea"/>
                <a:sym typeface="+mn-ea"/>
              </a:rPr>
              <a:t>加班單異常處理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zh-CN" altLang="zh-CN" b="1" dirty="0">
                <a:latin typeface="+mn-ea"/>
                <a:sym typeface="+mn-ea"/>
              </a:rPr>
              <a:t>加班提報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7</a:t>
            </a:r>
            <a:r>
              <a:rPr lang="en-US" altLang="zh-TW" b="1" dirty="0" smtClean="0">
                <a:latin typeface="+mn-ea"/>
                <a:sym typeface="+mn-ea"/>
              </a:rPr>
              <a:t>.</a:t>
            </a:r>
            <a:r>
              <a:rPr lang="zh-CN" altLang="en-US" b="1" dirty="0">
                <a:latin typeface="+mn-ea"/>
                <a:sym typeface="+mn-ea"/>
              </a:rPr>
              <a:t>網頁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實</a:t>
            </a:r>
            <a:r>
              <a:rPr lang="zh-CN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時工時查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詢使用</a:t>
            </a:r>
            <a:endParaRPr lang="zh-TW" altLang="en-US" b="1" strike="noStrike" noProof="1">
              <a:solidFill>
                <a:srgbClr val="0000CC"/>
              </a:solidFill>
            </a:endParaRPr>
          </a:p>
          <a:p>
            <a:r>
              <a:rPr lang="en-US" altLang="zh-CN" b="1" dirty="0" smtClean="0">
                <a:latin typeface="DFKai-SB" panose="03000509000000000000" charset="-122"/>
                <a:sym typeface="DFKai-SB" panose="03000509000000000000" charset="-122"/>
              </a:rPr>
              <a:t>8.</a:t>
            </a:r>
            <a:r>
              <a:rPr lang="zh-CN" altLang="en-US" b="1" dirty="0">
                <a:latin typeface="DFKai-SB" panose="03000509000000000000" charset="-122"/>
                <a:sym typeface="DFKai-SB" panose="03000509000000000000" charset="-122"/>
              </a:rPr>
              <a:t>聯絡方式</a:t>
            </a:r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9.</a:t>
            </a:r>
            <a:r>
              <a:rPr lang="zh-CN" altLang="en-US" b="1" dirty="0">
                <a:latin typeface="+mn-ea"/>
                <a:sym typeface="DFKai-SB" panose="03000509000000000000" charset="-122"/>
              </a:rPr>
              <a:t>工時系統維護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5602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a)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挑選不到指示單號時，點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刷新提示單按鈕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資料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b)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時，建議命名規則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工單號碼</a:t>
            </a:r>
            <a:r>
              <a:rPr lang="en-US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-Org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代號</a:t>
            </a:r>
            <a:endParaRPr lang="zh-CN" altLang="zh-CN" b="0" dirty="0">
              <a:solidFill>
                <a:srgbClr val="FF0000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6850"/>
            <a:ext cx="7217410" cy="4482465"/>
          </a:xfrm>
          <a:prstGeom prst="rect">
            <a:avLst/>
          </a:prstGeom>
        </p:spPr>
      </p:pic>
      <p:sp>
        <p:nvSpPr>
          <p:cNvPr id="25615" name="矩形圖說文字 226308"/>
          <p:cNvSpPr/>
          <p:nvPr/>
        </p:nvSpPr>
        <p:spPr>
          <a:xfrm>
            <a:off x="4489450" y="4318000"/>
            <a:ext cx="3052763" cy="5683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662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勾選對應的人員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(3)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然后確認提交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297940"/>
            <a:ext cx="7459980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765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確認提交后，人員資料更新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補充指示單號必須在</a:t>
            </a:r>
            <a:r>
              <a:rPr lang="zh-CN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下班刷卡前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完成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7651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98600"/>
            <a:ext cx="8197850" cy="504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圓角矩形 225286"/>
          <p:cNvSpPr/>
          <p:nvPr/>
        </p:nvSpPr>
        <p:spPr>
          <a:xfrm flipH="1" flipV="1">
            <a:off x="466725" y="1946275"/>
            <a:ext cx="1282700" cy="2476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7653" name="圓角矩形 225286"/>
          <p:cNvSpPr/>
          <p:nvPr/>
        </p:nvSpPr>
        <p:spPr>
          <a:xfrm flipH="1" flipV="1">
            <a:off x="4656138" y="3076575"/>
            <a:ext cx="3798887" cy="4175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7655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2416175"/>
            <a:ext cx="2480945" cy="3764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5394325"/>
            <a:ext cx="140017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260" y="1946275"/>
            <a:ext cx="251396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)</a:t>
            </a:r>
            <a:endParaRPr lang="en-US" altLang="zh-CN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114425"/>
            <a:ext cx="8229600" cy="282257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登入網址</a:t>
            </a:r>
            <a:endParaRPr lang="zh-CN" altLang="en-US" sz="2400" b="1" strike="noStrike" noProof="1">
              <a:latin typeface="+mn-ea"/>
            </a:endParaRPr>
          </a:p>
          <a:p>
            <a:pPr marL="457200" lvl="1" indent="0" fontAlgn="base">
              <a:lnSpc>
                <a:spcPct val="100000"/>
              </a:lnSpc>
              <a:buNone/>
            </a:pP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/>
            <a:r>
              <a:rPr lang="en-US" altLang="zh-CN" sz="2000" strike="noStrike" noProof="1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000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http://192.168.60.114:8080/RealTime/Login</a:t>
            </a:r>
            <a:endParaRPr lang="en-US" altLang="zh-CN" sz="2000" b="1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2"/>
            <a:endParaRPr lang="en-US" altLang="zh-CN" sz="2000" noProof="1" smtClean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28675" name="矩形圖說文字 226308"/>
          <p:cNvSpPr/>
          <p:nvPr/>
        </p:nvSpPr>
        <p:spPr>
          <a:xfrm>
            <a:off x="4229100" y="184150"/>
            <a:ext cx="1558925" cy="65246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dirty="0" smtClean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助理</a:t>
            </a:r>
            <a:r>
              <a:rPr lang="zh-CN" altLang="zh-CN" sz="2000" dirty="0" smtClean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28679" name="矩形圖說文字 226308"/>
          <p:cNvSpPr/>
          <p:nvPr/>
        </p:nvSpPr>
        <p:spPr>
          <a:xfrm>
            <a:off x="6838950" y="544513"/>
            <a:ext cx="2157413" cy="735012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加班提報取代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系統手工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Keyin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加班作業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,</a:t>
            </a:r>
            <a:r>
              <a:rPr lang="zh-CN" altLang="zh-CN" sz="14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正式上線時間待通知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5.0實時工時SOP下載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028065"/>
            <a:ext cx="87915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969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網站登入畫面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必須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Firefox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Chrome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瀏覽器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,IE10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以上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b="0" i="1" dirty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" y="17728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5.</a:t>
            </a:r>
            <a:r>
              <a:rPr lang="zh-CN" altLang="zh-TW" noProof="1">
                <a:solidFill>
                  <a:srgbClr val="0000CC"/>
                </a:solidFill>
                <a:latin typeface="+mn-ea"/>
                <a:sym typeface="+mn-ea"/>
              </a:rPr>
              <a:t>加班單審核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lang="zh-CN" altLang="zh-CN" noProof="1">
                <a:solidFill>
                  <a:srgbClr val="0000CC"/>
                </a:solidFill>
                <a:latin typeface="+mn-ea"/>
                <a:sym typeface="+mn-ea"/>
              </a:rPr>
              <a:t>加班提報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忘</a:t>
            </a:r>
            <a:r>
              <a:rPr lang="zh-CN" altLang="en-US" sz="1600" dirty="0" smtClean="0">
                <a:solidFill>
                  <a:schemeClr val="tx1"/>
                </a:solidFill>
              </a:rPr>
              <a:t>密码，修改用户密码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" y="1488710"/>
            <a:ext cx="9016486" cy="53692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072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輸入用戶名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密碼，點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Login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4"/>
            <a:ext cx="9144000" cy="488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標題 225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174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在左側導航菜單下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，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①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擊 加班單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</a:t>
            </a:r>
            <a:r>
              <a:rPr lang="en-US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②點擊加班單審核③選擇右邊的菜單欄的加班單審核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1532255"/>
            <a:ext cx="8373110" cy="4105275"/>
          </a:xfrm>
          <a:prstGeom prst="rect">
            <a:avLst/>
          </a:prstGeom>
        </p:spPr>
      </p:pic>
      <p:sp>
        <p:nvSpPr>
          <p:cNvPr id="10" name="矩形圖說文字 226308"/>
          <p:cNvSpPr/>
          <p:nvPr/>
        </p:nvSpPr>
        <p:spPr>
          <a:xfrm>
            <a:off x="6070322" y="4582264"/>
            <a:ext cx="2132330" cy="864096"/>
          </a:xfrm>
          <a:prstGeom prst="wedgeRectCallout">
            <a:avLst>
              <a:gd name="adj1" fmla="val -20036"/>
              <a:gd name="adj2" fmla="val -4511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fontAlgn="base"/>
            <a:r>
              <a:rPr lang="zh-CN" sz="1500" strike="noStrike" noProof="1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權限說</a:t>
            </a:r>
            <a:r>
              <a:rPr lang="zh-CN" sz="1500" strike="noStrike" noProof="1" smtClean="0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明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  <a:p>
            <a:pPr lvl="0"/>
            <a:r>
              <a:rPr lang="zh-CN" altLang="zh-CN" sz="1400" strike="noStrike" noProof="1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助理</a:t>
            </a:r>
            <a:r>
              <a:rPr lang="en-US" altLang="zh-CN" sz="1400" strike="noStrike" noProof="1" smtClean="0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:</a:t>
            </a:r>
            <a:r>
              <a:rPr lang="zh-CN" altLang="en-US" sz="1400" noProof="1">
                <a:solidFill>
                  <a:srgbClr val="000066"/>
                </a:solidFill>
                <a:latin typeface="+本文中文字型" charset="0"/>
                <a:ea typeface="+mn-ea"/>
                <a:cs typeface="+mn-ea"/>
              </a:rPr>
              <a:t>助理能看到其费用部门下的人员加班资料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481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輸入查詢條件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加班日期起訖、車間或线号、加班單狀態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5463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4445"/>
            <a:ext cx="9201785" cy="6854825"/>
          </a:xfrm>
          <a:prstGeom prst="rect">
            <a:avLst/>
          </a:prstGeom>
        </p:spPr>
      </p:pic>
      <p:sp>
        <p:nvSpPr>
          <p:cNvPr id="175106" name="標題 1751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1.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流程圖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2997200" y="310197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員工刷上班卡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11"/>
          <p:cNvSpPr/>
          <p:nvPr/>
        </p:nvSpPr>
        <p:spPr>
          <a:xfrm>
            <a:off x="3007360" y="5305425"/>
            <a:ext cx="1631950" cy="36512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加班提報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矩形 12"/>
          <p:cNvSpPr/>
          <p:nvPr/>
        </p:nvSpPr>
        <p:spPr>
          <a:xfrm>
            <a:off x="2997200" y="371792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補充指示單號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直線單箭頭接點 16"/>
          <p:cNvSpPr/>
          <p:nvPr/>
        </p:nvSpPr>
        <p:spPr>
          <a:xfrm flipH="1">
            <a:off x="3813175" y="3389313"/>
            <a:ext cx="4763" cy="3190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直線單箭頭接點 17"/>
          <p:cNvSpPr/>
          <p:nvPr/>
        </p:nvSpPr>
        <p:spPr>
          <a:xfrm>
            <a:off x="3821430" y="4744085"/>
            <a:ext cx="3175" cy="422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矩形 19"/>
          <p:cNvSpPr/>
          <p:nvPr/>
        </p:nvSpPr>
        <p:spPr>
          <a:xfrm>
            <a:off x="2599055" y="2925445"/>
            <a:ext cx="2397125" cy="1818640"/>
          </a:xfrm>
          <a:prstGeom prst="rect">
            <a:avLst/>
          </a:prstGeom>
          <a:noFill/>
          <a:ln w="28575" cap="flat" cmpd="sng">
            <a:solidFill>
              <a:srgbClr val="66C16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8" name="直線單箭頭接點 20"/>
          <p:cNvSpPr/>
          <p:nvPr/>
        </p:nvSpPr>
        <p:spPr>
          <a:xfrm>
            <a:off x="5008563" y="3832225"/>
            <a:ext cx="579437" cy="1588"/>
          </a:xfrm>
          <a:prstGeom prst="straightConnector1">
            <a:avLst/>
          </a:prstGeom>
          <a:ln w="28575" cap="flat" cmpd="sng">
            <a:solidFill>
              <a:srgbClr val="66C16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文字方塊 21"/>
          <p:cNvSpPr/>
          <p:nvPr/>
        </p:nvSpPr>
        <p:spPr>
          <a:xfrm>
            <a:off x="5595938" y="3649663"/>
            <a:ext cx="19240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user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0" name="矩形 22"/>
          <p:cNvSpPr/>
          <p:nvPr/>
        </p:nvSpPr>
        <p:spPr>
          <a:xfrm>
            <a:off x="2807970" y="5166360"/>
            <a:ext cx="2030413" cy="623888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1" name="直線單箭頭接點 23"/>
          <p:cNvSpPr/>
          <p:nvPr/>
        </p:nvSpPr>
        <p:spPr>
          <a:xfrm flipV="1">
            <a:off x="4786630" y="5485130"/>
            <a:ext cx="1123950" cy="6350"/>
          </a:xfrm>
          <a:prstGeom prst="straightConnector1">
            <a:avLst/>
          </a:prstGeom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文字方塊 24"/>
          <p:cNvSpPr/>
          <p:nvPr/>
        </p:nvSpPr>
        <p:spPr>
          <a:xfrm>
            <a:off x="5882958" y="5295900"/>
            <a:ext cx="18542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管理介面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(Web)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3" name="直線單箭頭接點 16"/>
          <p:cNvSpPr/>
          <p:nvPr/>
        </p:nvSpPr>
        <p:spPr>
          <a:xfrm flipH="1">
            <a:off x="3816350" y="4003675"/>
            <a:ext cx="4763" cy="319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矩形 1"/>
          <p:cNvSpPr/>
          <p:nvPr/>
        </p:nvSpPr>
        <p:spPr>
          <a:xfrm>
            <a:off x="3003233" y="4322763"/>
            <a:ext cx="1631950" cy="29527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員工刷下班卡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87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049338"/>
            <a:ext cx="6618287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8" name="圓角矩形 225286"/>
          <p:cNvSpPr/>
          <p:nvPr/>
        </p:nvSpPr>
        <p:spPr>
          <a:xfrm flipH="1" flipV="1">
            <a:off x="2994025" y="1344613"/>
            <a:ext cx="1468438" cy="3317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189" name="圓角矩形 225286"/>
          <p:cNvSpPr/>
          <p:nvPr/>
        </p:nvSpPr>
        <p:spPr>
          <a:xfrm flipH="1" flipV="1">
            <a:off x="3765550" y="1687513"/>
            <a:ext cx="1470025" cy="3905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584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查詢結果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 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詳情按鈕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進行員工加班資料提交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" y="1395413"/>
            <a:ext cx="9038095" cy="52859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1597660"/>
            <a:ext cx="8950325" cy="3489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加班單提交后頂崗津貼申請單會發郵件到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" name="图片 1" descr="image_2019_07_10T01_14_44_297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395730"/>
            <a:ext cx="709676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image_2019_07_10T01_15_09_795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836930"/>
            <a:ext cx="825055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678940"/>
            <a:ext cx="8251825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722755"/>
            <a:ext cx="8504555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1904365"/>
            <a:ext cx="8368030" cy="43853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936115"/>
            <a:ext cx="8545195" cy="40855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1340168"/>
            <a:ext cx="9144000" cy="501396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7890" name="標題 238593"/>
          <p:cNvSpPr>
            <a:spLocks noGrp="1"/>
          </p:cNvSpPr>
          <p:nvPr/>
        </p:nvSpPr>
        <p:spPr>
          <a:xfrm>
            <a:off x="474663" y="836930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系統依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時間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顯示加班時段，并計算出員工加班小時數，請檢核確認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37893" name="矩形圖說文字 226308"/>
          <p:cNvSpPr/>
          <p:nvPr/>
        </p:nvSpPr>
        <p:spPr>
          <a:xfrm>
            <a:off x="6948264" y="5157192"/>
            <a:ext cx="1900555" cy="15970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時間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 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正常班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/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假日班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延時加班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2-&gt;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例假日加班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3-&gt; 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節假日加班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19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提交員工加班資料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確定提交當前人員資料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" y="1387541"/>
            <a:ext cx="9144000" cy="4765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4615" y="-5715"/>
            <a:ext cx="9264650" cy="6869430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517842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刷卡規則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1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）上下班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刷卡順序 :</a:t>
            </a: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en-US" altLang="zh-CN" sz="2000" strike="noStrike" noProof="1"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-&gt;安檢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-&gt;安檢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zh-CN" altLang="en-US" sz="2000" strike="noStrike" noProof="1"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）員工只能在所在車間的卡機進行刷卡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）員工刷卡成功后不需要再次刷卡，需限制員工隨意刷卡，以免造成數據紊亂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(</a:t>
            </a:r>
            <a:r>
              <a:rPr lang="zh-CN" altLang="zh-CN" sz="2000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系統只抓取第一次上班刷卡以及第一次下班刷卡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)</a:t>
            </a:r>
            <a:endParaRPr lang="en-US" altLang="zh-CN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）一般員工在車間只需刷一次上班卡及一次下班卡 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）員工上班后請假，如當天不再上班，必須刷下班卡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6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）員工忘記刷上班卡或是下班卡，系統會作為異常進行羅列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7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）設定正確的系統時間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（8）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日班</a:t>
            </a:r>
            <a:r>
              <a:rPr lang="en-US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/</a:t>
            </a:r>
            <a:r>
              <a:rPr lang="zh-CN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夜班，車間管理人員請依實際狀況提早準備以便于員工刷上班卡，且需按時下班</a:t>
            </a:r>
            <a:endParaRPr lang="en-US" altLang="zh-CN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zh-CN" altLang="en-US" sz="20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30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系統提示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提交成功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確定關閉窗口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3014" name="矩形圖說文字 226308"/>
          <p:cNvSpPr/>
          <p:nvPr/>
        </p:nvSpPr>
        <p:spPr>
          <a:xfrm>
            <a:off x="5878513" y="831850"/>
            <a:ext cx="1865312" cy="598488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請不要長時間停留在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加班單提交作業畫面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55299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99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資料確認無誤后則進行提交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因未選擇加班人員，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提交異常</a:t>
            </a:r>
            <a:endParaRPr lang="zh-CN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99"/>
            <a:ext cx="9144000" cy="446215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5058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已審核查詢結果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依 車間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日期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班別 顯示員工加班資料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大</a:t>
            </a:r>
            <a:r>
              <a:rPr lang="zh-CN" altLang="en-US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范圍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) </a:t>
            </a:r>
            <a:endParaRPr lang="en-US" altLang="zh-CN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" y="1700808"/>
            <a:ext cx="9104762" cy="477142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608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 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點 </a:t>
            </a:r>
            <a:r>
              <a:rPr lang="zh-CN" altLang="en-US" sz="170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詳情按鈕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后查看明細資料</a:t>
            </a:r>
            <a:endParaRPr lang="zh-CN" altLang="en-US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418054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(1)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忘卡異常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員工刷卡上班刷卡或下班刷卡沒刷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1895"/>
            <a:ext cx="8229600" cy="3736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員工正常加班時長超過兩小時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2129155"/>
            <a:ext cx="81788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假日加班超過十小時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967865"/>
            <a:ext cx="746633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TW" altLang="en-US" noProof="1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</a:t>
            </a:r>
            <a:r>
              <a:rPr lang="zh-CN" altLang="en-US" sz="1600" dirty="0" smtClean="0">
                <a:solidFill>
                  <a:schemeClr val="tx1"/>
                </a:solidFill>
              </a:rPr>
              <a:t>工加班單詳情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18430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16145" y="3140075"/>
            <a:ext cx="2376170" cy="647700"/>
            <a:chOff x="7427" y="4945"/>
            <a:chExt cx="3742" cy="1020"/>
          </a:xfrm>
        </p:grpSpPr>
        <p:sp>
          <p:nvSpPr>
            <p:cNvPr id="5" name="圆角矩形 4"/>
            <p:cNvSpPr/>
            <p:nvPr/>
          </p:nvSpPr>
          <p:spPr>
            <a:xfrm>
              <a:off x="7427" y="4945"/>
              <a:ext cx="3742" cy="1021"/>
            </a:xfrm>
            <a:prstGeom prst="roundRect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64" y="5045"/>
              <a:ext cx="34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工號</a:t>
              </a:r>
              <a:r>
                <a:rPr lang="en-US" altLang="zh-CN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</a:t>
              </a:r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費用代碼不用</a:t>
              </a:r>
              <a:endParaRPr lang="zh-CN" altLang="en-US" sz="1400">
                <a:ln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全部選</a:t>
              </a:r>
              <a:r>
                <a:rPr lang="en-US" altLang="zh-CN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ln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只選一個條件就行</a:t>
              </a:r>
              <a:endParaRPr lang="zh-CN" altLang="en-US" sz="1400">
                <a:ln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加班刷卡記錄查詢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79"/>
            <a:ext cx="9144000" cy="433204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33695" y="4245610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上</a:t>
            </a:r>
            <a:r>
              <a:rPr lang="zh-CN" altLang="en-US" sz="1600" dirty="0" smtClean="0">
                <a:solidFill>
                  <a:schemeClr val="tx1"/>
                </a:solidFill>
              </a:rPr>
              <a:t>下班刷卡記錄查詢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398905"/>
            <a:ext cx="7209155" cy="5194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241165" y="265239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0160"/>
            <a:ext cx="9203055" cy="6878955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681538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注意事項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1700" b="1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刷卡異常處理</a:t>
            </a:r>
            <a:endParaRPr lang="zh-CN" altLang="en-US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1、請重新感應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、確認此人是否為新進員工或補辦廠牌（刷卡時系統有提示）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、如未有記錄請檢查刷卡機 USB插口是否插好</a:t>
            </a: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或是網絡是否正常運行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、如端口及網絡均正常，請更換其他讀卡機試用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、如其他讀卡機可正常試用，請把沒有反應的讀卡機更換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endParaRPr lang="en-US" altLang="zh-CN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忘卡人員查詢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2663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員工班別信息查詢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872"/>
            <a:ext cx="9144000" cy="541312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員工原始刷卡記</a:t>
            </a:r>
            <a:r>
              <a:rPr lang="zh-CN" altLang="en-US" sz="1600" dirty="0" smtClean="0">
                <a:solidFill>
                  <a:schemeClr val="tx1"/>
                </a:solidFill>
              </a:rPr>
              <a:t>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690"/>
            <a:ext cx="9144000" cy="44182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8190" y="312102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崗</a:t>
            </a:r>
            <a:r>
              <a:rPr lang="zh-CN" altLang="en-US" sz="1600" dirty="0" smtClean="0">
                <a:solidFill>
                  <a:schemeClr val="tx1"/>
                </a:solidFill>
              </a:rPr>
              <a:t>位津貼查詢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35914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254625" y="347916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 smtClean="0">
                <a:solidFill>
                  <a:schemeClr val="tx1"/>
                </a:solidFill>
              </a:rPr>
              <a:t>id</a:t>
            </a:r>
            <a:r>
              <a:rPr lang="zh-CN" altLang="en-US" sz="1600" dirty="0" smtClean="0">
                <a:solidFill>
                  <a:schemeClr val="tx1"/>
                </a:solidFill>
              </a:rPr>
              <a:t>號等操作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①點擊需要導入的類型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②點擊查詢框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9" y="2132856"/>
            <a:ext cx="6952381" cy="278095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③選擇需要導入的文件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" y="1988840"/>
            <a:ext cx="7819048" cy="42095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④導入成功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43" y="2233762"/>
            <a:ext cx="6885714" cy="239047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关于</a:t>
            </a:r>
            <a:r>
              <a:rPr lang="en-US" altLang="zh-CN" sz="1600" dirty="0" smtClean="0">
                <a:solidFill>
                  <a:schemeClr val="tx1"/>
                </a:solidFill>
              </a:rPr>
              <a:t>txt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文件的格式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號碼可用空格隔開或者換行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75621"/>
            <a:ext cx="7200900" cy="469964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8</a:t>
            </a:r>
            <a:r>
              <a:rPr lang="en-US" altLang="zh-TW" smtClean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.</a:t>
            </a:r>
            <a:r>
              <a:rPr lang="zh-CN" altLang="en-US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聯絡方式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9154" name="標題 238593"/>
          <p:cNvSpPr>
            <a:spLocks noGrp="1"/>
          </p:cNvSpPr>
          <p:nvPr/>
        </p:nvSpPr>
        <p:spPr>
          <a:xfrm>
            <a:off x="373380" y="1552893"/>
            <a:ext cx="8229600" cy="4649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1)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操作指導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劉峰君</a:t>
            </a:r>
            <a:r>
              <a:rPr lang="zh-CN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31007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林東平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#36908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endParaRPr lang="en-US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2)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車間電腦基礎維護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3)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程式異常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&amp;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權限問題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  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劉峰君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#31007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DFKai-SB" panose="03000509000000000000" charset="-122"/>
            </a:endParaRPr>
          </a:p>
          <a:p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林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東平 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36908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graphicFrame>
        <p:nvGraphicFramePr>
          <p:cNvPr id="49155" name="物件 1">
            <a:hlinkClick r:id="" action="ppaction://ole?verb=0"/>
          </p:cNvPr>
          <p:cNvGraphicFramePr/>
          <p:nvPr/>
        </p:nvGraphicFramePr>
        <p:xfrm>
          <a:off x="970915" y="3514090"/>
          <a:ext cx="1809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工作表" showAsIcon="1" r:id="rId2" imgW="971550" imgH="647700" progId="Excel.Sheet.12">
                  <p:embed/>
                </p:oleObj>
              </mc:Choice>
              <mc:Fallback>
                <p:oleObj name="工作表" showAsIcon="1" r:id="rId2" imgW="971550" imgH="6477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0915" y="3514090"/>
                        <a:ext cx="18097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82950" y="1061085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112642" name="標題 112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……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grpSp>
        <p:nvGrpSpPr>
          <p:cNvPr id="50178" name="组合 21"/>
          <p:cNvGrpSpPr/>
          <p:nvPr/>
        </p:nvGrpSpPr>
        <p:grpSpPr>
          <a:xfrm>
            <a:off x="1298575" y="1500188"/>
            <a:ext cx="6454775" cy="3597275"/>
            <a:chOff x="1405689" y="1143001"/>
            <a:chExt cx="6994393" cy="3597275"/>
          </a:xfrm>
        </p:grpSpPr>
        <p:sp>
          <p:nvSpPr>
            <p:cNvPr id="50179" name="Rectangle 15"/>
            <p:cNvSpPr/>
            <p:nvPr/>
          </p:nvSpPr>
          <p:spPr>
            <a:xfrm>
              <a:off x="4282491" y="2090350"/>
              <a:ext cx="3591882" cy="912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lstStyle/>
            <a:p>
              <a:pPr lvl="0" indent="0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sz="6000" i="1">
                  <a:solidFill>
                    <a:srgbClr val="006600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A</a:t>
              </a:r>
              <a:endParaRPr lang="en-US" altLang="zh-TW" sz="6000" i="1">
                <a:solidFill>
                  <a:srgbClr val="006600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grpSp>
          <p:nvGrpSpPr>
            <p:cNvPr id="50180" name="Group 17"/>
            <p:cNvGrpSpPr/>
            <p:nvPr/>
          </p:nvGrpSpPr>
          <p:grpSpPr>
            <a:xfrm>
              <a:off x="1405689" y="1143001"/>
              <a:ext cx="6994392" cy="3597275"/>
              <a:chOff x="693" y="336"/>
              <a:chExt cx="4067" cy="2266"/>
            </a:xfrm>
          </p:grpSpPr>
          <p:sp>
            <p:nvSpPr>
              <p:cNvPr id="50181" name="Rectangle 18"/>
              <p:cNvSpPr/>
              <p:nvPr/>
            </p:nvSpPr>
            <p:spPr>
              <a:xfrm>
                <a:off x="693" y="336"/>
                <a:ext cx="2088" cy="13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15000" i="1">
                    <a:solidFill>
                      <a:srgbClr val="CC0000"/>
                    </a:solidFill>
                    <a:latin typeface="Times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altLang="zh-TW" sz="6000" i="1">
                    <a:solidFill>
                      <a:srgbClr val="CC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Q</a:t>
                </a:r>
                <a:endParaRPr lang="en-US" altLang="zh-TW" sz="6000" i="1">
                  <a:solidFill>
                    <a:srgbClr val="CC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50182" name="Rectangle 19"/>
              <p:cNvSpPr/>
              <p:nvPr/>
            </p:nvSpPr>
            <p:spPr>
              <a:xfrm>
                <a:off x="1836" y="927"/>
                <a:ext cx="2088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5400" i="1">
                    <a:solidFill>
                      <a:srgbClr val="FF33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&amp;</a:t>
                </a:r>
                <a:endParaRPr lang="en-US" altLang="zh-TW" sz="5400" i="1">
                  <a:solidFill>
                    <a:srgbClr val="FF33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187" y="1766"/>
                <a:ext cx="357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325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57150"/>
            <a:ext cx="9201150" cy="691832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242" name="標題 238593"/>
          <p:cNvSpPr>
            <a:spLocks noGrp="1"/>
          </p:cNvSpPr>
          <p:nvPr/>
        </p:nvSpPr>
        <p:spPr>
          <a:xfrm>
            <a:off x="441325" y="892175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車間門口電腦： 桌面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鼠標雙擊</a:t>
            </a:r>
            <a:r>
              <a:rPr lang="en-US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SYSTEM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圖標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啟用程式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10245" name="矩形圖說文字 226308"/>
          <p:cNvSpPr/>
          <p:nvPr/>
        </p:nvSpPr>
        <p:spPr>
          <a:xfrm>
            <a:off x="5414963" y="115888"/>
            <a:ext cx="3028950" cy="649287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6050"/>
            <a:ext cx="7020560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如需開啟此程式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,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需申請權限</a:t>
            </a:r>
            <a:endParaRPr lang="zh-CN" altLang="en-US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395730"/>
            <a:ext cx="8619490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請選擇 正確的車間、線號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(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有線號的車間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0" y="1859915"/>
            <a:ext cx="5714365" cy="4285615"/>
          </a:xfrm>
          <a:prstGeom prst="rect">
            <a:avLst/>
          </a:prstGeom>
        </p:spPr>
      </p:pic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22860"/>
            <a:ext cx="9149080" cy="687832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229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鼠標停放在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管理人員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欄位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車間管理人員刷卡登錄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68846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F00FF"/>
          </a:solidFill>
          <a:prstDash val="solid"/>
          <a:round/>
          <a:headEnd type="none" w="med" len="med"/>
          <a:tailEnd type="none" w="med" len="med"/>
        </a:ln>
      </a:spPr>
      <a:bodyPr anchor="t"/>
      <a:lstStyle>
        <a:defPPr lvl="0" indent="0">
          <a:defRPr lang="zh-TW" altLang="en-US"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3105</Words>
  <Application>WPS 演示</Application>
  <PresentationFormat>如螢幕大小 (4:3)</PresentationFormat>
  <Paragraphs>387</Paragraphs>
  <Slides>59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</vt:lpstr>
      <vt:lpstr>宋体</vt:lpstr>
      <vt:lpstr>Wingdings</vt:lpstr>
      <vt:lpstr>PMingLiU</vt:lpstr>
      <vt:lpstr>DFKai-SB</vt:lpstr>
      <vt:lpstr>DFKai-SB</vt:lpstr>
      <vt:lpstr>楷体</vt:lpstr>
      <vt:lpstr>微软雅黑</vt:lpstr>
      <vt:lpstr>+本文中文字型</vt:lpstr>
      <vt:lpstr>Segoe Print</vt:lpstr>
      <vt:lpstr>Arial Unicode MS</vt:lpstr>
      <vt:lpstr>Times</vt:lpstr>
      <vt:lpstr>CG Times</vt:lpstr>
      <vt:lpstr>Univers Condensed</vt:lpstr>
      <vt:lpstr>Times New Roman</vt:lpstr>
      <vt:lpstr>預設簡報設計</vt:lpstr>
      <vt:lpstr>Excel.Sheet.12</vt:lpstr>
      <vt:lpstr>PowerPoint 演示文稿</vt:lpstr>
      <vt:lpstr>Agenda(提綱)</vt:lpstr>
      <vt:lpstr>1. 流程圖</vt:lpstr>
      <vt:lpstr>2. 刷卡規則及注意事項</vt:lpstr>
      <vt:lpstr>2. 刷卡規則及注意事項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6.加班單異常處理(加班提報)</vt:lpstr>
      <vt:lpstr>6.加班單異常處理(加班提報)</vt:lpstr>
      <vt:lpstr>6.加班單異常處理(加班提報)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8.聯絡方式</vt:lpstr>
      <vt:lpstr>……</vt:lpstr>
    </vt:vector>
  </TitlesOfParts>
  <Company>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Accounts Payable</dc:title>
  <dc:creator>weihong.zhang</dc:creator>
  <dc:subject>Invoices</dc:subject>
  <cp:lastModifiedBy>Administrator</cp:lastModifiedBy>
  <cp:revision>546</cp:revision>
  <dcterms:created xsi:type="dcterms:W3CDTF">2005-02-26T13:04:00Z</dcterms:created>
  <dcterms:modified xsi:type="dcterms:W3CDTF">2019-07-10T07:41:33Z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