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0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3" r:id="rId21"/>
    <p:sldId id="261" r:id="rId22"/>
    <p:sldId id="277" r:id="rId23"/>
    <p:sldId id="284" r:id="rId24"/>
    <p:sldId id="285" r:id="rId25"/>
    <p:sldId id="286" r:id="rId26"/>
    <p:sldId id="287" r:id="rId27"/>
    <p:sldId id="288" r:id="rId28"/>
    <p:sldId id="289" r:id="rId29"/>
    <p:sldId id="291" r:id="rId30"/>
    <p:sldId id="292" r:id="rId31"/>
    <p:sldId id="290" r:id="rId32"/>
    <p:sldId id="293" r:id="rId33"/>
    <p:sldId id="294" r:id="rId34"/>
    <p:sldId id="29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02"/>
    <p:restoredTop sz="93613"/>
  </p:normalViewPr>
  <p:slideViewPr>
    <p:cSldViewPr snapToGrid="0" snapToObjects="1">
      <p:cViewPr varScale="1">
        <p:scale>
          <a:sx n="52" d="100"/>
          <a:sy n="52" d="100"/>
        </p:scale>
        <p:origin x="310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F5705-9873-6D4B-926D-07892BB82932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9CE38-0EAD-4F4E-B0B6-EA750B9AB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58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9CE38-0EAD-4F4E-B0B6-EA750B9AB7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53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8B36-C8AF-4C41-9D4B-3BD771DACC47}" type="datetime1">
              <a:rPr lang="en-IN" smtClean="0"/>
              <a:t>18-12-2017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2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B865-0848-5143-A9CD-6DBF02A4765A}" type="datetime1">
              <a:rPr lang="en-IN" smtClean="0"/>
              <a:t>18-12-2017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272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B865-0848-5143-A9CD-6DBF02A4765A}" type="datetime1">
              <a:rPr lang="en-IN" smtClean="0"/>
              <a:t>18-12-2017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952691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B865-0848-5143-A9CD-6DBF02A4765A}" type="datetime1">
              <a:rPr lang="en-IN" smtClean="0"/>
              <a:t>18-12-2017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96786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B865-0848-5143-A9CD-6DBF02A4765A}" type="datetime1">
              <a:rPr lang="en-IN" smtClean="0"/>
              <a:t>18-12-2017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423376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B865-0848-5143-A9CD-6DBF02A4765A}" type="datetime1">
              <a:rPr lang="en-IN" smtClean="0"/>
              <a:t>18-12-2017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4387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A443-C600-4B4D-A7E3-798492F0D3AA}" type="datetime1">
              <a:rPr lang="en-IN" smtClean="0"/>
              <a:t>18-12-2017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26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D37C-63A0-7B46-BDEC-6F695976C4EC}" type="datetime1">
              <a:rPr lang="en-IN" smtClean="0"/>
              <a:t>18-12-2017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9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18-12-2017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0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8C07-F7D3-934C-82B1-E6492AD6D787}" type="datetime1">
              <a:rPr lang="en-IN" smtClean="0"/>
              <a:t>18-12-2017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91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CBBE-2A83-7340-AF31-C966284F0BA4}" type="datetime1">
              <a:rPr lang="en-IN" smtClean="0"/>
              <a:t>18-12-2017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Elixir - CodingBlocks - Arnav Gupta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DEFA-BDBD-2346-9124-495E23C560CD}" type="datetime1">
              <a:rPr lang="en-IN" smtClean="0"/>
              <a:t>18-12-2017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Elixir - CodingBlocks - Arnav Gupta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5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9052-B485-CC47-A786-B8588A12AA9D}" type="datetime1">
              <a:rPr lang="en-IN" smtClean="0"/>
              <a:t>18-12-2017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Elixir - CodingBlocks - Arnav Gupta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50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7213-0DCE-8147-8D9C-8D92EAE39EAE}" type="datetime1">
              <a:rPr lang="en-IN" smtClean="0"/>
              <a:t>18-12-2017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Elixir - CodingBlocks - Arnav Gupta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9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5399-BB7E-004B-BAFC-F9E112ED3353}" type="datetime1">
              <a:rPr lang="en-IN" smtClean="0"/>
              <a:t>18-12-2017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Elixir - CodingBlocks - Arnav Gupta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7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F857-28E2-274F-9A4B-98B2133401E5}" type="datetime1">
              <a:rPr lang="en-IN" smtClean="0"/>
              <a:t>18-12-2017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8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7B865-0848-5143-A9CD-6DBF02A4765A}" type="datetime1">
              <a:rPr lang="en-IN" smtClean="0"/>
              <a:t>18-12-2017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2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hoo.com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Web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Coding Blocks – Arnav Gupta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09CF-217D-7143-B4D3-5EE2385E7828}" type="datetime1">
              <a:rPr lang="en-IN" smtClean="0"/>
              <a:t>18-12-2017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71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18-12-2017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098" name="Picture 2" descr="http://idesystems.co.uk/wp-content/uploads/2016/03/data_centre_server_roo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450" y="1900379"/>
            <a:ext cx="5507665" cy="413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755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Protocols</a:t>
            </a:r>
          </a:p>
          <a:p>
            <a:r>
              <a:rPr lang="en-US" dirty="0"/>
              <a:t>Addresses</a:t>
            </a:r>
          </a:p>
          <a:p>
            <a:r>
              <a:rPr lang="en-US" dirty="0"/>
              <a:t>Packets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18-12-2017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60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TCP/IP</a:t>
            </a:r>
          </a:p>
          <a:p>
            <a:r>
              <a:rPr lang="en-US" dirty="0"/>
              <a:t>HTTP</a:t>
            </a:r>
          </a:p>
          <a:p>
            <a:r>
              <a:rPr lang="en-US" dirty="0"/>
              <a:t>DHCP</a:t>
            </a:r>
          </a:p>
          <a:p>
            <a:r>
              <a:rPr lang="en-US" dirty="0"/>
              <a:t>FTP</a:t>
            </a:r>
          </a:p>
          <a:p>
            <a:r>
              <a:rPr lang="en-US" dirty="0"/>
              <a:t>SMTP</a:t>
            </a:r>
          </a:p>
          <a:p>
            <a:r>
              <a:rPr lang="en-US" dirty="0"/>
              <a:t>SSH</a:t>
            </a:r>
          </a:p>
          <a:p>
            <a:r>
              <a:rPr lang="en-US" dirty="0"/>
              <a:t>Telnet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18-12-2017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46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Names</a:t>
            </a:r>
          </a:p>
          <a:p>
            <a:r>
              <a:rPr lang="en-US" dirty="0"/>
              <a:t>IP Address</a:t>
            </a:r>
          </a:p>
          <a:p>
            <a:r>
              <a:rPr lang="en-US" dirty="0"/>
              <a:t>MAC Address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18-12-2017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974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Human-readable web address</a:t>
            </a:r>
          </a:p>
          <a:p>
            <a:r>
              <a:rPr lang="en-US" dirty="0"/>
              <a:t>&lt;subdomain&gt;.&lt;domain&gt;.&lt;TLD&gt;</a:t>
            </a:r>
          </a:p>
          <a:p>
            <a:r>
              <a:rPr lang="en-US" dirty="0"/>
              <a:t>TLD – Top level domain</a:t>
            </a:r>
          </a:p>
          <a:p>
            <a:pPr lvl="1"/>
            <a:r>
              <a:rPr lang="en-US" dirty="0"/>
              <a:t>.org</a:t>
            </a:r>
          </a:p>
          <a:p>
            <a:pPr lvl="1"/>
            <a:r>
              <a:rPr lang="en-US" dirty="0"/>
              <a:t>.com</a:t>
            </a:r>
          </a:p>
          <a:p>
            <a:pPr lvl="1"/>
            <a:r>
              <a:rPr lang="en-US" dirty="0" err="1"/>
              <a:t>.net</a:t>
            </a:r>
            <a:endParaRPr lang="en-US" dirty="0"/>
          </a:p>
          <a:p>
            <a:pPr lvl="1"/>
            <a:r>
              <a:rPr lang="en-US" dirty="0"/>
              <a:t>Country based - .</a:t>
            </a:r>
            <a:r>
              <a:rPr lang="en-US" dirty="0" err="1"/>
              <a:t>uk</a:t>
            </a:r>
            <a:r>
              <a:rPr lang="en-US" dirty="0"/>
              <a:t>, .in,</a:t>
            </a:r>
          </a:p>
          <a:p>
            <a:pPr lvl="1"/>
            <a:r>
              <a:rPr lang="en-US" dirty="0"/>
              <a:t>Purpose based - .</a:t>
            </a:r>
            <a:r>
              <a:rPr lang="en-US" dirty="0" err="1"/>
              <a:t>edu</a:t>
            </a:r>
            <a:r>
              <a:rPr lang="en-US" dirty="0"/>
              <a:t>, .aero, .info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18-12-2017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3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32-bit, 4-word address (IPv4)</a:t>
            </a:r>
          </a:p>
          <a:p>
            <a:r>
              <a:rPr lang="en-US" dirty="0"/>
              <a:t>Uniquely defines a server, a client, a node, or a router. </a:t>
            </a:r>
          </a:p>
          <a:p>
            <a:r>
              <a:rPr lang="en-US" dirty="0"/>
              <a:t>IPv6 Address – Default in future  - 128-bit (16 octet)</a:t>
            </a:r>
          </a:p>
          <a:p>
            <a:r>
              <a:rPr lang="en-US" dirty="0"/>
              <a:t>IP allows – </a:t>
            </a:r>
          </a:p>
          <a:p>
            <a:pPr lvl="1"/>
            <a:r>
              <a:rPr lang="en-US" dirty="0"/>
              <a:t>Subnets</a:t>
            </a:r>
          </a:p>
          <a:p>
            <a:pPr lvl="1"/>
            <a:r>
              <a:rPr lang="en-US" dirty="0"/>
              <a:t>Gateways</a:t>
            </a:r>
          </a:p>
          <a:p>
            <a:pPr lvl="1"/>
            <a:r>
              <a:rPr lang="en-US" dirty="0"/>
              <a:t>Private </a:t>
            </a:r>
            <a:r>
              <a:rPr lang="en-US" dirty="0" err="1"/>
              <a:t>Ips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18-12-2017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64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 Access Control</a:t>
            </a:r>
          </a:p>
          <a:p>
            <a:r>
              <a:rPr lang="en-US" dirty="0"/>
              <a:t>An ID unique to a hardware Network Interface</a:t>
            </a:r>
          </a:p>
          <a:p>
            <a:r>
              <a:rPr lang="en-US" dirty="0"/>
              <a:t>Is </a:t>
            </a:r>
            <a:r>
              <a:rPr lang="en-US" b="1" dirty="0"/>
              <a:t>not </a:t>
            </a:r>
            <a:r>
              <a:rPr lang="en-US" dirty="0"/>
              <a:t>dynamic like IP. Is fixed for a hardware device.</a:t>
            </a:r>
          </a:p>
          <a:p>
            <a:r>
              <a:rPr lang="en-US" dirty="0"/>
              <a:t>Used by all IEEE 802 Network Technologies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18-12-2017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21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the Web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Pages</a:t>
            </a:r>
          </a:p>
          <a:p>
            <a:r>
              <a:rPr lang="en-US" dirty="0"/>
              <a:t>Web Sites</a:t>
            </a:r>
          </a:p>
          <a:p>
            <a:r>
              <a:rPr lang="en-US" dirty="0"/>
              <a:t>Web Servers</a:t>
            </a:r>
          </a:p>
          <a:p>
            <a:r>
              <a:rPr lang="en-US" dirty="0"/>
              <a:t>Search Engines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18-12-2017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476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document that can be viewed over web</a:t>
            </a:r>
          </a:p>
          <a:p>
            <a:r>
              <a:rPr lang="en-US" dirty="0"/>
              <a:t>Transported over Internet</a:t>
            </a:r>
          </a:p>
          <a:p>
            <a:r>
              <a:rPr lang="en-US" dirty="0"/>
              <a:t>Viewed on a browser</a:t>
            </a:r>
          </a:p>
          <a:p>
            <a:r>
              <a:rPr lang="en-US" dirty="0"/>
              <a:t>Uses markup (HTML) and styling. Can contain scripts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18-12-2017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26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webpages</a:t>
            </a:r>
          </a:p>
          <a:p>
            <a:r>
              <a:rPr lang="en-US" dirty="0"/>
              <a:t>Also can include other media (audio, images, video)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18-12-2017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4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facts and history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8C07-F7D3-934C-82B1-E6492AD6D787}" type="datetime1">
              <a:rPr lang="en-IN" smtClean="0"/>
              <a:t>18-12-2017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Elixir - </a:t>
            </a:r>
            <a:r>
              <a:rPr lang="en-US" dirty="0" err="1"/>
              <a:t>CodingBlocks</a:t>
            </a:r>
            <a:r>
              <a:rPr lang="en-US" dirty="0"/>
              <a:t> - Arnav Gupta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9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hardware (or software) that hosts the website.</a:t>
            </a:r>
          </a:p>
          <a:p>
            <a:r>
              <a:rPr lang="en-US" dirty="0"/>
              <a:t>One website can be spread over multiple servers</a:t>
            </a:r>
          </a:p>
          <a:p>
            <a:r>
              <a:rPr lang="en-US" dirty="0"/>
              <a:t>One server can host multiple websites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18-12-2017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85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Architecture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18-12-2017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28" name="Picture 4" descr="ttp://struys.ca/www/scale/web-architect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369" y="2160588"/>
            <a:ext cx="6419299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533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website that indexes other websites/webpages</a:t>
            </a:r>
          </a:p>
          <a:p>
            <a:r>
              <a:rPr lang="en-US" dirty="0"/>
              <a:t>Helps you find websites</a:t>
            </a:r>
          </a:p>
          <a:p>
            <a:r>
              <a:rPr lang="en-US" dirty="0"/>
              <a:t>Uses techniques like ‘crawling’ to cache content for searching</a:t>
            </a:r>
          </a:p>
          <a:p>
            <a:r>
              <a:rPr lang="en-US" dirty="0" err="1"/>
              <a:t>Google.com</a:t>
            </a:r>
            <a:r>
              <a:rPr lang="en-US" dirty="0"/>
              <a:t>, </a:t>
            </a:r>
            <a:r>
              <a:rPr lang="en-US" dirty="0" err="1"/>
              <a:t>Bing.com</a:t>
            </a:r>
            <a:r>
              <a:rPr lang="en-US" dirty="0"/>
              <a:t>, </a:t>
            </a:r>
            <a:r>
              <a:rPr lang="en-US" dirty="0" err="1"/>
              <a:t>Yahoo.com</a:t>
            </a: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18-12-2017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44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web technologies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B865-0848-5143-A9CD-6DBF02A4765A}" type="datetime1">
              <a:rPr lang="en-IN" smtClean="0"/>
              <a:t>18-12-2017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76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  <a:p>
            <a:r>
              <a:rPr lang="en-US" dirty="0"/>
              <a:t>OS</a:t>
            </a:r>
          </a:p>
          <a:p>
            <a:r>
              <a:rPr lang="en-US" dirty="0"/>
              <a:t>Server Framework</a:t>
            </a:r>
          </a:p>
          <a:p>
            <a:r>
              <a:rPr lang="en-US" dirty="0"/>
              <a:t>Containers/Servlets</a:t>
            </a:r>
          </a:p>
          <a:p>
            <a:r>
              <a:rPr lang="en-US" dirty="0"/>
              <a:t>Server Applications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18-12-2017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53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  <a:p>
            <a:pPr lvl="1"/>
            <a:r>
              <a:rPr lang="en-US" dirty="0"/>
              <a:t>Spring</a:t>
            </a:r>
          </a:p>
          <a:p>
            <a:pPr lvl="1"/>
            <a:r>
              <a:rPr lang="en-US" dirty="0"/>
              <a:t>Play</a:t>
            </a:r>
          </a:p>
          <a:p>
            <a:pPr lvl="1"/>
            <a:r>
              <a:rPr lang="en-US" dirty="0" err="1"/>
              <a:t>Jboss</a:t>
            </a:r>
            <a:endParaRPr lang="en-US" dirty="0"/>
          </a:p>
          <a:p>
            <a:r>
              <a:rPr lang="en-US" dirty="0"/>
              <a:t>Python</a:t>
            </a:r>
          </a:p>
          <a:p>
            <a:pPr lvl="1"/>
            <a:r>
              <a:rPr lang="en-US" dirty="0"/>
              <a:t>Flask</a:t>
            </a:r>
          </a:p>
          <a:p>
            <a:pPr lvl="1"/>
            <a:r>
              <a:rPr lang="en-US" dirty="0"/>
              <a:t>Django</a:t>
            </a:r>
          </a:p>
          <a:p>
            <a:pPr lvl="1"/>
            <a:r>
              <a:rPr lang="en-US" dirty="0"/>
              <a:t>Bottle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18-12-2017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026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Ruby</a:t>
            </a:r>
          </a:p>
          <a:p>
            <a:pPr lvl="1"/>
            <a:r>
              <a:rPr lang="en-US" dirty="0"/>
              <a:t>Rails</a:t>
            </a:r>
          </a:p>
          <a:p>
            <a:r>
              <a:rPr lang="en-US" dirty="0"/>
              <a:t>PHP</a:t>
            </a:r>
          </a:p>
          <a:p>
            <a:pPr lvl="1"/>
            <a:r>
              <a:rPr lang="en-US" dirty="0" err="1"/>
              <a:t>Codeigniter</a:t>
            </a:r>
            <a:endParaRPr lang="en-US" dirty="0"/>
          </a:p>
          <a:p>
            <a:pPr lvl="1"/>
            <a:r>
              <a:rPr lang="en-US" dirty="0" err="1"/>
              <a:t>Laravel</a:t>
            </a:r>
            <a:endParaRPr lang="en-US" dirty="0"/>
          </a:p>
          <a:p>
            <a:r>
              <a:rPr lang="en-US" dirty="0" err="1"/>
              <a:t>Node.js</a:t>
            </a:r>
            <a:endParaRPr lang="en-US" dirty="0"/>
          </a:p>
          <a:p>
            <a:pPr lvl="1"/>
            <a:r>
              <a:rPr lang="en-US" dirty="0"/>
              <a:t>Express</a:t>
            </a:r>
          </a:p>
          <a:p>
            <a:pPr lvl="1"/>
            <a:r>
              <a:rPr lang="en-US" dirty="0" err="1"/>
              <a:t>Hapi.js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18-12-2017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52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Side </a:t>
            </a:r>
            <a:r>
              <a:rPr lang="en-US" dirty="0" err="1"/>
              <a:t>Techologies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(Markup)</a:t>
            </a:r>
          </a:p>
          <a:p>
            <a:r>
              <a:rPr lang="en-US" dirty="0"/>
              <a:t>CSS (Styling)</a:t>
            </a:r>
          </a:p>
          <a:p>
            <a:pPr lvl="1"/>
            <a:r>
              <a:rPr lang="en-US" dirty="0"/>
              <a:t>SASS</a:t>
            </a:r>
          </a:p>
          <a:p>
            <a:pPr lvl="1"/>
            <a:r>
              <a:rPr lang="en-US" dirty="0"/>
              <a:t>LESS</a:t>
            </a:r>
          </a:p>
          <a:p>
            <a:r>
              <a:rPr lang="en-US" dirty="0" err="1"/>
              <a:t>Javascript</a:t>
            </a:r>
            <a:r>
              <a:rPr lang="en-US" dirty="0"/>
              <a:t> (Scripting/Events)</a:t>
            </a:r>
          </a:p>
          <a:p>
            <a:pPr lvl="1"/>
            <a:r>
              <a:rPr lang="en-US" dirty="0"/>
              <a:t>jQuery</a:t>
            </a:r>
          </a:p>
          <a:p>
            <a:pPr lvl="1"/>
            <a:r>
              <a:rPr lang="en-US" dirty="0"/>
              <a:t>Angular</a:t>
            </a:r>
          </a:p>
          <a:p>
            <a:pPr lvl="1"/>
            <a:r>
              <a:rPr lang="en-US" dirty="0"/>
              <a:t>React</a:t>
            </a:r>
          </a:p>
          <a:p>
            <a:pPr lvl="1"/>
            <a:r>
              <a:rPr lang="en-US" dirty="0"/>
              <a:t>Backbone</a:t>
            </a:r>
          </a:p>
          <a:p>
            <a:pPr lvl="1"/>
            <a:r>
              <a:rPr lang="en-US" dirty="0"/>
              <a:t>Knockout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18-12-2017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58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RDBMS</a:t>
            </a:r>
          </a:p>
          <a:p>
            <a:pPr lvl="1"/>
            <a:r>
              <a:rPr lang="en-US" dirty="0"/>
              <a:t>MySQL </a:t>
            </a:r>
          </a:p>
          <a:p>
            <a:pPr lvl="1"/>
            <a:r>
              <a:rPr lang="en-US" dirty="0"/>
              <a:t>Postgres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MS Database</a:t>
            </a:r>
          </a:p>
          <a:p>
            <a:r>
              <a:rPr lang="en-US" dirty="0"/>
              <a:t>NoSQL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 err="1"/>
              <a:t>CouchDB</a:t>
            </a:r>
            <a:endParaRPr lang="en-US" dirty="0"/>
          </a:p>
          <a:p>
            <a:pPr lvl="1"/>
            <a:r>
              <a:rPr lang="en-US" dirty="0" err="1"/>
              <a:t>Memcache</a:t>
            </a:r>
            <a:endParaRPr lang="en-US" dirty="0"/>
          </a:p>
          <a:p>
            <a:pPr lvl="1"/>
            <a:r>
              <a:rPr lang="en-US" dirty="0" err="1"/>
              <a:t>Redis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18-12-2017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922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endParaRPr lang="en-US" dirty="0"/>
          </a:p>
          <a:p>
            <a:r>
              <a:rPr lang="en-US" dirty="0" err="1"/>
              <a:t>sessionStorage</a:t>
            </a:r>
            <a:endParaRPr lang="en-US" dirty="0"/>
          </a:p>
          <a:p>
            <a:r>
              <a:rPr lang="en-US" dirty="0"/>
              <a:t>Cookies</a:t>
            </a:r>
          </a:p>
          <a:p>
            <a:r>
              <a:rPr lang="en-US" dirty="0" err="1"/>
              <a:t>indexedDB</a:t>
            </a:r>
            <a:endParaRPr lang="en-US" dirty="0"/>
          </a:p>
          <a:p>
            <a:r>
              <a:rPr lang="en-US" dirty="0"/>
              <a:t>cache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18-12-2017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85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by the Numbers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4.5 billion users</a:t>
            </a:r>
          </a:p>
          <a:p>
            <a:r>
              <a:rPr lang="en-US" dirty="0"/>
              <a:t>&gt;50% of all world population has access</a:t>
            </a:r>
          </a:p>
          <a:p>
            <a:r>
              <a:rPr lang="en-US" dirty="0"/>
              <a:t>1.5 billion websites</a:t>
            </a:r>
          </a:p>
          <a:p>
            <a:r>
              <a:rPr lang="en-US" dirty="0"/>
              <a:t>10x increase from 1999 to 2013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18-12-2017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62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Websites</a:t>
            </a:r>
          </a:p>
          <a:p>
            <a:pPr lvl="1"/>
            <a:r>
              <a:rPr lang="en-US" dirty="0"/>
              <a:t>All HTML content is created and saved on server</a:t>
            </a:r>
          </a:p>
          <a:p>
            <a:r>
              <a:rPr lang="en-US" dirty="0"/>
              <a:t>Dynamic Website</a:t>
            </a:r>
          </a:p>
          <a:p>
            <a:pPr lvl="1"/>
            <a:r>
              <a:rPr lang="en-US" dirty="0"/>
              <a:t>Content is generated on demand for each user</a:t>
            </a:r>
          </a:p>
          <a:p>
            <a:r>
              <a:rPr lang="en-US" dirty="0"/>
              <a:t>Responsive</a:t>
            </a:r>
          </a:p>
          <a:p>
            <a:pPr lvl="1"/>
            <a:r>
              <a:rPr lang="en-US" dirty="0"/>
              <a:t>Reacts to user, and his screen size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18-12-2017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2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contract between servers and clients</a:t>
            </a:r>
          </a:p>
          <a:p>
            <a:r>
              <a:rPr lang="en-US" dirty="0"/>
              <a:t>GET </a:t>
            </a:r>
          </a:p>
          <a:p>
            <a:r>
              <a:rPr lang="en-US" dirty="0"/>
              <a:t>POST</a:t>
            </a:r>
          </a:p>
          <a:p>
            <a:r>
              <a:rPr lang="en-US" dirty="0"/>
              <a:t>PUT </a:t>
            </a:r>
          </a:p>
          <a:p>
            <a:r>
              <a:rPr lang="en-US" dirty="0"/>
              <a:t>DELETE</a:t>
            </a:r>
          </a:p>
          <a:p>
            <a:r>
              <a:rPr lang="en-US" dirty="0"/>
              <a:t>PATCH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18-12-2017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06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exchange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  <a:p>
            <a:r>
              <a:rPr lang="en-US" dirty="0"/>
              <a:t>XML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18-12-2017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46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Reactive websites</a:t>
            </a:r>
          </a:p>
          <a:p>
            <a:r>
              <a:rPr lang="en-US" dirty="0"/>
              <a:t>Single-Page Applications</a:t>
            </a:r>
          </a:p>
          <a:p>
            <a:r>
              <a:rPr lang="en-US" dirty="0"/>
              <a:t>MVC, MVP, MVVM and MV* architectures</a:t>
            </a:r>
          </a:p>
          <a:p>
            <a:r>
              <a:rPr lang="en-US" dirty="0"/>
              <a:t>Web Application Frameworks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18-12-2017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15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Latest 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VirtualDOM</a:t>
            </a:r>
            <a:r>
              <a:rPr lang="en-US" dirty="0"/>
              <a:t>, </a:t>
            </a:r>
            <a:r>
              <a:rPr lang="en-US" dirty="0" err="1"/>
              <a:t>ShadowDOM</a:t>
            </a:r>
            <a:r>
              <a:rPr lang="en-US" dirty="0"/>
              <a:t> </a:t>
            </a:r>
          </a:p>
          <a:p>
            <a:r>
              <a:rPr lang="en-US" dirty="0"/>
              <a:t>Sockets</a:t>
            </a:r>
          </a:p>
          <a:p>
            <a:r>
              <a:rPr lang="en-US" dirty="0"/>
              <a:t>Pub/Sub, Push Notifications</a:t>
            </a:r>
          </a:p>
          <a:p>
            <a:r>
              <a:rPr lang="en-US" dirty="0"/>
              <a:t>Browser Native APIs (Locations, User data)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18-12-2017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93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1958 – Bell Labs – Modem</a:t>
            </a:r>
          </a:p>
          <a:p>
            <a:r>
              <a:rPr lang="en-US" dirty="0"/>
              <a:t>1961 – MIT – Packet Switching</a:t>
            </a:r>
          </a:p>
          <a:p>
            <a:r>
              <a:rPr lang="en-US" dirty="0"/>
              <a:t>1968 – ARPANET</a:t>
            </a:r>
          </a:p>
          <a:p>
            <a:r>
              <a:rPr lang="en-US" dirty="0"/>
              <a:t>1972 – University Internet Nodes, UCLA Chat</a:t>
            </a:r>
          </a:p>
          <a:p>
            <a:r>
              <a:rPr lang="en-US" dirty="0"/>
              <a:t>1974 – </a:t>
            </a:r>
            <a:r>
              <a:rPr lang="en-US" dirty="0" err="1"/>
              <a:t>Vint</a:t>
            </a:r>
            <a:r>
              <a:rPr lang="en-US" dirty="0"/>
              <a:t> Cerf – TCP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18-12-2017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9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Web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Servers</a:t>
            </a:r>
          </a:p>
          <a:p>
            <a:r>
              <a:rPr lang="en-US" dirty="0"/>
              <a:t>Clients</a:t>
            </a:r>
          </a:p>
          <a:p>
            <a:r>
              <a:rPr lang="en-US" dirty="0"/>
              <a:t>ISPs</a:t>
            </a:r>
          </a:p>
          <a:p>
            <a:r>
              <a:rPr lang="en-US" dirty="0"/>
              <a:t>DNS</a:t>
            </a:r>
          </a:p>
          <a:p>
            <a:r>
              <a:rPr lang="en-US" dirty="0"/>
              <a:t>Datacenters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18-12-2017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46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Server Model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18-12-2017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 descr="ttp://computernetworkingsimplified.com/wp-content/uploads/clientserve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88" y="2160588"/>
            <a:ext cx="5667262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29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Phone book of the Internet</a:t>
            </a:r>
          </a:p>
          <a:p>
            <a:r>
              <a:rPr lang="en-US" dirty="0"/>
              <a:t>Maps domains (</a:t>
            </a:r>
            <a:r>
              <a:rPr lang="en-US" dirty="0">
                <a:hlinkClick r:id="rId2"/>
              </a:rPr>
              <a:t>www.google.com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www.yahoo.com</a:t>
            </a:r>
            <a:r>
              <a:rPr lang="en-US" dirty="0"/>
              <a:t> )  to IP addresses (112.123.21.22, 8.8.22.56)</a:t>
            </a:r>
          </a:p>
          <a:p>
            <a:r>
              <a:rPr lang="en-US" dirty="0"/>
              <a:t>Humans remember domains</a:t>
            </a:r>
          </a:p>
          <a:p>
            <a:r>
              <a:rPr lang="en-US" dirty="0"/>
              <a:t>Computers work with IP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18-12-2017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6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Service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Company that provides access to user</a:t>
            </a:r>
          </a:p>
          <a:p>
            <a:r>
              <a:rPr lang="en-US" dirty="0"/>
              <a:t>Internet can be over DSL, Phone Line, Cable, </a:t>
            </a:r>
            <a:r>
              <a:rPr lang="en-US" dirty="0" err="1"/>
              <a:t>Fibre</a:t>
            </a:r>
            <a:r>
              <a:rPr lang="en-US" dirty="0"/>
              <a:t>, Wireless and other medium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18-12-2017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2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18-12-2017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074" name="Picture 2" descr="http://theinternetprovider.com.au/wp-content/uploads/2013/08/Datacentr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302" y="1342296"/>
            <a:ext cx="7051357" cy="469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5671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2443</TotalTime>
  <Words>863</Words>
  <Application>Microsoft Office PowerPoint</Application>
  <PresentationFormat>Widescreen</PresentationFormat>
  <Paragraphs>276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Trebuchet MS</vt:lpstr>
      <vt:lpstr>Wingdings 3</vt:lpstr>
      <vt:lpstr>Facet</vt:lpstr>
      <vt:lpstr>Introduction to Web Development</vt:lpstr>
      <vt:lpstr>The Internet</vt:lpstr>
      <vt:lpstr>Internet by the Numbers </vt:lpstr>
      <vt:lpstr>Internet History</vt:lpstr>
      <vt:lpstr>How the Web works</vt:lpstr>
      <vt:lpstr>Client Server Model </vt:lpstr>
      <vt:lpstr>Domain Name Server</vt:lpstr>
      <vt:lpstr>Internet Service Provider</vt:lpstr>
      <vt:lpstr>Datacenters</vt:lpstr>
      <vt:lpstr>Datacenters</vt:lpstr>
      <vt:lpstr>Web terminologies</vt:lpstr>
      <vt:lpstr>Web Protocols</vt:lpstr>
      <vt:lpstr>Web Addresses</vt:lpstr>
      <vt:lpstr>Domain Names</vt:lpstr>
      <vt:lpstr>IP Addresses</vt:lpstr>
      <vt:lpstr>MAC Address</vt:lpstr>
      <vt:lpstr>Components of the Web </vt:lpstr>
      <vt:lpstr>Web Page</vt:lpstr>
      <vt:lpstr>Web Site</vt:lpstr>
      <vt:lpstr>Web Servers</vt:lpstr>
      <vt:lpstr>Web Server Architecture</vt:lpstr>
      <vt:lpstr>Search Engines</vt:lpstr>
      <vt:lpstr>How web technologies work</vt:lpstr>
      <vt:lpstr>Server</vt:lpstr>
      <vt:lpstr>Server Side Frameworks</vt:lpstr>
      <vt:lpstr>Server Side Frameworks</vt:lpstr>
      <vt:lpstr>Client Side Techologies</vt:lpstr>
      <vt:lpstr>Server-side Databases</vt:lpstr>
      <vt:lpstr>Client-side Storage</vt:lpstr>
      <vt:lpstr>Types of websites</vt:lpstr>
      <vt:lpstr>RESTful APIs</vt:lpstr>
      <vt:lpstr>Data exchange formats</vt:lpstr>
      <vt:lpstr>Website design principles</vt:lpstr>
      <vt:lpstr>Latest developments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</dc:title>
  <dc:creator>Arnav Gupta</dc:creator>
  <cp:lastModifiedBy>Arnav Gupta</cp:lastModifiedBy>
  <cp:revision>18</cp:revision>
  <dcterms:created xsi:type="dcterms:W3CDTF">2016-06-19T18:39:18Z</dcterms:created>
  <dcterms:modified xsi:type="dcterms:W3CDTF">2017-12-18T11:26:56Z</dcterms:modified>
</cp:coreProperties>
</file>