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9"/>
    <p:sldId id="257" r:id="rId30"/>
    <p:sldId id="258" r:id="rId31"/>
    <p:sldId id="259" r:id="rId32"/>
    <p:sldId id="260" r:id="rId33"/>
    <p:sldId id="261" r:id="rId34"/>
    <p:sldId id="262" r:id="rId35"/>
    <p:sldId id="263" r:id="rId36"/>
  </p:sldIdLst>
  <p:sldSz cx="18288000" cy="10287000"/>
  <p:notesSz cx="6858000" cy="9144000"/>
  <p:embeddedFontLst>
    <p:embeddedFont>
      <p:font typeface="Oswald" charset="1" panose="00000500000000000000"/>
      <p:regular r:id="rId6"/>
    </p:embeddedFont>
    <p:embeddedFont>
      <p:font typeface="Oswald Bold" charset="1" panose="00000800000000000000"/>
      <p:regular r:id="rId7"/>
    </p:embeddedFont>
    <p:embeddedFont>
      <p:font typeface="Trocchi" charset="1" panose="00000500000000000000"/>
      <p:regular r:id="rId8"/>
    </p:embeddedFont>
    <p:embeddedFont>
      <p:font typeface="Arimo" charset="1" panose="020B0604020202020204"/>
      <p:regular r:id="rId9"/>
    </p:embeddedFont>
    <p:embeddedFont>
      <p:font typeface="Arimo Bold" charset="1" panose="020B0704020202020204"/>
      <p:regular r:id="rId10"/>
    </p:embeddedFont>
    <p:embeddedFont>
      <p:font typeface="Arimo Italics" charset="1" panose="020B0604020202090204"/>
      <p:regular r:id="rId11"/>
    </p:embeddedFont>
    <p:embeddedFont>
      <p:font typeface="Arimo Bold Italics" charset="1" panose="020B0704020202090204"/>
      <p:regular r:id="rId12"/>
    </p:embeddedFont>
    <p:embeddedFont>
      <p:font typeface="Open Sauce" charset="1" panose="00000500000000000000"/>
      <p:regular r:id="rId13"/>
    </p:embeddedFont>
    <p:embeddedFont>
      <p:font typeface="Open Sauce Bold" charset="1" panose="00000800000000000000"/>
      <p:regular r:id="rId14"/>
    </p:embeddedFont>
    <p:embeddedFont>
      <p:font typeface="Open Sauce Italics" charset="1" panose="00000500000000000000"/>
      <p:regular r:id="rId15"/>
    </p:embeddedFont>
    <p:embeddedFont>
      <p:font typeface="Open Sauce Bold Italics" charset="1" panose="00000800000000000000"/>
      <p:regular r:id="rId16"/>
    </p:embeddedFont>
    <p:embeddedFont>
      <p:font typeface="Open Sauce Light" charset="1" panose="00000400000000000000"/>
      <p:regular r:id="rId17"/>
    </p:embeddedFont>
    <p:embeddedFont>
      <p:font typeface="Open Sauce Light Italics" charset="1" panose="00000400000000000000"/>
      <p:regular r:id="rId18"/>
    </p:embeddedFont>
    <p:embeddedFont>
      <p:font typeface="Open Sauce Medium" charset="1" panose="00000600000000000000"/>
      <p:regular r:id="rId19"/>
    </p:embeddedFont>
    <p:embeddedFont>
      <p:font typeface="Open Sauce Medium Italics" charset="1" panose="00000600000000000000"/>
      <p:regular r:id="rId20"/>
    </p:embeddedFont>
    <p:embeddedFont>
      <p:font typeface="Open Sauce Semi-Bold" charset="1" panose="00000700000000000000"/>
      <p:regular r:id="rId21"/>
    </p:embeddedFont>
    <p:embeddedFont>
      <p:font typeface="Open Sauce Semi-Bold Italics" charset="1" panose="00000700000000000000"/>
      <p:regular r:id="rId22"/>
    </p:embeddedFont>
    <p:embeddedFont>
      <p:font typeface="Open Sauce Heavy" charset="1" panose="00000A00000000000000"/>
      <p:regular r:id="rId23"/>
    </p:embeddedFont>
    <p:embeddedFont>
      <p:font typeface="Open Sauce Heavy Italics" charset="1" panose="00000A00000000000000"/>
      <p:regular r:id="rId24"/>
    </p:embeddedFont>
    <p:embeddedFont>
      <p:font typeface="Fira Code" charset="1" panose="020B0809050000020004"/>
      <p:regular r:id="rId25"/>
    </p:embeddedFont>
    <p:embeddedFont>
      <p:font typeface="Fira Code Bold" charset="1" panose="020B0809050000020004"/>
      <p:regular r:id="rId26"/>
    </p:embeddedFont>
    <p:embeddedFont>
      <p:font typeface="Fira Code Light" charset="1" panose="020B0809050000020004"/>
      <p:regular r:id="rId27"/>
    </p:embeddedFont>
    <p:embeddedFont>
      <p:font typeface="Fira Code Semi-Bold" charset="1" panose="020B0809050000020004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slides/slide1.xml" Type="http://schemas.openxmlformats.org/officeDocument/2006/relationships/slide"/><Relationship Id="rId3" Target="viewProps.xml" Type="http://schemas.openxmlformats.org/officeDocument/2006/relationships/viewProps"/><Relationship Id="rId30" Target="slides/slide2.xml" Type="http://schemas.openxmlformats.org/officeDocument/2006/relationships/slide"/><Relationship Id="rId31" Target="slides/slide3.xml" Type="http://schemas.openxmlformats.org/officeDocument/2006/relationships/slide"/><Relationship Id="rId32" Target="slides/slide4.xml" Type="http://schemas.openxmlformats.org/officeDocument/2006/relationships/slide"/><Relationship Id="rId33" Target="slides/slide5.xml" Type="http://schemas.openxmlformats.org/officeDocument/2006/relationships/slide"/><Relationship Id="rId34" Target="slides/slide6.xml" Type="http://schemas.openxmlformats.org/officeDocument/2006/relationships/slide"/><Relationship Id="rId35" Target="slides/slide7.xml" Type="http://schemas.openxmlformats.org/officeDocument/2006/relationships/slide"/><Relationship Id="rId36" Target="slides/slide8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051146" y="3482711"/>
            <a:ext cx="9815307" cy="2188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84"/>
              </a:lnSpc>
            </a:pPr>
            <a:r>
              <a:rPr lang="en-US" sz="6365" spc="623">
                <a:solidFill>
                  <a:srgbClr val="231F20"/>
                </a:solidFill>
                <a:latin typeface="Oswald Bold"/>
              </a:rPr>
              <a:t>BAYESIAN REGRESSION</a:t>
            </a:r>
          </a:p>
          <a:p>
            <a:pPr algn="ctr">
              <a:lnSpc>
                <a:spcPts val="8784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4051146" y="6421322"/>
            <a:ext cx="9815307" cy="118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>
                <a:solidFill>
                  <a:srgbClr val="231F20"/>
                </a:solidFill>
                <a:latin typeface="Oswald Bold"/>
              </a:rPr>
              <a:t>SMAIL AGHILAS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79140" y="962025"/>
            <a:ext cx="1718667" cy="539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09"/>
              </a:lnSpc>
            </a:pPr>
            <a:r>
              <a:rPr lang="en-US" sz="3150">
                <a:solidFill>
                  <a:srgbClr val="000000"/>
                </a:solidFill>
                <a:latin typeface="Open Sauce"/>
              </a:rPr>
              <a:t>1- DATA 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23819" y="1886586"/>
            <a:ext cx="16301150" cy="424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24"/>
              </a:lnSpc>
            </a:pPr>
            <a:r>
              <a:rPr lang="en-US" sz="2445">
                <a:solidFill>
                  <a:srgbClr val="000000"/>
                </a:solidFill>
                <a:latin typeface="Arimo"/>
              </a:rPr>
              <a:t>      La régression bayésienne est une méthode statistique qui combine régression linéaire avec la théorie bayésienne.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692369"/>
            <a:ext cx="10406734" cy="1746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1"/>
              </a:lnSpc>
            </a:pPr>
            <a:r>
              <a:rPr lang="en-US" sz="2493">
                <a:solidFill>
                  <a:srgbClr val="000000"/>
                </a:solidFill>
                <a:latin typeface="Arimo"/>
              </a:rPr>
              <a:t>      Elle utilise des distributions de probabilité pour représenter les croyances initiales sur les paramètres du modèle (priors) et </a:t>
            </a:r>
            <a:r>
              <a:rPr lang="en-US" sz="2493">
                <a:solidFill>
                  <a:srgbClr val="000000"/>
                </a:solidFill>
                <a:latin typeface="Arimo"/>
              </a:rPr>
              <a:t>les met à jour à mesure que de nouvelles données sont observées.</a:t>
            </a:r>
          </a:p>
          <a:p>
            <a:pPr>
              <a:lnSpc>
                <a:spcPts val="3491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360545"/>
            <a:ext cx="10642444" cy="431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1"/>
              </a:lnSpc>
            </a:pPr>
            <a:r>
              <a:rPr lang="en-US" sz="2493">
                <a:solidFill>
                  <a:srgbClr val="000000"/>
                </a:solidFill>
                <a:latin typeface="Arimo"/>
              </a:rPr>
              <a:t>En a 2 variable entrant comme data dans un model de régression bayésien: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30591" y="5349002"/>
            <a:ext cx="10642444" cy="1746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38396" indent="-269198" lvl="1">
              <a:lnSpc>
                <a:spcPts val="3491"/>
              </a:lnSpc>
              <a:buFont typeface="Arial"/>
              <a:buChar char="•"/>
            </a:pPr>
            <a:r>
              <a:rPr lang="en-US" sz="2493">
                <a:solidFill>
                  <a:srgbClr val="000000"/>
                </a:solidFill>
                <a:latin typeface="Arimo Bold"/>
              </a:rPr>
              <a:t>Variables dépendantes</a:t>
            </a:r>
            <a:r>
              <a:rPr lang="en-US" sz="2493">
                <a:solidFill>
                  <a:srgbClr val="000000"/>
                </a:solidFill>
                <a:latin typeface="Arimo"/>
              </a:rPr>
              <a:t> : Ces données représentent la variable que vous souhaitez prédire ou expliquer. comme data dans un model de régression bayésien, C'est la variable que le modèle tente de modéliser.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30591" y="7651909"/>
            <a:ext cx="10642444" cy="1746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38396" indent="-269198" lvl="1">
              <a:lnSpc>
                <a:spcPts val="3491"/>
              </a:lnSpc>
              <a:buFont typeface="Arial"/>
              <a:buChar char="•"/>
            </a:pPr>
            <a:r>
              <a:rPr lang="en-US" sz="2493">
                <a:solidFill>
                  <a:srgbClr val="000000"/>
                </a:solidFill>
                <a:latin typeface="Arimo Bold"/>
              </a:rPr>
              <a:t>Variables indépendantes</a:t>
            </a:r>
            <a:r>
              <a:rPr lang="en-US" sz="2493">
                <a:solidFill>
                  <a:srgbClr val="000000"/>
                </a:solidFill>
                <a:latin typeface="Arimo"/>
              </a:rPr>
              <a:t> : Aussi appelées prédicteurs ou covariables, ces données sont utilisées pour expliquer ou prédire la variable dépendante. Ces variables peuvent être continues (comme l'âge) ou catégorielles.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032751" y="9569416"/>
            <a:ext cx="222498" cy="558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09"/>
              </a:lnSpc>
            </a:pPr>
            <a:r>
              <a:rPr lang="en-US" sz="3150">
                <a:solidFill>
                  <a:srgbClr val="000000"/>
                </a:solidFill>
                <a:latin typeface="Arimo"/>
              </a:rPr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618644"/>
            <a:ext cx="16230600" cy="6575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04"/>
              </a:lnSpc>
            </a:pPr>
            <a:r>
              <a:rPr lang="en-US" sz="2503">
                <a:solidFill>
                  <a:srgbClr val="000000"/>
                </a:solidFill>
                <a:latin typeface="Arimo"/>
              </a:rPr>
              <a:t>Les paramètres du modèle devraient suivre une distribution en plus de la sortie y.</a:t>
            </a:r>
          </a:p>
          <a:p>
            <a:pPr>
              <a:lnSpc>
                <a:spcPts val="3504"/>
              </a:lnSpc>
            </a:pPr>
          </a:p>
          <a:p>
            <a:pPr>
              <a:lnSpc>
                <a:spcPts val="3504"/>
              </a:lnSpc>
            </a:pPr>
            <a:r>
              <a:rPr lang="en-US" sz="2503">
                <a:solidFill>
                  <a:srgbClr val="000000"/>
                </a:solidFill>
                <a:latin typeface="Arimo"/>
              </a:rPr>
              <a:t>L'expression postérieure est :</a:t>
            </a:r>
          </a:p>
          <a:p>
            <a:pPr>
              <a:lnSpc>
                <a:spcPts val="3504"/>
              </a:lnSpc>
            </a:pPr>
          </a:p>
          <a:p>
            <a:pPr marL="540433" indent="-270216" lvl="1">
              <a:lnSpc>
                <a:spcPts val="3504"/>
              </a:lnSpc>
              <a:buFont typeface="Arial"/>
              <a:buChar char="•"/>
            </a:pPr>
            <a:r>
              <a:rPr lang="en-US" sz="2503">
                <a:solidFill>
                  <a:srgbClr val="000000"/>
                </a:solidFill>
                <a:latin typeface="Arimo"/>
              </a:rPr>
              <a:t>Postérieur = (Probabilité * prior) / Normalisation</a:t>
            </a:r>
          </a:p>
          <a:p>
            <a:pPr>
              <a:lnSpc>
                <a:spcPts val="3504"/>
              </a:lnSpc>
            </a:pPr>
          </a:p>
          <a:p>
            <a:pPr>
              <a:lnSpc>
                <a:spcPts val="3504"/>
              </a:lnSpc>
            </a:pPr>
          </a:p>
          <a:p>
            <a:pPr marL="540433" indent="-270216" lvl="1">
              <a:lnSpc>
                <a:spcPts val="3504"/>
              </a:lnSpc>
              <a:buFont typeface="Arial"/>
              <a:buChar char="•"/>
            </a:pPr>
            <a:r>
              <a:rPr lang="en-US" sz="2503">
                <a:solidFill>
                  <a:srgbClr val="000000"/>
                </a:solidFill>
                <a:latin typeface="Arimo"/>
              </a:rPr>
              <a:t>Postérieur : C'est la probabilité qu'un événement, tel que H, se produise étant donné l'apparition d'un autre événement, tel que E, c'est-à-dire P(H | E).</a:t>
            </a:r>
          </a:p>
          <a:p>
            <a:pPr>
              <a:lnSpc>
                <a:spcPts val="3504"/>
              </a:lnSpc>
            </a:pPr>
          </a:p>
          <a:p>
            <a:pPr marL="540433" indent="-270216" lvl="1">
              <a:lnSpc>
                <a:spcPts val="3504"/>
              </a:lnSpc>
              <a:buFont typeface="Arial"/>
              <a:buChar char="•"/>
            </a:pPr>
            <a:r>
              <a:rPr lang="en-US" sz="2503">
                <a:solidFill>
                  <a:srgbClr val="000000"/>
                </a:solidFill>
                <a:latin typeface="Arimo"/>
              </a:rPr>
              <a:t>Vraisemblance : Il s'agit d'une fonction de vraisemblance dans laquelle une variable paramètre de marginalisation est utilisée.</a:t>
            </a:r>
          </a:p>
          <a:p>
            <a:pPr>
              <a:lnSpc>
                <a:spcPts val="3504"/>
              </a:lnSpc>
            </a:pPr>
          </a:p>
          <a:p>
            <a:pPr marL="540433" indent="-270216" lvl="1">
              <a:lnSpc>
                <a:spcPts val="3504"/>
              </a:lnSpc>
              <a:buFont typeface="Arial"/>
              <a:buChar char="•"/>
            </a:pPr>
            <a:r>
              <a:rPr lang="en-US" sz="2503">
                <a:solidFill>
                  <a:srgbClr val="000000"/>
                </a:solidFill>
                <a:latin typeface="Arimo"/>
              </a:rPr>
              <a:t>Priorité : cela fait référence à la probabilité que l'événement H se soit produit avant l'événement A,</a:t>
            </a:r>
          </a:p>
          <a:p>
            <a:pPr>
              <a:lnSpc>
                <a:spcPts val="3504"/>
              </a:lnSpc>
            </a:pPr>
            <a:r>
              <a:rPr lang="en-US" sz="2503">
                <a:solidFill>
                  <a:srgbClr val="000000"/>
                </a:solidFill>
                <a:latin typeface="Arimo"/>
              </a:rPr>
              <a:t>          c'est-à-dire P(H) (H)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032751" y="9569416"/>
            <a:ext cx="222498" cy="558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09"/>
              </a:lnSpc>
            </a:pPr>
            <a:r>
              <a:rPr lang="en-US" sz="3150">
                <a:solidFill>
                  <a:srgbClr val="000000"/>
                </a:solidFill>
                <a:latin typeface="Arimo"/>
              </a:rPr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62025"/>
            <a:ext cx="2933700" cy="539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09"/>
              </a:lnSpc>
            </a:pPr>
            <a:r>
              <a:rPr lang="en-US" sz="3150">
                <a:solidFill>
                  <a:srgbClr val="000000"/>
                </a:solidFill>
                <a:latin typeface="Open Sauce"/>
              </a:rPr>
              <a:t>2 - Hypothèse 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73319" y="3259514"/>
            <a:ext cx="15404635" cy="4284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rimo"/>
              </a:rPr>
              <a:t>       Suppose initialement que les coefficients de régression et les erreurs de modèle suivent une distribution gaussienne centrée autour de zéro. À mesure que de nouvelles données de ventes immobilières sont observées, ces hypothèses sont mises à jour en utilisant le théorème de Bayes pour obtenir une distribution postérieure plus précise des paramètres du modèle, reflétant mieux leurs valeurs et leurs incertitudes. </a:t>
            </a:r>
          </a:p>
          <a:p>
            <a:pPr>
              <a:lnSpc>
                <a:spcPts val="3779"/>
              </a:lnSpc>
            </a:pPr>
          </a:p>
          <a:p>
            <a:pPr>
              <a:lnSpc>
                <a:spcPts val="3779"/>
              </a:lnSpc>
            </a:pPr>
          </a:p>
          <a:p>
            <a:pPr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rimo"/>
              </a:rPr>
              <a:t>       Cette approche permet de modéliser la variabilité des données tout en prenant en compte les croyances initiales sur les paramètres du modèle.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189539"/>
            <a:ext cx="10695236" cy="41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39746" indent="-269873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Trocchi"/>
              </a:rPr>
              <a:t>La régression bayésienne pour la prévision des prix immobiliers: 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032751" y="9569416"/>
            <a:ext cx="222498" cy="558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09"/>
              </a:lnSpc>
            </a:pPr>
            <a:r>
              <a:rPr lang="en-US" sz="3150">
                <a:solidFill>
                  <a:srgbClr val="000000"/>
                </a:solidFill>
                <a:latin typeface="Arimo"/>
              </a:rPr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67821" y="971550"/>
            <a:ext cx="8461287" cy="529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80085" indent="-340042" lvl="1">
              <a:lnSpc>
                <a:spcPts val="4409"/>
              </a:lnSpc>
              <a:buFont typeface="Arial"/>
              <a:buChar char="•"/>
            </a:pPr>
            <a:r>
              <a:rPr lang="en-US" sz="3150">
                <a:solidFill>
                  <a:srgbClr val="000000"/>
                </a:solidFill>
                <a:latin typeface="Oswald"/>
              </a:rPr>
              <a:t>l'algorithme de base pour la régression bayésien: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054039" y="2651460"/>
            <a:ext cx="11128948" cy="2165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Fira Code"/>
              </a:rPr>
              <a:t>from sklearn import linear_model</a:t>
            </a:r>
          </a:p>
          <a:p>
            <a:pPr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Fira Code"/>
              </a:rPr>
              <a:t>X = [[0., 0.], [1., 1.], [2., 2.], [3., 3.]]</a:t>
            </a:r>
          </a:p>
          <a:p>
            <a:pPr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Fira Code"/>
              </a:rPr>
              <a:t>Y = [0., 1., 2., 3.]</a:t>
            </a:r>
          </a:p>
          <a:p>
            <a:pPr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Fira Code"/>
              </a:rPr>
              <a:t>reg = linear_model.BayesianRidge()</a:t>
            </a:r>
          </a:p>
          <a:p>
            <a:pPr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Fira Code"/>
              </a:rPr>
              <a:t>reg.fit(X, Y)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139238" y="5015865"/>
            <a:ext cx="9525" cy="217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767821" y="5938556"/>
            <a:ext cx="12472541" cy="2379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82925" indent="-291463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Arimo"/>
              </a:rPr>
              <a:t>Dans ce algorithme en import depuis la librairie sklearn le model linear_model.</a:t>
            </a:r>
          </a:p>
          <a:p>
            <a:pPr>
              <a:lnSpc>
                <a:spcPts val="3779"/>
              </a:lnSpc>
            </a:pPr>
          </a:p>
          <a:p>
            <a:pPr marL="582925" indent="-291463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Arimo"/>
              </a:rPr>
              <a:t>Ensuite en va déclarer 2 vecteur de données X et Y qui vont contenir les data.</a:t>
            </a:r>
          </a:p>
          <a:p>
            <a:pPr>
              <a:lnSpc>
                <a:spcPts val="3779"/>
              </a:lnSpc>
            </a:pPr>
          </a:p>
          <a:p>
            <a:pPr marL="582925" indent="-291463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Arimo"/>
              </a:rPr>
              <a:t>A la fin en entraine notre model de régression sur les data entrée. 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032751" y="9569416"/>
            <a:ext cx="222498" cy="558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09"/>
              </a:lnSpc>
            </a:pPr>
            <a:r>
              <a:rPr lang="en-US" sz="3150">
                <a:solidFill>
                  <a:srgbClr val="000000"/>
                </a:solidFill>
                <a:latin typeface="Arimo"/>
              </a:rPr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08383" y="962025"/>
            <a:ext cx="1861096" cy="539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09"/>
              </a:lnSpc>
            </a:pPr>
            <a:r>
              <a:rPr lang="en-US" sz="3150">
                <a:solidFill>
                  <a:srgbClr val="000000"/>
                </a:solidFill>
                <a:latin typeface="Open Sauce"/>
              </a:rPr>
              <a:t> 3 - Coût 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838931" y="2336666"/>
            <a:ext cx="12865447" cy="869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Arimo"/>
              </a:rPr>
              <a:t>       Représentation simplifiée du modèle de régression bayésienne linéaire pour une seule </a:t>
            </a:r>
          </a:p>
          <a:p>
            <a:pPr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Arimo"/>
              </a:rPr>
              <a:t>caractéristique (X) et une seule cible (Y) 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838931" y="3827596"/>
            <a:ext cx="14643633" cy="3070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Arimo"/>
              </a:rPr>
              <a:t>La formule de régression bayésienne linéaire p</a:t>
            </a:r>
            <a:r>
              <a:rPr lang="en-US" sz="2500">
                <a:solidFill>
                  <a:srgbClr val="000000"/>
                </a:solidFill>
                <a:latin typeface="Arimo"/>
              </a:rPr>
              <a:t>our une seule caractéristique :</a:t>
            </a:r>
          </a:p>
          <a:p>
            <a:pPr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Arimo"/>
              </a:rPr>
              <a:t>Y = β0 + β1 * X + ε</a:t>
            </a:r>
          </a:p>
          <a:p>
            <a:pPr marL="539756" indent="-269878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Arimo"/>
              </a:rPr>
              <a:t>Y est la variable cible.</a:t>
            </a:r>
          </a:p>
          <a:p>
            <a:pPr marL="539756" indent="-269878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Arimo"/>
              </a:rPr>
              <a:t>X est la caractéristique d'entrée.</a:t>
            </a:r>
          </a:p>
          <a:p>
            <a:pPr marL="539756" indent="-269878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Arimo"/>
              </a:rPr>
              <a:t>β0 et β1 sont les paramètres du modèle, qui suivent des distributions de probabilité.</a:t>
            </a:r>
          </a:p>
          <a:p>
            <a:pPr marL="539756" indent="-269878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Arimo"/>
              </a:rPr>
              <a:t>ε est le terme d'erreur, qui représente l'incertitude et suit également une distribution de probabilité.</a:t>
            </a:r>
          </a:p>
          <a:p>
            <a:pPr>
              <a:lnSpc>
                <a:spcPts val="3500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032751" y="9569416"/>
            <a:ext cx="222498" cy="558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09"/>
              </a:lnSpc>
            </a:pPr>
            <a:r>
              <a:rPr lang="en-US" sz="3150">
                <a:solidFill>
                  <a:srgbClr val="000000"/>
                </a:solidFill>
                <a:latin typeface="Arimo"/>
              </a:rPr>
              <a:t>5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25573" y="725805"/>
            <a:ext cx="1826716" cy="539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09"/>
              </a:lnSpc>
            </a:pPr>
            <a:r>
              <a:rPr lang="en-US" sz="3150">
                <a:solidFill>
                  <a:srgbClr val="000000"/>
                </a:solidFill>
                <a:latin typeface="Open Sauce"/>
              </a:rPr>
              <a:t> 4 - Algo 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947055" y="1670348"/>
            <a:ext cx="5040957" cy="1208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Arimo"/>
              </a:rPr>
              <a:t>Generate or load your data X = ...</a:t>
            </a:r>
          </a:p>
          <a:p>
            <a:pPr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Arimo"/>
              </a:rPr>
              <a:t> # Independent variable (feature) y = ...</a:t>
            </a:r>
          </a:p>
          <a:p>
            <a:pPr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Arimo"/>
              </a:rPr>
              <a:t> # Dependent variable (target)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947055" y="3022490"/>
            <a:ext cx="9882932" cy="6409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Arimo"/>
              </a:rPr>
              <a:t># Define Bayesian Linear Regression model </a:t>
            </a:r>
          </a:p>
          <a:p>
            <a:pPr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Arimo"/>
              </a:rPr>
              <a:t>with pm.Model() as model: </a:t>
            </a:r>
          </a:p>
          <a:p>
            <a:pPr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Arimo"/>
              </a:rPr>
              <a:t># Define priors for model parameters</a:t>
            </a:r>
          </a:p>
          <a:p>
            <a:pPr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Arimo"/>
              </a:rPr>
              <a:t> # Prior for intercept </a:t>
            </a:r>
          </a:p>
          <a:p>
            <a:pPr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Arimo"/>
              </a:rPr>
              <a:t>alpha = pm.Normal('alpha', mu=0, sigma=1) </a:t>
            </a:r>
          </a:p>
          <a:p>
            <a:pPr>
              <a:lnSpc>
                <a:spcPts val="3220"/>
              </a:lnSpc>
            </a:pPr>
          </a:p>
          <a:p>
            <a:pPr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Arimo"/>
              </a:rPr>
              <a:t># Prior for the coefficient of the independent variable</a:t>
            </a:r>
          </a:p>
          <a:p>
            <a:pPr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Arimo"/>
              </a:rPr>
              <a:t> beta = pm.Normal('beta', mu=0, sigma=1) </a:t>
            </a:r>
          </a:p>
          <a:p>
            <a:pPr>
              <a:lnSpc>
                <a:spcPts val="3220"/>
              </a:lnSpc>
            </a:pPr>
          </a:p>
          <a:p>
            <a:pPr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Arimo"/>
              </a:rPr>
              <a:t># Prior for the error term </a:t>
            </a:r>
          </a:p>
          <a:p>
            <a:pPr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Arimo"/>
              </a:rPr>
              <a:t>sigma = pm.HalfNormal('sigma', sigma=1) </a:t>
            </a:r>
          </a:p>
          <a:p>
            <a:pPr>
              <a:lnSpc>
                <a:spcPts val="3220"/>
              </a:lnSpc>
            </a:pPr>
          </a:p>
          <a:p>
            <a:pPr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Arimo"/>
              </a:rPr>
              <a:t># Expected value (mean) of the target variable</a:t>
            </a:r>
          </a:p>
          <a:p>
            <a:pPr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Arimo"/>
              </a:rPr>
              <a:t> mu = alpha + beta * X </a:t>
            </a:r>
          </a:p>
          <a:p>
            <a:pPr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Arimo"/>
              </a:rPr>
              <a:t># Likelihood of the observed data</a:t>
            </a:r>
          </a:p>
          <a:p>
            <a:pPr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Arimo"/>
              </a:rPr>
              <a:t> y_observed = pm.Normal('y_observed', mu=mu, sigma=sigma, observed=y)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965813" y="9477900"/>
            <a:ext cx="222498" cy="558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09"/>
              </a:lnSpc>
            </a:pPr>
            <a:r>
              <a:rPr lang="en-US" sz="3150">
                <a:solidFill>
                  <a:srgbClr val="000000"/>
                </a:solidFill>
                <a:latin typeface="Arimo"/>
              </a:rPr>
              <a:t>6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62025"/>
            <a:ext cx="3461742" cy="539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09"/>
              </a:lnSpc>
            </a:pPr>
            <a:r>
              <a:rPr lang="en-US" sz="3150">
                <a:solidFill>
                  <a:srgbClr val="000000"/>
                </a:solidFill>
                <a:latin typeface="Open Sauce"/>
              </a:rPr>
              <a:t> 5 - Bibliographie :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23965" y="2343481"/>
            <a:ext cx="15117628" cy="539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80085" indent="-340042" lvl="1">
              <a:lnSpc>
                <a:spcPts val="4409"/>
              </a:lnSpc>
              <a:buFont typeface="Arial"/>
              <a:buChar char="•"/>
            </a:pPr>
            <a:r>
              <a:rPr lang="en-US" sz="3150">
                <a:solidFill>
                  <a:srgbClr val="000000"/>
                </a:solidFill>
                <a:latin typeface="Open Sauce"/>
              </a:rPr>
              <a:t>https://www.slideshare.net/JerminJershaTC/bayesian-linear-regr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23965" y="3388210"/>
            <a:ext cx="15117628" cy="539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80085" indent="-340042" lvl="1">
              <a:lnSpc>
                <a:spcPts val="4409"/>
              </a:lnSpc>
              <a:buFont typeface="Arial"/>
              <a:buChar char="•"/>
            </a:pPr>
            <a:r>
              <a:rPr lang="en-US" sz="3150">
                <a:solidFill>
                  <a:srgbClr val="000000"/>
                </a:solidFill>
                <a:latin typeface="Open Sauce"/>
              </a:rPr>
              <a:t>https://slideplayer.com/slide/14605431/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23965" y="4432150"/>
            <a:ext cx="15117628" cy="539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80085" indent="-340042" lvl="1">
              <a:lnSpc>
                <a:spcPts val="4409"/>
              </a:lnSpc>
              <a:buFont typeface="Arial"/>
              <a:buChar char="•"/>
            </a:pPr>
            <a:r>
              <a:rPr lang="en-US" sz="3150">
                <a:solidFill>
                  <a:srgbClr val="000000"/>
                </a:solidFill>
                <a:latin typeface="Open Sauce"/>
              </a:rPr>
              <a:t>https://www.geeksforgeeks.org/implementation-of-bayesian-regression/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DAFvKYHfIJE</dc:identifier>
  <dcterms:modified xsi:type="dcterms:W3CDTF">2011-08-01T06:04:30Z</dcterms:modified>
  <cp:revision>1</cp:revision>
  <dc:title>Régression bayésien SA</dc:title>
</cp:coreProperties>
</file>