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67" r:id="rId3"/>
    <p:sldId id="257" r:id="rId4"/>
    <p:sldId id="258" r:id="rId5"/>
    <p:sldId id="259" r:id="rId6"/>
    <p:sldId id="260" r:id="rId7"/>
    <p:sldId id="268" r:id="rId8"/>
    <p:sldId id="261" r:id="rId9"/>
    <p:sldId id="262" r:id="rId10"/>
    <p:sldId id="263" r:id="rId11"/>
    <p:sldId id="264" r:id="rId12"/>
    <p:sldId id="265" r:id="rId13"/>
    <p:sldId id="266" r:id="rId14"/>
    <p:sldId id="269" r:id="rId15"/>
    <p:sldId id="270" r:id="rId16"/>
    <p:sldId id="271" r:id="rId17"/>
    <p:sldId id="273" r:id="rId18"/>
    <p:sldId id="278" r:id="rId19"/>
    <p:sldId id="280" r:id="rId20"/>
    <p:sldId id="281" r:id="rId21"/>
    <p:sldId id="277" r:id="rId22"/>
    <p:sldId id="274" r:id="rId23"/>
    <p:sldId id="276"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464"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3/20/18</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3/20/18</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3/20/18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3/20/18</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9.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themeOverride" Target="../theme/themeOverride2.xml"/><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9.xml"/><Relationship Id="rId2" Type="http://schemas.openxmlformats.org/officeDocument/2006/relationships/hyperlink" Target="https://biz.yelp.com/support/compar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iz.yelp.com/support/compare" TargetMode="External"/><Relationship Id="rId4" Type="http://schemas.openxmlformats.org/officeDocument/2006/relationships/image" Target="../media/image16.png"/><Relationship Id="rId5" Type="http://schemas.openxmlformats.org/officeDocument/2006/relationships/image" Target="../media/image18.png"/><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hyperlink" Target="https://biz.yelp.com/support/compare" TargetMode="External"/><Relationship Id="rId4" Type="http://schemas.openxmlformats.org/officeDocument/2006/relationships/image" Target="../media/image16.png"/><Relationship Id="rId5" Type="http://schemas.openxmlformats.org/officeDocument/2006/relationships/image" Target="../media/image19.png"/><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9.xml"/><Relationship Id="rId2" Type="http://schemas.openxmlformats.org/officeDocument/2006/relationships/hyperlink" Target="https://biz.yelp.com/support/compar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9.xml"/><Relationship Id="rId2" Type="http://schemas.openxmlformats.org/officeDocument/2006/relationships/hyperlink" Target="https://biz.yelp.com/support/compar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biz.yelp.com/support/compare" TargetMode="External"/><Relationship Id="rId4" Type="http://schemas.openxmlformats.org/officeDocument/2006/relationships/image" Target="../media/image16.png"/><Relationship Id="rId5" Type="http://schemas.openxmlformats.org/officeDocument/2006/relationships/image" Target="../media/image23.png"/><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hyperlink" Target="https://biz.yelp.com/support/compare" TargetMode="External"/><Relationship Id="rId4" Type="http://schemas.openxmlformats.org/officeDocument/2006/relationships/image" Target="../media/image16.png"/><Relationship Id="rId5" Type="http://schemas.openxmlformats.org/officeDocument/2006/relationships/image" Target="../media/image24.png"/><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biz.yelp.com/support/compare" TargetMode="External"/><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9.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43804-7C49-4BE1-B703-818239ED0A17}"/>
              </a:ext>
            </a:extLst>
          </p:cNvPr>
          <p:cNvSpPr>
            <a:spLocks noGrp="1"/>
          </p:cNvSpPr>
          <p:nvPr>
            <p:ph type="ctrTitle"/>
          </p:nvPr>
        </p:nvSpPr>
        <p:spPr/>
        <p:txBody>
          <a:bodyPr/>
          <a:lstStyle/>
          <a:p>
            <a:r>
              <a:rPr lang="en-US" dirty="0"/>
              <a:t>Yelp Data analysis</a:t>
            </a:r>
          </a:p>
        </p:txBody>
      </p:sp>
      <p:sp>
        <p:nvSpPr>
          <p:cNvPr id="3" name="Subtitle 2">
            <a:extLst>
              <a:ext uri="{FF2B5EF4-FFF2-40B4-BE49-F238E27FC236}">
                <a16:creationId xmlns:a16="http://schemas.microsoft.com/office/drawing/2014/main" xmlns="" id="{91DFDA71-0ACB-4F1D-A7AD-6C602F416167}"/>
              </a:ext>
            </a:extLst>
          </p:cNvPr>
          <p:cNvSpPr>
            <a:spLocks noGrp="1"/>
          </p:cNvSpPr>
          <p:nvPr>
            <p:ph type="subTitle" idx="1"/>
          </p:nvPr>
        </p:nvSpPr>
        <p:spPr/>
        <p:txBody>
          <a:bodyPr/>
          <a:lstStyle/>
          <a:p>
            <a:r>
              <a:rPr lang="en-US" dirty="0"/>
              <a:t>Team 3</a:t>
            </a:r>
          </a:p>
        </p:txBody>
      </p:sp>
    </p:spTree>
    <p:extLst>
      <p:ext uri="{BB962C8B-B14F-4D97-AF65-F5344CB8AC3E}">
        <p14:creationId xmlns:p14="http://schemas.microsoft.com/office/powerpoint/2010/main" val="2456264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074DCCE6-BE39-425B-82BF-AEE12EA645B4}"/>
              </a:ext>
            </a:extLst>
          </p:cNvPr>
          <p:cNvPicPr>
            <a:picLocks noChangeAspect="1"/>
          </p:cNvPicPr>
          <p:nvPr/>
        </p:nvPicPr>
        <p:blipFill>
          <a:blip r:embed="rId2"/>
          <a:stretch>
            <a:fillRect/>
          </a:stretch>
        </p:blipFill>
        <p:spPr>
          <a:xfrm>
            <a:off x="4000500" y="-285750"/>
            <a:ext cx="4963991" cy="7677150"/>
          </a:xfrm>
          <a:prstGeom prst="rect">
            <a:avLst/>
          </a:prstGeom>
        </p:spPr>
      </p:pic>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fontScale="90000"/>
          </a:bodyPr>
          <a:lstStyle/>
          <a:p>
            <a:r>
              <a:rPr lang="en-US" sz="2400" dirty="0"/>
              <a:t>Most common words in reviews contd.</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endParaRPr lang="en-US" dirty="0"/>
          </a:p>
        </p:txBody>
      </p:sp>
      <p:pic>
        <p:nvPicPr>
          <p:cNvPr id="14" name="Picture Placeholder 13" descr="A close up of a logo&#10;&#10;Description generated with high confidence">
            <a:extLst>
              <a:ext uri="{FF2B5EF4-FFF2-40B4-BE49-F238E27FC236}">
                <a16:creationId xmlns:a16="http://schemas.microsoft.com/office/drawing/2014/main" xmlns="" id="{C6D21ADF-84D9-4177-A581-34FD0F11B2A3}"/>
              </a:ext>
            </a:extLst>
          </p:cNvPr>
          <p:cNvPicPr>
            <a:picLocks noGrp="1" noChangeAspect="1"/>
          </p:cNvPicPr>
          <p:nvPr>
            <p:ph type="pic" idx="1"/>
          </p:nvPr>
        </p:nvPicPr>
        <p:blipFill>
          <a:blip r:embed="rId3"/>
          <a:srcRect t="12839" b="12839"/>
          <a:stretch>
            <a:fillRect/>
          </a:stretch>
        </p:blipFill>
        <p:spPr>
          <a:xfrm>
            <a:off x="-509225" y="237744"/>
            <a:ext cx="5429251" cy="6382512"/>
          </a:xfrm>
        </p:spPr>
      </p:pic>
    </p:spTree>
    <p:extLst>
      <p:ext uri="{BB962C8B-B14F-4D97-AF65-F5344CB8AC3E}">
        <p14:creationId xmlns:p14="http://schemas.microsoft.com/office/powerpoint/2010/main" val="335333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fontScale="90000"/>
          </a:bodyPr>
          <a:lstStyle/>
          <a:p>
            <a:r>
              <a:rPr lang="en-US" sz="2400" dirty="0"/>
              <a:t>And award for most positive and negative reviews goes to!!!</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r>
              <a:rPr lang="en-US" dirty="0"/>
              <a:t>Identify unigrams</a:t>
            </a:r>
          </a:p>
          <a:p>
            <a:pPr indent="-182880">
              <a:lnSpc>
                <a:spcPct val="100000"/>
              </a:lnSpc>
              <a:buFont typeface="Garamond" pitchFamily="18" charset="0"/>
              <a:buChar char="◦"/>
            </a:pPr>
            <a:r>
              <a:rPr lang="en-US" dirty="0"/>
              <a:t>Calculate number of positive and negative words using “</a:t>
            </a:r>
            <a:r>
              <a:rPr lang="en-US" dirty="0" err="1"/>
              <a:t>bing</a:t>
            </a:r>
            <a:r>
              <a:rPr lang="en-US" dirty="0"/>
              <a:t>” lexicons</a:t>
            </a:r>
          </a:p>
          <a:p>
            <a:pPr indent="-182880">
              <a:lnSpc>
                <a:spcPct val="100000"/>
              </a:lnSpc>
              <a:buFont typeface="Garamond" pitchFamily="18" charset="0"/>
              <a:buChar char="◦"/>
            </a:pPr>
            <a:r>
              <a:rPr lang="en-US" dirty="0"/>
              <a:t>Take difference of Positive and negative number of words per review and call it a sentiment score. </a:t>
            </a:r>
          </a:p>
          <a:p>
            <a:pPr indent="-182880">
              <a:lnSpc>
                <a:spcPct val="100000"/>
              </a:lnSpc>
              <a:buFont typeface="Garamond" pitchFamily="18" charset="0"/>
              <a:buChar char="◦"/>
            </a:pPr>
            <a:r>
              <a:rPr lang="en-US" dirty="0"/>
              <a:t>Identify positive and negative reviews based on sentiment score</a:t>
            </a:r>
          </a:p>
        </p:txBody>
      </p:sp>
      <p:sp>
        <p:nvSpPr>
          <p:cNvPr id="5" name="Picture Placeholder 4">
            <a:extLst>
              <a:ext uri="{FF2B5EF4-FFF2-40B4-BE49-F238E27FC236}">
                <a16:creationId xmlns:a16="http://schemas.microsoft.com/office/drawing/2014/main" xmlns="" id="{D412995B-E7CF-44B9-AE1D-F7048412F6C9}"/>
              </a:ext>
            </a:extLst>
          </p:cNvPr>
          <p:cNvSpPr>
            <a:spLocks noGrp="1"/>
          </p:cNvSpPr>
          <p:nvPr>
            <p:ph type="pic" idx="1"/>
          </p:nvPr>
        </p:nvSpPr>
        <p:spPr/>
      </p:sp>
      <p:graphicFrame>
        <p:nvGraphicFramePr>
          <p:cNvPr id="6" name="Table 5">
            <a:extLst>
              <a:ext uri="{FF2B5EF4-FFF2-40B4-BE49-F238E27FC236}">
                <a16:creationId xmlns:a16="http://schemas.microsoft.com/office/drawing/2014/main" xmlns="" id="{4B7D3FF2-B5E9-419E-BC62-9B57104A94B3}"/>
              </a:ext>
            </a:extLst>
          </p:cNvPr>
          <p:cNvGraphicFramePr>
            <a:graphicFrameLocks noGrp="1"/>
          </p:cNvGraphicFramePr>
          <p:nvPr>
            <p:extLst>
              <p:ext uri="{D42A27DB-BD31-4B8C-83A1-F6EECF244321}">
                <p14:modId xmlns:p14="http://schemas.microsoft.com/office/powerpoint/2010/main" val="2497173141"/>
              </p:ext>
            </p:extLst>
          </p:nvPr>
        </p:nvGraphicFramePr>
        <p:xfrm>
          <a:off x="228599" y="237744"/>
          <a:ext cx="8531352" cy="6382511"/>
        </p:xfrm>
        <a:graphic>
          <a:graphicData uri="http://schemas.openxmlformats.org/drawingml/2006/table">
            <a:tbl>
              <a:tblPr>
                <a:tableStyleId>{5C22544A-7EE6-4342-B048-85BDC9FD1C3A}</a:tableStyleId>
              </a:tblPr>
              <a:tblGrid>
                <a:gridCol w="4325999">
                  <a:extLst>
                    <a:ext uri="{9D8B030D-6E8A-4147-A177-3AD203B41FA5}">
                      <a16:colId xmlns:a16="http://schemas.microsoft.com/office/drawing/2014/main" xmlns="" val="1160371694"/>
                    </a:ext>
                  </a:extLst>
                </a:gridCol>
                <a:gridCol w="4205353">
                  <a:extLst>
                    <a:ext uri="{9D8B030D-6E8A-4147-A177-3AD203B41FA5}">
                      <a16:colId xmlns:a16="http://schemas.microsoft.com/office/drawing/2014/main" xmlns="" val="2496106450"/>
                    </a:ext>
                  </a:extLst>
                </a:gridCol>
              </a:tblGrid>
              <a:tr h="254119">
                <a:tc>
                  <a:txBody>
                    <a:bodyPr/>
                    <a:lstStyle/>
                    <a:p>
                      <a:pPr algn="l" fontAlgn="ctr"/>
                      <a:endParaRPr lang="en-US" sz="800" u="sng" strike="noStrike">
                        <a:effectLst/>
                      </a:endParaRPr>
                    </a:p>
                    <a:p>
                      <a:pPr algn="l" fontAlgn="ctr"/>
                      <a:r>
                        <a:rPr lang="en-US" sz="800" u="sng" strike="noStrike">
                          <a:effectLst/>
                        </a:rPr>
                        <a:t>Most Negative</a:t>
                      </a:r>
                      <a:endParaRPr lang="en-US" sz="800" b="1" i="1" u="sng" strike="noStrike">
                        <a:solidFill>
                          <a:srgbClr val="000000"/>
                        </a:solidFill>
                        <a:effectLst/>
                        <a:latin typeface="Calibri" panose="020F0502020204030204" pitchFamily="34" charset="0"/>
                      </a:endParaRPr>
                    </a:p>
                  </a:txBody>
                  <a:tcPr marL="4021" marR="4021" marT="4021" marB="0" anchor="ctr"/>
                </a:tc>
                <a:tc>
                  <a:txBody>
                    <a:bodyPr/>
                    <a:lstStyle/>
                    <a:p>
                      <a:pPr algn="l" fontAlgn="b"/>
                      <a:r>
                        <a:rPr lang="en-US" sz="800" u="sng" strike="noStrike">
                          <a:effectLst/>
                        </a:rPr>
                        <a:t>Most Positive</a:t>
                      </a:r>
                      <a:endParaRPr lang="en-US" sz="800" b="1" i="1" u="sng" strike="noStrike">
                        <a:solidFill>
                          <a:srgbClr val="000000"/>
                        </a:solidFill>
                        <a:effectLst/>
                        <a:latin typeface="Calibri" panose="020F0502020204030204" pitchFamily="34" charset="0"/>
                      </a:endParaRPr>
                    </a:p>
                  </a:txBody>
                  <a:tcPr marL="4021" marR="4021" marT="4021" marB="0" anchor="b"/>
                </a:tc>
                <a:extLst>
                  <a:ext uri="{0D108BD9-81ED-4DB2-BD59-A6C34878D82A}">
                    <a16:rowId xmlns:a16="http://schemas.microsoft.com/office/drawing/2014/main" xmlns="" val="3335194982"/>
                  </a:ext>
                </a:extLst>
              </a:tr>
              <a:tr h="1061560">
                <a:tc>
                  <a:txBody>
                    <a:bodyPr/>
                    <a:lstStyle/>
                    <a:p>
                      <a:pPr algn="l" fontAlgn="ctr"/>
                      <a:r>
                        <a:rPr lang="en-US" sz="800" u="none" strike="noStrike">
                          <a:effectLst/>
                        </a:rPr>
                        <a:t>Its cold and expensive Hipster city I wanna go to Charlies Blah blah blah blah blah blah blah blah blah blah blah blah blah blah blah blah blah blah blah blah blah blah blah blah blah blah </a:t>
                      </a:r>
                      <a:endParaRPr lang="en-US" sz="800" b="0" i="0" u="none" strike="noStrike">
                        <a:solidFill>
                          <a:srgbClr val="000000"/>
                        </a:solidFill>
                        <a:effectLst/>
                        <a:latin typeface="Calibri" panose="020F0502020204030204" pitchFamily="34" charset="0"/>
                      </a:endParaRPr>
                    </a:p>
                  </a:txBody>
                  <a:tcPr marL="4021" marR="4021" marT="4021" marB="0" anchor="ctr"/>
                </a:tc>
                <a:tc>
                  <a:txBody>
                    <a:bodyPr/>
                    <a:lstStyle/>
                    <a:p>
                      <a:pPr algn="l" fontAlgn="ctr"/>
                      <a:endParaRPr lang="en-US" sz="800" u="none" strike="noStrike">
                        <a:effectLst/>
                      </a:endParaRPr>
                    </a:p>
                    <a:p>
                      <a:pPr algn="l" fontAlgn="ctr"/>
                      <a:r>
                        <a:rPr lang="en-US" sz="800" u="none" strike="noStrike">
                          <a:effectLst/>
                        </a:rPr>
                        <a:t>Havent been to Macayos and quite some time however thus far I am pleased Our server is very good Josh is his name and he is highly attentive friendly etc makes the visit here enjoyable Their chips are good Crisp and fresh Salsa was nice and he provided me some house hot sauce to raise the heat a bit I tried the Tomatillo sauce at Joshs suggestion and that was tasty and had a nice kick to it Their guacamole is good as well Dinner is yet to come but I expect will be good </a:t>
                      </a:r>
                      <a:endParaRPr lang="en-US" sz="800" b="0" i="0" u="none" strike="noStrike">
                        <a:solidFill>
                          <a:srgbClr val="000000"/>
                        </a:solidFill>
                        <a:effectLst/>
                        <a:latin typeface="Calibri" panose="020F0502020204030204" pitchFamily="34" charset="0"/>
                      </a:endParaRPr>
                    </a:p>
                  </a:txBody>
                  <a:tcPr marL="4021" marR="4021" marT="4021" marB="0" anchor="ctr"/>
                </a:tc>
                <a:extLst>
                  <a:ext uri="{0D108BD9-81ED-4DB2-BD59-A6C34878D82A}">
                    <a16:rowId xmlns:a16="http://schemas.microsoft.com/office/drawing/2014/main" xmlns="" val="1420804576"/>
                  </a:ext>
                </a:extLst>
              </a:tr>
              <a:tr h="944332">
                <a:tc>
                  <a:txBody>
                    <a:bodyPr/>
                    <a:lstStyle/>
                    <a:p>
                      <a:pPr algn="l" fontAlgn="ctr"/>
                      <a:endParaRPr lang="en-US" sz="800" u="none" strike="noStrike" dirty="0">
                        <a:effectLst/>
                      </a:endParaRPr>
                    </a:p>
                    <a:p>
                      <a:pPr algn="l" fontAlgn="ctr"/>
                      <a:r>
                        <a:rPr lang="en-US" sz="800" u="none" strike="noStrike" dirty="0">
                          <a:effectLst/>
                        </a:rPr>
                        <a:t>Very good food Blah blah blah </a:t>
                      </a:r>
                      <a:r>
                        <a:rPr lang="en-US" sz="800" u="none" strike="noStrike" dirty="0" err="1">
                          <a:effectLst/>
                        </a:rPr>
                        <a:t>blahh</a:t>
                      </a:r>
                      <a:r>
                        <a:rPr lang="en-US" sz="800" u="none" strike="noStrike" dirty="0">
                          <a:effectLst/>
                        </a:rPr>
                        <a:t> blah blah </a:t>
                      </a:r>
                      <a:r>
                        <a:rPr lang="en-US" sz="800" u="none" strike="noStrike" dirty="0" err="1">
                          <a:effectLst/>
                        </a:rPr>
                        <a:t>blahh</a:t>
                      </a:r>
                      <a:r>
                        <a:rPr lang="en-US" sz="800" u="none" strike="noStrike" dirty="0">
                          <a:effectLst/>
                        </a:rPr>
                        <a:t> blah blah </a:t>
                      </a:r>
                      <a:r>
                        <a:rPr lang="en-US" sz="800" u="none" strike="noStrike" dirty="0" err="1">
                          <a:effectLst/>
                        </a:rPr>
                        <a:t>blahh</a:t>
                      </a:r>
                      <a:r>
                        <a:rPr lang="en-US" sz="800" u="none" strike="noStrike" dirty="0">
                          <a:effectLst/>
                        </a:rPr>
                        <a:t> blah blah </a:t>
                      </a:r>
                      <a:r>
                        <a:rPr lang="en-US" sz="800" u="none" strike="noStrike" dirty="0" err="1">
                          <a:effectLst/>
                        </a:rPr>
                        <a:t>blahh</a:t>
                      </a:r>
                      <a:r>
                        <a:rPr lang="en-US" sz="800" u="none" strike="noStrike" dirty="0">
                          <a:effectLst/>
                        </a:rPr>
                        <a:t> blah blah </a:t>
                      </a:r>
                      <a:r>
                        <a:rPr lang="en-US" sz="800" u="none" strike="noStrike" dirty="0" err="1">
                          <a:effectLst/>
                        </a:rPr>
                        <a:t>blahh</a:t>
                      </a:r>
                      <a:r>
                        <a:rPr lang="en-US" sz="800" u="none" strike="noStrike" dirty="0">
                          <a:effectLst/>
                        </a:rPr>
                        <a:t> blah blah </a:t>
                      </a:r>
                      <a:r>
                        <a:rPr lang="en-US" sz="800" u="none" strike="noStrike" dirty="0" err="1">
                          <a:effectLst/>
                        </a:rPr>
                        <a:t>blahh</a:t>
                      </a:r>
                      <a:r>
                        <a:rPr lang="en-US" sz="800" u="none" strike="noStrike" dirty="0">
                          <a:effectLst/>
                        </a:rPr>
                        <a:t> blah blah blah All the blah blah blah are to extend the review only </a:t>
                      </a:r>
                      <a:endParaRPr lang="en-US" sz="800" b="0" i="0" u="none" strike="noStrike" dirty="0">
                        <a:solidFill>
                          <a:srgbClr val="000000"/>
                        </a:solidFill>
                        <a:effectLst/>
                        <a:latin typeface="Calibri" panose="020F0502020204030204" pitchFamily="34" charset="0"/>
                      </a:endParaRPr>
                    </a:p>
                  </a:txBody>
                  <a:tcPr marL="4021" marR="4021" marT="4021" marB="0" anchor="ctr"/>
                </a:tc>
                <a:tc>
                  <a:txBody>
                    <a:bodyPr/>
                    <a:lstStyle/>
                    <a:p>
                      <a:pPr algn="l" fontAlgn="ctr"/>
                      <a:endParaRPr lang="en-US" sz="800" u="none" strike="noStrike" dirty="0">
                        <a:effectLst/>
                      </a:endParaRPr>
                    </a:p>
                    <a:p>
                      <a:pPr algn="l" fontAlgn="ctr"/>
                      <a:r>
                        <a:rPr lang="en-US" sz="800" u="none" strike="noStrike" dirty="0">
                          <a:effectLst/>
                        </a:rPr>
                        <a:t>Adrian was a wonderfully attentive resourceful and friendly server food came out promptly although the drinks not always so prompt star customer service thank you for all the wonderful appetizer and cocktail recommendations Everything was so </a:t>
                      </a:r>
                      <a:r>
                        <a:rPr lang="en-US" sz="800" u="none" strike="noStrike" dirty="0" err="1">
                          <a:effectLst/>
                        </a:rPr>
                        <a:t>flavourful</a:t>
                      </a:r>
                      <a:r>
                        <a:rPr lang="en-US" sz="800" u="none" strike="noStrike" dirty="0">
                          <a:effectLst/>
                        </a:rPr>
                        <a:t> the female servers and female hosts were also very helpful and welcoming Thanks to Tom the manager for the warm reception as well I wish u a speedy recovery on your ACL </a:t>
                      </a:r>
                      <a:endParaRPr lang="en-US" sz="800" b="0" i="0" u="none" strike="noStrike" dirty="0">
                        <a:solidFill>
                          <a:srgbClr val="000000"/>
                        </a:solidFill>
                        <a:effectLst/>
                        <a:latin typeface="Calibri" panose="020F0502020204030204" pitchFamily="34" charset="0"/>
                      </a:endParaRPr>
                    </a:p>
                  </a:txBody>
                  <a:tcPr marL="4021" marR="4021" marT="4021" marB="0" anchor="ctr"/>
                </a:tc>
                <a:extLst>
                  <a:ext uri="{0D108BD9-81ED-4DB2-BD59-A6C34878D82A}">
                    <a16:rowId xmlns:a16="http://schemas.microsoft.com/office/drawing/2014/main" xmlns="" val="1780194125"/>
                  </a:ext>
                </a:extLst>
              </a:tr>
              <a:tr h="1061560">
                <a:tc>
                  <a:txBody>
                    <a:bodyPr/>
                    <a:lstStyle/>
                    <a:p>
                      <a:pPr algn="l" fontAlgn="ctr"/>
                      <a:endParaRPr lang="en-US" sz="800" u="none" strike="noStrike">
                        <a:effectLst/>
                      </a:endParaRPr>
                    </a:p>
                    <a:p>
                      <a:pPr algn="l" fontAlgn="ctr"/>
                      <a:r>
                        <a:rPr lang="en-US" sz="800" u="none" strike="noStrike">
                          <a:effectLst/>
                        </a:rPr>
                        <a:t>I agree with Elizabeth H review Food is disgusting Tried this place three times Food worse each time Everything fried is soggy because preside and left to lay and rot WORST IN PHOENIX Dont try to tell Rude Manager something is bad He doesnt care and is combative Everything worn out from booths uncomfortable chairs silver wear to filthy kitchen and floors Cash only no cards ATM a rip off huge fees Soda is some flat nasty tasting generic Went to Garcias down the street T </a:t>
                      </a:r>
                      <a:endParaRPr lang="en-US" sz="800" b="0" i="0" u="none" strike="noStrike">
                        <a:solidFill>
                          <a:srgbClr val="000000"/>
                        </a:solidFill>
                        <a:effectLst/>
                        <a:latin typeface="Calibri" panose="020F0502020204030204" pitchFamily="34" charset="0"/>
                      </a:endParaRPr>
                    </a:p>
                  </a:txBody>
                  <a:tcPr marL="4021" marR="4021" marT="4021" marB="0" anchor="ctr"/>
                </a:tc>
                <a:tc>
                  <a:txBody>
                    <a:bodyPr/>
                    <a:lstStyle/>
                    <a:p>
                      <a:pPr algn="l" fontAlgn="ctr"/>
                      <a:endParaRPr lang="en-US" sz="800" u="none" strike="noStrike" dirty="0">
                        <a:effectLst/>
                      </a:endParaRPr>
                    </a:p>
                    <a:p>
                      <a:pPr algn="l" fontAlgn="ctr"/>
                      <a:r>
                        <a:rPr lang="en-US" sz="800" u="none" strike="noStrike" dirty="0">
                          <a:effectLst/>
                        </a:rPr>
                        <a:t>Came here with my boyfriend for dinner The food was very good They send out a delicious salsa and bean dip with warm tortilla chips complimentary Margaritas are strong and very good Food is always great as well But the thing that sets this place apart is the service Everyone is so friendly and helpful They are always right on top of things to make sure you have everything you need Especially Hector The nicest server assistant we have seen here Thank you We will be back soon </a:t>
                      </a:r>
                      <a:endParaRPr lang="en-US" sz="800" b="0" i="0" u="none" strike="noStrike" dirty="0">
                        <a:solidFill>
                          <a:srgbClr val="000000"/>
                        </a:solidFill>
                        <a:effectLst/>
                        <a:latin typeface="Calibri" panose="020F0502020204030204" pitchFamily="34" charset="0"/>
                      </a:endParaRPr>
                    </a:p>
                  </a:txBody>
                  <a:tcPr marL="4021" marR="4021" marT="4021" marB="0" anchor="ctr"/>
                </a:tc>
                <a:extLst>
                  <a:ext uri="{0D108BD9-81ED-4DB2-BD59-A6C34878D82A}">
                    <a16:rowId xmlns:a16="http://schemas.microsoft.com/office/drawing/2014/main" xmlns="" val="3189875665"/>
                  </a:ext>
                </a:extLst>
              </a:tr>
              <a:tr h="1172276">
                <a:tc>
                  <a:txBody>
                    <a:bodyPr/>
                    <a:lstStyle/>
                    <a:p>
                      <a:pPr algn="l" fontAlgn="ctr"/>
                      <a:endParaRPr lang="en-US" sz="800" u="none" strike="noStrike">
                        <a:effectLst/>
                      </a:endParaRPr>
                    </a:p>
                    <a:p>
                      <a:pPr algn="l" fontAlgn="ctr"/>
                      <a:r>
                        <a:rPr lang="en-US" sz="800" u="none" strike="noStrike">
                          <a:effectLst/>
                        </a:rPr>
                        <a:t>After watching Kitchen Nightmares I am in complete Shock This bitch Amy needs an ass beating I wish I lived there so I can go to that kitchen and fuck your cuntAss up you stupid crazy psychotic lunatic bitch And simon taking all the tips from his staff How dare you Absolutely disgusting people Ive never seen Gordon Ramsey walk out on a restaurant in all his shows This place is so screwed up because of the owners and psycho chef Amy Youre are a gross excuse for a human being </a:t>
                      </a:r>
                      <a:endParaRPr lang="en-US" sz="800" b="0" i="0" u="none" strike="noStrike">
                        <a:solidFill>
                          <a:srgbClr val="000000"/>
                        </a:solidFill>
                        <a:effectLst/>
                        <a:latin typeface="Calibri" panose="020F0502020204030204" pitchFamily="34" charset="0"/>
                      </a:endParaRPr>
                    </a:p>
                  </a:txBody>
                  <a:tcPr marL="4021" marR="4021" marT="4021" marB="0" anchor="ctr"/>
                </a:tc>
                <a:tc>
                  <a:txBody>
                    <a:bodyPr/>
                    <a:lstStyle/>
                    <a:p>
                      <a:pPr algn="l" fontAlgn="ctr"/>
                      <a:endParaRPr lang="en-US" sz="800" u="none" strike="noStrike">
                        <a:effectLst/>
                      </a:endParaRPr>
                    </a:p>
                    <a:p>
                      <a:pPr algn="l" fontAlgn="ctr"/>
                      <a:r>
                        <a:rPr lang="en-US" sz="800" u="none" strike="noStrike">
                          <a:effectLst/>
                        </a:rPr>
                        <a:t>Simply amazing chicken is delicious fried baked or grilled all very different and taste amazing Baked mac cheese wow good cooked to order fresh and hot make their own sauces and I must say another star I dont like honey mustard I would come back here just for it lol but true it Staff is super friendly welcoming and environment is welcoming and very clean Pricing is very affordable I would pay double food is so good Thank you staff and management my family and I very much enjoyed dinner </a:t>
                      </a:r>
                      <a:endParaRPr lang="en-US" sz="800" b="0" i="0" u="none" strike="noStrike">
                        <a:solidFill>
                          <a:srgbClr val="000000"/>
                        </a:solidFill>
                        <a:effectLst/>
                        <a:latin typeface="Calibri" panose="020F0502020204030204" pitchFamily="34" charset="0"/>
                      </a:endParaRPr>
                    </a:p>
                  </a:txBody>
                  <a:tcPr marL="4021" marR="4021" marT="4021" marB="0" anchor="ctr"/>
                </a:tc>
                <a:extLst>
                  <a:ext uri="{0D108BD9-81ED-4DB2-BD59-A6C34878D82A}">
                    <a16:rowId xmlns:a16="http://schemas.microsoft.com/office/drawing/2014/main" xmlns="" val="593732727"/>
                  </a:ext>
                </a:extLst>
              </a:tr>
              <a:tr h="944332">
                <a:tc>
                  <a:txBody>
                    <a:bodyPr/>
                    <a:lstStyle/>
                    <a:p>
                      <a:pPr algn="l" fontAlgn="ctr"/>
                      <a:endParaRPr lang="en-US" sz="800" u="none" strike="noStrike">
                        <a:effectLst/>
                      </a:endParaRPr>
                    </a:p>
                    <a:p>
                      <a:pPr algn="l" fontAlgn="ctr"/>
                      <a:r>
                        <a:rPr lang="en-US" sz="800" u="none" strike="noStrike">
                          <a:effectLst/>
                        </a:rPr>
                        <a:t>very rude staff very rude staff very rude staff very rude staff very rude staff very rude staff very rude staff very rude staff very rude staff very rude staff very rude staff </a:t>
                      </a:r>
                      <a:endParaRPr lang="en-US" sz="800" b="0" i="0" u="none" strike="noStrike">
                        <a:solidFill>
                          <a:srgbClr val="000000"/>
                        </a:solidFill>
                        <a:effectLst/>
                        <a:latin typeface="Calibri" panose="020F0502020204030204" pitchFamily="34" charset="0"/>
                      </a:endParaRPr>
                    </a:p>
                  </a:txBody>
                  <a:tcPr marL="4021" marR="4021" marT="4021" marB="0" anchor="ctr"/>
                </a:tc>
                <a:tc>
                  <a:txBody>
                    <a:bodyPr/>
                    <a:lstStyle/>
                    <a:p>
                      <a:pPr algn="l" fontAlgn="ctr"/>
                      <a:endParaRPr lang="en-US" sz="800" u="none" strike="noStrike" dirty="0">
                        <a:effectLst/>
                      </a:endParaRPr>
                    </a:p>
                    <a:p>
                      <a:pPr algn="l" fontAlgn="ctr"/>
                      <a:r>
                        <a:rPr lang="en-US" sz="800" u="none" strike="noStrike" dirty="0">
                          <a:effectLst/>
                        </a:rPr>
                        <a:t>Best place to celebrate any event We had our baby Jades christening grp party </a:t>
                      </a:r>
                      <a:r>
                        <a:rPr lang="en-US" sz="800" u="none" strike="noStrike" dirty="0" err="1">
                          <a:effectLst/>
                        </a:rPr>
                        <a:t>pax</a:t>
                      </a:r>
                      <a:r>
                        <a:rPr lang="en-US" sz="800" u="none" strike="noStrike" dirty="0">
                          <a:effectLst/>
                        </a:rPr>
                        <a:t> and everyone love it Our guests enjoyed the mouthwatering crab legs They all love the free beer wine Our view of the strip just made everything so perfect Thanks to our waiter Manny he was so nice polite The courteous helpful shift </a:t>
                      </a:r>
                      <a:r>
                        <a:rPr lang="en-US" sz="800" u="none" strike="noStrike" dirty="0" err="1">
                          <a:effectLst/>
                        </a:rPr>
                        <a:t>Mgrs</a:t>
                      </a:r>
                      <a:r>
                        <a:rPr lang="en-US" sz="800" u="none" strike="noStrike" dirty="0">
                          <a:effectLst/>
                        </a:rPr>
                        <a:t> </a:t>
                      </a:r>
                      <a:r>
                        <a:rPr lang="en-US" sz="800" u="none" strike="noStrike" dirty="0" err="1">
                          <a:effectLst/>
                        </a:rPr>
                        <a:t>Ms</a:t>
                      </a:r>
                      <a:r>
                        <a:rPr lang="en-US" sz="800" u="none" strike="noStrike" dirty="0">
                          <a:effectLst/>
                        </a:rPr>
                        <a:t> Julia </a:t>
                      </a:r>
                      <a:r>
                        <a:rPr lang="en-US" sz="800" u="none" strike="noStrike" dirty="0" err="1">
                          <a:effectLst/>
                        </a:rPr>
                        <a:t>Mr</a:t>
                      </a:r>
                      <a:r>
                        <a:rPr lang="en-US" sz="800" u="none" strike="noStrike" dirty="0">
                          <a:effectLst/>
                        </a:rPr>
                        <a:t> Aaron Keep up the good job Well surely keep coming back </a:t>
                      </a:r>
                      <a:endParaRPr lang="en-US" sz="800" b="0" i="0" u="none" strike="noStrike" dirty="0">
                        <a:solidFill>
                          <a:srgbClr val="000000"/>
                        </a:solidFill>
                        <a:effectLst/>
                        <a:latin typeface="Calibri" panose="020F0502020204030204" pitchFamily="34" charset="0"/>
                      </a:endParaRPr>
                    </a:p>
                  </a:txBody>
                  <a:tcPr marL="4021" marR="4021" marT="4021" marB="0" anchor="ctr"/>
                </a:tc>
                <a:extLst>
                  <a:ext uri="{0D108BD9-81ED-4DB2-BD59-A6C34878D82A}">
                    <a16:rowId xmlns:a16="http://schemas.microsoft.com/office/drawing/2014/main" xmlns="" val="505740911"/>
                  </a:ext>
                </a:extLst>
              </a:tr>
              <a:tr h="944332">
                <a:tc>
                  <a:txBody>
                    <a:bodyPr/>
                    <a:lstStyle/>
                    <a:p>
                      <a:pPr algn="l" fontAlgn="ctr"/>
                      <a:endParaRPr lang="en-US" sz="800" u="none" strike="noStrike">
                        <a:effectLst/>
                      </a:endParaRPr>
                    </a:p>
                    <a:p>
                      <a:pPr algn="l" fontAlgn="ctr"/>
                      <a:r>
                        <a:rPr lang="en-US" sz="800" u="none" strike="noStrike">
                          <a:effectLst/>
                        </a:rPr>
                        <a:t>I cant believe I used to eat at this place We just ordered and everything chicken was actual FAT and dark meat pieces of slimy I dont know what I threw this shit in the garbage becomes I was scared someone could get sick from the slime NO BUENO Stop being so cheap with your ingredients this is how you lose customers greedy ass</a:t>
                      </a:r>
                      <a:endParaRPr lang="en-US" sz="800" b="0" i="0" u="none" strike="noStrike">
                        <a:solidFill>
                          <a:srgbClr val="000000"/>
                        </a:solidFill>
                        <a:effectLst/>
                        <a:latin typeface="Calibri" panose="020F0502020204030204" pitchFamily="34" charset="0"/>
                      </a:endParaRPr>
                    </a:p>
                  </a:txBody>
                  <a:tcPr marL="4021" marR="4021" marT="4021" marB="0" anchor="ctr"/>
                </a:tc>
                <a:tc>
                  <a:txBody>
                    <a:bodyPr/>
                    <a:lstStyle/>
                    <a:p>
                      <a:pPr algn="l" fontAlgn="ctr"/>
                      <a:endParaRPr lang="en-US" sz="800" u="none" strike="noStrike" dirty="0">
                        <a:effectLst/>
                      </a:endParaRPr>
                    </a:p>
                    <a:p>
                      <a:pPr algn="l" fontAlgn="ctr"/>
                      <a:r>
                        <a:rPr lang="en-US" sz="800" u="none" strike="noStrike" dirty="0">
                          <a:effectLst/>
                        </a:rPr>
                        <a:t>DECOR Pleasant comfy Fun to sit the counter to watch chefs work LUNCH </a:t>
                      </a:r>
                      <a:r>
                        <a:rPr lang="en-US" sz="800" u="none" strike="noStrike" dirty="0" err="1">
                          <a:effectLst/>
                        </a:rPr>
                        <a:t>Ebi</a:t>
                      </a:r>
                      <a:r>
                        <a:rPr lang="en-US" sz="800" u="none" strike="noStrike" dirty="0">
                          <a:effectLst/>
                        </a:rPr>
                        <a:t> tan </a:t>
                      </a:r>
                      <a:r>
                        <a:rPr lang="en-US" sz="800" u="none" strike="noStrike" dirty="0" err="1">
                          <a:effectLst/>
                        </a:rPr>
                        <a:t>udon</a:t>
                      </a:r>
                      <a:r>
                        <a:rPr lang="en-US" sz="800" u="none" strike="noStrike" dirty="0">
                          <a:effectLst/>
                        </a:rPr>
                        <a:t> The broth could be better Miso carbonara </a:t>
                      </a:r>
                      <a:r>
                        <a:rPr lang="en-US" sz="800" u="none" strike="noStrike" dirty="0" err="1">
                          <a:effectLst/>
                        </a:rPr>
                        <a:t>udon</a:t>
                      </a:r>
                      <a:r>
                        <a:rPr lang="en-US" sz="800" u="none" strike="noStrike" dirty="0">
                          <a:effectLst/>
                        </a:rPr>
                        <a:t> Almost like Macaroni Cheese with bacon Tempura shrimps </a:t>
                      </a:r>
                      <a:r>
                        <a:rPr lang="en-US" sz="800" u="none" strike="noStrike" dirty="0" err="1">
                          <a:effectLst/>
                        </a:rPr>
                        <a:t>ea</a:t>
                      </a:r>
                      <a:r>
                        <a:rPr lang="en-US" sz="800" u="none" strike="noStrike" dirty="0">
                          <a:effectLst/>
                        </a:rPr>
                        <a:t> Tempura soft eggs </a:t>
                      </a:r>
                      <a:r>
                        <a:rPr lang="en-US" sz="800" u="none" strike="noStrike" dirty="0" err="1">
                          <a:effectLst/>
                        </a:rPr>
                        <a:t>ea</a:t>
                      </a:r>
                      <a:r>
                        <a:rPr lang="en-US" sz="800" u="none" strike="noStrike" dirty="0">
                          <a:effectLst/>
                        </a:rPr>
                        <a:t> Octopus balls SERVICE Friendly RESTROOM Comfy well maintained </a:t>
                      </a:r>
                      <a:r>
                        <a:rPr lang="en-US" sz="800" u="none" strike="noStrike" dirty="0" err="1">
                          <a:effectLst/>
                        </a:rPr>
                        <a:t>Muragame</a:t>
                      </a:r>
                      <a:r>
                        <a:rPr lang="en-US" sz="800" u="none" strike="noStrike" dirty="0">
                          <a:effectLst/>
                        </a:rPr>
                        <a:t> is larger has better decor than </a:t>
                      </a:r>
                      <a:r>
                        <a:rPr lang="en-US" sz="800" u="none" strike="noStrike" dirty="0" err="1">
                          <a:effectLst/>
                        </a:rPr>
                        <a:t>Monta</a:t>
                      </a:r>
                      <a:r>
                        <a:rPr lang="en-US" sz="800" u="none" strike="noStrike" dirty="0">
                          <a:effectLst/>
                        </a:rPr>
                        <a:t> Ramen BUT we like </a:t>
                      </a:r>
                      <a:r>
                        <a:rPr lang="en-US" sz="800" u="none" strike="noStrike" dirty="0" err="1">
                          <a:effectLst/>
                        </a:rPr>
                        <a:t>Monta</a:t>
                      </a:r>
                      <a:r>
                        <a:rPr lang="en-US" sz="800" u="none" strike="noStrike" dirty="0">
                          <a:effectLst/>
                        </a:rPr>
                        <a:t> Ramens BROTH much better Jan</a:t>
                      </a:r>
                      <a:endParaRPr lang="en-US" sz="800" b="0" i="0" u="none" strike="noStrike" dirty="0">
                        <a:solidFill>
                          <a:srgbClr val="000000"/>
                        </a:solidFill>
                        <a:effectLst/>
                        <a:latin typeface="Calibri" panose="020F0502020204030204" pitchFamily="34" charset="0"/>
                      </a:endParaRPr>
                    </a:p>
                  </a:txBody>
                  <a:tcPr marL="4021" marR="4021" marT="4021" marB="0" anchor="ctr"/>
                </a:tc>
                <a:extLst>
                  <a:ext uri="{0D108BD9-81ED-4DB2-BD59-A6C34878D82A}">
                    <a16:rowId xmlns:a16="http://schemas.microsoft.com/office/drawing/2014/main" xmlns="" val="3235020828"/>
                  </a:ext>
                </a:extLst>
              </a:tr>
            </a:tbl>
          </a:graphicData>
        </a:graphic>
      </p:graphicFrame>
    </p:spTree>
    <p:extLst>
      <p:ext uri="{BB962C8B-B14F-4D97-AF65-F5344CB8AC3E}">
        <p14:creationId xmlns:p14="http://schemas.microsoft.com/office/powerpoint/2010/main" val="113496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xmlns="" id="{4999FE9C-D8F9-4F9B-B95B-608C3EF6B2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44" name="Rectangle 43">
            <a:extLst>
              <a:ext uri="{FF2B5EF4-FFF2-40B4-BE49-F238E27FC236}">
                <a16:creationId xmlns:a16="http://schemas.microsoft.com/office/drawing/2014/main" xmlns="" id="{E8370766-CC13-4DF4-AF0A-0E820B8DC8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xmlns="" id="{57B3C4F9-03D9-4B39-9F3C-0366542305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5529" y="237744"/>
            <a:ext cx="8531352" cy="6382512"/>
          </a:xfrm>
          <a:prstGeom prst="rect">
            <a:avLst/>
          </a:prstGeom>
          <a:ln w="6350" cap="flat" cmpd="sng" algn="ctr">
            <a:noFill/>
            <a:prstDash val="solid"/>
          </a:ln>
          <a:effectLst>
            <a:outerShdw blurRad="50800" algn="ctr" rotWithShape="0">
              <a:prstClr val="black">
                <a:alpha val="66000"/>
              </a:prstClr>
            </a:outerShdw>
            <a:softEdge rad="0"/>
          </a:effectLst>
        </p:spPr>
      </p:sp>
      <p:sp>
        <p:nvSpPr>
          <p:cNvPr id="53" name="Rectangle 47">
            <a:extLst>
              <a:ext uri="{FF2B5EF4-FFF2-40B4-BE49-F238E27FC236}">
                <a16:creationId xmlns:a16="http://schemas.microsoft.com/office/drawing/2014/main" xmlns="" id="{3B61CA66-E7F4-49EC-89DC-F37EE69334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9">
            <a:extLst>
              <a:ext uri="{FF2B5EF4-FFF2-40B4-BE49-F238E27FC236}">
                <a16:creationId xmlns:a16="http://schemas.microsoft.com/office/drawing/2014/main" xmlns="" id="{886ACB74-3D88-4CD7-B619-829D70AD4C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0122" y="413053"/>
            <a:ext cx="8212114" cy="6064596"/>
          </a:xfrm>
          <a:prstGeom prst="rect">
            <a:avLst/>
          </a:prstGeom>
          <a:noFill/>
          <a:ln w="6350" cap="sq" cmpd="sng" algn="ctr">
            <a:solidFill>
              <a:schemeClr val="tx1">
                <a:lumMod val="75000"/>
                <a:lumOff val="25000"/>
              </a:schemeClr>
            </a:solidFill>
            <a:prstDash val="solid"/>
            <a:miter lim="800000"/>
          </a:ln>
          <a:effectLst/>
        </p:spPr>
      </p:sp>
      <p:pic>
        <p:nvPicPr>
          <p:cNvPr id="7" name="Picture Placeholder 6" descr="A picture containing text, map&#10;&#10;Description generated with very high confidence">
            <a:extLst>
              <a:ext uri="{FF2B5EF4-FFF2-40B4-BE49-F238E27FC236}">
                <a16:creationId xmlns:a16="http://schemas.microsoft.com/office/drawing/2014/main" xmlns="" id="{16C46CD4-78AB-49A9-BD60-3BBA1AC739A0}"/>
              </a:ext>
            </a:extLst>
          </p:cNvPr>
          <p:cNvPicPr>
            <a:picLocks noGrp="1" noChangeAspect="1"/>
          </p:cNvPicPr>
          <p:nvPr>
            <p:ph type="pic" idx="1"/>
          </p:nvPr>
        </p:nvPicPr>
        <p:blipFill rotWithShape="1">
          <a:blip r:embed="rId2"/>
          <a:srcRect/>
          <a:stretch/>
        </p:blipFill>
        <p:spPr>
          <a:xfrm>
            <a:off x="1273008" y="728799"/>
            <a:ext cx="6476298" cy="5428810"/>
          </a:xfrm>
          <a:prstGeom prst="rect">
            <a:avLst/>
          </a:prstGeom>
        </p:spPr>
      </p:pic>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a:bodyPr>
          <a:lstStyle/>
          <a:p>
            <a:r>
              <a:rPr lang="en-US" sz="2200"/>
              <a:t>Most and least positively reviewed restaurants</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endParaRPr lang="en-US" dirty="0"/>
          </a:p>
        </p:txBody>
      </p:sp>
    </p:spTree>
    <p:extLst>
      <p:ext uri="{BB962C8B-B14F-4D97-AF65-F5344CB8AC3E}">
        <p14:creationId xmlns:p14="http://schemas.microsoft.com/office/powerpoint/2010/main" val="89730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a:bodyPr>
          <a:lstStyle/>
          <a:p>
            <a:r>
              <a:rPr lang="en-US" sz="2200"/>
              <a:t>Most and least positively reviewed restaurants</a:t>
            </a:r>
          </a:p>
        </p:txBody>
      </p:sp>
      <p:pic>
        <p:nvPicPr>
          <p:cNvPr id="8" name="Picture Placeholder 7" descr="A close up of a map&#10;&#10;Description generated with high confidence">
            <a:extLst>
              <a:ext uri="{FF2B5EF4-FFF2-40B4-BE49-F238E27FC236}">
                <a16:creationId xmlns:a16="http://schemas.microsoft.com/office/drawing/2014/main" xmlns="" id="{C643FCF0-E491-4B2B-8E6C-06069FA95779}"/>
              </a:ext>
            </a:extLst>
          </p:cNvPr>
          <p:cNvPicPr>
            <a:picLocks noGrp="1" noChangeAspect="1"/>
          </p:cNvPicPr>
          <p:nvPr>
            <p:ph type="pic" idx="1"/>
          </p:nvPr>
        </p:nvPicPr>
        <p:blipFill rotWithShape="1">
          <a:blip r:embed="rId3"/>
          <a:srcRect t="5381" b="5381"/>
          <a:stretch/>
        </p:blipFill>
        <p:spPr>
          <a:prstGeom prst="rect">
            <a:avLst/>
          </a:prstGeom>
        </p:spPr>
      </p:pic>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endParaRPr lang="en-US" dirty="0"/>
          </a:p>
        </p:txBody>
      </p:sp>
    </p:spTree>
    <p:extLst>
      <p:ext uri="{BB962C8B-B14F-4D97-AF65-F5344CB8AC3E}">
        <p14:creationId xmlns:p14="http://schemas.microsoft.com/office/powerpoint/2010/main" val="20793361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xmlns="" id="{4967F423-D21C-4F37-A0B7-750026A171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3" name="Rectangle 13">
            <a:extLst>
              <a:ext uri="{FF2B5EF4-FFF2-40B4-BE49-F238E27FC236}">
                <a16:creationId xmlns:a16="http://schemas.microsoft.com/office/drawing/2014/main" xmlns="" id="{B4E3C025-1190-490D-A7E8-FBB16A2CAA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xmlns="" id="{73106E57-42AD-4803-8DA8-AA87F53BC71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2730" y="311577"/>
            <a:ext cx="8531352" cy="638251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5" name="Rectangle 17">
            <a:extLst>
              <a:ext uri="{FF2B5EF4-FFF2-40B4-BE49-F238E27FC236}">
                <a16:creationId xmlns:a16="http://schemas.microsoft.com/office/drawing/2014/main" xmlns="" id="{A668FB66-7DA2-4943-B38E-6DE102F091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Placeholder 6" descr="A screenshot of a cell phone&#10;&#10;Description generated with high confidence">
            <a:extLst>
              <a:ext uri="{FF2B5EF4-FFF2-40B4-BE49-F238E27FC236}">
                <a16:creationId xmlns:a16="http://schemas.microsoft.com/office/drawing/2014/main" xmlns="" id="{B4572616-1E50-440E-8F6C-CAE27F9654C8}"/>
              </a:ext>
            </a:extLst>
          </p:cNvPr>
          <p:cNvPicPr>
            <a:picLocks noGrp="1" noChangeAspect="1"/>
          </p:cNvPicPr>
          <p:nvPr>
            <p:ph type="pic" idx="1"/>
          </p:nvPr>
        </p:nvPicPr>
        <p:blipFill rotWithShape="1">
          <a:blip r:embed="rId2"/>
          <a:srcRect r="6519" b="1"/>
          <a:stretch/>
        </p:blipFill>
        <p:spPr>
          <a:xfrm>
            <a:off x="487321" y="476169"/>
            <a:ext cx="8202168" cy="6053328"/>
          </a:xfrm>
          <a:prstGeom prst="rect">
            <a:avLst/>
          </a:prstGeom>
        </p:spPr>
      </p:pic>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a:bodyPr>
          <a:lstStyle/>
          <a:p>
            <a:r>
              <a:rPr lang="en-US"/>
              <a:t>Identify Probable spammers</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r>
              <a:rPr lang="en-US" dirty="0"/>
              <a:t>Calculate average review sentiments for a restaurants</a:t>
            </a:r>
          </a:p>
          <a:p>
            <a:pPr indent="-182880">
              <a:lnSpc>
                <a:spcPct val="100000"/>
              </a:lnSpc>
              <a:buFont typeface="Garamond" pitchFamily="18" charset="0"/>
              <a:buChar char="◦"/>
            </a:pPr>
            <a:r>
              <a:rPr lang="en-US" dirty="0"/>
              <a:t>Calculate average review sentiment of a user for a restaurant</a:t>
            </a:r>
          </a:p>
          <a:p>
            <a:pPr indent="-182880">
              <a:lnSpc>
                <a:spcPct val="100000"/>
              </a:lnSpc>
              <a:buFont typeface="Garamond" pitchFamily="18" charset="0"/>
              <a:buChar char="◦"/>
            </a:pPr>
            <a:r>
              <a:rPr lang="en-US" dirty="0"/>
              <a:t>Identify user with significantly different sentiment score. </a:t>
            </a:r>
          </a:p>
          <a:p>
            <a:pPr>
              <a:lnSpc>
                <a:spcPct val="100000"/>
              </a:lnSpc>
            </a:pPr>
            <a:endParaRPr lang="en-US" dirty="0"/>
          </a:p>
        </p:txBody>
      </p:sp>
    </p:spTree>
    <p:extLst>
      <p:ext uri="{BB962C8B-B14F-4D97-AF65-F5344CB8AC3E}">
        <p14:creationId xmlns:p14="http://schemas.microsoft.com/office/powerpoint/2010/main" val="47468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fontScale="90000"/>
          </a:bodyPr>
          <a:lstStyle/>
          <a:p>
            <a:r>
              <a:rPr lang="en-US" dirty="0"/>
              <a:t>Identify Probable spammers contd.</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r>
              <a:rPr lang="en-US"/>
              <a:t>For each identified user, calculate the average distance and standard deviation between all the reviews</a:t>
            </a:r>
            <a:endParaRPr lang="en-US" dirty="0"/>
          </a:p>
        </p:txBody>
      </p:sp>
      <p:sp>
        <p:nvSpPr>
          <p:cNvPr id="41" name="Picture Placeholder 40">
            <a:extLst>
              <a:ext uri="{FF2B5EF4-FFF2-40B4-BE49-F238E27FC236}">
                <a16:creationId xmlns:a16="http://schemas.microsoft.com/office/drawing/2014/main" xmlns="" id="{D514861C-F594-432E-A7DE-4DA34C8B66CA}"/>
              </a:ext>
            </a:extLst>
          </p:cNvPr>
          <p:cNvSpPr>
            <a:spLocks noGrp="1"/>
          </p:cNvSpPr>
          <p:nvPr>
            <p:ph type="pic" idx="1"/>
          </p:nvPr>
        </p:nvSpPr>
        <p:spPr/>
      </p:sp>
      <p:pic>
        <p:nvPicPr>
          <p:cNvPr id="38" name="Picture 37">
            <a:extLst>
              <a:ext uri="{FF2B5EF4-FFF2-40B4-BE49-F238E27FC236}">
                <a16:creationId xmlns:a16="http://schemas.microsoft.com/office/drawing/2014/main" xmlns="" id="{9A537AA2-943A-4128-A40C-5D25E2A2F386}"/>
              </a:ext>
            </a:extLst>
          </p:cNvPr>
          <p:cNvPicPr>
            <a:picLocks noChangeAspect="1"/>
          </p:cNvPicPr>
          <p:nvPr/>
        </p:nvPicPr>
        <p:blipFill>
          <a:blip r:embed="rId3"/>
          <a:stretch>
            <a:fillRect/>
          </a:stretch>
        </p:blipFill>
        <p:spPr>
          <a:xfrm>
            <a:off x="152399" y="4628663"/>
            <a:ext cx="11591926" cy="2028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2" name="Picture 41">
            <a:extLst>
              <a:ext uri="{FF2B5EF4-FFF2-40B4-BE49-F238E27FC236}">
                <a16:creationId xmlns:a16="http://schemas.microsoft.com/office/drawing/2014/main" xmlns="" id="{43CB9DA9-6753-42F3-A948-D60883495BB8}"/>
              </a:ext>
            </a:extLst>
          </p:cNvPr>
          <p:cNvPicPr>
            <a:picLocks noChangeAspect="1"/>
          </p:cNvPicPr>
          <p:nvPr/>
        </p:nvPicPr>
        <p:blipFill>
          <a:blip r:embed="rId4"/>
          <a:stretch>
            <a:fillRect/>
          </a:stretch>
        </p:blipFill>
        <p:spPr>
          <a:xfrm>
            <a:off x="276223" y="237744"/>
            <a:ext cx="8531351" cy="4353687"/>
          </a:xfrm>
          <a:prstGeom prst="rect">
            <a:avLst/>
          </a:prstGeom>
        </p:spPr>
      </p:pic>
    </p:spTree>
    <p:extLst>
      <p:ext uri="{BB962C8B-B14F-4D97-AF65-F5344CB8AC3E}">
        <p14:creationId xmlns:p14="http://schemas.microsoft.com/office/powerpoint/2010/main" val="416954481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2EE7E-B45F-4BAD-9B96-7A9B47D973F9}"/>
              </a:ext>
            </a:extLst>
          </p:cNvPr>
          <p:cNvSpPr>
            <a:spLocks noGrp="1"/>
          </p:cNvSpPr>
          <p:nvPr>
            <p:ph type="title"/>
          </p:nvPr>
        </p:nvSpPr>
        <p:spPr/>
        <p:txBody>
          <a:bodyPr/>
          <a:lstStyle/>
          <a:p>
            <a:r>
              <a:rPr lang="en-US" dirty="0"/>
              <a:t>SNEAK-PEAK INTO YOUR FUTURE ON YELP</a:t>
            </a:r>
          </a:p>
        </p:txBody>
      </p:sp>
      <p:sp>
        <p:nvSpPr>
          <p:cNvPr id="3" name="Text Placeholder 2">
            <a:extLst>
              <a:ext uri="{FF2B5EF4-FFF2-40B4-BE49-F238E27FC236}">
                <a16:creationId xmlns:a16="http://schemas.microsoft.com/office/drawing/2014/main" xmlns="" id="{A193C678-1E2F-4F30-AADA-5B5342AF98D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61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03D769AF-EDA3-4433-B9CE-27C59EDADB75}"/>
              </a:ext>
            </a:extLst>
          </p:cNvPr>
          <p:cNvSpPr txBox="1"/>
          <p:nvPr/>
        </p:nvSpPr>
        <p:spPr>
          <a:xfrm>
            <a:off x="550416" y="1341360"/>
            <a:ext cx="8531441" cy="5632312"/>
          </a:xfrm>
          <a:prstGeom prst="rect">
            <a:avLst/>
          </a:prstGeom>
          <a:noFill/>
        </p:spPr>
        <p:txBody>
          <a:bodyPr wrap="square" rtlCol="0">
            <a:spAutoFit/>
          </a:bodyPr>
          <a:lstStyle/>
          <a:p>
            <a:r>
              <a:rPr lang="en-US" b="1" dirty="0"/>
              <a:t>Business Objective:</a:t>
            </a:r>
          </a:p>
          <a:p>
            <a:r>
              <a:rPr lang="en-US" dirty="0"/>
              <a:t>A restaurant owner who is currently not on Yelp, want to know what his restaurant rating will be on Yelp.</a:t>
            </a:r>
          </a:p>
          <a:p>
            <a:endParaRPr lang="en-US" b="1" dirty="0"/>
          </a:p>
          <a:p>
            <a:r>
              <a:rPr lang="en-US" b="1" dirty="0"/>
              <a:t>Goal: </a:t>
            </a:r>
          </a:p>
          <a:p>
            <a:r>
              <a:rPr lang="en-US" dirty="0"/>
              <a:t>Predict </a:t>
            </a:r>
            <a:r>
              <a:rPr lang="en-US" dirty="0" smtClean="0"/>
              <a:t>the star rating of a restaurant based on the type of restaurant, and </a:t>
            </a:r>
          </a:p>
          <a:p>
            <a:r>
              <a:rPr lang="en-US" dirty="0" smtClean="0"/>
              <a:t>the price range of the restaurant relative</a:t>
            </a:r>
          </a:p>
          <a:p>
            <a:r>
              <a:rPr lang="en-US" dirty="0" smtClean="0"/>
              <a:t>to the GDP of the area</a:t>
            </a:r>
            <a:endParaRPr lang="en-US" dirty="0"/>
          </a:p>
          <a:p>
            <a:endParaRPr lang="en-US" dirty="0"/>
          </a:p>
          <a:p>
            <a:r>
              <a:rPr lang="en-US" b="1" dirty="0"/>
              <a:t>Star Ratings </a:t>
            </a:r>
            <a:r>
              <a:rPr lang="en-US" dirty="0"/>
              <a:t>(Response Variable):</a:t>
            </a:r>
          </a:p>
          <a:p>
            <a:pPr marL="285750" indent="-285750">
              <a:buFont typeface="Arial" panose="020B0604020202020204" pitchFamily="34" charset="0"/>
              <a:buChar char="•"/>
            </a:pPr>
            <a:r>
              <a:rPr lang="en-US" dirty="0" smtClean="0"/>
              <a:t>Numeric variable between 1 to 5</a:t>
            </a:r>
            <a:endParaRPr lang="en-US" dirty="0"/>
          </a:p>
          <a:p>
            <a:pPr marL="285750" indent="-285750">
              <a:buFont typeface="Arial" panose="020B0604020202020204" pitchFamily="34" charset="0"/>
              <a:buChar char="•"/>
            </a:pPr>
            <a:endParaRPr lang="en-US" dirty="0"/>
          </a:p>
          <a:p>
            <a:r>
              <a:rPr lang="en-US" b="1" dirty="0"/>
              <a:t>Restaurant Characteristics:</a:t>
            </a:r>
          </a:p>
          <a:p>
            <a:pPr marL="285750" indent="-285750">
              <a:buFont typeface="Arial" panose="020B0604020202020204" pitchFamily="34" charset="0"/>
              <a:buChar char="•"/>
            </a:pPr>
            <a:r>
              <a:rPr lang="en-US" dirty="0"/>
              <a:t>Restaurant </a:t>
            </a:r>
            <a:r>
              <a:rPr lang="en-US" dirty="0" smtClean="0"/>
              <a:t>Category</a:t>
            </a:r>
          </a:p>
          <a:p>
            <a:pPr marL="285750" indent="-285750">
              <a:buFont typeface="Arial" panose="020B0604020202020204" pitchFamily="34" charset="0"/>
              <a:buChar char="•"/>
            </a:pPr>
            <a:r>
              <a:rPr lang="en-US" dirty="0" smtClean="0"/>
              <a:t>Restaurant Price Range</a:t>
            </a:r>
          </a:p>
          <a:p>
            <a:pPr marL="285750" indent="-285750">
              <a:buFont typeface="Arial" panose="020B0604020202020204" pitchFamily="34" charset="0"/>
              <a:buChar char="•"/>
            </a:pPr>
            <a:endParaRPr lang="en-US" dirty="0" smtClean="0"/>
          </a:p>
          <a:p>
            <a:r>
              <a:rPr lang="en-US" b="1" dirty="0" smtClean="0"/>
              <a:t>Location Characteristics:</a:t>
            </a:r>
            <a:endParaRPr lang="en-US" dirty="0" smtClean="0"/>
          </a:p>
          <a:p>
            <a:pPr marL="285750" indent="-285750">
              <a:buFont typeface="Arial"/>
              <a:buChar char="•"/>
            </a:pPr>
            <a:r>
              <a:rPr lang="en-US" dirty="0" smtClean="0"/>
              <a:t>State</a:t>
            </a:r>
          </a:p>
          <a:p>
            <a:pPr marL="285750" indent="-285750">
              <a:buFont typeface="Arial"/>
              <a:buChar char="•"/>
            </a:pPr>
            <a:r>
              <a:rPr lang="en-US" dirty="0" smtClean="0"/>
              <a:t>GDP per capita (</a:t>
            </a:r>
            <a:r>
              <a:rPr lang="en-US" dirty="0" err="1" smtClean="0"/>
              <a:t>quantile</a:t>
            </a:r>
            <a:r>
              <a:rPr lang="en-US" dirty="0" smtClean="0"/>
              <a:t>)</a:t>
            </a:r>
          </a:p>
          <a:p>
            <a:pPr marL="285750" indent="-285750">
              <a:buFont typeface="Arial"/>
              <a:buChar char="•"/>
            </a:pPr>
            <a:r>
              <a:rPr lang="en-US" dirty="0" smtClean="0"/>
              <a:t>Population census (</a:t>
            </a:r>
            <a:r>
              <a:rPr lang="en-US" dirty="0" err="1" smtClean="0"/>
              <a:t>quantile</a:t>
            </a:r>
            <a:r>
              <a:rPr lang="en-US" dirty="0" smtClean="0"/>
              <a:t>)</a:t>
            </a:r>
            <a:endParaRPr lang="en-US" dirty="0"/>
          </a:p>
        </p:txBody>
      </p:sp>
      <p:pic>
        <p:nvPicPr>
          <p:cNvPr id="9" name="Picture 8">
            <a:hlinkClick r:id="rId2"/>
            <a:extLst>
              <a:ext uri="{FF2B5EF4-FFF2-40B4-BE49-F238E27FC236}">
                <a16:creationId xmlns:a16="http://schemas.microsoft.com/office/drawing/2014/main" xmlns="" id="{C55202B2-5B92-4361-BB26-F1421E7AE3FA}"/>
              </a:ext>
            </a:extLst>
          </p:cNvPr>
          <p:cNvPicPr>
            <a:picLocks noChangeAspect="1"/>
          </p:cNvPicPr>
          <p:nvPr/>
        </p:nvPicPr>
        <p:blipFill>
          <a:blip r:embed="rId3"/>
          <a:stretch>
            <a:fillRect/>
          </a:stretch>
        </p:blipFill>
        <p:spPr>
          <a:xfrm>
            <a:off x="550416" y="265035"/>
            <a:ext cx="4991100" cy="704850"/>
          </a:xfrm>
          <a:prstGeom prst="rect">
            <a:avLst/>
          </a:prstGeom>
        </p:spPr>
      </p:pic>
      <p:pic>
        <p:nvPicPr>
          <p:cNvPr id="14" name="Content Placeholder 4">
            <a:extLst>
              <a:ext uri="{FF2B5EF4-FFF2-40B4-BE49-F238E27FC236}">
                <a16:creationId xmlns:a16="http://schemas.microsoft.com/office/drawing/2014/main" xmlns="" id="{3AE93436-28C8-48A1-81EB-138E35DEC707}"/>
              </a:ext>
            </a:extLst>
          </p:cNvPr>
          <p:cNvPicPr>
            <a:picLocks noChangeAspect="1"/>
          </p:cNvPicPr>
          <p:nvPr/>
        </p:nvPicPr>
        <p:blipFill>
          <a:blip r:embed="rId4"/>
          <a:stretch>
            <a:fillRect/>
          </a:stretch>
        </p:blipFill>
        <p:spPr>
          <a:xfrm>
            <a:off x="5178918" y="3019391"/>
            <a:ext cx="3831126" cy="3838609"/>
          </a:xfrm>
          <a:prstGeom prst="rect">
            <a:avLst/>
          </a:prstGeom>
        </p:spPr>
      </p:pic>
      <p:sp>
        <p:nvSpPr>
          <p:cNvPr id="11" name="Rectangle 10">
            <a:extLst>
              <a:ext uri="{FF2B5EF4-FFF2-40B4-BE49-F238E27FC236}">
                <a16:creationId xmlns:a16="http://schemas.microsoft.com/office/drawing/2014/main" xmlns="" id="{61D86A51-EC66-42D9-8577-806783709E1C}"/>
              </a:ext>
            </a:extLst>
          </p:cNvPr>
          <p:cNvSpPr/>
          <p:nvPr/>
        </p:nvSpPr>
        <p:spPr>
          <a:xfrm>
            <a:off x="5815798" y="3550883"/>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19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4">
            <a:extLst>
              <a:ext uri="{FF2B5EF4-FFF2-40B4-BE49-F238E27FC236}">
                <a16:creationId xmlns:a16="http://schemas.microsoft.com/office/drawing/2014/main" xmlns="" id="{3AE93436-28C8-48A1-81EB-138E35DEC707}"/>
              </a:ext>
            </a:extLst>
          </p:cNvPr>
          <p:cNvPicPr>
            <a:picLocks noChangeAspect="1"/>
          </p:cNvPicPr>
          <p:nvPr/>
        </p:nvPicPr>
        <p:blipFill>
          <a:blip r:embed="rId2"/>
          <a:stretch>
            <a:fillRect/>
          </a:stretch>
        </p:blipFill>
        <p:spPr>
          <a:xfrm>
            <a:off x="5178918" y="3019391"/>
            <a:ext cx="3831126" cy="3838609"/>
          </a:xfrm>
          <a:prstGeom prst="rect">
            <a:avLst/>
          </a:prstGeom>
        </p:spPr>
      </p:pic>
      <p:pic>
        <p:nvPicPr>
          <p:cNvPr id="9" name="Picture 8">
            <a:hlinkClick r:id="rId3"/>
            <a:extLst>
              <a:ext uri="{FF2B5EF4-FFF2-40B4-BE49-F238E27FC236}">
                <a16:creationId xmlns:a16="http://schemas.microsoft.com/office/drawing/2014/main" xmlns="" id="{C55202B2-5B92-4361-BB26-F1421E7AE3FA}"/>
              </a:ext>
            </a:extLst>
          </p:cNvPr>
          <p:cNvPicPr>
            <a:picLocks noChangeAspect="1"/>
          </p:cNvPicPr>
          <p:nvPr/>
        </p:nvPicPr>
        <p:blipFill>
          <a:blip r:embed="rId4"/>
          <a:stretch>
            <a:fillRect/>
          </a:stretch>
        </p:blipFill>
        <p:spPr>
          <a:xfrm>
            <a:off x="550416" y="265035"/>
            <a:ext cx="4991100" cy="704850"/>
          </a:xfrm>
          <a:prstGeom prst="rect">
            <a:avLst/>
          </a:prstGeom>
        </p:spPr>
      </p:pic>
      <p:sp>
        <p:nvSpPr>
          <p:cNvPr id="11" name="Rectangle 10">
            <a:extLst>
              <a:ext uri="{FF2B5EF4-FFF2-40B4-BE49-F238E27FC236}">
                <a16:creationId xmlns:a16="http://schemas.microsoft.com/office/drawing/2014/main" xmlns="" id="{61D86A51-EC66-42D9-8577-806783709E1C}"/>
              </a:ext>
            </a:extLst>
          </p:cNvPr>
          <p:cNvSpPr/>
          <p:nvPr/>
        </p:nvSpPr>
        <p:spPr>
          <a:xfrm>
            <a:off x="7174082" y="3506494"/>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E11BB0C8-6541-433B-90CB-8E0D10CB1671}"/>
              </a:ext>
            </a:extLst>
          </p:cNvPr>
          <p:cNvSpPr/>
          <p:nvPr/>
        </p:nvSpPr>
        <p:spPr>
          <a:xfrm>
            <a:off x="7663834" y="4284109"/>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a:stretch>
            <a:fillRect/>
          </a:stretch>
        </p:blipFill>
        <p:spPr>
          <a:xfrm>
            <a:off x="172789" y="2595981"/>
            <a:ext cx="5016851" cy="3834973"/>
          </a:xfrm>
          <a:prstGeom prst="rect">
            <a:avLst/>
          </a:prstGeom>
        </p:spPr>
      </p:pic>
      <p:sp>
        <p:nvSpPr>
          <p:cNvPr id="10" name="TextBox 9">
            <a:extLst>
              <a:ext uri="{FF2B5EF4-FFF2-40B4-BE49-F238E27FC236}">
                <a16:creationId xmlns:a16="http://schemas.microsoft.com/office/drawing/2014/main" xmlns="" id="{03D769AF-EDA3-4433-B9CE-27C59EDADB75}"/>
              </a:ext>
            </a:extLst>
          </p:cNvPr>
          <p:cNvSpPr txBox="1"/>
          <p:nvPr/>
        </p:nvSpPr>
        <p:spPr>
          <a:xfrm>
            <a:off x="550416" y="1341360"/>
            <a:ext cx="8531441" cy="646331"/>
          </a:xfrm>
          <a:prstGeom prst="rect">
            <a:avLst/>
          </a:prstGeom>
          <a:noFill/>
        </p:spPr>
        <p:txBody>
          <a:bodyPr wrap="square" rtlCol="0">
            <a:spAutoFit/>
          </a:bodyPr>
          <a:lstStyle/>
          <a:p>
            <a:r>
              <a:rPr lang="en-US" b="1" dirty="0" smtClean="0"/>
              <a:t>Distribution of Star Ratings</a:t>
            </a:r>
            <a:endParaRPr lang="en-US" dirty="0" smtClean="0"/>
          </a:p>
          <a:p>
            <a:pPr marL="285750" indent="-285750">
              <a:buFont typeface="Arial"/>
              <a:buChar char="•"/>
            </a:pPr>
            <a:r>
              <a:rPr lang="en-US" dirty="0" smtClean="0"/>
              <a:t>Mean of star ratings: 3.56</a:t>
            </a:r>
            <a:endParaRPr lang="en-US" dirty="0"/>
          </a:p>
        </p:txBody>
      </p:sp>
    </p:spTree>
    <p:extLst>
      <p:ext uri="{BB962C8B-B14F-4D97-AF65-F5344CB8AC3E}">
        <p14:creationId xmlns:p14="http://schemas.microsoft.com/office/powerpoint/2010/main" val="410143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4">
            <a:extLst>
              <a:ext uri="{FF2B5EF4-FFF2-40B4-BE49-F238E27FC236}">
                <a16:creationId xmlns:a16="http://schemas.microsoft.com/office/drawing/2014/main" xmlns="" id="{3AE93436-28C8-48A1-81EB-138E35DEC707}"/>
              </a:ext>
            </a:extLst>
          </p:cNvPr>
          <p:cNvPicPr>
            <a:picLocks noChangeAspect="1"/>
          </p:cNvPicPr>
          <p:nvPr/>
        </p:nvPicPr>
        <p:blipFill>
          <a:blip r:embed="rId2"/>
          <a:stretch>
            <a:fillRect/>
          </a:stretch>
        </p:blipFill>
        <p:spPr>
          <a:xfrm>
            <a:off x="5178918" y="3019391"/>
            <a:ext cx="3831126" cy="3838609"/>
          </a:xfrm>
          <a:prstGeom prst="rect">
            <a:avLst/>
          </a:prstGeom>
        </p:spPr>
      </p:pic>
      <p:sp>
        <p:nvSpPr>
          <p:cNvPr id="8" name="TextBox 7">
            <a:extLst>
              <a:ext uri="{FF2B5EF4-FFF2-40B4-BE49-F238E27FC236}">
                <a16:creationId xmlns:a16="http://schemas.microsoft.com/office/drawing/2014/main" xmlns="" id="{03D769AF-EDA3-4433-B9CE-27C59EDADB75}"/>
              </a:ext>
            </a:extLst>
          </p:cNvPr>
          <p:cNvSpPr txBox="1"/>
          <p:nvPr/>
        </p:nvSpPr>
        <p:spPr>
          <a:xfrm>
            <a:off x="550416" y="1341360"/>
            <a:ext cx="8531441" cy="2585323"/>
          </a:xfrm>
          <a:prstGeom prst="rect">
            <a:avLst/>
          </a:prstGeom>
          <a:noFill/>
        </p:spPr>
        <p:txBody>
          <a:bodyPr wrap="square" rtlCol="0">
            <a:spAutoFit/>
          </a:bodyPr>
          <a:lstStyle/>
          <a:p>
            <a:r>
              <a:rPr lang="en-US" dirty="0"/>
              <a:t>Experimented with </a:t>
            </a:r>
            <a:r>
              <a:rPr lang="en-US" dirty="0" smtClean="0"/>
              <a:t>Linear and </a:t>
            </a:r>
            <a:r>
              <a:rPr lang="en-US" dirty="0"/>
              <a:t>Random Forest Models</a:t>
            </a:r>
          </a:p>
          <a:p>
            <a:endParaRPr lang="en-US" dirty="0"/>
          </a:p>
          <a:p>
            <a:pPr marL="285750" indent="-285750">
              <a:buFont typeface="Arial" panose="020B0604020202020204" pitchFamily="34" charset="0"/>
              <a:buChar char="•"/>
            </a:pPr>
            <a:r>
              <a:rPr lang="en-US" dirty="0" smtClean="0"/>
              <a:t>Separated data into training and test datasets</a:t>
            </a:r>
          </a:p>
          <a:p>
            <a:pPr marL="742950" lvl="1" indent="-285750">
              <a:buFont typeface="Arial" panose="020B0604020202020204" pitchFamily="34" charset="0"/>
              <a:buChar char="•"/>
            </a:pPr>
            <a:r>
              <a:rPr lang="en-US" dirty="0" smtClean="0"/>
              <a:t>80% training, 20% test</a:t>
            </a:r>
            <a:endParaRPr lang="en-US" dirty="0"/>
          </a:p>
          <a:p>
            <a:pPr marL="285750" indent="-285750">
              <a:buFont typeface="Arial" panose="020B0604020202020204" pitchFamily="34" charset="0"/>
              <a:buChar char="•"/>
            </a:pPr>
            <a:r>
              <a:rPr lang="en-US" dirty="0"/>
              <a:t>Cross Validated models using 5 fold cross validation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Model Results:</a:t>
            </a:r>
          </a:p>
          <a:p>
            <a:endParaRPr lang="en-US" dirty="0"/>
          </a:p>
        </p:txBody>
      </p:sp>
      <p:pic>
        <p:nvPicPr>
          <p:cNvPr id="9" name="Picture 8">
            <a:hlinkClick r:id="rId3"/>
            <a:extLst>
              <a:ext uri="{FF2B5EF4-FFF2-40B4-BE49-F238E27FC236}">
                <a16:creationId xmlns:a16="http://schemas.microsoft.com/office/drawing/2014/main" xmlns="" id="{C55202B2-5B92-4361-BB26-F1421E7AE3FA}"/>
              </a:ext>
            </a:extLst>
          </p:cNvPr>
          <p:cNvPicPr>
            <a:picLocks noChangeAspect="1"/>
          </p:cNvPicPr>
          <p:nvPr/>
        </p:nvPicPr>
        <p:blipFill>
          <a:blip r:embed="rId4"/>
          <a:stretch>
            <a:fillRect/>
          </a:stretch>
        </p:blipFill>
        <p:spPr>
          <a:xfrm>
            <a:off x="550416" y="265035"/>
            <a:ext cx="4991100" cy="704850"/>
          </a:xfrm>
          <a:prstGeom prst="rect">
            <a:avLst/>
          </a:prstGeom>
        </p:spPr>
      </p:pic>
      <p:sp>
        <p:nvSpPr>
          <p:cNvPr id="11" name="Rectangle 10">
            <a:extLst>
              <a:ext uri="{FF2B5EF4-FFF2-40B4-BE49-F238E27FC236}">
                <a16:creationId xmlns:a16="http://schemas.microsoft.com/office/drawing/2014/main" xmlns="" id="{61D86A51-EC66-42D9-8577-806783709E1C}"/>
              </a:ext>
            </a:extLst>
          </p:cNvPr>
          <p:cNvSpPr/>
          <p:nvPr/>
        </p:nvSpPr>
        <p:spPr>
          <a:xfrm>
            <a:off x="7662353" y="5037202"/>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5F277E8A-F677-4A34-975E-C83FFC61F56C}"/>
              </a:ext>
            </a:extLst>
          </p:cNvPr>
          <p:cNvSpPr/>
          <p:nvPr/>
        </p:nvSpPr>
        <p:spPr>
          <a:xfrm>
            <a:off x="6499168" y="5757773"/>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5"/>
          <a:stretch>
            <a:fillRect/>
          </a:stretch>
        </p:blipFill>
        <p:spPr>
          <a:xfrm>
            <a:off x="454859" y="3730547"/>
            <a:ext cx="3962247" cy="3027492"/>
          </a:xfrm>
          <a:prstGeom prst="rect">
            <a:avLst/>
          </a:prstGeom>
        </p:spPr>
      </p:pic>
    </p:spTree>
    <p:extLst>
      <p:ext uri="{BB962C8B-B14F-4D97-AF65-F5344CB8AC3E}">
        <p14:creationId xmlns:p14="http://schemas.microsoft.com/office/powerpoint/2010/main" val="428251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2EE7E-B45F-4BAD-9B96-7A9B47D973F9}"/>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xmlns="" id="{A193C678-1E2F-4F30-AADA-5B5342AF98D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0432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355390"/>
            <a:ext cx="2247091" cy="1499738"/>
          </a:xfrm>
        </p:spPr>
        <p:txBody>
          <a:bodyPr vert="horz" lIns="91440" tIns="45720" rIns="91440" bIns="45720" rtlCol="0" anchor="b">
            <a:normAutofit/>
          </a:bodyPr>
          <a:lstStyle/>
          <a:p>
            <a:r>
              <a:rPr lang="en-US" sz="2200" dirty="0"/>
              <a:t>Factors that affect Star Ratings in Las Vegas</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r>
              <a:rPr lang="en-US" dirty="0"/>
              <a:t>Being open on Sunday</a:t>
            </a:r>
          </a:p>
          <a:p>
            <a:pPr indent="-182880">
              <a:lnSpc>
                <a:spcPct val="100000"/>
              </a:lnSpc>
              <a:buFont typeface="Garamond" pitchFamily="18" charset="0"/>
              <a:buChar char="◦"/>
            </a:pPr>
            <a:r>
              <a:rPr lang="en-US" dirty="0"/>
              <a:t>Fast Food category</a:t>
            </a:r>
          </a:p>
          <a:p>
            <a:pPr indent="-182880">
              <a:lnSpc>
                <a:spcPct val="100000"/>
              </a:lnSpc>
              <a:buFont typeface="Garamond" pitchFamily="18" charset="0"/>
              <a:buChar char="◦"/>
            </a:pPr>
            <a:r>
              <a:rPr lang="en-US" dirty="0"/>
              <a:t>Having a drive through</a:t>
            </a:r>
          </a:p>
          <a:p>
            <a:pPr indent="-182880">
              <a:lnSpc>
                <a:spcPct val="100000"/>
              </a:lnSpc>
              <a:buFont typeface="Garamond" pitchFamily="18" charset="0"/>
              <a:buChar char="◦"/>
            </a:pPr>
            <a:endParaRPr lang="en-US" dirty="0"/>
          </a:p>
          <a:p>
            <a:pPr>
              <a:lnSpc>
                <a:spcPct val="100000"/>
              </a:lnSpc>
            </a:pPr>
            <a:endParaRPr lang="en-US" dirty="0"/>
          </a:p>
          <a:p>
            <a:pPr indent="-182880">
              <a:lnSpc>
                <a:spcPct val="100000"/>
              </a:lnSpc>
              <a:buFont typeface="Garamond" pitchFamily="18" charset="0"/>
              <a:buChar char="◦"/>
            </a:pPr>
            <a:endParaRPr lang="en-US" dirty="0"/>
          </a:p>
        </p:txBody>
      </p:sp>
      <p:pic>
        <p:nvPicPr>
          <p:cNvPr id="22" name="Picture 21">
            <a:hlinkClick r:id="rId2"/>
            <a:extLst>
              <a:ext uri="{FF2B5EF4-FFF2-40B4-BE49-F238E27FC236}">
                <a16:creationId xmlns:a16="http://schemas.microsoft.com/office/drawing/2014/main" xmlns="" id="{C02ED954-9206-455A-B317-FE86E63C17ED}"/>
              </a:ext>
            </a:extLst>
          </p:cNvPr>
          <p:cNvPicPr>
            <a:picLocks noChangeAspect="1"/>
          </p:cNvPicPr>
          <p:nvPr/>
        </p:nvPicPr>
        <p:blipFill>
          <a:blip r:embed="rId3"/>
          <a:stretch>
            <a:fillRect/>
          </a:stretch>
        </p:blipFill>
        <p:spPr>
          <a:xfrm>
            <a:off x="550416" y="265035"/>
            <a:ext cx="4991100" cy="704850"/>
          </a:xfrm>
          <a:prstGeom prst="rect">
            <a:avLst/>
          </a:prstGeom>
        </p:spPr>
      </p:pic>
      <p:pic>
        <p:nvPicPr>
          <p:cNvPr id="23" name="Content Placeholder 4">
            <a:extLst>
              <a:ext uri="{FF2B5EF4-FFF2-40B4-BE49-F238E27FC236}">
                <a16:creationId xmlns:a16="http://schemas.microsoft.com/office/drawing/2014/main" xmlns="" id="{40286CAA-AA66-4EC6-9829-6A3D3491A3F9}"/>
              </a:ext>
            </a:extLst>
          </p:cNvPr>
          <p:cNvPicPr>
            <a:picLocks noChangeAspect="1"/>
          </p:cNvPicPr>
          <p:nvPr/>
        </p:nvPicPr>
        <p:blipFill>
          <a:blip r:embed="rId4"/>
          <a:stretch>
            <a:fillRect/>
          </a:stretch>
        </p:blipFill>
        <p:spPr>
          <a:xfrm>
            <a:off x="5178918" y="3019391"/>
            <a:ext cx="3831126" cy="3838609"/>
          </a:xfrm>
          <a:prstGeom prst="rect">
            <a:avLst/>
          </a:prstGeom>
        </p:spPr>
      </p:pic>
      <p:sp>
        <p:nvSpPr>
          <p:cNvPr id="24" name="Rectangle 23">
            <a:extLst>
              <a:ext uri="{FF2B5EF4-FFF2-40B4-BE49-F238E27FC236}">
                <a16:creationId xmlns:a16="http://schemas.microsoft.com/office/drawing/2014/main" xmlns="" id="{75996EF2-0CCF-499D-A853-D7608627CD02}"/>
              </a:ext>
            </a:extLst>
          </p:cNvPr>
          <p:cNvSpPr/>
          <p:nvPr/>
        </p:nvSpPr>
        <p:spPr>
          <a:xfrm>
            <a:off x="5309560" y="4648182"/>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reen Shot 2018-03-20 at 6.22.0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735" y="1300348"/>
            <a:ext cx="6477000" cy="1435100"/>
          </a:xfrm>
          <a:prstGeom prst="rect">
            <a:avLst/>
          </a:prstGeom>
        </p:spPr>
      </p:pic>
      <p:pic>
        <p:nvPicPr>
          <p:cNvPr id="6" name="Picture 5" descr="Screen Shot 2018-03-20 at 6.22.26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154" y="2950874"/>
            <a:ext cx="6438900" cy="1460500"/>
          </a:xfrm>
          <a:prstGeom prst="rect">
            <a:avLst/>
          </a:prstGeom>
        </p:spPr>
      </p:pic>
      <p:pic>
        <p:nvPicPr>
          <p:cNvPr id="8" name="Picture 7" descr="Screen Shot 2018-03-20 at 6.24.41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172" y="5281988"/>
            <a:ext cx="6477000" cy="1181100"/>
          </a:xfrm>
          <a:prstGeom prst="rect">
            <a:avLst/>
          </a:prstGeom>
        </p:spPr>
      </p:pic>
    </p:spTree>
    <p:extLst>
      <p:ext uri="{BB962C8B-B14F-4D97-AF65-F5344CB8AC3E}">
        <p14:creationId xmlns:p14="http://schemas.microsoft.com/office/powerpoint/2010/main" val="2133257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03D769AF-EDA3-4433-B9CE-27C59EDADB75}"/>
              </a:ext>
            </a:extLst>
          </p:cNvPr>
          <p:cNvSpPr txBox="1"/>
          <p:nvPr/>
        </p:nvSpPr>
        <p:spPr>
          <a:xfrm>
            <a:off x="550416" y="1341360"/>
            <a:ext cx="8531441" cy="4247317"/>
          </a:xfrm>
          <a:prstGeom prst="rect">
            <a:avLst/>
          </a:prstGeom>
          <a:noFill/>
        </p:spPr>
        <p:txBody>
          <a:bodyPr wrap="square" rtlCol="0">
            <a:spAutoFit/>
          </a:bodyPr>
          <a:lstStyle/>
          <a:p>
            <a:r>
              <a:rPr lang="en-US" b="1" dirty="0"/>
              <a:t>Business Objective:</a:t>
            </a:r>
          </a:p>
          <a:p>
            <a:r>
              <a:rPr lang="en-US" dirty="0"/>
              <a:t>A restaurant owner who is currently not on Yelp, want to know what his restaurant rating will be on Yelp.</a:t>
            </a:r>
          </a:p>
          <a:p>
            <a:endParaRPr lang="en-US" b="1" dirty="0"/>
          </a:p>
          <a:p>
            <a:r>
              <a:rPr lang="en-US" b="1" dirty="0"/>
              <a:t>Goal: </a:t>
            </a:r>
          </a:p>
          <a:p>
            <a:r>
              <a:rPr lang="en-US" dirty="0"/>
              <a:t>Predict Higher vs Lower Star Ratings based on Restaurant characteristics</a:t>
            </a:r>
          </a:p>
          <a:p>
            <a:endParaRPr lang="en-US" dirty="0"/>
          </a:p>
          <a:p>
            <a:r>
              <a:rPr lang="en-US" b="1" dirty="0"/>
              <a:t>Star Ratings </a:t>
            </a:r>
            <a:r>
              <a:rPr lang="en-US" dirty="0"/>
              <a:t>(Response Variable):</a:t>
            </a:r>
          </a:p>
          <a:p>
            <a:pPr marL="285750" indent="-285750">
              <a:buFont typeface="Arial" panose="020B0604020202020204" pitchFamily="34" charset="0"/>
              <a:buChar char="•"/>
            </a:pPr>
            <a:r>
              <a:rPr lang="en-US" dirty="0"/>
              <a:t>High Star Rating: 4 and above</a:t>
            </a:r>
          </a:p>
          <a:p>
            <a:pPr marL="285750" indent="-285750">
              <a:buFont typeface="Arial" panose="020B0604020202020204" pitchFamily="34" charset="0"/>
              <a:buChar char="•"/>
            </a:pPr>
            <a:r>
              <a:rPr lang="en-US" dirty="0"/>
              <a:t>Low Star Rating: 3.5 and below</a:t>
            </a:r>
          </a:p>
          <a:p>
            <a:pPr marL="285750" indent="-285750">
              <a:buFont typeface="Arial" panose="020B0604020202020204" pitchFamily="34" charset="0"/>
              <a:buChar char="•"/>
            </a:pPr>
            <a:endParaRPr lang="en-US" dirty="0"/>
          </a:p>
          <a:p>
            <a:r>
              <a:rPr lang="en-US" b="1" dirty="0"/>
              <a:t>Restaurant Characteristics:</a:t>
            </a:r>
          </a:p>
          <a:p>
            <a:pPr marL="285750" indent="-285750">
              <a:buFont typeface="Arial" panose="020B0604020202020204" pitchFamily="34" charset="0"/>
              <a:buChar char="•"/>
            </a:pPr>
            <a:r>
              <a:rPr lang="en-US" dirty="0"/>
              <a:t>Restaurant Category</a:t>
            </a:r>
          </a:p>
          <a:p>
            <a:pPr marL="285750" indent="-285750">
              <a:buFont typeface="Arial" panose="020B0604020202020204" pitchFamily="34" charset="0"/>
              <a:buChar char="•"/>
            </a:pPr>
            <a:r>
              <a:rPr lang="en-US" dirty="0"/>
              <a:t>Restaurant Amenities</a:t>
            </a:r>
          </a:p>
          <a:p>
            <a:pPr marL="285750" indent="-285750">
              <a:buFont typeface="Arial" panose="020B0604020202020204" pitchFamily="34" charset="0"/>
              <a:buChar char="•"/>
            </a:pPr>
            <a:r>
              <a:rPr lang="en-US" dirty="0"/>
              <a:t>Restaurant open hours and timings</a:t>
            </a:r>
          </a:p>
        </p:txBody>
      </p:sp>
      <p:pic>
        <p:nvPicPr>
          <p:cNvPr id="9" name="Picture 8">
            <a:hlinkClick r:id="rId2"/>
            <a:extLst>
              <a:ext uri="{FF2B5EF4-FFF2-40B4-BE49-F238E27FC236}">
                <a16:creationId xmlns:a16="http://schemas.microsoft.com/office/drawing/2014/main" xmlns="" id="{C55202B2-5B92-4361-BB26-F1421E7AE3FA}"/>
              </a:ext>
            </a:extLst>
          </p:cNvPr>
          <p:cNvPicPr>
            <a:picLocks noChangeAspect="1"/>
          </p:cNvPicPr>
          <p:nvPr/>
        </p:nvPicPr>
        <p:blipFill>
          <a:blip r:embed="rId3"/>
          <a:stretch>
            <a:fillRect/>
          </a:stretch>
        </p:blipFill>
        <p:spPr>
          <a:xfrm>
            <a:off x="550416" y="265035"/>
            <a:ext cx="4991100" cy="704850"/>
          </a:xfrm>
          <a:prstGeom prst="rect">
            <a:avLst/>
          </a:prstGeom>
        </p:spPr>
      </p:pic>
      <p:pic>
        <p:nvPicPr>
          <p:cNvPr id="14" name="Content Placeholder 4">
            <a:extLst>
              <a:ext uri="{FF2B5EF4-FFF2-40B4-BE49-F238E27FC236}">
                <a16:creationId xmlns:a16="http://schemas.microsoft.com/office/drawing/2014/main" xmlns="" id="{3AE93436-28C8-48A1-81EB-138E35DEC707}"/>
              </a:ext>
            </a:extLst>
          </p:cNvPr>
          <p:cNvPicPr>
            <a:picLocks noChangeAspect="1"/>
          </p:cNvPicPr>
          <p:nvPr/>
        </p:nvPicPr>
        <p:blipFill>
          <a:blip r:embed="rId4"/>
          <a:stretch>
            <a:fillRect/>
          </a:stretch>
        </p:blipFill>
        <p:spPr>
          <a:xfrm>
            <a:off x="5178918" y="3019391"/>
            <a:ext cx="3831126" cy="3838609"/>
          </a:xfrm>
          <a:prstGeom prst="rect">
            <a:avLst/>
          </a:prstGeom>
        </p:spPr>
      </p:pic>
      <p:sp>
        <p:nvSpPr>
          <p:cNvPr id="11" name="Rectangle 10">
            <a:extLst>
              <a:ext uri="{FF2B5EF4-FFF2-40B4-BE49-F238E27FC236}">
                <a16:creationId xmlns:a16="http://schemas.microsoft.com/office/drawing/2014/main" xmlns="" id="{61D86A51-EC66-42D9-8577-806783709E1C}"/>
              </a:ext>
            </a:extLst>
          </p:cNvPr>
          <p:cNvSpPr/>
          <p:nvPr/>
        </p:nvSpPr>
        <p:spPr>
          <a:xfrm>
            <a:off x="5815798" y="3550883"/>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737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4">
            <a:extLst>
              <a:ext uri="{FF2B5EF4-FFF2-40B4-BE49-F238E27FC236}">
                <a16:creationId xmlns:a16="http://schemas.microsoft.com/office/drawing/2014/main" xmlns="" id="{3AE93436-28C8-48A1-81EB-138E35DEC707}"/>
              </a:ext>
            </a:extLst>
          </p:cNvPr>
          <p:cNvPicPr>
            <a:picLocks noChangeAspect="1"/>
          </p:cNvPicPr>
          <p:nvPr/>
        </p:nvPicPr>
        <p:blipFill>
          <a:blip r:embed="rId2"/>
          <a:stretch>
            <a:fillRect/>
          </a:stretch>
        </p:blipFill>
        <p:spPr>
          <a:xfrm>
            <a:off x="5178918" y="3019391"/>
            <a:ext cx="3831126" cy="3838609"/>
          </a:xfrm>
          <a:prstGeom prst="rect">
            <a:avLst/>
          </a:prstGeom>
        </p:spPr>
      </p:pic>
      <p:sp>
        <p:nvSpPr>
          <p:cNvPr id="8" name="TextBox 7">
            <a:extLst>
              <a:ext uri="{FF2B5EF4-FFF2-40B4-BE49-F238E27FC236}">
                <a16:creationId xmlns:a16="http://schemas.microsoft.com/office/drawing/2014/main" xmlns="" id="{03D769AF-EDA3-4433-B9CE-27C59EDADB75}"/>
              </a:ext>
            </a:extLst>
          </p:cNvPr>
          <p:cNvSpPr txBox="1"/>
          <p:nvPr/>
        </p:nvSpPr>
        <p:spPr>
          <a:xfrm>
            <a:off x="550416" y="1341360"/>
            <a:ext cx="8531441" cy="2308324"/>
          </a:xfrm>
          <a:prstGeom prst="rect">
            <a:avLst/>
          </a:prstGeom>
          <a:noFill/>
        </p:spPr>
        <p:txBody>
          <a:bodyPr wrap="square" rtlCol="0">
            <a:spAutoFit/>
          </a:bodyPr>
          <a:lstStyle/>
          <a:p>
            <a:r>
              <a:rPr lang="en-US" b="1" dirty="0"/>
              <a:t>Star Ratings </a:t>
            </a:r>
            <a:r>
              <a:rPr lang="en-US" dirty="0"/>
              <a:t>(Response Variable):</a:t>
            </a:r>
          </a:p>
          <a:p>
            <a:pPr marL="285750" indent="-285750">
              <a:buFont typeface="Arial" panose="020B0604020202020204" pitchFamily="34" charset="0"/>
              <a:buChar char="•"/>
            </a:pPr>
            <a:r>
              <a:rPr lang="en-US" dirty="0"/>
              <a:t>High Star Rating: 4 and above</a:t>
            </a:r>
          </a:p>
          <a:p>
            <a:pPr marL="285750" indent="-285750">
              <a:buFont typeface="Arial" panose="020B0604020202020204" pitchFamily="34" charset="0"/>
              <a:buChar char="•"/>
            </a:pPr>
            <a:r>
              <a:rPr lang="en-US" dirty="0"/>
              <a:t>Low Star Rating: 3.5 and below</a:t>
            </a:r>
          </a:p>
          <a:p>
            <a:pPr marL="285750" indent="-285750">
              <a:buFont typeface="Arial" panose="020B0604020202020204" pitchFamily="34" charset="0"/>
              <a:buChar char="•"/>
            </a:pPr>
            <a:endParaRPr lang="en-US" dirty="0"/>
          </a:p>
          <a:p>
            <a:r>
              <a:rPr lang="en-US" b="1" dirty="0"/>
              <a:t>Restaurant Characteristics: </a:t>
            </a:r>
            <a:r>
              <a:rPr lang="en-US" dirty="0"/>
              <a:t>(Explanatory variables)</a:t>
            </a:r>
            <a:endParaRPr lang="en-US" b="1" dirty="0"/>
          </a:p>
          <a:p>
            <a:pPr marL="285750" indent="-285750">
              <a:buFont typeface="Arial" panose="020B0604020202020204" pitchFamily="34" charset="0"/>
              <a:buChar char="•"/>
            </a:pPr>
            <a:r>
              <a:rPr lang="en-US" dirty="0"/>
              <a:t>Restaurant Category</a:t>
            </a:r>
          </a:p>
          <a:p>
            <a:pPr marL="285750" indent="-285750">
              <a:buFont typeface="Arial" panose="020B0604020202020204" pitchFamily="34" charset="0"/>
              <a:buChar char="•"/>
            </a:pPr>
            <a:r>
              <a:rPr lang="en-US" dirty="0"/>
              <a:t>Restaurant Amenities</a:t>
            </a:r>
          </a:p>
          <a:p>
            <a:pPr marL="285750" indent="-285750">
              <a:buFont typeface="Arial" panose="020B0604020202020204" pitchFamily="34" charset="0"/>
              <a:buChar char="•"/>
            </a:pPr>
            <a:r>
              <a:rPr lang="en-US" dirty="0"/>
              <a:t>Restaurant open hours and timings</a:t>
            </a:r>
          </a:p>
        </p:txBody>
      </p:sp>
      <p:pic>
        <p:nvPicPr>
          <p:cNvPr id="9" name="Picture 8">
            <a:hlinkClick r:id="rId3"/>
            <a:extLst>
              <a:ext uri="{FF2B5EF4-FFF2-40B4-BE49-F238E27FC236}">
                <a16:creationId xmlns:a16="http://schemas.microsoft.com/office/drawing/2014/main" xmlns="" id="{C55202B2-5B92-4361-BB26-F1421E7AE3FA}"/>
              </a:ext>
            </a:extLst>
          </p:cNvPr>
          <p:cNvPicPr>
            <a:picLocks noChangeAspect="1"/>
          </p:cNvPicPr>
          <p:nvPr/>
        </p:nvPicPr>
        <p:blipFill>
          <a:blip r:embed="rId4"/>
          <a:stretch>
            <a:fillRect/>
          </a:stretch>
        </p:blipFill>
        <p:spPr>
          <a:xfrm>
            <a:off x="550416" y="265035"/>
            <a:ext cx="4991100" cy="704850"/>
          </a:xfrm>
          <a:prstGeom prst="rect">
            <a:avLst/>
          </a:prstGeom>
        </p:spPr>
      </p:pic>
      <p:sp>
        <p:nvSpPr>
          <p:cNvPr id="11" name="Rectangle 10">
            <a:extLst>
              <a:ext uri="{FF2B5EF4-FFF2-40B4-BE49-F238E27FC236}">
                <a16:creationId xmlns:a16="http://schemas.microsoft.com/office/drawing/2014/main" xmlns="" id="{61D86A51-EC66-42D9-8577-806783709E1C}"/>
              </a:ext>
            </a:extLst>
          </p:cNvPr>
          <p:cNvSpPr/>
          <p:nvPr/>
        </p:nvSpPr>
        <p:spPr>
          <a:xfrm>
            <a:off x="7174082" y="3506494"/>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E11BB0C8-6541-433B-90CB-8E0D10CB1671}"/>
              </a:ext>
            </a:extLst>
          </p:cNvPr>
          <p:cNvSpPr/>
          <p:nvPr/>
        </p:nvSpPr>
        <p:spPr>
          <a:xfrm>
            <a:off x="7663834" y="4284109"/>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4DBBA294-68EC-4F4A-93F4-C9BB3A3346AB}"/>
              </a:ext>
            </a:extLst>
          </p:cNvPr>
          <p:cNvPicPr>
            <a:picLocks noChangeAspect="1"/>
          </p:cNvPicPr>
          <p:nvPr/>
        </p:nvPicPr>
        <p:blipFill>
          <a:blip r:embed="rId5"/>
          <a:stretch>
            <a:fillRect/>
          </a:stretch>
        </p:blipFill>
        <p:spPr>
          <a:xfrm>
            <a:off x="616997" y="4054164"/>
            <a:ext cx="3319463" cy="2581804"/>
          </a:xfrm>
          <a:prstGeom prst="rect">
            <a:avLst/>
          </a:prstGeom>
        </p:spPr>
      </p:pic>
    </p:spTree>
    <p:extLst>
      <p:ext uri="{BB962C8B-B14F-4D97-AF65-F5344CB8AC3E}">
        <p14:creationId xmlns:p14="http://schemas.microsoft.com/office/powerpoint/2010/main" val="153543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4">
            <a:extLst>
              <a:ext uri="{FF2B5EF4-FFF2-40B4-BE49-F238E27FC236}">
                <a16:creationId xmlns:a16="http://schemas.microsoft.com/office/drawing/2014/main" xmlns="" id="{3AE93436-28C8-48A1-81EB-138E35DEC707}"/>
              </a:ext>
            </a:extLst>
          </p:cNvPr>
          <p:cNvPicPr>
            <a:picLocks noChangeAspect="1"/>
          </p:cNvPicPr>
          <p:nvPr/>
        </p:nvPicPr>
        <p:blipFill>
          <a:blip r:embed="rId2"/>
          <a:stretch>
            <a:fillRect/>
          </a:stretch>
        </p:blipFill>
        <p:spPr>
          <a:xfrm>
            <a:off x="5178918" y="3019391"/>
            <a:ext cx="3831126" cy="3838609"/>
          </a:xfrm>
          <a:prstGeom prst="rect">
            <a:avLst/>
          </a:prstGeom>
        </p:spPr>
      </p:pic>
      <p:sp>
        <p:nvSpPr>
          <p:cNvPr id="8" name="TextBox 7">
            <a:extLst>
              <a:ext uri="{FF2B5EF4-FFF2-40B4-BE49-F238E27FC236}">
                <a16:creationId xmlns:a16="http://schemas.microsoft.com/office/drawing/2014/main" xmlns="" id="{03D769AF-EDA3-4433-B9CE-27C59EDADB75}"/>
              </a:ext>
            </a:extLst>
          </p:cNvPr>
          <p:cNvSpPr txBox="1"/>
          <p:nvPr/>
        </p:nvSpPr>
        <p:spPr>
          <a:xfrm>
            <a:off x="550416" y="1341360"/>
            <a:ext cx="8531441" cy="2308324"/>
          </a:xfrm>
          <a:prstGeom prst="rect">
            <a:avLst/>
          </a:prstGeom>
          <a:noFill/>
        </p:spPr>
        <p:txBody>
          <a:bodyPr wrap="square" rtlCol="0">
            <a:spAutoFit/>
          </a:bodyPr>
          <a:lstStyle/>
          <a:p>
            <a:r>
              <a:rPr lang="en-US" dirty="0"/>
              <a:t>Experimented with Logistic and Random Forest Models</a:t>
            </a:r>
          </a:p>
          <a:p>
            <a:endParaRPr lang="en-US" dirty="0"/>
          </a:p>
          <a:p>
            <a:pPr marL="285750" indent="-285750">
              <a:buFont typeface="Arial" panose="020B0604020202020204" pitchFamily="34" charset="0"/>
              <a:buChar char="•"/>
            </a:pPr>
            <a:r>
              <a:rPr lang="en-US" dirty="0"/>
              <a:t>Removed Zero Variance and insignificant variables</a:t>
            </a:r>
          </a:p>
          <a:p>
            <a:pPr marL="285750" indent="-285750">
              <a:buFont typeface="Arial" panose="020B0604020202020204" pitchFamily="34" charset="0"/>
              <a:buChar char="•"/>
            </a:pPr>
            <a:r>
              <a:rPr lang="en-US" dirty="0"/>
              <a:t>Cross Validated models using 5 fold cross validation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Model Results:</a:t>
            </a:r>
          </a:p>
          <a:p>
            <a:endParaRPr lang="en-US" dirty="0"/>
          </a:p>
        </p:txBody>
      </p:sp>
      <p:pic>
        <p:nvPicPr>
          <p:cNvPr id="9" name="Picture 8">
            <a:hlinkClick r:id="rId3"/>
            <a:extLst>
              <a:ext uri="{FF2B5EF4-FFF2-40B4-BE49-F238E27FC236}">
                <a16:creationId xmlns:a16="http://schemas.microsoft.com/office/drawing/2014/main" xmlns="" id="{C55202B2-5B92-4361-BB26-F1421E7AE3FA}"/>
              </a:ext>
            </a:extLst>
          </p:cNvPr>
          <p:cNvPicPr>
            <a:picLocks noChangeAspect="1"/>
          </p:cNvPicPr>
          <p:nvPr/>
        </p:nvPicPr>
        <p:blipFill>
          <a:blip r:embed="rId4"/>
          <a:stretch>
            <a:fillRect/>
          </a:stretch>
        </p:blipFill>
        <p:spPr>
          <a:xfrm>
            <a:off x="550416" y="265035"/>
            <a:ext cx="4991100" cy="704850"/>
          </a:xfrm>
          <a:prstGeom prst="rect">
            <a:avLst/>
          </a:prstGeom>
        </p:spPr>
      </p:pic>
      <p:sp>
        <p:nvSpPr>
          <p:cNvPr id="11" name="Rectangle 10">
            <a:extLst>
              <a:ext uri="{FF2B5EF4-FFF2-40B4-BE49-F238E27FC236}">
                <a16:creationId xmlns:a16="http://schemas.microsoft.com/office/drawing/2014/main" xmlns="" id="{61D86A51-EC66-42D9-8577-806783709E1C}"/>
              </a:ext>
            </a:extLst>
          </p:cNvPr>
          <p:cNvSpPr/>
          <p:nvPr/>
        </p:nvSpPr>
        <p:spPr>
          <a:xfrm>
            <a:off x="7662353" y="5037202"/>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5F277E8A-F677-4A34-975E-C83FFC61F56C}"/>
              </a:ext>
            </a:extLst>
          </p:cNvPr>
          <p:cNvSpPr/>
          <p:nvPr/>
        </p:nvSpPr>
        <p:spPr>
          <a:xfrm>
            <a:off x="6499168" y="5757773"/>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7912195D-4C79-4806-8CEC-5AE5A79CF11B}"/>
              </a:ext>
            </a:extLst>
          </p:cNvPr>
          <p:cNvPicPr>
            <a:picLocks noChangeAspect="1"/>
          </p:cNvPicPr>
          <p:nvPr/>
        </p:nvPicPr>
        <p:blipFill>
          <a:blip r:embed="rId5"/>
          <a:stretch>
            <a:fillRect/>
          </a:stretch>
        </p:blipFill>
        <p:spPr>
          <a:xfrm>
            <a:off x="550415" y="3429000"/>
            <a:ext cx="4601882" cy="1676400"/>
          </a:xfrm>
          <a:prstGeom prst="rect">
            <a:avLst/>
          </a:prstGeom>
        </p:spPr>
      </p:pic>
    </p:spTree>
    <p:extLst>
      <p:ext uri="{BB962C8B-B14F-4D97-AF65-F5344CB8AC3E}">
        <p14:creationId xmlns:p14="http://schemas.microsoft.com/office/powerpoint/2010/main" val="230486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355390"/>
            <a:ext cx="2247091" cy="1499738"/>
          </a:xfrm>
        </p:spPr>
        <p:txBody>
          <a:bodyPr vert="horz" lIns="91440" tIns="45720" rIns="91440" bIns="45720" rtlCol="0" anchor="b">
            <a:normAutofit/>
          </a:bodyPr>
          <a:lstStyle/>
          <a:p>
            <a:r>
              <a:rPr lang="en-US" sz="2200" dirty="0"/>
              <a:t>Factors that affect Star Ratings in Las Vegas</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r>
              <a:rPr lang="en-US" dirty="0"/>
              <a:t>Being open on Sunday</a:t>
            </a:r>
          </a:p>
          <a:p>
            <a:pPr indent="-182880">
              <a:lnSpc>
                <a:spcPct val="100000"/>
              </a:lnSpc>
              <a:buFont typeface="Garamond" pitchFamily="18" charset="0"/>
              <a:buChar char="◦"/>
            </a:pPr>
            <a:r>
              <a:rPr lang="en-US" dirty="0"/>
              <a:t>Fast Food category</a:t>
            </a:r>
          </a:p>
          <a:p>
            <a:pPr indent="-182880">
              <a:lnSpc>
                <a:spcPct val="100000"/>
              </a:lnSpc>
              <a:buFont typeface="Garamond" pitchFamily="18" charset="0"/>
              <a:buChar char="◦"/>
            </a:pPr>
            <a:r>
              <a:rPr lang="en-US" dirty="0"/>
              <a:t>Having a drive through</a:t>
            </a:r>
          </a:p>
          <a:p>
            <a:pPr indent="-182880">
              <a:lnSpc>
                <a:spcPct val="100000"/>
              </a:lnSpc>
              <a:buFont typeface="Garamond" pitchFamily="18" charset="0"/>
              <a:buChar char="◦"/>
            </a:pPr>
            <a:endParaRPr lang="en-US" dirty="0"/>
          </a:p>
          <a:p>
            <a:pPr>
              <a:lnSpc>
                <a:spcPct val="100000"/>
              </a:lnSpc>
            </a:pPr>
            <a:endParaRPr lang="en-US" dirty="0"/>
          </a:p>
          <a:p>
            <a:pPr indent="-182880">
              <a:lnSpc>
                <a:spcPct val="100000"/>
              </a:lnSpc>
              <a:buFont typeface="Garamond" pitchFamily="18" charset="0"/>
              <a:buChar char="◦"/>
            </a:pPr>
            <a:endParaRPr lang="en-US" dirty="0"/>
          </a:p>
        </p:txBody>
      </p:sp>
      <p:pic>
        <p:nvPicPr>
          <p:cNvPr id="14" name="Picture 13">
            <a:extLst>
              <a:ext uri="{FF2B5EF4-FFF2-40B4-BE49-F238E27FC236}">
                <a16:creationId xmlns:a16="http://schemas.microsoft.com/office/drawing/2014/main" xmlns="" id="{76981982-C0DC-44B6-B277-7E2CC8C320BD}"/>
              </a:ext>
            </a:extLst>
          </p:cNvPr>
          <p:cNvPicPr>
            <a:picLocks noChangeAspect="1"/>
          </p:cNvPicPr>
          <p:nvPr/>
        </p:nvPicPr>
        <p:blipFill>
          <a:blip r:embed="rId2"/>
          <a:stretch>
            <a:fillRect/>
          </a:stretch>
        </p:blipFill>
        <p:spPr>
          <a:xfrm rot="5400000">
            <a:off x="720716" y="-69794"/>
            <a:ext cx="4452161" cy="6571443"/>
          </a:xfrm>
          <a:prstGeom prst="rect">
            <a:avLst/>
          </a:prstGeom>
        </p:spPr>
      </p:pic>
      <p:pic>
        <p:nvPicPr>
          <p:cNvPr id="22" name="Picture 21">
            <a:hlinkClick r:id="rId3"/>
            <a:extLst>
              <a:ext uri="{FF2B5EF4-FFF2-40B4-BE49-F238E27FC236}">
                <a16:creationId xmlns:a16="http://schemas.microsoft.com/office/drawing/2014/main" xmlns="" id="{C02ED954-9206-455A-B317-FE86E63C17ED}"/>
              </a:ext>
            </a:extLst>
          </p:cNvPr>
          <p:cNvPicPr>
            <a:picLocks noChangeAspect="1"/>
          </p:cNvPicPr>
          <p:nvPr/>
        </p:nvPicPr>
        <p:blipFill>
          <a:blip r:embed="rId4"/>
          <a:stretch>
            <a:fillRect/>
          </a:stretch>
        </p:blipFill>
        <p:spPr>
          <a:xfrm>
            <a:off x="550416" y="265035"/>
            <a:ext cx="4991100" cy="704850"/>
          </a:xfrm>
          <a:prstGeom prst="rect">
            <a:avLst/>
          </a:prstGeom>
        </p:spPr>
      </p:pic>
      <p:pic>
        <p:nvPicPr>
          <p:cNvPr id="23" name="Content Placeholder 4">
            <a:extLst>
              <a:ext uri="{FF2B5EF4-FFF2-40B4-BE49-F238E27FC236}">
                <a16:creationId xmlns:a16="http://schemas.microsoft.com/office/drawing/2014/main" xmlns="" id="{40286CAA-AA66-4EC6-9829-6A3D3491A3F9}"/>
              </a:ext>
            </a:extLst>
          </p:cNvPr>
          <p:cNvPicPr>
            <a:picLocks noChangeAspect="1"/>
          </p:cNvPicPr>
          <p:nvPr/>
        </p:nvPicPr>
        <p:blipFill>
          <a:blip r:embed="rId5"/>
          <a:stretch>
            <a:fillRect/>
          </a:stretch>
        </p:blipFill>
        <p:spPr>
          <a:xfrm>
            <a:off x="5178918" y="3019391"/>
            <a:ext cx="3831126" cy="3838609"/>
          </a:xfrm>
          <a:prstGeom prst="rect">
            <a:avLst/>
          </a:prstGeom>
        </p:spPr>
      </p:pic>
      <p:sp>
        <p:nvSpPr>
          <p:cNvPr id="24" name="Rectangle 23">
            <a:extLst>
              <a:ext uri="{FF2B5EF4-FFF2-40B4-BE49-F238E27FC236}">
                <a16:creationId xmlns:a16="http://schemas.microsoft.com/office/drawing/2014/main" xmlns="" id="{75996EF2-0CCF-499D-A853-D7608627CD02}"/>
              </a:ext>
            </a:extLst>
          </p:cNvPr>
          <p:cNvSpPr/>
          <p:nvPr/>
        </p:nvSpPr>
        <p:spPr>
          <a:xfrm>
            <a:off x="5309560" y="4648182"/>
            <a:ext cx="1190625" cy="5810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74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4999FE9C-D8F9-4F9B-B95B-608C3EF6B2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4" name="Rectangle 23">
            <a:extLst>
              <a:ext uri="{FF2B5EF4-FFF2-40B4-BE49-F238E27FC236}">
                <a16:creationId xmlns:a16="http://schemas.microsoft.com/office/drawing/2014/main" xmlns="" id="{E8370766-CC13-4DF4-AF0A-0E820B8DC8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xmlns="" id="{57B3C4F9-03D9-4B39-9F3C-0366542305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5529" y="237744"/>
            <a:ext cx="8531352" cy="6382512"/>
          </a:xfrm>
          <a:prstGeom prst="rect">
            <a:avLst/>
          </a:prstGeom>
          <a:ln w="6350" cap="flat" cmpd="sng" algn="ctr">
            <a:noFill/>
            <a:prstDash val="solid"/>
          </a:ln>
          <a:effectLst>
            <a:outerShdw blurRad="50800" algn="ctr" rotWithShape="0">
              <a:prstClr val="black">
                <a:alpha val="66000"/>
              </a:prstClr>
            </a:outerShdw>
            <a:softEdge rad="0"/>
          </a:effectLst>
        </p:spPr>
      </p:sp>
      <p:sp>
        <p:nvSpPr>
          <p:cNvPr id="28" name="Rectangle 27">
            <a:extLst>
              <a:ext uri="{FF2B5EF4-FFF2-40B4-BE49-F238E27FC236}">
                <a16:creationId xmlns:a16="http://schemas.microsoft.com/office/drawing/2014/main" xmlns="" id="{3B61CA66-E7F4-49EC-89DC-F37EE69334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xmlns="" id="{886ACB74-3D88-4CD7-B619-829D70AD4C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0122" y="413053"/>
            <a:ext cx="8212114" cy="6064596"/>
          </a:xfrm>
          <a:prstGeom prst="rect">
            <a:avLst/>
          </a:prstGeom>
          <a:noFill/>
          <a:ln w="6350" cap="sq" cmpd="sng" algn="ctr">
            <a:solidFill>
              <a:schemeClr val="tx1">
                <a:lumMod val="75000"/>
                <a:lumOff val="25000"/>
              </a:schemeClr>
            </a:solidFill>
            <a:prstDash val="solid"/>
            <a:miter lim="800000"/>
          </a:ln>
          <a:effectLst/>
        </p:spPr>
      </p:sp>
      <p:pic>
        <p:nvPicPr>
          <p:cNvPr id="6" name="Picture Placeholder 5" descr="A close up of text on a white background&#10;&#10;Description generated with high confidence">
            <a:extLst>
              <a:ext uri="{FF2B5EF4-FFF2-40B4-BE49-F238E27FC236}">
                <a16:creationId xmlns:a16="http://schemas.microsoft.com/office/drawing/2014/main" xmlns="" id="{47C0304F-E668-4315-B276-C05D50D07BD9}"/>
              </a:ext>
            </a:extLst>
          </p:cNvPr>
          <p:cNvPicPr>
            <a:picLocks noGrp="1" noChangeAspect="1"/>
          </p:cNvPicPr>
          <p:nvPr>
            <p:ph type="pic" idx="1"/>
          </p:nvPr>
        </p:nvPicPr>
        <p:blipFill rotWithShape="1">
          <a:blip r:embed="rId2"/>
          <a:srcRect/>
          <a:stretch/>
        </p:blipFill>
        <p:spPr>
          <a:xfrm>
            <a:off x="730162" y="787054"/>
            <a:ext cx="7561991" cy="5312299"/>
          </a:xfrm>
          <a:prstGeom prst="rect">
            <a:avLst/>
          </a:prstGeom>
        </p:spPr>
      </p:pic>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a:bodyPr>
          <a:lstStyle/>
          <a:p>
            <a:r>
              <a:rPr lang="en-US"/>
              <a:t>Locations of Restaurants</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r>
              <a:rPr lang="en-US"/>
              <a:t>United States of America</a:t>
            </a:r>
          </a:p>
          <a:p>
            <a:pPr indent="-182880">
              <a:lnSpc>
                <a:spcPct val="100000"/>
              </a:lnSpc>
              <a:buFont typeface="Garamond" pitchFamily="18" charset="0"/>
              <a:buChar char="◦"/>
            </a:pPr>
            <a:r>
              <a:rPr lang="en-US"/>
              <a:t>Europe</a:t>
            </a:r>
          </a:p>
        </p:txBody>
      </p:sp>
    </p:spTree>
    <p:extLst>
      <p:ext uri="{BB962C8B-B14F-4D97-AF65-F5344CB8AC3E}">
        <p14:creationId xmlns:p14="http://schemas.microsoft.com/office/powerpoint/2010/main" val="217935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4999FE9C-D8F9-4F9B-B95B-608C3EF6B2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6" name="Rectangle 25">
            <a:extLst>
              <a:ext uri="{FF2B5EF4-FFF2-40B4-BE49-F238E27FC236}">
                <a16:creationId xmlns:a16="http://schemas.microsoft.com/office/drawing/2014/main" xmlns="" id="{E8370766-CC13-4DF4-AF0A-0E820B8DC8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xmlns="" id="{57B3C4F9-03D9-4B39-9F3C-0366542305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5529" y="237744"/>
            <a:ext cx="8531352" cy="6382512"/>
          </a:xfrm>
          <a:prstGeom prst="rect">
            <a:avLst/>
          </a:prstGeom>
          <a:ln w="6350" cap="flat" cmpd="sng" algn="ctr">
            <a:noFill/>
            <a:prstDash val="solid"/>
          </a:ln>
          <a:effectLst>
            <a:outerShdw blurRad="50800" algn="ctr" rotWithShape="0">
              <a:prstClr val="black">
                <a:alpha val="66000"/>
              </a:prstClr>
            </a:outerShdw>
            <a:softEdge rad="0"/>
          </a:effectLst>
        </p:spPr>
      </p:sp>
      <p:sp>
        <p:nvSpPr>
          <p:cNvPr id="30" name="Rectangle 29">
            <a:extLst>
              <a:ext uri="{FF2B5EF4-FFF2-40B4-BE49-F238E27FC236}">
                <a16:creationId xmlns:a16="http://schemas.microsoft.com/office/drawing/2014/main" xmlns="" id="{3B61CA66-E7F4-49EC-89DC-F37EE69334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xmlns="" id="{886ACB74-3D88-4CD7-B619-829D70AD4C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0122" y="413053"/>
            <a:ext cx="8212114" cy="6064596"/>
          </a:xfrm>
          <a:prstGeom prst="rect">
            <a:avLst/>
          </a:prstGeom>
          <a:noFill/>
          <a:ln w="6350" cap="sq" cmpd="sng" algn="ctr">
            <a:solidFill>
              <a:schemeClr val="tx1">
                <a:lumMod val="75000"/>
                <a:lumOff val="25000"/>
              </a:schemeClr>
            </a:solidFill>
            <a:prstDash val="solid"/>
            <a:miter lim="800000"/>
          </a:ln>
          <a:effectLst/>
        </p:spPr>
      </p:sp>
      <p:pic>
        <p:nvPicPr>
          <p:cNvPr id="8" name="Picture Placeholder 7" descr="A screenshot of a cell phone&#10;&#10;Description generated with very high confidence">
            <a:extLst>
              <a:ext uri="{FF2B5EF4-FFF2-40B4-BE49-F238E27FC236}">
                <a16:creationId xmlns:a16="http://schemas.microsoft.com/office/drawing/2014/main" xmlns="" id="{25CB39D2-2A5D-404B-90EE-18529A9C6ABD}"/>
              </a:ext>
            </a:extLst>
          </p:cNvPr>
          <p:cNvPicPr>
            <a:picLocks noGrp="1" noChangeAspect="1"/>
          </p:cNvPicPr>
          <p:nvPr>
            <p:ph type="pic" idx="1"/>
          </p:nvPr>
        </p:nvPicPr>
        <p:blipFill rotWithShape="1">
          <a:blip r:embed="rId2"/>
          <a:srcRect/>
          <a:stretch/>
        </p:blipFill>
        <p:spPr>
          <a:xfrm>
            <a:off x="730162" y="789614"/>
            <a:ext cx="7561991" cy="5307179"/>
          </a:xfrm>
          <a:prstGeom prst="rect">
            <a:avLst/>
          </a:prstGeom>
        </p:spPr>
      </p:pic>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a:bodyPr>
          <a:lstStyle/>
          <a:p>
            <a:r>
              <a:rPr lang="en-US"/>
              <a:t>Number of restaurants per rating</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r>
              <a:rPr lang="en-US" dirty="0"/>
              <a:t>3.5 and 4 star rating most common</a:t>
            </a:r>
          </a:p>
          <a:p>
            <a:pPr indent="-182880">
              <a:lnSpc>
                <a:spcPct val="100000"/>
              </a:lnSpc>
              <a:buFont typeface="Garamond" pitchFamily="18" charset="0"/>
              <a:buChar char="◦"/>
            </a:pPr>
            <a:r>
              <a:rPr lang="en-US" dirty="0"/>
              <a:t>3 start comes third followed by 2.5 and 4.5 star rating</a:t>
            </a:r>
          </a:p>
        </p:txBody>
      </p:sp>
    </p:spTree>
    <p:extLst>
      <p:ext uri="{BB962C8B-B14F-4D97-AF65-F5344CB8AC3E}">
        <p14:creationId xmlns:p14="http://schemas.microsoft.com/office/powerpoint/2010/main" val="419561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a:bodyPr>
          <a:lstStyle/>
          <a:p>
            <a:r>
              <a:rPr lang="en-US" dirty="0"/>
              <a:t>Best Restaurants per Cuisine</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endParaRPr lang="en-US" dirty="0"/>
          </a:p>
        </p:txBody>
      </p:sp>
      <p:pic>
        <p:nvPicPr>
          <p:cNvPr id="12" name="Picture Placeholder 11" descr="A screenshot of a cell phone&#10;&#10;Description generated with high confidence">
            <a:extLst>
              <a:ext uri="{FF2B5EF4-FFF2-40B4-BE49-F238E27FC236}">
                <a16:creationId xmlns:a16="http://schemas.microsoft.com/office/drawing/2014/main" xmlns="" id="{8E40EA81-F7FA-4426-98C4-77E6A1CAF9B6}"/>
              </a:ext>
            </a:extLst>
          </p:cNvPr>
          <p:cNvPicPr>
            <a:picLocks noGrp="1" noChangeAspect="1"/>
          </p:cNvPicPr>
          <p:nvPr>
            <p:ph type="pic" idx="1"/>
          </p:nvPr>
        </p:nvPicPr>
        <p:blipFill>
          <a:blip r:embed="rId2"/>
          <a:srcRect l="4213" r="4213"/>
          <a:stretch>
            <a:fillRect/>
          </a:stretch>
        </p:blipFill>
        <p:spPr>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2554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4999FE9C-D8F9-4F9B-B95B-608C3EF6B2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xmlns="" id="{E8370766-CC13-4DF4-AF0A-0E820B8DC8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xmlns="" id="{57B3C4F9-03D9-4B39-9F3C-0366542305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5529" y="237744"/>
            <a:ext cx="8531352" cy="6382512"/>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xmlns="" id="{3B61CA66-E7F4-49EC-89DC-F37EE69334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xmlns="" id="{886ACB74-3D88-4CD7-B619-829D70AD4C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0122" y="413053"/>
            <a:ext cx="8212114" cy="6064596"/>
          </a:xfrm>
          <a:prstGeom prst="rect">
            <a:avLst/>
          </a:prstGeom>
          <a:noFill/>
          <a:ln w="6350" cap="sq" cmpd="sng" algn="ctr">
            <a:solidFill>
              <a:schemeClr val="tx1">
                <a:lumMod val="75000"/>
                <a:lumOff val="25000"/>
              </a:schemeClr>
            </a:solidFill>
            <a:prstDash val="solid"/>
            <a:miter lim="800000"/>
          </a:ln>
          <a:effectLst/>
        </p:spPr>
      </p:sp>
      <p:pic>
        <p:nvPicPr>
          <p:cNvPr id="13" name="Picture Placeholder 12" descr="A close up of a map&#10;&#10;Description generated with high confidence">
            <a:extLst>
              <a:ext uri="{FF2B5EF4-FFF2-40B4-BE49-F238E27FC236}">
                <a16:creationId xmlns:a16="http://schemas.microsoft.com/office/drawing/2014/main" xmlns="" id="{8C4B93D4-3695-4F20-A34F-DF0886CABA46}"/>
              </a:ext>
            </a:extLst>
          </p:cNvPr>
          <p:cNvPicPr>
            <a:picLocks noGrp="1" noChangeAspect="1"/>
          </p:cNvPicPr>
          <p:nvPr>
            <p:ph type="pic" idx="1"/>
          </p:nvPr>
        </p:nvPicPr>
        <p:blipFill>
          <a:blip r:embed="rId2"/>
          <a:srcRect l="3235" r="3235"/>
          <a:stretch>
            <a:fillRect/>
          </a:stretch>
        </p:blipFill>
        <p:spPr>
          <a:xfrm>
            <a:off x="882514" y="728799"/>
            <a:ext cx="7257287" cy="5428810"/>
          </a:xfrm>
          <a:prstGeom prst="rect">
            <a:avLst/>
          </a:prstGeom>
        </p:spPr>
      </p:pic>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a:bodyPr>
          <a:lstStyle/>
          <a:p>
            <a:r>
              <a:rPr lang="en-US" dirty="0"/>
              <a:t>Most Common Cuisine </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endParaRPr lang="en-US" dirty="0"/>
          </a:p>
        </p:txBody>
      </p:sp>
    </p:spTree>
    <p:extLst>
      <p:ext uri="{BB962C8B-B14F-4D97-AF65-F5344CB8AC3E}">
        <p14:creationId xmlns:p14="http://schemas.microsoft.com/office/powerpoint/2010/main" val="49880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E4EFBB-1143-4A04-A04D-7E56AAA582FE}"/>
              </a:ext>
            </a:extLst>
          </p:cNvPr>
          <p:cNvSpPr>
            <a:spLocks noGrp="1"/>
          </p:cNvSpPr>
          <p:nvPr>
            <p:ph type="title"/>
          </p:nvPr>
        </p:nvSpPr>
        <p:spPr/>
        <p:txBody>
          <a:bodyPr/>
          <a:lstStyle/>
          <a:p>
            <a:r>
              <a:rPr lang="en-US" dirty="0"/>
              <a:t>Text Analysis</a:t>
            </a:r>
          </a:p>
        </p:txBody>
      </p:sp>
      <p:sp>
        <p:nvSpPr>
          <p:cNvPr id="3" name="Text Placeholder 2">
            <a:extLst>
              <a:ext uri="{FF2B5EF4-FFF2-40B4-BE49-F238E27FC236}">
                <a16:creationId xmlns:a16="http://schemas.microsoft.com/office/drawing/2014/main" xmlns="" id="{FD05D584-2C15-4D1B-99CA-D45FDA6B1B9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3366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4999FE9C-D8F9-4F9B-B95B-608C3EF6B2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xmlns="" id="{E8370766-CC13-4DF4-AF0A-0E820B8DC8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xmlns="" id="{57B3C4F9-03D9-4B39-9F3C-0366542305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5529" y="237744"/>
            <a:ext cx="8531352" cy="6382512"/>
          </a:xfrm>
          <a:prstGeom prst="rect">
            <a:avLst/>
          </a:prstGeom>
          <a:ln w="6350" cap="flat" cmpd="sng" algn="ctr">
            <a:noFill/>
            <a:prstDash val="solid"/>
          </a:ln>
          <a:effectLst>
            <a:outerShdw blurRad="50800" algn="ctr" rotWithShape="0">
              <a:prstClr val="black">
                <a:alpha val="66000"/>
              </a:prstClr>
            </a:outerShdw>
            <a:softEdge rad="0"/>
          </a:effectLst>
        </p:spPr>
      </p:sp>
      <p:sp>
        <p:nvSpPr>
          <p:cNvPr id="33" name="Rectangle 32">
            <a:extLst>
              <a:ext uri="{FF2B5EF4-FFF2-40B4-BE49-F238E27FC236}">
                <a16:creationId xmlns:a16="http://schemas.microsoft.com/office/drawing/2014/main" xmlns="" id="{3B61CA66-E7F4-49EC-89DC-F37EE69334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xmlns="" id="{886ACB74-3D88-4CD7-B619-829D70AD4C1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0122" y="413053"/>
            <a:ext cx="8212114" cy="6064596"/>
          </a:xfrm>
          <a:prstGeom prst="rect">
            <a:avLst/>
          </a:prstGeom>
          <a:noFill/>
          <a:ln w="6350" cap="sq" cmpd="sng" algn="ctr">
            <a:solidFill>
              <a:schemeClr val="tx1">
                <a:lumMod val="75000"/>
                <a:lumOff val="25000"/>
              </a:schemeClr>
            </a:solidFill>
            <a:prstDash val="solid"/>
            <a:miter lim="800000"/>
          </a:ln>
          <a:effectLst/>
        </p:spPr>
      </p:sp>
      <p:pic>
        <p:nvPicPr>
          <p:cNvPr id="6" name="Picture Placeholder 5">
            <a:extLst>
              <a:ext uri="{FF2B5EF4-FFF2-40B4-BE49-F238E27FC236}">
                <a16:creationId xmlns:a16="http://schemas.microsoft.com/office/drawing/2014/main" xmlns="" id="{C34A5A23-6F07-4A47-A93A-881E058356D0}"/>
              </a:ext>
            </a:extLst>
          </p:cNvPr>
          <p:cNvPicPr>
            <a:picLocks noGrp="1" noChangeAspect="1"/>
          </p:cNvPicPr>
          <p:nvPr>
            <p:ph type="pic" idx="1"/>
          </p:nvPr>
        </p:nvPicPr>
        <p:blipFill rotWithShape="1">
          <a:blip r:embed="rId2"/>
          <a:srcRect/>
          <a:stretch/>
        </p:blipFill>
        <p:spPr>
          <a:xfrm>
            <a:off x="1273008" y="737591"/>
            <a:ext cx="6476298" cy="5428810"/>
          </a:xfrm>
          <a:prstGeom prst="rect">
            <a:avLst/>
          </a:prstGeom>
        </p:spPr>
      </p:pic>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a:bodyPr>
          <a:lstStyle/>
          <a:p>
            <a:r>
              <a:rPr lang="en-US" sz="2400"/>
              <a:t>Most common emoticons in reviews</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endParaRPr lang="en-US" dirty="0"/>
          </a:p>
        </p:txBody>
      </p:sp>
    </p:spTree>
    <p:extLst>
      <p:ext uri="{BB962C8B-B14F-4D97-AF65-F5344CB8AC3E}">
        <p14:creationId xmlns:p14="http://schemas.microsoft.com/office/powerpoint/2010/main" val="213264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CC5EF-7E23-4919-979F-BF7EADA6B6F6}"/>
              </a:ext>
            </a:extLst>
          </p:cNvPr>
          <p:cNvSpPr>
            <a:spLocks noGrp="1"/>
          </p:cNvSpPr>
          <p:nvPr>
            <p:ph type="title"/>
          </p:nvPr>
        </p:nvSpPr>
        <p:spPr>
          <a:xfrm>
            <a:off x="9387189" y="612843"/>
            <a:ext cx="2247091" cy="1499738"/>
          </a:xfrm>
        </p:spPr>
        <p:txBody>
          <a:bodyPr vert="horz" lIns="91440" tIns="45720" rIns="91440" bIns="45720" rtlCol="0" anchor="b">
            <a:normAutofit/>
          </a:bodyPr>
          <a:lstStyle/>
          <a:p>
            <a:r>
              <a:rPr lang="en-US" sz="2400" dirty="0"/>
              <a:t>Most common words in reviews</a:t>
            </a:r>
          </a:p>
        </p:txBody>
      </p:sp>
      <p:sp>
        <p:nvSpPr>
          <p:cNvPr id="4" name="Text Placeholder 3">
            <a:extLst>
              <a:ext uri="{FF2B5EF4-FFF2-40B4-BE49-F238E27FC236}">
                <a16:creationId xmlns:a16="http://schemas.microsoft.com/office/drawing/2014/main" xmlns="" id="{CF18A0C6-222E-4C29-A6DF-E01A2083ECE9}"/>
              </a:ext>
            </a:extLst>
          </p:cNvPr>
          <p:cNvSpPr>
            <a:spLocks noGrp="1"/>
          </p:cNvSpPr>
          <p:nvPr>
            <p:ph type="body" sz="half" idx="2"/>
          </p:nvPr>
        </p:nvSpPr>
        <p:spPr>
          <a:xfrm>
            <a:off x="9387190" y="2149813"/>
            <a:ext cx="2247090" cy="4046706"/>
          </a:xfrm>
        </p:spPr>
        <p:txBody>
          <a:bodyPr vert="horz" lIns="91440" tIns="45720" rIns="91440" bIns="45720" rtlCol="0">
            <a:normAutofit/>
          </a:bodyPr>
          <a:lstStyle/>
          <a:p>
            <a:pPr indent="-182880">
              <a:lnSpc>
                <a:spcPct val="100000"/>
              </a:lnSpc>
              <a:buFont typeface="Garamond" pitchFamily="18" charset="0"/>
              <a:buChar char="◦"/>
            </a:pPr>
            <a:endParaRPr lang="en-US" dirty="0"/>
          </a:p>
        </p:txBody>
      </p:sp>
      <p:pic>
        <p:nvPicPr>
          <p:cNvPr id="8" name="Picture Placeholder 7" descr="A close up of a logo&#10;&#10;Description generated with high confidence">
            <a:extLst>
              <a:ext uri="{FF2B5EF4-FFF2-40B4-BE49-F238E27FC236}">
                <a16:creationId xmlns:a16="http://schemas.microsoft.com/office/drawing/2014/main" xmlns="" id="{F3BC0F08-5DE0-4083-9A38-AFAE19A8A24E}"/>
              </a:ext>
            </a:extLst>
          </p:cNvPr>
          <p:cNvPicPr>
            <a:picLocks noGrp="1" noChangeAspect="1"/>
          </p:cNvPicPr>
          <p:nvPr>
            <p:ph type="pic" idx="1"/>
          </p:nvPr>
        </p:nvPicPr>
        <p:blipFill>
          <a:blip r:embed="rId2"/>
          <a:srcRect t="12839" b="12839"/>
          <a:stretch>
            <a:fillRect/>
          </a:stretch>
        </p:blipFill>
        <p:spPr/>
      </p:pic>
    </p:spTree>
    <p:extLst>
      <p:ext uri="{BB962C8B-B14F-4D97-AF65-F5344CB8AC3E}">
        <p14:creationId xmlns:p14="http://schemas.microsoft.com/office/powerpoint/2010/main" val="4191348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 id="{1306E473-ED32-493B-A2D0-240A757EDD34}" vid="{C20BADFE-D095-436F-9677-9264042809F0}"/>
    </a:ext>
  </a:extLst>
</a:theme>
</file>

<file path=ppt/theme/themeOverride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docProps/app.xml><?xml version="1.0" encoding="utf-8"?>
<Properties xmlns="http://schemas.openxmlformats.org/officeDocument/2006/extended-properties" xmlns:vt="http://schemas.openxmlformats.org/officeDocument/2006/docPropsVTypes">
  <Template/>
  <TotalTime>745</TotalTime>
  <Words>1318</Words>
  <Application>Microsoft Macintosh PowerPoint</Application>
  <PresentationFormat>Custom</PresentationFormat>
  <Paragraphs>123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Savon</vt:lpstr>
      <vt:lpstr>Yelp Data analysis</vt:lpstr>
      <vt:lpstr>Exploratory Data analysis</vt:lpstr>
      <vt:lpstr>Locations of Restaurants</vt:lpstr>
      <vt:lpstr>Number of restaurants per rating</vt:lpstr>
      <vt:lpstr>Best Restaurants per Cuisine</vt:lpstr>
      <vt:lpstr>Most Common Cuisine </vt:lpstr>
      <vt:lpstr>Text Analysis</vt:lpstr>
      <vt:lpstr>Most common emoticons in reviews</vt:lpstr>
      <vt:lpstr>Most common words in reviews</vt:lpstr>
      <vt:lpstr>Most common words in reviews contd.</vt:lpstr>
      <vt:lpstr>And award for most positive and negative reviews goes to!!!</vt:lpstr>
      <vt:lpstr>Most and least positively reviewed restaurants</vt:lpstr>
      <vt:lpstr>Most and least positively reviewed restaurants</vt:lpstr>
      <vt:lpstr>Identify Probable spammers</vt:lpstr>
      <vt:lpstr>Identify Probable spammers contd.</vt:lpstr>
      <vt:lpstr>SNEAK-PEAK INTO YOUR FUTURE ON YELP</vt:lpstr>
      <vt:lpstr>PowerPoint Presentation</vt:lpstr>
      <vt:lpstr>PowerPoint Presentation</vt:lpstr>
      <vt:lpstr>PowerPoint Presentation</vt:lpstr>
      <vt:lpstr>Factors that affect Star Ratings in Las Vegas</vt:lpstr>
      <vt:lpstr>PowerPoint Presentation</vt:lpstr>
      <vt:lpstr>PowerPoint Presentation</vt:lpstr>
      <vt:lpstr>PowerPoint Presentation</vt:lpstr>
      <vt:lpstr>Factors that affect Star Ratings in Las Vegas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Data analysis</dc:title>
  <dc:creator>Snehanshu Tiwari</dc:creator>
  <cp:lastModifiedBy>Lilia Law</cp:lastModifiedBy>
  <cp:revision>34</cp:revision>
  <dcterms:created xsi:type="dcterms:W3CDTF">2018-03-16T09:27:48Z</dcterms:created>
  <dcterms:modified xsi:type="dcterms:W3CDTF">2018-03-21T01:25:04Z</dcterms:modified>
</cp:coreProperties>
</file>