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Economica"/>
      <p:regular r:id="rId43"/>
      <p:bold r:id="rId44"/>
      <p:italic r:id="rId45"/>
      <p:boldItalic r:id="rId46"/>
    </p:embeddedFont>
    <p:embeddedFont>
      <p:font typeface="Roboto"/>
      <p:regular r:id="rId47"/>
      <p:bold r:id="rId48"/>
      <p:italic r:id="rId49"/>
      <p:boldItalic r:id="rId50"/>
    </p:embeddedFont>
    <p:embeddedFont>
      <p:font typeface="Open Sans"/>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22453AD-BE12-4026-9FA6-8084E7130A0F}">
  <a:tblStyle styleId="{F22453AD-BE12-4026-9FA6-8084E7130A0F}"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Economica-bold.fntdata"/><Relationship Id="rId43" Type="http://schemas.openxmlformats.org/officeDocument/2006/relationships/font" Target="fonts/Economica-regular.fntdata"/><Relationship Id="rId46" Type="http://schemas.openxmlformats.org/officeDocument/2006/relationships/font" Target="fonts/Economica-boldItalic.fntdata"/><Relationship Id="rId45" Type="http://schemas.openxmlformats.org/officeDocument/2006/relationships/font" Target="fonts/Economica-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penSans-regular.fntdata"/><Relationship Id="rId50" Type="http://schemas.openxmlformats.org/officeDocument/2006/relationships/font" Target="fonts/Roboto-boldItalic.fntdata"/><Relationship Id="rId53" Type="http://schemas.openxmlformats.org/officeDocument/2006/relationships/font" Target="fonts/OpenSans-italic.fntdata"/><Relationship Id="rId52"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3b0959882_0_19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3b0959882_0_19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33b0959882_0_17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3b0959882_0_1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33b0959882_0_17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3b0959882_0_1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3b0959882_0_17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3b0959882_0_1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33b0959882_0_18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3b0959882_0_1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33b0959882_0_18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3b0959882_0_18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33b0959882_0_18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3b0959882_0_1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33b0959882_0_18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3b0959882_0_1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33b0959882_0_16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3b0959882_0_1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33b0959882_0_18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3b0959882_0_1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33b0959882_0_18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3b0959882_0_18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33b0959882_0_18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3b0959882_0_1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33b0959882_0_18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3b0959882_0_18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33b0959882_0_18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3b0959882_0_1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33b08567e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3b08567e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49bb2701d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49bb2701d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33b08567e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3b08567e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33b0959882_0_18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3b0959882_0_1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49bb2701d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49bb2701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33b0959882_0_17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3b0959882_0_1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49bb2701df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49bb2701d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49bb2701df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49bb2701d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49bb2701df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49bb2701d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49bb2701d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49bb2701d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9bb2701d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9bb2701d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49bb2701df_0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49bb2701d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49bb2701df_0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49bb2701d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49bb2701d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49bb2701d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3b0959882_0_17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3b0959882_0_1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3b0959882_0_17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3b0959882_0_1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33b0959882_0_1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3b0959882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3b0959882_0_17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3b0959882_0_1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3b0959882_0_17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3b0959882_0_1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title"/>
          </p:nvPr>
        </p:nvSpPr>
        <p:spPr>
          <a:xfrm>
            <a:off x="773700" y="1467450"/>
            <a:ext cx="7596600" cy="138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PC1 Software Defect Classification</a:t>
            </a:r>
            <a:endParaRPr/>
          </a:p>
        </p:txBody>
      </p:sp>
      <p:sp>
        <p:nvSpPr>
          <p:cNvPr id="63" name="Google Shape;63;p13"/>
          <p:cNvSpPr txBox="1"/>
          <p:nvPr/>
        </p:nvSpPr>
        <p:spPr>
          <a:xfrm>
            <a:off x="1011650" y="2628200"/>
            <a:ext cx="7284000" cy="131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Economica"/>
                <a:ea typeface="Economica"/>
                <a:cs typeface="Economica"/>
                <a:sym typeface="Economica"/>
              </a:rPr>
              <a:t>By Paritosh Shirodkar </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SymmetricalUncertAttributeEval</a:t>
            </a:r>
            <a:endParaRPr/>
          </a:p>
        </p:txBody>
      </p:sp>
      <p:sp>
        <p:nvSpPr>
          <p:cNvPr id="118" name="Google Shape;118;p22"/>
          <p:cNvSpPr txBox="1"/>
          <p:nvPr>
            <p:ph idx="1" type="body"/>
          </p:nvPr>
        </p:nvSpPr>
        <p:spPr>
          <a:xfrm>
            <a:off x="311700" y="1041475"/>
            <a:ext cx="8520600" cy="8946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1400"/>
              <a:t>Evaluates the worth of an attribute by measuring the symmetrical uncertainty with respect to the class.</a:t>
            </a:r>
            <a:endParaRPr sz="1400">
              <a:highlight>
                <a:srgbClr val="FFFFFF"/>
              </a:highlight>
            </a:endParaRPr>
          </a:p>
        </p:txBody>
      </p:sp>
      <p:sp>
        <p:nvSpPr>
          <p:cNvPr id="119" name="Google Shape;119;p22"/>
          <p:cNvSpPr txBox="1"/>
          <p:nvPr>
            <p:ph type="title"/>
          </p:nvPr>
        </p:nvSpPr>
        <p:spPr>
          <a:xfrm>
            <a:off x="421500" y="193607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CfsSubsetEval</a:t>
            </a:r>
            <a:endParaRPr/>
          </a:p>
        </p:txBody>
      </p:sp>
      <p:sp>
        <p:nvSpPr>
          <p:cNvPr id="120" name="Google Shape;120;p22"/>
          <p:cNvSpPr txBox="1"/>
          <p:nvPr>
            <p:ph idx="1" type="body"/>
          </p:nvPr>
        </p:nvSpPr>
        <p:spPr>
          <a:xfrm>
            <a:off x="549300" y="2695400"/>
            <a:ext cx="8520600" cy="1679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1400"/>
              <a:t>Evaluates the worth of a subset of attributes by considering the individual predictive ability of each feature along with the degree of redundancy between them. Subsets of features that are highly correlated with the class while having low intercorrelation are preferred.</a:t>
            </a:r>
            <a:endParaRPr sz="1400">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265500" y="1520675"/>
            <a:ext cx="4045200" cy="173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Classification</a:t>
            </a:r>
            <a:r>
              <a:rPr lang="en"/>
              <a:t> Algorithms </a:t>
            </a:r>
            <a:endParaRPr/>
          </a:p>
        </p:txBody>
      </p:sp>
      <p:sp>
        <p:nvSpPr>
          <p:cNvPr id="126" name="Google Shape;126;p2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Multilayer Perceptron</a:t>
            </a:r>
            <a:endParaRPr/>
          </a:p>
          <a:p>
            <a:pPr indent="-342900" lvl="0" marL="457200" rtl="0" algn="l">
              <a:spcBef>
                <a:spcPts val="1600"/>
              </a:spcBef>
              <a:spcAft>
                <a:spcPts val="0"/>
              </a:spcAft>
              <a:buSzPts val="1800"/>
              <a:buChar char="●"/>
            </a:pPr>
            <a:r>
              <a:rPr lang="en"/>
              <a:t>J48</a:t>
            </a:r>
            <a:endParaRPr/>
          </a:p>
          <a:p>
            <a:pPr indent="-342900" lvl="0" marL="457200" rtl="0" algn="l">
              <a:lnSpc>
                <a:spcPct val="150000"/>
              </a:lnSpc>
              <a:spcBef>
                <a:spcPts val="1600"/>
              </a:spcBef>
              <a:spcAft>
                <a:spcPts val="0"/>
              </a:spcAft>
              <a:buClr>
                <a:srgbClr val="FFFFFF"/>
              </a:buClr>
              <a:buSzPts val="1800"/>
              <a:buChar char="●"/>
            </a:pPr>
            <a:r>
              <a:rPr lang="en">
                <a:solidFill>
                  <a:srgbClr val="FFFFFF"/>
                </a:solidFill>
              </a:rPr>
              <a:t>IBK</a:t>
            </a:r>
            <a:endParaRPr>
              <a:solidFill>
                <a:srgbClr val="FFFFFF"/>
              </a:solidFill>
            </a:endParaRPr>
          </a:p>
          <a:p>
            <a:pPr indent="-342900" lvl="0" marL="457200" rtl="0" algn="l">
              <a:lnSpc>
                <a:spcPct val="150000"/>
              </a:lnSpc>
              <a:spcBef>
                <a:spcPts val="1000"/>
              </a:spcBef>
              <a:spcAft>
                <a:spcPts val="0"/>
              </a:spcAft>
              <a:buClr>
                <a:srgbClr val="FFFFFF"/>
              </a:buClr>
              <a:buSzPts val="1800"/>
              <a:buChar char="●"/>
            </a:pPr>
            <a:r>
              <a:rPr lang="en">
                <a:solidFill>
                  <a:srgbClr val="FFFFFF"/>
                </a:solidFill>
              </a:rPr>
              <a:t>Random Forest</a:t>
            </a:r>
            <a:endParaRPr>
              <a:solidFill>
                <a:srgbClr val="FFFFFF"/>
              </a:solidFill>
            </a:endParaRPr>
          </a:p>
          <a:p>
            <a:pPr indent="-342900" lvl="0" marL="457200" rtl="0" algn="l">
              <a:lnSpc>
                <a:spcPct val="150000"/>
              </a:lnSpc>
              <a:spcBef>
                <a:spcPts val="1000"/>
              </a:spcBef>
              <a:spcAft>
                <a:spcPts val="0"/>
              </a:spcAft>
              <a:buClr>
                <a:srgbClr val="FFFFFF"/>
              </a:buClr>
              <a:buSzPts val="1800"/>
              <a:buChar char="●"/>
            </a:pPr>
            <a:r>
              <a:rPr lang="en">
                <a:solidFill>
                  <a:srgbClr val="FFFFFF"/>
                </a:solidFill>
              </a:rPr>
              <a:t>Naive Bayes</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315925"/>
            <a:ext cx="8520600" cy="64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Multilayer Perceptron</a:t>
            </a:r>
            <a:endParaRPr/>
          </a:p>
        </p:txBody>
      </p:sp>
      <p:sp>
        <p:nvSpPr>
          <p:cNvPr id="132" name="Google Shape;132;p24"/>
          <p:cNvSpPr txBox="1"/>
          <p:nvPr>
            <p:ph idx="1" type="body"/>
          </p:nvPr>
        </p:nvSpPr>
        <p:spPr>
          <a:xfrm>
            <a:off x="311700" y="1084075"/>
            <a:ext cx="8520600" cy="34953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1200"/>
              <a:t> </a:t>
            </a:r>
            <a:r>
              <a:rPr lang="en" sz="1400"/>
              <a:t>A multilayer perceptron (MLP) is a deep, artificial neural network. It is composed of more than one perceptron. They are composed of an input layer to receive the signal, an output layer that makes a decision or prediction about the input, and in between those two, an arbitrary number of hidden layers that are the true computational engine of the MLP. MLPs with one hidden layer is capable of approximating any continuous function. Multilayer perceptrons are often applied to supervised learning problems. They train on a set of input-output pairs and learn to model the correlation (or dependencies) between those inputs and outputs. Training involves adjusting the parameters, or the weights and biases, of the model in order to minimize error. Backpropagation is used to make those weights and bias adjustments relative to the error, and the error itself can be measured in a variety of ways, including by root mean squared error (RMSE).</a:t>
            </a:r>
            <a:endParaRPr sz="1400">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315925"/>
            <a:ext cx="8520600" cy="64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J48</a:t>
            </a:r>
            <a:endParaRPr sz="3600"/>
          </a:p>
        </p:txBody>
      </p:sp>
      <p:sp>
        <p:nvSpPr>
          <p:cNvPr id="138" name="Google Shape;138;p25"/>
          <p:cNvSpPr txBox="1"/>
          <p:nvPr>
            <p:ph idx="1" type="body"/>
          </p:nvPr>
        </p:nvSpPr>
        <p:spPr>
          <a:xfrm>
            <a:off x="311700" y="729300"/>
            <a:ext cx="8520600" cy="15603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1200"/>
              <a:t> The  C4.5 algorithm for building decision trees is implemented in WEKA as a classifier called J48. First, C4.5 uses information gain when generating the decision tree. Second, although other systems also incorporate pruning, C4.5 uses a single-pass pruning process to mitigate over-fitting. Pruning results in many improvements. Third, C4.5 can work with both continuous and discrete data. Our understanding is it does this by specifying ranges or thresholds for continuous data thus turning continuous data into discrete data.</a:t>
            </a:r>
            <a:endParaRPr sz="1200">
              <a:highlight>
                <a:srgbClr val="FFFFFF"/>
              </a:highlight>
            </a:endParaRPr>
          </a:p>
        </p:txBody>
      </p:sp>
      <p:sp>
        <p:nvSpPr>
          <p:cNvPr id="139" name="Google Shape;139;p25"/>
          <p:cNvSpPr txBox="1"/>
          <p:nvPr/>
        </p:nvSpPr>
        <p:spPr>
          <a:xfrm>
            <a:off x="194550" y="2215050"/>
            <a:ext cx="8111700" cy="564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latin typeface="Economica"/>
                <a:ea typeface="Economica"/>
                <a:cs typeface="Economica"/>
                <a:sym typeface="Economica"/>
              </a:rPr>
              <a:t>Instance Based KNN (IBK)</a:t>
            </a:r>
            <a:endParaRPr sz="3600"/>
          </a:p>
        </p:txBody>
      </p:sp>
      <p:sp>
        <p:nvSpPr>
          <p:cNvPr id="140" name="Google Shape;140;p25"/>
          <p:cNvSpPr txBox="1"/>
          <p:nvPr/>
        </p:nvSpPr>
        <p:spPr>
          <a:xfrm>
            <a:off x="386225" y="2853900"/>
            <a:ext cx="8286900" cy="20106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1000"/>
              </a:spcBef>
              <a:spcAft>
                <a:spcPts val="0"/>
              </a:spcAft>
              <a:buNone/>
            </a:pPr>
            <a:r>
              <a:rPr lang="en" sz="1200">
                <a:solidFill>
                  <a:schemeClr val="dk1"/>
                </a:solidFill>
                <a:latin typeface="Open Sans"/>
                <a:ea typeface="Open Sans"/>
                <a:cs typeface="Open Sans"/>
                <a:sym typeface="Open Sans"/>
              </a:rPr>
              <a:t>The k-nearest neighbors algorithm (KNN) is a non-parametric method used for classification and regression. In both cases, the input consists of the k closest training examples in the feature space. In KNN classification, the output is a class membership. An object is classified by a majority vote of its neighbors, with the object being assigned to the class most common among its k nearest neighbors (k is a positive integer, typically small). If k = 1, then the object is simply assigned to the class of that single nearest neighbor. In KNN regression, the output is the property value for the object. This value is the average of the values of its k nearest neighbors.</a:t>
            </a:r>
            <a:br>
              <a:rPr lang="en" sz="1200">
                <a:solidFill>
                  <a:schemeClr val="dk1"/>
                </a:solidFill>
                <a:latin typeface="Open Sans"/>
                <a:ea typeface="Open Sans"/>
                <a:cs typeface="Open Sans"/>
                <a:sym typeface="Open Sans"/>
              </a:rPr>
            </a:br>
            <a:r>
              <a:rPr lang="en" sz="1200">
                <a:solidFill>
                  <a:schemeClr val="dk1"/>
                </a:solidFill>
                <a:latin typeface="Open Sans"/>
                <a:ea typeface="Open Sans"/>
                <a:cs typeface="Open Sans"/>
                <a:sym typeface="Open Sans"/>
              </a:rPr>
              <a:t>KNN is a type of instance-based learning, or lazy learning, where the function is only approximated locally and all computation is deferred until classification. </a:t>
            </a:r>
            <a:endParaRPr>
              <a:solidFill>
                <a:schemeClr val="dk1"/>
              </a:solidFill>
              <a:highlight>
                <a:srgbClr val="FFFFFF"/>
              </a:highlight>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Random Forest</a:t>
            </a:r>
            <a:endParaRPr/>
          </a:p>
        </p:txBody>
      </p:sp>
      <p:sp>
        <p:nvSpPr>
          <p:cNvPr id="146" name="Google Shape;146;p26"/>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Clr>
                <a:schemeClr val="dk1"/>
              </a:buClr>
              <a:buSzPts val="1100"/>
              <a:buFont typeface="Arial"/>
              <a:buNone/>
            </a:pPr>
            <a:r>
              <a:rPr lang="en">
                <a:solidFill>
                  <a:srgbClr val="444444"/>
                </a:solidFill>
                <a:highlight>
                  <a:srgbClr val="FFFFFF"/>
                </a:highlight>
              </a:rPr>
              <a:t>The random forest starts with a standard machine learning technique called a “decision tree” which, in ensemble terms, corresponds to our weak learner. In a decision tree, an input is entered at the top and as it traverses down the tree the data gets bucketed into smaller and smaller sets. Thus, in ensemble terms, the trees are weak learners and the random forest is a strong learner. </a:t>
            </a:r>
            <a:endParaRPr>
              <a:highlight>
                <a:srgbClr val="FFFFFF"/>
              </a:highlight>
            </a:endParaRPr>
          </a:p>
          <a:p>
            <a:pPr indent="0" lvl="0" marL="0" rtl="0" algn="l">
              <a:spcBef>
                <a:spcPts val="0"/>
              </a:spcBef>
              <a:spcAft>
                <a:spcPts val="1600"/>
              </a:spcAft>
              <a:buNone/>
            </a:pPr>
            <a:r>
              <a:t/>
            </a:r>
            <a:endParaRPr sz="1600"/>
          </a:p>
        </p:txBody>
      </p:sp>
      <p:pic>
        <p:nvPicPr>
          <p:cNvPr id="147" name="Google Shape;147;p26"/>
          <p:cNvPicPr preferRelativeResize="0"/>
          <p:nvPr/>
        </p:nvPicPr>
        <p:blipFill>
          <a:blip r:embed="rId3">
            <a:alphaModFix/>
          </a:blip>
          <a:stretch>
            <a:fillRect/>
          </a:stretch>
        </p:blipFill>
        <p:spPr>
          <a:xfrm>
            <a:off x="4408725" y="0"/>
            <a:ext cx="4735275"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315925"/>
            <a:ext cx="8520600" cy="64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Naive Bayes</a:t>
            </a:r>
            <a:endParaRPr/>
          </a:p>
        </p:txBody>
      </p:sp>
      <p:sp>
        <p:nvSpPr>
          <p:cNvPr id="153" name="Google Shape;153;p27"/>
          <p:cNvSpPr txBox="1"/>
          <p:nvPr>
            <p:ph idx="1" type="body"/>
          </p:nvPr>
        </p:nvSpPr>
        <p:spPr>
          <a:xfrm>
            <a:off x="354475" y="752600"/>
            <a:ext cx="8520600" cy="34953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Clr>
                <a:schemeClr val="dk1"/>
              </a:buClr>
              <a:buSzPts val="1100"/>
              <a:buFont typeface="Arial"/>
              <a:buNone/>
            </a:pPr>
            <a:r>
              <a:rPr lang="en" sz="1200">
                <a:highlight>
                  <a:srgbClr val="FFFFFF"/>
                </a:highlight>
              </a:rPr>
              <a:t>Naive Bayesian classifier assumes that the effect of an attribute value on a given class is independent of the values of the other attributes. This assumption is called class conditional independence. It is made to simplify the computations involved in this algorithm.</a:t>
            </a:r>
            <a:endParaRPr sz="1200">
              <a:highlight>
                <a:srgbClr val="FFFFFF"/>
              </a:highlight>
            </a:endParaRPr>
          </a:p>
          <a:p>
            <a:pPr indent="0" lvl="0" marL="0" rtl="0" algn="l">
              <a:lnSpc>
                <a:spcPct val="100000"/>
              </a:lnSpc>
              <a:spcBef>
                <a:spcPts val="1000"/>
              </a:spcBef>
              <a:spcAft>
                <a:spcPts val="0"/>
              </a:spcAft>
              <a:buClr>
                <a:schemeClr val="dk1"/>
              </a:buClr>
              <a:buSzPts val="1100"/>
              <a:buFont typeface="Arial"/>
              <a:buNone/>
            </a:pPr>
            <a:r>
              <a:rPr lang="en" sz="1200">
                <a:highlight>
                  <a:srgbClr val="FFFFFF"/>
                </a:highlight>
              </a:rPr>
              <a:t>Bayesian Theorem:</a:t>
            </a:r>
            <a:br>
              <a:rPr lang="en" sz="1200">
                <a:highlight>
                  <a:srgbClr val="FFFFFF"/>
                </a:highlight>
              </a:rPr>
            </a:br>
            <a:br>
              <a:rPr lang="en" sz="1200">
                <a:highlight>
                  <a:srgbClr val="FFFFFF"/>
                </a:highlight>
              </a:rPr>
            </a:br>
            <a:r>
              <a:rPr lang="en" sz="1200">
                <a:highlight>
                  <a:srgbClr val="FFFFFF"/>
                </a:highlight>
              </a:rPr>
              <a:t>• The purpose of the Bayesian theorem is to predict the class label for a given tuple.</a:t>
            </a:r>
            <a:br>
              <a:rPr lang="en" sz="1200">
                <a:highlight>
                  <a:srgbClr val="FFFFFF"/>
                </a:highlight>
              </a:rPr>
            </a:br>
            <a:br>
              <a:rPr lang="en" sz="1200">
                <a:highlight>
                  <a:srgbClr val="FFFFFF"/>
                </a:highlight>
              </a:rPr>
            </a:br>
            <a:r>
              <a:rPr lang="en" sz="1200">
                <a:highlight>
                  <a:srgbClr val="FFFFFF"/>
                </a:highlight>
              </a:rPr>
              <a:t>• Let X be a data tuple.</a:t>
            </a:r>
            <a:br>
              <a:rPr lang="en" sz="1200">
                <a:highlight>
                  <a:srgbClr val="FFFFFF"/>
                </a:highlight>
              </a:rPr>
            </a:br>
            <a:br>
              <a:rPr lang="en" sz="1200">
                <a:highlight>
                  <a:srgbClr val="FFFFFF"/>
                </a:highlight>
              </a:rPr>
            </a:br>
            <a:r>
              <a:rPr lang="en" sz="1200">
                <a:highlight>
                  <a:srgbClr val="FFFFFF"/>
                </a:highlight>
              </a:rPr>
              <a:t>• In Bayesian terms, X is considered “evidence.”</a:t>
            </a:r>
            <a:br>
              <a:rPr lang="en" sz="1200">
                <a:highlight>
                  <a:srgbClr val="FFFFFF"/>
                </a:highlight>
              </a:rPr>
            </a:br>
            <a:br>
              <a:rPr lang="en" sz="1200">
                <a:highlight>
                  <a:srgbClr val="FFFFFF"/>
                </a:highlight>
              </a:rPr>
            </a:br>
            <a:r>
              <a:rPr lang="en" sz="1200">
                <a:highlight>
                  <a:srgbClr val="FFFFFF"/>
                </a:highlight>
              </a:rPr>
              <a:t>• It is described by measurements made on a set of n attributes.</a:t>
            </a:r>
            <a:br>
              <a:rPr lang="en" sz="1200">
                <a:highlight>
                  <a:srgbClr val="FFFFFF"/>
                </a:highlight>
              </a:rPr>
            </a:br>
            <a:br>
              <a:rPr lang="en" sz="1200">
                <a:highlight>
                  <a:srgbClr val="FFFFFF"/>
                </a:highlight>
              </a:rPr>
            </a:br>
            <a:r>
              <a:rPr lang="en" sz="1200">
                <a:highlight>
                  <a:srgbClr val="FFFFFF"/>
                </a:highlight>
              </a:rPr>
              <a:t>• Let H be some hypothesis, such as that the data tuple X belongs to a specified class C.</a:t>
            </a:r>
            <a:br>
              <a:rPr lang="en" sz="1200">
                <a:highlight>
                  <a:srgbClr val="FFFFFF"/>
                </a:highlight>
              </a:rPr>
            </a:br>
            <a:br>
              <a:rPr lang="en" sz="1200">
                <a:highlight>
                  <a:srgbClr val="FFFFFF"/>
                </a:highlight>
              </a:rPr>
            </a:br>
            <a:r>
              <a:rPr lang="en" sz="1200">
                <a:highlight>
                  <a:srgbClr val="FFFFFF"/>
                </a:highlight>
              </a:rPr>
              <a:t>• For classification problems, we are looking for the probability that tuple X belongs to class C, given</a:t>
            </a:r>
            <a:r>
              <a:rPr lang="en" sz="1400">
                <a:highlight>
                  <a:srgbClr val="FFFFFF"/>
                </a:highlight>
              </a:rPr>
              <a:t> that we know the attribute description of X.</a:t>
            </a:r>
            <a:br>
              <a:rPr lang="en" sz="1100">
                <a:highlight>
                  <a:srgbClr val="FFFFFF"/>
                </a:highlight>
              </a:rPr>
            </a:br>
            <a:endParaRPr sz="1400">
              <a:highlight>
                <a:srgbClr val="FFFFFF"/>
              </a:highlight>
            </a:endParaRPr>
          </a:p>
        </p:txBody>
      </p:sp>
      <p:pic>
        <p:nvPicPr>
          <p:cNvPr id="154" name="Google Shape;154;p27"/>
          <p:cNvPicPr preferRelativeResize="0"/>
          <p:nvPr/>
        </p:nvPicPr>
        <p:blipFill>
          <a:blip r:embed="rId3">
            <a:alphaModFix/>
          </a:blip>
          <a:stretch>
            <a:fillRect/>
          </a:stretch>
        </p:blipFill>
        <p:spPr>
          <a:xfrm>
            <a:off x="483875" y="4247900"/>
            <a:ext cx="5632725" cy="644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457200" lvl="0" marL="1828800" rtl="0" algn="l">
              <a:spcBef>
                <a:spcPts val="0"/>
              </a:spcBef>
              <a:spcAft>
                <a:spcPts val="0"/>
              </a:spcAft>
              <a:buNone/>
            </a:pPr>
            <a:r>
              <a:rPr lang="en"/>
              <a:t>Classifier Models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315925"/>
            <a:ext cx="8520600" cy="64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Attributes selected by respective algorithms</a:t>
            </a:r>
            <a:endParaRPr/>
          </a:p>
        </p:txBody>
      </p:sp>
      <p:sp>
        <p:nvSpPr>
          <p:cNvPr id="165" name="Google Shape;165;p29"/>
          <p:cNvSpPr txBox="1"/>
          <p:nvPr>
            <p:ph idx="1" type="body"/>
          </p:nvPr>
        </p:nvSpPr>
        <p:spPr>
          <a:xfrm>
            <a:off x="311700" y="1201225"/>
            <a:ext cx="8520600" cy="31203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2400">
                <a:solidFill>
                  <a:srgbClr val="000000"/>
                </a:solidFill>
                <a:highlight>
                  <a:srgbClr val="FFFFFF"/>
                </a:highlight>
              </a:rPr>
              <a:t>Gain Ratio</a:t>
            </a:r>
            <a:r>
              <a:rPr b="1" lang="en" sz="2400">
                <a:highlight>
                  <a:srgbClr val="FFFFFF"/>
                </a:highlight>
                <a:latin typeface="Economica"/>
                <a:ea typeface="Economica"/>
                <a:cs typeface="Economica"/>
                <a:sym typeface="Economica"/>
              </a:rPr>
              <a:t>: </a:t>
            </a:r>
            <a:r>
              <a:rPr lang="en">
                <a:solidFill>
                  <a:srgbClr val="474747"/>
                </a:solidFill>
                <a:highlight>
                  <a:srgbClr val="FFFFFF"/>
                </a:highlight>
              </a:rPr>
              <a:t>T, E, </a:t>
            </a:r>
            <a:r>
              <a:rPr lang="en">
                <a:highlight>
                  <a:srgbClr val="FFFFFF"/>
                </a:highlight>
              </a:rPr>
              <a:t>lOComment, lOCodeAndComment and</a:t>
            </a:r>
            <a:r>
              <a:rPr lang="en">
                <a:solidFill>
                  <a:srgbClr val="474747"/>
                </a:solidFill>
                <a:highlight>
                  <a:srgbClr val="FFFFFF"/>
                </a:highlight>
              </a:rPr>
              <a:t> </a:t>
            </a:r>
            <a:r>
              <a:rPr lang="en">
                <a:highlight>
                  <a:srgbClr val="FFFFFF"/>
                </a:highlight>
              </a:rPr>
              <a:t>lOCode</a:t>
            </a:r>
            <a:endParaRPr b="1">
              <a:highlight>
                <a:srgbClr val="FFFFFF"/>
              </a:highlight>
            </a:endParaRPr>
          </a:p>
          <a:p>
            <a:pPr indent="0" lvl="0" marL="0" rtl="0" algn="l">
              <a:lnSpc>
                <a:spcPct val="150000"/>
              </a:lnSpc>
              <a:spcBef>
                <a:spcPts val="1000"/>
              </a:spcBef>
              <a:spcAft>
                <a:spcPts val="0"/>
              </a:spcAft>
              <a:buNone/>
            </a:pPr>
            <a:r>
              <a:rPr lang="en" sz="2400">
                <a:highlight>
                  <a:srgbClr val="FFFFFF"/>
                </a:highlight>
              </a:rPr>
              <a:t>WrapperSubsetEval</a:t>
            </a:r>
            <a:r>
              <a:rPr lang="en" sz="2400">
                <a:highlight>
                  <a:srgbClr val="FFFFFF"/>
                </a:highlight>
                <a:latin typeface="Economica"/>
                <a:ea typeface="Economica"/>
                <a:cs typeface="Economica"/>
                <a:sym typeface="Economica"/>
              </a:rPr>
              <a:t>: </a:t>
            </a:r>
            <a:r>
              <a:rPr lang="en">
                <a:solidFill>
                  <a:srgbClr val="474747"/>
                </a:solidFill>
                <a:highlight>
                  <a:srgbClr val="FFFFFF"/>
                </a:highlight>
              </a:rPr>
              <a:t>v.g., ev.g., iv.G., N, V, D, I, lOComent, locCodeAndComment, unique_Op and total_Opnd.</a:t>
            </a:r>
            <a:endParaRPr>
              <a:highlight>
                <a:srgbClr val="FFFFFF"/>
              </a:highlight>
              <a:latin typeface="Economica"/>
              <a:ea typeface="Economica"/>
              <a:cs typeface="Economica"/>
              <a:sym typeface="Economica"/>
            </a:endParaRPr>
          </a:p>
          <a:p>
            <a:pPr indent="0" lvl="0" marL="0" rtl="0" algn="l">
              <a:lnSpc>
                <a:spcPct val="150000"/>
              </a:lnSpc>
              <a:spcBef>
                <a:spcPts val="1000"/>
              </a:spcBef>
              <a:spcAft>
                <a:spcPts val="0"/>
              </a:spcAft>
              <a:buNone/>
            </a:pPr>
            <a:r>
              <a:rPr lang="en" sz="2400">
                <a:highlight>
                  <a:srgbClr val="FFFFFF"/>
                </a:highlight>
              </a:rPr>
              <a:t>SymmetricalUncertAttributeEval</a:t>
            </a:r>
            <a:r>
              <a:rPr lang="en" sz="2400">
                <a:highlight>
                  <a:srgbClr val="FFFFFF"/>
                </a:highlight>
                <a:latin typeface="Economica"/>
                <a:ea typeface="Economica"/>
                <a:cs typeface="Economica"/>
                <a:sym typeface="Economica"/>
              </a:rPr>
              <a:t>: </a:t>
            </a:r>
            <a:r>
              <a:rPr lang="en">
                <a:solidFill>
                  <a:srgbClr val="474747"/>
                </a:solidFill>
                <a:highlight>
                  <a:srgbClr val="FFFFFF"/>
                </a:highlight>
              </a:rPr>
              <a:t>loComment, locCodeandComment, I, loBlank, Uniq_opnd</a:t>
            </a:r>
            <a:endParaRPr>
              <a:highlight>
                <a:srgbClr val="FFFFFF"/>
              </a:highlight>
              <a:latin typeface="Economica"/>
              <a:ea typeface="Economica"/>
              <a:cs typeface="Economica"/>
              <a:sym typeface="Economica"/>
            </a:endParaRPr>
          </a:p>
          <a:p>
            <a:pPr indent="0" lvl="0" marL="0" rtl="0" algn="l">
              <a:lnSpc>
                <a:spcPct val="150000"/>
              </a:lnSpc>
              <a:spcBef>
                <a:spcPts val="1000"/>
              </a:spcBef>
              <a:spcAft>
                <a:spcPts val="0"/>
              </a:spcAft>
              <a:buNone/>
            </a:pPr>
            <a:r>
              <a:t/>
            </a:r>
            <a:endParaRPr sz="2400">
              <a:highlight>
                <a:srgbClr val="FFFFFF"/>
              </a:highlight>
              <a:latin typeface="Economica"/>
              <a:ea typeface="Economica"/>
              <a:cs typeface="Economica"/>
              <a:sym typeface="Economica"/>
            </a:endParaRPr>
          </a:p>
          <a:p>
            <a:pPr indent="0" lvl="0" marL="0" rtl="0" algn="l">
              <a:lnSpc>
                <a:spcPct val="150000"/>
              </a:lnSpc>
              <a:spcBef>
                <a:spcPts val="1000"/>
              </a:spcBef>
              <a:spcAft>
                <a:spcPts val="0"/>
              </a:spcAft>
              <a:buNone/>
            </a:pPr>
            <a:r>
              <a:t/>
            </a:r>
            <a:endParaRPr b="1" sz="2400">
              <a:highlight>
                <a:srgbClr val="FFFFFF"/>
              </a:highlight>
              <a:latin typeface="Economica"/>
              <a:ea typeface="Economica"/>
              <a:cs typeface="Economica"/>
              <a:sym typeface="Economic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315925"/>
            <a:ext cx="8520600" cy="64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Attributes selected by respective algorithms</a:t>
            </a:r>
            <a:endParaRPr/>
          </a:p>
        </p:txBody>
      </p:sp>
      <p:sp>
        <p:nvSpPr>
          <p:cNvPr id="171" name="Google Shape;171;p30"/>
          <p:cNvSpPr txBox="1"/>
          <p:nvPr>
            <p:ph idx="1" type="body"/>
          </p:nvPr>
        </p:nvSpPr>
        <p:spPr>
          <a:xfrm>
            <a:off x="311700" y="1201225"/>
            <a:ext cx="8520600" cy="31203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2400">
                <a:highlight>
                  <a:srgbClr val="FFFFFF"/>
                </a:highlight>
              </a:rPr>
              <a:t>CfsSubsetEval</a:t>
            </a:r>
            <a:r>
              <a:rPr lang="en" sz="2400">
                <a:highlight>
                  <a:srgbClr val="FFFFFF"/>
                </a:highlight>
                <a:latin typeface="Economica"/>
                <a:ea typeface="Economica"/>
                <a:cs typeface="Economica"/>
                <a:sym typeface="Economica"/>
              </a:rPr>
              <a:t>:</a:t>
            </a:r>
            <a:r>
              <a:rPr b="1" lang="en" sz="2400">
                <a:highlight>
                  <a:srgbClr val="FFFFFF"/>
                </a:highlight>
                <a:latin typeface="Economica"/>
                <a:ea typeface="Economica"/>
                <a:cs typeface="Economica"/>
                <a:sym typeface="Economica"/>
              </a:rPr>
              <a:t> </a:t>
            </a:r>
            <a:r>
              <a:rPr lang="en">
                <a:solidFill>
                  <a:srgbClr val="474747"/>
                </a:solidFill>
                <a:highlight>
                  <a:srgbClr val="FFFFFF"/>
                </a:highlight>
              </a:rPr>
              <a:t>lOComment, locCodeandComment, I</a:t>
            </a:r>
            <a:endParaRPr b="1">
              <a:highlight>
                <a:srgbClr val="FFFFFF"/>
              </a:highlight>
            </a:endParaRPr>
          </a:p>
          <a:p>
            <a:pPr indent="0" lvl="0" marL="0" rtl="0" algn="l">
              <a:lnSpc>
                <a:spcPct val="150000"/>
              </a:lnSpc>
              <a:spcBef>
                <a:spcPts val="1000"/>
              </a:spcBef>
              <a:spcAft>
                <a:spcPts val="0"/>
              </a:spcAft>
              <a:buNone/>
            </a:pPr>
            <a:r>
              <a:rPr lang="en" sz="2400">
                <a:highlight>
                  <a:srgbClr val="FFFFFF"/>
                </a:highlight>
              </a:rPr>
              <a:t>By Intuition</a:t>
            </a:r>
            <a:r>
              <a:rPr lang="en" sz="2400">
                <a:highlight>
                  <a:srgbClr val="FFFFFF"/>
                </a:highlight>
                <a:latin typeface="Economica"/>
                <a:ea typeface="Economica"/>
                <a:cs typeface="Economica"/>
                <a:sym typeface="Economica"/>
              </a:rPr>
              <a:t>: </a:t>
            </a:r>
            <a:r>
              <a:rPr lang="en"/>
              <a:t>I, lOComment, locCodeandComent, Unique_Op, Total_Op</a:t>
            </a:r>
            <a:endParaRPr>
              <a:highlight>
                <a:srgbClr val="FFFFFF"/>
              </a:highlight>
            </a:endParaRPr>
          </a:p>
          <a:p>
            <a:pPr indent="0" lvl="0" marL="0" rtl="0" algn="l">
              <a:lnSpc>
                <a:spcPct val="150000"/>
              </a:lnSpc>
              <a:spcBef>
                <a:spcPts val="1000"/>
              </a:spcBef>
              <a:spcAft>
                <a:spcPts val="0"/>
              </a:spcAft>
              <a:buNone/>
            </a:pPr>
            <a:r>
              <a:t/>
            </a:r>
            <a:endParaRPr sz="2400">
              <a:highlight>
                <a:srgbClr val="FFFFFF"/>
              </a:highlight>
              <a:latin typeface="Economica"/>
              <a:ea typeface="Economica"/>
              <a:cs typeface="Economica"/>
              <a:sym typeface="Economica"/>
            </a:endParaRPr>
          </a:p>
          <a:p>
            <a:pPr indent="0" lvl="0" marL="0" rtl="0" algn="l">
              <a:lnSpc>
                <a:spcPct val="150000"/>
              </a:lnSpc>
              <a:spcBef>
                <a:spcPts val="1000"/>
              </a:spcBef>
              <a:spcAft>
                <a:spcPts val="0"/>
              </a:spcAft>
              <a:buNone/>
            </a:pPr>
            <a:r>
              <a:t/>
            </a:r>
            <a:endParaRPr b="1" sz="2400">
              <a:highlight>
                <a:srgbClr val="FFFFFF"/>
              </a:highlight>
              <a:latin typeface="Economica"/>
              <a:ea typeface="Economica"/>
              <a:cs typeface="Economica"/>
              <a:sym typeface="Economic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1"/>
          <p:cNvSpPr txBox="1"/>
          <p:nvPr>
            <p:ph type="title"/>
          </p:nvPr>
        </p:nvSpPr>
        <p:spPr>
          <a:xfrm flipH="1">
            <a:off x="468600" y="450150"/>
            <a:ext cx="63681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Gain Ratio</a:t>
            </a:r>
            <a:endParaRPr/>
          </a:p>
        </p:txBody>
      </p:sp>
      <p:graphicFrame>
        <p:nvGraphicFramePr>
          <p:cNvPr id="177" name="Google Shape;177;p31"/>
          <p:cNvGraphicFramePr/>
          <p:nvPr/>
        </p:nvGraphicFramePr>
        <p:xfrm>
          <a:off x="543125" y="1170375"/>
          <a:ext cx="3000000" cy="3000000"/>
        </p:xfrm>
        <a:graphic>
          <a:graphicData uri="http://schemas.openxmlformats.org/drawingml/2006/table">
            <a:tbl>
              <a:tblPr>
                <a:noFill/>
                <a:tableStyleId>{F22453AD-BE12-4026-9FA6-8084E7130A0F}</a:tableStyleId>
              </a:tblPr>
              <a:tblGrid>
                <a:gridCol w="1409900"/>
                <a:gridCol w="730125"/>
                <a:gridCol w="755300"/>
                <a:gridCol w="1019650"/>
                <a:gridCol w="843425"/>
                <a:gridCol w="1120350"/>
                <a:gridCol w="969300"/>
                <a:gridCol w="1195900"/>
              </a:tblGrid>
              <a:tr h="806925">
                <a:tc>
                  <a:txBody>
                    <a:bodyPr>
                      <a:noAutofit/>
                    </a:bodyPr>
                    <a:lstStyle/>
                    <a:p>
                      <a:pPr indent="0" lvl="0" marL="0" rtl="0" algn="ctr">
                        <a:spcBef>
                          <a:spcPts val="0"/>
                        </a:spcBef>
                        <a:spcAft>
                          <a:spcPts val="0"/>
                        </a:spcAft>
                        <a:buNone/>
                      </a:pPr>
                      <a:r>
                        <a:rPr b="1" lang="en" sz="1100"/>
                        <a:t>Classification Model</a:t>
                      </a:r>
                      <a:endParaRPr b="1" sz="1100"/>
                    </a:p>
                  </a:txBody>
                  <a:tcPr marT="63500" marB="63500" marR="63500" marL="63500"/>
                </a:tc>
                <a:tc>
                  <a:txBody>
                    <a:bodyPr>
                      <a:noAutofit/>
                    </a:bodyPr>
                    <a:lstStyle/>
                    <a:p>
                      <a:pPr indent="0" lvl="0" marL="0" rtl="0" algn="ctr">
                        <a:spcBef>
                          <a:spcPts val="0"/>
                        </a:spcBef>
                        <a:spcAft>
                          <a:spcPts val="0"/>
                        </a:spcAft>
                        <a:buNone/>
                      </a:pPr>
                      <a:r>
                        <a:rPr b="1" lang="en" sz="1100"/>
                        <a:t>TP Rate</a:t>
                      </a:r>
                      <a:endParaRPr b="1" sz="1100"/>
                    </a:p>
                  </a:txBody>
                  <a:tcPr marT="63500" marB="63500" marR="63500" marL="63500"/>
                </a:tc>
                <a:tc>
                  <a:txBody>
                    <a:bodyPr>
                      <a:noAutofit/>
                    </a:bodyPr>
                    <a:lstStyle/>
                    <a:p>
                      <a:pPr indent="0" lvl="0" marL="0" rtl="0" algn="ctr">
                        <a:spcBef>
                          <a:spcPts val="0"/>
                        </a:spcBef>
                        <a:spcAft>
                          <a:spcPts val="0"/>
                        </a:spcAft>
                        <a:buNone/>
                      </a:pPr>
                      <a:r>
                        <a:rPr b="1" lang="en" sz="1100"/>
                        <a:t>FP Rate</a:t>
                      </a:r>
                      <a:endParaRPr b="1" sz="1100"/>
                    </a:p>
                  </a:txBody>
                  <a:tcPr marT="63500" marB="63500" marR="63500" marL="63500"/>
                </a:tc>
                <a:tc>
                  <a:txBody>
                    <a:bodyPr>
                      <a:noAutofit/>
                    </a:bodyPr>
                    <a:lstStyle/>
                    <a:p>
                      <a:pPr indent="0" lvl="0" marL="0" rtl="0" algn="ctr">
                        <a:spcBef>
                          <a:spcPts val="0"/>
                        </a:spcBef>
                        <a:spcAft>
                          <a:spcPts val="0"/>
                        </a:spcAft>
                        <a:buNone/>
                      </a:pPr>
                      <a:r>
                        <a:rPr b="1" lang="en" sz="1100"/>
                        <a:t>Precision</a:t>
                      </a:r>
                      <a:endParaRPr b="1" sz="1100"/>
                    </a:p>
                  </a:txBody>
                  <a:tcPr marT="63500" marB="63500" marR="63500" marL="63500"/>
                </a:tc>
                <a:tc>
                  <a:txBody>
                    <a:bodyPr>
                      <a:noAutofit/>
                    </a:bodyPr>
                    <a:lstStyle/>
                    <a:p>
                      <a:pPr indent="0" lvl="0" marL="0" rtl="0" algn="ctr">
                        <a:spcBef>
                          <a:spcPts val="0"/>
                        </a:spcBef>
                        <a:spcAft>
                          <a:spcPts val="0"/>
                        </a:spcAft>
                        <a:buNone/>
                      </a:pPr>
                      <a:r>
                        <a:rPr b="1" lang="en" sz="1100"/>
                        <a:t>Recall</a:t>
                      </a:r>
                      <a:endParaRPr b="1" sz="1100"/>
                    </a:p>
                  </a:txBody>
                  <a:tcPr marT="63500" marB="63500" marR="63500" marL="63500"/>
                </a:tc>
                <a:tc>
                  <a:txBody>
                    <a:bodyPr>
                      <a:noAutofit/>
                    </a:bodyPr>
                    <a:lstStyle/>
                    <a:p>
                      <a:pPr indent="0" lvl="0" marL="0" rtl="0" algn="ctr">
                        <a:spcBef>
                          <a:spcPts val="0"/>
                        </a:spcBef>
                        <a:spcAft>
                          <a:spcPts val="0"/>
                        </a:spcAft>
                        <a:buNone/>
                      </a:pPr>
                      <a:r>
                        <a:rPr b="1" lang="en" sz="1100"/>
                        <a:t>F-Measure</a:t>
                      </a:r>
                      <a:endParaRPr b="1" sz="1100"/>
                    </a:p>
                  </a:txBody>
                  <a:tcPr marT="63500" marB="63500" marR="63500" marL="63500"/>
                </a:tc>
                <a:tc>
                  <a:txBody>
                    <a:bodyPr>
                      <a:noAutofit/>
                    </a:bodyPr>
                    <a:lstStyle/>
                    <a:p>
                      <a:pPr indent="0" lvl="0" marL="0" rtl="0" algn="ctr">
                        <a:spcBef>
                          <a:spcPts val="0"/>
                        </a:spcBef>
                        <a:spcAft>
                          <a:spcPts val="0"/>
                        </a:spcAft>
                        <a:buNone/>
                      </a:pPr>
                      <a:r>
                        <a:rPr b="1" lang="en" sz="1100"/>
                        <a:t>ROC Area</a:t>
                      </a:r>
                      <a:endParaRPr b="1" sz="1100"/>
                    </a:p>
                  </a:txBody>
                  <a:tcPr marT="63500" marB="63500" marR="63500" marL="63500"/>
                </a:tc>
                <a:tc>
                  <a:txBody>
                    <a:bodyPr>
                      <a:noAutofit/>
                    </a:bodyPr>
                    <a:lstStyle/>
                    <a:p>
                      <a:pPr indent="0" lvl="0" marL="0" rtl="0" algn="ctr">
                        <a:spcBef>
                          <a:spcPts val="0"/>
                        </a:spcBef>
                        <a:spcAft>
                          <a:spcPts val="0"/>
                        </a:spcAft>
                        <a:buNone/>
                      </a:pPr>
                      <a:r>
                        <a:rPr b="1" lang="en" sz="1100"/>
                        <a:t>Accuracy</a:t>
                      </a:r>
                      <a:endParaRPr b="1" sz="1100"/>
                    </a:p>
                  </a:txBody>
                  <a:tcPr marT="63500" marB="63500" marR="63500" marL="63500"/>
                </a:tc>
              </a:tr>
              <a:tr h="806925">
                <a:tc>
                  <a:txBody>
                    <a:bodyPr>
                      <a:noAutofit/>
                    </a:bodyPr>
                    <a:lstStyle/>
                    <a:p>
                      <a:pPr indent="0" lvl="0" marL="0" rtl="0" algn="ctr">
                        <a:spcBef>
                          <a:spcPts val="0"/>
                        </a:spcBef>
                        <a:spcAft>
                          <a:spcPts val="0"/>
                        </a:spcAft>
                        <a:buNone/>
                      </a:pPr>
                      <a:r>
                        <a:rPr b="1" lang="en" sz="1100"/>
                        <a:t>Multilayer Perceptron</a:t>
                      </a:r>
                      <a:endParaRPr b="1" sz="1100"/>
                    </a:p>
                  </a:txBody>
                  <a:tcPr marT="63500" marB="63500" marR="63500" marL="63500"/>
                </a:tc>
                <a:tc>
                  <a:txBody>
                    <a:bodyPr>
                      <a:noAutofit/>
                    </a:bodyPr>
                    <a:lstStyle/>
                    <a:p>
                      <a:pPr indent="0" lvl="0" marL="0" rtl="0" algn="ctr">
                        <a:spcBef>
                          <a:spcPts val="0"/>
                        </a:spcBef>
                        <a:spcAft>
                          <a:spcPts val="0"/>
                        </a:spcAft>
                        <a:buNone/>
                      </a:pPr>
                      <a:r>
                        <a:rPr lang="en" sz="1100"/>
                        <a:t>0.937</a:t>
                      </a:r>
                      <a:endParaRPr sz="1100"/>
                    </a:p>
                  </a:txBody>
                  <a:tcPr marT="63500" marB="63500" marR="63500" marL="63500"/>
                </a:tc>
                <a:tc>
                  <a:txBody>
                    <a:bodyPr>
                      <a:noAutofit/>
                    </a:bodyPr>
                    <a:lstStyle/>
                    <a:p>
                      <a:pPr indent="0" lvl="0" marL="0" rtl="0" algn="ctr">
                        <a:spcBef>
                          <a:spcPts val="0"/>
                        </a:spcBef>
                        <a:spcAft>
                          <a:spcPts val="0"/>
                        </a:spcAft>
                        <a:buNone/>
                      </a:pPr>
                      <a:r>
                        <a:rPr lang="en" sz="1100"/>
                        <a:t>0.820</a:t>
                      </a:r>
                      <a:endParaRPr sz="1100"/>
                    </a:p>
                  </a:txBody>
                  <a:tcPr marT="63500" marB="63500" marR="63500" marL="63500"/>
                </a:tc>
                <a:tc>
                  <a:txBody>
                    <a:bodyPr>
                      <a:noAutofit/>
                    </a:bodyPr>
                    <a:lstStyle/>
                    <a:p>
                      <a:pPr indent="0" lvl="0" marL="0" rtl="0" algn="ctr">
                        <a:spcBef>
                          <a:spcPts val="0"/>
                        </a:spcBef>
                        <a:spcAft>
                          <a:spcPts val="0"/>
                        </a:spcAft>
                        <a:buNone/>
                      </a:pPr>
                      <a:r>
                        <a:rPr lang="en" sz="1100"/>
                        <a:t>0.926</a:t>
                      </a:r>
                      <a:endParaRPr sz="1100"/>
                    </a:p>
                  </a:txBody>
                  <a:tcPr marT="63500" marB="63500" marR="63500" marL="63500"/>
                </a:tc>
                <a:tc>
                  <a:txBody>
                    <a:bodyPr>
                      <a:noAutofit/>
                    </a:bodyPr>
                    <a:lstStyle/>
                    <a:p>
                      <a:pPr indent="0" lvl="0" marL="0" rtl="0" algn="ctr">
                        <a:spcBef>
                          <a:spcPts val="0"/>
                        </a:spcBef>
                        <a:spcAft>
                          <a:spcPts val="0"/>
                        </a:spcAft>
                        <a:buNone/>
                      </a:pPr>
                      <a:r>
                        <a:rPr lang="en" sz="1100"/>
                        <a:t>0.937</a:t>
                      </a:r>
                      <a:endParaRPr sz="1100"/>
                    </a:p>
                  </a:txBody>
                  <a:tcPr marT="63500" marB="63500" marR="63500" marL="63500"/>
                </a:tc>
                <a:tc>
                  <a:txBody>
                    <a:bodyPr>
                      <a:noAutofit/>
                    </a:bodyPr>
                    <a:lstStyle/>
                    <a:p>
                      <a:pPr indent="0" lvl="0" marL="0" rtl="0" algn="ctr">
                        <a:spcBef>
                          <a:spcPts val="0"/>
                        </a:spcBef>
                        <a:spcAft>
                          <a:spcPts val="0"/>
                        </a:spcAft>
                        <a:buNone/>
                      </a:pPr>
                      <a:r>
                        <a:rPr lang="en" sz="1100"/>
                        <a:t>     0.915</a:t>
                      </a:r>
                      <a:endParaRPr sz="1100"/>
                    </a:p>
                  </a:txBody>
                  <a:tcPr marT="63500" marB="63500" marR="63500" marL="63500"/>
                </a:tc>
                <a:tc>
                  <a:txBody>
                    <a:bodyPr>
                      <a:noAutofit/>
                    </a:bodyPr>
                    <a:lstStyle/>
                    <a:p>
                      <a:pPr indent="0" lvl="0" marL="0" rtl="0" algn="ctr">
                        <a:spcBef>
                          <a:spcPts val="0"/>
                        </a:spcBef>
                        <a:spcAft>
                          <a:spcPts val="0"/>
                        </a:spcAft>
                        <a:buNone/>
                      </a:pPr>
                      <a:r>
                        <a:rPr lang="en" sz="1100"/>
                        <a:t>0.652</a:t>
                      </a:r>
                      <a:endParaRPr sz="1100"/>
                    </a:p>
                  </a:txBody>
                  <a:tcPr marT="63500" marB="63500" marR="63500" marL="63500"/>
                </a:tc>
                <a:tc>
                  <a:txBody>
                    <a:bodyPr>
                      <a:noAutofit/>
                    </a:bodyPr>
                    <a:lstStyle/>
                    <a:p>
                      <a:pPr indent="0" lvl="0" marL="0" rtl="0" algn="ctr">
                        <a:spcBef>
                          <a:spcPts val="0"/>
                        </a:spcBef>
                        <a:spcAft>
                          <a:spcPts val="0"/>
                        </a:spcAft>
                        <a:buNone/>
                      </a:pPr>
                      <a:r>
                        <a:rPr lang="en" sz="1100"/>
                        <a:t>93.69</a:t>
                      </a:r>
                      <a:endParaRPr sz="1100"/>
                    </a:p>
                  </a:txBody>
                  <a:tcPr marT="63500" marB="63500" marR="63500" marL="63500"/>
                </a:tc>
              </a:tr>
              <a:tr h="512525">
                <a:tc>
                  <a:txBody>
                    <a:bodyPr>
                      <a:noAutofit/>
                    </a:bodyPr>
                    <a:lstStyle/>
                    <a:p>
                      <a:pPr indent="0" lvl="0" marL="0" rtl="0" algn="ctr">
                        <a:spcBef>
                          <a:spcPts val="0"/>
                        </a:spcBef>
                        <a:spcAft>
                          <a:spcPts val="0"/>
                        </a:spcAft>
                        <a:buNone/>
                      </a:pPr>
                      <a:r>
                        <a:rPr b="1" lang="en" sz="1100"/>
                        <a:t>Naive Bayes</a:t>
                      </a:r>
                      <a:endParaRPr b="1" sz="1100"/>
                    </a:p>
                  </a:txBody>
                  <a:tcPr marT="63500" marB="63500" marR="63500" marL="63500"/>
                </a:tc>
                <a:tc>
                  <a:txBody>
                    <a:bodyPr>
                      <a:noAutofit/>
                    </a:bodyPr>
                    <a:lstStyle/>
                    <a:p>
                      <a:pPr indent="0" lvl="0" marL="0" rtl="0" algn="ctr">
                        <a:spcBef>
                          <a:spcPts val="0"/>
                        </a:spcBef>
                        <a:spcAft>
                          <a:spcPts val="0"/>
                        </a:spcAft>
                        <a:buNone/>
                      </a:pPr>
                      <a:r>
                        <a:rPr lang="en" sz="1100"/>
                        <a:t>0.937</a:t>
                      </a:r>
                      <a:endParaRPr sz="1100"/>
                    </a:p>
                  </a:txBody>
                  <a:tcPr marT="63500" marB="63500" marR="63500" marL="63500"/>
                </a:tc>
                <a:tc>
                  <a:txBody>
                    <a:bodyPr>
                      <a:noAutofit/>
                    </a:bodyPr>
                    <a:lstStyle/>
                    <a:p>
                      <a:pPr indent="0" lvl="0" marL="0" rtl="0" algn="ctr">
                        <a:spcBef>
                          <a:spcPts val="0"/>
                        </a:spcBef>
                        <a:spcAft>
                          <a:spcPts val="0"/>
                        </a:spcAft>
                        <a:buNone/>
                      </a:pPr>
                      <a:r>
                        <a:rPr lang="en" sz="1100"/>
                        <a:t>0.783</a:t>
                      </a:r>
                      <a:endParaRPr sz="1100"/>
                    </a:p>
                  </a:txBody>
                  <a:tcPr marT="63500" marB="63500" marR="63500" marL="63500"/>
                </a:tc>
                <a:tc>
                  <a:txBody>
                    <a:bodyPr>
                      <a:noAutofit/>
                    </a:bodyPr>
                    <a:lstStyle/>
                    <a:p>
                      <a:pPr indent="0" lvl="0" marL="0" rtl="0" algn="ctr">
                        <a:spcBef>
                          <a:spcPts val="0"/>
                        </a:spcBef>
                        <a:spcAft>
                          <a:spcPts val="0"/>
                        </a:spcAft>
                        <a:buNone/>
                      </a:pPr>
                      <a:r>
                        <a:rPr lang="en" sz="1100"/>
                        <a:t>0.923</a:t>
                      </a:r>
                      <a:endParaRPr sz="1100"/>
                    </a:p>
                  </a:txBody>
                  <a:tcPr marT="63500" marB="63500" marR="63500" marL="63500"/>
                </a:tc>
                <a:tc>
                  <a:txBody>
                    <a:bodyPr>
                      <a:noAutofit/>
                    </a:bodyPr>
                    <a:lstStyle/>
                    <a:p>
                      <a:pPr indent="0" lvl="0" marL="0" rtl="0" algn="ctr">
                        <a:spcBef>
                          <a:spcPts val="0"/>
                        </a:spcBef>
                        <a:spcAft>
                          <a:spcPts val="0"/>
                        </a:spcAft>
                        <a:buNone/>
                      </a:pPr>
                      <a:r>
                        <a:rPr lang="en" sz="1100"/>
                        <a:t>0.937</a:t>
                      </a:r>
                      <a:endParaRPr sz="1100"/>
                    </a:p>
                  </a:txBody>
                  <a:tcPr marT="63500" marB="63500" marR="63500" marL="63500"/>
                </a:tc>
                <a:tc>
                  <a:txBody>
                    <a:bodyPr>
                      <a:noAutofit/>
                    </a:bodyPr>
                    <a:lstStyle/>
                    <a:p>
                      <a:pPr indent="0" lvl="0" marL="0" rtl="0" algn="ctr">
                        <a:spcBef>
                          <a:spcPts val="0"/>
                        </a:spcBef>
                        <a:spcAft>
                          <a:spcPts val="0"/>
                        </a:spcAft>
                        <a:buNone/>
                      </a:pPr>
                      <a:r>
                        <a:rPr lang="en" sz="1100"/>
                        <a:t>0.919</a:t>
                      </a:r>
                      <a:endParaRPr sz="1100"/>
                    </a:p>
                  </a:txBody>
                  <a:tcPr marT="63500" marB="63500" marR="63500" marL="63500"/>
                </a:tc>
                <a:tc>
                  <a:txBody>
                    <a:bodyPr>
                      <a:noAutofit/>
                    </a:bodyPr>
                    <a:lstStyle/>
                    <a:p>
                      <a:pPr indent="0" lvl="0" marL="0" rtl="0" algn="ctr">
                        <a:spcBef>
                          <a:spcPts val="0"/>
                        </a:spcBef>
                        <a:spcAft>
                          <a:spcPts val="0"/>
                        </a:spcAft>
                        <a:buNone/>
                      </a:pPr>
                      <a:r>
                        <a:rPr lang="en" sz="1100"/>
                        <a:t>0.648</a:t>
                      </a:r>
                      <a:endParaRPr sz="1100"/>
                    </a:p>
                  </a:txBody>
                  <a:tcPr marT="63500" marB="63500" marR="63500" marL="63500"/>
                </a:tc>
                <a:tc>
                  <a:txBody>
                    <a:bodyPr>
                      <a:noAutofit/>
                    </a:bodyPr>
                    <a:lstStyle/>
                    <a:p>
                      <a:pPr indent="0" lvl="0" marL="0" rtl="0" algn="ctr">
                        <a:spcBef>
                          <a:spcPts val="0"/>
                        </a:spcBef>
                        <a:spcAft>
                          <a:spcPts val="0"/>
                        </a:spcAft>
                        <a:buNone/>
                      </a:pPr>
                      <a:r>
                        <a:rPr lang="en" sz="1100"/>
                        <a:t>93.69</a:t>
                      </a:r>
                      <a:endParaRPr sz="1100"/>
                    </a:p>
                  </a:txBody>
                  <a:tcPr marT="63500" marB="63500" marR="63500" marL="63500"/>
                </a:tc>
              </a:tr>
              <a:tr h="512525">
                <a:tc>
                  <a:txBody>
                    <a:bodyPr>
                      <a:noAutofit/>
                    </a:bodyPr>
                    <a:lstStyle/>
                    <a:p>
                      <a:pPr indent="0" lvl="0" marL="0" rtl="0" algn="ctr">
                        <a:spcBef>
                          <a:spcPts val="0"/>
                        </a:spcBef>
                        <a:spcAft>
                          <a:spcPts val="0"/>
                        </a:spcAft>
                        <a:buNone/>
                      </a:pPr>
                      <a:r>
                        <a:rPr b="1" lang="en" sz="1100"/>
                        <a:t>J48</a:t>
                      </a:r>
                      <a:endParaRPr b="1" sz="1100"/>
                    </a:p>
                  </a:txBody>
                  <a:tcPr marT="63500" marB="63500" marR="63500" marL="63500"/>
                </a:tc>
                <a:tc>
                  <a:txBody>
                    <a:bodyPr>
                      <a:noAutofit/>
                    </a:bodyPr>
                    <a:lstStyle/>
                    <a:p>
                      <a:pPr indent="0" lvl="0" marL="0" rtl="0" algn="ctr">
                        <a:spcBef>
                          <a:spcPts val="0"/>
                        </a:spcBef>
                        <a:spcAft>
                          <a:spcPts val="0"/>
                        </a:spcAft>
                        <a:buNone/>
                      </a:pPr>
                      <a:r>
                        <a:rPr lang="en" sz="1100"/>
                        <a:t> 0.942</a:t>
                      </a:r>
                      <a:endParaRPr sz="1100"/>
                    </a:p>
                  </a:txBody>
                  <a:tcPr marT="63500" marB="63500" marR="63500" marL="63500"/>
                </a:tc>
                <a:tc>
                  <a:txBody>
                    <a:bodyPr>
                      <a:noAutofit/>
                    </a:bodyPr>
                    <a:lstStyle/>
                    <a:p>
                      <a:pPr indent="0" lvl="0" marL="0" rtl="0" algn="ctr">
                        <a:spcBef>
                          <a:spcPts val="0"/>
                        </a:spcBef>
                        <a:spcAft>
                          <a:spcPts val="0"/>
                        </a:spcAft>
                        <a:buNone/>
                      </a:pPr>
                      <a:r>
                        <a:rPr lang="en" sz="1100"/>
                        <a:t>0.708</a:t>
                      </a:r>
                      <a:endParaRPr sz="1100"/>
                    </a:p>
                  </a:txBody>
                  <a:tcPr marT="63500" marB="63500" marR="63500" marL="63500"/>
                </a:tc>
                <a:tc>
                  <a:txBody>
                    <a:bodyPr>
                      <a:noAutofit/>
                    </a:bodyPr>
                    <a:lstStyle/>
                    <a:p>
                      <a:pPr indent="0" lvl="0" marL="0" rtl="0" algn="ctr">
                        <a:spcBef>
                          <a:spcPts val="0"/>
                        </a:spcBef>
                        <a:spcAft>
                          <a:spcPts val="0"/>
                        </a:spcAft>
                        <a:buNone/>
                      </a:pPr>
                      <a:r>
                        <a:rPr lang="en" sz="1100"/>
                        <a:t>0.933</a:t>
                      </a:r>
                      <a:endParaRPr sz="1100"/>
                    </a:p>
                  </a:txBody>
                  <a:tcPr marT="63500" marB="63500" marR="63500" marL="63500"/>
                </a:tc>
                <a:tc>
                  <a:txBody>
                    <a:bodyPr>
                      <a:noAutofit/>
                    </a:bodyPr>
                    <a:lstStyle/>
                    <a:p>
                      <a:pPr indent="0" lvl="0" marL="0" rtl="0" algn="ctr">
                        <a:spcBef>
                          <a:spcPts val="0"/>
                        </a:spcBef>
                        <a:spcAft>
                          <a:spcPts val="0"/>
                        </a:spcAft>
                        <a:buNone/>
                      </a:pPr>
                      <a:r>
                        <a:rPr lang="en" sz="1100"/>
                        <a:t>0.942</a:t>
                      </a:r>
                      <a:endParaRPr sz="1100"/>
                    </a:p>
                  </a:txBody>
                  <a:tcPr marT="63500" marB="63500" marR="63500" marL="63500"/>
                </a:tc>
                <a:tc>
                  <a:txBody>
                    <a:bodyPr>
                      <a:noAutofit/>
                    </a:bodyPr>
                    <a:lstStyle/>
                    <a:p>
                      <a:pPr indent="0" lvl="0" marL="0" rtl="0" algn="l">
                        <a:spcBef>
                          <a:spcPts val="0"/>
                        </a:spcBef>
                        <a:spcAft>
                          <a:spcPts val="0"/>
                        </a:spcAft>
                        <a:buNone/>
                      </a:pPr>
                      <a:r>
                        <a:rPr lang="en" sz="1100"/>
                        <a:t>     0.928</a:t>
                      </a:r>
                      <a:endParaRPr sz="1100"/>
                    </a:p>
                  </a:txBody>
                  <a:tcPr marT="63500" marB="63500" marR="63500" marL="63500"/>
                </a:tc>
                <a:tc>
                  <a:txBody>
                    <a:bodyPr>
                      <a:noAutofit/>
                    </a:bodyPr>
                    <a:lstStyle/>
                    <a:p>
                      <a:pPr indent="0" lvl="0" marL="0" rtl="0" algn="ctr">
                        <a:spcBef>
                          <a:spcPts val="0"/>
                        </a:spcBef>
                        <a:spcAft>
                          <a:spcPts val="0"/>
                        </a:spcAft>
                        <a:buNone/>
                      </a:pPr>
                      <a:r>
                        <a:rPr lang="en" sz="1100"/>
                        <a:t>0.662</a:t>
                      </a:r>
                      <a:endParaRPr sz="1100"/>
                    </a:p>
                  </a:txBody>
                  <a:tcPr marT="63500" marB="63500" marR="63500" marL="63500"/>
                </a:tc>
                <a:tc>
                  <a:txBody>
                    <a:bodyPr>
                      <a:noAutofit/>
                    </a:bodyPr>
                    <a:lstStyle/>
                    <a:p>
                      <a:pPr indent="0" lvl="0" marL="0" rtl="0" algn="ctr">
                        <a:spcBef>
                          <a:spcPts val="0"/>
                        </a:spcBef>
                        <a:spcAft>
                          <a:spcPts val="0"/>
                        </a:spcAft>
                        <a:buNone/>
                      </a:pPr>
                      <a:r>
                        <a:rPr lang="en" sz="1100"/>
                        <a:t>94.25</a:t>
                      </a:r>
                      <a:endParaRPr sz="1100"/>
                    </a:p>
                  </a:txBody>
                  <a:tcPr marT="63500" marB="63500" marR="63500" marL="63500"/>
                </a:tc>
              </a:tr>
              <a:tr h="512525">
                <a:tc>
                  <a:txBody>
                    <a:bodyPr>
                      <a:noAutofit/>
                    </a:bodyPr>
                    <a:lstStyle/>
                    <a:p>
                      <a:pPr indent="0" lvl="0" marL="0" rtl="0" algn="ctr">
                        <a:spcBef>
                          <a:spcPts val="0"/>
                        </a:spcBef>
                        <a:spcAft>
                          <a:spcPts val="0"/>
                        </a:spcAft>
                        <a:buNone/>
                      </a:pPr>
                      <a:r>
                        <a:rPr b="1" lang="en" sz="1100">
                          <a:highlight>
                            <a:srgbClr val="FFD966"/>
                          </a:highlight>
                        </a:rPr>
                        <a:t>Random Forest</a:t>
                      </a:r>
                      <a:endParaRPr b="1"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0.942</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0.671</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0.932</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0.942</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0.931</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0.666</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94.25</a:t>
                      </a:r>
                      <a:endParaRPr sz="1100">
                        <a:highlight>
                          <a:srgbClr val="FFD966"/>
                        </a:highlight>
                      </a:endParaRPr>
                    </a:p>
                  </a:txBody>
                  <a:tcPr marT="63500" marB="63500" marR="63500" marL="63500"/>
                </a:tc>
              </a:tr>
              <a:tr h="512525">
                <a:tc>
                  <a:txBody>
                    <a:bodyPr>
                      <a:noAutofit/>
                    </a:bodyPr>
                    <a:lstStyle/>
                    <a:p>
                      <a:pPr indent="0" lvl="0" marL="0" rtl="0" algn="ctr">
                        <a:spcBef>
                          <a:spcPts val="0"/>
                        </a:spcBef>
                        <a:spcAft>
                          <a:spcPts val="0"/>
                        </a:spcAft>
                        <a:buNone/>
                      </a:pPr>
                      <a:r>
                        <a:rPr b="1" lang="en" sz="1100"/>
                        <a:t>IBK (K=10)</a:t>
                      </a:r>
                      <a:endParaRPr b="1" sz="1100"/>
                    </a:p>
                  </a:txBody>
                  <a:tcPr marT="63500" marB="63500" marR="63500" marL="63500"/>
                </a:tc>
                <a:tc>
                  <a:txBody>
                    <a:bodyPr>
                      <a:noAutofit/>
                    </a:bodyPr>
                    <a:lstStyle/>
                    <a:p>
                      <a:pPr indent="0" lvl="0" marL="0" rtl="0" algn="ctr">
                        <a:spcBef>
                          <a:spcPts val="0"/>
                        </a:spcBef>
                        <a:spcAft>
                          <a:spcPts val="0"/>
                        </a:spcAft>
                        <a:buNone/>
                      </a:pPr>
                      <a:r>
                        <a:rPr lang="en" sz="1100"/>
                        <a:t>0.937</a:t>
                      </a:r>
                      <a:endParaRPr sz="1100"/>
                    </a:p>
                  </a:txBody>
                  <a:tcPr marT="63500" marB="63500" marR="63500" marL="63500"/>
                </a:tc>
                <a:tc>
                  <a:txBody>
                    <a:bodyPr>
                      <a:noAutofit/>
                    </a:bodyPr>
                    <a:lstStyle/>
                    <a:p>
                      <a:pPr indent="0" lvl="0" marL="0" rtl="0" algn="ctr">
                        <a:spcBef>
                          <a:spcPts val="0"/>
                        </a:spcBef>
                        <a:spcAft>
                          <a:spcPts val="0"/>
                        </a:spcAft>
                        <a:buNone/>
                      </a:pPr>
                      <a:r>
                        <a:rPr lang="en" sz="1100"/>
                        <a:t>0.820</a:t>
                      </a:r>
                      <a:endParaRPr sz="1100"/>
                    </a:p>
                  </a:txBody>
                  <a:tcPr marT="63500" marB="63500" marR="63500" marL="63500"/>
                </a:tc>
                <a:tc>
                  <a:txBody>
                    <a:bodyPr>
                      <a:noAutofit/>
                    </a:bodyPr>
                    <a:lstStyle/>
                    <a:p>
                      <a:pPr indent="0" lvl="0" marL="0" rtl="0" algn="ctr">
                        <a:spcBef>
                          <a:spcPts val="0"/>
                        </a:spcBef>
                        <a:spcAft>
                          <a:spcPts val="0"/>
                        </a:spcAft>
                        <a:buNone/>
                      </a:pPr>
                      <a:r>
                        <a:rPr lang="en" sz="1100"/>
                        <a:t>    0.926</a:t>
                      </a:r>
                      <a:endParaRPr sz="1100"/>
                    </a:p>
                  </a:txBody>
                  <a:tcPr marT="63500" marB="63500" marR="63500" marL="63500"/>
                </a:tc>
                <a:tc>
                  <a:txBody>
                    <a:bodyPr>
                      <a:noAutofit/>
                    </a:bodyPr>
                    <a:lstStyle/>
                    <a:p>
                      <a:pPr indent="0" lvl="0" marL="0" rtl="0" algn="ctr">
                        <a:spcBef>
                          <a:spcPts val="0"/>
                        </a:spcBef>
                        <a:spcAft>
                          <a:spcPts val="0"/>
                        </a:spcAft>
                        <a:buNone/>
                      </a:pPr>
                      <a:r>
                        <a:rPr lang="en" sz="1100"/>
                        <a:t>0.937</a:t>
                      </a:r>
                      <a:endParaRPr sz="1100"/>
                    </a:p>
                  </a:txBody>
                  <a:tcPr marT="63500" marB="63500" marR="63500" marL="63500"/>
                </a:tc>
                <a:tc>
                  <a:txBody>
                    <a:bodyPr>
                      <a:noAutofit/>
                    </a:bodyPr>
                    <a:lstStyle/>
                    <a:p>
                      <a:pPr indent="0" lvl="0" marL="0" rtl="0" algn="ctr">
                        <a:spcBef>
                          <a:spcPts val="0"/>
                        </a:spcBef>
                        <a:spcAft>
                          <a:spcPts val="0"/>
                        </a:spcAft>
                        <a:buNone/>
                      </a:pPr>
                      <a:r>
                        <a:rPr lang="en" sz="1100"/>
                        <a:t>0.915</a:t>
                      </a:r>
                      <a:endParaRPr sz="1100"/>
                    </a:p>
                  </a:txBody>
                  <a:tcPr marT="63500" marB="63500" marR="63500" marL="63500"/>
                </a:tc>
                <a:tc>
                  <a:txBody>
                    <a:bodyPr>
                      <a:noAutofit/>
                    </a:bodyPr>
                    <a:lstStyle/>
                    <a:p>
                      <a:pPr indent="0" lvl="0" marL="0" rtl="0" algn="ctr">
                        <a:spcBef>
                          <a:spcPts val="0"/>
                        </a:spcBef>
                        <a:spcAft>
                          <a:spcPts val="0"/>
                        </a:spcAft>
                        <a:buNone/>
                      </a:pPr>
                      <a:r>
                        <a:rPr lang="en" sz="1100"/>
                        <a:t>0.658</a:t>
                      </a:r>
                      <a:endParaRPr sz="1100"/>
                    </a:p>
                  </a:txBody>
                  <a:tcPr marT="63500" marB="63500" marR="63500" marL="63500"/>
                </a:tc>
                <a:tc>
                  <a:txBody>
                    <a:bodyPr>
                      <a:noAutofit/>
                    </a:bodyPr>
                    <a:lstStyle/>
                    <a:p>
                      <a:pPr indent="0" lvl="0" marL="0" rtl="0" algn="ctr">
                        <a:spcBef>
                          <a:spcPts val="0"/>
                        </a:spcBef>
                        <a:spcAft>
                          <a:spcPts val="0"/>
                        </a:spcAft>
                        <a:buNone/>
                      </a:pPr>
                      <a:r>
                        <a:rPr lang="en" sz="1100"/>
                        <a:t>93.69</a:t>
                      </a:r>
                      <a:endParaRPr sz="1100"/>
                    </a:p>
                  </a:txBody>
                  <a:tcPr marT="63500" marB="63500" marR="63500" marL="6350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Dataset</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9525" lvl="0" marL="0" rtl="0" algn="l">
              <a:lnSpc>
                <a:spcPct val="150000"/>
              </a:lnSpc>
              <a:spcBef>
                <a:spcPts val="1100"/>
              </a:spcBef>
              <a:spcAft>
                <a:spcPts val="0"/>
              </a:spcAft>
              <a:buNone/>
            </a:pPr>
            <a:r>
              <a:rPr lang="en">
                <a:highlight>
                  <a:srgbClr val="FFFFFF"/>
                </a:highlight>
              </a:rPr>
              <a:t>One of the NASA Metrics Data Program defect data sets. </a:t>
            </a:r>
            <a:endParaRPr>
              <a:highlight>
                <a:srgbClr val="FFFFFF"/>
              </a:highlight>
            </a:endParaRPr>
          </a:p>
          <a:p>
            <a:pPr indent="9525" lvl="0" marL="0" rtl="0" algn="l">
              <a:lnSpc>
                <a:spcPct val="150000"/>
              </a:lnSpc>
              <a:spcBef>
                <a:spcPts val="1100"/>
              </a:spcBef>
              <a:spcAft>
                <a:spcPts val="0"/>
              </a:spcAft>
              <a:buNone/>
            </a:pPr>
            <a:r>
              <a:rPr lang="en">
                <a:highlight>
                  <a:srgbClr val="FFFFFF"/>
                </a:highlight>
              </a:rPr>
              <a:t>Data from flight software for earth orbiting satellite. </a:t>
            </a:r>
            <a:endParaRPr>
              <a:highlight>
                <a:srgbClr val="FFFFFF"/>
              </a:highlight>
            </a:endParaRPr>
          </a:p>
          <a:p>
            <a:pPr indent="9525" lvl="0" marL="0" rtl="0" algn="l">
              <a:lnSpc>
                <a:spcPct val="150000"/>
              </a:lnSpc>
              <a:spcBef>
                <a:spcPts val="1100"/>
              </a:spcBef>
              <a:spcAft>
                <a:spcPts val="0"/>
              </a:spcAft>
              <a:buNone/>
            </a:pPr>
            <a:r>
              <a:rPr lang="en">
                <a:highlight>
                  <a:srgbClr val="FFFFFF"/>
                </a:highlight>
              </a:rPr>
              <a:t>Data comes from McCabe and Halstead features extractors of source code. </a:t>
            </a:r>
            <a:endParaRPr>
              <a:highlight>
                <a:srgbClr val="FFFFFF"/>
              </a:highlight>
            </a:endParaRPr>
          </a:p>
          <a:p>
            <a:pPr indent="9525" lvl="0" marL="0" rtl="0" algn="l">
              <a:lnSpc>
                <a:spcPct val="150000"/>
              </a:lnSpc>
              <a:spcBef>
                <a:spcPts val="1100"/>
              </a:spcBef>
              <a:spcAft>
                <a:spcPts val="0"/>
              </a:spcAft>
              <a:buNone/>
            </a:pPr>
            <a:r>
              <a:rPr lang="en">
                <a:highlight>
                  <a:srgbClr val="FFFFFF"/>
                </a:highlight>
              </a:rPr>
              <a:t>These features were defined in an attempt to objectively characterize code features that are associated with software quality.</a:t>
            </a:r>
            <a:endParaRPr>
              <a:highlight>
                <a:srgbClr val="FFFFFF"/>
              </a:highlight>
            </a:endParaRPr>
          </a:p>
          <a:p>
            <a:pPr indent="9525" lvl="0" marL="0" rtl="0" algn="l">
              <a:lnSpc>
                <a:spcPct val="150000"/>
              </a:lnSpc>
              <a:spcBef>
                <a:spcPts val="1100"/>
              </a:spcBef>
              <a:spcAft>
                <a:spcPts val="1100"/>
              </a:spcAft>
              <a:buClr>
                <a:schemeClr val="dk1"/>
              </a:buClr>
              <a:buSzPts val="1100"/>
              <a:buFont typeface="Arial"/>
              <a:buNone/>
            </a:pPr>
            <a:r>
              <a:rPr lang="en">
                <a:highlight>
                  <a:srgbClr val="FFFFFF"/>
                </a:highlight>
              </a:rPr>
              <a:t>Source: www.openml.org</a:t>
            </a:r>
            <a:endParaRPr>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2"/>
          <p:cNvSpPr txBox="1"/>
          <p:nvPr>
            <p:ph type="title"/>
          </p:nvPr>
        </p:nvSpPr>
        <p:spPr>
          <a:xfrm flipH="1">
            <a:off x="468600" y="450150"/>
            <a:ext cx="63681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WrapperSubsetEval </a:t>
            </a:r>
            <a:endParaRPr/>
          </a:p>
        </p:txBody>
      </p:sp>
      <p:graphicFrame>
        <p:nvGraphicFramePr>
          <p:cNvPr id="183" name="Google Shape;183;p32"/>
          <p:cNvGraphicFramePr/>
          <p:nvPr/>
        </p:nvGraphicFramePr>
        <p:xfrm>
          <a:off x="534775" y="1126650"/>
          <a:ext cx="3000000" cy="3000000"/>
        </p:xfrm>
        <a:graphic>
          <a:graphicData uri="http://schemas.openxmlformats.org/drawingml/2006/table">
            <a:tbl>
              <a:tblPr>
                <a:noFill/>
                <a:tableStyleId>{F22453AD-BE12-4026-9FA6-8084E7130A0F}</a:tableStyleId>
              </a:tblPr>
              <a:tblGrid>
                <a:gridCol w="1410875"/>
                <a:gridCol w="711675"/>
                <a:gridCol w="861525"/>
                <a:gridCol w="861525"/>
                <a:gridCol w="861525"/>
                <a:gridCol w="1173650"/>
                <a:gridCol w="948900"/>
                <a:gridCol w="1298550"/>
              </a:tblGrid>
              <a:tr h="699075">
                <a:tc>
                  <a:txBody>
                    <a:bodyPr>
                      <a:noAutofit/>
                    </a:bodyPr>
                    <a:lstStyle/>
                    <a:p>
                      <a:pPr indent="0" lvl="0" marL="0" rtl="0" algn="ctr">
                        <a:spcBef>
                          <a:spcPts val="0"/>
                        </a:spcBef>
                        <a:spcAft>
                          <a:spcPts val="0"/>
                        </a:spcAft>
                        <a:buNone/>
                      </a:pPr>
                      <a:r>
                        <a:rPr b="1" lang="en" sz="1100"/>
                        <a:t>Classification Model</a:t>
                      </a:r>
                      <a:endParaRPr b="1" sz="1100"/>
                    </a:p>
                  </a:txBody>
                  <a:tcPr marT="63500" marB="63500" marR="63500" marL="63500"/>
                </a:tc>
                <a:tc>
                  <a:txBody>
                    <a:bodyPr>
                      <a:noAutofit/>
                    </a:bodyPr>
                    <a:lstStyle/>
                    <a:p>
                      <a:pPr indent="0" lvl="0" marL="0" rtl="0" algn="ctr">
                        <a:spcBef>
                          <a:spcPts val="0"/>
                        </a:spcBef>
                        <a:spcAft>
                          <a:spcPts val="0"/>
                        </a:spcAft>
                        <a:buNone/>
                      </a:pPr>
                      <a:r>
                        <a:rPr b="1" lang="en" sz="1100"/>
                        <a:t>TP Rate</a:t>
                      </a:r>
                      <a:endParaRPr b="1" sz="1100"/>
                    </a:p>
                  </a:txBody>
                  <a:tcPr marT="63500" marB="63500" marR="63500" marL="63500"/>
                </a:tc>
                <a:tc>
                  <a:txBody>
                    <a:bodyPr>
                      <a:noAutofit/>
                    </a:bodyPr>
                    <a:lstStyle/>
                    <a:p>
                      <a:pPr indent="0" lvl="0" marL="0" rtl="0" algn="ctr">
                        <a:spcBef>
                          <a:spcPts val="0"/>
                        </a:spcBef>
                        <a:spcAft>
                          <a:spcPts val="0"/>
                        </a:spcAft>
                        <a:buNone/>
                      </a:pPr>
                      <a:r>
                        <a:rPr b="1" lang="en" sz="1100"/>
                        <a:t>FP Rate</a:t>
                      </a:r>
                      <a:endParaRPr b="1" sz="1100"/>
                    </a:p>
                  </a:txBody>
                  <a:tcPr marT="63500" marB="63500" marR="63500" marL="63500"/>
                </a:tc>
                <a:tc>
                  <a:txBody>
                    <a:bodyPr>
                      <a:noAutofit/>
                    </a:bodyPr>
                    <a:lstStyle/>
                    <a:p>
                      <a:pPr indent="0" lvl="0" marL="0" rtl="0" algn="ctr">
                        <a:spcBef>
                          <a:spcPts val="0"/>
                        </a:spcBef>
                        <a:spcAft>
                          <a:spcPts val="0"/>
                        </a:spcAft>
                        <a:buNone/>
                      </a:pPr>
                      <a:r>
                        <a:rPr b="1" lang="en" sz="1100"/>
                        <a:t>Precision</a:t>
                      </a:r>
                      <a:endParaRPr b="1" sz="1100"/>
                    </a:p>
                  </a:txBody>
                  <a:tcPr marT="63500" marB="63500" marR="63500" marL="63500"/>
                </a:tc>
                <a:tc>
                  <a:txBody>
                    <a:bodyPr>
                      <a:noAutofit/>
                    </a:bodyPr>
                    <a:lstStyle/>
                    <a:p>
                      <a:pPr indent="0" lvl="0" marL="0" rtl="0" algn="ctr">
                        <a:spcBef>
                          <a:spcPts val="0"/>
                        </a:spcBef>
                        <a:spcAft>
                          <a:spcPts val="0"/>
                        </a:spcAft>
                        <a:buNone/>
                      </a:pPr>
                      <a:r>
                        <a:rPr b="1" lang="en" sz="1100"/>
                        <a:t>Recall</a:t>
                      </a:r>
                      <a:endParaRPr b="1" sz="1100"/>
                    </a:p>
                  </a:txBody>
                  <a:tcPr marT="63500" marB="63500" marR="63500" marL="63500"/>
                </a:tc>
                <a:tc>
                  <a:txBody>
                    <a:bodyPr>
                      <a:noAutofit/>
                    </a:bodyPr>
                    <a:lstStyle/>
                    <a:p>
                      <a:pPr indent="0" lvl="0" marL="0" rtl="0" algn="ctr">
                        <a:spcBef>
                          <a:spcPts val="0"/>
                        </a:spcBef>
                        <a:spcAft>
                          <a:spcPts val="0"/>
                        </a:spcAft>
                        <a:buNone/>
                      </a:pPr>
                      <a:r>
                        <a:rPr b="1" lang="en" sz="1100"/>
                        <a:t>F-Measure</a:t>
                      </a:r>
                      <a:endParaRPr b="1" sz="1100"/>
                    </a:p>
                  </a:txBody>
                  <a:tcPr marT="63500" marB="63500" marR="63500" marL="63500"/>
                </a:tc>
                <a:tc>
                  <a:txBody>
                    <a:bodyPr>
                      <a:noAutofit/>
                    </a:bodyPr>
                    <a:lstStyle/>
                    <a:p>
                      <a:pPr indent="0" lvl="0" marL="0" rtl="0" algn="ctr">
                        <a:spcBef>
                          <a:spcPts val="0"/>
                        </a:spcBef>
                        <a:spcAft>
                          <a:spcPts val="0"/>
                        </a:spcAft>
                        <a:buNone/>
                      </a:pPr>
                      <a:r>
                        <a:rPr b="1" lang="en" sz="1100"/>
                        <a:t>ROC Area</a:t>
                      </a:r>
                      <a:endParaRPr b="1" sz="1100"/>
                    </a:p>
                  </a:txBody>
                  <a:tcPr marT="63500" marB="63500" marR="63500" marL="63500"/>
                </a:tc>
                <a:tc>
                  <a:txBody>
                    <a:bodyPr>
                      <a:noAutofit/>
                    </a:bodyPr>
                    <a:lstStyle/>
                    <a:p>
                      <a:pPr indent="0" lvl="0" marL="0" rtl="0" algn="ctr">
                        <a:spcBef>
                          <a:spcPts val="0"/>
                        </a:spcBef>
                        <a:spcAft>
                          <a:spcPts val="0"/>
                        </a:spcAft>
                        <a:buNone/>
                      </a:pPr>
                      <a:r>
                        <a:rPr b="1" lang="en" sz="1100"/>
                        <a:t>Accuracy</a:t>
                      </a:r>
                      <a:endParaRPr b="1" sz="1100"/>
                    </a:p>
                  </a:txBody>
                  <a:tcPr marT="63500" marB="63500" marR="63500" marL="63500"/>
                </a:tc>
              </a:tr>
              <a:tr h="717975">
                <a:tc>
                  <a:txBody>
                    <a:bodyPr>
                      <a:noAutofit/>
                    </a:bodyPr>
                    <a:lstStyle/>
                    <a:p>
                      <a:pPr indent="0" lvl="0" marL="0" rtl="0" algn="ctr">
                        <a:spcBef>
                          <a:spcPts val="0"/>
                        </a:spcBef>
                        <a:spcAft>
                          <a:spcPts val="0"/>
                        </a:spcAft>
                        <a:buNone/>
                      </a:pPr>
                      <a:r>
                        <a:rPr b="1" lang="en" sz="1100">
                          <a:highlight>
                            <a:srgbClr val="FFD966"/>
                          </a:highlight>
                        </a:rPr>
                        <a:t>Multilayer Perceptron</a:t>
                      </a:r>
                      <a:endParaRPr b="1"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0.942</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0.745</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0.937</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0.942</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0.926</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0.654</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94.25</a:t>
                      </a:r>
                      <a:endParaRPr sz="1100">
                        <a:highlight>
                          <a:srgbClr val="FFD966"/>
                        </a:highlight>
                      </a:endParaRPr>
                    </a:p>
                  </a:txBody>
                  <a:tcPr marT="63500" marB="63500" marR="63500" marL="63500"/>
                </a:tc>
              </a:tr>
              <a:tr h="444000">
                <a:tc>
                  <a:txBody>
                    <a:bodyPr>
                      <a:noAutofit/>
                    </a:bodyPr>
                    <a:lstStyle/>
                    <a:p>
                      <a:pPr indent="0" lvl="0" marL="0" rtl="0" algn="ctr">
                        <a:spcBef>
                          <a:spcPts val="0"/>
                        </a:spcBef>
                        <a:spcAft>
                          <a:spcPts val="0"/>
                        </a:spcAft>
                        <a:buNone/>
                      </a:pPr>
                      <a:r>
                        <a:rPr b="1" lang="en" sz="1100"/>
                        <a:t>Naive Bayes</a:t>
                      </a:r>
                      <a:endParaRPr b="1" sz="1100"/>
                    </a:p>
                  </a:txBody>
                  <a:tcPr marT="63500" marB="63500" marR="63500" marL="63500"/>
                </a:tc>
                <a:tc>
                  <a:txBody>
                    <a:bodyPr>
                      <a:noAutofit/>
                    </a:bodyPr>
                    <a:lstStyle/>
                    <a:p>
                      <a:pPr indent="0" lvl="0" marL="0" rtl="0" algn="ctr">
                        <a:spcBef>
                          <a:spcPts val="0"/>
                        </a:spcBef>
                        <a:spcAft>
                          <a:spcPts val="0"/>
                        </a:spcAft>
                        <a:buNone/>
                      </a:pPr>
                      <a:r>
                        <a:rPr lang="en" sz="1100"/>
                        <a:t>0.94</a:t>
                      </a:r>
                      <a:endParaRPr sz="1100"/>
                    </a:p>
                  </a:txBody>
                  <a:tcPr marT="63500" marB="63500" marR="63500" marL="63500"/>
                </a:tc>
                <a:tc>
                  <a:txBody>
                    <a:bodyPr>
                      <a:noAutofit/>
                    </a:bodyPr>
                    <a:lstStyle/>
                    <a:p>
                      <a:pPr indent="0" lvl="0" marL="0" rtl="0" algn="ctr">
                        <a:spcBef>
                          <a:spcPts val="0"/>
                        </a:spcBef>
                        <a:spcAft>
                          <a:spcPts val="0"/>
                        </a:spcAft>
                        <a:buNone/>
                      </a:pPr>
                      <a:r>
                        <a:rPr lang="en" sz="1100"/>
                        <a:t>0.783</a:t>
                      </a:r>
                      <a:endParaRPr sz="1100"/>
                    </a:p>
                  </a:txBody>
                  <a:tcPr marT="63500" marB="63500" marR="63500" marL="63500"/>
                </a:tc>
                <a:tc>
                  <a:txBody>
                    <a:bodyPr>
                      <a:noAutofit/>
                    </a:bodyPr>
                    <a:lstStyle/>
                    <a:p>
                      <a:pPr indent="0" lvl="0" marL="0" rtl="0" algn="ctr">
                        <a:spcBef>
                          <a:spcPts val="0"/>
                        </a:spcBef>
                        <a:spcAft>
                          <a:spcPts val="0"/>
                        </a:spcAft>
                        <a:buNone/>
                      </a:pPr>
                      <a:r>
                        <a:rPr lang="en" sz="1100"/>
                        <a:t>0.932</a:t>
                      </a:r>
                      <a:endParaRPr sz="1100"/>
                    </a:p>
                  </a:txBody>
                  <a:tcPr marT="63500" marB="63500" marR="63500" marL="63500"/>
                </a:tc>
                <a:tc>
                  <a:txBody>
                    <a:bodyPr>
                      <a:noAutofit/>
                    </a:bodyPr>
                    <a:lstStyle/>
                    <a:p>
                      <a:pPr indent="0" lvl="0" marL="0" rtl="0" algn="ctr">
                        <a:spcBef>
                          <a:spcPts val="0"/>
                        </a:spcBef>
                        <a:spcAft>
                          <a:spcPts val="0"/>
                        </a:spcAft>
                        <a:buNone/>
                      </a:pPr>
                      <a:r>
                        <a:rPr lang="en" sz="1100"/>
                        <a:t>0.94</a:t>
                      </a:r>
                      <a:endParaRPr sz="1100"/>
                    </a:p>
                  </a:txBody>
                  <a:tcPr marT="63500" marB="63500" marR="63500" marL="63500"/>
                </a:tc>
                <a:tc>
                  <a:txBody>
                    <a:bodyPr>
                      <a:noAutofit/>
                    </a:bodyPr>
                    <a:lstStyle/>
                    <a:p>
                      <a:pPr indent="0" lvl="0" marL="0" rtl="0" algn="ctr">
                        <a:spcBef>
                          <a:spcPts val="0"/>
                        </a:spcBef>
                        <a:spcAft>
                          <a:spcPts val="0"/>
                        </a:spcAft>
                        <a:buNone/>
                      </a:pPr>
                      <a:r>
                        <a:rPr lang="en" sz="1100"/>
                        <a:t>0.92</a:t>
                      </a:r>
                      <a:endParaRPr sz="1100"/>
                    </a:p>
                  </a:txBody>
                  <a:tcPr marT="63500" marB="63500" marR="63500" marL="63500"/>
                </a:tc>
                <a:tc>
                  <a:txBody>
                    <a:bodyPr>
                      <a:noAutofit/>
                    </a:bodyPr>
                    <a:lstStyle/>
                    <a:p>
                      <a:pPr indent="0" lvl="0" marL="0" rtl="0" algn="ctr">
                        <a:spcBef>
                          <a:spcPts val="0"/>
                        </a:spcBef>
                        <a:spcAft>
                          <a:spcPts val="0"/>
                        </a:spcAft>
                        <a:buNone/>
                      </a:pPr>
                      <a:r>
                        <a:rPr lang="en" sz="1100"/>
                        <a:t>0.651</a:t>
                      </a:r>
                      <a:endParaRPr sz="1100"/>
                    </a:p>
                  </a:txBody>
                  <a:tcPr marT="63500" marB="63500" marR="63500" marL="63500"/>
                </a:tc>
                <a:tc>
                  <a:txBody>
                    <a:bodyPr>
                      <a:noAutofit/>
                    </a:bodyPr>
                    <a:lstStyle/>
                    <a:p>
                      <a:pPr indent="0" lvl="0" marL="0" rtl="0" algn="ctr">
                        <a:spcBef>
                          <a:spcPts val="0"/>
                        </a:spcBef>
                        <a:spcAft>
                          <a:spcPts val="0"/>
                        </a:spcAft>
                        <a:buNone/>
                      </a:pPr>
                      <a:r>
                        <a:rPr lang="en" sz="1100"/>
                        <a:t>93.97</a:t>
                      </a:r>
                      <a:endParaRPr sz="1100"/>
                    </a:p>
                  </a:txBody>
                  <a:tcPr marT="63500" marB="63500" marR="63500" marL="63500"/>
                </a:tc>
              </a:tr>
              <a:tr h="444000">
                <a:tc>
                  <a:txBody>
                    <a:bodyPr>
                      <a:noAutofit/>
                    </a:bodyPr>
                    <a:lstStyle/>
                    <a:p>
                      <a:pPr indent="0" lvl="0" marL="0" rtl="0" algn="ctr">
                        <a:spcBef>
                          <a:spcPts val="0"/>
                        </a:spcBef>
                        <a:spcAft>
                          <a:spcPts val="0"/>
                        </a:spcAft>
                        <a:buNone/>
                      </a:pPr>
                      <a:r>
                        <a:rPr b="1" lang="en" sz="1100"/>
                        <a:t>J48</a:t>
                      </a:r>
                      <a:endParaRPr b="1" sz="1100"/>
                    </a:p>
                  </a:txBody>
                  <a:tcPr marT="63500" marB="63500" marR="63500" marL="63500"/>
                </a:tc>
                <a:tc>
                  <a:txBody>
                    <a:bodyPr>
                      <a:noAutofit/>
                    </a:bodyPr>
                    <a:lstStyle/>
                    <a:p>
                      <a:pPr indent="0" lvl="0" marL="0" rtl="0" algn="ctr">
                        <a:spcBef>
                          <a:spcPts val="0"/>
                        </a:spcBef>
                        <a:spcAft>
                          <a:spcPts val="0"/>
                        </a:spcAft>
                        <a:buNone/>
                      </a:pPr>
                      <a:r>
                        <a:rPr lang="en" sz="1100"/>
                        <a:t>0.94</a:t>
                      </a:r>
                      <a:endParaRPr sz="1100"/>
                    </a:p>
                  </a:txBody>
                  <a:tcPr marT="63500" marB="63500" marR="63500" marL="63500"/>
                </a:tc>
                <a:tc>
                  <a:txBody>
                    <a:bodyPr>
                      <a:noAutofit/>
                    </a:bodyPr>
                    <a:lstStyle/>
                    <a:p>
                      <a:pPr indent="0" lvl="0" marL="0" rtl="0" algn="ctr">
                        <a:spcBef>
                          <a:spcPts val="0"/>
                        </a:spcBef>
                        <a:spcAft>
                          <a:spcPts val="0"/>
                        </a:spcAft>
                        <a:buNone/>
                      </a:pPr>
                      <a:r>
                        <a:rPr lang="en" sz="1100"/>
                        <a:t>0.746</a:t>
                      </a:r>
                      <a:endParaRPr sz="1100"/>
                    </a:p>
                  </a:txBody>
                  <a:tcPr marT="63500" marB="63500" marR="63500" marL="63500"/>
                </a:tc>
                <a:tc>
                  <a:txBody>
                    <a:bodyPr>
                      <a:noAutofit/>
                    </a:bodyPr>
                    <a:lstStyle/>
                    <a:p>
                      <a:pPr indent="0" lvl="0" marL="0" rtl="0" algn="ctr">
                        <a:spcBef>
                          <a:spcPts val="0"/>
                        </a:spcBef>
                        <a:spcAft>
                          <a:spcPts val="0"/>
                        </a:spcAft>
                        <a:buNone/>
                      </a:pPr>
                      <a:r>
                        <a:rPr lang="en" sz="1100"/>
                        <a:t>0.928</a:t>
                      </a:r>
                      <a:endParaRPr sz="1100"/>
                    </a:p>
                  </a:txBody>
                  <a:tcPr marT="63500" marB="63500" marR="63500" marL="63500"/>
                </a:tc>
                <a:tc>
                  <a:txBody>
                    <a:bodyPr>
                      <a:noAutofit/>
                    </a:bodyPr>
                    <a:lstStyle/>
                    <a:p>
                      <a:pPr indent="0" lvl="0" marL="0" rtl="0" algn="ctr">
                        <a:spcBef>
                          <a:spcPts val="0"/>
                        </a:spcBef>
                        <a:spcAft>
                          <a:spcPts val="0"/>
                        </a:spcAft>
                        <a:buNone/>
                      </a:pPr>
                      <a:r>
                        <a:rPr lang="en" sz="1100"/>
                        <a:t>0.94</a:t>
                      </a:r>
                      <a:endParaRPr sz="1100"/>
                    </a:p>
                  </a:txBody>
                  <a:tcPr marT="63500" marB="63500" marR="63500" marL="63500"/>
                </a:tc>
                <a:tc>
                  <a:txBody>
                    <a:bodyPr>
                      <a:noAutofit/>
                    </a:bodyPr>
                    <a:lstStyle/>
                    <a:p>
                      <a:pPr indent="0" lvl="0" marL="0" rtl="0" algn="ctr">
                        <a:spcBef>
                          <a:spcPts val="0"/>
                        </a:spcBef>
                        <a:spcAft>
                          <a:spcPts val="0"/>
                        </a:spcAft>
                        <a:buNone/>
                      </a:pPr>
                      <a:r>
                        <a:rPr lang="en" sz="1100"/>
                        <a:t>0.924</a:t>
                      </a:r>
                      <a:endParaRPr sz="1100"/>
                    </a:p>
                  </a:txBody>
                  <a:tcPr marT="63500" marB="63500" marR="63500" marL="63500"/>
                </a:tc>
                <a:tc>
                  <a:txBody>
                    <a:bodyPr>
                      <a:noAutofit/>
                    </a:bodyPr>
                    <a:lstStyle/>
                    <a:p>
                      <a:pPr indent="0" lvl="0" marL="0" rtl="0" algn="ctr">
                        <a:spcBef>
                          <a:spcPts val="0"/>
                        </a:spcBef>
                        <a:spcAft>
                          <a:spcPts val="0"/>
                        </a:spcAft>
                        <a:buNone/>
                      </a:pPr>
                      <a:r>
                        <a:rPr lang="en" sz="1100"/>
                        <a:t>0.652</a:t>
                      </a:r>
                      <a:endParaRPr sz="1100"/>
                    </a:p>
                  </a:txBody>
                  <a:tcPr marT="63500" marB="63500" marR="63500" marL="63500"/>
                </a:tc>
                <a:tc>
                  <a:txBody>
                    <a:bodyPr>
                      <a:noAutofit/>
                    </a:bodyPr>
                    <a:lstStyle/>
                    <a:p>
                      <a:pPr indent="0" lvl="0" marL="0" rtl="0" algn="ctr">
                        <a:spcBef>
                          <a:spcPts val="0"/>
                        </a:spcBef>
                        <a:spcAft>
                          <a:spcPts val="0"/>
                        </a:spcAft>
                        <a:buNone/>
                      </a:pPr>
                      <a:r>
                        <a:rPr lang="en" sz="1100"/>
                        <a:t>93.97</a:t>
                      </a:r>
                      <a:endParaRPr sz="1100"/>
                    </a:p>
                  </a:txBody>
                  <a:tcPr marT="63500" marB="63500" marR="63500" marL="63500"/>
                </a:tc>
              </a:tr>
              <a:tr h="444000">
                <a:tc>
                  <a:txBody>
                    <a:bodyPr>
                      <a:noAutofit/>
                    </a:bodyPr>
                    <a:lstStyle/>
                    <a:p>
                      <a:pPr indent="0" lvl="0" marL="0" rtl="0" algn="ctr">
                        <a:spcBef>
                          <a:spcPts val="0"/>
                        </a:spcBef>
                        <a:spcAft>
                          <a:spcPts val="0"/>
                        </a:spcAft>
                        <a:buNone/>
                      </a:pPr>
                      <a:r>
                        <a:rPr b="1" lang="en" sz="1100"/>
                        <a:t>Random Forest</a:t>
                      </a:r>
                      <a:endParaRPr b="1" sz="1100"/>
                    </a:p>
                  </a:txBody>
                  <a:tcPr marT="63500" marB="63500" marR="63500" marL="63500"/>
                </a:tc>
                <a:tc>
                  <a:txBody>
                    <a:bodyPr>
                      <a:noAutofit/>
                    </a:bodyPr>
                    <a:lstStyle/>
                    <a:p>
                      <a:pPr indent="0" lvl="0" marL="0" rtl="0" algn="ctr">
                        <a:spcBef>
                          <a:spcPts val="0"/>
                        </a:spcBef>
                        <a:spcAft>
                          <a:spcPts val="0"/>
                        </a:spcAft>
                        <a:buNone/>
                      </a:pPr>
                      <a:r>
                        <a:rPr lang="en" sz="1100"/>
                        <a:t>0.94</a:t>
                      </a:r>
                      <a:endParaRPr sz="1100"/>
                    </a:p>
                  </a:txBody>
                  <a:tcPr marT="63500" marB="63500" marR="63500" marL="63500"/>
                </a:tc>
                <a:tc>
                  <a:txBody>
                    <a:bodyPr>
                      <a:noAutofit/>
                    </a:bodyPr>
                    <a:lstStyle/>
                    <a:p>
                      <a:pPr indent="0" lvl="0" marL="0" rtl="0" algn="ctr">
                        <a:spcBef>
                          <a:spcPts val="0"/>
                        </a:spcBef>
                        <a:spcAft>
                          <a:spcPts val="0"/>
                        </a:spcAft>
                        <a:buNone/>
                      </a:pPr>
                      <a:r>
                        <a:rPr lang="en" sz="1100"/>
                        <a:t>0.746</a:t>
                      </a:r>
                      <a:endParaRPr sz="1100"/>
                    </a:p>
                  </a:txBody>
                  <a:tcPr marT="63500" marB="63500" marR="63500" marL="63500"/>
                </a:tc>
                <a:tc>
                  <a:txBody>
                    <a:bodyPr>
                      <a:noAutofit/>
                    </a:bodyPr>
                    <a:lstStyle/>
                    <a:p>
                      <a:pPr indent="0" lvl="0" marL="0" rtl="0" algn="ctr">
                        <a:spcBef>
                          <a:spcPts val="0"/>
                        </a:spcBef>
                        <a:spcAft>
                          <a:spcPts val="0"/>
                        </a:spcAft>
                        <a:buNone/>
                      </a:pPr>
                      <a:r>
                        <a:rPr lang="en" sz="1100"/>
                        <a:t>0.928</a:t>
                      </a:r>
                      <a:endParaRPr sz="1100"/>
                    </a:p>
                  </a:txBody>
                  <a:tcPr marT="63500" marB="63500" marR="63500" marL="63500"/>
                </a:tc>
                <a:tc>
                  <a:txBody>
                    <a:bodyPr>
                      <a:noAutofit/>
                    </a:bodyPr>
                    <a:lstStyle/>
                    <a:p>
                      <a:pPr indent="0" lvl="0" marL="0" rtl="0" algn="ctr">
                        <a:spcBef>
                          <a:spcPts val="0"/>
                        </a:spcBef>
                        <a:spcAft>
                          <a:spcPts val="0"/>
                        </a:spcAft>
                        <a:buNone/>
                      </a:pPr>
                      <a:r>
                        <a:rPr lang="en" sz="1100"/>
                        <a:t>0.94</a:t>
                      </a:r>
                      <a:endParaRPr sz="1100"/>
                    </a:p>
                  </a:txBody>
                  <a:tcPr marT="63500" marB="63500" marR="63500" marL="63500"/>
                </a:tc>
                <a:tc>
                  <a:txBody>
                    <a:bodyPr>
                      <a:noAutofit/>
                    </a:bodyPr>
                    <a:lstStyle/>
                    <a:p>
                      <a:pPr indent="0" lvl="0" marL="0" rtl="0" algn="ctr">
                        <a:spcBef>
                          <a:spcPts val="0"/>
                        </a:spcBef>
                        <a:spcAft>
                          <a:spcPts val="0"/>
                        </a:spcAft>
                        <a:buNone/>
                      </a:pPr>
                      <a:r>
                        <a:rPr lang="en" sz="1100"/>
                        <a:t>0924</a:t>
                      </a:r>
                      <a:endParaRPr sz="1100"/>
                    </a:p>
                  </a:txBody>
                  <a:tcPr marT="63500" marB="63500" marR="63500" marL="63500"/>
                </a:tc>
                <a:tc>
                  <a:txBody>
                    <a:bodyPr>
                      <a:noAutofit/>
                    </a:bodyPr>
                    <a:lstStyle/>
                    <a:p>
                      <a:pPr indent="0" lvl="0" marL="0" rtl="0" algn="ctr">
                        <a:spcBef>
                          <a:spcPts val="0"/>
                        </a:spcBef>
                        <a:spcAft>
                          <a:spcPts val="0"/>
                        </a:spcAft>
                        <a:buNone/>
                      </a:pPr>
                      <a:r>
                        <a:rPr lang="en" sz="1100"/>
                        <a:t>0.634</a:t>
                      </a:r>
                      <a:endParaRPr sz="1100"/>
                    </a:p>
                  </a:txBody>
                  <a:tcPr marT="63500" marB="63500" marR="63500" marL="63500"/>
                </a:tc>
                <a:tc>
                  <a:txBody>
                    <a:bodyPr>
                      <a:noAutofit/>
                    </a:bodyPr>
                    <a:lstStyle/>
                    <a:p>
                      <a:pPr indent="0" lvl="0" marL="0" rtl="0" algn="ctr">
                        <a:spcBef>
                          <a:spcPts val="0"/>
                        </a:spcBef>
                        <a:spcAft>
                          <a:spcPts val="0"/>
                        </a:spcAft>
                        <a:buNone/>
                      </a:pPr>
                      <a:r>
                        <a:rPr lang="en" sz="1100"/>
                        <a:t>93.97</a:t>
                      </a:r>
                      <a:endParaRPr sz="1100"/>
                    </a:p>
                  </a:txBody>
                  <a:tcPr marT="63500" marB="63500" marR="63500" marL="63500"/>
                </a:tc>
              </a:tr>
              <a:tr h="444000">
                <a:tc>
                  <a:txBody>
                    <a:bodyPr>
                      <a:noAutofit/>
                    </a:bodyPr>
                    <a:lstStyle/>
                    <a:p>
                      <a:pPr indent="0" lvl="0" marL="0" rtl="0" algn="ctr">
                        <a:spcBef>
                          <a:spcPts val="0"/>
                        </a:spcBef>
                        <a:spcAft>
                          <a:spcPts val="0"/>
                        </a:spcAft>
                        <a:buNone/>
                      </a:pPr>
                      <a:r>
                        <a:rPr b="1" lang="en" sz="1100"/>
                        <a:t>IBK (K=10)</a:t>
                      </a:r>
                      <a:endParaRPr b="1" sz="1100"/>
                    </a:p>
                  </a:txBody>
                  <a:tcPr marT="63500" marB="63500" marR="63500" marL="63500"/>
                </a:tc>
                <a:tc>
                  <a:txBody>
                    <a:bodyPr>
                      <a:noAutofit/>
                    </a:bodyPr>
                    <a:lstStyle/>
                    <a:p>
                      <a:pPr indent="0" lvl="0" marL="0" rtl="0" algn="ctr">
                        <a:spcBef>
                          <a:spcPts val="0"/>
                        </a:spcBef>
                        <a:spcAft>
                          <a:spcPts val="0"/>
                        </a:spcAft>
                        <a:buNone/>
                      </a:pPr>
                      <a:r>
                        <a:rPr lang="en" sz="1100"/>
                        <a:t>0.932</a:t>
                      </a:r>
                      <a:endParaRPr sz="1100"/>
                    </a:p>
                  </a:txBody>
                  <a:tcPr marT="63500" marB="63500" marR="63500" marL="63500"/>
                </a:tc>
                <a:tc>
                  <a:txBody>
                    <a:bodyPr>
                      <a:noAutofit/>
                    </a:bodyPr>
                    <a:lstStyle/>
                    <a:p>
                      <a:pPr indent="0" lvl="0" marL="0" rtl="0" algn="ctr">
                        <a:spcBef>
                          <a:spcPts val="0"/>
                        </a:spcBef>
                        <a:spcAft>
                          <a:spcPts val="0"/>
                        </a:spcAft>
                        <a:buNone/>
                      </a:pPr>
                      <a:r>
                        <a:rPr lang="en" sz="1100"/>
                        <a:t>0.932</a:t>
                      </a:r>
                      <a:endParaRPr sz="1100"/>
                    </a:p>
                  </a:txBody>
                  <a:tcPr marT="63500" marB="63500" marR="63500" marL="63500"/>
                </a:tc>
                <a:tc>
                  <a:txBody>
                    <a:bodyPr>
                      <a:noAutofit/>
                    </a:bodyPr>
                    <a:lstStyle/>
                    <a:p>
                      <a:pPr indent="0" lvl="0" marL="0" rtl="0" algn="ctr">
                        <a:spcBef>
                          <a:spcPts val="0"/>
                        </a:spcBef>
                        <a:spcAft>
                          <a:spcPts val="0"/>
                        </a:spcAft>
                        <a:buNone/>
                      </a:pPr>
                      <a:r>
                        <a:rPr lang="en" sz="1100"/>
                        <a:t>ud</a:t>
                      </a:r>
                      <a:endParaRPr sz="1100"/>
                    </a:p>
                  </a:txBody>
                  <a:tcPr marT="63500" marB="63500" marR="63500" marL="63500"/>
                </a:tc>
                <a:tc>
                  <a:txBody>
                    <a:bodyPr>
                      <a:noAutofit/>
                    </a:bodyPr>
                    <a:lstStyle/>
                    <a:p>
                      <a:pPr indent="0" lvl="0" marL="0" rtl="0" algn="ctr">
                        <a:spcBef>
                          <a:spcPts val="0"/>
                        </a:spcBef>
                        <a:spcAft>
                          <a:spcPts val="0"/>
                        </a:spcAft>
                        <a:buNone/>
                      </a:pPr>
                      <a:r>
                        <a:rPr lang="en" sz="1100"/>
                        <a:t>0.932</a:t>
                      </a:r>
                      <a:endParaRPr sz="1100"/>
                    </a:p>
                  </a:txBody>
                  <a:tcPr marT="63500" marB="63500" marR="63500" marL="63500"/>
                </a:tc>
                <a:tc>
                  <a:txBody>
                    <a:bodyPr>
                      <a:noAutofit/>
                    </a:bodyPr>
                    <a:lstStyle/>
                    <a:p>
                      <a:pPr indent="0" lvl="0" marL="0" rtl="0" algn="ctr">
                        <a:spcBef>
                          <a:spcPts val="0"/>
                        </a:spcBef>
                        <a:spcAft>
                          <a:spcPts val="0"/>
                        </a:spcAft>
                        <a:buNone/>
                      </a:pPr>
                      <a:r>
                        <a:rPr lang="en" sz="1100"/>
                        <a:t>ud </a:t>
                      </a:r>
                      <a:endParaRPr sz="1100"/>
                    </a:p>
                  </a:txBody>
                  <a:tcPr marT="63500" marB="63500" marR="63500" marL="63500"/>
                </a:tc>
                <a:tc>
                  <a:txBody>
                    <a:bodyPr>
                      <a:noAutofit/>
                    </a:bodyPr>
                    <a:lstStyle/>
                    <a:p>
                      <a:pPr indent="0" lvl="0" marL="0" rtl="0" algn="ctr">
                        <a:spcBef>
                          <a:spcPts val="0"/>
                        </a:spcBef>
                        <a:spcAft>
                          <a:spcPts val="0"/>
                        </a:spcAft>
                        <a:buNone/>
                      </a:pPr>
                      <a:r>
                        <a:rPr lang="en" sz="1100"/>
                        <a:t>0.651</a:t>
                      </a:r>
                      <a:endParaRPr sz="1100"/>
                    </a:p>
                  </a:txBody>
                  <a:tcPr marT="63500" marB="63500" marR="63500" marL="63500"/>
                </a:tc>
                <a:tc>
                  <a:txBody>
                    <a:bodyPr>
                      <a:noAutofit/>
                    </a:bodyPr>
                    <a:lstStyle/>
                    <a:p>
                      <a:pPr indent="0" lvl="0" marL="0" rtl="0" algn="ctr">
                        <a:spcBef>
                          <a:spcPts val="0"/>
                        </a:spcBef>
                        <a:spcAft>
                          <a:spcPts val="0"/>
                        </a:spcAft>
                        <a:buNone/>
                      </a:pPr>
                      <a:r>
                        <a:rPr lang="en" sz="1100"/>
                        <a:t>93.15</a:t>
                      </a:r>
                      <a:endParaRPr sz="1100"/>
                    </a:p>
                  </a:txBody>
                  <a:tcPr marT="63500" marB="63500" marR="63500" marL="63500"/>
                </a:tc>
              </a:tr>
            </a:tbl>
          </a:graphicData>
        </a:graphic>
      </p:graphicFrame>
      <p:sp>
        <p:nvSpPr>
          <p:cNvPr id="184" name="Google Shape;184;p32"/>
          <p:cNvSpPr txBox="1"/>
          <p:nvPr/>
        </p:nvSpPr>
        <p:spPr>
          <a:xfrm>
            <a:off x="534700" y="4319700"/>
            <a:ext cx="8128200" cy="555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Open Sans"/>
                <a:ea typeface="Open Sans"/>
                <a:cs typeface="Open Sans"/>
                <a:sym typeface="Open Sans"/>
              </a:rPr>
              <a:t>Note: </a:t>
            </a:r>
            <a:r>
              <a:rPr lang="en">
                <a:solidFill>
                  <a:schemeClr val="dk1"/>
                </a:solidFill>
                <a:latin typeface="Open Sans"/>
                <a:ea typeface="Open Sans"/>
                <a:cs typeface="Open Sans"/>
                <a:sym typeface="Open Sans"/>
              </a:rPr>
              <a:t>The value of Precision and F-Measure is undefined (ud) since the value of TP and FP for IBK classifier is 0.</a:t>
            </a:r>
            <a:endParaRPr>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3"/>
          <p:cNvSpPr txBox="1"/>
          <p:nvPr>
            <p:ph type="title"/>
          </p:nvPr>
        </p:nvSpPr>
        <p:spPr>
          <a:xfrm flipH="1">
            <a:off x="468600" y="450150"/>
            <a:ext cx="63681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SymmetricalUncertAttribute</a:t>
            </a:r>
            <a:r>
              <a:rPr lang="en"/>
              <a:t>Eval </a:t>
            </a:r>
            <a:endParaRPr/>
          </a:p>
        </p:txBody>
      </p:sp>
      <p:sp>
        <p:nvSpPr>
          <p:cNvPr id="190" name="Google Shape;190;p33"/>
          <p:cNvSpPr txBox="1"/>
          <p:nvPr/>
        </p:nvSpPr>
        <p:spPr>
          <a:xfrm>
            <a:off x="534700" y="4319700"/>
            <a:ext cx="8128200" cy="555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p>
        </p:txBody>
      </p:sp>
      <p:graphicFrame>
        <p:nvGraphicFramePr>
          <p:cNvPr id="191" name="Google Shape;191;p33"/>
          <p:cNvGraphicFramePr/>
          <p:nvPr/>
        </p:nvGraphicFramePr>
        <p:xfrm>
          <a:off x="468600" y="1153425"/>
          <a:ext cx="3000000" cy="3000000"/>
        </p:xfrm>
        <a:graphic>
          <a:graphicData uri="http://schemas.openxmlformats.org/drawingml/2006/table">
            <a:tbl>
              <a:tblPr>
                <a:noFill/>
                <a:tableStyleId>{F22453AD-BE12-4026-9FA6-8084E7130A0F}</a:tableStyleId>
              </a:tblPr>
              <a:tblGrid>
                <a:gridCol w="1511200"/>
                <a:gridCol w="703475"/>
                <a:gridCol w="885875"/>
                <a:gridCol w="1094300"/>
                <a:gridCol w="755600"/>
                <a:gridCol w="1185500"/>
                <a:gridCol w="951000"/>
                <a:gridCol w="1107350"/>
              </a:tblGrid>
              <a:tr h="542875">
                <a:tc>
                  <a:txBody>
                    <a:bodyPr>
                      <a:noAutofit/>
                    </a:bodyPr>
                    <a:lstStyle/>
                    <a:p>
                      <a:pPr indent="0" lvl="0" marL="0" rtl="0" algn="ctr">
                        <a:spcBef>
                          <a:spcPts val="0"/>
                        </a:spcBef>
                        <a:spcAft>
                          <a:spcPts val="0"/>
                        </a:spcAft>
                        <a:buNone/>
                      </a:pPr>
                      <a:r>
                        <a:rPr b="1" lang="en" sz="1100"/>
                        <a:t>Classification Model</a:t>
                      </a:r>
                      <a:endParaRPr b="1" sz="1100"/>
                    </a:p>
                  </a:txBody>
                  <a:tcPr marT="63500" marB="63500" marR="63500" marL="63500"/>
                </a:tc>
                <a:tc>
                  <a:txBody>
                    <a:bodyPr>
                      <a:noAutofit/>
                    </a:bodyPr>
                    <a:lstStyle/>
                    <a:p>
                      <a:pPr indent="0" lvl="0" marL="0" rtl="0" algn="ctr">
                        <a:spcBef>
                          <a:spcPts val="0"/>
                        </a:spcBef>
                        <a:spcAft>
                          <a:spcPts val="0"/>
                        </a:spcAft>
                        <a:buNone/>
                      </a:pPr>
                      <a:r>
                        <a:rPr b="1" lang="en" sz="1100"/>
                        <a:t>TP Rate</a:t>
                      </a:r>
                      <a:endParaRPr b="1" sz="1100"/>
                    </a:p>
                  </a:txBody>
                  <a:tcPr marT="63500" marB="63500" marR="63500" marL="63500"/>
                </a:tc>
                <a:tc>
                  <a:txBody>
                    <a:bodyPr>
                      <a:noAutofit/>
                    </a:bodyPr>
                    <a:lstStyle/>
                    <a:p>
                      <a:pPr indent="0" lvl="0" marL="0" rtl="0" algn="ctr">
                        <a:spcBef>
                          <a:spcPts val="0"/>
                        </a:spcBef>
                        <a:spcAft>
                          <a:spcPts val="0"/>
                        </a:spcAft>
                        <a:buNone/>
                      </a:pPr>
                      <a:r>
                        <a:rPr b="1" lang="en" sz="1100"/>
                        <a:t>FP Rate</a:t>
                      </a:r>
                      <a:endParaRPr b="1" sz="1100"/>
                    </a:p>
                  </a:txBody>
                  <a:tcPr marT="63500" marB="63500" marR="63500" marL="63500"/>
                </a:tc>
                <a:tc>
                  <a:txBody>
                    <a:bodyPr>
                      <a:noAutofit/>
                    </a:bodyPr>
                    <a:lstStyle/>
                    <a:p>
                      <a:pPr indent="0" lvl="0" marL="0" rtl="0" algn="ctr">
                        <a:spcBef>
                          <a:spcPts val="0"/>
                        </a:spcBef>
                        <a:spcAft>
                          <a:spcPts val="0"/>
                        </a:spcAft>
                        <a:buNone/>
                      </a:pPr>
                      <a:r>
                        <a:rPr b="1" lang="en" sz="1100"/>
                        <a:t>Precision</a:t>
                      </a:r>
                      <a:endParaRPr b="1" sz="1100"/>
                    </a:p>
                  </a:txBody>
                  <a:tcPr marT="63500" marB="63500" marR="63500" marL="63500"/>
                </a:tc>
                <a:tc>
                  <a:txBody>
                    <a:bodyPr>
                      <a:noAutofit/>
                    </a:bodyPr>
                    <a:lstStyle/>
                    <a:p>
                      <a:pPr indent="0" lvl="0" marL="0" rtl="0" algn="ctr">
                        <a:spcBef>
                          <a:spcPts val="0"/>
                        </a:spcBef>
                        <a:spcAft>
                          <a:spcPts val="0"/>
                        </a:spcAft>
                        <a:buNone/>
                      </a:pPr>
                      <a:r>
                        <a:rPr b="1" lang="en" sz="1100"/>
                        <a:t>Recall</a:t>
                      </a:r>
                      <a:endParaRPr b="1" sz="1100"/>
                    </a:p>
                  </a:txBody>
                  <a:tcPr marT="63500" marB="63500" marR="63500" marL="63500"/>
                </a:tc>
                <a:tc>
                  <a:txBody>
                    <a:bodyPr>
                      <a:noAutofit/>
                    </a:bodyPr>
                    <a:lstStyle/>
                    <a:p>
                      <a:pPr indent="0" lvl="0" marL="0" rtl="0" algn="ctr">
                        <a:spcBef>
                          <a:spcPts val="0"/>
                        </a:spcBef>
                        <a:spcAft>
                          <a:spcPts val="0"/>
                        </a:spcAft>
                        <a:buNone/>
                      </a:pPr>
                      <a:r>
                        <a:rPr b="1" lang="en" sz="1100"/>
                        <a:t>F-Measure</a:t>
                      </a:r>
                      <a:endParaRPr b="1" sz="1100"/>
                    </a:p>
                  </a:txBody>
                  <a:tcPr marT="63500" marB="63500" marR="63500" marL="63500"/>
                </a:tc>
                <a:tc>
                  <a:txBody>
                    <a:bodyPr>
                      <a:noAutofit/>
                    </a:bodyPr>
                    <a:lstStyle/>
                    <a:p>
                      <a:pPr indent="0" lvl="0" marL="0" rtl="0" algn="ctr">
                        <a:spcBef>
                          <a:spcPts val="0"/>
                        </a:spcBef>
                        <a:spcAft>
                          <a:spcPts val="0"/>
                        </a:spcAft>
                        <a:buNone/>
                      </a:pPr>
                      <a:r>
                        <a:rPr b="1" lang="en" sz="1100"/>
                        <a:t>ROC Area</a:t>
                      </a:r>
                      <a:endParaRPr b="1" sz="1100"/>
                    </a:p>
                  </a:txBody>
                  <a:tcPr marT="63500" marB="63500" marR="63500" marL="63500"/>
                </a:tc>
                <a:tc>
                  <a:txBody>
                    <a:bodyPr>
                      <a:noAutofit/>
                    </a:bodyPr>
                    <a:lstStyle/>
                    <a:p>
                      <a:pPr indent="0" lvl="0" marL="0" rtl="0" algn="ctr">
                        <a:spcBef>
                          <a:spcPts val="0"/>
                        </a:spcBef>
                        <a:spcAft>
                          <a:spcPts val="0"/>
                        </a:spcAft>
                        <a:buNone/>
                      </a:pPr>
                      <a:r>
                        <a:rPr b="1" lang="en" sz="1100"/>
                        <a:t>Accuracy</a:t>
                      </a:r>
                      <a:endParaRPr b="1" sz="1100"/>
                    </a:p>
                  </a:txBody>
                  <a:tcPr marT="63500" marB="63500" marR="63500" marL="63500"/>
                </a:tc>
              </a:tr>
              <a:tr h="854725">
                <a:tc>
                  <a:txBody>
                    <a:bodyPr>
                      <a:noAutofit/>
                    </a:bodyPr>
                    <a:lstStyle/>
                    <a:p>
                      <a:pPr indent="0" lvl="0" marL="0" rtl="0" algn="ctr">
                        <a:spcBef>
                          <a:spcPts val="0"/>
                        </a:spcBef>
                        <a:spcAft>
                          <a:spcPts val="0"/>
                        </a:spcAft>
                        <a:buNone/>
                      </a:pPr>
                      <a:r>
                        <a:rPr b="1" lang="en" sz="1100"/>
                        <a:t>Multilayer Perceptron</a:t>
                      </a:r>
                      <a:endParaRPr b="1" sz="1100"/>
                    </a:p>
                  </a:txBody>
                  <a:tcPr marT="63500" marB="63500" marR="63500" marL="63500"/>
                </a:tc>
                <a:tc>
                  <a:txBody>
                    <a:bodyPr>
                      <a:noAutofit/>
                    </a:bodyPr>
                    <a:lstStyle/>
                    <a:p>
                      <a:pPr indent="0" lvl="0" marL="0" rtl="0" algn="ctr">
                        <a:spcBef>
                          <a:spcPts val="0"/>
                        </a:spcBef>
                        <a:spcAft>
                          <a:spcPts val="0"/>
                        </a:spcAft>
                        <a:buNone/>
                      </a:pPr>
                      <a:r>
                        <a:rPr lang="en" sz="1100"/>
                        <a:t>0.934</a:t>
                      </a:r>
                      <a:endParaRPr sz="1100"/>
                    </a:p>
                  </a:txBody>
                  <a:tcPr marT="63500" marB="63500" marR="63500" marL="63500"/>
                </a:tc>
                <a:tc>
                  <a:txBody>
                    <a:bodyPr>
                      <a:noAutofit/>
                    </a:bodyPr>
                    <a:lstStyle/>
                    <a:p>
                      <a:pPr indent="0" lvl="0" marL="0" rtl="0" algn="ctr">
                        <a:spcBef>
                          <a:spcPts val="0"/>
                        </a:spcBef>
                        <a:spcAft>
                          <a:spcPts val="0"/>
                        </a:spcAft>
                        <a:buNone/>
                      </a:pPr>
                      <a:r>
                        <a:rPr i="1" lang="en" sz="1100"/>
                        <a:t>0.820</a:t>
                      </a:r>
                      <a:endParaRPr i="1" sz="1100"/>
                    </a:p>
                  </a:txBody>
                  <a:tcPr marT="63500" marB="63500" marR="63500" marL="63500"/>
                </a:tc>
                <a:tc>
                  <a:txBody>
                    <a:bodyPr>
                      <a:noAutofit/>
                    </a:bodyPr>
                    <a:lstStyle/>
                    <a:p>
                      <a:pPr indent="0" lvl="0" marL="0" rtl="0" algn="ctr">
                        <a:spcBef>
                          <a:spcPts val="0"/>
                        </a:spcBef>
                        <a:spcAft>
                          <a:spcPts val="0"/>
                        </a:spcAft>
                        <a:buNone/>
                      </a:pPr>
                      <a:r>
                        <a:rPr i="1" lang="en" sz="1100"/>
                        <a:t>0.916</a:t>
                      </a:r>
                      <a:endParaRPr i="1" sz="1100"/>
                    </a:p>
                  </a:txBody>
                  <a:tcPr marT="63500" marB="63500" marR="63500" marL="63500"/>
                </a:tc>
                <a:tc>
                  <a:txBody>
                    <a:bodyPr>
                      <a:noAutofit/>
                    </a:bodyPr>
                    <a:lstStyle/>
                    <a:p>
                      <a:pPr indent="0" lvl="0" marL="0" rtl="0" algn="ctr">
                        <a:spcBef>
                          <a:spcPts val="0"/>
                        </a:spcBef>
                        <a:spcAft>
                          <a:spcPts val="0"/>
                        </a:spcAft>
                        <a:buNone/>
                      </a:pPr>
                      <a:r>
                        <a:rPr i="1" lang="en" sz="1100"/>
                        <a:t>0.934</a:t>
                      </a:r>
                      <a:endParaRPr i="1" sz="1100"/>
                    </a:p>
                  </a:txBody>
                  <a:tcPr marT="63500" marB="63500" marR="63500" marL="63500"/>
                </a:tc>
                <a:tc>
                  <a:txBody>
                    <a:bodyPr>
                      <a:noAutofit/>
                    </a:bodyPr>
                    <a:lstStyle/>
                    <a:p>
                      <a:pPr indent="0" lvl="0" marL="0" rtl="0" algn="ctr">
                        <a:spcBef>
                          <a:spcPts val="0"/>
                        </a:spcBef>
                        <a:spcAft>
                          <a:spcPts val="0"/>
                        </a:spcAft>
                        <a:buNone/>
                      </a:pPr>
                      <a:r>
                        <a:rPr i="1" lang="en" sz="1100"/>
                        <a:t>0.913</a:t>
                      </a:r>
                      <a:endParaRPr i="1" sz="1100"/>
                    </a:p>
                  </a:txBody>
                  <a:tcPr marT="63500" marB="63500" marR="63500" marL="63500"/>
                </a:tc>
                <a:tc>
                  <a:txBody>
                    <a:bodyPr>
                      <a:noAutofit/>
                    </a:bodyPr>
                    <a:lstStyle/>
                    <a:p>
                      <a:pPr indent="0" lvl="0" marL="0" rtl="0" algn="ctr">
                        <a:spcBef>
                          <a:spcPts val="0"/>
                        </a:spcBef>
                        <a:spcAft>
                          <a:spcPts val="0"/>
                        </a:spcAft>
                        <a:buNone/>
                      </a:pPr>
                      <a:r>
                        <a:rPr i="1" lang="en" sz="1100"/>
                        <a:t>0.676</a:t>
                      </a:r>
                      <a:endParaRPr i="1" sz="1100"/>
                    </a:p>
                  </a:txBody>
                  <a:tcPr marT="63500" marB="63500" marR="63500" marL="63500"/>
                </a:tc>
                <a:tc>
                  <a:txBody>
                    <a:bodyPr>
                      <a:noAutofit/>
                    </a:bodyPr>
                    <a:lstStyle/>
                    <a:p>
                      <a:pPr indent="0" lvl="0" marL="0" rtl="0" algn="ctr">
                        <a:spcBef>
                          <a:spcPts val="0"/>
                        </a:spcBef>
                        <a:spcAft>
                          <a:spcPts val="0"/>
                        </a:spcAft>
                        <a:buNone/>
                      </a:pPr>
                      <a:r>
                        <a:rPr i="1" lang="en" sz="1100"/>
                        <a:t>93.43</a:t>
                      </a:r>
                      <a:endParaRPr i="1" sz="1100"/>
                    </a:p>
                  </a:txBody>
                  <a:tcPr marT="63500" marB="63500" marR="63500" marL="63500"/>
                </a:tc>
              </a:tr>
              <a:tr h="542875">
                <a:tc>
                  <a:txBody>
                    <a:bodyPr>
                      <a:noAutofit/>
                    </a:bodyPr>
                    <a:lstStyle/>
                    <a:p>
                      <a:pPr indent="0" lvl="0" marL="0" rtl="0" algn="ctr">
                        <a:spcBef>
                          <a:spcPts val="0"/>
                        </a:spcBef>
                        <a:spcAft>
                          <a:spcPts val="0"/>
                        </a:spcAft>
                        <a:buNone/>
                      </a:pPr>
                      <a:r>
                        <a:rPr b="1" i="1" lang="en" sz="1100"/>
                        <a:t>Naive Bayes</a:t>
                      </a:r>
                      <a:endParaRPr b="1" i="1" sz="1100"/>
                    </a:p>
                  </a:txBody>
                  <a:tcPr marT="63500" marB="63500" marR="63500" marL="63500"/>
                </a:tc>
                <a:tc>
                  <a:txBody>
                    <a:bodyPr>
                      <a:noAutofit/>
                    </a:bodyPr>
                    <a:lstStyle/>
                    <a:p>
                      <a:pPr indent="0" lvl="0" marL="0" rtl="0" algn="ctr">
                        <a:spcBef>
                          <a:spcPts val="0"/>
                        </a:spcBef>
                        <a:spcAft>
                          <a:spcPts val="0"/>
                        </a:spcAft>
                        <a:buNone/>
                      </a:pPr>
                      <a:r>
                        <a:rPr lang="en" sz="1100"/>
                        <a:t>0.929</a:t>
                      </a:r>
                      <a:endParaRPr sz="1100"/>
                    </a:p>
                  </a:txBody>
                  <a:tcPr marT="63500" marB="63500" marR="63500" marL="63500"/>
                </a:tc>
                <a:tc>
                  <a:txBody>
                    <a:bodyPr>
                      <a:noAutofit/>
                    </a:bodyPr>
                    <a:lstStyle/>
                    <a:p>
                      <a:pPr indent="0" lvl="0" marL="0" rtl="0" algn="ctr">
                        <a:spcBef>
                          <a:spcPts val="0"/>
                        </a:spcBef>
                        <a:spcAft>
                          <a:spcPts val="0"/>
                        </a:spcAft>
                        <a:buNone/>
                      </a:pPr>
                      <a:r>
                        <a:rPr i="1" lang="en" sz="1100"/>
                        <a:t>0.635</a:t>
                      </a:r>
                      <a:endParaRPr i="1" sz="1100"/>
                    </a:p>
                  </a:txBody>
                  <a:tcPr marT="63500" marB="63500" marR="63500" marL="63500"/>
                </a:tc>
                <a:tc>
                  <a:txBody>
                    <a:bodyPr>
                      <a:noAutofit/>
                    </a:bodyPr>
                    <a:lstStyle/>
                    <a:p>
                      <a:pPr indent="0" lvl="0" marL="0" rtl="0" algn="ctr">
                        <a:spcBef>
                          <a:spcPts val="0"/>
                        </a:spcBef>
                        <a:spcAft>
                          <a:spcPts val="0"/>
                        </a:spcAft>
                        <a:buNone/>
                      </a:pPr>
                      <a:r>
                        <a:rPr i="1" lang="en" sz="1100"/>
                        <a:t>0.918</a:t>
                      </a:r>
                      <a:endParaRPr i="1" sz="1100"/>
                    </a:p>
                  </a:txBody>
                  <a:tcPr marT="63500" marB="63500" marR="63500" marL="63500"/>
                </a:tc>
                <a:tc>
                  <a:txBody>
                    <a:bodyPr>
                      <a:noAutofit/>
                    </a:bodyPr>
                    <a:lstStyle/>
                    <a:p>
                      <a:pPr indent="0" lvl="0" marL="0" rtl="0" algn="ctr">
                        <a:spcBef>
                          <a:spcPts val="0"/>
                        </a:spcBef>
                        <a:spcAft>
                          <a:spcPts val="0"/>
                        </a:spcAft>
                        <a:buNone/>
                      </a:pPr>
                      <a:r>
                        <a:rPr i="1" lang="en" sz="1100"/>
                        <a:t>0.929</a:t>
                      </a:r>
                      <a:endParaRPr i="1" sz="1100"/>
                    </a:p>
                  </a:txBody>
                  <a:tcPr marT="63500" marB="63500" marR="63500" marL="63500"/>
                </a:tc>
                <a:tc>
                  <a:txBody>
                    <a:bodyPr>
                      <a:noAutofit/>
                    </a:bodyPr>
                    <a:lstStyle/>
                    <a:p>
                      <a:pPr indent="0" lvl="0" marL="0" rtl="0" algn="ctr">
                        <a:spcBef>
                          <a:spcPts val="0"/>
                        </a:spcBef>
                        <a:spcAft>
                          <a:spcPts val="0"/>
                        </a:spcAft>
                        <a:buNone/>
                      </a:pPr>
                      <a:r>
                        <a:rPr i="1" lang="en" sz="1100"/>
                        <a:t>0.922</a:t>
                      </a:r>
                      <a:endParaRPr i="1" sz="1100"/>
                    </a:p>
                  </a:txBody>
                  <a:tcPr marT="63500" marB="63500" marR="63500" marL="63500"/>
                </a:tc>
                <a:tc>
                  <a:txBody>
                    <a:bodyPr>
                      <a:noAutofit/>
                    </a:bodyPr>
                    <a:lstStyle/>
                    <a:p>
                      <a:pPr indent="0" lvl="0" marL="0" rtl="0" algn="ctr">
                        <a:spcBef>
                          <a:spcPts val="0"/>
                        </a:spcBef>
                        <a:spcAft>
                          <a:spcPts val="0"/>
                        </a:spcAft>
                        <a:buNone/>
                      </a:pPr>
                      <a:r>
                        <a:rPr i="1" lang="en" sz="1100"/>
                        <a:t>0.694</a:t>
                      </a:r>
                      <a:endParaRPr i="1" sz="1100"/>
                    </a:p>
                  </a:txBody>
                  <a:tcPr marT="63500" marB="63500" marR="63500" marL="63500"/>
                </a:tc>
                <a:tc>
                  <a:txBody>
                    <a:bodyPr>
                      <a:noAutofit/>
                    </a:bodyPr>
                    <a:lstStyle/>
                    <a:p>
                      <a:pPr indent="0" lvl="0" marL="0" rtl="0" algn="ctr">
                        <a:spcBef>
                          <a:spcPts val="0"/>
                        </a:spcBef>
                        <a:spcAft>
                          <a:spcPts val="0"/>
                        </a:spcAft>
                        <a:buNone/>
                      </a:pPr>
                      <a:r>
                        <a:rPr i="1" lang="en" sz="1100"/>
                        <a:t>92.87</a:t>
                      </a:r>
                      <a:endParaRPr i="1" sz="1100"/>
                    </a:p>
                  </a:txBody>
                  <a:tcPr marT="63500" marB="63500" marR="63500" marL="63500"/>
                </a:tc>
              </a:tr>
              <a:tr h="542875">
                <a:tc>
                  <a:txBody>
                    <a:bodyPr>
                      <a:noAutofit/>
                    </a:bodyPr>
                    <a:lstStyle/>
                    <a:p>
                      <a:pPr indent="0" lvl="0" marL="0" rtl="0" algn="ctr">
                        <a:spcBef>
                          <a:spcPts val="0"/>
                        </a:spcBef>
                        <a:spcAft>
                          <a:spcPts val="0"/>
                        </a:spcAft>
                        <a:buNone/>
                      </a:pPr>
                      <a:r>
                        <a:rPr b="1" i="1" lang="en" sz="1100"/>
                        <a:t>J48</a:t>
                      </a:r>
                      <a:endParaRPr b="1" i="1" sz="1100"/>
                    </a:p>
                  </a:txBody>
                  <a:tcPr marT="63500" marB="63500" marR="63500" marL="63500"/>
                </a:tc>
                <a:tc>
                  <a:txBody>
                    <a:bodyPr>
                      <a:noAutofit/>
                    </a:bodyPr>
                    <a:lstStyle/>
                    <a:p>
                      <a:pPr indent="0" lvl="0" marL="0" rtl="0" algn="ctr">
                        <a:spcBef>
                          <a:spcPts val="0"/>
                        </a:spcBef>
                        <a:spcAft>
                          <a:spcPts val="0"/>
                        </a:spcAft>
                        <a:buNone/>
                      </a:pPr>
                      <a:r>
                        <a:rPr i="1" lang="en" sz="1100"/>
                        <a:t>0.932</a:t>
                      </a:r>
                      <a:endParaRPr i="1" sz="1100"/>
                    </a:p>
                  </a:txBody>
                  <a:tcPr marT="63500" marB="63500" marR="63500" marL="63500"/>
                </a:tc>
                <a:tc>
                  <a:txBody>
                    <a:bodyPr>
                      <a:noAutofit/>
                    </a:bodyPr>
                    <a:lstStyle/>
                    <a:p>
                      <a:pPr indent="0" lvl="0" marL="0" rtl="0" algn="ctr">
                        <a:spcBef>
                          <a:spcPts val="0"/>
                        </a:spcBef>
                        <a:spcAft>
                          <a:spcPts val="0"/>
                        </a:spcAft>
                        <a:buNone/>
                      </a:pPr>
                      <a:r>
                        <a:rPr i="1" lang="en" sz="1100"/>
                        <a:t>0.820</a:t>
                      </a:r>
                      <a:endParaRPr i="1" sz="1100"/>
                    </a:p>
                  </a:txBody>
                  <a:tcPr marT="63500" marB="63500" marR="63500" marL="63500"/>
                </a:tc>
                <a:tc>
                  <a:txBody>
                    <a:bodyPr>
                      <a:noAutofit/>
                    </a:bodyPr>
                    <a:lstStyle/>
                    <a:p>
                      <a:pPr indent="0" lvl="0" marL="0" rtl="0" algn="ctr">
                        <a:spcBef>
                          <a:spcPts val="0"/>
                        </a:spcBef>
                        <a:spcAft>
                          <a:spcPts val="0"/>
                        </a:spcAft>
                        <a:buNone/>
                      </a:pPr>
                      <a:r>
                        <a:rPr i="1" lang="en" sz="1100"/>
                        <a:t>0.909</a:t>
                      </a:r>
                      <a:endParaRPr i="1" sz="1100"/>
                    </a:p>
                  </a:txBody>
                  <a:tcPr marT="63500" marB="63500" marR="63500" marL="63500"/>
                </a:tc>
                <a:tc>
                  <a:txBody>
                    <a:bodyPr>
                      <a:noAutofit/>
                    </a:bodyPr>
                    <a:lstStyle/>
                    <a:p>
                      <a:pPr indent="0" lvl="0" marL="0" rtl="0" algn="ctr">
                        <a:spcBef>
                          <a:spcPts val="0"/>
                        </a:spcBef>
                        <a:spcAft>
                          <a:spcPts val="0"/>
                        </a:spcAft>
                        <a:buNone/>
                      </a:pPr>
                      <a:r>
                        <a:rPr i="1" lang="en" sz="1100"/>
                        <a:t>0.932</a:t>
                      </a:r>
                      <a:endParaRPr i="1" sz="1100"/>
                    </a:p>
                  </a:txBody>
                  <a:tcPr marT="63500" marB="63500" marR="63500" marL="63500"/>
                </a:tc>
                <a:tc>
                  <a:txBody>
                    <a:bodyPr>
                      <a:noAutofit/>
                    </a:bodyPr>
                    <a:lstStyle/>
                    <a:p>
                      <a:pPr indent="0" lvl="0" marL="0" rtl="0" algn="ctr">
                        <a:spcBef>
                          <a:spcPts val="0"/>
                        </a:spcBef>
                        <a:spcAft>
                          <a:spcPts val="0"/>
                        </a:spcAft>
                        <a:buNone/>
                      </a:pPr>
                      <a:r>
                        <a:rPr i="1" lang="en" sz="1100"/>
                        <a:t>0.911</a:t>
                      </a:r>
                      <a:endParaRPr i="1" sz="1100"/>
                    </a:p>
                  </a:txBody>
                  <a:tcPr marT="63500" marB="63500" marR="63500" marL="63500"/>
                </a:tc>
                <a:tc>
                  <a:txBody>
                    <a:bodyPr>
                      <a:noAutofit/>
                    </a:bodyPr>
                    <a:lstStyle/>
                    <a:p>
                      <a:pPr indent="0" lvl="0" marL="0" rtl="0" algn="ctr">
                        <a:spcBef>
                          <a:spcPts val="0"/>
                        </a:spcBef>
                        <a:spcAft>
                          <a:spcPts val="0"/>
                        </a:spcAft>
                        <a:buNone/>
                      </a:pPr>
                      <a:r>
                        <a:rPr i="1" lang="en" sz="1100"/>
                        <a:t>0.600</a:t>
                      </a:r>
                      <a:endParaRPr i="1" sz="1100"/>
                    </a:p>
                  </a:txBody>
                  <a:tcPr marT="63500" marB="63500" marR="63500" marL="63500"/>
                </a:tc>
                <a:tc>
                  <a:txBody>
                    <a:bodyPr>
                      <a:noAutofit/>
                    </a:bodyPr>
                    <a:lstStyle/>
                    <a:p>
                      <a:pPr indent="0" lvl="0" marL="0" rtl="0" algn="ctr">
                        <a:spcBef>
                          <a:spcPts val="0"/>
                        </a:spcBef>
                        <a:spcAft>
                          <a:spcPts val="0"/>
                        </a:spcAft>
                        <a:buNone/>
                      </a:pPr>
                      <a:r>
                        <a:rPr i="1" lang="en" sz="1100"/>
                        <a:t>93.15</a:t>
                      </a:r>
                      <a:endParaRPr i="1" sz="1100"/>
                    </a:p>
                  </a:txBody>
                  <a:tcPr marT="63500" marB="63500" marR="63500" marL="63500"/>
                </a:tc>
              </a:tr>
              <a:tr h="542875">
                <a:tc>
                  <a:txBody>
                    <a:bodyPr>
                      <a:noAutofit/>
                    </a:bodyPr>
                    <a:lstStyle/>
                    <a:p>
                      <a:pPr indent="0" lvl="0" marL="0" rtl="0" algn="ctr">
                        <a:spcBef>
                          <a:spcPts val="0"/>
                        </a:spcBef>
                        <a:spcAft>
                          <a:spcPts val="0"/>
                        </a:spcAft>
                        <a:buNone/>
                      </a:pPr>
                      <a:r>
                        <a:rPr b="1" i="1" lang="en" sz="1100"/>
                        <a:t>Random Forest</a:t>
                      </a:r>
                      <a:endParaRPr b="1" i="1" sz="1100"/>
                    </a:p>
                  </a:txBody>
                  <a:tcPr marT="63500" marB="63500" marR="63500" marL="63500"/>
                </a:tc>
                <a:tc>
                  <a:txBody>
                    <a:bodyPr>
                      <a:noAutofit/>
                    </a:bodyPr>
                    <a:lstStyle/>
                    <a:p>
                      <a:pPr indent="0" lvl="0" marL="0" rtl="0" algn="ctr">
                        <a:spcBef>
                          <a:spcPts val="0"/>
                        </a:spcBef>
                        <a:spcAft>
                          <a:spcPts val="0"/>
                        </a:spcAft>
                        <a:buNone/>
                      </a:pPr>
                      <a:r>
                        <a:rPr i="1" lang="en" sz="1100"/>
                        <a:t>0.934</a:t>
                      </a:r>
                      <a:endParaRPr i="1" sz="1100"/>
                    </a:p>
                  </a:txBody>
                  <a:tcPr marT="63500" marB="63500" marR="63500" marL="63500"/>
                </a:tc>
                <a:tc>
                  <a:txBody>
                    <a:bodyPr>
                      <a:noAutofit/>
                    </a:bodyPr>
                    <a:lstStyle/>
                    <a:p>
                      <a:pPr indent="0" lvl="0" marL="0" rtl="0" algn="ctr">
                        <a:spcBef>
                          <a:spcPts val="0"/>
                        </a:spcBef>
                        <a:spcAft>
                          <a:spcPts val="0"/>
                        </a:spcAft>
                        <a:buNone/>
                      </a:pPr>
                      <a:r>
                        <a:rPr i="1" lang="en" sz="1100"/>
                        <a:t>0.820</a:t>
                      </a:r>
                      <a:endParaRPr i="1" sz="1100"/>
                    </a:p>
                  </a:txBody>
                  <a:tcPr marT="63500" marB="63500" marR="63500" marL="63500"/>
                </a:tc>
                <a:tc>
                  <a:txBody>
                    <a:bodyPr>
                      <a:noAutofit/>
                    </a:bodyPr>
                    <a:lstStyle/>
                    <a:p>
                      <a:pPr indent="0" lvl="0" marL="0" rtl="0" algn="ctr">
                        <a:spcBef>
                          <a:spcPts val="0"/>
                        </a:spcBef>
                        <a:spcAft>
                          <a:spcPts val="0"/>
                        </a:spcAft>
                        <a:buNone/>
                      </a:pPr>
                      <a:r>
                        <a:rPr i="1" lang="en" sz="1100"/>
                        <a:t>0.916</a:t>
                      </a:r>
                      <a:endParaRPr i="1" sz="1100"/>
                    </a:p>
                  </a:txBody>
                  <a:tcPr marT="63500" marB="63500" marR="63500" marL="63500"/>
                </a:tc>
                <a:tc>
                  <a:txBody>
                    <a:bodyPr>
                      <a:noAutofit/>
                    </a:bodyPr>
                    <a:lstStyle/>
                    <a:p>
                      <a:pPr indent="0" lvl="0" marL="0" rtl="0" algn="ctr">
                        <a:spcBef>
                          <a:spcPts val="0"/>
                        </a:spcBef>
                        <a:spcAft>
                          <a:spcPts val="0"/>
                        </a:spcAft>
                        <a:buNone/>
                      </a:pPr>
                      <a:r>
                        <a:rPr i="1" lang="en" sz="1100"/>
                        <a:t>0.934</a:t>
                      </a:r>
                      <a:endParaRPr i="1" sz="1100"/>
                    </a:p>
                  </a:txBody>
                  <a:tcPr marT="63500" marB="63500" marR="63500" marL="63500"/>
                </a:tc>
                <a:tc>
                  <a:txBody>
                    <a:bodyPr>
                      <a:noAutofit/>
                    </a:bodyPr>
                    <a:lstStyle/>
                    <a:p>
                      <a:pPr indent="0" lvl="0" marL="0" rtl="0" algn="ctr">
                        <a:spcBef>
                          <a:spcPts val="0"/>
                        </a:spcBef>
                        <a:spcAft>
                          <a:spcPts val="0"/>
                        </a:spcAft>
                        <a:buNone/>
                      </a:pPr>
                      <a:r>
                        <a:rPr i="1" lang="en" sz="1100"/>
                        <a:t>0.913</a:t>
                      </a:r>
                      <a:endParaRPr i="1" sz="1100"/>
                    </a:p>
                  </a:txBody>
                  <a:tcPr marT="63500" marB="63500" marR="63500" marL="63500"/>
                </a:tc>
                <a:tc>
                  <a:txBody>
                    <a:bodyPr>
                      <a:noAutofit/>
                    </a:bodyPr>
                    <a:lstStyle/>
                    <a:p>
                      <a:pPr indent="0" lvl="0" marL="0" rtl="0" algn="ctr">
                        <a:spcBef>
                          <a:spcPts val="0"/>
                        </a:spcBef>
                        <a:spcAft>
                          <a:spcPts val="0"/>
                        </a:spcAft>
                        <a:buNone/>
                      </a:pPr>
                      <a:r>
                        <a:rPr i="1" lang="en" sz="1100"/>
                        <a:t>0.562</a:t>
                      </a:r>
                      <a:endParaRPr i="1" sz="1100"/>
                    </a:p>
                  </a:txBody>
                  <a:tcPr marT="63500" marB="63500" marR="63500" marL="63500"/>
                </a:tc>
                <a:tc>
                  <a:txBody>
                    <a:bodyPr>
                      <a:noAutofit/>
                    </a:bodyPr>
                    <a:lstStyle/>
                    <a:p>
                      <a:pPr indent="0" lvl="0" marL="0" rtl="0" algn="ctr">
                        <a:spcBef>
                          <a:spcPts val="0"/>
                        </a:spcBef>
                        <a:spcAft>
                          <a:spcPts val="0"/>
                        </a:spcAft>
                        <a:buNone/>
                      </a:pPr>
                      <a:r>
                        <a:rPr i="1" lang="en" sz="1100"/>
                        <a:t>93.42</a:t>
                      </a:r>
                      <a:endParaRPr i="1" sz="1100"/>
                    </a:p>
                  </a:txBody>
                  <a:tcPr marT="63500" marB="63500" marR="63500" marL="63500"/>
                </a:tc>
              </a:tr>
              <a:tr h="542875">
                <a:tc>
                  <a:txBody>
                    <a:bodyPr>
                      <a:noAutofit/>
                    </a:bodyPr>
                    <a:lstStyle/>
                    <a:p>
                      <a:pPr indent="0" lvl="0" marL="0" rtl="0" algn="ctr">
                        <a:spcBef>
                          <a:spcPts val="0"/>
                        </a:spcBef>
                        <a:spcAft>
                          <a:spcPts val="0"/>
                        </a:spcAft>
                        <a:buNone/>
                      </a:pPr>
                      <a:r>
                        <a:rPr b="1" i="1" lang="en" sz="1100">
                          <a:highlight>
                            <a:srgbClr val="FFD966"/>
                          </a:highlight>
                        </a:rPr>
                        <a:t>IBK (K=10)</a:t>
                      </a:r>
                      <a:endParaRPr b="1" i="1"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i="1" lang="en" sz="1100">
                          <a:highlight>
                            <a:srgbClr val="FFD966"/>
                          </a:highlight>
                        </a:rPr>
                        <a:t>0.942</a:t>
                      </a:r>
                      <a:endParaRPr i="1"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i="1" lang="en" sz="1100">
                          <a:highlight>
                            <a:srgbClr val="FFD966"/>
                          </a:highlight>
                        </a:rPr>
                        <a:t>0.782</a:t>
                      </a:r>
                      <a:endParaRPr i="1"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i="1" lang="en" sz="1100">
                          <a:highlight>
                            <a:srgbClr val="FFD966"/>
                          </a:highlight>
                        </a:rPr>
                        <a:t>0.946</a:t>
                      </a:r>
                      <a:endParaRPr i="1"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i="1" lang="en" sz="1100">
                          <a:highlight>
                            <a:srgbClr val="FFD966"/>
                          </a:highlight>
                        </a:rPr>
                        <a:t>0.942</a:t>
                      </a:r>
                      <a:endParaRPr i="1"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i="1" lang="en" sz="1100">
                          <a:highlight>
                            <a:srgbClr val="FFD966"/>
                          </a:highlight>
                        </a:rPr>
                        <a:t>0.922</a:t>
                      </a:r>
                      <a:endParaRPr i="1"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i="1" lang="en" sz="1100">
                          <a:highlight>
                            <a:srgbClr val="FFD966"/>
                          </a:highlight>
                        </a:rPr>
                        <a:t>0.662</a:t>
                      </a:r>
                      <a:endParaRPr i="1"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i="1" lang="en" sz="1100">
                          <a:highlight>
                            <a:srgbClr val="FFD966"/>
                          </a:highlight>
                        </a:rPr>
                        <a:t>94.25</a:t>
                      </a:r>
                      <a:endParaRPr i="1" sz="1100">
                        <a:highlight>
                          <a:srgbClr val="FFD966"/>
                        </a:highlight>
                      </a:endParaRPr>
                    </a:p>
                  </a:txBody>
                  <a:tcPr marT="63500" marB="63500" marR="63500" marL="6350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4"/>
          <p:cNvSpPr txBox="1"/>
          <p:nvPr>
            <p:ph type="title"/>
          </p:nvPr>
        </p:nvSpPr>
        <p:spPr>
          <a:xfrm flipH="1">
            <a:off x="468600" y="450150"/>
            <a:ext cx="63681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CfsSubset</a:t>
            </a:r>
            <a:r>
              <a:rPr lang="en"/>
              <a:t>Eval </a:t>
            </a:r>
            <a:endParaRPr/>
          </a:p>
        </p:txBody>
      </p:sp>
      <p:sp>
        <p:nvSpPr>
          <p:cNvPr id="197" name="Google Shape;197;p34"/>
          <p:cNvSpPr txBox="1"/>
          <p:nvPr/>
        </p:nvSpPr>
        <p:spPr>
          <a:xfrm>
            <a:off x="534700" y="4319700"/>
            <a:ext cx="8128200" cy="555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Open Sans"/>
                <a:ea typeface="Open Sans"/>
                <a:cs typeface="Open Sans"/>
                <a:sym typeface="Open Sans"/>
              </a:rPr>
              <a:t>Note: The value of Precision and F-Measure is undefined (ud) since the value of TP and FP for J48 classifier is 0.</a:t>
            </a:r>
            <a:endParaRPr>
              <a:latin typeface="Open Sans"/>
              <a:ea typeface="Open Sans"/>
              <a:cs typeface="Open Sans"/>
              <a:sym typeface="Open Sans"/>
            </a:endParaRPr>
          </a:p>
        </p:txBody>
      </p:sp>
      <p:graphicFrame>
        <p:nvGraphicFramePr>
          <p:cNvPr id="198" name="Google Shape;198;p34"/>
          <p:cNvGraphicFramePr/>
          <p:nvPr/>
        </p:nvGraphicFramePr>
        <p:xfrm>
          <a:off x="534700" y="1046925"/>
          <a:ext cx="3000000" cy="3000000"/>
        </p:xfrm>
        <a:graphic>
          <a:graphicData uri="http://schemas.openxmlformats.org/drawingml/2006/table">
            <a:tbl>
              <a:tblPr>
                <a:noFill/>
                <a:tableStyleId>{F22453AD-BE12-4026-9FA6-8084E7130A0F}</a:tableStyleId>
              </a:tblPr>
              <a:tblGrid>
                <a:gridCol w="1528050"/>
                <a:gridCol w="654875"/>
                <a:gridCol w="886000"/>
                <a:gridCol w="1065775"/>
                <a:gridCol w="783275"/>
                <a:gridCol w="1168500"/>
                <a:gridCol w="937375"/>
                <a:gridCol w="1104300"/>
              </a:tblGrid>
              <a:tr h="483300">
                <a:tc>
                  <a:txBody>
                    <a:bodyPr>
                      <a:noAutofit/>
                    </a:bodyPr>
                    <a:lstStyle/>
                    <a:p>
                      <a:pPr indent="0" lvl="0" marL="0" rtl="0" algn="ctr">
                        <a:spcBef>
                          <a:spcPts val="0"/>
                        </a:spcBef>
                        <a:spcAft>
                          <a:spcPts val="0"/>
                        </a:spcAft>
                        <a:buNone/>
                      </a:pPr>
                      <a:r>
                        <a:rPr b="1" lang="en" sz="1100"/>
                        <a:t>Classification Model</a:t>
                      </a:r>
                      <a:endParaRPr b="1" sz="1100"/>
                    </a:p>
                  </a:txBody>
                  <a:tcPr marT="63500" marB="63500" marR="63500" marL="63500"/>
                </a:tc>
                <a:tc>
                  <a:txBody>
                    <a:bodyPr>
                      <a:noAutofit/>
                    </a:bodyPr>
                    <a:lstStyle/>
                    <a:p>
                      <a:pPr indent="0" lvl="0" marL="0" rtl="0" algn="ctr">
                        <a:spcBef>
                          <a:spcPts val="0"/>
                        </a:spcBef>
                        <a:spcAft>
                          <a:spcPts val="0"/>
                        </a:spcAft>
                        <a:buNone/>
                      </a:pPr>
                      <a:r>
                        <a:rPr b="1" lang="en" sz="1100"/>
                        <a:t>TP Rate</a:t>
                      </a:r>
                      <a:endParaRPr b="1" sz="1100"/>
                    </a:p>
                  </a:txBody>
                  <a:tcPr marT="63500" marB="63500" marR="63500" marL="63500"/>
                </a:tc>
                <a:tc>
                  <a:txBody>
                    <a:bodyPr>
                      <a:noAutofit/>
                    </a:bodyPr>
                    <a:lstStyle/>
                    <a:p>
                      <a:pPr indent="0" lvl="0" marL="0" rtl="0" algn="ctr">
                        <a:spcBef>
                          <a:spcPts val="0"/>
                        </a:spcBef>
                        <a:spcAft>
                          <a:spcPts val="0"/>
                        </a:spcAft>
                        <a:buNone/>
                      </a:pPr>
                      <a:r>
                        <a:rPr b="1" lang="en" sz="1100"/>
                        <a:t>FP Rate</a:t>
                      </a:r>
                      <a:endParaRPr b="1" sz="1100"/>
                    </a:p>
                  </a:txBody>
                  <a:tcPr marT="63500" marB="63500" marR="63500" marL="63500"/>
                </a:tc>
                <a:tc>
                  <a:txBody>
                    <a:bodyPr>
                      <a:noAutofit/>
                    </a:bodyPr>
                    <a:lstStyle/>
                    <a:p>
                      <a:pPr indent="0" lvl="0" marL="0" rtl="0" algn="ctr">
                        <a:spcBef>
                          <a:spcPts val="0"/>
                        </a:spcBef>
                        <a:spcAft>
                          <a:spcPts val="0"/>
                        </a:spcAft>
                        <a:buNone/>
                      </a:pPr>
                      <a:r>
                        <a:rPr b="1" lang="en" sz="1100"/>
                        <a:t>Precision</a:t>
                      </a:r>
                      <a:endParaRPr b="1" sz="1100"/>
                    </a:p>
                  </a:txBody>
                  <a:tcPr marT="63500" marB="63500" marR="63500" marL="63500"/>
                </a:tc>
                <a:tc>
                  <a:txBody>
                    <a:bodyPr>
                      <a:noAutofit/>
                    </a:bodyPr>
                    <a:lstStyle/>
                    <a:p>
                      <a:pPr indent="0" lvl="0" marL="0" rtl="0" algn="ctr">
                        <a:spcBef>
                          <a:spcPts val="0"/>
                        </a:spcBef>
                        <a:spcAft>
                          <a:spcPts val="0"/>
                        </a:spcAft>
                        <a:buNone/>
                      </a:pPr>
                      <a:r>
                        <a:rPr b="1" lang="en" sz="1100"/>
                        <a:t>Recall</a:t>
                      </a:r>
                      <a:endParaRPr b="1" sz="1100"/>
                    </a:p>
                  </a:txBody>
                  <a:tcPr marT="63500" marB="63500" marR="63500" marL="63500"/>
                </a:tc>
                <a:tc>
                  <a:txBody>
                    <a:bodyPr>
                      <a:noAutofit/>
                    </a:bodyPr>
                    <a:lstStyle/>
                    <a:p>
                      <a:pPr indent="0" lvl="0" marL="0" rtl="0" algn="ctr">
                        <a:spcBef>
                          <a:spcPts val="0"/>
                        </a:spcBef>
                        <a:spcAft>
                          <a:spcPts val="0"/>
                        </a:spcAft>
                        <a:buNone/>
                      </a:pPr>
                      <a:r>
                        <a:rPr b="1" lang="en" sz="1100"/>
                        <a:t>F-Measure</a:t>
                      </a:r>
                      <a:endParaRPr b="1" sz="1100"/>
                    </a:p>
                  </a:txBody>
                  <a:tcPr marT="63500" marB="63500" marR="63500" marL="63500"/>
                </a:tc>
                <a:tc>
                  <a:txBody>
                    <a:bodyPr>
                      <a:noAutofit/>
                    </a:bodyPr>
                    <a:lstStyle/>
                    <a:p>
                      <a:pPr indent="0" lvl="0" marL="0" rtl="0" algn="ctr">
                        <a:spcBef>
                          <a:spcPts val="0"/>
                        </a:spcBef>
                        <a:spcAft>
                          <a:spcPts val="0"/>
                        </a:spcAft>
                        <a:buNone/>
                      </a:pPr>
                      <a:r>
                        <a:rPr b="1" lang="en" sz="1100"/>
                        <a:t>ROC Area</a:t>
                      </a:r>
                      <a:endParaRPr b="1" sz="1100"/>
                    </a:p>
                  </a:txBody>
                  <a:tcPr marT="63500" marB="63500" marR="63500" marL="63500"/>
                </a:tc>
                <a:tc>
                  <a:txBody>
                    <a:bodyPr>
                      <a:noAutofit/>
                    </a:bodyPr>
                    <a:lstStyle/>
                    <a:p>
                      <a:pPr indent="0" lvl="0" marL="0" rtl="0" algn="ctr">
                        <a:spcBef>
                          <a:spcPts val="0"/>
                        </a:spcBef>
                        <a:spcAft>
                          <a:spcPts val="0"/>
                        </a:spcAft>
                        <a:buNone/>
                      </a:pPr>
                      <a:r>
                        <a:rPr b="1" lang="en" sz="1100"/>
                        <a:t>Accuracy</a:t>
                      </a:r>
                      <a:endParaRPr b="1" sz="1100"/>
                    </a:p>
                  </a:txBody>
                  <a:tcPr marT="63500" marB="63500" marR="63500" marL="63500"/>
                </a:tc>
              </a:tr>
              <a:tr h="760925">
                <a:tc>
                  <a:txBody>
                    <a:bodyPr>
                      <a:noAutofit/>
                    </a:bodyPr>
                    <a:lstStyle/>
                    <a:p>
                      <a:pPr indent="0" lvl="0" marL="0" rtl="0" algn="ctr">
                        <a:spcBef>
                          <a:spcPts val="0"/>
                        </a:spcBef>
                        <a:spcAft>
                          <a:spcPts val="0"/>
                        </a:spcAft>
                        <a:buNone/>
                      </a:pPr>
                      <a:r>
                        <a:rPr b="1" lang="en" sz="1100">
                          <a:highlight>
                            <a:srgbClr val="FFD966"/>
                          </a:highlight>
                        </a:rPr>
                        <a:t>Multilayer Perceptron</a:t>
                      </a:r>
                      <a:endParaRPr b="1"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0.937</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0.783</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0.923</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0.937</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0.919</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0.671</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93.69</a:t>
                      </a:r>
                      <a:endParaRPr sz="1100">
                        <a:highlight>
                          <a:srgbClr val="FFD966"/>
                        </a:highlight>
                      </a:endParaRPr>
                    </a:p>
                  </a:txBody>
                  <a:tcPr marT="63500" marB="63500" marR="63500" marL="63500"/>
                </a:tc>
              </a:tr>
              <a:tr h="483300">
                <a:tc>
                  <a:txBody>
                    <a:bodyPr>
                      <a:noAutofit/>
                    </a:bodyPr>
                    <a:lstStyle/>
                    <a:p>
                      <a:pPr indent="0" lvl="0" marL="0" rtl="0" algn="ctr">
                        <a:spcBef>
                          <a:spcPts val="0"/>
                        </a:spcBef>
                        <a:spcAft>
                          <a:spcPts val="0"/>
                        </a:spcAft>
                        <a:buNone/>
                      </a:pPr>
                      <a:r>
                        <a:rPr b="1" lang="en" sz="1100"/>
                        <a:t>Naive Bayes</a:t>
                      </a:r>
                      <a:endParaRPr b="1" sz="1100"/>
                    </a:p>
                  </a:txBody>
                  <a:tcPr marT="63500" marB="63500" marR="63500" marL="63500"/>
                </a:tc>
                <a:tc>
                  <a:txBody>
                    <a:bodyPr>
                      <a:noAutofit/>
                    </a:bodyPr>
                    <a:lstStyle/>
                    <a:p>
                      <a:pPr indent="0" lvl="0" marL="0" rtl="0" algn="ctr">
                        <a:spcBef>
                          <a:spcPts val="0"/>
                        </a:spcBef>
                        <a:spcAft>
                          <a:spcPts val="0"/>
                        </a:spcAft>
                        <a:buNone/>
                      </a:pPr>
                      <a:r>
                        <a:rPr lang="en" sz="1100"/>
                        <a:t>0.934</a:t>
                      </a:r>
                      <a:endParaRPr sz="1100"/>
                    </a:p>
                  </a:txBody>
                  <a:tcPr marT="63500" marB="63500" marR="63500" marL="63500"/>
                </a:tc>
                <a:tc>
                  <a:txBody>
                    <a:bodyPr>
                      <a:noAutofit/>
                    </a:bodyPr>
                    <a:lstStyle/>
                    <a:p>
                      <a:pPr indent="0" lvl="0" marL="0" rtl="0" algn="ctr">
                        <a:spcBef>
                          <a:spcPts val="0"/>
                        </a:spcBef>
                        <a:spcAft>
                          <a:spcPts val="0"/>
                        </a:spcAft>
                        <a:buNone/>
                      </a:pPr>
                      <a:r>
                        <a:rPr lang="en" sz="1100"/>
                        <a:t>0.783</a:t>
                      </a:r>
                      <a:endParaRPr sz="1100"/>
                    </a:p>
                  </a:txBody>
                  <a:tcPr marT="63500" marB="63500" marR="63500" marL="63500"/>
                </a:tc>
                <a:tc>
                  <a:txBody>
                    <a:bodyPr>
                      <a:noAutofit/>
                    </a:bodyPr>
                    <a:lstStyle/>
                    <a:p>
                      <a:pPr indent="0" lvl="0" marL="0" rtl="0" algn="ctr">
                        <a:spcBef>
                          <a:spcPts val="0"/>
                        </a:spcBef>
                        <a:spcAft>
                          <a:spcPts val="0"/>
                        </a:spcAft>
                        <a:buNone/>
                      </a:pPr>
                      <a:r>
                        <a:rPr lang="en" sz="1100"/>
                        <a:t>0.916</a:t>
                      </a:r>
                      <a:endParaRPr sz="1100"/>
                    </a:p>
                  </a:txBody>
                  <a:tcPr marT="63500" marB="63500" marR="63500" marL="63500"/>
                </a:tc>
                <a:tc>
                  <a:txBody>
                    <a:bodyPr>
                      <a:noAutofit/>
                    </a:bodyPr>
                    <a:lstStyle/>
                    <a:p>
                      <a:pPr indent="0" lvl="0" marL="0" rtl="0" algn="ctr">
                        <a:spcBef>
                          <a:spcPts val="0"/>
                        </a:spcBef>
                        <a:spcAft>
                          <a:spcPts val="0"/>
                        </a:spcAft>
                        <a:buNone/>
                      </a:pPr>
                      <a:r>
                        <a:rPr lang="en" sz="1100"/>
                        <a:t>0.934</a:t>
                      </a:r>
                      <a:endParaRPr sz="1100"/>
                    </a:p>
                  </a:txBody>
                  <a:tcPr marT="63500" marB="63500" marR="63500" marL="63500"/>
                </a:tc>
                <a:tc>
                  <a:txBody>
                    <a:bodyPr>
                      <a:noAutofit/>
                    </a:bodyPr>
                    <a:lstStyle/>
                    <a:p>
                      <a:pPr indent="0" lvl="0" marL="0" rtl="0" algn="ctr">
                        <a:spcBef>
                          <a:spcPts val="0"/>
                        </a:spcBef>
                        <a:spcAft>
                          <a:spcPts val="0"/>
                        </a:spcAft>
                        <a:buNone/>
                      </a:pPr>
                      <a:r>
                        <a:rPr lang="en" sz="1100"/>
                        <a:t>0.917</a:t>
                      </a:r>
                      <a:endParaRPr sz="1100"/>
                    </a:p>
                  </a:txBody>
                  <a:tcPr marT="63500" marB="63500" marR="63500" marL="63500"/>
                </a:tc>
                <a:tc>
                  <a:txBody>
                    <a:bodyPr>
                      <a:noAutofit/>
                    </a:bodyPr>
                    <a:lstStyle/>
                    <a:p>
                      <a:pPr indent="0" lvl="0" marL="0" rtl="0" algn="ctr">
                        <a:spcBef>
                          <a:spcPts val="0"/>
                        </a:spcBef>
                        <a:spcAft>
                          <a:spcPts val="0"/>
                        </a:spcAft>
                        <a:buNone/>
                      </a:pPr>
                      <a:r>
                        <a:rPr lang="en" sz="1100"/>
                        <a:t>0.664</a:t>
                      </a:r>
                      <a:endParaRPr sz="1100"/>
                    </a:p>
                  </a:txBody>
                  <a:tcPr marT="63500" marB="63500" marR="63500" marL="63500"/>
                </a:tc>
                <a:tc>
                  <a:txBody>
                    <a:bodyPr>
                      <a:noAutofit/>
                    </a:bodyPr>
                    <a:lstStyle/>
                    <a:p>
                      <a:pPr indent="0" lvl="0" marL="0" rtl="0" algn="ctr">
                        <a:spcBef>
                          <a:spcPts val="0"/>
                        </a:spcBef>
                        <a:spcAft>
                          <a:spcPts val="0"/>
                        </a:spcAft>
                        <a:buNone/>
                      </a:pPr>
                      <a:r>
                        <a:rPr lang="en" sz="1100"/>
                        <a:t>93.43</a:t>
                      </a:r>
                      <a:endParaRPr sz="1100"/>
                    </a:p>
                  </a:txBody>
                  <a:tcPr marT="63500" marB="63500" marR="63500" marL="63500"/>
                </a:tc>
              </a:tr>
              <a:tr h="483300">
                <a:tc>
                  <a:txBody>
                    <a:bodyPr>
                      <a:noAutofit/>
                    </a:bodyPr>
                    <a:lstStyle/>
                    <a:p>
                      <a:pPr indent="0" lvl="0" marL="0" rtl="0" algn="ctr">
                        <a:spcBef>
                          <a:spcPts val="0"/>
                        </a:spcBef>
                        <a:spcAft>
                          <a:spcPts val="0"/>
                        </a:spcAft>
                        <a:buNone/>
                      </a:pPr>
                      <a:r>
                        <a:rPr b="1" lang="en" sz="1100"/>
                        <a:t>J48</a:t>
                      </a:r>
                      <a:endParaRPr b="1" sz="1100"/>
                    </a:p>
                  </a:txBody>
                  <a:tcPr marT="63500" marB="63500" marR="63500" marL="63500"/>
                </a:tc>
                <a:tc>
                  <a:txBody>
                    <a:bodyPr>
                      <a:noAutofit/>
                    </a:bodyPr>
                    <a:lstStyle/>
                    <a:p>
                      <a:pPr indent="0" lvl="0" marL="0" rtl="0" algn="ctr">
                        <a:spcBef>
                          <a:spcPts val="0"/>
                        </a:spcBef>
                        <a:spcAft>
                          <a:spcPts val="0"/>
                        </a:spcAft>
                        <a:buNone/>
                      </a:pPr>
                      <a:r>
                        <a:rPr lang="en" sz="1100"/>
                        <a:t>0.932</a:t>
                      </a:r>
                      <a:endParaRPr sz="1100"/>
                    </a:p>
                  </a:txBody>
                  <a:tcPr marT="63500" marB="63500" marR="63500" marL="63500"/>
                </a:tc>
                <a:tc>
                  <a:txBody>
                    <a:bodyPr>
                      <a:noAutofit/>
                    </a:bodyPr>
                    <a:lstStyle/>
                    <a:p>
                      <a:pPr indent="0" lvl="0" marL="0" rtl="0" algn="ctr">
                        <a:spcBef>
                          <a:spcPts val="0"/>
                        </a:spcBef>
                        <a:spcAft>
                          <a:spcPts val="0"/>
                        </a:spcAft>
                        <a:buNone/>
                      </a:pPr>
                      <a:r>
                        <a:rPr lang="en" sz="1100"/>
                        <a:t>0.932</a:t>
                      </a:r>
                      <a:endParaRPr sz="1100"/>
                    </a:p>
                  </a:txBody>
                  <a:tcPr marT="63500" marB="63500" marR="63500" marL="63500"/>
                </a:tc>
                <a:tc>
                  <a:txBody>
                    <a:bodyPr>
                      <a:noAutofit/>
                    </a:bodyPr>
                    <a:lstStyle/>
                    <a:p>
                      <a:pPr indent="0" lvl="0" marL="0" rtl="0" algn="ctr">
                        <a:spcBef>
                          <a:spcPts val="0"/>
                        </a:spcBef>
                        <a:spcAft>
                          <a:spcPts val="0"/>
                        </a:spcAft>
                        <a:buNone/>
                      </a:pPr>
                      <a:r>
                        <a:rPr lang="en" sz="1100"/>
                        <a:t>ud</a:t>
                      </a:r>
                      <a:endParaRPr sz="1100"/>
                    </a:p>
                  </a:txBody>
                  <a:tcPr marT="63500" marB="63500" marR="63500" marL="63500"/>
                </a:tc>
                <a:tc>
                  <a:txBody>
                    <a:bodyPr>
                      <a:noAutofit/>
                    </a:bodyPr>
                    <a:lstStyle/>
                    <a:p>
                      <a:pPr indent="0" lvl="0" marL="0" rtl="0" algn="ctr">
                        <a:spcBef>
                          <a:spcPts val="0"/>
                        </a:spcBef>
                        <a:spcAft>
                          <a:spcPts val="0"/>
                        </a:spcAft>
                        <a:buNone/>
                      </a:pPr>
                      <a:r>
                        <a:rPr lang="en" sz="1100"/>
                        <a:t>0.932</a:t>
                      </a:r>
                      <a:endParaRPr sz="1100"/>
                    </a:p>
                  </a:txBody>
                  <a:tcPr marT="63500" marB="63500" marR="63500" marL="63500"/>
                </a:tc>
                <a:tc>
                  <a:txBody>
                    <a:bodyPr>
                      <a:noAutofit/>
                    </a:bodyPr>
                    <a:lstStyle/>
                    <a:p>
                      <a:pPr indent="0" lvl="0" marL="0" rtl="0" algn="ctr">
                        <a:spcBef>
                          <a:spcPts val="0"/>
                        </a:spcBef>
                        <a:spcAft>
                          <a:spcPts val="0"/>
                        </a:spcAft>
                        <a:buNone/>
                      </a:pPr>
                      <a:r>
                        <a:rPr lang="en" sz="1100"/>
                        <a:t>ud</a:t>
                      </a:r>
                      <a:endParaRPr sz="1100"/>
                    </a:p>
                  </a:txBody>
                  <a:tcPr marT="63500" marB="63500" marR="63500" marL="63500"/>
                </a:tc>
                <a:tc>
                  <a:txBody>
                    <a:bodyPr>
                      <a:noAutofit/>
                    </a:bodyPr>
                    <a:lstStyle/>
                    <a:p>
                      <a:pPr indent="0" lvl="0" marL="0" rtl="0" algn="ctr">
                        <a:spcBef>
                          <a:spcPts val="0"/>
                        </a:spcBef>
                        <a:spcAft>
                          <a:spcPts val="0"/>
                        </a:spcAft>
                        <a:buNone/>
                      </a:pPr>
                      <a:r>
                        <a:rPr lang="en" sz="1100"/>
                        <a:t>0.500</a:t>
                      </a:r>
                      <a:endParaRPr sz="1100"/>
                    </a:p>
                  </a:txBody>
                  <a:tcPr marT="63500" marB="63500" marR="63500" marL="63500"/>
                </a:tc>
                <a:tc>
                  <a:txBody>
                    <a:bodyPr>
                      <a:noAutofit/>
                    </a:bodyPr>
                    <a:lstStyle/>
                    <a:p>
                      <a:pPr indent="0" lvl="0" marL="0" rtl="0" algn="ctr">
                        <a:spcBef>
                          <a:spcPts val="0"/>
                        </a:spcBef>
                        <a:spcAft>
                          <a:spcPts val="0"/>
                        </a:spcAft>
                        <a:buNone/>
                      </a:pPr>
                      <a:r>
                        <a:rPr lang="en" sz="1100"/>
                        <a:t>93.15</a:t>
                      </a:r>
                      <a:endParaRPr sz="1100"/>
                    </a:p>
                  </a:txBody>
                  <a:tcPr marT="63500" marB="63500" marR="63500" marL="63500"/>
                </a:tc>
              </a:tr>
              <a:tr h="483300">
                <a:tc>
                  <a:txBody>
                    <a:bodyPr>
                      <a:noAutofit/>
                    </a:bodyPr>
                    <a:lstStyle/>
                    <a:p>
                      <a:pPr indent="0" lvl="0" marL="0" rtl="0" algn="ctr">
                        <a:spcBef>
                          <a:spcPts val="0"/>
                        </a:spcBef>
                        <a:spcAft>
                          <a:spcPts val="0"/>
                        </a:spcAft>
                        <a:buNone/>
                      </a:pPr>
                      <a:r>
                        <a:rPr b="1" lang="en" sz="1100"/>
                        <a:t>Random Forest</a:t>
                      </a:r>
                      <a:endParaRPr b="1" sz="1100"/>
                    </a:p>
                  </a:txBody>
                  <a:tcPr marT="63500" marB="63500" marR="63500" marL="63500"/>
                </a:tc>
                <a:tc>
                  <a:txBody>
                    <a:bodyPr>
                      <a:noAutofit/>
                    </a:bodyPr>
                    <a:lstStyle/>
                    <a:p>
                      <a:pPr indent="0" lvl="0" marL="0" rtl="0" algn="ctr">
                        <a:spcBef>
                          <a:spcPts val="0"/>
                        </a:spcBef>
                        <a:spcAft>
                          <a:spcPts val="0"/>
                        </a:spcAft>
                        <a:buNone/>
                      </a:pPr>
                      <a:r>
                        <a:rPr lang="en" sz="1100"/>
                        <a:t>0.934</a:t>
                      </a:r>
                      <a:endParaRPr sz="1100"/>
                    </a:p>
                  </a:txBody>
                  <a:tcPr marT="63500" marB="63500" marR="63500" marL="63500"/>
                </a:tc>
                <a:tc>
                  <a:txBody>
                    <a:bodyPr>
                      <a:noAutofit/>
                    </a:bodyPr>
                    <a:lstStyle/>
                    <a:p>
                      <a:pPr indent="0" lvl="0" marL="0" rtl="0" algn="ctr">
                        <a:spcBef>
                          <a:spcPts val="0"/>
                        </a:spcBef>
                        <a:spcAft>
                          <a:spcPts val="0"/>
                        </a:spcAft>
                        <a:buNone/>
                      </a:pPr>
                      <a:r>
                        <a:rPr lang="en" sz="1100"/>
                        <a:t>0.783</a:t>
                      </a:r>
                      <a:endParaRPr sz="1100"/>
                    </a:p>
                  </a:txBody>
                  <a:tcPr marT="63500" marB="63500" marR="63500" marL="63500"/>
                </a:tc>
                <a:tc>
                  <a:txBody>
                    <a:bodyPr>
                      <a:noAutofit/>
                    </a:bodyPr>
                    <a:lstStyle/>
                    <a:p>
                      <a:pPr indent="0" lvl="0" marL="0" rtl="0" algn="ctr">
                        <a:spcBef>
                          <a:spcPts val="0"/>
                        </a:spcBef>
                        <a:spcAft>
                          <a:spcPts val="0"/>
                        </a:spcAft>
                        <a:buNone/>
                      </a:pPr>
                      <a:r>
                        <a:rPr lang="en" sz="1100"/>
                        <a:t>0.916</a:t>
                      </a:r>
                      <a:endParaRPr sz="1100"/>
                    </a:p>
                  </a:txBody>
                  <a:tcPr marT="63500" marB="63500" marR="63500" marL="63500"/>
                </a:tc>
                <a:tc>
                  <a:txBody>
                    <a:bodyPr>
                      <a:noAutofit/>
                    </a:bodyPr>
                    <a:lstStyle/>
                    <a:p>
                      <a:pPr indent="0" lvl="0" marL="0" rtl="0" algn="ctr">
                        <a:spcBef>
                          <a:spcPts val="0"/>
                        </a:spcBef>
                        <a:spcAft>
                          <a:spcPts val="0"/>
                        </a:spcAft>
                        <a:buNone/>
                      </a:pPr>
                      <a:r>
                        <a:rPr lang="en" sz="1100"/>
                        <a:t>0.934</a:t>
                      </a:r>
                      <a:endParaRPr sz="1100"/>
                    </a:p>
                  </a:txBody>
                  <a:tcPr marT="63500" marB="63500" marR="63500" marL="63500"/>
                </a:tc>
                <a:tc>
                  <a:txBody>
                    <a:bodyPr>
                      <a:noAutofit/>
                    </a:bodyPr>
                    <a:lstStyle/>
                    <a:p>
                      <a:pPr indent="0" lvl="0" marL="0" rtl="0" algn="ctr">
                        <a:spcBef>
                          <a:spcPts val="0"/>
                        </a:spcBef>
                        <a:spcAft>
                          <a:spcPts val="0"/>
                        </a:spcAft>
                        <a:buNone/>
                      </a:pPr>
                      <a:r>
                        <a:rPr lang="en" sz="1100"/>
                        <a:t>0.917</a:t>
                      </a:r>
                      <a:endParaRPr sz="1100"/>
                    </a:p>
                  </a:txBody>
                  <a:tcPr marT="63500" marB="63500" marR="63500" marL="63500"/>
                </a:tc>
                <a:tc>
                  <a:txBody>
                    <a:bodyPr>
                      <a:noAutofit/>
                    </a:bodyPr>
                    <a:lstStyle/>
                    <a:p>
                      <a:pPr indent="0" lvl="0" marL="0" rtl="0" algn="ctr">
                        <a:spcBef>
                          <a:spcPts val="0"/>
                        </a:spcBef>
                        <a:spcAft>
                          <a:spcPts val="0"/>
                        </a:spcAft>
                        <a:buNone/>
                      </a:pPr>
                      <a:r>
                        <a:rPr lang="en" sz="1100"/>
                        <a:t>0.659</a:t>
                      </a:r>
                      <a:endParaRPr sz="1100"/>
                    </a:p>
                  </a:txBody>
                  <a:tcPr marT="63500" marB="63500" marR="63500" marL="63500"/>
                </a:tc>
                <a:tc>
                  <a:txBody>
                    <a:bodyPr>
                      <a:noAutofit/>
                    </a:bodyPr>
                    <a:lstStyle/>
                    <a:p>
                      <a:pPr indent="0" lvl="0" marL="0" rtl="0" algn="ctr">
                        <a:spcBef>
                          <a:spcPts val="0"/>
                        </a:spcBef>
                        <a:spcAft>
                          <a:spcPts val="0"/>
                        </a:spcAft>
                        <a:buNone/>
                      </a:pPr>
                      <a:r>
                        <a:rPr lang="en" sz="1100"/>
                        <a:t>93.43</a:t>
                      </a:r>
                      <a:endParaRPr sz="1100"/>
                    </a:p>
                  </a:txBody>
                  <a:tcPr marT="63500" marB="63500" marR="63500" marL="63500"/>
                </a:tc>
              </a:tr>
              <a:tr h="483300">
                <a:tc>
                  <a:txBody>
                    <a:bodyPr>
                      <a:noAutofit/>
                    </a:bodyPr>
                    <a:lstStyle/>
                    <a:p>
                      <a:pPr indent="0" lvl="0" marL="0" rtl="0" algn="ctr">
                        <a:spcBef>
                          <a:spcPts val="0"/>
                        </a:spcBef>
                        <a:spcAft>
                          <a:spcPts val="0"/>
                        </a:spcAft>
                        <a:buNone/>
                      </a:pPr>
                      <a:r>
                        <a:rPr b="1" lang="en" sz="1100"/>
                        <a:t>IBK (K=10)</a:t>
                      </a:r>
                      <a:endParaRPr b="1" sz="1100"/>
                    </a:p>
                  </a:txBody>
                  <a:tcPr marT="63500" marB="63500" marR="63500" marL="63500"/>
                </a:tc>
                <a:tc>
                  <a:txBody>
                    <a:bodyPr>
                      <a:noAutofit/>
                    </a:bodyPr>
                    <a:lstStyle/>
                    <a:p>
                      <a:pPr indent="0" lvl="0" marL="0" rtl="0" algn="ctr">
                        <a:spcBef>
                          <a:spcPts val="0"/>
                        </a:spcBef>
                        <a:spcAft>
                          <a:spcPts val="0"/>
                        </a:spcAft>
                        <a:buNone/>
                      </a:pPr>
                      <a:r>
                        <a:rPr lang="en" sz="1100"/>
                        <a:t>0.934</a:t>
                      </a:r>
                      <a:endParaRPr sz="1100"/>
                    </a:p>
                  </a:txBody>
                  <a:tcPr marT="63500" marB="63500" marR="63500" marL="63500"/>
                </a:tc>
                <a:tc>
                  <a:txBody>
                    <a:bodyPr>
                      <a:noAutofit/>
                    </a:bodyPr>
                    <a:lstStyle/>
                    <a:p>
                      <a:pPr indent="0" lvl="0" marL="0" rtl="0" algn="ctr">
                        <a:spcBef>
                          <a:spcPts val="0"/>
                        </a:spcBef>
                        <a:spcAft>
                          <a:spcPts val="0"/>
                        </a:spcAft>
                        <a:buNone/>
                      </a:pPr>
                      <a:r>
                        <a:rPr lang="en" sz="1100"/>
                        <a:t>0.783</a:t>
                      </a:r>
                      <a:endParaRPr sz="1100"/>
                    </a:p>
                  </a:txBody>
                  <a:tcPr marT="63500" marB="63500" marR="63500" marL="63500"/>
                </a:tc>
                <a:tc>
                  <a:txBody>
                    <a:bodyPr>
                      <a:noAutofit/>
                    </a:bodyPr>
                    <a:lstStyle/>
                    <a:p>
                      <a:pPr indent="0" lvl="0" marL="0" rtl="0" algn="ctr">
                        <a:spcBef>
                          <a:spcPts val="0"/>
                        </a:spcBef>
                        <a:spcAft>
                          <a:spcPts val="0"/>
                        </a:spcAft>
                        <a:buNone/>
                      </a:pPr>
                      <a:r>
                        <a:rPr lang="en" sz="1100"/>
                        <a:t>0.916</a:t>
                      </a:r>
                      <a:endParaRPr sz="1100"/>
                    </a:p>
                  </a:txBody>
                  <a:tcPr marT="63500" marB="63500" marR="63500" marL="63500"/>
                </a:tc>
                <a:tc>
                  <a:txBody>
                    <a:bodyPr>
                      <a:noAutofit/>
                    </a:bodyPr>
                    <a:lstStyle/>
                    <a:p>
                      <a:pPr indent="0" lvl="0" marL="0" rtl="0" algn="ctr">
                        <a:spcBef>
                          <a:spcPts val="0"/>
                        </a:spcBef>
                        <a:spcAft>
                          <a:spcPts val="0"/>
                        </a:spcAft>
                        <a:buNone/>
                      </a:pPr>
                      <a:r>
                        <a:rPr lang="en" sz="1100"/>
                        <a:t>0.934</a:t>
                      </a:r>
                      <a:endParaRPr sz="1100"/>
                    </a:p>
                  </a:txBody>
                  <a:tcPr marT="63500" marB="63500" marR="63500" marL="63500"/>
                </a:tc>
                <a:tc>
                  <a:txBody>
                    <a:bodyPr>
                      <a:noAutofit/>
                    </a:bodyPr>
                    <a:lstStyle/>
                    <a:p>
                      <a:pPr indent="0" lvl="0" marL="0" rtl="0" algn="ctr">
                        <a:spcBef>
                          <a:spcPts val="0"/>
                        </a:spcBef>
                        <a:spcAft>
                          <a:spcPts val="0"/>
                        </a:spcAft>
                        <a:buNone/>
                      </a:pPr>
                      <a:r>
                        <a:rPr lang="en" sz="1100"/>
                        <a:t>0.917</a:t>
                      </a:r>
                      <a:endParaRPr sz="1100"/>
                    </a:p>
                  </a:txBody>
                  <a:tcPr marT="63500" marB="63500" marR="63500" marL="63500"/>
                </a:tc>
                <a:tc>
                  <a:txBody>
                    <a:bodyPr>
                      <a:noAutofit/>
                    </a:bodyPr>
                    <a:lstStyle/>
                    <a:p>
                      <a:pPr indent="0" lvl="0" marL="0" rtl="0" algn="ctr">
                        <a:spcBef>
                          <a:spcPts val="0"/>
                        </a:spcBef>
                        <a:spcAft>
                          <a:spcPts val="0"/>
                        </a:spcAft>
                        <a:buNone/>
                      </a:pPr>
                      <a:r>
                        <a:rPr lang="en" sz="1100"/>
                        <a:t>0.659</a:t>
                      </a:r>
                      <a:endParaRPr sz="1100"/>
                    </a:p>
                  </a:txBody>
                  <a:tcPr marT="63500" marB="63500" marR="63500" marL="63500"/>
                </a:tc>
                <a:tc>
                  <a:txBody>
                    <a:bodyPr>
                      <a:noAutofit/>
                    </a:bodyPr>
                    <a:lstStyle/>
                    <a:p>
                      <a:pPr indent="0" lvl="0" marL="0" rtl="0" algn="ctr">
                        <a:spcBef>
                          <a:spcPts val="0"/>
                        </a:spcBef>
                        <a:spcAft>
                          <a:spcPts val="0"/>
                        </a:spcAft>
                        <a:buNone/>
                      </a:pPr>
                      <a:r>
                        <a:rPr lang="en" sz="1100"/>
                        <a:t>93.43</a:t>
                      </a:r>
                      <a:endParaRPr sz="1100"/>
                    </a:p>
                  </a:txBody>
                  <a:tcPr marT="63500" marB="63500" marR="63500" marL="6350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5"/>
          <p:cNvSpPr txBox="1"/>
          <p:nvPr>
            <p:ph type="title"/>
          </p:nvPr>
        </p:nvSpPr>
        <p:spPr>
          <a:xfrm flipH="1">
            <a:off x="468600" y="450150"/>
            <a:ext cx="63681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By Intuition</a:t>
            </a:r>
            <a:r>
              <a:rPr lang="en"/>
              <a:t> </a:t>
            </a:r>
            <a:endParaRPr/>
          </a:p>
        </p:txBody>
      </p:sp>
      <p:sp>
        <p:nvSpPr>
          <p:cNvPr id="204" name="Google Shape;204;p35"/>
          <p:cNvSpPr txBox="1"/>
          <p:nvPr/>
        </p:nvSpPr>
        <p:spPr>
          <a:xfrm>
            <a:off x="534700" y="4319700"/>
            <a:ext cx="8128200" cy="555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latin typeface="Open Sans"/>
              <a:ea typeface="Open Sans"/>
              <a:cs typeface="Open Sans"/>
              <a:sym typeface="Open Sans"/>
            </a:endParaRPr>
          </a:p>
        </p:txBody>
      </p:sp>
      <p:graphicFrame>
        <p:nvGraphicFramePr>
          <p:cNvPr id="205" name="Google Shape;205;p35"/>
          <p:cNvGraphicFramePr/>
          <p:nvPr/>
        </p:nvGraphicFramePr>
        <p:xfrm>
          <a:off x="468600" y="1366400"/>
          <a:ext cx="3000000" cy="3000000"/>
        </p:xfrm>
        <a:graphic>
          <a:graphicData uri="http://schemas.openxmlformats.org/drawingml/2006/table">
            <a:tbl>
              <a:tblPr>
                <a:noFill/>
                <a:tableStyleId>{F22453AD-BE12-4026-9FA6-8084E7130A0F}</a:tableStyleId>
              </a:tblPr>
              <a:tblGrid>
                <a:gridCol w="1422350"/>
                <a:gridCol w="717475"/>
                <a:gridCol w="868525"/>
                <a:gridCol w="868525"/>
                <a:gridCol w="868525"/>
                <a:gridCol w="1183200"/>
                <a:gridCol w="956625"/>
                <a:gridCol w="1309075"/>
              </a:tblGrid>
              <a:tr h="683075">
                <a:tc>
                  <a:txBody>
                    <a:bodyPr>
                      <a:noAutofit/>
                    </a:bodyPr>
                    <a:lstStyle/>
                    <a:p>
                      <a:pPr indent="0" lvl="0" marL="0" rtl="0" algn="ctr">
                        <a:spcBef>
                          <a:spcPts val="0"/>
                        </a:spcBef>
                        <a:spcAft>
                          <a:spcPts val="0"/>
                        </a:spcAft>
                        <a:buNone/>
                      </a:pPr>
                      <a:r>
                        <a:rPr b="1" lang="en" sz="1100"/>
                        <a:t>Classification Model</a:t>
                      </a:r>
                      <a:endParaRPr b="1" sz="1100"/>
                    </a:p>
                  </a:txBody>
                  <a:tcPr marT="63500" marB="63500" marR="63500" marL="63500"/>
                </a:tc>
                <a:tc>
                  <a:txBody>
                    <a:bodyPr>
                      <a:noAutofit/>
                    </a:bodyPr>
                    <a:lstStyle/>
                    <a:p>
                      <a:pPr indent="0" lvl="0" marL="0" rtl="0" algn="ctr">
                        <a:spcBef>
                          <a:spcPts val="0"/>
                        </a:spcBef>
                        <a:spcAft>
                          <a:spcPts val="0"/>
                        </a:spcAft>
                        <a:buNone/>
                      </a:pPr>
                      <a:r>
                        <a:rPr b="1" lang="en" sz="1100"/>
                        <a:t>TP Rate</a:t>
                      </a:r>
                      <a:endParaRPr b="1" sz="1100"/>
                    </a:p>
                  </a:txBody>
                  <a:tcPr marT="63500" marB="63500" marR="63500" marL="63500"/>
                </a:tc>
                <a:tc>
                  <a:txBody>
                    <a:bodyPr>
                      <a:noAutofit/>
                    </a:bodyPr>
                    <a:lstStyle/>
                    <a:p>
                      <a:pPr indent="0" lvl="0" marL="0" rtl="0" algn="ctr">
                        <a:spcBef>
                          <a:spcPts val="0"/>
                        </a:spcBef>
                        <a:spcAft>
                          <a:spcPts val="0"/>
                        </a:spcAft>
                        <a:buNone/>
                      </a:pPr>
                      <a:r>
                        <a:rPr b="1" lang="en" sz="1100"/>
                        <a:t>FP Rate</a:t>
                      </a:r>
                      <a:endParaRPr b="1" sz="1100"/>
                    </a:p>
                  </a:txBody>
                  <a:tcPr marT="63500" marB="63500" marR="63500" marL="63500"/>
                </a:tc>
                <a:tc>
                  <a:txBody>
                    <a:bodyPr>
                      <a:noAutofit/>
                    </a:bodyPr>
                    <a:lstStyle/>
                    <a:p>
                      <a:pPr indent="0" lvl="0" marL="0" rtl="0" algn="ctr">
                        <a:spcBef>
                          <a:spcPts val="0"/>
                        </a:spcBef>
                        <a:spcAft>
                          <a:spcPts val="0"/>
                        </a:spcAft>
                        <a:buNone/>
                      </a:pPr>
                      <a:r>
                        <a:rPr b="1" lang="en" sz="1100"/>
                        <a:t>Precision</a:t>
                      </a:r>
                      <a:endParaRPr b="1" sz="1100"/>
                    </a:p>
                  </a:txBody>
                  <a:tcPr marT="63500" marB="63500" marR="63500" marL="63500"/>
                </a:tc>
                <a:tc>
                  <a:txBody>
                    <a:bodyPr>
                      <a:noAutofit/>
                    </a:bodyPr>
                    <a:lstStyle/>
                    <a:p>
                      <a:pPr indent="0" lvl="0" marL="0" rtl="0" algn="ctr">
                        <a:spcBef>
                          <a:spcPts val="0"/>
                        </a:spcBef>
                        <a:spcAft>
                          <a:spcPts val="0"/>
                        </a:spcAft>
                        <a:buNone/>
                      </a:pPr>
                      <a:r>
                        <a:rPr b="1" lang="en" sz="1100"/>
                        <a:t>Recall</a:t>
                      </a:r>
                      <a:endParaRPr b="1" sz="1100"/>
                    </a:p>
                  </a:txBody>
                  <a:tcPr marT="63500" marB="63500" marR="63500" marL="63500"/>
                </a:tc>
                <a:tc>
                  <a:txBody>
                    <a:bodyPr>
                      <a:noAutofit/>
                    </a:bodyPr>
                    <a:lstStyle/>
                    <a:p>
                      <a:pPr indent="0" lvl="0" marL="0" rtl="0" algn="ctr">
                        <a:spcBef>
                          <a:spcPts val="0"/>
                        </a:spcBef>
                        <a:spcAft>
                          <a:spcPts val="0"/>
                        </a:spcAft>
                        <a:buNone/>
                      </a:pPr>
                      <a:r>
                        <a:rPr b="1" lang="en" sz="1100"/>
                        <a:t>F-Measure</a:t>
                      </a:r>
                      <a:endParaRPr b="1" sz="1100"/>
                    </a:p>
                  </a:txBody>
                  <a:tcPr marT="63500" marB="63500" marR="63500" marL="63500"/>
                </a:tc>
                <a:tc>
                  <a:txBody>
                    <a:bodyPr>
                      <a:noAutofit/>
                    </a:bodyPr>
                    <a:lstStyle/>
                    <a:p>
                      <a:pPr indent="0" lvl="0" marL="0" rtl="0" algn="ctr">
                        <a:spcBef>
                          <a:spcPts val="0"/>
                        </a:spcBef>
                        <a:spcAft>
                          <a:spcPts val="0"/>
                        </a:spcAft>
                        <a:buNone/>
                      </a:pPr>
                      <a:r>
                        <a:rPr b="1" lang="en" sz="1100"/>
                        <a:t>ROC Area</a:t>
                      </a:r>
                      <a:endParaRPr b="1" sz="1100"/>
                    </a:p>
                  </a:txBody>
                  <a:tcPr marT="63500" marB="63500" marR="63500" marL="63500"/>
                </a:tc>
                <a:tc>
                  <a:txBody>
                    <a:bodyPr>
                      <a:noAutofit/>
                    </a:bodyPr>
                    <a:lstStyle/>
                    <a:p>
                      <a:pPr indent="0" lvl="0" marL="0" rtl="0" algn="ctr">
                        <a:spcBef>
                          <a:spcPts val="0"/>
                        </a:spcBef>
                        <a:spcAft>
                          <a:spcPts val="0"/>
                        </a:spcAft>
                        <a:buNone/>
                      </a:pPr>
                      <a:r>
                        <a:rPr b="1" lang="en" sz="1100"/>
                        <a:t>Accuracy</a:t>
                      </a:r>
                      <a:endParaRPr b="1" sz="1100"/>
                    </a:p>
                  </a:txBody>
                  <a:tcPr marT="63500" marB="63500" marR="63500" marL="63500"/>
                </a:tc>
              </a:tr>
              <a:tr h="683075">
                <a:tc>
                  <a:txBody>
                    <a:bodyPr>
                      <a:noAutofit/>
                    </a:bodyPr>
                    <a:lstStyle/>
                    <a:p>
                      <a:pPr indent="0" lvl="0" marL="0" rtl="0" algn="ctr">
                        <a:spcBef>
                          <a:spcPts val="0"/>
                        </a:spcBef>
                        <a:spcAft>
                          <a:spcPts val="0"/>
                        </a:spcAft>
                        <a:buNone/>
                      </a:pPr>
                      <a:r>
                        <a:rPr b="1" lang="en" sz="1100"/>
                        <a:t>Multilayer Perceptron</a:t>
                      </a:r>
                      <a:endParaRPr b="1" sz="1100"/>
                    </a:p>
                  </a:txBody>
                  <a:tcPr marT="63500" marB="63500" marR="63500" marL="63500"/>
                </a:tc>
                <a:tc>
                  <a:txBody>
                    <a:bodyPr>
                      <a:noAutofit/>
                    </a:bodyPr>
                    <a:lstStyle/>
                    <a:p>
                      <a:pPr indent="0" lvl="0" marL="0" rtl="0" algn="ctr">
                        <a:spcBef>
                          <a:spcPts val="0"/>
                        </a:spcBef>
                        <a:spcAft>
                          <a:spcPts val="0"/>
                        </a:spcAft>
                        <a:buNone/>
                      </a:pPr>
                      <a:r>
                        <a:rPr lang="en" sz="1100"/>
                        <a:t>0.937</a:t>
                      </a:r>
                      <a:endParaRPr sz="1100"/>
                    </a:p>
                  </a:txBody>
                  <a:tcPr marT="63500" marB="63500" marR="63500" marL="63500"/>
                </a:tc>
                <a:tc>
                  <a:txBody>
                    <a:bodyPr>
                      <a:noAutofit/>
                    </a:bodyPr>
                    <a:lstStyle/>
                    <a:p>
                      <a:pPr indent="0" lvl="0" marL="0" rtl="0" algn="ctr">
                        <a:spcBef>
                          <a:spcPts val="0"/>
                        </a:spcBef>
                        <a:spcAft>
                          <a:spcPts val="0"/>
                        </a:spcAft>
                        <a:buNone/>
                      </a:pPr>
                      <a:r>
                        <a:rPr lang="en" sz="1100"/>
                        <a:t>0.82</a:t>
                      </a:r>
                      <a:endParaRPr sz="1100"/>
                    </a:p>
                  </a:txBody>
                  <a:tcPr marT="63500" marB="63500" marR="63500" marL="63500"/>
                </a:tc>
                <a:tc>
                  <a:txBody>
                    <a:bodyPr>
                      <a:noAutofit/>
                    </a:bodyPr>
                    <a:lstStyle/>
                    <a:p>
                      <a:pPr indent="0" lvl="0" marL="0" rtl="0" algn="ctr">
                        <a:spcBef>
                          <a:spcPts val="0"/>
                        </a:spcBef>
                        <a:spcAft>
                          <a:spcPts val="0"/>
                        </a:spcAft>
                        <a:buNone/>
                      </a:pPr>
                      <a:r>
                        <a:rPr lang="en" sz="1100"/>
                        <a:t>0.926</a:t>
                      </a:r>
                      <a:endParaRPr sz="1100"/>
                    </a:p>
                  </a:txBody>
                  <a:tcPr marT="63500" marB="63500" marR="63500" marL="63500"/>
                </a:tc>
                <a:tc>
                  <a:txBody>
                    <a:bodyPr>
                      <a:noAutofit/>
                    </a:bodyPr>
                    <a:lstStyle/>
                    <a:p>
                      <a:pPr indent="0" lvl="0" marL="0" rtl="0" algn="ctr">
                        <a:spcBef>
                          <a:spcPts val="0"/>
                        </a:spcBef>
                        <a:spcAft>
                          <a:spcPts val="0"/>
                        </a:spcAft>
                        <a:buNone/>
                      </a:pPr>
                      <a:r>
                        <a:rPr lang="en" sz="1100"/>
                        <a:t>0.937</a:t>
                      </a:r>
                      <a:endParaRPr sz="1100"/>
                    </a:p>
                  </a:txBody>
                  <a:tcPr marT="63500" marB="63500" marR="63500" marL="63500"/>
                </a:tc>
                <a:tc>
                  <a:txBody>
                    <a:bodyPr>
                      <a:noAutofit/>
                    </a:bodyPr>
                    <a:lstStyle/>
                    <a:p>
                      <a:pPr indent="0" lvl="0" marL="0" rtl="0" algn="ctr">
                        <a:spcBef>
                          <a:spcPts val="0"/>
                        </a:spcBef>
                        <a:spcAft>
                          <a:spcPts val="0"/>
                        </a:spcAft>
                        <a:buNone/>
                      </a:pPr>
                      <a:r>
                        <a:rPr lang="en" sz="1100"/>
                        <a:t>0.915</a:t>
                      </a:r>
                      <a:endParaRPr sz="1100"/>
                    </a:p>
                  </a:txBody>
                  <a:tcPr marT="63500" marB="63500" marR="63500" marL="63500"/>
                </a:tc>
                <a:tc>
                  <a:txBody>
                    <a:bodyPr>
                      <a:noAutofit/>
                    </a:bodyPr>
                    <a:lstStyle/>
                    <a:p>
                      <a:pPr indent="0" lvl="0" marL="0" rtl="0" algn="ctr">
                        <a:spcBef>
                          <a:spcPts val="0"/>
                        </a:spcBef>
                        <a:spcAft>
                          <a:spcPts val="0"/>
                        </a:spcAft>
                        <a:buNone/>
                      </a:pPr>
                      <a:r>
                        <a:rPr lang="en" sz="1100"/>
                        <a:t>0.736</a:t>
                      </a:r>
                      <a:endParaRPr sz="1100"/>
                    </a:p>
                  </a:txBody>
                  <a:tcPr marT="63500" marB="63500" marR="63500" marL="63500"/>
                </a:tc>
                <a:tc>
                  <a:txBody>
                    <a:bodyPr>
                      <a:noAutofit/>
                    </a:bodyPr>
                    <a:lstStyle/>
                    <a:p>
                      <a:pPr indent="0" lvl="0" marL="0" rtl="0" algn="ctr">
                        <a:spcBef>
                          <a:spcPts val="0"/>
                        </a:spcBef>
                        <a:spcAft>
                          <a:spcPts val="0"/>
                        </a:spcAft>
                        <a:buNone/>
                      </a:pPr>
                      <a:r>
                        <a:rPr lang="en" sz="1100"/>
                        <a:t>93.69</a:t>
                      </a:r>
                      <a:endParaRPr sz="1100"/>
                    </a:p>
                  </a:txBody>
                  <a:tcPr marT="63500" marB="63500" marR="63500" marL="63500"/>
                </a:tc>
              </a:tr>
              <a:tr h="433850">
                <a:tc>
                  <a:txBody>
                    <a:bodyPr>
                      <a:noAutofit/>
                    </a:bodyPr>
                    <a:lstStyle/>
                    <a:p>
                      <a:pPr indent="0" lvl="0" marL="0" rtl="0" algn="ctr">
                        <a:spcBef>
                          <a:spcPts val="0"/>
                        </a:spcBef>
                        <a:spcAft>
                          <a:spcPts val="0"/>
                        </a:spcAft>
                        <a:buNone/>
                      </a:pPr>
                      <a:r>
                        <a:rPr b="1" lang="en" sz="1100"/>
                        <a:t>Naive Bayes</a:t>
                      </a:r>
                      <a:endParaRPr b="1" sz="1100"/>
                    </a:p>
                  </a:txBody>
                  <a:tcPr marT="63500" marB="63500" marR="63500" marL="63500"/>
                </a:tc>
                <a:tc>
                  <a:txBody>
                    <a:bodyPr>
                      <a:noAutofit/>
                    </a:bodyPr>
                    <a:lstStyle/>
                    <a:p>
                      <a:pPr indent="0" lvl="0" marL="0" rtl="0" algn="ctr">
                        <a:spcBef>
                          <a:spcPts val="0"/>
                        </a:spcBef>
                        <a:spcAft>
                          <a:spcPts val="0"/>
                        </a:spcAft>
                        <a:buNone/>
                      </a:pPr>
                      <a:r>
                        <a:rPr lang="en" sz="1100"/>
                        <a:t>0.918</a:t>
                      </a:r>
                      <a:endParaRPr sz="1100"/>
                    </a:p>
                  </a:txBody>
                  <a:tcPr marT="63500" marB="63500" marR="63500" marL="63500"/>
                </a:tc>
                <a:tc>
                  <a:txBody>
                    <a:bodyPr>
                      <a:noAutofit/>
                    </a:bodyPr>
                    <a:lstStyle/>
                    <a:p>
                      <a:pPr indent="0" lvl="0" marL="0" rtl="0" algn="ctr">
                        <a:spcBef>
                          <a:spcPts val="0"/>
                        </a:spcBef>
                        <a:spcAft>
                          <a:spcPts val="0"/>
                        </a:spcAft>
                        <a:buNone/>
                      </a:pPr>
                      <a:r>
                        <a:rPr lang="en" sz="1100"/>
                        <a:t>0.636</a:t>
                      </a:r>
                      <a:endParaRPr sz="1100"/>
                    </a:p>
                  </a:txBody>
                  <a:tcPr marT="63500" marB="63500" marR="63500" marL="63500"/>
                </a:tc>
                <a:tc>
                  <a:txBody>
                    <a:bodyPr>
                      <a:noAutofit/>
                    </a:bodyPr>
                    <a:lstStyle/>
                    <a:p>
                      <a:pPr indent="0" lvl="0" marL="0" rtl="0" algn="ctr">
                        <a:spcBef>
                          <a:spcPts val="0"/>
                        </a:spcBef>
                        <a:spcAft>
                          <a:spcPts val="0"/>
                        </a:spcAft>
                        <a:buNone/>
                      </a:pPr>
                      <a:r>
                        <a:rPr lang="en" sz="1100"/>
                        <a:t>0.912</a:t>
                      </a:r>
                      <a:endParaRPr sz="1100"/>
                    </a:p>
                  </a:txBody>
                  <a:tcPr marT="63500" marB="63500" marR="63500" marL="63500"/>
                </a:tc>
                <a:tc>
                  <a:txBody>
                    <a:bodyPr>
                      <a:noAutofit/>
                    </a:bodyPr>
                    <a:lstStyle/>
                    <a:p>
                      <a:pPr indent="0" lvl="0" marL="0" rtl="0" algn="ctr">
                        <a:spcBef>
                          <a:spcPts val="0"/>
                        </a:spcBef>
                        <a:spcAft>
                          <a:spcPts val="0"/>
                        </a:spcAft>
                        <a:buNone/>
                      </a:pPr>
                      <a:r>
                        <a:rPr lang="en" sz="1100"/>
                        <a:t>0.918</a:t>
                      </a:r>
                      <a:endParaRPr sz="1100"/>
                    </a:p>
                  </a:txBody>
                  <a:tcPr marT="63500" marB="63500" marR="63500" marL="63500"/>
                </a:tc>
                <a:tc>
                  <a:txBody>
                    <a:bodyPr>
                      <a:noAutofit/>
                    </a:bodyPr>
                    <a:lstStyle/>
                    <a:p>
                      <a:pPr indent="0" lvl="0" marL="0" rtl="0" algn="ctr">
                        <a:spcBef>
                          <a:spcPts val="0"/>
                        </a:spcBef>
                        <a:spcAft>
                          <a:spcPts val="0"/>
                        </a:spcAft>
                        <a:buNone/>
                      </a:pPr>
                      <a:r>
                        <a:rPr lang="en" sz="1100"/>
                        <a:t>0.914</a:t>
                      </a:r>
                      <a:endParaRPr sz="1100"/>
                    </a:p>
                  </a:txBody>
                  <a:tcPr marT="63500" marB="63500" marR="63500" marL="63500"/>
                </a:tc>
                <a:tc>
                  <a:txBody>
                    <a:bodyPr>
                      <a:noAutofit/>
                    </a:bodyPr>
                    <a:lstStyle/>
                    <a:p>
                      <a:pPr indent="0" lvl="0" marL="0" rtl="0" algn="ctr">
                        <a:spcBef>
                          <a:spcPts val="0"/>
                        </a:spcBef>
                        <a:spcAft>
                          <a:spcPts val="0"/>
                        </a:spcAft>
                        <a:buNone/>
                      </a:pPr>
                      <a:r>
                        <a:rPr lang="en" sz="1100"/>
                        <a:t>0.724</a:t>
                      </a:r>
                      <a:endParaRPr sz="1100"/>
                    </a:p>
                  </a:txBody>
                  <a:tcPr marT="63500" marB="63500" marR="63500" marL="63500"/>
                </a:tc>
                <a:tc>
                  <a:txBody>
                    <a:bodyPr>
                      <a:noAutofit/>
                    </a:bodyPr>
                    <a:lstStyle/>
                    <a:p>
                      <a:pPr indent="0" lvl="0" marL="0" rtl="0" algn="ctr">
                        <a:spcBef>
                          <a:spcPts val="0"/>
                        </a:spcBef>
                        <a:spcAft>
                          <a:spcPts val="0"/>
                        </a:spcAft>
                        <a:buNone/>
                      </a:pPr>
                      <a:r>
                        <a:rPr lang="en" sz="1100"/>
                        <a:t>91.79</a:t>
                      </a:r>
                      <a:endParaRPr sz="1100"/>
                    </a:p>
                  </a:txBody>
                  <a:tcPr marT="63500" marB="63500" marR="63500" marL="63500"/>
                </a:tc>
              </a:tr>
              <a:tr h="433850">
                <a:tc>
                  <a:txBody>
                    <a:bodyPr>
                      <a:noAutofit/>
                    </a:bodyPr>
                    <a:lstStyle/>
                    <a:p>
                      <a:pPr indent="0" lvl="0" marL="0" rtl="0" algn="ctr">
                        <a:spcBef>
                          <a:spcPts val="0"/>
                        </a:spcBef>
                        <a:spcAft>
                          <a:spcPts val="0"/>
                        </a:spcAft>
                        <a:buNone/>
                      </a:pPr>
                      <a:r>
                        <a:rPr b="1" lang="en" sz="1100"/>
                        <a:t>J48</a:t>
                      </a:r>
                      <a:endParaRPr b="1" sz="1100"/>
                    </a:p>
                  </a:txBody>
                  <a:tcPr marT="63500" marB="63500" marR="63500" marL="63500"/>
                </a:tc>
                <a:tc>
                  <a:txBody>
                    <a:bodyPr>
                      <a:noAutofit/>
                    </a:bodyPr>
                    <a:lstStyle/>
                    <a:p>
                      <a:pPr indent="0" lvl="0" marL="0" rtl="0" algn="ctr">
                        <a:spcBef>
                          <a:spcPts val="0"/>
                        </a:spcBef>
                        <a:spcAft>
                          <a:spcPts val="0"/>
                        </a:spcAft>
                        <a:buNone/>
                      </a:pPr>
                      <a:r>
                        <a:rPr lang="en" sz="1100"/>
                        <a:t>0.932</a:t>
                      </a:r>
                      <a:endParaRPr sz="1100"/>
                    </a:p>
                  </a:txBody>
                  <a:tcPr marT="63500" marB="63500" marR="63500" marL="63500"/>
                </a:tc>
                <a:tc>
                  <a:txBody>
                    <a:bodyPr>
                      <a:noAutofit/>
                    </a:bodyPr>
                    <a:lstStyle/>
                    <a:p>
                      <a:pPr indent="0" lvl="0" marL="0" rtl="0" algn="ctr">
                        <a:spcBef>
                          <a:spcPts val="0"/>
                        </a:spcBef>
                        <a:spcAft>
                          <a:spcPts val="0"/>
                        </a:spcAft>
                        <a:buNone/>
                      </a:pPr>
                      <a:r>
                        <a:rPr lang="en" sz="1100"/>
                        <a:t>0.820</a:t>
                      </a:r>
                      <a:endParaRPr sz="1100"/>
                    </a:p>
                  </a:txBody>
                  <a:tcPr marT="63500" marB="63500" marR="63500" marL="63500"/>
                </a:tc>
                <a:tc>
                  <a:txBody>
                    <a:bodyPr>
                      <a:noAutofit/>
                    </a:bodyPr>
                    <a:lstStyle/>
                    <a:p>
                      <a:pPr indent="0" lvl="0" marL="0" rtl="0" algn="ctr">
                        <a:spcBef>
                          <a:spcPts val="0"/>
                        </a:spcBef>
                        <a:spcAft>
                          <a:spcPts val="0"/>
                        </a:spcAft>
                        <a:buNone/>
                      </a:pPr>
                      <a:r>
                        <a:rPr lang="en" sz="1100"/>
                        <a:t>0.909</a:t>
                      </a:r>
                      <a:endParaRPr sz="1100"/>
                    </a:p>
                  </a:txBody>
                  <a:tcPr marT="63500" marB="63500" marR="63500" marL="63500"/>
                </a:tc>
                <a:tc>
                  <a:txBody>
                    <a:bodyPr>
                      <a:noAutofit/>
                    </a:bodyPr>
                    <a:lstStyle/>
                    <a:p>
                      <a:pPr indent="0" lvl="0" marL="0" rtl="0" algn="ctr">
                        <a:spcBef>
                          <a:spcPts val="0"/>
                        </a:spcBef>
                        <a:spcAft>
                          <a:spcPts val="0"/>
                        </a:spcAft>
                        <a:buNone/>
                      </a:pPr>
                      <a:r>
                        <a:rPr lang="en" sz="1100"/>
                        <a:t>0.932</a:t>
                      </a:r>
                      <a:endParaRPr sz="1100"/>
                    </a:p>
                  </a:txBody>
                  <a:tcPr marT="63500" marB="63500" marR="63500" marL="63500"/>
                </a:tc>
                <a:tc>
                  <a:txBody>
                    <a:bodyPr>
                      <a:noAutofit/>
                    </a:bodyPr>
                    <a:lstStyle/>
                    <a:p>
                      <a:pPr indent="0" lvl="0" marL="0" rtl="0" algn="ctr">
                        <a:spcBef>
                          <a:spcPts val="0"/>
                        </a:spcBef>
                        <a:spcAft>
                          <a:spcPts val="0"/>
                        </a:spcAft>
                        <a:buNone/>
                      </a:pPr>
                      <a:r>
                        <a:rPr lang="en" sz="1100"/>
                        <a:t>0.911</a:t>
                      </a:r>
                      <a:endParaRPr sz="1100"/>
                    </a:p>
                  </a:txBody>
                  <a:tcPr marT="63500" marB="63500" marR="63500" marL="63500"/>
                </a:tc>
                <a:tc>
                  <a:txBody>
                    <a:bodyPr>
                      <a:noAutofit/>
                    </a:bodyPr>
                    <a:lstStyle/>
                    <a:p>
                      <a:pPr indent="0" lvl="0" marL="0" rtl="0" algn="ctr">
                        <a:spcBef>
                          <a:spcPts val="0"/>
                        </a:spcBef>
                        <a:spcAft>
                          <a:spcPts val="0"/>
                        </a:spcAft>
                        <a:buNone/>
                      </a:pPr>
                      <a:r>
                        <a:rPr lang="en" sz="1100"/>
                        <a:t>0.559</a:t>
                      </a:r>
                      <a:endParaRPr sz="1100"/>
                    </a:p>
                  </a:txBody>
                  <a:tcPr marT="63500" marB="63500" marR="63500" marL="63500"/>
                </a:tc>
                <a:tc>
                  <a:txBody>
                    <a:bodyPr>
                      <a:noAutofit/>
                    </a:bodyPr>
                    <a:lstStyle/>
                    <a:p>
                      <a:pPr indent="0" lvl="0" marL="0" rtl="0" algn="ctr">
                        <a:spcBef>
                          <a:spcPts val="0"/>
                        </a:spcBef>
                        <a:spcAft>
                          <a:spcPts val="0"/>
                        </a:spcAft>
                        <a:buNone/>
                      </a:pPr>
                      <a:r>
                        <a:rPr lang="en" sz="1100"/>
                        <a:t>93.15</a:t>
                      </a:r>
                      <a:endParaRPr sz="1100"/>
                    </a:p>
                  </a:txBody>
                  <a:tcPr marT="63500" marB="63500" marR="63500" marL="63500"/>
                </a:tc>
              </a:tr>
              <a:tr h="433850">
                <a:tc>
                  <a:txBody>
                    <a:bodyPr>
                      <a:noAutofit/>
                    </a:bodyPr>
                    <a:lstStyle/>
                    <a:p>
                      <a:pPr indent="0" lvl="0" marL="0" rtl="0" algn="ctr">
                        <a:spcBef>
                          <a:spcPts val="0"/>
                        </a:spcBef>
                        <a:spcAft>
                          <a:spcPts val="0"/>
                        </a:spcAft>
                        <a:buNone/>
                      </a:pPr>
                      <a:r>
                        <a:rPr b="1" lang="en" sz="1100">
                          <a:highlight>
                            <a:srgbClr val="FFD966"/>
                          </a:highlight>
                        </a:rPr>
                        <a:t>Random Forest</a:t>
                      </a:r>
                      <a:endParaRPr b="1"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0.934</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0.783</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0.916</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0.934</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0.917</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0.645</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93.43</a:t>
                      </a:r>
                      <a:endParaRPr sz="1100">
                        <a:highlight>
                          <a:srgbClr val="FFD966"/>
                        </a:highlight>
                      </a:endParaRPr>
                    </a:p>
                  </a:txBody>
                  <a:tcPr marT="63500" marB="63500" marR="63500" marL="63500"/>
                </a:tc>
              </a:tr>
              <a:tr h="433850">
                <a:tc>
                  <a:txBody>
                    <a:bodyPr>
                      <a:noAutofit/>
                    </a:bodyPr>
                    <a:lstStyle/>
                    <a:p>
                      <a:pPr indent="0" lvl="0" marL="0" rtl="0" algn="ctr">
                        <a:spcBef>
                          <a:spcPts val="0"/>
                        </a:spcBef>
                        <a:spcAft>
                          <a:spcPts val="0"/>
                        </a:spcAft>
                        <a:buNone/>
                      </a:pPr>
                      <a:r>
                        <a:rPr b="1" lang="en" sz="1100"/>
                        <a:t>IBK (K=10)</a:t>
                      </a:r>
                      <a:endParaRPr b="1" sz="1100"/>
                    </a:p>
                  </a:txBody>
                  <a:tcPr marT="63500" marB="63500" marR="63500" marL="63500"/>
                </a:tc>
                <a:tc>
                  <a:txBody>
                    <a:bodyPr>
                      <a:noAutofit/>
                    </a:bodyPr>
                    <a:lstStyle/>
                    <a:p>
                      <a:pPr indent="0" lvl="0" marL="0" rtl="0" algn="ctr">
                        <a:spcBef>
                          <a:spcPts val="0"/>
                        </a:spcBef>
                        <a:spcAft>
                          <a:spcPts val="0"/>
                        </a:spcAft>
                        <a:buNone/>
                      </a:pPr>
                      <a:r>
                        <a:rPr lang="en" sz="1100"/>
                        <a:t>0.940</a:t>
                      </a:r>
                      <a:endParaRPr sz="1100"/>
                    </a:p>
                  </a:txBody>
                  <a:tcPr marT="63500" marB="63500" marR="63500" marL="63500"/>
                </a:tc>
                <a:tc>
                  <a:txBody>
                    <a:bodyPr>
                      <a:noAutofit/>
                    </a:bodyPr>
                    <a:lstStyle/>
                    <a:p>
                      <a:pPr indent="0" lvl="0" marL="0" rtl="0" algn="ctr">
                        <a:spcBef>
                          <a:spcPts val="0"/>
                        </a:spcBef>
                        <a:spcAft>
                          <a:spcPts val="0"/>
                        </a:spcAft>
                        <a:buNone/>
                      </a:pPr>
                      <a:r>
                        <a:rPr lang="en" sz="1100"/>
                        <a:t>0.783</a:t>
                      </a:r>
                      <a:endParaRPr sz="1100"/>
                    </a:p>
                  </a:txBody>
                  <a:tcPr marT="63500" marB="63500" marR="63500" marL="63500"/>
                </a:tc>
                <a:tc>
                  <a:txBody>
                    <a:bodyPr>
                      <a:noAutofit/>
                    </a:bodyPr>
                    <a:lstStyle/>
                    <a:p>
                      <a:pPr indent="0" lvl="0" marL="0" rtl="0" algn="ctr">
                        <a:spcBef>
                          <a:spcPts val="0"/>
                        </a:spcBef>
                        <a:spcAft>
                          <a:spcPts val="0"/>
                        </a:spcAft>
                        <a:buNone/>
                      </a:pPr>
                      <a:r>
                        <a:rPr lang="en" sz="1100"/>
                        <a:t>0.932</a:t>
                      </a:r>
                      <a:endParaRPr sz="1100"/>
                    </a:p>
                  </a:txBody>
                  <a:tcPr marT="63500" marB="63500" marR="63500" marL="63500"/>
                </a:tc>
                <a:tc>
                  <a:txBody>
                    <a:bodyPr>
                      <a:noAutofit/>
                    </a:bodyPr>
                    <a:lstStyle/>
                    <a:p>
                      <a:pPr indent="0" lvl="0" marL="0" rtl="0" algn="ctr">
                        <a:spcBef>
                          <a:spcPts val="0"/>
                        </a:spcBef>
                        <a:spcAft>
                          <a:spcPts val="0"/>
                        </a:spcAft>
                        <a:buNone/>
                      </a:pPr>
                      <a:r>
                        <a:rPr lang="en" sz="1100"/>
                        <a:t>0.940</a:t>
                      </a:r>
                      <a:endParaRPr sz="1100"/>
                    </a:p>
                  </a:txBody>
                  <a:tcPr marT="63500" marB="63500" marR="63500" marL="63500"/>
                </a:tc>
                <a:tc>
                  <a:txBody>
                    <a:bodyPr>
                      <a:noAutofit/>
                    </a:bodyPr>
                    <a:lstStyle/>
                    <a:p>
                      <a:pPr indent="0" lvl="0" marL="0" rtl="0" algn="ctr">
                        <a:spcBef>
                          <a:spcPts val="0"/>
                        </a:spcBef>
                        <a:spcAft>
                          <a:spcPts val="0"/>
                        </a:spcAft>
                        <a:buNone/>
                      </a:pPr>
                      <a:r>
                        <a:rPr lang="en" sz="1100"/>
                        <a:t>0.920</a:t>
                      </a:r>
                      <a:endParaRPr sz="1100"/>
                    </a:p>
                  </a:txBody>
                  <a:tcPr marT="63500" marB="63500" marR="63500" marL="63500"/>
                </a:tc>
                <a:tc>
                  <a:txBody>
                    <a:bodyPr>
                      <a:noAutofit/>
                    </a:bodyPr>
                    <a:lstStyle/>
                    <a:p>
                      <a:pPr indent="0" lvl="0" marL="0" rtl="0" algn="ctr">
                        <a:spcBef>
                          <a:spcPts val="0"/>
                        </a:spcBef>
                        <a:spcAft>
                          <a:spcPts val="0"/>
                        </a:spcAft>
                        <a:buNone/>
                      </a:pPr>
                      <a:r>
                        <a:rPr lang="en" sz="1100"/>
                        <a:t>0.560</a:t>
                      </a:r>
                      <a:endParaRPr sz="1100"/>
                    </a:p>
                  </a:txBody>
                  <a:tcPr marT="63500" marB="63500" marR="63500" marL="63500"/>
                </a:tc>
                <a:tc>
                  <a:txBody>
                    <a:bodyPr>
                      <a:noAutofit/>
                    </a:bodyPr>
                    <a:lstStyle/>
                    <a:p>
                      <a:pPr indent="0" lvl="0" marL="0" rtl="0" algn="ctr">
                        <a:spcBef>
                          <a:spcPts val="0"/>
                        </a:spcBef>
                        <a:spcAft>
                          <a:spcPts val="0"/>
                        </a:spcAft>
                        <a:buNone/>
                      </a:pPr>
                      <a:r>
                        <a:rPr lang="en" sz="1100"/>
                        <a:t>93.97</a:t>
                      </a:r>
                      <a:endParaRPr sz="1100"/>
                    </a:p>
                  </a:txBody>
                  <a:tcPr marT="63500" marB="63500" marR="63500" marL="6350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6"/>
          <p:cNvSpPr txBox="1"/>
          <p:nvPr>
            <p:ph type="title"/>
          </p:nvPr>
        </p:nvSpPr>
        <p:spPr>
          <a:xfrm flipH="1">
            <a:off x="468600" y="450150"/>
            <a:ext cx="63681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Winner</a:t>
            </a:r>
            <a:r>
              <a:rPr lang="en"/>
              <a:t> </a:t>
            </a:r>
            <a:endParaRPr/>
          </a:p>
        </p:txBody>
      </p:sp>
      <p:sp>
        <p:nvSpPr>
          <p:cNvPr id="211" name="Google Shape;211;p36"/>
          <p:cNvSpPr txBox="1"/>
          <p:nvPr/>
        </p:nvSpPr>
        <p:spPr>
          <a:xfrm>
            <a:off x="534700" y="4319700"/>
            <a:ext cx="8128200" cy="555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latin typeface="Open Sans"/>
              <a:ea typeface="Open Sans"/>
              <a:cs typeface="Open Sans"/>
              <a:sym typeface="Open Sans"/>
            </a:endParaRPr>
          </a:p>
        </p:txBody>
      </p:sp>
      <p:graphicFrame>
        <p:nvGraphicFramePr>
          <p:cNvPr id="212" name="Google Shape;212;p36"/>
          <p:cNvGraphicFramePr/>
          <p:nvPr/>
        </p:nvGraphicFramePr>
        <p:xfrm>
          <a:off x="534688" y="1030800"/>
          <a:ext cx="3000000" cy="3000000"/>
        </p:xfrm>
        <a:graphic>
          <a:graphicData uri="http://schemas.openxmlformats.org/drawingml/2006/table">
            <a:tbl>
              <a:tblPr>
                <a:noFill/>
                <a:tableStyleId>{F22453AD-BE12-4026-9FA6-8084E7130A0F}</a:tableStyleId>
              </a:tblPr>
              <a:tblGrid>
                <a:gridCol w="1270950"/>
                <a:gridCol w="1146525"/>
                <a:gridCol w="629050"/>
                <a:gridCol w="801725"/>
                <a:gridCol w="1036075"/>
                <a:gridCol w="764725"/>
                <a:gridCol w="666050"/>
                <a:gridCol w="740050"/>
                <a:gridCol w="1073075"/>
              </a:tblGrid>
              <a:tr h="787425">
                <a:tc>
                  <a:txBody>
                    <a:bodyPr>
                      <a:noAutofit/>
                    </a:bodyPr>
                    <a:lstStyle/>
                    <a:p>
                      <a:pPr indent="0" lvl="0" marL="0" rtl="0" algn="l">
                        <a:spcBef>
                          <a:spcPts val="0"/>
                        </a:spcBef>
                        <a:spcAft>
                          <a:spcPts val="0"/>
                        </a:spcAft>
                        <a:buNone/>
                      </a:pPr>
                      <a:r>
                        <a:rPr b="1" lang="en" sz="1100">
                          <a:latin typeface="Open Sans"/>
                          <a:ea typeface="Open Sans"/>
                          <a:cs typeface="Open Sans"/>
                          <a:sym typeface="Open Sans"/>
                        </a:rPr>
                        <a:t>Attribute Selection Algorithm</a:t>
                      </a:r>
                      <a:endParaRPr b="1" sz="1100">
                        <a:latin typeface="Open Sans"/>
                        <a:ea typeface="Open Sans"/>
                        <a:cs typeface="Open Sans"/>
                        <a:sym typeface="Open Sans"/>
                      </a:endParaRPr>
                    </a:p>
                  </a:txBody>
                  <a:tcPr marT="63500" marB="63500" marR="63500" marL="63500"/>
                </a:tc>
                <a:tc>
                  <a:txBody>
                    <a:bodyPr>
                      <a:noAutofit/>
                    </a:bodyPr>
                    <a:lstStyle/>
                    <a:p>
                      <a:pPr indent="0" lvl="0" marL="0" rtl="0" algn="l">
                        <a:spcBef>
                          <a:spcPts val="0"/>
                        </a:spcBef>
                        <a:spcAft>
                          <a:spcPts val="0"/>
                        </a:spcAft>
                        <a:buNone/>
                      </a:pPr>
                      <a:r>
                        <a:rPr b="1" lang="en" sz="1100">
                          <a:latin typeface="Open Sans"/>
                          <a:ea typeface="Open Sans"/>
                          <a:cs typeface="Open Sans"/>
                          <a:sym typeface="Open Sans"/>
                        </a:rPr>
                        <a:t>Classifier Algorithm</a:t>
                      </a:r>
                      <a:endParaRPr b="1" sz="1100">
                        <a:latin typeface="Open Sans"/>
                        <a:ea typeface="Open Sans"/>
                        <a:cs typeface="Open Sans"/>
                        <a:sym typeface="Open Sans"/>
                      </a:endParaRPr>
                    </a:p>
                  </a:txBody>
                  <a:tcPr marT="63500" marB="63500" marR="63500" marL="63500"/>
                </a:tc>
                <a:tc>
                  <a:txBody>
                    <a:bodyPr>
                      <a:noAutofit/>
                    </a:bodyPr>
                    <a:lstStyle/>
                    <a:p>
                      <a:pPr indent="0" lvl="0" marL="0" rtl="0" algn="l">
                        <a:spcBef>
                          <a:spcPts val="0"/>
                        </a:spcBef>
                        <a:spcAft>
                          <a:spcPts val="0"/>
                        </a:spcAft>
                        <a:buNone/>
                      </a:pPr>
                      <a:r>
                        <a:rPr b="1" lang="en" sz="1100">
                          <a:latin typeface="Open Sans"/>
                          <a:ea typeface="Open Sans"/>
                          <a:cs typeface="Open Sans"/>
                          <a:sym typeface="Open Sans"/>
                        </a:rPr>
                        <a:t>  TP</a:t>
                      </a:r>
                      <a:endParaRPr b="1" sz="1100">
                        <a:latin typeface="Open Sans"/>
                        <a:ea typeface="Open Sans"/>
                        <a:cs typeface="Open Sans"/>
                        <a:sym typeface="Open Sans"/>
                      </a:endParaRPr>
                    </a:p>
                  </a:txBody>
                  <a:tcPr marT="63500" marB="63500" marR="63500" marL="63500"/>
                </a:tc>
                <a:tc>
                  <a:txBody>
                    <a:bodyPr>
                      <a:noAutofit/>
                    </a:bodyPr>
                    <a:lstStyle/>
                    <a:p>
                      <a:pPr indent="0" lvl="0" marL="0" rtl="0" algn="l">
                        <a:spcBef>
                          <a:spcPts val="0"/>
                        </a:spcBef>
                        <a:spcAft>
                          <a:spcPts val="0"/>
                        </a:spcAft>
                        <a:buNone/>
                      </a:pPr>
                      <a:r>
                        <a:rPr b="1" lang="en" sz="1100">
                          <a:latin typeface="Open Sans"/>
                          <a:ea typeface="Open Sans"/>
                          <a:cs typeface="Open Sans"/>
                          <a:sym typeface="Open Sans"/>
                        </a:rPr>
                        <a:t>  FP</a:t>
                      </a:r>
                      <a:endParaRPr b="1" sz="1100">
                        <a:latin typeface="Open Sans"/>
                        <a:ea typeface="Open Sans"/>
                        <a:cs typeface="Open Sans"/>
                        <a:sym typeface="Open Sans"/>
                      </a:endParaRPr>
                    </a:p>
                  </a:txBody>
                  <a:tcPr marT="63500" marB="63500" marR="63500" marL="63500"/>
                </a:tc>
                <a:tc>
                  <a:txBody>
                    <a:bodyPr>
                      <a:noAutofit/>
                    </a:bodyPr>
                    <a:lstStyle/>
                    <a:p>
                      <a:pPr indent="0" lvl="0" marL="0" rtl="0" algn="l">
                        <a:spcBef>
                          <a:spcPts val="0"/>
                        </a:spcBef>
                        <a:spcAft>
                          <a:spcPts val="0"/>
                        </a:spcAft>
                        <a:buNone/>
                      </a:pPr>
                      <a:r>
                        <a:rPr b="1" lang="en" sz="1100">
                          <a:latin typeface="Open Sans"/>
                          <a:ea typeface="Open Sans"/>
                          <a:cs typeface="Open Sans"/>
                          <a:sym typeface="Open Sans"/>
                        </a:rPr>
                        <a:t>Precision</a:t>
                      </a:r>
                      <a:endParaRPr b="1" sz="1100">
                        <a:latin typeface="Open Sans"/>
                        <a:ea typeface="Open Sans"/>
                        <a:cs typeface="Open Sans"/>
                        <a:sym typeface="Open Sans"/>
                      </a:endParaRPr>
                    </a:p>
                  </a:txBody>
                  <a:tcPr marT="63500" marB="63500" marR="63500" marL="63500"/>
                </a:tc>
                <a:tc>
                  <a:txBody>
                    <a:bodyPr>
                      <a:noAutofit/>
                    </a:bodyPr>
                    <a:lstStyle/>
                    <a:p>
                      <a:pPr indent="0" lvl="0" marL="0" rtl="0" algn="l">
                        <a:spcBef>
                          <a:spcPts val="0"/>
                        </a:spcBef>
                        <a:spcAft>
                          <a:spcPts val="0"/>
                        </a:spcAft>
                        <a:buNone/>
                      </a:pPr>
                      <a:r>
                        <a:rPr b="1" lang="en" sz="1100">
                          <a:latin typeface="Open Sans"/>
                          <a:ea typeface="Open Sans"/>
                          <a:cs typeface="Open Sans"/>
                          <a:sym typeface="Open Sans"/>
                        </a:rPr>
                        <a:t>Recall</a:t>
                      </a:r>
                      <a:endParaRPr b="1" sz="1100">
                        <a:latin typeface="Open Sans"/>
                        <a:ea typeface="Open Sans"/>
                        <a:cs typeface="Open Sans"/>
                        <a:sym typeface="Open Sans"/>
                      </a:endParaRPr>
                    </a:p>
                  </a:txBody>
                  <a:tcPr marT="63500" marB="63500" marR="63500" marL="63500"/>
                </a:tc>
                <a:tc>
                  <a:txBody>
                    <a:bodyPr>
                      <a:noAutofit/>
                    </a:bodyPr>
                    <a:lstStyle/>
                    <a:p>
                      <a:pPr indent="0" lvl="0" marL="0" rtl="0" algn="l">
                        <a:spcBef>
                          <a:spcPts val="0"/>
                        </a:spcBef>
                        <a:spcAft>
                          <a:spcPts val="0"/>
                        </a:spcAft>
                        <a:buNone/>
                      </a:pPr>
                      <a:r>
                        <a:rPr b="1" lang="en" sz="1100">
                          <a:latin typeface="Open Sans"/>
                          <a:ea typeface="Open Sans"/>
                          <a:cs typeface="Open Sans"/>
                          <a:sym typeface="Open Sans"/>
                        </a:rPr>
                        <a:t>   F</a:t>
                      </a:r>
                      <a:endParaRPr b="1" sz="1100">
                        <a:latin typeface="Open Sans"/>
                        <a:ea typeface="Open Sans"/>
                        <a:cs typeface="Open Sans"/>
                        <a:sym typeface="Open Sans"/>
                      </a:endParaRPr>
                    </a:p>
                  </a:txBody>
                  <a:tcPr marT="63500" marB="63500" marR="63500" marL="63500"/>
                </a:tc>
                <a:tc>
                  <a:txBody>
                    <a:bodyPr>
                      <a:noAutofit/>
                    </a:bodyPr>
                    <a:lstStyle/>
                    <a:p>
                      <a:pPr indent="0" lvl="0" marL="0" rtl="0" algn="l">
                        <a:spcBef>
                          <a:spcPts val="0"/>
                        </a:spcBef>
                        <a:spcAft>
                          <a:spcPts val="0"/>
                        </a:spcAft>
                        <a:buNone/>
                      </a:pPr>
                      <a:r>
                        <a:rPr b="1" lang="en" sz="1100">
                          <a:latin typeface="Open Sans"/>
                          <a:ea typeface="Open Sans"/>
                          <a:cs typeface="Open Sans"/>
                          <a:sym typeface="Open Sans"/>
                        </a:rPr>
                        <a:t>ROC Area</a:t>
                      </a:r>
                      <a:endParaRPr b="1" sz="1100">
                        <a:latin typeface="Open Sans"/>
                        <a:ea typeface="Open Sans"/>
                        <a:cs typeface="Open Sans"/>
                        <a:sym typeface="Open Sans"/>
                      </a:endParaRPr>
                    </a:p>
                  </a:txBody>
                  <a:tcPr marT="63500" marB="63500" marR="63500" marL="63500"/>
                </a:tc>
                <a:tc>
                  <a:txBody>
                    <a:bodyPr>
                      <a:noAutofit/>
                    </a:bodyPr>
                    <a:lstStyle/>
                    <a:p>
                      <a:pPr indent="0" lvl="0" marL="0" rtl="0" algn="l">
                        <a:spcBef>
                          <a:spcPts val="0"/>
                        </a:spcBef>
                        <a:spcAft>
                          <a:spcPts val="0"/>
                        </a:spcAft>
                        <a:buNone/>
                      </a:pPr>
                      <a:r>
                        <a:rPr b="1" lang="en" sz="1100">
                          <a:latin typeface="Open Sans"/>
                          <a:ea typeface="Open Sans"/>
                          <a:cs typeface="Open Sans"/>
                          <a:sym typeface="Open Sans"/>
                        </a:rPr>
                        <a:t>Accuracy</a:t>
                      </a:r>
                      <a:endParaRPr b="1" sz="1100">
                        <a:latin typeface="Open Sans"/>
                        <a:ea typeface="Open Sans"/>
                        <a:cs typeface="Open Sans"/>
                        <a:sym typeface="Open Sans"/>
                      </a:endParaRPr>
                    </a:p>
                  </a:txBody>
                  <a:tcPr marT="63500" marB="63500" marR="63500" marL="63500"/>
                </a:tc>
              </a:tr>
              <a:tr h="366425">
                <a:tc>
                  <a:txBody>
                    <a:bodyPr>
                      <a:noAutofit/>
                    </a:bodyPr>
                    <a:lstStyle/>
                    <a:p>
                      <a:pPr indent="0" lvl="0" marL="0" rtl="0" algn="l">
                        <a:spcBef>
                          <a:spcPts val="0"/>
                        </a:spcBef>
                        <a:spcAft>
                          <a:spcPts val="0"/>
                        </a:spcAft>
                        <a:buNone/>
                      </a:pPr>
                      <a:r>
                        <a:rPr lang="en" sz="1100">
                          <a:highlight>
                            <a:srgbClr val="FFD966"/>
                          </a:highlight>
                          <a:latin typeface="Open Sans"/>
                          <a:ea typeface="Open Sans"/>
                          <a:cs typeface="Open Sans"/>
                          <a:sym typeface="Open Sans"/>
                        </a:rPr>
                        <a:t>Gain Ratio </a:t>
                      </a:r>
                      <a:endParaRPr sz="1100">
                        <a:highlight>
                          <a:srgbClr val="FFD966"/>
                        </a:highlight>
                        <a:latin typeface="Open Sans"/>
                        <a:ea typeface="Open Sans"/>
                        <a:cs typeface="Open Sans"/>
                        <a:sym typeface="Open Sans"/>
                      </a:endParaRPr>
                    </a:p>
                  </a:txBody>
                  <a:tcPr marT="63500" marB="63500" marR="63500" marL="63500"/>
                </a:tc>
                <a:tc>
                  <a:txBody>
                    <a:bodyPr>
                      <a:noAutofit/>
                    </a:bodyPr>
                    <a:lstStyle/>
                    <a:p>
                      <a:pPr indent="0" lvl="0" marL="0" rtl="0" algn="ctr">
                        <a:spcBef>
                          <a:spcPts val="0"/>
                        </a:spcBef>
                        <a:spcAft>
                          <a:spcPts val="0"/>
                        </a:spcAft>
                        <a:buNone/>
                      </a:pPr>
                      <a:r>
                        <a:rPr lang="en" sz="1100">
                          <a:highlight>
                            <a:srgbClr val="00FFFF"/>
                          </a:highlight>
                        </a:rPr>
                        <a:t>Random Forest</a:t>
                      </a:r>
                      <a:endParaRPr sz="1100">
                        <a:highlight>
                          <a:srgbClr val="00FFFF"/>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0.942</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00FFFF"/>
                          </a:highlight>
                        </a:rPr>
                        <a:t>0.671</a:t>
                      </a:r>
                      <a:endParaRPr sz="1100">
                        <a:highlight>
                          <a:srgbClr val="00FFFF"/>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0.932</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0.942</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0.931</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00FFFF"/>
                          </a:highlight>
                        </a:rPr>
                        <a:t>0.666</a:t>
                      </a:r>
                      <a:endParaRPr sz="1100">
                        <a:highlight>
                          <a:srgbClr val="00FFFF"/>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94.25</a:t>
                      </a:r>
                      <a:endParaRPr sz="1100">
                        <a:highlight>
                          <a:srgbClr val="FFD966"/>
                        </a:highlight>
                      </a:endParaRPr>
                    </a:p>
                  </a:txBody>
                  <a:tcPr marT="63500" marB="63500" marR="63500" marL="63500"/>
                </a:tc>
              </a:tr>
              <a:tr h="787425">
                <a:tc>
                  <a:txBody>
                    <a:bodyPr>
                      <a:noAutofit/>
                    </a:bodyPr>
                    <a:lstStyle/>
                    <a:p>
                      <a:pPr indent="0" lvl="0" marL="0" rtl="0" algn="l">
                        <a:spcBef>
                          <a:spcPts val="0"/>
                        </a:spcBef>
                        <a:spcAft>
                          <a:spcPts val="0"/>
                        </a:spcAft>
                        <a:buNone/>
                      </a:pPr>
                      <a:r>
                        <a:rPr lang="en" sz="1100">
                          <a:highlight>
                            <a:srgbClr val="FFD966"/>
                          </a:highlight>
                          <a:latin typeface="Open Sans"/>
                          <a:ea typeface="Open Sans"/>
                          <a:cs typeface="Open Sans"/>
                          <a:sym typeface="Open Sans"/>
                        </a:rPr>
                        <a:t>SymetricalUncertSubsetAttributeEval</a:t>
                      </a:r>
                      <a:endParaRPr sz="1100">
                        <a:highlight>
                          <a:srgbClr val="FFD966"/>
                        </a:highlight>
                        <a:latin typeface="Open Sans"/>
                        <a:ea typeface="Open Sans"/>
                        <a:cs typeface="Open Sans"/>
                        <a:sym typeface="Open Sans"/>
                      </a:endParaRPr>
                    </a:p>
                  </a:txBody>
                  <a:tcPr marT="63500" marB="63500" marR="63500" marL="63500"/>
                </a:tc>
                <a:tc>
                  <a:txBody>
                    <a:bodyPr>
                      <a:noAutofit/>
                    </a:bodyPr>
                    <a:lstStyle/>
                    <a:p>
                      <a:pPr indent="0" lvl="0" marL="0" rtl="0" algn="ctr">
                        <a:spcBef>
                          <a:spcPts val="0"/>
                        </a:spcBef>
                        <a:spcAft>
                          <a:spcPts val="0"/>
                        </a:spcAft>
                        <a:buNone/>
                      </a:pPr>
                      <a:r>
                        <a:rPr i="1" lang="en" sz="1100">
                          <a:highlight>
                            <a:srgbClr val="FFD966"/>
                          </a:highlight>
                        </a:rPr>
                        <a:t>IBK (K=10)</a:t>
                      </a:r>
                      <a:endParaRPr i="1"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i="1" lang="en" sz="1100">
                          <a:highlight>
                            <a:srgbClr val="FFD966"/>
                          </a:highlight>
                        </a:rPr>
                        <a:t>0.942</a:t>
                      </a:r>
                      <a:endParaRPr i="1"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i="1" lang="en" sz="1100">
                          <a:highlight>
                            <a:srgbClr val="FFD966"/>
                          </a:highlight>
                        </a:rPr>
                        <a:t>0.782</a:t>
                      </a:r>
                      <a:endParaRPr i="1"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i="1" lang="en" sz="1100">
                          <a:highlight>
                            <a:srgbClr val="FFD966"/>
                          </a:highlight>
                        </a:rPr>
                        <a:t>0.946</a:t>
                      </a:r>
                      <a:endParaRPr i="1"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i="1" lang="en" sz="1100">
                          <a:highlight>
                            <a:srgbClr val="FFD966"/>
                          </a:highlight>
                        </a:rPr>
                        <a:t>0.942</a:t>
                      </a:r>
                      <a:endParaRPr i="1"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i="1" lang="en" sz="1100">
                          <a:highlight>
                            <a:srgbClr val="FFD966"/>
                          </a:highlight>
                        </a:rPr>
                        <a:t>0.922</a:t>
                      </a:r>
                      <a:endParaRPr i="1"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i="1" lang="en" sz="1100">
                          <a:highlight>
                            <a:srgbClr val="FFD966"/>
                          </a:highlight>
                        </a:rPr>
                        <a:t>0.662</a:t>
                      </a:r>
                      <a:endParaRPr i="1"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i="1" lang="en" sz="1100">
                          <a:highlight>
                            <a:srgbClr val="FFD966"/>
                          </a:highlight>
                        </a:rPr>
                        <a:t>94.25</a:t>
                      </a:r>
                      <a:endParaRPr i="1" sz="1100">
                        <a:highlight>
                          <a:srgbClr val="FFD966"/>
                        </a:highlight>
                      </a:endParaRPr>
                    </a:p>
                  </a:txBody>
                  <a:tcPr marT="63500" marB="63500" marR="63500" marL="63500"/>
                </a:tc>
              </a:tr>
              <a:tr h="576925">
                <a:tc>
                  <a:txBody>
                    <a:bodyPr>
                      <a:noAutofit/>
                    </a:bodyPr>
                    <a:lstStyle/>
                    <a:p>
                      <a:pPr indent="0" lvl="0" marL="0" rtl="0" algn="l">
                        <a:spcBef>
                          <a:spcPts val="0"/>
                        </a:spcBef>
                        <a:spcAft>
                          <a:spcPts val="0"/>
                        </a:spcAft>
                        <a:buNone/>
                      </a:pPr>
                      <a:r>
                        <a:rPr lang="en" sz="1100">
                          <a:latin typeface="Open Sans"/>
                          <a:ea typeface="Open Sans"/>
                          <a:cs typeface="Open Sans"/>
                          <a:sym typeface="Open Sans"/>
                        </a:rPr>
                        <a:t>CfsSubsetEval</a:t>
                      </a:r>
                      <a:endParaRPr sz="1100">
                        <a:latin typeface="Open Sans"/>
                        <a:ea typeface="Open Sans"/>
                        <a:cs typeface="Open Sans"/>
                        <a:sym typeface="Open Sans"/>
                      </a:endParaRPr>
                    </a:p>
                  </a:txBody>
                  <a:tcPr marT="63500" marB="63500" marR="63500" marL="63500"/>
                </a:tc>
                <a:tc>
                  <a:txBody>
                    <a:bodyPr>
                      <a:noAutofit/>
                    </a:bodyPr>
                    <a:lstStyle/>
                    <a:p>
                      <a:pPr indent="0" lvl="0" marL="0" rtl="0" algn="ctr">
                        <a:spcBef>
                          <a:spcPts val="0"/>
                        </a:spcBef>
                        <a:spcAft>
                          <a:spcPts val="0"/>
                        </a:spcAft>
                        <a:buNone/>
                      </a:pPr>
                      <a:r>
                        <a:rPr lang="en" sz="1100"/>
                        <a:t>Multilayer Perceptron</a:t>
                      </a:r>
                      <a:endParaRPr sz="1100"/>
                    </a:p>
                  </a:txBody>
                  <a:tcPr marT="63500" marB="63500" marR="63500" marL="63500"/>
                </a:tc>
                <a:tc>
                  <a:txBody>
                    <a:bodyPr>
                      <a:noAutofit/>
                    </a:bodyPr>
                    <a:lstStyle/>
                    <a:p>
                      <a:pPr indent="0" lvl="0" marL="0" rtl="0" algn="ctr">
                        <a:spcBef>
                          <a:spcPts val="0"/>
                        </a:spcBef>
                        <a:spcAft>
                          <a:spcPts val="0"/>
                        </a:spcAft>
                        <a:buNone/>
                      </a:pPr>
                      <a:r>
                        <a:rPr lang="en" sz="1100"/>
                        <a:t>0.937</a:t>
                      </a:r>
                      <a:endParaRPr sz="1100"/>
                    </a:p>
                  </a:txBody>
                  <a:tcPr marT="63500" marB="63500" marR="63500" marL="63500"/>
                </a:tc>
                <a:tc>
                  <a:txBody>
                    <a:bodyPr>
                      <a:noAutofit/>
                    </a:bodyPr>
                    <a:lstStyle/>
                    <a:p>
                      <a:pPr indent="0" lvl="0" marL="0" rtl="0" algn="ctr">
                        <a:spcBef>
                          <a:spcPts val="0"/>
                        </a:spcBef>
                        <a:spcAft>
                          <a:spcPts val="0"/>
                        </a:spcAft>
                        <a:buNone/>
                      </a:pPr>
                      <a:r>
                        <a:rPr lang="en" sz="1100"/>
                        <a:t>0.783</a:t>
                      </a:r>
                      <a:endParaRPr sz="1100"/>
                    </a:p>
                  </a:txBody>
                  <a:tcPr marT="63500" marB="63500" marR="63500" marL="63500"/>
                </a:tc>
                <a:tc>
                  <a:txBody>
                    <a:bodyPr>
                      <a:noAutofit/>
                    </a:bodyPr>
                    <a:lstStyle/>
                    <a:p>
                      <a:pPr indent="0" lvl="0" marL="0" rtl="0" algn="ctr">
                        <a:spcBef>
                          <a:spcPts val="0"/>
                        </a:spcBef>
                        <a:spcAft>
                          <a:spcPts val="0"/>
                        </a:spcAft>
                        <a:buNone/>
                      </a:pPr>
                      <a:r>
                        <a:rPr lang="en" sz="1100"/>
                        <a:t>0.923</a:t>
                      </a:r>
                      <a:endParaRPr sz="1100"/>
                    </a:p>
                  </a:txBody>
                  <a:tcPr marT="63500" marB="63500" marR="63500" marL="63500"/>
                </a:tc>
                <a:tc>
                  <a:txBody>
                    <a:bodyPr>
                      <a:noAutofit/>
                    </a:bodyPr>
                    <a:lstStyle/>
                    <a:p>
                      <a:pPr indent="0" lvl="0" marL="0" rtl="0" algn="ctr">
                        <a:spcBef>
                          <a:spcPts val="0"/>
                        </a:spcBef>
                        <a:spcAft>
                          <a:spcPts val="0"/>
                        </a:spcAft>
                        <a:buNone/>
                      </a:pPr>
                      <a:r>
                        <a:rPr lang="en" sz="1100"/>
                        <a:t>0.937</a:t>
                      </a:r>
                      <a:endParaRPr sz="1100"/>
                    </a:p>
                  </a:txBody>
                  <a:tcPr marT="63500" marB="63500" marR="63500" marL="63500"/>
                </a:tc>
                <a:tc>
                  <a:txBody>
                    <a:bodyPr>
                      <a:noAutofit/>
                    </a:bodyPr>
                    <a:lstStyle/>
                    <a:p>
                      <a:pPr indent="0" lvl="0" marL="0" rtl="0" algn="ctr">
                        <a:spcBef>
                          <a:spcPts val="0"/>
                        </a:spcBef>
                        <a:spcAft>
                          <a:spcPts val="0"/>
                        </a:spcAft>
                        <a:buNone/>
                      </a:pPr>
                      <a:r>
                        <a:rPr lang="en" sz="1100"/>
                        <a:t>0.919</a:t>
                      </a:r>
                      <a:endParaRPr sz="1100"/>
                    </a:p>
                  </a:txBody>
                  <a:tcPr marT="63500" marB="63500" marR="63500" marL="63500"/>
                </a:tc>
                <a:tc>
                  <a:txBody>
                    <a:bodyPr>
                      <a:noAutofit/>
                    </a:bodyPr>
                    <a:lstStyle/>
                    <a:p>
                      <a:pPr indent="0" lvl="0" marL="0" rtl="0" algn="ctr">
                        <a:spcBef>
                          <a:spcPts val="0"/>
                        </a:spcBef>
                        <a:spcAft>
                          <a:spcPts val="0"/>
                        </a:spcAft>
                        <a:buNone/>
                      </a:pPr>
                      <a:r>
                        <a:rPr lang="en" sz="1100"/>
                        <a:t>0.671</a:t>
                      </a:r>
                      <a:endParaRPr sz="1100"/>
                    </a:p>
                  </a:txBody>
                  <a:tcPr marT="63500" marB="63500" marR="63500" marL="63500"/>
                </a:tc>
                <a:tc>
                  <a:txBody>
                    <a:bodyPr>
                      <a:noAutofit/>
                    </a:bodyPr>
                    <a:lstStyle/>
                    <a:p>
                      <a:pPr indent="0" lvl="0" marL="0" rtl="0" algn="ctr">
                        <a:spcBef>
                          <a:spcPts val="0"/>
                        </a:spcBef>
                        <a:spcAft>
                          <a:spcPts val="0"/>
                        </a:spcAft>
                        <a:buNone/>
                      </a:pPr>
                      <a:r>
                        <a:rPr lang="en" sz="1100"/>
                        <a:t>93.69</a:t>
                      </a:r>
                      <a:endParaRPr sz="1100"/>
                    </a:p>
                  </a:txBody>
                  <a:tcPr marT="63500" marB="63500" marR="63500" marL="63500"/>
                </a:tc>
              </a:tr>
              <a:tr h="576925">
                <a:tc>
                  <a:txBody>
                    <a:bodyPr>
                      <a:noAutofit/>
                    </a:bodyPr>
                    <a:lstStyle/>
                    <a:p>
                      <a:pPr indent="0" lvl="0" marL="0" rtl="0" algn="l">
                        <a:spcBef>
                          <a:spcPts val="0"/>
                        </a:spcBef>
                        <a:spcAft>
                          <a:spcPts val="0"/>
                        </a:spcAft>
                        <a:buNone/>
                      </a:pPr>
                      <a:r>
                        <a:rPr lang="en" sz="1100">
                          <a:highlight>
                            <a:srgbClr val="FFD966"/>
                          </a:highlight>
                          <a:latin typeface="Open Sans"/>
                          <a:ea typeface="Open Sans"/>
                          <a:cs typeface="Open Sans"/>
                          <a:sym typeface="Open Sans"/>
                        </a:rPr>
                        <a:t>WrapperSubsetEval</a:t>
                      </a:r>
                      <a:endParaRPr sz="1100">
                        <a:highlight>
                          <a:srgbClr val="FFD966"/>
                        </a:highlight>
                        <a:latin typeface="Open Sans"/>
                        <a:ea typeface="Open Sans"/>
                        <a:cs typeface="Open Sans"/>
                        <a:sym typeface="Open Sans"/>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Multilayer Perceptron</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0.942</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0.745</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0.937</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0.942</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0.926</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0.654</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94.25</a:t>
                      </a:r>
                      <a:endParaRPr sz="1100">
                        <a:highlight>
                          <a:srgbClr val="FFD966"/>
                        </a:highlight>
                      </a:endParaRPr>
                    </a:p>
                  </a:txBody>
                  <a:tcPr marT="63500" marB="63500" marR="63500" marL="63500"/>
                </a:tc>
              </a:tr>
              <a:tr h="366425">
                <a:tc>
                  <a:txBody>
                    <a:bodyPr>
                      <a:noAutofit/>
                    </a:bodyPr>
                    <a:lstStyle/>
                    <a:p>
                      <a:pPr indent="0" lvl="0" marL="0" rtl="0" algn="l">
                        <a:spcBef>
                          <a:spcPts val="0"/>
                        </a:spcBef>
                        <a:spcAft>
                          <a:spcPts val="0"/>
                        </a:spcAft>
                        <a:buNone/>
                      </a:pPr>
                      <a:r>
                        <a:rPr lang="en" sz="1100">
                          <a:latin typeface="Open Sans"/>
                          <a:ea typeface="Open Sans"/>
                          <a:cs typeface="Open Sans"/>
                          <a:sym typeface="Open Sans"/>
                        </a:rPr>
                        <a:t>By Intuition</a:t>
                      </a:r>
                      <a:endParaRPr sz="1100">
                        <a:latin typeface="Open Sans"/>
                        <a:ea typeface="Open Sans"/>
                        <a:cs typeface="Open Sans"/>
                        <a:sym typeface="Open Sans"/>
                      </a:endParaRPr>
                    </a:p>
                  </a:txBody>
                  <a:tcPr marT="63500" marB="63500" marR="63500" marL="63500"/>
                </a:tc>
                <a:tc>
                  <a:txBody>
                    <a:bodyPr>
                      <a:noAutofit/>
                    </a:bodyPr>
                    <a:lstStyle/>
                    <a:p>
                      <a:pPr indent="0" lvl="0" marL="0" rtl="0" algn="ctr">
                        <a:spcBef>
                          <a:spcPts val="0"/>
                        </a:spcBef>
                        <a:spcAft>
                          <a:spcPts val="0"/>
                        </a:spcAft>
                        <a:buNone/>
                      </a:pPr>
                      <a:r>
                        <a:rPr lang="en" sz="1100"/>
                        <a:t>Random Forest</a:t>
                      </a:r>
                      <a:endParaRPr sz="1100"/>
                    </a:p>
                  </a:txBody>
                  <a:tcPr marT="63500" marB="63500" marR="63500" marL="63500"/>
                </a:tc>
                <a:tc>
                  <a:txBody>
                    <a:bodyPr>
                      <a:noAutofit/>
                    </a:bodyPr>
                    <a:lstStyle/>
                    <a:p>
                      <a:pPr indent="0" lvl="0" marL="0" rtl="0" algn="ctr">
                        <a:spcBef>
                          <a:spcPts val="0"/>
                        </a:spcBef>
                        <a:spcAft>
                          <a:spcPts val="0"/>
                        </a:spcAft>
                        <a:buNone/>
                      </a:pPr>
                      <a:r>
                        <a:rPr lang="en" sz="1100"/>
                        <a:t>0.934</a:t>
                      </a:r>
                      <a:endParaRPr sz="1100"/>
                    </a:p>
                  </a:txBody>
                  <a:tcPr marT="63500" marB="63500" marR="63500" marL="63500"/>
                </a:tc>
                <a:tc>
                  <a:txBody>
                    <a:bodyPr>
                      <a:noAutofit/>
                    </a:bodyPr>
                    <a:lstStyle/>
                    <a:p>
                      <a:pPr indent="0" lvl="0" marL="0" rtl="0" algn="ctr">
                        <a:spcBef>
                          <a:spcPts val="0"/>
                        </a:spcBef>
                        <a:spcAft>
                          <a:spcPts val="0"/>
                        </a:spcAft>
                        <a:buNone/>
                      </a:pPr>
                      <a:r>
                        <a:rPr lang="en" sz="1100"/>
                        <a:t>0.783</a:t>
                      </a:r>
                      <a:endParaRPr sz="1100"/>
                    </a:p>
                  </a:txBody>
                  <a:tcPr marT="63500" marB="63500" marR="63500" marL="63500"/>
                </a:tc>
                <a:tc>
                  <a:txBody>
                    <a:bodyPr>
                      <a:noAutofit/>
                    </a:bodyPr>
                    <a:lstStyle/>
                    <a:p>
                      <a:pPr indent="0" lvl="0" marL="0" rtl="0" algn="ctr">
                        <a:spcBef>
                          <a:spcPts val="0"/>
                        </a:spcBef>
                        <a:spcAft>
                          <a:spcPts val="0"/>
                        </a:spcAft>
                        <a:buNone/>
                      </a:pPr>
                      <a:r>
                        <a:rPr lang="en" sz="1100"/>
                        <a:t>0.916</a:t>
                      </a:r>
                      <a:endParaRPr sz="1100"/>
                    </a:p>
                  </a:txBody>
                  <a:tcPr marT="63500" marB="63500" marR="63500" marL="63500"/>
                </a:tc>
                <a:tc>
                  <a:txBody>
                    <a:bodyPr>
                      <a:noAutofit/>
                    </a:bodyPr>
                    <a:lstStyle/>
                    <a:p>
                      <a:pPr indent="0" lvl="0" marL="0" rtl="0" algn="ctr">
                        <a:spcBef>
                          <a:spcPts val="0"/>
                        </a:spcBef>
                        <a:spcAft>
                          <a:spcPts val="0"/>
                        </a:spcAft>
                        <a:buNone/>
                      </a:pPr>
                      <a:r>
                        <a:rPr lang="en" sz="1100"/>
                        <a:t>0.934</a:t>
                      </a:r>
                      <a:endParaRPr sz="1100"/>
                    </a:p>
                  </a:txBody>
                  <a:tcPr marT="63500" marB="63500" marR="63500" marL="63500"/>
                </a:tc>
                <a:tc>
                  <a:txBody>
                    <a:bodyPr>
                      <a:noAutofit/>
                    </a:bodyPr>
                    <a:lstStyle/>
                    <a:p>
                      <a:pPr indent="0" lvl="0" marL="0" rtl="0" algn="ctr">
                        <a:spcBef>
                          <a:spcPts val="0"/>
                        </a:spcBef>
                        <a:spcAft>
                          <a:spcPts val="0"/>
                        </a:spcAft>
                        <a:buNone/>
                      </a:pPr>
                      <a:r>
                        <a:rPr lang="en" sz="1100"/>
                        <a:t>0.917</a:t>
                      </a:r>
                      <a:endParaRPr sz="1100"/>
                    </a:p>
                  </a:txBody>
                  <a:tcPr marT="63500" marB="63500" marR="63500" marL="63500"/>
                </a:tc>
                <a:tc>
                  <a:txBody>
                    <a:bodyPr>
                      <a:noAutofit/>
                    </a:bodyPr>
                    <a:lstStyle/>
                    <a:p>
                      <a:pPr indent="0" lvl="0" marL="0" rtl="0" algn="ctr">
                        <a:spcBef>
                          <a:spcPts val="0"/>
                        </a:spcBef>
                        <a:spcAft>
                          <a:spcPts val="0"/>
                        </a:spcAft>
                        <a:buNone/>
                      </a:pPr>
                      <a:r>
                        <a:rPr lang="en" sz="1100"/>
                        <a:t>0.645</a:t>
                      </a:r>
                      <a:endParaRPr sz="1100"/>
                    </a:p>
                  </a:txBody>
                  <a:tcPr marT="63500" marB="63500" marR="63500" marL="63500"/>
                </a:tc>
                <a:tc>
                  <a:txBody>
                    <a:bodyPr>
                      <a:noAutofit/>
                    </a:bodyPr>
                    <a:lstStyle/>
                    <a:p>
                      <a:pPr indent="0" lvl="0" marL="0" rtl="0" algn="ctr">
                        <a:spcBef>
                          <a:spcPts val="0"/>
                        </a:spcBef>
                        <a:spcAft>
                          <a:spcPts val="0"/>
                        </a:spcAft>
                        <a:buNone/>
                      </a:pPr>
                      <a:r>
                        <a:rPr lang="en" sz="1100"/>
                        <a:t>93.43</a:t>
                      </a:r>
                      <a:endParaRPr sz="1100"/>
                    </a:p>
                  </a:txBody>
                  <a:tcPr marT="63500" marB="63500" marR="63500" marL="6350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8" name="Google Shape;218;p37"/>
          <p:cNvPicPr preferRelativeResize="0"/>
          <p:nvPr/>
        </p:nvPicPr>
        <p:blipFill rotWithShape="1">
          <a:blip r:embed="rId3">
            <a:alphaModFix/>
          </a:blip>
          <a:srcRect b="11715" l="0" r="0" t="0"/>
          <a:stretch/>
        </p:blipFill>
        <p:spPr>
          <a:xfrm>
            <a:off x="0" y="0"/>
            <a:ext cx="9144000" cy="50348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4" name="Google Shape;224;p38"/>
          <p:cNvPicPr preferRelativeResize="0"/>
          <p:nvPr/>
        </p:nvPicPr>
        <p:blipFill rotWithShape="1">
          <a:blip r:embed="rId3">
            <a:alphaModFix/>
          </a:blip>
          <a:srcRect b="11715" l="0" r="0" t="0"/>
          <a:stretch/>
        </p:blipFill>
        <p:spPr>
          <a:xfrm>
            <a:off x="0" y="0"/>
            <a:ext cx="9144000" cy="45409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0" name="Google Shape;230;p39"/>
          <p:cNvPicPr preferRelativeResize="0"/>
          <p:nvPr/>
        </p:nvPicPr>
        <p:blipFill rotWithShape="1">
          <a:blip r:embed="rId3">
            <a:alphaModFix/>
          </a:blip>
          <a:srcRect b="9354" l="0" r="0" t="0"/>
          <a:stretch/>
        </p:blipFill>
        <p:spPr>
          <a:xfrm>
            <a:off x="0" y="0"/>
            <a:ext cx="9144000" cy="503487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40"/>
          <p:cNvSpPr txBox="1"/>
          <p:nvPr>
            <p:ph type="title"/>
          </p:nvPr>
        </p:nvSpPr>
        <p:spPr>
          <a:xfrm flipH="1">
            <a:off x="468600" y="450150"/>
            <a:ext cx="63681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Justification</a:t>
            </a:r>
            <a:r>
              <a:rPr lang="en"/>
              <a:t> </a:t>
            </a:r>
            <a:endParaRPr/>
          </a:p>
        </p:txBody>
      </p:sp>
      <p:sp>
        <p:nvSpPr>
          <p:cNvPr id="236" name="Google Shape;236;p40"/>
          <p:cNvSpPr txBox="1"/>
          <p:nvPr/>
        </p:nvSpPr>
        <p:spPr>
          <a:xfrm>
            <a:off x="534700" y="4319700"/>
            <a:ext cx="8128200" cy="555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latin typeface="Open Sans"/>
              <a:ea typeface="Open Sans"/>
              <a:cs typeface="Open Sans"/>
              <a:sym typeface="Open Sans"/>
            </a:endParaRPr>
          </a:p>
        </p:txBody>
      </p:sp>
      <p:sp>
        <p:nvSpPr>
          <p:cNvPr id="237" name="Google Shape;237;p40"/>
          <p:cNvSpPr txBox="1"/>
          <p:nvPr/>
        </p:nvSpPr>
        <p:spPr>
          <a:xfrm>
            <a:off x="671075" y="862500"/>
            <a:ext cx="8128200" cy="3418500"/>
          </a:xfrm>
          <a:prstGeom prst="rect">
            <a:avLst/>
          </a:prstGeom>
          <a:noFill/>
          <a:ln>
            <a:noFill/>
          </a:ln>
        </p:spPr>
        <p:txBody>
          <a:bodyPr anchorCtr="0" anchor="t" bIns="91425" lIns="91425" spcFirstLastPara="1" rIns="91425" wrap="square" tIns="91425">
            <a:noAutofit/>
          </a:bodyPr>
          <a:lstStyle/>
          <a:p>
            <a:pPr indent="-457200" lvl="0" marL="457200" rtl="0" algn="l">
              <a:lnSpc>
                <a:spcPct val="150000"/>
              </a:lnSpc>
              <a:spcBef>
                <a:spcPts val="1000"/>
              </a:spcBef>
              <a:spcAft>
                <a:spcPts val="0"/>
              </a:spcAft>
              <a:buClr>
                <a:schemeClr val="dk1"/>
              </a:buClr>
              <a:buSzPts val="1100"/>
              <a:buFont typeface="Arial"/>
              <a:buNone/>
            </a:pPr>
            <a:r>
              <a:rPr lang="en" sz="1800">
                <a:solidFill>
                  <a:schemeClr val="dk1"/>
                </a:solidFill>
                <a:latin typeface="Open Sans"/>
                <a:ea typeface="Open Sans"/>
                <a:cs typeface="Open Sans"/>
                <a:sym typeface="Open Sans"/>
              </a:rPr>
              <a:t>As seen in the previous table 3 models have the same accuracy of 94.25%.</a:t>
            </a:r>
            <a:endParaRPr sz="1800">
              <a:solidFill>
                <a:schemeClr val="dk1"/>
              </a:solidFill>
              <a:latin typeface="Open Sans"/>
              <a:ea typeface="Open Sans"/>
              <a:cs typeface="Open Sans"/>
              <a:sym typeface="Open Sans"/>
            </a:endParaRPr>
          </a:p>
          <a:p>
            <a:pPr indent="-342900" lvl="0" marL="457200" rtl="0" algn="l">
              <a:lnSpc>
                <a:spcPct val="150000"/>
              </a:lnSpc>
              <a:spcBef>
                <a:spcPts val="100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IBK(k=10) using SymetricalUncertAttributeEval as attribute selection algorithm.</a:t>
            </a:r>
            <a:endParaRPr sz="1800">
              <a:solidFill>
                <a:schemeClr val="dk1"/>
              </a:solidFill>
              <a:latin typeface="Open Sans"/>
              <a:ea typeface="Open Sans"/>
              <a:cs typeface="Open Sans"/>
              <a:sym typeface="Open Sans"/>
            </a:endParaRPr>
          </a:p>
          <a:p>
            <a:pPr indent="-342900" lvl="0" marL="457200" rtl="0" algn="l">
              <a:lnSpc>
                <a:spcPct val="150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Multilayer Perceptron using WrapperSubsetEval as attribute selection algorithm.</a:t>
            </a:r>
            <a:endParaRPr sz="1800">
              <a:solidFill>
                <a:schemeClr val="dk1"/>
              </a:solidFill>
              <a:latin typeface="Open Sans"/>
              <a:ea typeface="Open Sans"/>
              <a:cs typeface="Open Sans"/>
              <a:sym typeface="Open Sans"/>
            </a:endParaRPr>
          </a:p>
          <a:p>
            <a:pPr indent="-342900" lvl="0" marL="457200" rtl="0" algn="l">
              <a:lnSpc>
                <a:spcPct val="150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Random Forest using Gain Ratio as attribute selection algorithm.</a:t>
            </a:r>
            <a:endParaRPr sz="1800">
              <a:solidFill>
                <a:schemeClr val="dk1"/>
              </a:solidFill>
              <a:latin typeface="Open Sans"/>
              <a:ea typeface="Open Sans"/>
              <a:cs typeface="Open Sans"/>
              <a:sym typeface="Open Sans"/>
            </a:endParaRPr>
          </a:p>
          <a:p>
            <a:pPr indent="0" lvl="0" marL="0" rtl="0" algn="l">
              <a:lnSpc>
                <a:spcPct val="150000"/>
              </a:lnSpc>
              <a:spcBef>
                <a:spcPts val="1000"/>
              </a:spcBef>
              <a:spcAft>
                <a:spcPts val="0"/>
              </a:spcAft>
              <a:buClr>
                <a:schemeClr val="dk1"/>
              </a:buClr>
              <a:buSzPts val="1100"/>
              <a:buFont typeface="Arial"/>
              <a:buNone/>
            </a:pPr>
            <a:r>
              <a:rPr lang="en" sz="1800">
                <a:solidFill>
                  <a:schemeClr val="dk1"/>
                </a:solidFill>
                <a:latin typeface="Open Sans"/>
                <a:ea typeface="Open Sans"/>
                <a:cs typeface="Open Sans"/>
                <a:sym typeface="Open Sans"/>
              </a:rPr>
              <a:t>Of all the 5 models we can consider </a:t>
            </a:r>
            <a:r>
              <a:rPr b="1" lang="en" sz="1800">
                <a:solidFill>
                  <a:schemeClr val="dk1"/>
                </a:solidFill>
                <a:latin typeface="Open Sans"/>
                <a:ea typeface="Open Sans"/>
                <a:cs typeface="Open Sans"/>
                <a:sym typeface="Open Sans"/>
              </a:rPr>
              <a:t>Random Forest using Gain Ratio</a:t>
            </a:r>
            <a:r>
              <a:rPr lang="en" sz="1800">
                <a:solidFill>
                  <a:schemeClr val="dk1"/>
                </a:solidFill>
                <a:latin typeface="Open Sans"/>
                <a:ea typeface="Open Sans"/>
                <a:cs typeface="Open Sans"/>
                <a:sym typeface="Open Sans"/>
              </a:rPr>
              <a:t> to be the </a:t>
            </a:r>
            <a:r>
              <a:rPr b="1" lang="en" sz="1800">
                <a:solidFill>
                  <a:schemeClr val="dk1"/>
                </a:solidFill>
                <a:latin typeface="Open Sans"/>
                <a:ea typeface="Open Sans"/>
                <a:cs typeface="Open Sans"/>
                <a:sym typeface="Open Sans"/>
              </a:rPr>
              <a:t>best model </a:t>
            </a:r>
            <a:r>
              <a:rPr lang="en" sz="1800">
                <a:solidFill>
                  <a:schemeClr val="dk1"/>
                </a:solidFill>
                <a:latin typeface="Open Sans"/>
                <a:ea typeface="Open Sans"/>
                <a:cs typeface="Open Sans"/>
                <a:sym typeface="Open Sans"/>
              </a:rPr>
              <a:t>since it has the l</a:t>
            </a:r>
            <a:r>
              <a:rPr b="1" lang="en" sz="1800">
                <a:solidFill>
                  <a:schemeClr val="dk1"/>
                </a:solidFill>
                <a:latin typeface="Open Sans"/>
                <a:ea typeface="Open Sans"/>
                <a:cs typeface="Open Sans"/>
                <a:sym typeface="Open Sans"/>
              </a:rPr>
              <a:t>east FP rate and the highest ROC</a:t>
            </a:r>
            <a:r>
              <a:rPr lang="en" sz="1800">
                <a:solidFill>
                  <a:schemeClr val="dk1"/>
                </a:solidFill>
                <a:latin typeface="Open Sans"/>
                <a:ea typeface="Open Sans"/>
                <a:cs typeface="Open Sans"/>
                <a:sym typeface="Open Sans"/>
              </a:rPr>
              <a:t> </a:t>
            </a:r>
            <a:r>
              <a:rPr b="1" lang="en" sz="1800">
                <a:solidFill>
                  <a:schemeClr val="dk1"/>
                </a:solidFill>
                <a:latin typeface="Open Sans"/>
                <a:ea typeface="Open Sans"/>
                <a:cs typeface="Open Sans"/>
                <a:sym typeface="Open Sans"/>
              </a:rPr>
              <a:t>area</a:t>
            </a:r>
            <a:r>
              <a:rPr lang="en" sz="1800">
                <a:solidFill>
                  <a:schemeClr val="dk1"/>
                </a:solidFill>
                <a:latin typeface="Open Sans"/>
                <a:ea typeface="Open Sans"/>
                <a:cs typeface="Open Sans"/>
                <a:sym typeface="Open Sans"/>
              </a:rPr>
              <a:t>.</a:t>
            </a:r>
            <a:endParaRPr sz="1800">
              <a:latin typeface="Open Sans"/>
              <a:ea typeface="Open Sans"/>
              <a:cs typeface="Open Sans"/>
              <a:sym typeface="Ope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1"/>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457200" lvl="0" marL="1828800" rtl="0" algn="l">
              <a:spcBef>
                <a:spcPts val="0"/>
              </a:spcBef>
              <a:spcAft>
                <a:spcPts val="0"/>
              </a:spcAft>
              <a:buNone/>
            </a:pPr>
            <a:r>
              <a:rPr lang="en"/>
              <a:t>Practical Application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Halstead’s Metrics</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a:highlight>
                  <a:srgbClr val="FFFFFF"/>
                </a:highlight>
              </a:rPr>
              <a:t>Halstead’s metrics depends upon the actual implementation of the program and its measures, which are computed directly from the operators and operands from source code, in a static manner. </a:t>
            </a:r>
            <a:endParaRPr>
              <a:highlight>
                <a:srgbClr val="FFFFFF"/>
              </a:highlight>
            </a:endParaRPr>
          </a:p>
          <a:p>
            <a:pPr indent="0" lvl="0" marL="0" rtl="0" algn="l">
              <a:lnSpc>
                <a:spcPct val="150000"/>
              </a:lnSpc>
              <a:spcBef>
                <a:spcPts val="1000"/>
              </a:spcBef>
              <a:spcAft>
                <a:spcPts val="0"/>
              </a:spcAft>
              <a:buNone/>
            </a:pPr>
            <a:r>
              <a:rPr lang="en">
                <a:highlight>
                  <a:srgbClr val="FFFFFF"/>
                </a:highlight>
              </a:rPr>
              <a:t>It allows evaluating testing time, vocabulary, size, difficulty, errors, and efforts for source code.</a:t>
            </a:r>
            <a:endParaRPr>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42"/>
          <p:cNvSpPr txBox="1"/>
          <p:nvPr>
            <p:ph type="title"/>
          </p:nvPr>
        </p:nvSpPr>
        <p:spPr>
          <a:xfrm flipH="1">
            <a:off x="468600" y="450150"/>
            <a:ext cx="63681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Sample Code </a:t>
            </a:r>
            <a:endParaRPr/>
          </a:p>
        </p:txBody>
      </p:sp>
      <p:sp>
        <p:nvSpPr>
          <p:cNvPr id="248" name="Google Shape;248;p42"/>
          <p:cNvSpPr txBox="1"/>
          <p:nvPr/>
        </p:nvSpPr>
        <p:spPr>
          <a:xfrm>
            <a:off x="534700" y="4319700"/>
            <a:ext cx="8128200" cy="555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latin typeface="Open Sans"/>
              <a:ea typeface="Open Sans"/>
              <a:cs typeface="Open Sans"/>
              <a:sym typeface="Open Sans"/>
            </a:endParaRPr>
          </a:p>
        </p:txBody>
      </p:sp>
      <p:sp>
        <p:nvSpPr>
          <p:cNvPr id="249" name="Google Shape;249;p42"/>
          <p:cNvSpPr txBox="1"/>
          <p:nvPr/>
        </p:nvSpPr>
        <p:spPr>
          <a:xfrm>
            <a:off x="671075" y="1288450"/>
            <a:ext cx="8128200" cy="3418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1000"/>
              </a:spcBef>
              <a:spcAft>
                <a:spcPts val="0"/>
              </a:spcAft>
              <a:buClr>
                <a:schemeClr val="dk1"/>
              </a:buClr>
              <a:buSzPts val="1100"/>
              <a:buFont typeface="Arial"/>
              <a:buNone/>
            </a:pPr>
            <a:r>
              <a:t/>
            </a:r>
            <a:endParaRPr sz="1800">
              <a:solidFill>
                <a:schemeClr val="dk1"/>
              </a:solidFill>
              <a:latin typeface="Open Sans"/>
              <a:ea typeface="Open Sans"/>
              <a:cs typeface="Open Sans"/>
              <a:sym typeface="Open Sans"/>
            </a:endParaRPr>
          </a:p>
        </p:txBody>
      </p:sp>
      <p:pic>
        <p:nvPicPr>
          <p:cNvPr id="250" name="Google Shape;250;p42"/>
          <p:cNvPicPr preferRelativeResize="0"/>
          <p:nvPr/>
        </p:nvPicPr>
        <p:blipFill>
          <a:blip r:embed="rId3">
            <a:alphaModFix/>
          </a:blip>
          <a:stretch>
            <a:fillRect/>
          </a:stretch>
        </p:blipFill>
        <p:spPr>
          <a:xfrm>
            <a:off x="468600" y="1190575"/>
            <a:ext cx="7794349" cy="36847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3"/>
          <p:cNvSpPr txBox="1"/>
          <p:nvPr>
            <p:ph type="title"/>
          </p:nvPr>
        </p:nvSpPr>
        <p:spPr>
          <a:xfrm flipH="1">
            <a:off x="468600" y="450150"/>
            <a:ext cx="63681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Halstead Metrics</a:t>
            </a:r>
            <a:r>
              <a:rPr lang="en"/>
              <a:t> </a:t>
            </a:r>
            <a:endParaRPr/>
          </a:p>
        </p:txBody>
      </p:sp>
      <p:sp>
        <p:nvSpPr>
          <p:cNvPr id="256" name="Google Shape;256;p43"/>
          <p:cNvSpPr txBox="1"/>
          <p:nvPr/>
        </p:nvSpPr>
        <p:spPr>
          <a:xfrm>
            <a:off x="534700" y="4319700"/>
            <a:ext cx="8128200" cy="555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latin typeface="Open Sans"/>
              <a:ea typeface="Open Sans"/>
              <a:cs typeface="Open Sans"/>
              <a:sym typeface="Open Sans"/>
            </a:endParaRPr>
          </a:p>
        </p:txBody>
      </p:sp>
      <p:sp>
        <p:nvSpPr>
          <p:cNvPr id="257" name="Google Shape;257;p43"/>
          <p:cNvSpPr txBox="1"/>
          <p:nvPr/>
        </p:nvSpPr>
        <p:spPr>
          <a:xfrm>
            <a:off x="671075" y="1288450"/>
            <a:ext cx="8128200" cy="3418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1000"/>
              </a:spcBef>
              <a:spcAft>
                <a:spcPts val="0"/>
              </a:spcAft>
              <a:buClr>
                <a:schemeClr val="dk1"/>
              </a:buClr>
              <a:buSzPts val="1100"/>
              <a:buFont typeface="Arial"/>
              <a:buNone/>
            </a:pPr>
            <a:r>
              <a:t/>
            </a:r>
            <a:endParaRPr sz="1800">
              <a:solidFill>
                <a:schemeClr val="dk1"/>
              </a:solidFill>
              <a:latin typeface="Open Sans"/>
              <a:ea typeface="Open Sans"/>
              <a:cs typeface="Open Sans"/>
              <a:sym typeface="Open Sans"/>
            </a:endParaRPr>
          </a:p>
        </p:txBody>
      </p:sp>
      <p:sp>
        <p:nvSpPr>
          <p:cNvPr id="258" name="Google Shape;258;p43"/>
          <p:cNvSpPr txBox="1"/>
          <p:nvPr/>
        </p:nvSpPr>
        <p:spPr>
          <a:xfrm>
            <a:off x="653500" y="1064800"/>
            <a:ext cx="8270400" cy="39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latin typeface="Open Sans"/>
                <a:ea typeface="Open Sans"/>
                <a:cs typeface="Open Sans"/>
                <a:sym typeface="Open Sans"/>
              </a:rPr>
              <a:t>n1 = Number of distinct operators.</a:t>
            </a:r>
            <a:endParaRPr>
              <a:solidFill>
                <a:schemeClr val="dk1"/>
              </a:solidFill>
              <a:highlight>
                <a:srgbClr val="FFFFFF"/>
              </a:highlight>
              <a:latin typeface="Open Sans"/>
              <a:ea typeface="Open Sans"/>
              <a:cs typeface="Open Sans"/>
              <a:sym typeface="Open Sans"/>
            </a:endParaRPr>
          </a:p>
          <a:p>
            <a:pPr indent="0" lvl="0" marL="0" rtl="0" algn="l">
              <a:spcBef>
                <a:spcPts val="1000"/>
              </a:spcBef>
              <a:spcAft>
                <a:spcPts val="0"/>
              </a:spcAft>
              <a:buNone/>
            </a:pPr>
            <a:r>
              <a:rPr lang="en">
                <a:solidFill>
                  <a:schemeClr val="dk1"/>
                </a:solidFill>
                <a:highlight>
                  <a:srgbClr val="FFFFFF"/>
                </a:highlight>
                <a:latin typeface="Open Sans"/>
                <a:ea typeface="Open Sans"/>
                <a:cs typeface="Open Sans"/>
                <a:sym typeface="Open Sans"/>
              </a:rPr>
              <a:t>n2 = Number of distinct operands.</a:t>
            </a:r>
            <a:endParaRPr>
              <a:solidFill>
                <a:schemeClr val="dk1"/>
              </a:solidFill>
              <a:highlight>
                <a:srgbClr val="FFFFFF"/>
              </a:highlight>
              <a:latin typeface="Open Sans"/>
              <a:ea typeface="Open Sans"/>
              <a:cs typeface="Open Sans"/>
              <a:sym typeface="Open Sans"/>
            </a:endParaRPr>
          </a:p>
          <a:p>
            <a:pPr indent="0" lvl="0" marL="0" rtl="0" algn="l">
              <a:spcBef>
                <a:spcPts val="1000"/>
              </a:spcBef>
              <a:spcAft>
                <a:spcPts val="0"/>
              </a:spcAft>
              <a:buNone/>
            </a:pPr>
            <a:r>
              <a:rPr lang="en">
                <a:solidFill>
                  <a:schemeClr val="dk1"/>
                </a:solidFill>
                <a:highlight>
                  <a:srgbClr val="FFFFFF"/>
                </a:highlight>
                <a:latin typeface="Open Sans"/>
                <a:ea typeface="Open Sans"/>
                <a:cs typeface="Open Sans"/>
                <a:sym typeface="Open Sans"/>
              </a:rPr>
              <a:t>N1 = Total number of occurrences of operators.</a:t>
            </a:r>
            <a:endParaRPr>
              <a:solidFill>
                <a:schemeClr val="dk1"/>
              </a:solidFill>
              <a:highlight>
                <a:srgbClr val="FFFFFF"/>
              </a:highlight>
              <a:latin typeface="Open Sans"/>
              <a:ea typeface="Open Sans"/>
              <a:cs typeface="Open Sans"/>
              <a:sym typeface="Open Sans"/>
            </a:endParaRPr>
          </a:p>
          <a:p>
            <a:pPr indent="0" lvl="0" marL="0" rtl="0" algn="l">
              <a:spcBef>
                <a:spcPts val="1000"/>
              </a:spcBef>
              <a:spcAft>
                <a:spcPts val="0"/>
              </a:spcAft>
              <a:buNone/>
            </a:pPr>
            <a:r>
              <a:rPr lang="en">
                <a:solidFill>
                  <a:schemeClr val="dk1"/>
                </a:solidFill>
                <a:highlight>
                  <a:srgbClr val="FFFFFF"/>
                </a:highlight>
                <a:latin typeface="Open Sans"/>
                <a:ea typeface="Open Sans"/>
                <a:cs typeface="Open Sans"/>
                <a:sym typeface="Open Sans"/>
              </a:rPr>
              <a:t>N2 = Total number of occurrences of operands.</a:t>
            </a:r>
            <a:endParaRPr>
              <a:solidFill>
                <a:schemeClr val="dk1"/>
              </a:solidFill>
              <a:highlight>
                <a:srgbClr val="FFFFFF"/>
              </a:highlight>
              <a:latin typeface="Open Sans"/>
              <a:ea typeface="Open Sans"/>
              <a:cs typeface="Open Sans"/>
              <a:sym typeface="Open Sans"/>
            </a:endParaRPr>
          </a:p>
          <a:p>
            <a:pPr indent="0" lvl="0" marL="0" rtl="0" algn="l">
              <a:spcBef>
                <a:spcPts val="1000"/>
              </a:spcBef>
              <a:spcAft>
                <a:spcPts val="0"/>
              </a:spcAft>
              <a:buNone/>
            </a:pPr>
            <a:r>
              <a:rPr lang="en">
                <a:solidFill>
                  <a:schemeClr val="dk1"/>
                </a:solidFill>
                <a:highlight>
                  <a:srgbClr val="FFFFFF"/>
                </a:highlight>
                <a:latin typeface="Open Sans"/>
                <a:ea typeface="Open Sans"/>
                <a:cs typeface="Open Sans"/>
                <a:sym typeface="Open Sans"/>
              </a:rPr>
              <a:t>n = n1 + n2</a:t>
            </a:r>
            <a:endParaRPr>
              <a:solidFill>
                <a:schemeClr val="dk1"/>
              </a:solidFill>
              <a:highlight>
                <a:srgbClr val="FFFFFF"/>
              </a:highlight>
              <a:latin typeface="Open Sans"/>
              <a:ea typeface="Open Sans"/>
              <a:cs typeface="Open Sans"/>
              <a:sym typeface="Open Sans"/>
            </a:endParaRPr>
          </a:p>
          <a:p>
            <a:pPr indent="0" lvl="0" marL="0" rtl="0" algn="l">
              <a:spcBef>
                <a:spcPts val="1000"/>
              </a:spcBef>
              <a:spcAft>
                <a:spcPts val="0"/>
              </a:spcAft>
              <a:buNone/>
            </a:pPr>
            <a:r>
              <a:rPr lang="en">
                <a:solidFill>
                  <a:schemeClr val="dk1"/>
                </a:solidFill>
                <a:highlight>
                  <a:srgbClr val="FFFFFF"/>
                </a:highlight>
                <a:latin typeface="Open Sans"/>
                <a:ea typeface="Open Sans"/>
                <a:cs typeface="Open Sans"/>
                <a:sym typeface="Open Sans"/>
              </a:rPr>
              <a:t>N = N1 + N2</a:t>
            </a:r>
            <a:endParaRPr>
              <a:solidFill>
                <a:schemeClr val="dk1"/>
              </a:solidFill>
              <a:highlight>
                <a:srgbClr val="FFFFFF"/>
              </a:highlight>
              <a:latin typeface="Open Sans"/>
              <a:ea typeface="Open Sans"/>
              <a:cs typeface="Open Sans"/>
              <a:sym typeface="Open Sans"/>
            </a:endParaRPr>
          </a:p>
          <a:p>
            <a:pPr indent="0" lvl="0" marL="0" rtl="0" algn="l">
              <a:spcBef>
                <a:spcPts val="1000"/>
              </a:spcBef>
              <a:spcAft>
                <a:spcPts val="0"/>
              </a:spcAft>
              <a:buNone/>
            </a:pPr>
            <a:r>
              <a:rPr lang="en">
                <a:solidFill>
                  <a:schemeClr val="dk1"/>
                </a:solidFill>
                <a:highlight>
                  <a:srgbClr val="FFFFFF"/>
                </a:highlight>
                <a:latin typeface="Open Sans"/>
                <a:ea typeface="Open Sans"/>
                <a:cs typeface="Open Sans"/>
                <a:sym typeface="Open Sans"/>
              </a:rPr>
              <a:t>V = Size * (</a:t>
            </a:r>
            <a:r>
              <a:rPr lang="en">
                <a:solidFill>
                  <a:schemeClr val="dk1"/>
                </a:solidFill>
                <a:latin typeface="Open Sans"/>
                <a:ea typeface="Open Sans"/>
                <a:cs typeface="Open Sans"/>
                <a:sym typeface="Open Sans"/>
              </a:rPr>
              <a:t>log</a:t>
            </a:r>
            <a:r>
              <a:rPr baseline="-25000" lang="en">
                <a:solidFill>
                  <a:schemeClr val="dk1"/>
                </a:solidFill>
                <a:latin typeface="Open Sans"/>
                <a:ea typeface="Open Sans"/>
                <a:cs typeface="Open Sans"/>
                <a:sym typeface="Open Sans"/>
              </a:rPr>
              <a:t>2</a:t>
            </a:r>
            <a:r>
              <a:rPr lang="en">
                <a:solidFill>
                  <a:schemeClr val="dk1"/>
                </a:solidFill>
                <a:highlight>
                  <a:srgbClr val="FFFFFF"/>
                </a:highlight>
                <a:latin typeface="Open Sans"/>
                <a:ea typeface="Open Sans"/>
                <a:cs typeface="Open Sans"/>
                <a:sym typeface="Open Sans"/>
              </a:rPr>
              <a:t> vocabulary) = N * </a:t>
            </a:r>
            <a:r>
              <a:rPr lang="en">
                <a:solidFill>
                  <a:schemeClr val="dk1"/>
                </a:solidFill>
                <a:latin typeface="Open Sans"/>
                <a:ea typeface="Open Sans"/>
                <a:cs typeface="Open Sans"/>
                <a:sym typeface="Open Sans"/>
              </a:rPr>
              <a:t>log</a:t>
            </a:r>
            <a:r>
              <a:rPr baseline="-25000" lang="en">
                <a:solidFill>
                  <a:schemeClr val="dk1"/>
                </a:solidFill>
                <a:latin typeface="Open Sans"/>
                <a:ea typeface="Open Sans"/>
                <a:cs typeface="Open Sans"/>
                <a:sym typeface="Open Sans"/>
              </a:rPr>
              <a:t>2</a:t>
            </a:r>
            <a:r>
              <a:rPr lang="en">
                <a:solidFill>
                  <a:schemeClr val="dk1"/>
                </a:solidFill>
                <a:highlight>
                  <a:srgbClr val="FFFFFF"/>
                </a:highlight>
                <a:latin typeface="Open Sans"/>
                <a:ea typeface="Open Sans"/>
                <a:cs typeface="Open Sans"/>
                <a:sym typeface="Open Sans"/>
              </a:rPr>
              <a:t>(n)</a:t>
            </a:r>
            <a:endParaRPr>
              <a:solidFill>
                <a:schemeClr val="dk1"/>
              </a:solidFill>
              <a:highlight>
                <a:srgbClr val="FFFFFF"/>
              </a:highlight>
              <a:latin typeface="Open Sans"/>
              <a:ea typeface="Open Sans"/>
              <a:cs typeface="Open Sans"/>
              <a:sym typeface="Open Sans"/>
            </a:endParaRPr>
          </a:p>
          <a:p>
            <a:pPr indent="0" lvl="0" marL="0" rtl="0" algn="l">
              <a:spcBef>
                <a:spcPts val="1000"/>
              </a:spcBef>
              <a:spcAft>
                <a:spcPts val="0"/>
              </a:spcAft>
              <a:buNone/>
            </a:pPr>
            <a:r>
              <a:rPr lang="en">
                <a:solidFill>
                  <a:schemeClr val="dk1"/>
                </a:solidFill>
                <a:highlight>
                  <a:srgbClr val="FFFFFF"/>
                </a:highlight>
                <a:latin typeface="Open Sans"/>
                <a:ea typeface="Open Sans"/>
                <a:cs typeface="Open Sans"/>
                <a:sym typeface="Open Sans"/>
              </a:rPr>
              <a:t>D = (n1 * N2) / (n2 * 2)</a:t>
            </a:r>
            <a:endParaRPr>
              <a:solidFill>
                <a:schemeClr val="dk1"/>
              </a:solidFill>
              <a:highlight>
                <a:srgbClr val="FFFFFF"/>
              </a:highlight>
              <a:latin typeface="Open Sans"/>
              <a:ea typeface="Open Sans"/>
              <a:cs typeface="Open Sans"/>
              <a:sym typeface="Open Sans"/>
            </a:endParaRPr>
          </a:p>
          <a:p>
            <a:pPr indent="0" lvl="0" marL="0" rtl="0" algn="l">
              <a:spcBef>
                <a:spcPts val="1000"/>
              </a:spcBef>
              <a:spcAft>
                <a:spcPts val="0"/>
              </a:spcAft>
              <a:buNone/>
            </a:pPr>
            <a:r>
              <a:rPr lang="en">
                <a:solidFill>
                  <a:schemeClr val="dk1"/>
                </a:solidFill>
                <a:highlight>
                  <a:srgbClr val="FFFFFF"/>
                </a:highlight>
                <a:latin typeface="Open Sans"/>
                <a:ea typeface="Open Sans"/>
                <a:cs typeface="Open Sans"/>
                <a:sym typeface="Open Sans"/>
              </a:rPr>
              <a:t>E = Difficulty * Volume = D * V </a:t>
            </a:r>
            <a:endParaRPr>
              <a:solidFill>
                <a:schemeClr val="dk1"/>
              </a:solidFill>
              <a:highlight>
                <a:srgbClr val="FFFFFF"/>
              </a:highlight>
              <a:latin typeface="Open Sans"/>
              <a:ea typeface="Open Sans"/>
              <a:cs typeface="Open Sans"/>
              <a:sym typeface="Open Sans"/>
            </a:endParaRPr>
          </a:p>
          <a:p>
            <a:pPr indent="0" lvl="0" marL="0" rtl="0" algn="l">
              <a:spcBef>
                <a:spcPts val="1000"/>
              </a:spcBef>
              <a:spcAft>
                <a:spcPts val="0"/>
              </a:spcAft>
              <a:buNone/>
            </a:pPr>
            <a:r>
              <a:rPr lang="en">
                <a:solidFill>
                  <a:schemeClr val="dk1"/>
                </a:solidFill>
                <a:highlight>
                  <a:srgbClr val="FFFFFF"/>
                </a:highlight>
                <a:latin typeface="Open Sans"/>
                <a:ea typeface="Open Sans"/>
                <a:cs typeface="Open Sans"/>
                <a:sym typeface="Open Sans"/>
              </a:rPr>
              <a:t>T = E / (18)</a:t>
            </a:r>
            <a:endParaRPr>
              <a:solidFill>
                <a:schemeClr val="dk1"/>
              </a:solidFill>
              <a:highlight>
                <a:srgbClr val="FFFFFF"/>
              </a:highlight>
              <a:latin typeface="Open Sans"/>
              <a:ea typeface="Open Sans"/>
              <a:cs typeface="Open Sans"/>
              <a:sym typeface="Open Sans"/>
            </a:endParaRPr>
          </a:p>
          <a:p>
            <a:pPr indent="0" lvl="0" marL="0" rtl="0" algn="l">
              <a:spcBef>
                <a:spcPts val="1000"/>
              </a:spcBef>
              <a:spcAft>
                <a:spcPts val="0"/>
              </a:spcAft>
              <a:buNone/>
            </a:pPr>
            <a:r>
              <a:t/>
            </a:r>
            <a:endParaRPr>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a:solidFill>
                <a:schemeClr val="dk1"/>
              </a:solidFill>
              <a:highlight>
                <a:srgbClr val="FFFFFF"/>
              </a:highlight>
              <a:latin typeface="Open Sans"/>
              <a:ea typeface="Open Sans"/>
              <a:cs typeface="Open Sans"/>
              <a:sym typeface="Open Sans"/>
            </a:endParaRPr>
          </a:p>
        </p:txBody>
      </p:sp>
      <p:sp>
        <p:nvSpPr>
          <p:cNvPr id="259" name="Google Shape;259;p43"/>
          <p:cNvSpPr txBox="1"/>
          <p:nvPr/>
        </p:nvSpPr>
        <p:spPr>
          <a:xfrm>
            <a:off x="5058300" y="1064800"/>
            <a:ext cx="3759000" cy="32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4"/>
          <p:cNvSpPr txBox="1"/>
          <p:nvPr>
            <p:ph type="title"/>
          </p:nvPr>
        </p:nvSpPr>
        <p:spPr>
          <a:xfrm flipH="1">
            <a:off x="468600" y="450150"/>
            <a:ext cx="63681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Halstead Calculation</a:t>
            </a:r>
            <a:r>
              <a:rPr lang="en"/>
              <a:t> </a:t>
            </a:r>
            <a:endParaRPr/>
          </a:p>
        </p:txBody>
      </p:sp>
      <p:sp>
        <p:nvSpPr>
          <p:cNvPr id="265" name="Google Shape;265;p44"/>
          <p:cNvSpPr txBox="1"/>
          <p:nvPr/>
        </p:nvSpPr>
        <p:spPr>
          <a:xfrm>
            <a:off x="534700" y="4319700"/>
            <a:ext cx="8128200" cy="555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latin typeface="Open Sans"/>
              <a:ea typeface="Open Sans"/>
              <a:cs typeface="Open Sans"/>
              <a:sym typeface="Open Sans"/>
            </a:endParaRPr>
          </a:p>
        </p:txBody>
      </p:sp>
      <p:sp>
        <p:nvSpPr>
          <p:cNvPr id="266" name="Google Shape;266;p44"/>
          <p:cNvSpPr txBox="1"/>
          <p:nvPr/>
        </p:nvSpPr>
        <p:spPr>
          <a:xfrm>
            <a:off x="598175" y="934950"/>
            <a:ext cx="8128200" cy="3418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000"/>
              </a:spcBef>
              <a:spcAft>
                <a:spcPts val="0"/>
              </a:spcAft>
              <a:buClr>
                <a:schemeClr val="dk1"/>
              </a:buClr>
              <a:buSzPts val="1100"/>
              <a:buFont typeface="Arial"/>
              <a:buNone/>
            </a:pPr>
            <a:r>
              <a:t/>
            </a:r>
            <a:endParaRPr sz="1800">
              <a:latin typeface="Open Sans"/>
              <a:ea typeface="Open Sans"/>
              <a:cs typeface="Open Sans"/>
              <a:sym typeface="Open Sans"/>
            </a:endParaRPr>
          </a:p>
        </p:txBody>
      </p:sp>
      <p:sp>
        <p:nvSpPr>
          <p:cNvPr id="267" name="Google Shape;267;p44"/>
          <p:cNvSpPr txBox="1"/>
          <p:nvPr/>
        </p:nvSpPr>
        <p:spPr>
          <a:xfrm>
            <a:off x="681550" y="2223525"/>
            <a:ext cx="7912200" cy="24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rgbClr val="FFFFFF"/>
              </a:highlight>
              <a:latin typeface="Roboto"/>
              <a:ea typeface="Roboto"/>
              <a:cs typeface="Roboto"/>
              <a:sym typeface="Roboto"/>
            </a:endParaRPr>
          </a:p>
        </p:txBody>
      </p:sp>
      <p:pic>
        <p:nvPicPr>
          <p:cNvPr id="268" name="Google Shape;268;p44"/>
          <p:cNvPicPr preferRelativeResize="0"/>
          <p:nvPr/>
        </p:nvPicPr>
        <p:blipFill rotWithShape="1">
          <a:blip r:embed="rId3">
            <a:alphaModFix/>
          </a:blip>
          <a:srcRect b="0" l="0" r="0" t="5820"/>
          <a:stretch/>
        </p:blipFill>
        <p:spPr>
          <a:xfrm>
            <a:off x="534700" y="1041475"/>
            <a:ext cx="8357275" cy="3961451"/>
          </a:xfrm>
          <a:prstGeom prst="rect">
            <a:avLst/>
          </a:prstGeom>
          <a:noFill/>
          <a:ln>
            <a:noFill/>
          </a:ln>
        </p:spPr>
      </p:pic>
      <p:pic>
        <p:nvPicPr>
          <p:cNvPr id="269" name="Google Shape;269;p44"/>
          <p:cNvPicPr preferRelativeResize="0"/>
          <p:nvPr/>
        </p:nvPicPr>
        <p:blipFill rotWithShape="1">
          <a:blip r:embed="rId4">
            <a:alphaModFix/>
          </a:blip>
          <a:srcRect b="10305" l="0" r="0" t="0"/>
          <a:stretch/>
        </p:blipFill>
        <p:spPr>
          <a:xfrm>
            <a:off x="5285125" y="1041475"/>
            <a:ext cx="1157550" cy="18529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5"/>
          <p:cNvSpPr txBox="1"/>
          <p:nvPr>
            <p:ph type="title"/>
          </p:nvPr>
        </p:nvSpPr>
        <p:spPr>
          <a:xfrm flipH="1">
            <a:off x="468600" y="450150"/>
            <a:ext cx="63681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Generating attributes</a:t>
            </a:r>
            <a:r>
              <a:rPr lang="en"/>
              <a:t> </a:t>
            </a:r>
            <a:endParaRPr/>
          </a:p>
        </p:txBody>
      </p:sp>
      <p:sp>
        <p:nvSpPr>
          <p:cNvPr id="275" name="Google Shape;275;p45"/>
          <p:cNvSpPr txBox="1"/>
          <p:nvPr/>
        </p:nvSpPr>
        <p:spPr>
          <a:xfrm>
            <a:off x="534700" y="4319700"/>
            <a:ext cx="8128200" cy="555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latin typeface="Open Sans"/>
              <a:ea typeface="Open Sans"/>
              <a:cs typeface="Open Sans"/>
              <a:sym typeface="Open Sans"/>
            </a:endParaRPr>
          </a:p>
        </p:txBody>
      </p:sp>
      <p:sp>
        <p:nvSpPr>
          <p:cNvPr id="276" name="Google Shape;276;p45"/>
          <p:cNvSpPr txBox="1"/>
          <p:nvPr/>
        </p:nvSpPr>
        <p:spPr>
          <a:xfrm>
            <a:off x="598175" y="934950"/>
            <a:ext cx="8128200" cy="3418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000"/>
              </a:spcBef>
              <a:spcAft>
                <a:spcPts val="0"/>
              </a:spcAft>
              <a:buClr>
                <a:schemeClr val="dk1"/>
              </a:buClr>
              <a:buSzPts val="1100"/>
              <a:buFont typeface="Arial"/>
              <a:buNone/>
            </a:pPr>
            <a:r>
              <a:t/>
            </a:r>
            <a:endParaRPr sz="1800">
              <a:latin typeface="Open Sans"/>
              <a:ea typeface="Open Sans"/>
              <a:cs typeface="Open Sans"/>
              <a:sym typeface="Open Sans"/>
            </a:endParaRPr>
          </a:p>
        </p:txBody>
      </p:sp>
      <p:sp>
        <p:nvSpPr>
          <p:cNvPr id="277" name="Google Shape;277;p45"/>
          <p:cNvSpPr txBox="1"/>
          <p:nvPr/>
        </p:nvSpPr>
        <p:spPr>
          <a:xfrm>
            <a:off x="681550" y="1137325"/>
            <a:ext cx="7912200" cy="35676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200">
              <a:solidFill>
                <a:schemeClr val="dk1"/>
              </a:solidFill>
              <a:highlight>
                <a:srgbClr val="FFFFFF"/>
              </a:highlight>
              <a:latin typeface="Roboto"/>
              <a:ea typeface="Roboto"/>
              <a:cs typeface="Roboto"/>
              <a:sym typeface="Roboto"/>
            </a:endParaRPr>
          </a:p>
        </p:txBody>
      </p:sp>
      <p:pic>
        <p:nvPicPr>
          <p:cNvPr id="278" name="Google Shape;278;p45"/>
          <p:cNvPicPr preferRelativeResize="0"/>
          <p:nvPr/>
        </p:nvPicPr>
        <p:blipFill>
          <a:blip r:embed="rId3">
            <a:alphaModFix/>
          </a:blip>
          <a:stretch>
            <a:fillRect/>
          </a:stretch>
        </p:blipFill>
        <p:spPr>
          <a:xfrm>
            <a:off x="598175" y="2228850"/>
            <a:ext cx="7995575" cy="6858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6"/>
          <p:cNvSpPr txBox="1"/>
          <p:nvPr>
            <p:ph type="title"/>
          </p:nvPr>
        </p:nvSpPr>
        <p:spPr>
          <a:xfrm flipH="1">
            <a:off x="468600" y="450150"/>
            <a:ext cx="63681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Predicting class attribute</a:t>
            </a:r>
            <a:r>
              <a:rPr lang="en"/>
              <a:t> </a:t>
            </a:r>
            <a:endParaRPr/>
          </a:p>
        </p:txBody>
      </p:sp>
      <p:sp>
        <p:nvSpPr>
          <p:cNvPr id="284" name="Google Shape;284;p46"/>
          <p:cNvSpPr txBox="1"/>
          <p:nvPr/>
        </p:nvSpPr>
        <p:spPr>
          <a:xfrm>
            <a:off x="534700" y="4319700"/>
            <a:ext cx="8128200" cy="555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latin typeface="Open Sans"/>
              <a:ea typeface="Open Sans"/>
              <a:cs typeface="Open Sans"/>
              <a:sym typeface="Open Sans"/>
            </a:endParaRPr>
          </a:p>
        </p:txBody>
      </p:sp>
      <p:sp>
        <p:nvSpPr>
          <p:cNvPr id="285" name="Google Shape;285;p46"/>
          <p:cNvSpPr txBox="1"/>
          <p:nvPr/>
        </p:nvSpPr>
        <p:spPr>
          <a:xfrm>
            <a:off x="598175" y="934950"/>
            <a:ext cx="8128200" cy="3418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000"/>
              </a:spcBef>
              <a:spcAft>
                <a:spcPts val="0"/>
              </a:spcAft>
              <a:buClr>
                <a:schemeClr val="dk1"/>
              </a:buClr>
              <a:buSzPts val="1100"/>
              <a:buFont typeface="Arial"/>
              <a:buNone/>
            </a:pPr>
            <a:r>
              <a:t/>
            </a:r>
            <a:endParaRPr sz="1800">
              <a:latin typeface="Open Sans"/>
              <a:ea typeface="Open Sans"/>
              <a:cs typeface="Open Sans"/>
              <a:sym typeface="Open Sans"/>
            </a:endParaRPr>
          </a:p>
        </p:txBody>
      </p:sp>
      <p:sp>
        <p:nvSpPr>
          <p:cNvPr id="286" name="Google Shape;286;p46"/>
          <p:cNvSpPr txBox="1"/>
          <p:nvPr/>
        </p:nvSpPr>
        <p:spPr>
          <a:xfrm>
            <a:off x="642700" y="1233150"/>
            <a:ext cx="7912200" cy="24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rPr lang="en" sz="1800">
                <a:solidFill>
                  <a:schemeClr val="dk1"/>
                </a:solidFill>
                <a:highlight>
                  <a:srgbClr val="FFFFFF"/>
                </a:highlight>
                <a:latin typeface="Open Sans"/>
                <a:ea typeface="Open Sans"/>
                <a:cs typeface="Open Sans"/>
                <a:sym typeface="Open Sans"/>
              </a:rPr>
              <a:t>The Multiple Logistic Regression model  is used to make this prediction. </a:t>
            </a:r>
            <a:endParaRPr sz="180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80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rPr lang="en" sz="1800">
                <a:solidFill>
                  <a:schemeClr val="dk1"/>
                </a:solidFill>
                <a:highlight>
                  <a:srgbClr val="FFFFFF"/>
                </a:highlight>
                <a:latin typeface="Open Sans"/>
                <a:ea typeface="Open Sans"/>
                <a:cs typeface="Open Sans"/>
                <a:sym typeface="Open Sans"/>
              </a:rPr>
              <a:t>Predictions are made based only on the basis of the attributes selected by the Gain Ratio Algorithm.</a:t>
            </a:r>
            <a:endParaRPr sz="1800">
              <a:solidFill>
                <a:schemeClr val="dk1"/>
              </a:solidFill>
              <a:highlight>
                <a:srgbClr val="FFFFFF"/>
              </a:highlight>
              <a:latin typeface="Open Sans"/>
              <a:ea typeface="Open Sans"/>
              <a:cs typeface="Open Sans"/>
              <a:sym typeface="Open Sans"/>
            </a:endParaRPr>
          </a:p>
        </p:txBody>
      </p:sp>
      <p:pic>
        <p:nvPicPr>
          <p:cNvPr id="287" name="Google Shape;287;p46"/>
          <p:cNvPicPr preferRelativeResize="0"/>
          <p:nvPr/>
        </p:nvPicPr>
        <p:blipFill>
          <a:blip r:embed="rId3">
            <a:alphaModFix/>
          </a:blip>
          <a:stretch>
            <a:fillRect/>
          </a:stretch>
        </p:blipFill>
        <p:spPr>
          <a:xfrm>
            <a:off x="809150" y="3112150"/>
            <a:ext cx="7699450" cy="9110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7"/>
          <p:cNvSpPr txBox="1"/>
          <p:nvPr>
            <p:ph type="title"/>
          </p:nvPr>
        </p:nvSpPr>
        <p:spPr>
          <a:xfrm flipH="1">
            <a:off x="468600" y="450150"/>
            <a:ext cx="63681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Testing </a:t>
            </a:r>
            <a:r>
              <a:rPr lang="en"/>
              <a:t> </a:t>
            </a:r>
            <a:endParaRPr/>
          </a:p>
        </p:txBody>
      </p:sp>
      <p:sp>
        <p:nvSpPr>
          <p:cNvPr id="293" name="Google Shape;293;p47"/>
          <p:cNvSpPr txBox="1"/>
          <p:nvPr/>
        </p:nvSpPr>
        <p:spPr>
          <a:xfrm>
            <a:off x="534700" y="4319700"/>
            <a:ext cx="8128200" cy="555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latin typeface="Open Sans"/>
              <a:ea typeface="Open Sans"/>
              <a:cs typeface="Open Sans"/>
              <a:sym typeface="Open Sans"/>
            </a:endParaRPr>
          </a:p>
        </p:txBody>
      </p:sp>
      <p:sp>
        <p:nvSpPr>
          <p:cNvPr id="294" name="Google Shape;294;p47"/>
          <p:cNvSpPr txBox="1"/>
          <p:nvPr/>
        </p:nvSpPr>
        <p:spPr>
          <a:xfrm>
            <a:off x="598175" y="934950"/>
            <a:ext cx="8128200" cy="3418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000"/>
              </a:spcBef>
              <a:spcAft>
                <a:spcPts val="0"/>
              </a:spcAft>
              <a:buClr>
                <a:schemeClr val="dk1"/>
              </a:buClr>
              <a:buSzPts val="1100"/>
              <a:buFont typeface="Arial"/>
              <a:buNone/>
            </a:pPr>
            <a:r>
              <a:t/>
            </a:r>
            <a:endParaRPr sz="1800">
              <a:latin typeface="Open Sans"/>
              <a:ea typeface="Open Sans"/>
              <a:cs typeface="Open Sans"/>
              <a:sym typeface="Open Sans"/>
            </a:endParaRPr>
          </a:p>
        </p:txBody>
      </p:sp>
      <p:sp>
        <p:nvSpPr>
          <p:cNvPr id="295" name="Google Shape;295;p47"/>
          <p:cNvSpPr txBox="1"/>
          <p:nvPr/>
        </p:nvSpPr>
        <p:spPr>
          <a:xfrm>
            <a:off x="642700" y="1233150"/>
            <a:ext cx="7912200" cy="24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800">
              <a:solidFill>
                <a:schemeClr val="dk1"/>
              </a:solidFill>
              <a:highlight>
                <a:srgbClr val="FFFFFF"/>
              </a:highlight>
              <a:latin typeface="Open Sans"/>
              <a:ea typeface="Open Sans"/>
              <a:cs typeface="Open Sans"/>
              <a:sym typeface="Open Sans"/>
            </a:endParaRPr>
          </a:p>
        </p:txBody>
      </p:sp>
      <p:pic>
        <p:nvPicPr>
          <p:cNvPr id="296" name="Google Shape;296;p47"/>
          <p:cNvPicPr preferRelativeResize="0"/>
          <p:nvPr/>
        </p:nvPicPr>
        <p:blipFill rotWithShape="1">
          <a:blip r:embed="rId3">
            <a:alphaModFix/>
          </a:blip>
          <a:srcRect b="58597" l="0" r="0" t="0"/>
          <a:stretch/>
        </p:blipFill>
        <p:spPr>
          <a:xfrm>
            <a:off x="623250" y="1233150"/>
            <a:ext cx="8039650" cy="12779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8"/>
          <p:cNvSpPr txBox="1"/>
          <p:nvPr>
            <p:ph type="title"/>
          </p:nvPr>
        </p:nvSpPr>
        <p:spPr>
          <a:xfrm flipH="1">
            <a:off x="468600" y="450150"/>
            <a:ext cx="63681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References</a:t>
            </a:r>
            <a:r>
              <a:rPr lang="en"/>
              <a:t>  </a:t>
            </a:r>
            <a:endParaRPr/>
          </a:p>
        </p:txBody>
      </p:sp>
      <p:sp>
        <p:nvSpPr>
          <p:cNvPr id="302" name="Google Shape;302;p48"/>
          <p:cNvSpPr txBox="1"/>
          <p:nvPr/>
        </p:nvSpPr>
        <p:spPr>
          <a:xfrm>
            <a:off x="534700" y="4319700"/>
            <a:ext cx="8128200" cy="555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latin typeface="Open Sans"/>
              <a:ea typeface="Open Sans"/>
              <a:cs typeface="Open Sans"/>
              <a:sym typeface="Open Sans"/>
            </a:endParaRPr>
          </a:p>
        </p:txBody>
      </p:sp>
      <p:sp>
        <p:nvSpPr>
          <p:cNvPr id="303" name="Google Shape;303;p48"/>
          <p:cNvSpPr txBox="1"/>
          <p:nvPr/>
        </p:nvSpPr>
        <p:spPr>
          <a:xfrm>
            <a:off x="598175" y="934950"/>
            <a:ext cx="8128200" cy="3418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000"/>
              </a:spcBef>
              <a:spcAft>
                <a:spcPts val="0"/>
              </a:spcAft>
              <a:buClr>
                <a:schemeClr val="dk1"/>
              </a:buClr>
              <a:buSzPts val="1100"/>
              <a:buFont typeface="Arial"/>
              <a:buNone/>
            </a:pPr>
            <a:r>
              <a:t/>
            </a:r>
            <a:endParaRPr sz="1800">
              <a:latin typeface="Open Sans"/>
              <a:ea typeface="Open Sans"/>
              <a:cs typeface="Open Sans"/>
              <a:sym typeface="Open Sans"/>
            </a:endParaRPr>
          </a:p>
        </p:txBody>
      </p:sp>
      <p:sp>
        <p:nvSpPr>
          <p:cNvPr id="304" name="Google Shape;304;p48"/>
          <p:cNvSpPr txBox="1"/>
          <p:nvPr/>
        </p:nvSpPr>
        <p:spPr>
          <a:xfrm>
            <a:off x="642700" y="1233150"/>
            <a:ext cx="7912200" cy="24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800">
              <a:solidFill>
                <a:schemeClr val="dk1"/>
              </a:solidFill>
              <a:highlight>
                <a:srgbClr val="FFFFFF"/>
              </a:highlight>
              <a:latin typeface="Open Sans"/>
              <a:ea typeface="Open Sans"/>
              <a:cs typeface="Open Sans"/>
              <a:sym typeface="Open Sans"/>
            </a:endParaRPr>
          </a:p>
        </p:txBody>
      </p:sp>
      <p:sp>
        <p:nvSpPr>
          <p:cNvPr id="305" name="Google Shape;305;p48"/>
          <p:cNvSpPr txBox="1"/>
          <p:nvPr/>
        </p:nvSpPr>
        <p:spPr>
          <a:xfrm>
            <a:off x="607000" y="1190550"/>
            <a:ext cx="7912200" cy="3418500"/>
          </a:xfrm>
          <a:prstGeom prst="rect">
            <a:avLst/>
          </a:prstGeom>
          <a:noFill/>
          <a:ln>
            <a:noFill/>
          </a:ln>
        </p:spPr>
        <p:txBody>
          <a:bodyPr anchorCtr="0" anchor="t" bIns="91425" lIns="91425" spcFirstLastPara="1" rIns="91425" wrap="square" tIns="91425">
            <a:noAutofit/>
          </a:bodyPr>
          <a:lstStyle/>
          <a:p>
            <a:pPr indent="-304800" lvl="0" marL="457200" rtl="0" algn="l">
              <a:lnSpc>
                <a:spcPct val="150000"/>
              </a:lnSpc>
              <a:spcBef>
                <a:spcPts val="100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Han, J., Kamber, M., Pei, J., “Data mining: concepts and  techniques,” 3rd Ed., Morgan Kaufmann, 2012</a:t>
            </a:r>
            <a:endParaRPr sz="1200">
              <a:solidFill>
                <a:schemeClr val="dk1"/>
              </a:solidFill>
              <a:latin typeface="Open Sans"/>
              <a:ea typeface="Open Sans"/>
              <a:cs typeface="Open Sans"/>
              <a:sym typeface="Open Sans"/>
            </a:endParaRPr>
          </a:p>
          <a:p>
            <a:pPr indent="-304800" lvl="0" marL="457200" rtl="0" algn="l">
              <a:lnSpc>
                <a:spcPct val="150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http://www.aaai.org/Papers/KDD/1995/KDD95-049.pdf</a:t>
            </a:r>
            <a:endParaRPr sz="1200">
              <a:solidFill>
                <a:schemeClr val="dk1"/>
              </a:solidFill>
              <a:latin typeface="Open Sans"/>
              <a:ea typeface="Open Sans"/>
              <a:cs typeface="Open Sans"/>
              <a:sym typeface="Open Sans"/>
            </a:endParaRPr>
          </a:p>
          <a:p>
            <a:pPr indent="-304800" lvl="0" marL="457200" rtl="0" algn="l">
              <a:lnSpc>
                <a:spcPct val="150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http://weka.sourceforge.net/doc.dev/weka/attributeSelection/SymmetricalUncertAttributeEval.html</a:t>
            </a:r>
            <a:endParaRPr sz="1200">
              <a:solidFill>
                <a:schemeClr val="dk1"/>
              </a:solidFill>
              <a:latin typeface="Open Sans"/>
              <a:ea typeface="Open Sans"/>
              <a:cs typeface="Open Sans"/>
              <a:sym typeface="Open Sans"/>
            </a:endParaRPr>
          </a:p>
          <a:p>
            <a:pPr indent="-304800" lvl="0" marL="457200" rtl="0" algn="l">
              <a:lnSpc>
                <a:spcPct val="150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http://weka.sourceforge.net/doc.dev/weka/attributeSelection/CfsSubsetEval.html</a:t>
            </a:r>
            <a:endParaRPr sz="1200">
              <a:solidFill>
                <a:schemeClr val="dk1"/>
              </a:solidFill>
              <a:latin typeface="Open Sans"/>
              <a:ea typeface="Open Sans"/>
              <a:cs typeface="Open Sans"/>
              <a:sym typeface="Open Sans"/>
            </a:endParaRPr>
          </a:p>
          <a:p>
            <a:pPr indent="-304800" lvl="0" marL="457200" rtl="0" algn="l">
              <a:lnSpc>
                <a:spcPct val="150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https://www.youtube.com/user/WekaMOOC</a:t>
            </a:r>
            <a:endParaRPr sz="1200">
              <a:solidFill>
                <a:schemeClr val="dk1"/>
              </a:solidFill>
              <a:latin typeface="Open Sans"/>
              <a:ea typeface="Open Sans"/>
              <a:cs typeface="Open Sans"/>
              <a:sym typeface="Open Sans"/>
            </a:endParaRPr>
          </a:p>
          <a:p>
            <a:pPr indent="-304800" lvl="0" marL="457200" rtl="0" algn="l">
              <a:lnSpc>
                <a:spcPct val="150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https://skymind.ai/wiki/multilayer-perceptron</a:t>
            </a:r>
            <a:endParaRPr sz="1200">
              <a:solidFill>
                <a:schemeClr val="dk1"/>
              </a:solidFill>
              <a:latin typeface="Open Sans"/>
              <a:ea typeface="Open Sans"/>
              <a:cs typeface="Open Sans"/>
              <a:sym typeface="Open Sans"/>
            </a:endParaRPr>
          </a:p>
          <a:p>
            <a:pPr indent="-304800" lvl="0" marL="457200" rtl="0" algn="l">
              <a:lnSpc>
                <a:spcPct val="150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https://hackerbits.com/data/c4-5-data-mining-algorithm/</a:t>
            </a:r>
            <a:endParaRPr sz="1200">
              <a:solidFill>
                <a:schemeClr val="dk1"/>
              </a:solidFill>
              <a:latin typeface="Open Sans"/>
              <a:ea typeface="Open Sans"/>
              <a:cs typeface="Open Sans"/>
              <a:sym typeface="Open Sans"/>
            </a:endParaRPr>
          </a:p>
          <a:p>
            <a:pPr indent="-304800" lvl="0" marL="457200" rtl="0" algn="l">
              <a:lnSpc>
                <a:spcPct val="150000"/>
              </a:lnSpc>
              <a:spcBef>
                <a:spcPts val="0"/>
              </a:spcBef>
              <a:spcAft>
                <a:spcPts val="0"/>
              </a:spcAft>
              <a:buClr>
                <a:schemeClr val="dk1"/>
              </a:buClr>
              <a:buSzPts val="1200"/>
              <a:buFont typeface="Open Sans"/>
              <a:buChar char="●"/>
            </a:pPr>
            <a:r>
              <a:rPr lang="en" sz="1200">
                <a:solidFill>
                  <a:schemeClr val="dk1"/>
                </a:solidFill>
                <a:highlight>
                  <a:srgbClr val="FFFFFF"/>
                </a:highlight>
                <a:latin typeface="Open Sans"/>
                <a:ea typeface="Open Sans"/>
                <a:cs typeface="Open Sans"/>
                <a:sym typeface="Open Sans"/>
              </a:rPr>
              <a:t>http://blog.citizennet.com/blog/2012/11/10/random-forests-ensembles-and-performance-metrics</a:t>
            </a:r>
            <a:endParaRPr sz="1200">
              <a:solidFill>
                <a:schemeClr val="dk1"/>
              </a:solidFill>
              <a:latin typeface="Open Sans"/>
              <a:ea typeface="Open Sans"/>
              <a:cs typeface="Open Sans"/>
              <a:sym typeface="Open Sans"/>
            </a:endParaRPr>
          </a:p>
          <a:p>
            <a:pPr indent="-304800" lvl="0" marL="457200" rtl="0" algn="l">
              <a:lnSpc>
                <a:spcPct val="150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http://sciencewise.info/resource/Ibk_algorithm/Ibk_algorithm_by_Wikipedia</a:t>
            </a:r>
            <a:endParaRPr sz="1200">
              <a:solidFill>
                <a:schemeClr val="dk1"/>
              </a:solidFill>
              <a:latin typeface="Open Sans"/>
              <a:ea typeface="Open Sans"/>
              <a:cs typeface="Open Sans"/>
              <a:sym typeface="Open Sans"/>
            </a:endParaRPr>
          </a:p>
          <a:p>
            <a:pPr indent="-304800" lvl="0" marL="457200" rtl="0" algn="l">
              <a:lnSpc>
                <a:spcPct val="150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http://www.academia.edu/23024048/Applying_Halstead_Metrics_in_Your_Programs</a:t>
            </a:r>
            <a:endParaRPr sz="1200">
              <a:solidFill>
                <a:schemeClr val="dk1"/>
              </a:solidFill>
              <a:latin typeface="Open Sans"/>
              <a:ea typeface="Open Sans"/>
              <a:cs typeface="Open Sans"/>
              <a:sym typeface="Open Sans"/>
            </a:endParaRPr>
          </a:p>
          <a:p>
            <a:pPr indent="-304800" lvl="0" marL="457200" rtl="0" algn="l">
              <a:lnSpc>
                <a:spcPct val="150000"/>
              </a:lnSpc>
              <a:spcBef>
                <a:spcPts val="0"/>
              </a:spcBef>
              <a:spcAft>
                <a:spcPts val="0"/>
              </a:spcAft>
              <a:buClr>
                <a:schemeClr val="dk1"/>
              </a:buClr>
              <a:buSzPts val="1200"/>
              <a:buFont typeface="Open Sans"/>
              <a:buChar char="●"/>
            </a:pPr>
            <a:r>
              <a:rPr lang="en" sz="1200">
                <a:solidFill>
                  <a:schemeClr val="dk1"/>
                </a:solidFill>
                <a:highlight>
                  <a:srgbClr val="FFFFFF"/>
                </a:highlight>
                <a:latin typeface="Open Sans"/>
                <a:ea typeface="Open Sans"/>
                <a:cs typeface="Open Sans"/>
                <a:sym typeface="Open Sans"/>
              </a:rPr>
              <a:t>http://www.ques10.com/p/166/write-short-note-on-bayesian-classification/</a:t>
            </a:r>
            <a:endParaRPr sz="1200">
              <a:latin typeface="Open Sans"/>
              <a:ea typeface="Open Sans"/>
              <a:cs typeface="Open Sans"/>
              <a:sym typeface="Open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9"/>
          <p:cNvSpPr txBox="1"/>
          <p:nvPr>
            <p:ph type="title"/>
          </p:nvPr>
        </p:nvSpPr>
        <p:spPr>
          <a:xfrm>
            <a:off x="3013675" y="450150"/>
            <a:ext cx="33552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 &amp; 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64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Attributes</a:t>
            </a:r>
            <a:endParaRPr/>
          </a:p>
        </p:txBody>
      </p:sp>
      <p:sp>
        <p:nvSpPr>
          <p:cNvPr id="81" name="Google Shape;81;p16"/>
          <p:cNvSpPr txBox="1"/>
          <p:nvPr>
            <p:ph idx="1" type="body"/>
          </p:nvPr>
        </p:nvSpPr>
        <p:spPr>
          <a:xfrm>
            <a:off x="311700" y="767775"/>
            <a:ext cx="8520600" cy="3811500"/>
          </a:xfrm>
          <a:prstGeom prst="rect">
            <a:avLst/>
          </a:prstGeom>
        </p:spPr>
        <p:txBody>
          <a:bodyPr anchorCtr="0" anchor="t" bIns="91425" lIns="91425" spcFirstLastPara="1" rIns="91425" wrap="square" tIns="91425">
            <a:noAutofit/>
          </a:bodyPr>
          <a:lstStyle/>
          <a:p>
            <a:pPr indent="0" lvl="0" marL="228600" rtl="0" algn="l">
              <a:lnSpc>
                <a:spcPct val="100000"/>
              </a:lnSpc>
              <a:spcBef>
                <a:spcPts val="1000"/>
              </a:spcBef>
              <a:spcAft>
                <a:spcPts val="0"/>
              </a:spcAft>
              <a:buNone/>
            </a:pPr>
            <a:r>
              <a:rPr lang="en" sz="1400">
                <a:highlight>
                  <a:srgbClr val="FFFFFF"/>
                </a:highlight>
              </a:rPr>
              <a:t>1.</a:t>
            </a:r>
            <a:r>
              <a:rPr i="1" lang="en" sz="1400">
                <a:highlight>
                  <a:srgbClr val="FFFFFF"/>
                </a:highlight>
              </a:rPr>
              <a:t> loc:</a:t>
            </a:r>
            <a:r>
              <a:rPr lang="en" sz="1400">
                <a:highlight>
                  <a:srgbClr val="FFFFFF"/>
                </a:highlight>
              </a:rPr>
              <a:t> numeric % McCabe's line count of code</a:t>
            </a:r>
            <a:endParaRPr sz="1400">
              <a:highlight>
                <a:srgbClr val="FFFFFF"/>
              </a:highlight>
            </a:endParaRPr>
          </a:p>
          <a:p>
            <a:pPr indent="0" lvl="0" marL="228600" rtl="0" algn="l">
              <a:lnSpc>
                <a:spcPct val="100000"/>
              </a:lnSpc>
              <a:spcBef>
                <a:spcPts val="1000"/>
              </a:spcBef>
              <a:spcAft>
                <a:spcPts val="0"/>
              </a:spcAft>
              <a:buNone/>
            </a:pPr>
            <a:r>
              <a:rPr lang="en" sz="1400">
                <a:highlight>
                  <a:srgbClr val="FFFFFF"/>
                </a:highlight>
              </a:rPr>
              <a:t>2.   </a:t>
            </a:r>
            <a:r>
              <a:rPr i="1" lang="en" sz="1400">
                <a:highlight>
                  <a:srgbClr val="FFFFFF"/>
                </a:highlight>
              </a:rPr>
              <a:t>v(g):</a:t>
            </a:r>
            <a:r>
              <a:rPr lang="en" sz="1400">
                <a:highlight>
                  <a:srgbClr val="FFFFFF"/>
                </a:highlight>
              </a:rPr>
              <a:t> numeric % McCabe "cyclomatic complexity"</a:t>
            </a:r>
            <a:endParaRPr sz="1400">
              <a:highlight>
                <a:srgbClr val="FFFFFF"/>
              </a:highlight>
            </a:endParaRPr>
          </a:p>
          <a:p>
            <a:pPr indent="0" lvl="0" marL="228600" rtl="0" algn="l">
              <a:lnSpc>
                <a:spcPct val="100000"/>
              </a:lnSpc>
              <a:spcBef>
                <a:spcPts val="1000"/>
              </a:spcBef>
              <a:spcAft>
                <a:spcPts val="0"/>
              </a:spcAft>
              <a:buNone/>
            </a:pPr>
            <a:r>
              <a:rPr lang="en" sz="1400">
                <a:highlight>
                  <a:srgbClr val="FFFFFF"/>
                </a:highlight>
              </a:rPr>
              <a:t>3.   </a:t>
            </a:r>
            <a:r>
              <a:rPr i="1" lang="en" sz="1400">
                <a:highlight>
                  <a:srgbClr val="FFFFFF"/>
                </a:highlight>
              </a:rPr>
              <a:t>ev(g): </a:t>
            </a:r>
            <a:r>
              <a:rPr lang="en" sz="1400">
                <a:highlight>
                  <a:srgbClr val="FFFFFF"/>
                </a:highlight>
              </a:rPr>
              <a:t>numeric % McCabe "essential complexity"</a:t>
            </a:r>
            <a:endParaRPr sz="1400">
              <a:highlight>
                <a:srgbClr val="FFFFFF"/>
              </a:highlight>
            </a:endParaRPr>
          </a:p>
          <a:p>
            <a:pPr indent="0" lvl="0" marL="228600" rtl="0" algn="l">
              <a:lnSpc>
                <a:spcPct val="100000"/>
              </a:lnSpc>
              <a:spcBef>
                <a:spcPts val="1000"/>
              </a:spcBef>
              <a:spcAft>
                <a:spcPts val="0"/>
              </a:spcAft>
              <a:buNone/>
            </a:pPr>
            <a:r>
              <a:rPr lang="en" sz="1400">
                <a:highlight>
                  <a:srgbClr val="FFFFFF"/>
                </a:highlight>
              </a:rPr>
              <a:t>4.   </a:t>
            </a:r>
            <a:r>
              <a:rPr i="1" lang="en" sz="1400">
                <a:highlight>
                  <a:srgbClr val="FFFFFF"/>
                </a:highlight>
              </a:rPr>
              <a:t>iv(g):</a:t>
            </a:r>
            <a:r>
              <a:rPr lang="en" sz="1400">
                <a:highlight>
                  <a:srgbClr val="FFFFFF"/>
                </a:highlight>
              </a:rPr>
              <a:t> numeric % McCabe "design complexity"</a:t>
            </a:r>
            <a:endParaRPr sz="1400">
              <a:highlight>
                <a:srgbClr val="FFFFFF"/>
              </a:highlight>
            </a:endParaRPr>
          </a:p>
          <a:p>
            <a:pPr indent="0" lvl="0" marL="228600" rtl="0" algn="l">
              <a:lnSpc>
                <a:spcPct val="100000"/>
              </a:lnSpc>
              <a:spcBef>
                <a:spcPts val="1000"/>
              </a:spcBef>
              <a:spcAft>
                <a:spcPts val="0"/>
              </a:spcAft>
              <a:buNone/>
            </a:pPr>
            <a:r>
              <a:rPr lang="en" sz="1400">
                <a:highlight>
                  <a:srgbClr val="FFFFFF"/>
                </a:highlight>
              </a:rPr>
              <a:t>5.</a:t>
            </a:r>
            <a:r>
              <a:rPr i="1" lang="en" sz="1400">
                <a:highlight>
                  <a:srgbClr val="FFFFFF"/>
                </a:highlight>
              </a:rPr>
              <a:t>   n:</a:t>
            </a:r>
            <a:r>
              <a:rPr lang="en" sz="1400">
                <a:highlight>
                  <a:srgbClr val="FFFFFF"/>
                </a:highlight>
              </a:rPr>
              <a:t> numeric % Halstead total operators + operands</a:t>
            </a:r>
            <a:endParaRPr sz="1400">
              <a:highlight>
                <a:srgbClr val="FFFFFF"/>
              </a:highlight>
            </a:endParaRPr>
          </a:p>
          <a:p>
            <a:pPr indent="0" lvl="0" marL="228600" rtl="0" algn="l">
              <a:lnSpc>
                <a:spcPct val="100000"/>
              </a:lnSpc>
              <a:spcBef>
                <a:spcPts val="1000"/>
              </a:spcBef>
              <a:spcAft>
                <a:spcPts val="0"/>
              </a:spcAft>
              <a:buNone/>
            </a:pPr>
            <a:r>
              <a:rPr lang="en" sz="1400">
                <a:highlight>
                  <a:srgbClr val="FFFFFF"/>
                </a:highlight>
              </a:rPr>
              <a:t>6.  </a:t>
            </a:r>
            <a:r>
              <a:rPr i="1" lang="en" sz="1400">
                <a:highlight>
                  <a:srgbClr val="FFFFFF"/>
                </a:highlight>
              </a:rPr>
              <a:t> v: </a:t>
            </a:r>
            <a:r>
              <a:rPr lang="en" sz="1400">
                <a:highlight>
                  <a:srgbClr val="FFFFFF"/>
                </a:highlight>
              </a:rPr>
              <a:t>numeric % Halstead "volume"</a:t>
            </a:r>
            <a:endParaRPr sz="1400">
              <a:highlight>
                <a:srgbClr val="FFFFFF"/>
              </a:highlight>
            </a:endParaRPr>
          </a:p>
          <a:p>
            <a:pPr indent="0" lvl="0" marL="228600" rtl="0" algn="l">
              <a:lnSpc>
                <a:spcPct val="100000"/>
              </a:lnSpc>
              <a:spcBef>
                <a:spcPts val="1000"/>
              </a:spcBef>
              <a:spcAft>
                <a:spcPts val="0"/>
              </a:spcAft>
              <a:buNone/>
            </a:pPr>
            <a:r>
              <a:rPr lang="en" sz="1400">
                <a:highlight>
                  <a:srgbClr val="FFFFFF"/>
                </a:highlight>
              </a:rPr>
              <a:t>7.   </a:t>
            </a:r>
            <a:r>
              <a:rPr i="1" lang="en" sz="1400">
                <a:highlight>
                  <a:srgbClr val="FFFFFF"/>
                </a:highlight>
              </a:rPr>
              <a:t>l:</a:t>
            </a:r>
            <a:r>
              <a:rPr lang="en" sz="1400">
                <a:highlight>
                  <a:srgbClr val="FFFFFF"/>
                </a:highlight>
              </a:rPr>
              <a:t> numeric % Halstead "program length"</a:t>
            </a:r>
            <a:endParaRPr sz="1400">
              <a:highlight>
                <a:srgbClr val="FFFFFF"/>
              </a:highlight>
            </a:endParaRPr>
          </a:p>
          <a:p>
            <a:pPr indent="0" lvl="0" marL="228600" rtl="0" algn="l">
              <a:lnSpc>
                <a:spcPct val="100000"/>
              </a:lnSpc>
              <a:spcBef>
                <a:spcPts val="1000"/>
              </a:spcBef>
              <a:spcAft>
                <a:spcPts val="0"/>
              </a:spcAft>
              <a:buNone/>
            </a:pPr>
            <a:r>
              <a:rPr lang="en" sz="1400">
                <a:highlight>
                  <a:srgbClr val="FFFFFF"/>
                </a:highlight>
              </a:rPr>
              <a:t>8.   </a:t>
            </a:r>
            <a:r>
              <a:rPr i="1" lang="en" sz="1400">
                <a:highlight>
                  <a:srgbClr val="FFFFFF"/>
                </a:highlight>
              </a:rPr>
              <a:t>d:</a:t>
            </a:r>
            <a:r>
              <a:rPr lang="en" sz="1400">
                <a:highlight>
                  <a:srgbClr val="FFFFFF"/>
                </a:highlight>
              </a:rPr>
              <a:t> numeric % Halstead "difficulty"</a:t>
            </a:r>
            <a:endParaRPr sz="1400">
              <a:highlight>
                <a:srgbClr val="FFFFFF"/>
              </a:highlight>
            </a:endParaRPr>
          </a:p>
          <a:p>
            <a:pPr indent="0" lvl="0" marL="228600" rtl="0" algn="l">
              <a:lnSpc>
                <a:spcPct val="100000"/>
              </a:lnSpc>
              <a:spcBef>
                <a:spcPts val="1000"/>
              </a:spcBef>
              <a:spcAft>
                <a:spcPts val="0"/>
              </a:spcAft>
              <a:buNone/>
            </a:pPr>
            <a:r>
              <a:rPr lang="en" sz="1400">
                <a:highlight>
                  <a:srgbClr val="FFFFFF"/>
                </a:highlight>
              </a:rPr>
              <a:t>9.   </a:t>
            </a:r>
            <a:r>
              <a:rPr i="1" lang="en" sz="1400">
                <a:highlight>
                  <a:srgbClr val="FFFFFF"/>
                </a:highlight>
              </a:rPr>
              <a:t>i:</a:t>
            </a:r>
            <a:r>
              <a:rPr lang="en" sz="1400">
                <a:highlight>
                  <a:srgbClr val="FFFFFF"/>
                </a:highlight>
              </a:rPr>
              <a:t> numeric % Halstead "intelligence"</a:t>
            </a:r>
            <a:endParaRPr sz="1400">
              <a:highlight>
                <a:srgbClr val="FFFFFF"/>
              </a:highlight>
            </a:endParaRPr>
          </a:p>
          <a:p>
            <a:pPr indent="0" lvl="0" marL="228600" rtl="0" algn="l">
              <a:lnSpc>
                <a:spcPct val="100000"/>
              </a:lnSpc>
              <a:spcBef>
                <a:spcPts val="1000"/>
              </a:spcBef>
              <a:spcAft>
                <a:spcPts val="0"/>
              </a:spcAft>
              <a:buNone/>
            </a:pPr>
            <a:r>
              <a:rPr lang="en" sz="1400">
                <a:highlight>
                  <a:srgbClr val="FFFFFF"/>
                </a:highlight>
              </a:rPr>
              <a:t>10. </a:t>
            </a:r>
            <a:r>
              <a:rPr i="1" lang="en" sz="1400">
                <a:highlight>
                  <a:srgbClr val="FFFFFF"/>
                </a:highlight>
              </a:rPr>
              <a:t> e:</a:t>
            </a:r>
            <a:r>
              <a:rPr lang="en" sz="1400">
                <a:highlight>
                  <a:srgbClr val="FFFFFF"/>
                </a:highlight>
              </a:rPr>
              <a:t> numeric % Halstead "effort"</a:t>
            </a:r>
            <a:endParaRPr sz="1400">
              <a:highlight>
                <a:srgbClr val="FFFFFF"/>
              </a:highlight>
            </a:endParaRPr>
          </a:p>
          <a:p>
            <a:pPr indent="0" lvl="0" marL="228600" rtl="0" algn="l">
              <a:lnSpc>
                <a:spcPct val="100000"/>
              </a:lnSpc>
              <a:spcBef>
                <a:spcPts val="1000"/>
              </a:spcBef>
              <a:spcAft>
                <a:spcPts val="0"/>
              </a:spcAft>
              <a:buNone/>
            </a:pPr>
            <a:r>
              <a:rPr lang="en" sz="1400">
                <a:highlight>
                  <a:srgbClr val="FFFFFF"/>
                </a:highlight>
              </a:rPr>
              <a:t>11.  </a:t>
            </a:r>
            <a:r>
              <a:rPr i="1" lang="en" sz="1400">
                <a:highlight>
                  <a:srgbClr val="FFFFFF"/>
                </a:highlight>
              </a:rPr>
              <a:t>b: </a:t>
            </a:r>
            <a:r>
              <a:rPr lang="en" sz="1400">
                <a:highlight>
                  <a:srgbClr val="FFFFFF"/>
                </a:highlight>
              </a:rPr>
              <a:t>numeric % Halstead</a:t>
            </a:r>
            <a:endParaRPr sz="1400">
              <a:highlight>
                <a:srgbClr val="FFFFFF"/>
              </a:highlight>
            </a:endParaRPr>
          </a:p>
          <a:p>
            <a:pPr indent="0" lvl="0" marL="228600" rtl="0" algn="l">
              <a:lnSpc>
                <a:spcPct val="100000"/>
              </a:lnSpc>
              <a:spcBef>
                <a:spcPts val="1000"/>
              </a:spcBef>
              <a:spcAft>
                <a:spcPts val="0"/>
              </a:spcAft>
              <a:buNone/>
            </a:pPr>
            <a:r>
              <a:rPr lang="en" sz="1400">
                <a:highlight>
                  <a:srgbClr val="FFFFFF"/>
                </a:highlight>
              </a:rPr>
              <a:t>12. </a:t>
            </a:r>
            <a:r>
              <a:rPr i="1" lang="en" sz="1400">
                <a:highlight>
                  <a:srgbClr val="FFFFFF"/>
                </a:highlight>
              </a:rPr>
              <a:t> t:</a:t>
            </a:r>
            <a:r>
              <a:rPr lang="en" sz="1400">
                <a:highlight>
                  <a:srgbClr val="FFFFFF"/>
                </a:highlight>
              </a:rPr>
              <a:t> numeric % Halstead's time estimator</a:t>
            </a:r>
            <a:endParaRPr sz="1400">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64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Attributes</a:t>
            </a:r>
            <a:endParaRPr/>
          </a:p>
        </p:txBody>
      </p:sp>
      <p:sp>
        <p:nvSpPr>
          <p:cNvPr id="87" name="Google Shape;87;p17"/>
          <p:cNvSpPr txBox="1"/>
          <p:nvPr>
            <p:ph idx="1" type="body"/>
          </p:nvPr>
        </p:nvSpPr>
        <p:spPr>
          <a:xfrm>
            <a:off x="311700" y="767775"/>
            <a:ext cx="8520600" cy="3811500"/>
          </a:xfrm>
          <a:prstGeom prst="rect">
            <a:avLst/>
          </a:prstGeom>
        </p:spPr>
        <p:txBody>
          <a:bodyPr anchorCtr="0" anchor="t" bIns="91425" lIns="91425" spcFirstLastPara="1" rIns="91425" wrap="square" tIns="91425">
            <a:noAutofit/>
          </a:bodyPr>
          <a:lstStyle/>
          <a:p>
            <a:pPr indent="0" lvl="0" marL="228600" rtl="0" algn="l">
              <a:lnSpc>
                <a:spcPct val="100000"/>
              </a:lnSpc>
              <a:spcBef>
                <a:spcPts val="1000"/>
              </a:spcBef>
              <a:spcAft>
                <a:spcPts val="0"/>
              </a:spcAft>
              <a:buNone/>
            </a:pPr>
            <a:r>
              <a:rPr lang="en" sz="1400">
                <a:highlight>
                  <a:srgbClr val="FFFFFF"/>
                </a:highlight>
              </a:rPr>
              <a:t>13. </a:t>
            </a:r>
            <a:r>
              <a:rPr i="1" lang="en" sz="1400">
                <a:highlight>
                  <a:srgbClr val="FFFFFF"/>
                </a:highlight>
              </a:rPr>
              <a:t> lOCode: </a:t>
            </a:r>
            <a:r>
              <a:rPr lang="en" sz="1400">
                <a:highlight>
                  <a:srgbClr val="FFFFFF"/>
                </a:highlight>
              </a:rPr>
              <a:t>numeric % Halstead's line count</a:t>
            </a:r>
            <a:endParaRPr sz="1400">
              <a:highlight>
                <a:srgbClr val="FFFFFF"/>
              </a:highlight>
            </a:endParaRPr>
          </a:p>
          <a:p>
            <a:pPr indent="0" lvl="0" marL="228600" rtl="0" algn="l">
              <a:lnSpc>
                <a:spcPct val="100000"/>
              </a:lnSpc>
              <a:spcBef>
                <a:spcPts val="1000"/>
              </a:spcBef>
              <a:spcAft>
                <a:spcPts val="0"/>
              </a:spcAft>
              <a:buNone/>
            </a:pPr>
            <a:r>
              <a:rPr lang="en" sz="1400">
                <a:highlight>
                  <a:srgbClr val="FFFFFF"/>
                </a:highlight>
              </a:rPr>
              <a:t>14.  </a:t>
            </a:r>
            <a:r>
              <a:rPr i="1" lang="en" sz="1400">
                <a:highlight>
                  <a:srgbClr val="FFFFFF"/>
                </a:highlight>
              </a:rPr>
              <a:t>lOComment:</a:t>
            </a:r>
            <a:r>
              <a:rPr lang="en" sz="1400">
                <a:highlight>
                  <a:srgbClr val="FFFFFF"/>
                </a:highlight>
              </a:rPr>
              <a:t> numeric % Halstead's count of lines of comments</a:t>
            </a:r>
            <a:endParaRPr sz="1400">
              <a:highlight>
                <a:srgbClr val="FFFFFF"/>
              </a:highlight>
            </a:endParaRPr>
          </a:p>
          <a:p>
            <a:pPr indent="0" lvl="0" marL="228600" rtl="0" algn="l">
              <a:lnSpc>
                <a:spcPct val="100000"/>
              </a:lnSpc>
              <a:spcBef>
                <a:spcPts val="1000"/>
              </a:spcBef>
              <a:spcAft>
                <a:spcPts val="0"/>
              </a:spcAft>
              <a:buNone/>
            </a:pPr>
            <a:r>
              <a:rPr lang="en" sz="1400">
                <a:highlight>
                  <a:srgbClr val="FFFFFF"/>
                </a:highlight>
              </a:rPr>
              <a:t>15.  </a:t>
            </a:r>
            <a:r>
              <a:rPr i="1" lang="en" sz="1400">
                <a:highlight>
                  <a:srgbClr val="FFFFFF"/>
                </a:highlight>
              </a:rPr>
              <a:t>lOBlank:</a:t>
            </a:r>
            <a:r>
              <a:rPr lang="en" sz="1400">
                <a:highlight>
                  <a:srgbClr val="FFFFFF"/>
                </a:highlight>
              </a:rPr>
              <a:t> numeric % Halstead's count of blank lines</a:t>
            </a:r>
            <a:endParaRPr sz="1400">
              <a:highlight>
                <a:srgbClr val="FFFFFF"/>
              </a:highlight>
            </a:endParaRPr>
          </a:p>
          <a:p>
            <a:pPr indent="0" lvl="0" marL="228600" rtl="0" algn="l">
              <a:lnSpc>
                <a:spcPct val="100000"/>
              </a:lnSpc>
              <a:spcBef>
                <a:spcPts val="1000"/>
              </a:spcBef>
              <a:spcAft>
                <a:spcPts val="0"/>
              </a:spcAft>
              <a:buNone/>
            </a:pPr>
            <a:r>
              <a:rPr lang="en" sz="1400">
                <a:highlight>
                  <a:srgbClr val="FFFFFF"/>
                </a:highlight>
              </a:rPr>
              <a:t>16. </a:t>
            </a:r>
            <a:r>
              <a:rPr i="1" lang="en" sz="1400">
                <a:highlight>
                  <a:srgbClr val="FFFFFF"/>
                </a:highlight>
              </a:rPr>
              <a:t> lOCodeAndComment:</a:t>
            </a:r>
            <a:r>
              <a:rPr lang="en" sz="1400">
                <a:highlight>
                  <a:srgbClr val="FFFFFF"/>
                </a:highlight>
              </a:rPr>
              <a:t> numeric</a:t>
            </a:r>
            <a:endParaRPr sz="1400">
              <a:highlight>
                <a:srgbClr val="FFFFFF"/>
              </a:highlight>
            </a:endParaRPr>
          </a:p>
          <a:p>
            <a:pPr indent="0" lvl="0" marL="228600" rtl="0" algn="l">
              <a:lnSpc>
                <a:spcPct val="100000"/>
              </a:lnSpc>
              <a:spcBef>
                <a:spcPts val="1000"/>
              </a:spcBef>
              <a:spcAft>
                <a:spcPts val="0"/>
              </a:spcAft>
              <a:buNone/>
            </a:pPr>
            <a:r>
              <a:rPr lang="en" sz="1400">
                <a:highlight>
                  <a:srgbClr val="FFFFFF"/>
                </a:highlight>
              </a:rPr>
              <a:t>17.  </a:t>
            </a:r>
            <a:r>
              <a:rPr i="1" lang="en" sz="1400">
                <a:highlight>
                  <a:srgbClr val="FFFFFF"/>
                </a:highlight>
              </a:rPr>
              <a:t>uniq_Op:</a:t>
            </a:r>
            <a:r>
              <a:rPr lang="en" sz="1400">
                <a:highlight>
                  <a:srgbClr val="FFFFFF"/>
                </a:highlight>
              </a:rPr>
              <a:t> numeric % unique operators</a:t>
            </a:r>
            <a:endParaRPr sz="1400">
              <a:highlight>
                <a:srgbClr val="FFFFFF"/>
              </a:highlight>
            </a:endParaRPr>
          </a:p>
          <a:p>
            <a:pPr indent="0" lvl="0" marL="228600" rtl="0" algn="l">
              <a:lnSpc>
                <a:spcPct val="100000"/>
              </a:lnSpc>
              <a:spcBef>
                <a:spcPts val="1000"/>
              </a:spcBef>
              <a:spcAft>
                <a:spcPts val="0"/>
              </a:spcAft>
              <a:buNone/>
            </a:pPr>
            <a:r>
              <a:rPr lang="en" sz="1400">
                <a:highlight>
                  <a:srgbClr val="FFFFFF"/>
                </a:highlight>
              </a:rPr>
              <a:t>18.  </a:t>
            </a:r>
            <a:r>
              <a:rPr i="1" lang="en" sz="1400">
                <a:highlight>
                  <a:srgbClr val="FFFFFF"/>
                </a:highlight>
              </a:rPr>
              <a:t>uniq_Opnd:</a:t>
            </a:r>
            <a:r>
              <a:rPr lang="en" sz="1400">
                <a:highlight>
                  <a:srgbClr val="FFFFFF"/>
                </a:highlight>
              </a:rPr>
              <a:t> numeric % unique operands</a:t>
            </a:r>
            <a:endParaRPr sz="1400">
              <a:highlight>
                <a:srgbClr val="FFFFFF"/>
              </a:highlight>
            </a:endParaRPr>
          </a:p>
          <a:p>
            <a:pPr indent="0" lvl="0" marL="228600" rtl="0" algn="l">
              <a:lnSpc>
                <a:spcPct val="100000"/>
              </a:lnSpc>
              <a:spcBef>
                <a:spcPts val="1000"/>
              </a:spcBef>
              <a:spcAft>
                <a:spcPts val="0"/>
              </a:spcAft>
              <a:buNone/>
            </a:pPr>
            <a:r>
              <a:rPr lang="en" sz="1400">
                <a:highlight>
                  <a:srgbClr val="FFFFFF"/>
                </a:highlight>
              </a:rPr>
              <a:t>19.  </a:t>
            </a:r>
            <a:r>
              <a:rPr i="1" lang="en" sz="1400">
                <a:highlight>
                  <a:srgbClr val="FFFFFF"/>
                </a:highlight>
              </a:rPr>
              <a:t>total_Op:</a:t>
            </a:r>
            <a:r>
              <a:rPr lang="en" sz="1400">
                <a:highlight>
                  <a:srgbClr val="FFFFFF"/>
                </a:highlight>
              </a:rPr>
              <a:t> numeric % total operators</a:t>
            </a:r>
            <a:endParaRPr sz="1400">
              <a:highlight>
                <a:srgbClr val="FFFFFF"/>
              </a:highlight>
            </a:endParaRPr>
          </a:p>
          <a:p>
            <a:pPr indent="0" lvl="0" marL="228600" rtl="0" algn="l">
              <a:lnSpc>
                <a:spcPct val="100000"/>
              </a:lnSpc>
              <a:spcBef>
                <a:spcPts val="1000"/>
              </a:spcBef>
              <a:spcAft>
                <a:spcPts val="0"/>
              </a:spcAft>
              <a:buNone/>
            </a:pPr>
            <a:r>
              <a:rPr lang="en" sz="1400">
                <a:highlight>
                  <a:srgbClr val="FFFFFF"/>
                </a:highlight>
              </a:rPr>
              <a:t>20. </a:t>
            </a:r>
            <a:r>
              <a:rPr i="1" lang="en" sz="1400">
                <a:highlight>
                  <a:srgbClr val="FFFFFF"/>
                </a:highlight>
              </a:rPr>
              <a:t> total_Opnd:</a:t>
            </a:r>
            <a:r>
              <a:rPr lang="en" sz="1400">
                <a:highlight>
                  <a:srgbClr val="FFFFFF"/>
                </a:highlight>
              </a:rPr>
              <a:t> numeric % total operands</a:t>
            </a:r>
            <a:endParaRPr sz="1400">
              <a:highlight>
                <a:srgbClr val="FFFFFF"/>
              </a:highlight>
            </a:endParaRPr>
          </a:p>
          <a:p>
            <a:pPr indent="0" lvl="0" marL="228600" rtl="0" algn="l">
              <a:lnSpc>
                <a:spcPct val="100000"/>
              </a:lnSpc>
              <a:spcBef>
                <a:spcPts val="1000"/>
              </a:spcBef>
              <a:spcAft>
                <a:spcPts val="0"/>
              </a:spcAft>
              <a:buNone/>
            </a:pPr>
            <a:r>
              <a:rPr lang="en" sz="1400">
                <a:highlight>
                  <a:srgbClr val="FFFFFF"/>
                </a:highlight>
              </a:rPr>
              <a:t>21. </a:t>
            </a:r>
            <a:r>
              <a:rPr i="1" lang="en" sz="1400">
                <a:highlight>
                  <a:srgbClr val="FFFFFF"/>
                </a:highlight>
              </a:rPr>
              <a:t> branchCount:</a:t>
            </a:r>
            <a:r>
              <a:rPr lang="en" sz="1400">
                <a:highlight>
                  <a:srgbClr val="FFFFFF"/>
                </a:highlight>
              </a:rPr>
              <a:t> numeric % of the flow graph</a:t>
            </a:r>
            <a:endParaRPr sz="1400">
              <a:highlight>
                <a:srgbClr val="FFFFFF"/>
              </a:highlight>
            </a:endParaRPr>
          </a:p>
          <a:p>
            <a:pPr indent="0" lvl="0" marL="228600" rtl="0" algn="l">
              <a:lnSpc>
                <a:spcPct val="100000"/>
              </a:lnSpc>
              <a:spcBef>
                <a:spcPts val="1000"/>
              </a:spcBef>
              <a:spcAft>
                <a:spcPts val="0"/>
              </a:spcAft>
              <a:buNone/>
            </a:pPr>
            <a:r>
              <a:rPr lang="en" sz="1400">
                <a:highlight>
                  <a:srgbClr val="FFFFFF"/>
                </a:highlight>
              </a:rPr>
              <a:t>22.  </a:t>
            </a:r>
            <a:r>
              <a:rPr i="1" lang="en" sz="1400">
                <a:highlight>
                  <a:srgbClr val="FFFFFF"/>
                </a:highlight>
              </a:rPr>
              <a:t>branchCount:</a:t>
            </a:r>
            <a:r>
              <a:rPr lang="en" sz="1400">
                <a:highlight>
                  <a:srgbClr val="FFFFFF"/>
                </a:highlight>
              </a:rPr>
              <a:t> numeric % of the flow graph</a:t>
            </a:r>
            <a:endParaRPr sz="1400">
              <a:highlight>
                <a:srgbClr val="FFFFFF"/>
              </a:highlight>
            </a:endParaRPr>
          </a:p>
          <a:p>
            <a:pPr indent="0" lvl="0" marL="228600" rtl="0" algn="l">
              <a:lnSpc>
                <a:spcPct val="100000"/>
              </a:lnSpc>
              <a:spcBef>
                <a:spcPts val="1000"/>
              </a:spcBef>
              <a:spcAft>
                <a:spcPts val="0"/>
              </a:spcAft>
              <a:buNone/>
            </a:pPr>
            <a:r>
              <a:rPr lang="en" sz="1400">
                <a:highlight>
                  <a:srgbClr val="FFFFFF"/>
                </a:highlight>
              </a:rPr>
              <a:t>23.  </a:t>
            </a:r>
            <a:r>
              <a:rPr i="1" lang="en" sz="1400">
                <a:highlight>
                  <a:srgbClr val="FFFFFF"/>
                </a:highlight>
              </a:rPr>
              <a:t>defects :</a:t>
            </a:r>
            <a:r>
              <a:rPr lang="en" sz="1400">
                <a:highlight>
                  <a:srgbClr val="FFFFFF"/>
                </a:highlight>
              </a:rPr>
              <a:t> {false,true} % module has/has not one or more reported defects</a:t>
            </a:r>
            <a:endParaRPr sz="1400">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773700" y="913700"/>
            <a:ext cx="7596600" cy="34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Mining Goal</a:t>
            </a:r>
            <a:endParaRPr/>
          </a:p>
          <a:p>
            <a:pPr indent="0" lvl="0" marL="0" rtl="0" algn="ctr">
              <a:lnSpc>
                <a:spcPct val="150000"/>
              </a:lnSpc>
              <a:spcBef>
                <a:spcPts val="1000"/>
              </a:spcBef>
              <a:spcAft>
                <a:spcPts val="0"/>
              </a:spcAft>
              <a:buClr>
                <a:schemeClr val="dk1"/>
              </a:buClr>
              <a:buSzPts val="1100"/>
              <a:buFont typeface="Arial"/>
              <a:buNone/>
            </a:pPr>
            <a:r>
              <a:rPr lang="en" sz="1400">
                <a:solidFill>
                  <a:srgbClr val="8C7252"/>
                </a:solidFill>
                <a:latin typeface="Calibri"/>
                <a:ea typeface="Calibri"/>
                <a:cs typeface="Calibri"/>
                <a:sym typeface="Calibri"/>
              </a:rPr>
              <a:t> </a:t>
            </a:r>
            <a:r>
              <a:rPr lang="en" sz="3000"/>
              <a:t>To classify whether the module has one or more defect or not i.e true or false</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Data-Preprocessing</a:t>
            </a:r>
            <a:endParaRPr/>
          </a:p>
        </p:txBody>
      </p:sp>
      <p:sp>
        <p:nvSpPr>
          <p:cNvPr id="98" name="Google Shape;98;p1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Binning the dataset</a:t>
            </a:r>
            <a:endParaRPr/>
          </a:p>
          <a:p>
            <a:pPr indent="-342900" lvl="0" marL="457200" rtl="0" algn="l">
              <a:spcBef>
                <a:spcPts val="1600"/>
              </a:spcBef>
              <a:spcAft>
                <a:spcPts val="0"/>
              </a:spcAft>
              <a:buSzPts val="1800"/>
              <a:buChar char="●"/>
            </a:pPr>
            <a:r>
              <a:rPr lang="en"/>
              <a:t>Splitting the dataset into</a:t>
            </a:r>
            <a:endParaRPr/>
          </a:p>
          <a:p>
            <a:pPr indent="0" lvl="0" marL="457200" rtl="0" algn="l">
              <a:spcBef>
                <a:spcPts val="1600"/>
              </a:spcBef>
              <a:spcAft>
                <a:spcPts val="1600"/>
              </a:spcAft>
              <a:buNone/>
            </a:pPr>
            <a:r>
              <a:rPr lang="en"/>
              <a:t>training set (66.67%) and test set (33.33%)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265500" y="1520675"/>
            <a:ext cx="4045200" cy="173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Attribute Selection Algorithms </a:t>
            </a:r>
            <a:endParaRPr/>
          </a:p>
        </p:txBody>
      </p:sp>
      <p:sp>
        <p:nvSpPr>
          <p:cNvPr id="104" name="Google Shape;104;p20"/>
          <p:cNvSpPr txBox="1"/>
          <p:nvPr>
            <p:ph idx="2" type="body"/>
          </p:nvPr>
        </p:nvSpPr>
        <p:spPr>
          <a:xfrm>
            <a:off x="4731300" y="724200"/>
            <a:ext cx="43416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Gain Ratio</a:t>
            </a:r>
            <a:endParaRPr/>
          </a:p>
          <a:p>
            <a:pPr indent="-342900" lvl="0" marL="457200" rtl="0" algn="l">
              <a:spcBef>
                <a:spcPts val="1600"/>
              </a:spcBef>
              <a:spcAft>
                <a:spcPts val="0"/>
              </a:spcAft>
              <a:buSzPts val="1800"/>
              <a:buChar char="●"/>
            </a:pPr>
            <a:r>
              <a:rPr lang="en"/>
              <a:t>WrapperSubsetEval</a:t>
            </a:r>
            <a:endParaRPr/>
          </a:p>
          <a:p>
            <a:pPr indent="-342900" lvl="0" marL="457200" rtl="0" algn="l">
              <a:lnSpc>
                <a:spcPct val="150000"/>
              </a:lnSpc>
              <a:spcBef>
                <a:spcPts val="1600"/>
              </a:spcBef>
              <a:spcAft>
                <a:spcPts val="0"/>
              </a:spcAft>
              <a:buClr>
                <a:srgbClr val="FFFFFF"/>
              </a:buClr>
              <a:buSzPts val="1800"/>
              <a:buChar char="●"/>
            </a:pPr>
            <a:r>
              <a:rPr lang="en">
                <a:solidFill>
                  <a:srgbClr val="FFFFFF"/>
                </a:solidFill>
              </a:rPr>
              <a:t>SymmetricalUncertAttributeEval</a:t>
            </a:r>
            <a:endParaRPr>
              <a:solidFill>
                <a:srgbClr val="FFFFFF"/>
              </a:solidFill>
            </a:endParaRPr>
          </a:p>
          <a:p>
            <a:pPr indent="-342900" lvl="0" marL="457200" rtl="0" algn="l">
              <a:lnSpc>
                <a:spcPct val="150000"/>
              </a:lnSpc>
              <a:spcBef>
                <a:spcPts val="1000"/>
              </a:spcBef>
              <a:spcAft>
                <a:spcPts val="0"/>
              </a:spcAft>
              <a:buClr>
                <a:srgbClr val="FFFFFF"/>
              </a:buClr>
              <a:buSzPts val="1800"/>
              <a:buChar char="●"/>
            </a:pPr>
            <a:r>
              <a:rPr lang="en">
                <a:solidFill>
                  <a:srgbClr val="FFFFFF"/>
                </a:solidFill>
              </a:rPr>
              <a:t>CfsSubsetEval</a:t>
            </a:r>
            <a:endParaRPr>
              <a:solidFill>
                <a:srgbClr val="FFFFFF"/>
              </a:solidFill>
            </a:endParaRPr>
          </a:p>
          <a:p>
            <a:pPr indent="-342900" lvl="0" marL="457200" rtl="0" algn="l">
              <a:lnSpc>
                <a:spcPct val="150000"/>
              </a:lnSpc>
              <a:spcBef>
                <a:spcPts val="1000"/>
              </a:spcBef>
              <a:spcAft>
                <a:spcPts val="0"/>
              </a:spcAft>
              <a:buClr>
                <a:srgbClr val="FFFFFF"/>
              </a:buClr>
              <a:buSzPts val="1800"/>
              <a:buChar char="●"/>
            </a:pPr>
            <a:r>
              <a:rPr lang="en">
                <a:solidFill>
                  <a:srgbClr val="FFFFFF"/>
                </a:solidFill>
              </a:rPr>
              <a:t>By Intuition</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421500" y="35850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Gain Ratio</a:t>
            </a:r>
            <a:endParaRPr/>
          </a:p>
        </p:txBody>
      </p:sp>
      <p:sp>
        <p:nvSpPr>
          <p:cNvPr id="110" name="Google Shape;110;p21"/>
          <p:cNvSpPr txBox="1"/>
          <p:nvPr>
            <p:ph idx="1" type="body"/>
          </p:nvPr>
        </p:nvSpPr>
        <p:spPr>
          <a:xfrm>
            <a:off x="549300" y="1094725"/>
            <a:ext cx="8520600" cy="8946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1400"/>
              <a:t>To reduce a bias towards multi-valued attributes, we use gain ratio. In this technique, we take into consideration the number and size of branches whenever choosing an attribute.</a:t>
            </a:r>
            <a:endParaRPr sz="1400">
              <a:highlight>
                <a:srgbClr val="FFFFFF"/>
              </a:highlight>
            </a:endParaRPr>
          </a:p>
        </p:txBody>
      </p:sp>
      <p:sp>
        <p:nvSpPr>
          <p:cNvPr id="111" name="Google Shape;111;p21"/>
          <p:cNvSpPr txBox="1"/>
          <p:nvPr>
            <p:ph type="title"/>
          </p:nvPr>
        </p:nvSpPr>
        <p:spPr>
          <a:xfrm>
            <a:off x="421500" y="193607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Wrapper Subset Eval</a:t>
            </a:r>
            <a:endParaRPr/>
          </a:p>
        </p:txBody>
      </p:sp>
      <p:sp>
        <p:nvSpPr>
          <p:cNvPr id="112" name="Google Shape;112;p21"/>
          <p:cNvSpPr txBox="1"/>
          <p:nvPr>
            <p:ph idx="1" type="body"/>
          </p:nvPr>
        </p:nvSpPr>
        <p:spPr>
          <a:xfrm>
            <a:off x="549300" y="2695400"/>
            <a:ext cx="8520600" cy="1679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1400"/>
              <a:t>In the wrapper approach to feature subset selection, a search for an optimal set of features is made using the induction algorithm as a black box. The estimated future performance of the algorithm is the heuristic guiding the search. Statistical methods for feature subset selection including forward selection, backward elimination, and their stepwise variants can be viewed as simple hill-climbing techniques in the space of feature subsets.</a:t>
            </a:r>
            <a:endParaRPr sz="1400">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