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2" r:id="rId2"/>
    <p:sldId id="256" r:id="rId3"/>
    <p:sldId id="265" r:id="rId4"/>
    <p:sldId id="266" r:id="rId5"/>
    <p:sldId id="267" r:id="rId6"/>
    <p:sldId id="274" r:id="rId7"/>
    <p:sldId id="269" r:id="rId8"/>
    <p:sldId id="270" r:id="rId9"/>
    <p:sldId id="268" r:id="rId10"/>
    <p:sldId id="271" r:id="rId11"/>
    <p:sldId id="264" r:id="rId12"/>
    <p:sldId id="273" r:id="rId13"/>
    <p:sldId id="275" r:id="rId14"/>
    <p:sldId id="276" r:id="rId15"/>
    <p:sldId id="277" r:id="rId16"/>
    <p:sldId id="278" r:id="rId17"/>
    <p:sldId id="279" r:id="rId18"/>
    <p:sldId id="280" r:id="rId19"/>
    <p:sldId id="281" r:id="rId20"/>
    <p:sldId id="282" r:id="rId21"/>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76" d="100"/>
          <a:sy n="76" d="100"/>
        </p:scale>
        <p:origin x="58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AD1762F-87EB-412F-A50B-91DFDFFC3753}"/>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0E09F99D-C8A9-4E00-BE02-2AB08E2D6B7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49DD1782-74ED-4990-A1E2-6BDECC0EF685}"/>
              </a:ext>
            </a:extLst>
          </p:cNvPr>
          <p:cNvSpPr>
            <a:spLocks noGrp="1"/>
          </p:cNvSpPr>
          <p:nvPr>
            <p:ph type="dt" sz="half" idx="10"/>
          </p:nvPr>
        </p:nvSpPr>
        <p:spPr/>
        <p:txBody>
          <a:bodyPr/>
          <a:lstStyle/>
          <a:p>
            <a:fld id="{D30BC63E-0944-4800-8D0F-EDE296AFE9E8}" type="datetimeFigureOut">
              <a:rPr lang="es-ES" smtClean="0"/>
              <a:t>04/01/2022</a:t>
            </a:fld>
            <a:endParaRPr lang="es-ES"/>
          </a:p>
        </p:txBody>
      </p:sp>
      <p:sp>
        <p:nvSpPr>
          <p:cNvPr id="5" name="Marcador de pie de página 4">
            <a:extLst>
              <a:ext uri="{FF2B5EF4-FFF2-40B4-BE49-F238E27FC236}">
                <a16:creationId xmlns:a16="http://schemas.microsoft.com/office/drawing/2014/main" id="{3CE5B66F-0817-4A81-9247-4405A50B7365}"/>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D68BF928-69D8-4685-8D89-DEFF8BEC050B}"/>
              </a:ext>
            </a:extLst>
          </p:cNvPr>
          <p:cNvSpPr>
            <a:spLocks noGrp="1"/>
          </p:cNvSpPr>
          <p:nvPr>
            <p:ph type="sldNum" sz="quarter" idx="12"/>
          </p:nvPr>
        </p:nvSpPr>
        <p:spPr/>
        <p:txBody>
          <a:bodyPr/>
          <a:lstStyle/>
          <a:p>
            <a:fld id="{DD094C71-C7F1-44F5-9473-D04041A77AE9}" type="slidenum">
              <a:rPr lang="es-ES" smtClean="0"/>
              <a:t>‹Nº›</a:t>
            </a:fld>
            <a:endParaRPr lang="es-ES"/>
          </a:p>
        </p:txBody>
      </p:sp>
    </p:spTree>
    <p:extLst>
      <p:ext uri="{BB962C8B-B14F-4D97-AF65-F5344CB8AC3E}">
        <p14:creationId xmlns:p14="http://schemas.microsoft.com/office/powerpoint/2010/main" val="14213858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277365-A7BA-4374-973A-FE4EEE39034C}"/>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2321035C-94D5-4E82-9F79-53825717AA0F}"/>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1EB90A31-583C-4A44-A646-CEA1418D7F25}"/>
              </a:ext>
            </a:extLst>
          </p:cNvPr>
          <p:cNvSpPr>
            <a:spLocks noGrp="1"/>
          </p:cNvSpPr>
          <p:nvPr>
            <p:ph type="dt" sz="half" idx="10"/>
          </p:nvPr>
        </p:nvSpPr>
        <p:spPr/>
        <p:txBody>
          <a:bodyPr/>
          <a:lstStyle/>
          <a:p>
            <a:fld id="{D30BC63E-0944-4800-8D0F-EDE296AFE9E8}" type="datetimeFigureOut">
              <a:rPr lang="es-ES" smtClean="0"/>
              <a:t>04/01/2022</a:t>
            </a:fld>
            <a:endParaRPr lang="es-ES"/>
          </a:p>
        </p:txBody>
      </p:sp>
      <p:sp>
        <p:nvSpPr>
          <p:cNvPr id="5" name="Marcador de pie de página 4">
            <a:extLst>
              <a:ext uri="{FF2B5EF4-FFF2-40B4-BE49-F238E27FC236}">
                <a16:creationId xmlns:a16="http://schemas.microsoft.com/office/drawing/2014/main" id="{12697B4F-EE40-43F2-8B66-A7A9BCD29F36}"/>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5CD62B73-784C-461B-8699-04287EE9BE2F}"/>
              </a:ext>
            </a:extLst>
          </p:cNvPr>
          <p:cNvSpPr>
            <a:spLocks noGrp="1"/>
          </p:cNvSpPr>
          <p:nvPr>
            <p:ph type="sldNum" sz="quarter" idx="12"/>
          </p:nvPr>
        </p:nvSpPr>
        <p:spPr/>
        <p:txBody>
          <a:bodyPr/>
          <a:lstStyle/>
          <a:p>
            <a:fld id="{DD094C71-C7F1-44F5-9473-D04041A77AE9}" type="slidenum">
              <a:rPr lang="es-ES" smtClean="0"/>
              <a:t>‹Nº›</a:t>
            </a:fld>
            <a:endParaRPr lang="es-ES"/>
          </a:p>
        </p:txBody>
      </p:sp>
    </p:spTree>
    <p:extLst>
      <p:ext uri="{BB962C8B-B14F-4D97-AF65-F5344CB8AC3E}">
        <p14:creationId xmlns:p14="http://schemas.microsoft.com/office/powerpoint/2010/main" val="135242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E08DD1C9-8878-4F02-A9BE-74FCC3AF7C94}"/>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B93D7106-F3C7-4A69-8D15-32671B25852A}"/>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5FF4AE30-ADC8-4FE8-B79E-0C4F99D3D9EB}"/>
              </a:ext>
            </a:extLst>
          </p:cNvPr>
          <p:cNvSpPr>
            <a:spLocks noGrp="1"/>
          </p:cNvSpPr>
          <p:nvPr>
            <p:ph type="dt" sz="half" idx="10"/>
          </p:nvPr>
        </p:nvSpPr>
        <p:spPr/>
        <p:txBody>
          <a:bodyPr/>
          <a:lstStyle/>
          <a:p>
            <a:fld id="{D30BC63E-0944-4800-8D0F-EDE296AFE9E8}" type="datetimeFigureOut">
              <a:rPr lang="es-ES" smtClean="0"/>
              <a:t>04/01/2022</a:t>
            </a:fld>
            <a:endParaRPr lang="es-ES"/>
          </a:p>
        </p:txBody>
      </p:sp>
      <p:sp>
        <p:nvSpPr>
          <p:cNvPr id="5" name="Marcador de pie de página 4">
            <a:extLst>
              <a:ext uri="{FF2B5EF4-FFF2-40B4-BE49-F238E27FC236}">
                <a16:creationId xmlns:a16="http://schemas.microsoft.com/office/drawing/2014/main" id="{806432F0-CA59-49A5-AF07-4E3560FA734C}"/>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C80FB6DD-C67A-4C1A-9026-5770E41918BD}"/>
              </a:ext>
            </a:extLst>
          </p:cNvPr>
          <p:cNvSpPr>
            <a:spLocks noGrp="1"/>
          </p:cNvSpPr>
          <p:nvPr>
            <p:ph type="sldNum" sz="quarter" idx="12"/>
          </p:nvPr>
        </p:nvSpPr>
        <p:spPr/>
        <p:txBody>
          <a:bodyPr/>
          <a:lstStyle/>
          <a:p>
            <a:fld id="{DD094C71-C7F1-44F5-9473-D04041A77AE9}" type="slidenum">
              <a:rPr lang="es-ES" smtClean="0"/>
              <a:t>‹Nº›</a:t>
            </a:fld>
            <a:endParaRPr lang="es-ES"/>
          </a:p>
        </p:txBody>
      </p:sp>
    </p:spTree>
    <p:extLst>
      <p:ext uri="{BB962C8B-B14F-4D97-AF65-F5344CB8AC3E}">
        <p14:creationId xmlns:p14="http://schemas.microsoft.com/office/powerpoint/2010/main" val="13239676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F63A94-0004-4C2B-89C8-5A90C7D97AD9}"/>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38797C2B-E3DB-4174-A7B2-F20763E13BD9}"/>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42C95E48-7B04-462B-A202-1E18E1514398}"/>
              </a:ext>
            </a:extLst>
          </p:cNvPr>
          <p:cNvSpPr>
            <a:spLocks noGrp="1"/>
          </p:cNvSpPr>
          <p:nvPr>
            <p:ph type="dt" sz="half" idx="10"/>
          </p:nvPr>
        </p:nvSpPr>
        <p:spPr/>
        <p:txBody>
          <a:bodyPr/>
          <a:lstStyle/>
          <a:p>
            <a:fld id="{D30BC63E-0944-4800-8D0F-EDE296AFE9E8}" type="datetimeFigureOut">
              <a:rPr lang="es-ES" smtClean="0"/>
              <a:t>04/01/2022</a:t>
            </a:fld>
            <a:endParaRPr lang="es-ES"/>
          </a:p>
        </p:txBody>
      </p:sp>
      <p:sp>
        <p:nvSpPr>
          <p:cNvPr id="5" name="Marcador de pie de página 4">
            <a:extLst>
              <a:ext uri="{FF2B5EF4-FFF2-40B4-BE49-F238E27FC236}">
                <a16:creationId xmlns:a16="http://schemas.microsoft.com/office/drawing/2014/main" id="{1E2812D3-C084-47D3-AC66-F40948436B0C}"/>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B758A805-C56E-4CAF-98F1-DFA9764D93B5}"/>
              </a:ext>
            </a:extLst>
          </p:cNvPr>
          <p:cNvSpPr>
            <a:spLocks noGrp="1"/>
          </p:cNvSpPr>
          <p:nvPr>
            <p:ph type="sldNum" sz="quarter" idx="12"/>
          </p:nvPr>
        </p:nvSpPr>
        <p:spPr/>
        <p:txBody>
          <a:bodyPr/>
          <a:lstStyle/>
          <a:p>
            <a:fld id="{DD094C71-C7F1-44F5-9473-D04041A77AE9}" type="slidenum">
              <a:rPr lang="es-ES" smtClean="0"/>
              <a:t>‹Nº›</a:t>
            </a:fld>
            <a:endParaRPr lang="es-ES"/>
          </a:p>
        </p:txBody>
      </p:sp>
    </p:spTree>
    <p:extLst>
      <p:ext uri="{BB962C8B-B14F-4D97-AF65-F5344CB8AC3E}">
        <p14:creationId xmlns:p14="http://schemas.microsoft.com/office/powerpoint/2010/main" val="14611797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BB78DE-5789-4634-A68D-AA4BDF6F664D}"/>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18763C45-4919-4629-9754-45DCABC05F2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CC9CAC7E-2770-4D24-8100-6B42F745B4AD}"/>
              </a:ext>
            </a:extLst>
          </p:cNvPr>
          <p:cNvSpPr>
            <a:spLocks noGrp="1"/>
          </p:cNvSpPr>
          <p:nvPr>
            <p:ph type="dt" sz="half" idx="10"/>
          </p:nvPr>
        </p:nvSpPr>
        <p:spPr/>
        <p:txBody>
          <a:bodyPr/>
          <a:lstStyle/>
          <a:p>
            <a:fld id="{D30BC63E-0944-4800-8D0F-EDE296AFE9E8}" type="datetimeFigureOut">
              <a:rPr lang="es-ES" smtClean="0"/>
              <a:t>04/01/2022</a:t>
            </a:fld>
            <a:endParaRPr lang="es-ES"/>
          </a:p>
        </p:txBody>
      </p:sp>
      <p:sp>
        <p:nvSpPr>
          <p:cNvPr id="5" name="Marcador de pie de página 4">
            <a:extLst>
              <a:ext uri="{FF2B5EF4-FFF2-40B4-BE49-F238E27FC236}">
                <a16:creationId xmlns:a16="http://schemas.microsoft.com/office/drawing/2014/main" id="{8865DB1D-BFF5-43E0-8EF3-5F2E4E4E6B03}"/>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C70E876C-2032-4F86-B439-4F16A8B1F580}"/>
              </a:ext>
            </a:extLst>
          </p:cNvPr>
          <p:cNvSpPr>
            <a:spLocks noGrp="1"/>
          </p:cNvSpPr>
          <p:nvPr>
            <p:ph type="sldNum" sz="quarter" idx="12"/>
          </p:nvPr>
        </p:nvSpPr>
        <p:spPr/>
        <p:txBody>
          <a:bodyPr/>
          <a:lstStyle/>
          <a:p>
            <a:fld id="{DD094C71-C7F1-44F5-9473-D04041A77AE9}" type="slidenum">
              <a:rPr lang="es-ES" smtClean="0"/>
              <a:t>‹Nº›</a:t>
            </a:fld>
            <a:endParaRPr lang="es-ES"/>
          </a:p>
        </p:txBody>
      </p:sp>
    </p:spTree>
    <p:extLst>
      <p:ext uri="{BB962C8B-B14F-4D97-AF65-F5344CB8AC3E}">
        <p14:creationId xmlns:p14="http://schemas.microsoft.com/office/powerpoint/2010/main" val="2860975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25A2E0-1ACE-4E62-8098-7A8838A8ECA4}"/>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E8A6ABB4-E2B0-4CBB-A584-AC9158D17B64}"/>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F4155829-6DD6-4F09-88F4-5262B2900DE0}"/>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3E883B86-305E-4DDC-BBCD-7C8A684F6429}"/>
              </a:ext>
            </a:extLst>
          </p:cNvPr>
          <p:cNvSpPr>
            <a:spLocks noGrp="1"/>
          </p:cNvSpPr>
          <p:nvPr>
            <p:ph type="dt" sz="half" idx="10"/>
          </p:nvPr>
        </p:nvSpPr>
        <p:spPr/>
        <p:txBody>
          <a:bodyPr/>
          <a:lstStyle/>
          <a:p>
            <a:fld id="{D30BC63E-0944-4800-8D0F-EDE296AFE9E8}" type="datetimeFigureOut">
              <a:rPr lang="es-ES" smtClean="0"/>
              <a:t>04/01/2022</a:t>
            </a:fld>
            <a:endParaRPr lang="es-ES"/>
          </a:p>
        </p:txBody>
      </p:sp>
      <p:sp>
        <p:nvSpPr>
          <p:cNvPr id="6" name="Marcador de pie de página 5">
            <a:extLst>
              <a:ext uri="{FF2B5EF4-FFF2-40B4-BE49-F238E27FC236}">
                <a16:creationId xmlns:a16="http://schemas.microsoft.com/office/drawing/2014/main" id="{7D288F6F-61EB-47D0-A326-8444C281449F}"/>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1C6BAB9D-DE8A-422D-B585-EAA96A6F8463}"/>
              </a:ext>
            </a:extLst>
          </p:cNvPr>
          <p:cNvSpPr>
            <a:spLocks noGrp="1"/>
          </p:cNvSpPr>
          <p:nvPr>
            <p:ph type="sldNum" sz="quarter" idx="12"/>
          </p:nvPr>
        </p:nvSpPr>
        <p:spPr/>
        <p:txBody>
          <a:bodyPr/>
          <a:lstStyle/>
          <a:p>
            <a:fld id="{DD094C71-C7F1-44F5-9473-D04041A77AE9}" type="slidenum">
              <a:rPr lang="es-ES" smtClean="0"/>
              <a:t>‹Nº›</a:t>
            </a:fld>
            <a:endParaRPr lang="es-ES"/>
          </a:p>
        </p:txBody>
      </p:sp>
    </p:spTree>
    <p:extLst>
      <p:ext uri="{BB962C8B-B14F-4D97-AF65-F5344CB8AC3E}">
        <p14:creationId xmlns:p14="http://schemas.microsoft.com/office/powerpoint/2010/main" val="5339139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9256CB-E195-4523-ABEF-85B507B974EC}"/>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F4C8725E-C3CC-448E-B6B6-3A7CCA4D26D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E70E50E1-9784-4CA8-BC76-602B0EAC60A8}"/>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82AEFDE9-C15F-476E-966A-EB7CEB92367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5425987F-141C-41F3-A7C0-3AF8FD0EEC86}"/>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BC31225A-63CC-4EFE-B707-101D4F21BEF6}"/>
              </a:ext>
            </a:extLst>
          </p:cNvPr>
          <p:cNvSpPr>
            <a:spLocks noGrp="1"/>
          </p:cNvSpPr>
          <p:nvPr>
            <p:ph type="dt" sz="half" idx="10"/>
          </p:nvPr>
        </p:nvSpPr>
        <p:spPr/>
        <p:txBody>
          <a:bodyPr/>
          <a:lstStyle/>
          <a:p>
            <a:fld id="{D30BC63E-0944-4800-8D0F-EDE296AFE9E8}" type="datetimeFigureOut">
              <a:rPr lang="es-ES" smtClean="0"/>
              <a:t>04/01/2022</a:t>
            </a:fld>
            <a:endParaRPr lang="es-ES"/>
          </a:p>
        </p:txBody>
      </p:sp>
      <p:sp>
        <p:nvSpPr>
          <p:cNvPr id="8" name="Marcador de pie de página 7">
            <a:extLst>
              <a:ext uri="{FF2B5EF4-FFF2-40B4-BE49-F238E27FC236}">
                <a16:creationId xmlns:a16="http://schemas.microsoft.com/office/drawing/2014/main" id="{ABC2D416-9BC1-4FF7-A252-82A80B87C047}"/>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0935B1F1-C663-48B2-8ADF-B40312551E84}"/>
              </a:ext>
            </a:extLst>
          </p:cNvPr>
          <p:cNvSpPr>
            <a:spLocks noGrp="1"/>
          </p:cNvSpPr>
          <p:nvPr>
            <p:ph type="sldNum" sz="quarter" idx="12"/>
          </p:nvPr>
        </p:nvSpPr>
        <p:spPr/>
        <p:txBody>
          <a:bodyPr/>
          <a:lstStyle/>
          <a:p>
            <a:fld id="{DD094C71-C7F1-44F5-9473-D04041A77AE9}" type="slidenum">
              <a:rPr lang="es-ES" smtClean="0"/>
              <a:t>‹Nº›</a:t>
            </a:fld>
            <a:endParaRPr lang="es-ES"/>
          </a:p>
        </p:txBody>
      </p:sp>
    </p:spTree>
    <p:extLst>
      <p:ext uri="{BB962C8B-B14F-4D97-AF65-F5344CB8AC3E}">
        <p14:creationId xmlns:p14="http://schemas.microsoft.com/office/powerpoint/2010/main" val="42706173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47A45D-A7AC-4F7D-8E97-3A161D9C9755}"/>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ADF48252-9CD9-42B4-8773-B44F087B8025}"/>
              </a:ext>
            </a:extLst>
          </p:cNvPr>
          <p:cNvSpPr>
            <a:spLocks noGrp="1"/>
          </p:cNvSpPr>
          <p:nvPr>
            <p:ph type="dt" sz="half" idx="10"/>
          </p:nvPr>
        </p:nvSpPr>
        <p:spPr/>
        <p:txBody>
          <a:bodyPr/>
          <a:lstStyle/>
          <a:p>
            <a:fld id="{D30BC63E-0944-4800-8D0F-EDE296AFE9E8}" type="datetimeFigureOut">
              <a:rPr lang="es-ES" smtClean="0"/>
              <a:t>04/01/2022</a:t>
            </a:fld>
            <a:endParaRPr lang="es-ES"/>
          </a:p>
        </p:txBody>
      </p:sp>
      <p:sp>
        <p:nvSpPr>
          <p:cNvPr id="4" name="Marcador de pie de página 3">
            <a:extLst>
              <a:ext uri="{FF2B5EF4-FFF2-40B4-BE49-F238E27FC236}">
                <a16:creationId xmlns:a16="http://schemas.microsoft.com/office/drawing/2014/main" id="{1FB81ED0-BF3F-4F2B-B056-424AEEA7655C}"/>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4AD6634B-58ED-465E-A920-C136749FDCDC}"/>
              </a:ext>
            </a:extLst>
          </p:cNvPr>
          <p:cNvSpPr>
            <a:spLocks noGrp="1"/>
          </p:cNvSpPr>
          <p:nvPr>
            <p:ph type="sldNum" sz="quarter" idx="12"/>
          </p:nvPr>
        </p:nvSpPr>
        <p:spPr/>
        <p:txBody>
          <a:bodyPr/>
          <a:lstStyle/>
          <a:p>
            <a:fld id="{DD094C71-C7F1-44F5-9473-D04041A77AE9}" type="slidenum">
              <a:rPr lang="es-ES" smtClean="0"/>
              <a:t>‹Nº›</a:t>
            </a:fld>
            <a:endParaRPr lang="es-ES"/>
          </a:p>
        </p:txBody>
      </p:sp>
    </p:spTree>
    <p:extLst>
      <p:ext uri="{BB962C8B-B14F-4D97-AF65-F5344CB8AC3E}">
        <p14:creationId xmlns:p14="http://schemas.microsoft.com/office/powerpoint/2010/main" val="4567501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B01B386C-2A63-466A-9C67-37BE7DE8C4FF}"/>
              </a:ext>
            </a:extLst>
          </p:cNvPr>
          <p:cNvSpPr>
            <a:spLocks noGrp="1"/>
          </p:cNvSpPr>
          <p:nvPr>
            <p:ph type="dt" sz="half" idx="10"/>
          </p:nvPr>
        </p:nvSpPr>
        <p:spPr/>
        <p:txBody>
          <a:bodyPr/>
          <a:lstStyle/>
          <a:p>
            <a:fld id="{D30BC63E-0944-4800-8D0F-EDE296AFE9E8}" type="datetimeFigureOut">
              <a:rPr lang="es-ES" smtClean="0"/>
              <a:t>04/01/2022</a:t>
            </a:fld>
            <a:endParaRPr lang="es-ES"/>
          </a:p>
        </p:txBody>
      </p:sp>
      <p:sp>
        <p:nvSpPr>
          <p:cNvPr id="3" name="Marcador de pie de página 2">
            <a:extLst>
              <a:ext uri="{FF2B5EF4-FFF2-40B4-BE49-F238E27FC236}">
                <a16:creationId xmlns:a16="http://schemas.microsoft.com/office/drawing/2014/main" id="{AAC7972B-F55F-47A8-AC35-6DEE3A9CC158}"/>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9312F6E6-5899-4D0C-899F-104DBABC05B7}"/>
              </a:ext>
            </a:extLst>
          </p:cNvPr>
          <p:cNvSpPr>
            <a:spLocks noGrp="1"/>
          </p:cNvSpPr>
          <p:nvPr>
            <p:ph type="sldNum" sz="quarter" idx="12"/>
          </p:nvPr>
        </p:nvSpPr>
        <p:spPr/>
        <p:txBody>
          <a:bodyPr/>
          <a:lstStyle/>
          <a:p>
            <a:fld id="{DD094C71-C7F1-44F5-9473-D04041A77AE9}" type="slidenum">
              <a:rPr lang="es-ES" smtClean="0"/>
              <a:t>‹Nº›</a:t>
            </a:fld>
            <a:endParaRPr lang="es-ES"/>
          </a:p>
        </p:txBody>
      </p:sp>
    </p:spTree>
    <p:extLst>
      <p:ext uri="{BB962C8B-B14F-4D97-AF65-F5344CB8AC3E}">
        <p14:creationId xmlns:p14="http://schemas.microsoft.com/office/powerpoint/2010/main" val="1999800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F1F508-7BC9-4808-AA02-7A2F18DE60C5}"/>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0B96FAD2-FFDC-40F5-B09F-AE11B60A90D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BEAC0C3C-DAAE-4D35-8967-8AD55010EE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A9578666-AE2E-4DF0-B4E9-D2326E1DE58D}"/>
              </a:ext>
            </a:extLst>
          </p:cNvPr>
          <p:cNvSpPr>
            <a:spLocks noGrp="1"/>
          </p:cNvSpPr>
          <p:nvPr>
            <p:ph type="dt" sz="half" idx="10"/>
          </p:nvPr>
        </p:nvSpPr>
        <p:spPr/>
        <p:txBody>
          <a:bodyPr/>
          <a:lstStyle/>
          <a:p>
            <a:fld id="{D30BC63E-0944-4800-8D0F-EDE296AFE9E8}" type="datetimeFigureOut">
              <a:rPr lang="es-ES" smtClean="0"/>
              <a:t>04/01/2022</a:t>
            </a:fld>
            <a:endParaRPr lang="es-ES"/>
          </a:p>
        </p:txBody>
      </p:sp>
      <p:sp>
        <p:nvSpPr>
          <p:cNvPr id="6" name="Marcador de pie de página 5">
            <a:extLst>
              <a:ext uri="{FF2B5EF4-FFF2-40B4-BE49-F238E27FC236}">
                <a16:creationId xmlns:a16="http://schemas.microsoft.com/office/drawing/2014/main" id="{5B3B51CF-83E8-49D8-B465-FE3E0864E3E1}"/>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0F0D5849-FF3E-4F31-ACBB-C66ED382D103}"/>
              </a:ext>
            </a:extLst>
          </p:cNvPr>
          <p:cNvSpPr>
            <a:spLocks noGrp="1"/>
          </p:cNvSpPr>
          <p:nvPr>
            <p:ph type="sldNum" sz="quarter" idx="12"/>
          </p:nvPr>
        </p:nvSpPr>
        <p:spPr/>
        <p:txBody>
          <a:bodyPr/>
          <a:lstStyle/>
          <a:p>
            <a:fld id="{DD094C71-C7F1-44F5-9473-D04041A77AE9}" type="slidenum">
              <a:rPr lang="es-ES" smtClean="0"/>
              <a:t>‹Nº›</a:t>
            </a:fld>
            <a:endParaRPr lang="es-ES"/>
          </a:p>
        </p:txBody>
      </p:sp>
    </p:spTree>
    <p:extLst>
      <p:ext uri="{BB962C8B-B14F-4D97-AF65-F5344CB8AC3E}">
        <p14:creationId xmlns:p14="http://schemas.microsoft.com/office/powerpoint/2010/main" val="29315777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C605294-5BB4-4C50-B077-527F7924AEF2}"/>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8188ADA1-6307-42EC-AD5B-F1CF41C16A2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3F48DDE1-9B7F-42B9-8B22-A5A14D9526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F5A4981F-047A-43BE-BD32-EC74C9EB3E00}"/>
              </a:ext>
            </a:extLst>
          </p:cNvPr>
          <p:cNvSpPr>
            <a:spLocks noGrp="1"/>
          </p:cNvSpPr>
          <p:nvPr>
            <p:ph type="dt" sz="half" idx="10"/>
          </p:nvPr>
        </p:nvSpPr>
        <p:spPr/>
        <p:txBody>
          <a:bodyPr/>
          <a:lstStyle/>
          <a:p>
            <a:fld id="{D30BC63E-0944-4800-8D0F-EDE296AFE9E8}" type="datetimeFigureOut">
              <a:rPr lang="es-ES" smtClean="0"/>
              <a:t>04/01/2022</a:t>
            </a:fld>
            <a:endParaRPr lang="es-ES"/>
          </a:p>
        </p:txBody>
      </p:sp>
      <p:sp>
        <p:nvSpPr>
          <p:cNvPr id="6" name="Marcador de pie de página 5">
            <a:extLst>
              <a:ext uri="{FF2B5EF4-FFF2-40B4-BE49-F238E27FC236}">
                <a16:creationId xmlns:a16="http://schemas.microsoft.com/office/drawing/2014/main" id="{38777F91-4238-48EA-9362-A3542F39A9B6}"/>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0CF565B7-B2FF-447E-A4EC-D6F668844DF4}"/>
              </a:ext>
            </a:extLst>
          </p:cNvPr>
          <p:cNvSpPr>
            <a:spLocks noGrp="1"/>
          </p:cNvSpPr>
          <p:nvPr>
            <p:ph type="sldNum" sz="quarter" idx="12"/>
          </p:nvPr>
        </p:nvSpPr>
        <p:spPr/>
        <p:txBody>
          <a:bodyPr/>
          <a:lstStyle/>
          <a:p>
            <a:fld id="{DD094C71-C7F1-44F5-9473-D04041A77AE9}" type="slidenum">
              <a:rPr lang="es-ES" smtClean="0"/>
              <a:t>‹Nº›</a:t>
            </a:fld>
            <a:endParaRPr lang="es-ES"/>
          </a:p>
        </p:txBody>
      </p:sp>
    </p:spTree>
    <p:extLst>
      <p:ext uri="{BB962C8B-B14F-4D97-AF65-F5344CB8AC3E}">
        <p14:creationId xmlns:p14="http://schemas.microsoft.com/office/powerpoint/2010/main" val="11760543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17CC171A-5E53-4945-B44F-D91CFFEDF92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94E7A98F-10D2-4166-BA50-7AFE8BF78B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C2889F5E-AAED-4B7F-8F6A-EE79BABD848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0BC63E-0944-4800-8D0F-EDE296AFE9E8}" type="datetimeFigureOut">
              <a:rPr lang="es-ES" smtClean="0"/>
              <a:t>04/01/2022</a:t>
            </a:fld>
            <a:endParaRPr lang="es-ES"/>
          </a:p>
        </p:txBody>
      </p:sp>
      <p:sp>
        <p:nvSpPr>
          <p:cNvPr id="5" name="Marcador de pie de página 4">
            <a:extLst>
              <a:ext uri="{FF2B5EF4-FFF2-40B4-BE49-F238E27FC236}">
                <a16:creationId xmlns:a16="http://schemas.microsoft.com/office/drawing/2014/main" id="{63AE3666-1236-4824-98D6-C9A2ABD9AE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F088BD85-E21A-4AB1-8DD4-3DF7925EE5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094C71-C7F1-44F5-9473-D04041A77AE9}" type="slidenum">
              <a:rPr lang="es-ES" smtClean="0"/>
              <a:t>‹Nº›</a:t>
            </a:fld>
            <a:endParaRPr lang="es-ES"/>
          </a:p>
        </p:txBody>
      </p:sp>
    </p:spTree>
    <p:extLst>
      <p:ext uri="{BB962C8B-B14F-4D97-AF65-F5344CB8AC3E}">
        <p14:creationId xmlns:p14="http://schemas.microsoft.com/office/powerpoint/2010/main" val="35941694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F45C26-C628-489F-9DA6-5AA755E9E0C8}"/>
              </a:ext>
            </a:extLst>
          </p:cNvPr>
          <p:cNvSpPr>
            <a:spLocks noGrp="1"/>
          </p:cNvSpPr>
          <p:nvPr>
            <p:ph type="title"/>
          </p:nvPr>
        </p:nvSpPr>
        <p:spPr>
          <a:xfrm>
            <a:off x="749300" y="1330325"/>
            <a:ext cx="10515600" cy="1325563"/>
          </a:xfrm>
        </p:spPr>
        <p:txBody>
          <a:bodyPr>
            <a:normAutofit/>
          </a:bodyPr>
          <a:lstStyle/>
          <a:p>
            <a:pPr algn="ctr"/>
            <a:r>
              <a:rPr lang="es-ES" sz="4800" b="1" dirty="0">
                <a:solidFill>
                  <a:schemeClr val="accent1">
                    <a:lumMod val="75000"/>
                  </a:schemeClr>
                </a:solidFill>
              </a:rPr>
              <a:t>ANALISIS FUNCIONAL</a:t>
            </a:r>
          </a:p>
        </p:txBody>
      </p:sp>
      <p:pic>
        <p:nvPicPr>
          <p:cNvPr id="5" name="Marcador de contenido 4">
            <a:extLst>
              <a:ext uri="{FF2B5EF4-FFF2-40B4-BE49-F238E27FC236}">
                <a16:creationId xmlns:a16="http://schemas.microsoft.com/office/drawing/2014/main" id="{C553C046-8BA0-4645-B910-797B31119A7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84526" y="2984501"/>
            <a:ext cx="6245224" cy="1561306"/>
          </a:xfrm>
        </p:spPr>
      </p:pic>
    </p:spTree>
    <p:extLst>
      <p:ext uri="{BB962C8B-B14F-4D97-AF65-F5344CB8AC3E}">
        <p14:creationId xmlns:p14="http://schemas.microsoft.com/office/powerpoint/2010/main" val="23988353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1ED676BF-244E-4063-8BAD-F7136C718439}"/>
              </a:ext>
            </a:extLst>
          </p:cNvPr>
          <p:cNvSpPr txBox="1"/>
          <p:nvPr/>
        </p:nvSpPr>
        <p:spPr>
          <a:xfrm>
            <a:off x="3048699" y="587121"/>
            <a:ext cx="6094602" cy="369332"/>
          </a:xfrm>
          <a:prstGeom prst="rect">
            <a:avLst/>
          </a:prstGeom>
          <a:noFill/>
        </p:spPr>
        <p:txBody>
          <a:bodyPr wrap="square">
            <a:spAutoFit/>
          </a:bodyPr>
          <a:lstStyle/>
          <a:p>
            <a:pPr algn="ctr"/>
            <a:r>
              <a:rPr lang="es-ES" b="1" u="sng" dirty="0">
                <a:solidFill>
                  <a:schemeClr val="accent1">
                    <a:lumMod val="75000"/>
                  </a:schemeClr>
                </a:solidFill>
              </a:rPr>
              <a:t>CONTRASEÑA</a:t>
            </a:r>
          </a:p>
        </p:txBody>
      </p:sp>
      <p:sp>
        <p:nvSpPr>
          <p:cNvPr id="7" name="CuadroTexto 6">
            <a:extLst>
              <a:ext uri="{FF2B5EF4-FFF2-40B4-BE49-F238E27FC236}">
                <a16:creationId xmlns:a16="http://schemas.microsoft.com/office/drawing/2014/main" id="{D10D3D9B-C24D-4CF4-88A6-60EFB71C1444}"/>
              </a:ext>
            </a:extLst>
          </p:cNvPr>
          <p:cNvSpPr txBox="1"/>
          <p:nvPr/>
        </p:nvSpPr>
        <p:spPr>
          <a:xfrm>
            <a:off x="796954" y="1442906"/>
            <a:ext cx="5299046" cy="1200329"/>
          </a:xfrm>
          <a:prstGeom prst="rect">
            <a:avLst/>
          </a:prstGeom>
          <a:noFill/>
        </p:spPr>
        <p:txBody>
          <a:bodyPr wrap="square" rtlCol="0">
            <a:spAutoFit/>
          </a:bodyPr>
          <a:lstStyle/>
          <a:p>
            <a:r>
              <a:rPr lang="es-ES" dirty="0"/>
              <a:t>Tanto en el perfil de empleado como en el de empresa se ofrece la posibilidad de modificar la contraseña utilizada para el registro en la web, mostrando además el nivel de seguridad de la misma. </a:t>
            </a:r>
          </a:p>
        </p:txBody>
      </p:sp>
      <p:pic>
        <p:nvPicPr>
          <p:cNvPr id="2" name="Imagen 1">
            <a:extLst>
              <a:ext uri="{FF2B5EF4-FFF2-40B4-BE49-F238E27FC236}">
                <a16:creationId xmlns:a16="http://schemas.microsoft.com/office/drawing/2014/main" id="{4C6A1CBF-EEA8-45F4-A547-90EA70FD5EE7}"/>
              </a:ext>
            </a:extLst>
          </p:cNvPr>
          <p:cNvPicPr>
            <a:picLocks noChangeAspect="1"/>
          </p:cNvPicPr>
          <p:nvPr/>
        </p:nvPicPr>
        <p:blipFill>
          <a:blip r:embed="rId2"/>
          <a:stretch>
            <a:fillRect/>
          </a:stretch>
        </p:blipFill>
        <p:spPr>
          <a:xfrm>
            <a:off x="7199411" y="1354006"/>
            <a:ext cx="4751784" cy="2593329"/>
          </a:xfrm>
          <a:prstGeom prst="rect">
            <a:avLst/>
          </a:prstGeom>
        </p:spPr>
      </p:pic>
      <p:pic>
        <p:nvPicPr>
          <p:cNvPr id="3" name="Imagen 2">
            <a:extLst>
              <a:ext uri="{FF2B5EF4-FFF2-40B4-BE49-F238E27FC236}">
                <a16:creationId xmlns:a16="http://schemas.microsoft.com/office/drawing/2014/main" id="{E2C4CDF3-A8FC-4844-A222-FA811477DB5B}"/>
              </a:ext>
            </a:extLst>
          </p:cNvPr>
          <p:cNvPicPr>
            <a:picLocks noChangeAspect="1"/>
          </p:cNvPicPr>
          <p:nvPr/>
        </p:nvPicPr>
        <p:blipFill>
          <a:blip r:embed="rId3"/>
          <a:stretch>
            <a:fillRect/>
          </a:stretch>
        </p:blipFill>
        <p:spPr>
          <a:xfrm>
            <a:off x="7199411" y="3949757"/>
            <a:ext cx="4751784" cy="2410021"/>
          </a:xfrm>
          <a:prstGeom prst="rect">
            <a:avLst/>
          </a:prstGeom>
        </p:spPr>
      </p:pic>
    </p:spTree>
    <p:extLst>
      <p:ext uri="{BB962C8B-B14F-4D97-AF65-F5344CB8AC3E}">
        <p14:creationId xmlns:p14="http://schemas.microsoft.com/office/powerpoint/2010/main" val="21045296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1ED676BF-244E-4063-8BAD-F7136C718439}"/>
              </a:ext>
            </a:extLst>
          </p:cNvPr>
          <p:cNvSpPr txBox="1"/>
          <p:nvPr/>
        </p:nvSpPr>
        <p:spPr>
          <a:xfrm>
            <a:off x="3048699" y="587121"/>
            <a:ext cx="6094602" cy="369332"/>
          </a:xfrm>
          <a:prstGeom prst="rect">
            <a:avLst/>
          </a:prstGeom>
          <a:noFill/>
        </p:spPr>
        <p:txBody>
          <a:bodyPr wrap="square">
            <a:spAutoFit/>
          </a:bodyPr>
          <a:lstStyle/>
          <a:p>
            <a:pPr algn="ctr"/>
            <a:r>
              <a:rPr lang="es-ES" b="1" u="sng" dirty="0">
                <a:solidFill>
                  <a:schemeClr val="accent1">
                    <a:lumMod val="75000"/>
                  </a:schemeClr>
                </a:solidFill>
              </a:rPr>
              <a:t>CONTRASEÑA</a:t>
            </a:r>
          </a:p>
        </p:txBody>
      </p:sp>
      <p:sp>
        <p:nvSpPr>
          <p:cNvPr id="7" name="CuadroTexto 6">
            <a:extLst>
              <a:ext uri="{FF2B5EF4-FFF2-40B4-BE49-F238E27FC236}">
                <a16:creationId xmlns:a16="http://schemas.microsoft.com/office/drawing/2014/main" id="{D10D3D9B-C24D-4CF4-88A6-60EFB71C1444}"/>
              </a:ext>
            </a:extLst>
          </p:cNvPr>
          <p:cNvSpPr txBox="1"/>
          <p:nvPr/>
        </p:nvSpPr>
        <p:spPr>
          <a:xfrm>
            <a:off x="796954" y="1442906"/>
            <a:ext cx="5299046" cy="369332"/>
          </a:xfrm>
          <a:prstGeom prst="rect">
            <a:avLst/>
          </a:prstGeom>
          <a:noFill/>
        </p:spPr>
        <p:txBody>
          <a:bodyPr wrap="square" rtlCol="0">
            <a:spAutoFit/>
          </a:bodyPr>
          <a:lstStyle/>
          <a:p>
            <a:r>
              <a:rPr lang="es-ES" dirty="0"/>
              <a:t>En el caso de empresas lo mismo.  </a:t>
            </a:r>
          </a:p>
        </p:txBody>
      </p:sp>
      <p:pic>
        <p:nvPicPr>
          <p:cNvPr id="2" name="Imagen 1">
            <a:extLst>
              <a:ext uri="{FF2B5EF4-FFF2-40B4-BE49-F238E27FC236}">
                <a16:creationId xmlns:a16="http://schemas.microsoft.com/office/drawing/2014/main" id="{0D986F44-EA4B-498B-99D9-A3AEDD91B008}"/>
              </a:ext>
            </a:extLst>
          </p:cNvPr>
          <p:cNvPicPr>
            <a:picLocks noChangeAspect="1"/>
          </p:cNvPicPr>
          <p:nvPr/>
        </p:nvPicPr>
        <p:blipFill>
          <a:blip r:embed="rId2"/>
          <a:stretch>
            <a:fillRect/>
          </a:stretch>
        </p:blipFill>
        <p:spPr>
          <a:xfrm>
            <a:off x="6821563" y="1442906"/>
            <a:ext cx="5091037" cy="2483156"/>
          </a:xfrm>
          <a:prstGeom prst="rect">
            <a:avLst/>
          </a:prstGeom>
        </p:spPr>
      </p:pic>
      <p:pic>
        <p:nvPicPr>
          <p:cNvPr id="3" name="Imagen 2">
            <a:extLst>
              <a:ext uri="{FF2B5EF4-FFF2-40B4-BE49-F238E27FC236}">
                <a16:creationId xmlns:a16="http://schemas.microsoft.com/office/drawing/2014/main" id="{E85A3C58-A472-4D43-AB77-0B03EA56CFB1}"/>
              </a:ext>
            </a:extLst>
          </p:cNvPr>
          <p:cNvPicPr>
            <a:picLocks noChangeAspect="1"/>
          </p:cNvPicPr>
          <p:nvPr/>
        </p:nvPicPr>
        <p:blipFill>
          <a:blip r:embed="rId3"/>
          <a:stretch>
            <a:fillRect/>
          </a:stretch>
        </p:blipFill>
        <p:spPr>
          <a:xfrm>
            <a:off x="6821563" y="4060278"/>
            <a:ext cx="5091037" cy="2477335"/>
          </a:xfrm>
          <a:prstGeom prst="rect">
            <a:avLst/>
          </a:prstGeom>
        </p:spPr>
      </p:pic>
    </p:spTree>
    <p:extLst>
      <p:ext uri="{BB962C8B-B14F-4D97-AF65-F5344CB8AC3E}">
        <p14:creationId xmlns:p14="http://schemas.microsoft.com/office/powerpoint/2010/main" val="34651304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1ED676BF-244E-4063-8BAD-F7136C718439}"/>
              </a:ext>
            </a:extLst>
          </p:cNvPr>
          <p:cNvSpPr txBox="1"/>
          <p:nvPr/>
        </p:nvSpPr>
        <p:spPr>
          <a:xfrm>
            <a:off x="3048699" y="587121"/>
            <a:ext cx="6094602" cy="369332"/>
          </a:xfrm>
          <a:prstGeom prst="rect">
            <a:avLst/>
          </a:prstGeom>
          <a:noFill/>
        </p:spPr>
        <p:txBody>
          <a:bodyPr wrap="square">
            <a:spAutoFit/>
          </a:bodyPr>
          <a:lstStyle/>
          <a:p>
            <a:pPr algn="ctr"/>
            <a:r>
              <a:rPr lang="es-ES" b="1" u="sng" dirty="0">
                <a:solidFill>
                  <a:schemeClr val="accent1">
                    <a:lumMod val="75000"/>
                  </a:schemeClr>
                </a:solidFill>
              </a:rPr>
              <a:t>PERFIL DE EMPRESA</a:t>
            </a:r>
          </a:p>
        </p:txBody>
      </p:sp>
      <p:sp>
        <p:nvSpPr>
          <p:cNvPr id="7" name="CuadroTexto 6">
            <a:extLst>
              <a:ext uri="{FF2B5EF4-FFF2-40B4-BE49-F238E27FC236}">
                <a16:creationId xmlns:a16="http://schemas.microsoft.com/office/drawing/2014/main" id="{D10D3D9B-C24D-4CF4-88A6-60EFB71C1444}"/>
              </a:ext>
            </a:extLst>
          </p:cNvPr>
          <p:cNvSpPr txBox="1"/>
          <p:nvPr/>
        </p:nvSpPr>
        <p:spPr>
          <a:xfrm>
            <a:off x="796954" y="1442906"/>
            <a:ext cx="5299046" cy="2308324"/>
          </a:xfrm>
          <a:prstGeom prst="rect">
            <a:avLst/>
          </a:prstGeom>
          <a:noFill/>
        </p:spPr>
        <p:txBody>
          <a:bodyPr wrap="square" rtlCol="0">
            <a:spAutoFit/>
          </a:bodyPr>
          <a:lstStyle/>
          <a:p>
            <a:r>
              <a:rPr lang="es-ES" dirty="0"/>
              <a:t>Dentro del perfil de empresa el siguiente apartado que se muestra es DATOS DE EMPRESA. En este apartado el usuario puede introducir una serie de datos relacionados con la empresa que quiere crear, nombre, sector, sitio web y la localización de la sede. </a:t>
            </a:r>
          </a:p>
          <a:p>
            <a:endParaRPr lang="es-ES" dirty="0"/>
          </a:p>
          <a:p>
            <a:r>
              <a:rPr lang="es-ES" dirty="0"/>
              <a:t>Además de los apartados para rellenar se puede subir una foto para seleccionarla como imagen de perfil. </a:t>
            </a:r>
          </a:p>
        </p:txBody>
      </p:sp>
      <p:pic>
        <p:nvPicPr>
          <p:cNvPr id="2" name="Imagen 1">
            <a:extLst>
              <a:ext uri="{FF2B5EF4-FFF2-40B4-BE49-F238E27FC236}">
                <a16:creationId xmlns:a16="http://schemas.microsoft.com/office/drawing/2014/main" id="{F049D120-2B13-4344-9A50-B22CFD73C37B}"/>
              </a:ext>
            </a:extLst>
          </p:cNvPr>
          <p:cNvPicPr>
            <a:picLocks noChangeAspect="1"/>
          </p:cNvPicPr>
          <p:nvPr/>
        </p:nvPicPr>
        <p:blipFill>
          <a:blip r:embed="rId2"/>
          <a:stretch>
            <a:fillRect/>
          </a:stretch>
        </p:blipFill>
        <p:spPr>
          <a:xfrm>
            <a:off x="7137400" y="1032526"/>
            <a:ext cx="4867366" cy="2796653"/>
          </a:xfrm>
          <a:prstGeom prst="rect">
            <a:avLst/>
          </a:prstGeom>
        </p:spPr>
      </p:pic>
      <p:pic>
        <p:nvPicPr>
          <p:cNvPr id="3" name="Imagen 2">
            <a:extLst>
              <a:ext uri="{FF2B5EF4-FFF2-40B4-BE49-F238E27FC236}">
                <a16:creationId xmlns:a16="http://schemas.microsoft.com/office/drawing/2014/main" id="{C0B8173B-3F46-445E-9CA0-2F7E271383BC}"/>
              </a:ext>
            </a:extLst>
          </p:cNvPr>
          <p:cNvPicPr>
            <a:picLocks noChangeAspect="1"/>
          </p:cNvPicPr>
          <p:nvPr/>
        </p:nvPicPr>
        <p:blipFill>
          <a:blip r:embed="rId3"/>
          <a:stretch>
            <a:fillRect/>
          </a:stretch>
        </p:blipFill>
        <p:spPr>
          <a:xfrm>
            <a:off x="7137400" y="3973967"/>
            <a:ext cx="4867366" cy="2604572"/>
          </a:xfrm>
          <a:prstGeom prst="rect">
            <a:avLst/>
          </a:prstGeom>
        </p:spPr>
      </p:pic>
    </p:spTree>
    <p:extLst>
      <p:ext uri="{BB962C8B-B14F-4D97-AF65-F5344CB8AC3E}">
        <p14:creationId xmlns:p14="http://schemas.microsoft.com/office/powerpoint/2010/main" val="10334289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1ED676BF-244E-4063-8BAD-F7136C718439}"/>
              </a:ext>
            </a:extLst>
          </p:cNvPr>
          <p:cNvSpPr txBox="1"/>
          <p:nvPr/>
        </p:nvSpPr>
        <p:spPr>
          <a:xfrm>
            <a:off x="3048699" y="587121"/>
            <a:ext cx="6094602" cy="369332"/>
          </a:xfrm>
          <a:prstGeom prst="rect">
            <a:avLst/>
          </a:prstGeom>
          <a:noFill/>
        </p:spPr>
        <p:txBody>
          <a:bodyPr wrap="square">
            <a:spAutoFit/>
          </a:bodyPr>
          <a:lstStyle/>
          <a:p>
            <a:pPr algn="ctr"/>
            <a:r>
              <a:rPr lang="es-ES" b="1" u="sng" dirty="0">
                <a:solidFill>
                  <a:schemeClr val="accent1">
                    <a:lumMod val="75000"/>
                  </a:schemeClr>
                </a:solidFill>
              </a:rPr>
              <a:t>INFORMACIÓN EMPRESAS</a:t>
            </a:r>
          </a:p>
        </p:txBody>
      </p:sp>
      <p:sp>
        <p:nvSpPr>
          <p:cNvPr id="7" name="CuadroTexto 6">
            <a:extLst>
              <a:ext uri="{FF2B5EF4-FFF2-40B4-BE49-F238E27FC236}">
                <a16:creationId xmlns:a16="http://schemas.microsoft.com/office/drawing/2014/main" id="{D10D3D9B-C24D-4CF4-88A6-60EFB71C1444}"/>
              </a:ext>
            </a:extLst>
          </p:cNvPr>
          <p:cNvSpPr txBox="1"/>
          <p:nvPr/>
        </p:nvSpPr>
        <p:spPr>
          <a:xfrm>
            <a:off x="796954" y="1442906"/>
            <a:ext cx="5299046" cy="4524315"/>
          </a:xfrm>
          <a:prstGeom prst="rect">
            <a:avLst/>
          </a:prstGeom>
          <a:noFill/>
        </p:spPr>
        <p:txBody>
          <a:bodyPr wrap="square" rtlCol="0">
            <a:spAutoFit/>
          </a:bodyPr>
          <a:lstStyle/>
          <a:p>
            <a:r>
              <a:rPr lang="es-ES" dirty="0"/>
              <a:t>Sea desde la página de inicio, el buscador o seleccionando empresas desde el menú del </a:t>
            </a:r>
            <a:r>
              <a:rPr lang="es-ES" dirty="0" err="1"/>
              <a:t>header</a:t>
            </a:r>
            <a:r>
              <a:rPr lang="es-ES" dirty="0"/>
              <a:t>, el usuario siempre podrá acceder al perfil detallado de la empresa a través del botón más </a:t>
            </a:r>
            <a:r>
              <a:rPr lang="es-ES" dirty="0" err="1"/>
              <a:t>info</a:t>
            </a:r>
            <a:r>
              <a:rPr lang="es-ES" dirty="0"/>
              <a:t>.</a:t>
            </a:r>
          </a:p>
          <a:p>
            <a:r>
              <a:rPr lang="es-ES" dirty="0"/>
              <a:t> </a:t>
            </a:r>
          </a:p>
          <a:p>
            <a:r>
              <a:rPr lang="es-ES" dirty="0"/>
              <a:t>Primeramente un perfil ampliado más básico y un perfil completo que se cargará si el usuario así lo desea. </a:t>
            </a:r>
          </a:p>
          <a:p>
            <a:endParaRPr lang="es-ES" dirty="0"/>
          </a:p>
          <a:p>
            <a:r>
              <a:rPr lang="es-ES" dirty="0"/>
              <a:t>Aquí además de los datos básicos de la empresa podrán verse los comentarios de los empleados y el desglose de valoraciones por criterios, como salario, ambiente, etc. </a:t>
            </a:r>
          </a:p>
          <a:p>
            <a:endParaRPr lang="es-ES" dirty="0"/>
          </a:p>
          <a:p>
            <a:endParaRPr lang="es-ES" dirty="0"/>
          </a:p>
          <a:p>
            <a:r>
              <a:rPr lang="es-ES" dirty="0"/>
              <a:t> </a:t>
            </a:r>
          </a:p>
        </p:txBody>
      </p:sp>
      <p:pic>
        <p:nvPicPr>
          <p:cNvPr id="3" name="Imagen 2">
            <a:extLst>
              <a:ext uri="{FF2B5EF4-FFF2-40B4-BE49-F238E27FC236}">
                <a16:creationId xmlns:a16="http://schemas.microsoft.com/office/drawing/2014/main" id="{2728555B-70A9-42D6-8673-306397C1FD72}"/>
              </a:ext>
            </a:extLst>
          </p:cNvPr>
          <p:cNvPicPr>
            <a:picLocks noChangeAspect="1"/>
          </p:cNvPicPr>
          <p:nvPr/>
        </p:nvPicPr>
        <p:blipFill>
          <a:blip r:embed="rId2"/>
          <a:stretch>
            <a:fillRect/>
          </a:stretch>
        </p:blipFill>
        <p:spPr>
          <a:xfrm>
            <a:off x="6269226" y="1801867"/>
            <a:ext cx="5748150" cy="3459294"/>
          </a:xfrm>
          <a:prstGeom prst="rect">
            <a:avLst/>
          </a:prstGeom>
        </p:spPr>
      </p:pic>
    </p:spTree>
    <p:extLst>
      <p:ext uri="{BB962C8B-B14F-4D97-AF65-F5344CB8AC3E}">
        <p14:creationId xmlns:p14="http://schemas.microsoft.com/office/powerpoint/2010/main" val="13246817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1ED676BF-244E-4063-8BAD-F7136C718439}"/>
              </a:ext>
            </a:extLst>
          </p:cNvPr>
          <p:cNvSpPr txBox="1"/>
          <p:nvPr/>
        </p:nvSpPr>
        <p:spPr>
          <a:xfrm>
            <a:off x="3048699" y="587121"/>
            <a:ext cx="6094602" cy="369332"/>
          </a:xfrm>
          <a:prstGeom prst="rect">
            <a:avLst/>
          </a:prstGeom>
          <a:noFill/>
        </p:spPr>
        <p:txBody>
          <a:bodyPr wrap="square">
            <a:spAutoFit/>
          </a:bodyPr>
          <a:lstStyle/>
          <a:p>
            <a:pPr algn="ctr"/>
            <a:r>
              <a:rPr lang="es-ES" b="1" u="sng" dirty="0">
                <a:solidFill>
                  <a:schemeClr val="accent1">
                    <a:lumMod val="75000"/>
                  </a:schemeClr>
                </a:solidFill>
              </a:rPr>
              <a:t>PERFIL AMPLIADO</a:t>
            </a:r>
          </a:p>
        </p:txBody>
      </p:sp>
      <p:sp>
        <p:nvSpPr>
          <p:cNvPr id="7" name="CuadroTexto 6">
            <a:extLst>
              <a:ext uri="{FF2B5EF4-FFF2-40B4-BE49-F238E27FC236}">
                <a16:creationId xmlns:a16="http://schemas.microsoft.com/office/drawing/2014/main" id="{D10D3D9B-C24D-4CF4-88A6-60EFB71C1444}"/>
              </a:ext>
            </a:extLst>
          </p:cNvPr>
          <p:cNvSpPr txBox="1"/>
          <p:nvPr/>
        </p:nvSpPr>
        <p:spPr>
          <a:xfrm>
            <a:off x="796954" y="1442906"/>
            <a:ext cx="5299046" cy="3139321"/>
          </a:xfrm>
          <a:prstGeom prst="rect">
            <a:avLst/>
          </a:prstGeom>
          <a:noFill/>
        </p:spPr>
        <p:txBody>
          <a:bodyPr wrap="square" rtlCol="0">
            <a:spAutoFit/>
          </a:bodyPr>
          <a:lstStyle/>
          <a:p>
            <a:r>
              <a:rPr lang="es-ES" dirty="0"/>
              <a:t>Al hacer </a:t>
            </a:r>
            <a:r>
              <a:rPr lang="es-ES" dirty="0" err="1"/>
              <a:t>click</a:t>
            </a:r>
            <a:r>
              <a:rPr lang="es-ES" dirty="0"/>
              <a:t> en “Ver perfil completo” pasamos a la página completa del perfil de la empresa la pagina hará </a:t>
            </a:r>
            <a:r>
              <a:rPr lang="es-ES" dirty="0" err="1"/>
              <a:t>autoscroll</a:t>
            </a:r>
            <a:r>
              <a:rPr lang="es-ES" dirty="0"/>
              <a:t> mostrando el resto de detalles del perfil que de otro modo estarían colapsados. </a:t>
            </a:r>
          </a:p>
          <a:p>
            <a:endParaRPr lang="es-ES" dirty="0"/>
          </a:p>
          <a:p>
            <a:r>
              <a:rPr lang="es-ES" dirty="0"/>
              <a:t>Podemos ver una gráfica que nos muestra la evolución de la valoración general de la empresa a lo largo de los años. </a:t>
            </a:r>
          </a:p>
          <a:p>
            <a:r>
              <a:rPr lang="es-ES" dirty="0"/>
              <a:t> </a:t>
            </a:r>
          </a:p>
          <a:p>
            <a:endParaRPr lang="es-ES" dirty="0"/>
          </a:p>
          <a:p>
            <a:r>
              <a:rPr lang="es-ES" dirty="0"/>
              <a:t> </a:t>
            </a:r>
          </a:p>
        </p:txBody>
      </p:sp>
      <p:pic>
        <p:nvPicPr>
          <p:cNvPr id="3" name="Imagen 2">
            <a:extLst>
              <a:ext uri="{FF2B5EF4-FFF2-40B4-BE49-F238E27FC236}">
                <a16:creationId xmlns:a16="http://schemas.microsoft.com/office/drawing/2014/main" id="{DF689E15-0B8B-48F5-94BB-8C74957C187B}"/>
              </a:ext>
            </a:extLst>
          </p:cNvPr>
          <p:cNvPicPr>
            <a:picLocks noChangeAspect="1"/>
          </p:cNvPicPr>
          <p:nvPr/>
        </p:nvPicPr>
        <p:blipFill>
          <a:blip r:embed="rId2"/>
          <a:stretch>
            <a:fillRect/>
          </a:stretch>
        </p:blipFill>
        <p:spPr>
          <a:xfrm>
            <a:off x="6603049" y="1658805"/>
            <a:ext cx="5461951" cy="3311771"/>
          </a:xfrm>
          <a:prstGeom prst="rect">
            <a:avLst/>
          </a:prstGeom>
        </p:spPr>
      </p:pic>
    </p:spTree>
    <p:extLst>
      <p:ext uri="{BB962C8B-B14F-4D97-AF65-F5344CB8AC3E}">
        <p14:creationId xmlns:p14="http://schemas.microsoft.com/office/powerpoint/2010/main" val="23122359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1ED676BF-244E-4063-8BAD-F7136C718439}"/>
              </a:ext>
            </a:extLst>
          </p:cNvPr>
          <p:cNvSpPr txBox="1"/>
          <p:nvPr/>
        </p:nvSpPr>
        <p:spPr>
          <a:xfrm>
            <a:off x="3048699" y="587121"/>
            <a:ext cx="6094602" cy="369332"/>
          </a:xfrm>
          <a:prstGeom prst="rect">
            <a:avLst/>
          </a:prstGeom>
          <a:noFill/>
        </p:spPr>
        <p:txBody>
          <a:bodyPr wrap="square">
            <a:spAutoFit/>
          </a:bodyPr>
          <a:lstStyle/>
          <a:p>
            <a:pPr algn="ctr"/>
            <a:r>
              <a:rPr lang="es-ES" b="1" u="sng" dirty="0">
                <a:solidFill>
                  <a:schemeClr val="accent1">
                    <a:lumMod val="75000"/>
                  </a:schemeClr>
                </a:solidFill>
              </a:rPr>
              <a:t>PERFIL AMPLIADO</a:t>
            </a:r>
          </a:p>
        </p:txBody>
      </p:sp>
      <p:sp>
        <p:nvSpPr>
          <p:cNvPr id="7" name="CuadroTexto 6">
            <a:extLst>
              <a:ext uri="{FF2B5EF4-FFF2-40B4-BE49-F238E27FC236}">
                <a16:creationId xmlns:a16="http://schemas.microsoft.com/office/drawing/2014/main" id="{D10D3D9B-C24D-4CF4-88A6-60EFB71C1444}"/>
              </a:ext>
            </a:extLst>
          </p:cNvPr>
          <p:cNvSpPr txBox="1"/>
          <p:nvPr/>
        </p:nvSpPr>
        <p:spPr>
          <a:xfrm>
            <a:off x="796954" y="1442906"/>
            <a:ext cx="5299046" cy="2862322"/>
          </a:xfrm>
          <a:prstGeom prst="rect">
            <a:avLst/>
          </a:prstGeom>
          <a:noFill/>
        </p:spPr>
        <p:txBody>
          <a:bodyPr wrap="square" rtlCol="0">
            <a:spAutoFit/>
          </a:bodyPr>
          <a:lstStyle/>
          <a:p>
            <a:endParaRPr lang="es-ES" dirty="0"/>
          </a:p>
          <a:p>
            <a:r>
              <a:rPr lang="es-ES" dirty="0"/>
              <a:t>Si seguimos haciendo </a:t>
            </a:r>
            <a:r>
              <a:rPr lang="es-ES" dirty="0" err="1"/>
              <a:t>scroll</a:t>
            </a:r>
            <a:r>
              <a:rPr lang="es-ES" dirty="0"/>
              <a:t> se nos muestra una valoración general por cada campo que hayamos </a:t>
            </a:r>
          </a:p>
          <a:p>
            <a:r>
              <a:rPr lang="es-ES" dirty="0"/>
              <a:t> añadido y también los comentarios de cada usuario/trabajador, así como el aspecto mejor y </a:t>
            </a:r>
          </a:p>
          <a:p>
            <a:r>
              <a:rPr lang="es-ES" dirty="0"/>
              <a:t> peor valorado por él. </a:t>
            </a:r>
          </a:p>
          <a:p>
            <a:endParaRPr lang="es-ES" dirty="0"/>
          </a:p>
          <a:p>
            <a:r>
              <a:rPr lang="es-ES" dirty="0"/>
              <a:t>Al final de la página tenemos un enlace que nos permite acceder a la página de valorar la empresa. </a:t>
            </a:r>
          </a:p>
          <a:p>
            <a:r>
              <a:rPr lang="es-ES" dirty="0"/>
              <a:t> </a:t>
            </a:r>
          </a:p>
        </p:txBody>
      </p:sp>
      <p:pic>
        <p:nvPicPr>
          <p:cNvPr id="3" name="Imagen 2">
            <a:extLst>
              <a:ext uri="{FF2B5EF4-FFF2-40B4-BE49-F238E27FC236}">
                <a16:creationId xmlns:a16="http://schemas.microsoft.com/office/drawing/2014/main" id="{882730DE-A5BA-4A64-B06B-EAFBF76BA48E}"/>
              </a:ext>
            </a:extLst>
          </p:cNvPr>
          <p:cNvPicPr>
            <a:picLocks noChangeAspect="1"/>
          </p:cNvPicPr>
          <p:nvPr/>
        </p:nvPicPr>
        <p:blipFill>
          <a:blip r:embed="rId2"/>
          <a:stretch>
            <a:fillRect/>
          </a:stretch>
        </p:blipFill>
        <p:spPr>
          <a:xfrm>
            <a:off x="6096000" y="1744661"/>
            <a:ext cx="5900003" cy="3561263"/>
          </a:xfrm>
          <a:prstGeom prst="rect">
            <a:avLst/>
          </a:prstGeom>
        </p:spPr>
      </p:pic>
    </p:spTree>
    <p:extLst>
      <p:ext uri="{BB962C8B-B14F-4D97-AF65-F5344CB8AC3E}">
        <p14:creationId xmlns:p14="http://schemas.microsoft.com/office/powerpoint/2010/main" val="28377633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1ED676BF-244E-4063-8BAD-F7136C718439}"/>
              </a:ext>
            </a:extLst>
          </p:cNvPr>
          <p:cNvSpPr txBox="1"/>
          <p:nvPr/>
        </p:nvSpPr>
        <p:spPr>
          <a:xfrm>
            <a:off x="3048699" y="587121"/>
            <a:ext cx="6094602" cy="369332"/>
          </a:xfrm>
          <a:prstGeom prst="rect">
            <a:avLst/>
          </a:prstGeom>
          <a:noFill/>
        </p:spPr>
        <p:txBody>
          <a:bodyPr wrap="square">
            <a:spAutoFit/>
          </a:bodyPr>
          <a:lstStyle/>
          <a:p>
            <a:pPr algn="ctr"/>
            <a:r>
              <a:rPr lang="es-ES" b="1" u="sng" dirty="0">
                <a:solidFill>
                  <a:schemeClr val="accent1">
                    <a:lumMod val="75000"/>
                  </a:schemeClr>
                </a:solidFill>
              </a:rPr>
              <a:t>PERFIL AMPLIADO USUARIO</a:t>
            </a:r>
          </a:p>
        </p:txBody>
      </p:sp>
      <p:sp>
        <p:nvSpPr>
          <p:cNvPr id="7" name="CuadroTexto 6">
            <a:extLst>
              <a:ext uri="{FF2B5EF4-FFF2-40B4-BE49-F238E27FC236}">
                <a16:creationId xmlns:a16="http://schemas.microsoft.com/office/drawing/2014/main" id="{D10D3D9B-C24D-4CF4-88A6-60EFB71C1444}"/>
              </a:ext>
            </a:extLst>
          </p:cNvPr>
          <p:cNvSpPr txBox="1"/>
          <p:nvPr/>
        </p:nvSpPr>
        <p:spPr>
          <a:xfrm>
            <a:off x="796954" y="1442906"/>
            <a:ext cx="5299046" cy="4524315"/>
          </a:xfrm>
          <a:prstGeom prst="rect">
            <a:avLst/>
          </a:prstGeom>
          <a:noFill/>
        </p:spPr>
        <p:txBody>
          <a:bodyPr wrap="square" rtlCol="0">
            <a:spAutoFit/>
          </a:bodyPr>
          <a:lstStyle/>
          <a:p>
            <a:r>
              <a:rPr lang="es-ES" dirty="0"/>
              <a:t>Por último tenemos la pantalla que nos muestra el perfil de un usuario/trabajador: </a:t>
            </a:r>
          </a:p>
          <a:p>
            <a:r>
              <a:rPr lang="es-ES" dirty="0"/>
              <a:t> </a:t>
            </a:r>
          </a:p>
          <a:p>
            <a:r>
              <a:rPr lang="es-ES" dirty="0"/>
              <a:t>En esta página podemos ver la información del usuario, de un lado la información relativa al registro (Nombre de usuario y email) y del otro los datos personales. </a:t>
            </a:r>
          </a:p>
          <a:p>
            <a:endParaRPr lang="es-ES" dirty="0"/>
          </a:p>
          <a:p>
            <a:r>
              <a:rPr lang="es-ES" dirty="0"/>
              <a:t>Debajo de estos se encuentra un enlace que nos lleva a la página de editar perfil para poder añadir/quitar o </a:t>
            </a:r>
          </a:p>
          <a:p>
            <a:r>
              <a:rPr lang="es-ES" dirty="0"/>
              <a:t>simplemente editar nuestros datos. </a:t>
            </a:r>
          </a:p>
          <a:p>
            <a:endParaRPr lang="es-ES" dirty="0"/>
          </a:p>
          <a:p>
            <a:r>
              <a:rPr lang="es-ES" dirty="0"/>
              <a:t>Debajo vemos un cuadro muy similar al de empresas, pero en este caso nos muestra las valoraciones hechas por este usuario/trabajador en concreto. </a:t>
            </a:r>
          </a:p>
          <a:p>
            <a:r>
              <a:rPr lang="es-ES" dirty="0"/>
              <a:t> </a:t>
            </a:r>
          </a:p>
        </p:txBody>
      </p:sp>
      <p:pic>
        <p:nvPicPr>
          <p:cNvPr id="3" name="Imagen 2">
            <a:extLst>
              <a:ext uri="{FF2B5EF4-FFF2-40B4-BE49-F238E27FC236}">
                <a16:creationId xmlns:a16="http://schemas.microsoft.com/office/drawing/2014/main" id="{9FE46EA0-CE9B-4240-86B6-8936F39F3F18}"/>
              </a:ext>
            </a:extLst>
          </p:cNvPr>
          <p:cNvPicPr>
            <a:picLocks noChangeAspect="1"/>
          </p:cNvPicPr>
          <p:nvPr/>
        </p:nvPicPr>
        <p:blipFill>
          <a:blip r:embed="rId2"/>
          <a:stretch>
            <a:fillRect/>
          </a:stretch>
        </p:blipFill>
        <p:spPr>
          <a:xfrm>
            <a:off x="6194424" y="1442906"/>
            <a:ext cx="5815737" cy="3522794"/>
          </a:xfrm>
          <a:prstGeom prst="rect">
            <a:avLst/>
          </a:prstGeom>
        </p:spPr>
      </p:pic>
    </p:spTree>
    <p:extLst>
      <p:ext uri="{BB962C8B-B14F-4D97-AF65-F5344CB8AC3E}">
        <p14:creationId xmlns:p14="http://schemas.microsoft.com/office/powerpoint/2010/main" val="22078073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1ED676BF-244E-4063-8BAD-F7136C718439}"/>
              </a:ext>
            </a:extLst>
          </p:cNvPr>
          <p:cNvSpPr txBox="1"/>
          <p:nvPr/>
        </p:nvSpPr>
        <p:spPr>
          <a:xfrm>
            <a:off x="3048699" y="587121"/>
            <a:ext cx="6094602" cy="369332"/>
          </a:xfrm>
          <a:prstGeom prst="rect">
            <a:avLst/>
          </a:prstGeom>
          <a:noFill/>
        </p:spPr>
        <p:txBody>
          <a:bodyPr wrap="square">
            <a:spAutoFit/>
          </a:bodyPr>
          <a:lstStyle/>
          <a:p>
            <a:pPr algn="ctr"/>
            <a:r>
              <a:rPr lang="es-ES" b="1" dirty="0">
                <a:solidFill>
                  <a:schemeClr val="accent1">
                    <a:lumMod val="75000"/>
                  </a:schemeClr>
                </a:solidFill>
              </a:rPr>
              <a:t>BUSCADOR</a:t>
            </a:r>
          </a:p>
        </p:txBody>
      </p:sp>
      <p:sp>
        <p:nvSpPr>
          <p:cNvPr id="7" name="CuadroTexto 6">
            <a:extLst>
              <a:ext uri="{FF2B5EF4-FFF2-40B4-BE49-F238E27FC236}">
                <a16:creationId xmlns:a16="http://schemas.microsoft.com/office/drawing/2014/main" id="{D10D3D9B-C24D-4CF4-88A6-60EFB71C1444}"/>
              </a:ext>
            </a:extLst>
          </p:cNvPr>
          <p:cNvSpPr txBox="1"/>
          <p:nvPr/>
        </p:nvSpPr>
        <p:spPr>
          <a:xfrm>
            <a:off x="796954" y="1442906"/>
            <a:ext cx="5299046" cy="1754326"/>
          </a:xfrm>
          <a:prstGeom prst="rect">
            <a:avLst/>
          </a:prstGeom>
          <a:noFill/>
        </p:spPr>
        <p:txBody>
          <a:bodyPr wrap="square" rtlCol="0">
            <a:spAutoFit/>
          </a:bodyPr>
          <a:lstStyle/>
          <a:p>
            <a:r>
              <a:rPr lang="es-ES" dirty="0"/>
              <a:t>Contaremos con un buscador básico para buscar por nombre, sector y ciudad.</a:t>
            </a:r>
          </a:p>
          <a:p>
            <a:endParaRPr lang="es-ES" dirty="0"/>
          </a:p>
          <a:p>
            <a:r>
              <a:rPr lang="es-ES" dirty="0"/>
              <a:t>Tendremos la opción de acceder a una búsqueda avanzada. Se mostrarán los datos básicos de las distintas empresas que se den como resultado.   </a:t>
            </a:r>
          </a:p>
        </p:txBody>
      </p:sp>
      <p:pic>
        <p:nvPicPr>
          <p:cNvPr id="3" name="Imagen 2">
            <a:extLst>
              <a:ext uri="{FF2B5EF4-FFF2-40B4-BE49-F238E27FC236}">
                <a16:creationId xmlns:a16="http://schemas.microsoft.com/office/drawing/2014/main" id="{8B9F72E8-F880-4488-BCA1-EEB11BE8848C}"/>
              </a:ext>
            </a:extLst>
          </p:cNvPr>
          <p:cNvPicPr>
            <a:picLocks noChangeAspect="1"/>
          </p:cNvPicPr>
          <p:nvPr/>
        </p:nvPicPr>
        <p:blipFill>
          <a:blip r:embed="rId2"/>
          <a:stretch>
            <a:fillRect/>
          </a:stretch>
        </p:blipFill>
        <p:spPr>
          <a:xfrm>
            <a:off x="6590601" y="1442906"/>
            <a:ext cx="5441292" cy="3319594"/>
          </a:xfrm>
          <a:prstGeom prst="rect">
            <a:avLst/>
          </a:prstGeom>
        </p:spPr>
      </p:pic>
    </p:spTree>
    <p:extLst>
      <p:ext uri="{BB962C8B-B14F-4D97-AF65-F5344CB8AC3E}">
        <p14:creationId xmlns:p14="http://schemas.microsoft.com/office/powerpoint/2010/main" val="9204930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1ED676BF-244E-4063-8BAD-F7136C718439}"/>
              </a:ext>
            </a:extLst>
          </p:cNvPr>
          <p:cNvSpPr txBox="1"/>
          <p:nvPr/>
        </p:nvSpPr>
        <p:spPr>
          <a:xfrm>
            <a:off x="3048699" y="587121"/>
            <a:ext cx="6094602" cy="369332"/>
          </a:xfrm>
          <a:prstGeom prst="rect">
            <a:avLst/>
          </a:prstGeom>
          <a:noFill/>
        </p:spPr>
        <p:txBody>
          <a:bodyPr wrap="square">
            <a:spAutoFit/>
          </a:bodyPr>
          <a:lstStyle/>
          <a:p>
            <a:pPr algn="ctr"/>
            <a:r>
              <a:rPr lang="es-ES" b="1" dirty="0">
                <a:solidFill>
                  <a:schemeClr val="accent1">
                    <a:lumMod val="75000"/>
                  </a:schemeClr>
                </a:solidFill>
              </a:rPr>
              <a:t>BÚSQUEDA AVANZADA</a:t>
            </a:r>
          </a:p>
        </p:txBody>
      </p:sp>
      <p:sp>
        <p:nvSpPr>
          <p:cNvPr id="7" name="CuadroTexto 6">
            <a:extLst>
              <a:ext uri="{FF2B5EF4-FFF2-40B4-BE49-F238E27FC236}">
                <a16:creationId xmlns:a16="http://schemas.microsoft.com/office/drawing/2014/main" id="{D10D3D9B-C24D-4CF4-88A6-60EFB71C1444}"/>
              </a:ext>
            </a:extLst>
          </p:cNvPr>
          <p:cNvSpPr txBox="1"/>
          <p:nvPr/>
        </p:nvSpPr>
        <p:spPr>
          <a:xfrm>
            <a:off x="796954" y="1442906"/>
            <a:ext cx="5299046" cy="923330"/>
          </a:xfrm>
          <a:prstGeom prst="rect">
            <a:avLst/>
          </a:prstGeom>
          <a:noFill/>
        </p:spPr>
        <p:txBody>
          <a:bodyPr wrap="square" rtlCol="0">
            <a:spAutoFit/>
          </a:bodyPr>
          <a:lstStyle/>
          <a:p>
            <a:r>
              <a:rPr lang="es-ES" dirty="0"/>
              <a:t>Si seleccionamos la búsqueda avanzada, se nos desplegaría un panel con una más criterios pro los que filtrar así como la opción para ordenar los resultados. </a:t>
            </a:r>
          </a:p>
        </p:txBody>
      </p:sp>
      <p:pic>
        <p:nvPicPr>
          <p:cNvPr id="3" name="Imagen 2">
            <a:extLst>
              <a:ext uri="{FF2B5EF4-FFF2-40B4-BE49-F238E27FC236}">
                <a16:creationId xmlns:a16="http://schemas.microsoft.com/office/drawing/2014/main" id="{3075B8FF-2C80-4AF7-B5FD-C55F600B80C3}"/>
              </a:ext>
            </a:extLst>
          </p:cNvPr>
          <p:cNvPicPr>
            <a:picLocks noChangeAspect="1"/>
          </p:cNvPicPr>
          <p:nvPr/>
        </p:nvPicPr>
        <p:blipFill>
          <a:blip r:embed="rId2"/>
          <a:stretch>
            <a:fillRect/>
          </a:stretch>
        </p:blipFill>
        <p:spPr>
          <a:xfrm>
            <a:off x="6193463" y="1442906"/>
            <a:ext cx="5899675" cy="3586294"/>
          </a:xfrm>
          <a:prstGeom prst="rect">
            <a:avLst/>
          </a:prstGeom>
        </p:spPr>
      </p:pic>
    </p:spTree>
    <p:extLst>
      <p:ext uri="{BB962C8B-B14F-4D97-AF65-F5344CB8AC3E}">
        <p14:creationId xmlns:p14="http://schemas.microsoft.com/office/powerpoint/2010/main" val="16839533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1ED676BF-244E-4063-8BAD-F7136C718439}"/>
              </a:ext>
            </a:extLst>
          </p:cNvPr>
          <p:cNvSpPr txBox="1"/>
          <p:nvPr/>
        </p:nvSpPr>
        <p:spPr>
          <a:xfrm>
            <a:off x="3048699" y="587121"/>
            <a:ext cx="6094602" cy="369332"/>
          </a:xfrm>
          <a:prstGeom prst="rect">
            <a:avLst/>
          </a:prstGeom>
          <a:noFill/>
        </p:spPr>
        <p:txBody>
          <a:bodyPr wrap="square">
            <a:spAutoFit/>
          </a:bodyPr>
          <a:lstStyle/>
          <a:p>
            <a:pPr algn="ctr"/>
            <a:r>
              <a:rPr lang="es-ES" b="1" dirty="0">
                <a:solidFill>
                  <a:schemeClr val="accent1">
                    <a:lumMod val="75000"/>
                  </a:schemeClr>
                </a:solidFill>
              </a:rPr>
              <a:t>AÑADIR VALORACIÓN</a:t>
            </a:r>
          </a:p>
        </p:txBody>
      </p:sp>
      <p:sp>
        <p:nvSpPr>
          <p:cNvPr id="7" name="CuadroTexto 6">
            <a:extLst>
              <a:ext uri="{FF2B5EF4-FFF2-40B4-BE49-F238E27FC236}">
                <a16:creationId xmlns:a16="http://schemas.microsoft.com/office/drawing/2014/main" id="{D10D3D9B-C24D-4CF4-88A6-60EFB71C1444}"/>
              </a:ext>
            </a:extLst>
          </p:cNvPr>
          <p:cNvSpPr txBox="1"/>
          <p:nvPr/>
        </p:nvSpPr>
        <p:spPr>
          <a:xfrm>
            <a:off x="796954" y="1442906"/>
            <a:ext cx="5299046" cy="1200329"/>
          </a:xfrm>
          <a:prstGeom prst="rect">
            <a:avLst/>
          </a:prstGeom>
          <a:noFill/>
        </p:spPr>
        <p:txBody>
          <a:bodyPr wrap="square" rtlCol="0">
            <a:spAutoFit/>
          </a:bodyPr>
          <a:lstStyle/>
          <a:p>
            <a:r>
              <a:rPr lang="es-ES" dirty="0"/>
              <a:t>El usuario podrá hacer una valoración de las empresas en las que ha trabajado así como añadir comentarios sobre la misma. </a:t>
            </a:r>
          </a:p>
          <a:p>
            <a:endParaRPr lang="es-ES" dirty="0"/>
          </a:p>
        </p:txBody>
      </p:sp>
      <p:pic>
        <p:nvPicPr>
          <p:cNvPr id="4" name="Imagen 3">
            <a:extLst>
              <a:ext uri="{FF2B5EF4-FFF2-40B4-BE49-F238E27FC236}">
                <a16:creationId xmlns:a16="http://schemas.microsoft.com/office/drawing/2014/main" id="{2810A165-76D7-477B-A3D5-0BC928FA5251}"/>
              </a:ext>
            </a:extLst>
          </p:cNvPr>
          <p:cNvPicPr>
            <a:picLocks noChangeAspect="1"/>
          </p:cNvPicPr>
          <p:nvPr/>
        </p:nvPicPr>
        <p:blipFill>
          <a:blip r:embed="rId2"/>
          <a:stretch>
            <a:fillRect/>
          </a:stretch>
        </p:blipFill>
        <p:spPr>
          <a:xfrm>
            <a:off x="6210274" y="1442906"/>
            <a:ext cx="5866054" cy="3548194"/>
          </a:xfrm>
          <a:prstGeom prst="rect">
            <a:avLst/>
          </a:prstGeom>
        </p:spPr>
      </p:pic>
    </p:spTree>
    <p:extLst>
      <p:ext uri="{BB962C8B-B14F-4D97-AF65-F5344CB8AC3E}">
        <p14:creationId xmlns:p14="http://schemas.microsoft.com/office/powerpoint/2010/main" val="37405158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1ED676BF-244E-4063-8BAD-F7136C718439}"/>
              </a:ext>
            </a:extLst>
          </p:cNvPr>
          <p:cNvSpPr txBox="1"/>
          <p:nvPr/>
        </p:nvSpPr>
        <p:spPr>
          <a:xfrm>
            <a:off x="3048699" y="587121"/>
            <a:ext cx="6094602" cy="369332"/>
          </a:xfrm>
          <a:prstGeom prst="rect">
            <a:avLst/>
          </a:prstGeom>
          <a:noFill/>
        </p:spPr>
        <p:txBody>
          <a:bodyPr wrap="square">
            <a:spAutoFit/>
          </a:bodyPr>
          <a:lstStyle/>
          <a:p>
            <a:pPr algn="ctr"/>
            <a:r>
              <a:rPr lang="es-ES" b="1" u="sng" dirty="0">
                <a:solidFill>
                  <a:schemeClr val="accent1">
                    <a:lumMod val="75000"/>
                  </a:schemeClr>
                </a:solidFill>
              </a:rPr>
              <a:t>PÁGINA DE INICIO</a:t>
            </a:r>
          </a:p>
        </p:txBody>
      </p:sp>
      <p:sp>
        <p:nvSpPr>
          <p:cNvPr id="7" name="CuadroTexto 6">
            <a:extLst>
              <a:ext uri="{FF2B5EF4-FFF2-40B4-BE49-F238E27FC236}">
                <a16:creationId xmlns:a16="http://schemas.microsoft.com/office/drawing/2014/main" id="{D10D3D9B-C24D-4CF4-88A6-60EFB71C1444}"/>
              </a:ext>
            </a:extLst>
          </p:cNvPr>
          <p:cNvSpPr txBox="1"/>
          <p:nvPr/>
        </p:nvSpPr>
        <p:spPr>
          <a:xfrm>
            <a:off x="796954" y="1442906"/>
            <a:ext cx="5299046" cy="4247317"/>
          </a:xfrm>
          <a:prstGeom prst="rect">
            <a:avLst/>
          </a:prstGeom>
          <a:noFill/>
        </p:spPr>
        <p:txBody>
          <a:bodyPr wrap="square" rtlCol="0">
            <a:spAutoFit/>
          </a:bodyPr>
          <a:lstStyle/>
          <a:p>
            <a:r>
              <a:rPr lang="es-ES" dirty="0"/>
              <a:t>Cuando el usuario entra por primera vez, lo primero que ve es una </a:t>
            </a:r>
            <a:r>
              <a:rPr lang="es-ES" dirty="0" err="1"/>
              <a:t>landing</a:t>
            </a:r>
            <a:r>
              <a:rPr lang="es-ES" dirty="0"/>
              <a:t> en la que se explica quienes somos, qué hacemos y el tipo de información que encontrarán  en nuestra página.</a:t>
            </a:r>
          </a:p>
          <a:p>
            <a:r>
              <a:rPr lang="es-ES" dirty="0"/>
              <a:t> </a:t>
            </a:r>
          </a:p>
          <a:p>
            <a:r>
              <a:rPr lang="es-ES" dirty="0"/>
              <a:t>Desde ahí podrá </a:t>
            </a:r>
            <a:r>
              <a:rPr lang="es-ES" dirty="0" err="1"/>
              <a:t>loguearse</a:t>
            </a:r>
            <a:r>
              <a:rPr lang="es-ES" dirty="0"/>
              <a:t>, registrarse, acceder al buscador, al top de empresas, consultar su perfil una vez registrado (esta opción no aparecería si el usuario aún no está </a:t>
            </a:r>
            <a:r>
              <a:rPr lang="es-ES" dirty="0" err="1"/>
              <a:t>logueado</a:t>
            </a:r>
            <a:r>
              <a:rPr lang="es-ES" dirty="0"/>
              <a:t>).</a:t>
            </a:r>
          </a:p>
          <a:p>
            <a:endParaRPr lang="es-ES" dirty="0"/>
          </a:p>
          <a:p>
            <a:r>
              <a:rPr lang="es-ES" dirty="0"/>
              <a:t>También consultar política de privacidad, cookies, etc. </a:t>
            </a:r>
          </a:p>
          <a:p>
            <a:endParaRPr lang="es-ES" dirty="0"/>
          </a:p>
          <a:p>
            <a:endParaRPr lang="es-ES" dirty="0"/>
          </a:p>
          <a:p>
            <a:endParaRPr lang="es-ES" dirty="0"/>
          </a:p>
          <a:p>
            <a:endParaRPr lang="es-ES" dirty="0"/>
          </a:p>
        </p:txBody>
      </p:sp>
      <p:pic>
        <p:nvPicPr>
          <p:cNvPr id="9" name="Imagen 8">
            <a:extLst>
              <a:ext uri="{FF2B5EF4-FFF2-40B4-BE49-F238E27FC236}">
                <a16:creationId xmlns:a16="http://schemas.microsoft.com/office/drawing/2014/main" id="{41F568AF-976B-423B-BAF4-EE2B00705BB4}"/>
              </a:ext>
            </a:extLst>
          </p:cNvPr>
          <p:cNvPicPr>
            <a:picLocks noChangeAspect="1"/>
          </p:cNvPicPr>
          <p:nvPr/>
        </p:nvPicPr>
        <p:blipFill>
          <a:blip r:embed="rId2"/>
          <a:stretch>
            <a:fillRect/>
          </a:stretch>
        </p:blipFill>
        <p:spPr>
          <a:xfrm>
            <a:off x="6463411" y="1415906"/>
            <a:ext cx="5299046" cy="4834832"/>
          </a:xfrm>
          <a:prstGeom prst="rect">
            <a:avLst/>
          </a:prstGeom>
        </p:spPr>
      </p:pic>
    </p:spTree>
    <p:extLst>
      <p:ext uri="{BB962C8B-B14F-4D97-AF65-F5344CB8AC3E}">
        <p14:creationId xmlns:p14="http://schemas.microsoft.com/office/powerpoint/2010/main" val="20865258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1ED676BF-244E-4063-8BAD-F7136C718439}"/>
              </a:ext>
            </a:extLst>
          </p:cNvPr>
          <p:cNvSpPr txBox="1"/>
          <p:nvPr/>
        </p:nvSpPr>
        <p:spPr>
          <a:xfrm>
            <a:off x="3048699" y="587121"/>
            <a:ext cx="6094602" cy="369332"/>
          </a:xfrm>
          <a:prstGeom prst="rect">
            <a:avLst/>
          </a:prstGeom>
          <a:noFill/>
        </p:spPr>
        <p:txBody>
          <a:bodyPr wrap="square">
            <a:spAutoFit/>
          </a:bodyPr>
          <a:lstStyle/>
          <a:p>
            <a:pPr algn="ctr"/>
            <a:r>
              <a:rPr lang="es-ES" b="1" dirty="0">
                <a:solidFill>
                  <a:schemeClr val="accent1">
                    <a:lumMod val="75000"/>
                  </a:schemeClr>
                </a:solidFill>
              </a:rPr>
              <a:t>AÑADIR VALORACIÓN</a:t>
            </a:r>
          </a:p>
        </p:txBody>
      </p:sp>
      <p:sp>
        <p:nvSpPr>
          <p:cNvPr id="7" name="CuadroTexto 6">
            <a:extLst>
              <a:ext uri="{FF2B5EF4-FFF2-40B4-BE49-F238E27FC236}">
                <a16:creationId xmlns:a16="http://schemas.microsoft.com/office/drawing/2014/main" id="{D10D3D9B-C24D-4CF4-88A6-60EFB71C1444}"/>
              </a:ext>
            </a:extLst>
          </p:cNvPr>
          <p:cNvSpPr txBox="1"/>
          <p:nvPr/>
        </p:nvSpPr>
        <p:spPr>
          <a:xfrm>
            <a:off x="796954" y="1442906"/>
            <a:ext cx="5299046" cy="4247317"/>
          </a:xfrm>
          <a:prstGeom prst="rect">
            <a:avLst/>
          </a:prstGeom>
          <a:noFill/>
        </p:spPr>
        <p:txBody>
          <a:bodyPr wrap="square" rtlCol="0">
            <a:spAutoFit/>
          </a:bodyPr>
          <a:lstStyle/>
          <a:p>
            <a:r>
              <a:rPr lang="es-ES" dirty="0"/>
              <a:t>Opción denunciar comentarios.</a:t>
            </a:r>
          </a:p>
          <a:p>
            <a:endParaRPr lang="es-ES" dirty="0"/>
          </a:p>
          <a:p>
            <a:r>
              <a:rPr lang="es-ES" dirty="0"/>
              <a:t>Añadir un role más a la tabla de usuarios que sea empresa. </a:t>
            </a:r>
          </a:p>
          <a:p>
            <a:endParaRPr lang="es-ES" dirty="0"/>
          </a:p>
          <a:p>
            <a:r>
              <a:rPr lang="es-ES" dirty="0"/>
              <a:t>Tabla empresa sería más simple con una </a:t>
            </a:r>
            <a:r>
              <a:rPr lang="es-ES" dirty="0" err="1"/>
              <a:t>foreing</a:t>
            </a:r>
            <a:r>
              <a:rPr lang="es-ES" dirty="0"/>
              <a:t> </a:t>
            </a:r>
            <a:r>
              <a:rPr lang="es-ES" dirty="0" err="1"/>
              <a:t>key</a:t>
            </a:r>
            <a:r>
              <a:rPr lang="es-ES" dirty="0"/>
              <a:t> a usuario</a:t>
            </a:r>
          </a:p>
          <a:p>
            <a:endParaRPr lang="es-ES" dirty="0"/>
          </a:p>
          <a:p>
            <a:r>
              <a:rPr lang="es-ES" dirty="0"/>
              <a:t>Sector sería (</a:t>
            </a:r>
            <a:r>
              <a:rPr lang="es-ES" dirty="0" err="1"/>
              <a:t>foreing</a:t>
            </a:r>
            <a:r>
              <a:rPr lang="es-ES" dirty="0"/>
              <a:t> </a:t>
            </a:r>
            <a:r>
              <a:rPr lang="es-ES" dirty="0" err="1"/>
              <a:t>key</a:t>
            </a:r>
            <a:r>
              <a:rPr lang="es-ES" dirty="0"/>
              <a:t> ??)</a:t>
            </a:r>
          </a:p>
          <a:p>
            <a:endParaRPr lang="es-ES" dirty="0"/>
          </a:p>
          <a:p>
            <a:r>
              <a:rPr lang="es-ES" dirty="0"/>
              <a:t>Tabla </a:t>
            </a:r>
            <a:r>
              <a:rPr lang="es-ES" dirty="0" err="1"/>
              <a:t>review</a:t>
            </a:r>
            <a:r>
              <a:rPr lang="es-ES" dirty="0"/>
              <a:t> con votos y comentarios. </a:t>
            </a:r>
          </a:p>
          <a:p>
            <a:endParaRPr lang="es-ES" dirty="0"/>
          </a:p>
          <a:p>
            <a:endParaRPr lang="es-ES" dirty="0"/>
          </a:p>
          <a:p>
            <a:endParaRPr lang="es-ES" dirty="0"/>
          </a:p>
          <a:p>
            <a:endParaRPr lang="es-ES" dirty="0"/>
          </a:p>
        </p:txBody>
      </p:sp>
    </p:spTree>
    <p:extLst>
      <p:ext uri="{BB962C8B-B14F-4D97-AF65-F5344CB8AC3E}">
        <p14:creationId xmlns:p14="http://schemas.microsoft.com/office/powerpoint/2010/main" val="33995578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1ED676BF-244E-4063-8BAD-F7136C718439}"/>
              </a:ext>
            </a:extLst>
          </p:cNvPr>
          <p:cNvSpPr txBox="1"/>
          <p:nvPr/>
        </p:nvSpPr>
        <p:spPr>
          <a:xfrm>
            <a:off x="3048699" y="587121"/>
            <a:ext cx="6094602" cy="369332"/>
          </a:xfrm>
          <a:prstGeom prst="rect">
            <a:avLst/>
          </a:prstGeom>
          <a:noFill/>
        </p:spPr>
        <p:txBody>
          <a:bodyPr wrap="square">
            <a:spAutoFit/>
          </a:bodyPr>
          <a:lstStyle/>
          <a:p>
            <a:pPr algn="ctr"/>
            <a:r>
              <a:rPr lang="es-ES" b="1" u="sng" dirty="0">
                <a:solidFill>
                  <a:schemeClr val="accent1">
                    <a:lumMod val="75000"/>
                  </a:schemeClr>
                </a:solidFill>
              </a:rPr>
              <a:t>TOP EMPRESAS</a:t>
            </a:r>
          </a:p>
        </p:txBody>
      </p:sp>
      <p:sp>
        <p:nvSpPr>
          <p:cNvPr id="7" name="CuadroTexto 6">
            <a:extLst>
              <a:ext uri="{FF2B5EF4-FFF2-40B4-BE49-F238E27FC236}">
                <a16:creationId xmlns:a16="http://schemas.microsoft.com/office/drawing/2014/main" id="{D10D3D9B-C24D-4CF4-88A6-60EFB71C1444}"/>
              </a:ext>
            </a:extLst>
          </p:cNvPr>
          <p:cNvSpPr txBox="1"/>
          <p:nvPr/>
        </p:nvSpPr>
        <p:spPr>
          <a:xfrm>
            <a:off x="796954" y="1442906"/>
            <a:ext cx="5299046" cy="4801314"/>
          </a:xfrm>
          <a:prstGeom prst="rect">
            <a:avLst/>
          </a:prstGeom>
          <a:noFill/>
        </p:spPr>
        <p:txBody>
          <a:bodyPr wrap="square" rtlCol="0">
            <a:spAutoFit/>
          </a:bodyPr>
          <a:lstStyle/>
          <a:p>
            <a:r>
              <a:rPr lang="es-ES" dirty="0"/>
              <a:t>Mediante local </a:t>
            </a:r>
            <a:r>
              <a:rPr lang="es-ES" dirty="0" err="1"/>
              <a:t>storage</a:t>
            </a:r>
            <a:r>
              <a:rPr lang="es-ES" dirty="0"/>
              <a:t>, reconoceremos cuando un usuario es recurrente, por lo que en lugar de la </a:t>
            </a:r>
            <a:r>
              <a:rPr lang="es-ES" dirty="0" err="1"/>
              <a:t>landing</a:t>
            </a:r>
            <a:r>
              <a:rPr lang="es-ES" dirty="0"/>
              <a:t> inicial, le mostraremos en las sucesivas veces que entre, un top 10 de las empresas mejor valoradas a nivel global. </a:t>
            </a:r>
          </a:p>
          <a:p>
            <a:endParaRPr lang="es-ES" dirty="0"/>
          </a:p>
          <a:p>
            <a:r>
              <a:rPr lang="es-ES" dirty="0"/>
              <a:t>Dentro de este top encontraremos un resumen de las empresas en las que se mostraría su logo, el nombre, sector, valoración media (incluyendo el numero de valoraciones que la componen), una breve descripción de la empresa y una opción de más </a:t>
            </a:r>
            <a:r>
              <a:rPr lang="es-ES" dirty="0" err="1"/>
              <a:t>info</a:t>
            </a:r>
            <a:r>
              <a:rPr lang="es-ES" dirty="0"/>
              <a:t>.</a:t>
            </a:r>
          </a:p>
          <a:p>
            <a:endParaRPr lang="es-ES" dirty="0"/>
          </a:p>
          <a:p>
            <a:r>
              <a:rPr lang="es-ES" dirty="0"/>
              <a:t>También encontraremos la opción “ver más empresas” que nos dirigiría al buscador. </a:t>
            </a:r>
          </a:p>
          <a:p>
            <a:endParaRPr lang="es-ES" dirty="0"/>
          </a:p>
          <a:p>
            <a:endParaRPr lang="es-ES" dirty="0"/>
          </a:p>
          <a:p>
            <a:endParaRPr lang="es-ES" dirty="0"/>
          </a:p>
        </p:txBody>
      </p:sp>
      <p:pic>
        <p:nvPicPr>
          <p:cNvPr id="3" name="Imagen 2">
            <a:extLst>
              <a:ext uri="{FF2B5EF4-FFF2-40B4-BE49-F238E27FC236}">
                <a16:creationId xmlns:a16="http://schemas.microsoft.com/office/drawing/2014/main" id="{6CE56EB2-F187-48F6-849D-2F884A412057}"/>
              </a:ext>
            </a:extLst>
          </p:cNvPr>
          <p:cNvPicPr>
            <a:picLocks noChangeAspect="1"/>
          </p:cNvPicPr>
          <p:nvPr/>
        </p:nvPicPr>
        <p:blipFill>
          <a:blip r:embed="rId2"/>
          <a:stretch>
            <a:fillRect/>
          </a:stretch>
        </p:blipFill>
        <p:spPr>
          <a:xfrm>
            <a:off x="6252104" y="1541167"/>
            <a:ext cx="5782394" cy="3500616"/>
          </a:xfrm>
          <a:prstGeom prst="rect">
            <a:avLst/>
          </a:prstGeom>
        </p:spPr>
      </p:pic>
    </p:spTree>
    <p:extLst>
      <p:ext uri="{BB962C8B-B14F-4D97-AF65-F5344CB8AC3E}">
        <p14:creationId xmlns:p14="http://schemas.microsoft.com/office/powerpoint/2010/main" val="19397026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1ED676BF-244E-4063-8BAD-F7136C718439}"/>
              </a:ext>
            </a:extLst>
          </p:cNvPr>
          <p:cNvSpPr txBox="1"/>
          <p:nvPr/>
        </p:nvSpPr>
        <p:spPr>
          <a:xfrm>
            <a:off x="3048699" y="587121"/>
            <a:ext cx="6094602" cy="369332"/>
          </a:xfrm>
          <a:prstGeom prst="rect">
            <a:avLst/>
          </a:prstGeom>
          <a:noFill/>
        </p:spPr>
        <p:txBody>
          <a:bodyPr wrap="square">
            <a:spAutoFit/>
          </a:bodyPr>
          <a:lstStyle/>
          <a:p>
            <a:pPr algn="ctr"/>
            <a:r>
              <a:rPr lang="es-ES" b="1" u="sng" dirty="0">
                <a:solidFill>
                  <a:schemeClr val="accent1">
                    <a:lumMod val="75000"/>
                  </a:schemeClr>
                </a:solidFill>
              </a:rPr>
              <a:t>HEADER Y FOOTER</a:t>
            </a:r>
          </a:p>
        </p:txBody>
      </p:sp>
      <p:sp>
        <p:nvSpPr>
          <p:cNvPr id="7" name="CuadroTexto 6">
            <a:extLst>
              <a:ext uri="{FF2B5EF4-FFF2-40B4-BE49-F238E27FC236}">
                <a16:creationId xmlns:a16="http://schemas.microsoft.com/office/drawing/2014/main" id="{D10D3D9B-C24D-4CF4-88A6-60EFB71C1444}"/>
              </a:ext>
            </a:extLst>
          </p:cNvPr>
          <p:cNvSpPr txBox="1"/>
          <p:nvPr/>
        </p:nvSpPr>
        <p:spPr>
          <a:xfrm>
            <a:off x="796954" y="1442906"/>
            <a:ext cx="5299046" cy="2862322"/>
          </a:xfrm>
          <a:prstGeom prst="rect">
            <a:avLst/>
          </a:prstGeom>
          <a:noFill/>
        </p:spPr>
        <p:txBody>
          <a:bodyPr wrap="square" rtlCol="0">
            <a:spAutoFit/>
          </a:bodyPr>
          <a:lstStyle/>
          <a:p>
            <a:r>
              <a:rPr lang="es-ES" dirty="0" err="1"/>
              <a:t>Header</a:t>
            </a:r>
            <a:r>
              <a:rPr lang="es-ES" dirty="0"/>
              <a:t> y </a:t>
            </a:r>
            <a:r>
              <a:rPr lang="es-ES" dirty="0" err="1"/>
              <a:t>footer</a:t>
            </a:r>
            <a:r>
              <a:rPr lang="es-ES" dirty="0"/>
              <a:t> se mantendrán visibles en la navegación, si bien el </a:t>
            </a:r>
            <a:r>
              <a:rPr lang="es-ES" dirty="0" err="1"/>
              <a:t>header</a:t>
            </a:r>
            <a:r>
              <a:rPr lang="es-ES" dirty="0"/>
              <a:t> podrá ir cambiando según la página en la que estemos. </a:t>
            </a:r>
          </a:p>
          <a:p>
            <a:r>
              <a:rPr lang="es-ES" dirty="0"/>
              <a:t>Como comentamos, si el usuario no esta </a:t>
            </a:r>
            <a:r>
              <a:rPr lang="es-ES" dirty="0" err="1"/>
              <a:t>logueado</a:t>
            </a:r>
            <a:r>
              <a:rPr lang="es-ES" dirty="0"/>
              <a:t>, no se mostrará la opción de “mi perfil” del mismo modo que cuando el usuario esté en el buscador, no se mostrará la opción de </a:t>
            </a:r>
            <a:r>
              <a:rPr lang="es-ES" dirty="0" err="1"/>
              <a:t>search</a:t>
            </a:r>
            <a:r>
              <a:rPr lang="es-ES" dirty="0"/>
              <a:t>, etc. </a:t>
            </a:r>
          </a:p>
          <a:p>
            <a:endParaRPr lang="es-ES" dirty="0"/>
          </a:p>
          <a:p>
            <a:endParaRPr lang="es-ES" dirty="0"/>
          </a:p>
          <a:p>
            <a:endParaRPr lang="es-ES" dirty="0"/>
          </a:p>
        </p:txBody>
      </p:sp>
      <p:pic>
        <p:nvPicPr>
          <p:cNvPr id="9" name="Imagen 8">
            <a:extLst>
              <a:ext uri="{FF2B5EF4-FFF2-40B4-BE49-F238E27FC236}">
                <a16:creationId xmlns:a16="http://schemas.microsoft.com/office/drawing/2014/main" id="{41F568AF-976B-423B-BAF4-EE2B00705BB4}"/>
              </a:ext>
            </a:extLst>
          </p:cNvPr>
          <p:cNvPicPr>
            <a:picLocks noChangeAspect="1"/>
          </p:cNvPicPr>
          <p:nvPr/>
        </p:nvPicPr>
        <p:blipFill rotWithShape="1">
          <a:blip r:embed="rId2"/>
          <a:srcRect b="87990"/>
          <a:stretch/>
        </p:blipFill>
        <p:spPr>
          <a:xfrm>
            <a:off x="6463411" y="1415906"/>
            <a:ext cx="5299046" cy="580674"/>
          </a:xfrm>
          <a:prstGeom prst="rect">
            <a:avLst/>
          </a:prstGeom>
        </p:spPr>
      </p:pic>
      <p:pic>
        <p:nvPicPr>
          <p:cNvPr id="6" name="Imagen 5">
            <a:extLst>
              <a:ext uri="{FF2B5EF4-FFF2-40B4-BE49-F238E27FC236}">
                <a16:creationId xmlns:a16="http://schemas.microsoft.com/office/drawing/2014/main" id="{3F3C518B-C7B2-4692-8260-6FEE8D596F05}"/>
              </a:ext>
            </a:extLst>
          </p:cNvPr>
          <p:cNvPicPr>
            <a:picLocks noChangeAspect="1"/>
          </p:cNvPicPr>
          <p:nvPr/>
        </p:nvPicPr>
        <p:blipFill rotWithShape="1">
          <a:blip r:embed="rId2"/>
          <a:srcRect t="95643"/>
          <a:stretch/>
        </p:blipFill>
        <p:spPr>
          <a:xfrm>
            <a:off x="6463411" y="2843867"/>
            <a:ext cx="5299046" cy="210665"/>
          </a:xfrm>
          <a:prstGeom prst="rect">
            <a:avLst/>
          </a:prstGeom>
        </p:spPr>
      </p:pic>
    </p:spTree>
    <p:extLst>
      <p:ext uri="{BB962C8B-B14F-4D97-AF65-F5344CB8AC3E}">
        <p14:creationId xmlns:p14="http://schemas.microsoft.com/office/powerpoint/2010/main" val="41837422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1ED676BF-244E-4063-8BAD-F7136C718439}"/>
              </a:ext>
            </a:extLst>
          </p:cNvPr>
          <p:cNvSpPr txBox="1"/>
          <p:nvPr/>
        </p:nvSpPr>
        <p:spPr>
          <a:xfrm>
            <a:off x="3048699" y="587121"/>
            <a:ext cx="6094602" cy="369332"/>
          </a:xfrm>
          <a:prstGeom prst="rect">
            <a:avLst/>
          </a:prstGeom>
          <a:noFill/>
        </p:spPr>
        <p:txBody>
          <a:bodyPr wrap="square">
            <a:spAutoFit/>
          </a:bodyPr>
          <a:lstStyle/>
          <a:p>
            <a:pPr algn="ctr"/>
            <a:r>
              <a:rPr lang="es-ES" b="1" u="sng" dirty="0">
                <a:solidFill>
                  <a:schemeClr val="accent1">
                    <a:lumMod val="75000"/>
                  </a:schemeClr>
                </a:solidFill>
              </a:rPr>
              <a:t>SING UP</a:t>
            </a:r>
          </a:p>
        </p:txBody>
      </p:sp>
      <p:sp>
        <p:nvSpPr>
          <p:cNvPr id="7" name="CuadroTexto 6">
            <a:extLst>
              <a:ext uri="{FF2B5EF4-FFF2-40B4-BE49-F238E27FC236}">
                <a16:creationId xmlns:a16="http://schemas.microsoft.com/office/drawing/2014/main" id="{D10D3D9B-C24D-4CF4-88A6-60EFB71C1444}"/>
              </a:ext>
            </a:extLst>
          </p:cNvPr>
          <p:cNvSpPr txBox="1"/>
          <p:nvPr/>
        </p:nvSpPr>
        <p:spPr>
          <a:xfrm>
            <a:off x="796954" y="1442906"/>
            <a:ext cx="5299046" cy="5078313"/>
          </a:xfrm>
          <a:prstGeom prst="rect">
            <a:avLst/>
          </a:prstGeom>
          <a:noFill/>
        </p:spPr>
        <p:txBody>
          <a:bodyPr wrap="square" rtlCol="0">
            <a:spAutoFit/>
          </a:bodyPr>
          <a:lstStyle/>
          <a:p>
            <a:r>
              <a:rPr lang="es-ES" dirty="0"/>
              <a:t>Cuando el usuario entra clique en </a:t>
            </a:r>
            <a:r>
              <a:rPr lang="es-ES" dirty="0" err="1"/>
              <a:t>sing</a:t>
            </a:r>
            <a:r>
              <a:rPr lang="es-ES" dirty="0"/>
              <a:t> up aparecerá un pop up para hacer un registro rápido. </a:t>
            </a:r>
          </a:p>
          <a:p>
            <a:endParaRPr lang="es-ES" dirty="0"/>
          </a:p>
          <a:p>
            <a:r>
              <a:rPr lang="es-ES" dirty="0"/>
              <a:t>En el formulario deberá indicar si es empleado o empresa, de modo que podamos tratar los datos en tablas diferentes en nuestra base de datos así como mostrar diferentes opciones de perfil. </a:t>
            </a:r>
          </a:p>
          <a:p>
            <a:endParaRPr lang="es-ES" dirty="0"/>
          </a:p>
          <a:p>
            <a:r>
              <a:rPr lang="es-ES" dirty="0"/>
              <a:t>Se deberá indicar un nombre de usuario y una contraseña. </a:t>
            </a:r>
          </a:p>
          <a:p>
            <a:endParaRPr lang="es-ES" dirty="0"/>
          </a:p>
          <a:p>
            <a:r>
              <a:rPr lang="es-ES" dirty="0"/>
              <a:t>El formulario contará con indicador de seguridad de contraseña y opciones de registro rápido con Google o Facebook.</a:t>
            </a:r>
          </a:p>
          <a:p>
            <a:endParaRPr lang="es-ES" dirty="0"/>
          </a:p>
          <a:p>
            <a:r>
              <a:rPr lang="es-ES" dirty="0"/>
              <a:t>También se incluye enlace a log in por si el usuario ya está registrado. </a:t>
            </a:r>
          </a:p>
          <a:p>
            <a:endParaRPr lang="es-ES" dirty="0"/>
          </a:p>
        </p:txBody>
      </p:sp>
      <p:pic>
        <p:nvPicPr>
          <p:cNvPr id="3" name="Imagen 2">
            <a:extLst>
              <a:ext uri="{FF2B5EF4-FFF2-40B4-BE49-F238E27FC236}">
                <a16:creationId xmlns:a16="http://schemas.microsoft.com/office/drawing/2014/main" id="{570B8251-D4A1-4423-B9A0-B19758E6D79E}"/>
              </a:ext>
            </a:extLst>
          </p:cNvPr>
          <p:cNvPicPr>
            <a:picLocks noChangeAspect="1"/>
          </p:cNvPicPr>
          <p:nvPr/>
        </p:nvPicPr>
        <p:blipFill>
          <a:blip r:embed="rId2"/>
          <a:stretch>
            <a:fillRect/>
          </a:stretch>
        </p:blipFill>
        <p:spPr>
          <a:xfrm>
            <a:off x="6490247" y="1442906"/>
            <a:ext cx="5074690" cy="4616712"/>
          </a:xfrm>
          <a:prstGeom prst="rect">
            <a:avLst/>
          </a:prstGeom>
        </p:spPr>
      </p:pic>
    </p:spTree>
    <p:extLst>
      <p:ext uri="{BB962C8B-B14F-4D97-AF65-F5344CB8AC3E}">
        <p14:creationId xmlns:p14="http://schemas.microsoft.com/office/powerpoint/2010/main" val="38175215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1ED676BF-244E-4063-8BAD-F7136C718439}"/>
              </a:ext>
            </a:extLst>
          </p:cNvPr>
          <p:cNvSpPr txBox="1"/>
          <p:nvPr/>
        </p:nvSpPr>
        <p:spPr>
          <a:xfrm>
            <a:off x="3048699" y="587121"/>
            <a:ext cx="6094602" cy="369332"/>
          </a:xfrm>
          <a:prstGeom prst="rect">
            <a:avLst/>
          </a:prstGeom>
          <a:noFill/>
        </p:spPr>
        <p:txBody>
          <a:bodyPr wrap="square">
            <a:spAutoFit/>
          </a:bodyPr>
          <a:lstStyle/>
          <a:p>
            <a:pPr algn="ctr"/>
            <a:r>
              <a:rPr lang="es-ES" b="1" u="sng" dirty="0">
                <a:solidFill>
                  <a:schemeClr val="accent1">
                    <a:lumMod val="75000"/>
                  </a:schemeClr>
                </a:solidFill>
              </a:rPr>
              <a:t>MENSAJES DE CONFIRMACIÓN</a:t>
            </a:r>
          </a:p>
        </p:txBody>
      </p:sp>
      <p:sp>
        <p:nvSpPr>
          <p:cNvPr id="7" name="CuadroTexto 6">
            <a:extLst>
              <a:ext uri="{FF2B5EF4-FFF2-40B4-BE49-F238E27FC236}">
                <a16:creationId xmlns:a16="http://schemas.microsoft.com/office/drawing/2014/main" id="{D10D3D9B-C24D-4CF4-88A6-60EFB71C1444}"/>
              </a:ext>
            </a:extLst>
          </p:cNvPr>
          <p:cNvSpPr txBox="1"/>
          <p:nvPr/>
        </p:nvSpPr>
        <p:spPr>
          <a:xfrm>
            <a:off x="796954" y="1442906"/>
            <a:ext cx="5299046" cy="2031325"/>
          </a:xfrm>
          <a:prstGeom prst="rect">
            <a:avLst/>
          </a:prstGeom>
          <a:noFill/>
        </p:spPr>
        <p:txBody>
          <a:bodyPr wrap="square" rtlCol="0">
            <a:spAutoFit/>
          </a:bodyPr>
          <a:lstStyle/>
          <a:p>
            <a:r>
              <a:rPr lang="es-ES" dirty="0"/>
              <a:t>Una vez que el usuario se haya registrado se le enviará un correo para la validación de su usuario y se le mostrará un mensaje en pantalla diciendo que debe revisar su correo. </a:t>
            </a:r>
          </a:p>
          <a:p>
            <a:endParaRPr lang="es-ES" dirty="0"/>
          </a:p>
          <a:p>
            <a:r>
              <a:rPr lang="es-ES" dirty="0"/>
              <a:t>Una vez validado, se le mostrará en pantalla un mensaje conforme su registro está completo.  </a:t>
            </a:r>
          </a:p>
        </p:txBody>
      </p:sp>
      <p:pic>
        <p:nvPicPr>
          <p:cNvPr id="3" name="Imagen 2">
            <a:extLst>
              <a:ext uri="{FF2B5EF4-FFF2-40B4-BE49-F238E27FC236}">
                <a16:creationId xmlns:a16="http://schemas.microsoft.com/office/drawing/2014/main" id="{EDC98122-6E65-4C6E-9886-579A98779C84}"/>
              </a:ext>
            </a:extLst>
          </p:cNvPr>
          <p:cNvPicPr>
            <a:picLocks noChangeAspect="1"/>
          </p:cNvPicPr>
          <p:nvPr/>
        </p:nvPicPr>
        <p:blipFill>
          <a:blip r:embed="rId2"/>
          <a:stretch>
            <a:fillRect/>
          </a:stretch>
        </p:blipFill>
        <p:spPr>
          <a:xfrm>
            <a:off x="6295326" y="1594104"/>
            <a:ext cx="2771775" cy="2343150"/>
          </a:xfrm>
          <a:prstGeom prst="rect">
            <a:avLst/>
          </a:prstGeom>
        </p:spPr>
      </p:pic>
      <p:pic>
        <p:nvPicPr>
          <p:cNvPr id="6" name="Imagen 5">
            <a:extLst>
              <a:ext uri="{FF2B5EF4-FFF2-40B4-BE49-F238E27FC236}">
                <a16:creationId xmlns:a16="http://schemas.microsoft.com/office/drawing/2014/main" id="{83CCCD03-F970-415C-AD44-8A15D619A6AA}"/>
              </a:ext>
            </a:extLst>
          </p:cNvPr>
          <p:cNvPicPr>
            <a:picLocks noChangeAspect="1"/>
          </p:cNvPicPr>
          <p:nvPr/>
        </p:nvPicPr>
        <p:blipFill>
          <a:blip r:embed="rId3"/>
          <a:stretch>
            <a:fillRect/>
          </a:stretch>
        </p:blipFill>
        <p:spPr>
          <a:xfrm>
            <a:off x="9067101" y="3937254"/>
            <a:ext cx="2752725" cy="2333625"/>
          </a:xfrm>
          <a:prstGeom prst="rect">
            <a:avLst/>
          </a:prstGeom>
        </p:spPr>
      </p:pic>
    </p:spTree>
    <p:extLst>
      <p:ext uri="{BB962C8B-B14F-4D97-AF65-F5344CB8AC3E}">
        <p14:creationId xmlns:p14="http://schemas.microsoft.com/office/powerpoint/2010/main" val="2550143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1ED676BF-244E-4063-8BAD-F7136C718439}"/>
              </a:ext>
            </a:extLst>
          </p:cNvPr>
          <p:cNvSpPr txBox="1"/>
          <p:nvPr/>
        </p:nvSpPr>
        <p:spPr>
          <a:xfrm>
            <a:off x="3048699" y="587121"/>
            <a:ext cx="6094602" cy="369332"/>
          </a:xfrm>
          <a:prstGeom prst="rect">
            <a:avLst/>
          </a:prstGeom>
          <a:noFill/>
        </p:spPr>
        <p:txBody>
          <a:bodyPr wrap="square">
            <a:spAutoFit/>
          </a:bodyPr>
          <a:lstStyle/>
          <a:p>
            <a:pPr algn="ctr"/>
            <a:r>
              <a:rPr lang="es-ES" b="1" u="sng" dirty="0">
                <a:solidFill>
                  <a:schemeClr val="accent1">
                    <a:lumMod val="75000"/>
                  </a:schemeClr>
                </a:solidFill>
              </a:rPr>
              <a:t>LOG IN</a:t>
            </a:r>
          </a:p>
        </p:txBody>
      </p:sp>
      <p:sp>
        <p:nvSpPr>
          <p:cNvPr id="7" name="CuadroTexto 6">
            <a:extLst>
              <a:ext uri="{FF2B5EF4-FFF2-40B4-BE49-F238E27FC236}">
                <a16:creationId xmlns:a16="http://schemas.microsoft.com/office/drawing/2014/main" id="{D10D3D9B-C24D-4CF4-88A6-60EFB71C1444}"/>
              </a:ext>
            </a:extLst>
          </p:cNvPr>
          <p:cNvSpPr txBox="1"/>
          <p:nvPr/>
        </p:nvSpPr>
        <p:spPr>
          <a:xfrm>
            <a:off x="796954" y="1442906"/>
            <a:ext cx="5299046" cy="3139321"/>
          </a:xfrm>
          <a:prstGeom prst="rect">
            <a:avLst/>
          </a:prstGeom>
          <a:noFill/>
        </p:spPr>
        <p:txBody>
          <a:bodyPr wrap="square" rtlCol="0">
            <a:spAutoFit/>
          </a:bodyPr>
          <a:lstStyle/>
          <a:p>
            <a:r>
              <a:rPr lang="es-ES" dirty="0"/>
              <a:t>En caso de que el usuario se quiera </a:t>
            </a:r>
            <a:r>
              <a:rPr lang="es-ES" dirty="0" err="1"/>
              <a:t>loguear</a:t>
            </a:r>
            <a:r>
              <a:rPr lang="es-ES" dirty="0"/>
              <a:t>, al clicar en log in emergerá un pop up de inicio de sesión. </a:t>
            </a:r>
          </a:p>
          <a:p>
            <a:r>
              <a:rPr lang="es-ES" dirty="0"/>
              <a:t>Deberá indicarse el tipo de usuario, nombre y contraseña. </a:t>
            </a:r>
          </a:p>
          <a:p>
            <a:endParaRPr lang="es-ES" dirty="0"/>
          </a:p>
          <a:p>
            <a:r>
              <a:rPr lang="es-ES" dirty="0"/>
              <a:t>Del mismo modo, se incluirán los inicios de sesión rápidos y un enlace a registro por si el usuario no estuviese registrado. </a:t>
            </a:r>
          </a:p>
          <a:p>
            <a:endParaRPr lang="es-ES" dirty="0"/>
          </a:p>
          <a:p>
            <a:endParaRPr lang="es-ES" dirty="0"/>
          </a:p>
          <a:p>
            <a:endParaRPr lang="es-ES" dirty="0"/>
          </a:p>
        </p:txBody>
      </p:sp>
      <p:pic>
        <p:nvPicPr>
          <p:cNvPr id="3" name="Imagen 2">
            <a:extLst>
              <a:ext uri="{FF2B5EF4-FFF2-40B4-BE49-F238E27FC236}">
                <a16:creationId xmlns:a16="http://schemas.microsoft.com/office/drawing/2014/main" id="{9AA90D6C-128D-4280-89C6-9021357AC877}"/>
              </a:ext>
            </a:extLst>
          </p:cNvPr>
          <p:cNvPicPr>
            <a:picLocks noChangeAspect="1"/>
          </p:cNvPicPr>
          <p:nvPr/>
        </p:nvPicPr>
        <p:blipFill>
          <a:blip r:embed="rId2"/>
          <a:stretch>
            <a:fillRect/>
          </a:stretch>
        </p:blipFill>
        <p:spPr>
          <a:xfrm>
            <a:off x="6488269" y="1442906"/>
            <a:ext cx="5446059" cy="4953131"/>
          </a:xfrm>
          <a:prstGeom prst="rect">
            <a:avLst/>
          </a:prstGeom>
        </p:spPr>
      </p:pic>
    </p:spTree>
    <p:extLst>
      <p:ext uri="{BB962C8B-B14F-4D97-AF65-F5344CB8AC3E}">
        <p14:creationId xmlns:p14="http://schemas.microsoft.com/office/powerpoint/2010/main" val="3943437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1ED676BF-244E-4063-8BAD-F7136C718439}"/>
              </a:ext>
            </a:extLst>
          </p:cNvPr>
          <p:cNvSpPr txBox="1"/>
          <p:nvPr/>
        </p:nvSpPr>
        <p:spPr>
          <a:xfrm>
            <a:off x="3048699" y="587121"/>
            <a:ext cx="6094602" cy="369332"/>
          </a:xfrm>
          <a:prstGeom prst="rect">
            <a:avLst/>
          </a:prstGeom>
          <a:noFill/>
        </p:spPr>
        <p:txBody>
          <a:bodyPr wrap="square">
            <a:spAutoFit/>
          </a:bodyPr>
          <a:lstStyle/>
          <a:p>
            <a:pPr algn="ctr"/>
            <a:r>
              <a:rPr lang="es-ES" b="1" u="sng" dirty="0">
                <a:solidFill>
                  <a:schemeClr val="accent1">
                    <a:lumMod val="75000"/>
                  </a:schemeClr>
                </a:solidFill>
              </a:rPr>
              <a:t>PERFILES DE USUARIO</a:t>
            </a:r>
          </a:p>
        </p:txBody>
      </p:sp>
      <p:sp>
        <p:nvSpPr>
          <p:cNvPr id="7" name="CuadroTexto 6">
            <a:extLst>
              <a:ext uri="{FF2B5EF4-FFF2-40B4-BE49-F238E27FC236}">
                <a16:creationId xmlns:a16="http://schemas.microsoft.com/office/drawing/2014/main" id="{D10D3D9B-C24D-4CF4-88A6-60EFB71C1444}"/>
              </a:ext>
            </a:extLst>
          </p:cNvPr>
          <p:cNvSpPr txBox="1"/>
          <p:nvPr/>
        </p:nvSpPr>
        <p:spPr>
          <a:xfrm>
            <a:off x="796954" y="1469565"/>
            <a:ext cx="5299046" cy="4247317"/>
          </a:xfrm>
          <a:prstGeom prst="rect">
            <a:avLst/>
          </a:prstGeom>
          <a:noFill/>
        </p:spPr>
        <p:txBody>
          <a:bodyPr wrap="square" rtlCol="0">
            <a:spAutoFit/>
          </a:bodyPr>
          <a:lstStyle/>
          <a:p>
            <a:r>
              <a:rPr lang="es-ES" dirty="0"/>
              <a:t>Tras validarse el email se redirige a la web. El usuario puede acceder a su perfil para terminar de completarlo. </a:t>
            </a:r>
          </a:p>
          <a:p>
            <a:endParaRPr lang="es-ES" dirty="0"/>
          </a:p>
          <a:p>
            <a:r>
              <a:rPr lang="es-ES" dirty="0"/>
              <a:t>En el perfil de empleado se pueden modificar los campos de usuario, email, nombre y apellidos.</a:t>
            </a:r>
          </a:p>
          <a:p>
            <a:r>
              <a:rPr lang="es-ES" dirty="0"/>
              <a:t> </a:t>
            </a:r>
          </a:p>
          <a:p>
            <a:r>
              <a:rPr lang="es-ES" dirty="0"/>
              <a:t>Además de los apartados para rellenar se puede subir una foto para seleccionarla como imagen de perfil.</a:t>
            </a:r>
          </a:p>
          <a:p>
            <a:endParaRPr lang="es-ES" dirty="0"/>
          </a:p>
          <a:p>
            <a:r>
              <a:rPr lang="es-ES" dirty="0"/>
              <a:t>También hay un apartado para subir el CV a modo de complemento al perfil de empleado.</a:t>
            </a:r>
          </a:p>
          <a:p>
            <a:endParaRPr lang="es-ES" dirty="0"/>
          </a:p>
          <a:p>
            <a:endParaRPr lang="es-ES" dirty="0"/>
          </a:p>
          <a:p>
            <a:endParaRPr lang="es-ES" dirty="0"/>
          </a:p>
        </p:txBody>
      </p:sp>
      <p:pic>
        <p:nvPicPr>
          <p:cNvPr id="2" name="Imagen 1">
            <a:extLst>
              <a:ext uri="{FF2B5EF4-FFF2-40B4-BE49-F238E27FC236}">
                <a16:creationId xmlns:a16="http://schemas.microsoft.com/office/drawing/2014/main" id="{AE0C22D6-BD9F-49BA-A442-4357F8D475C7}"/>
              </a:ext>
            </a:extLst>
          </p:cNvPr>
          <p:cNvPicPr>
            <a:picLocks noChangeAspect="1"/>
          </p:cNvPicPr>
          <p:nvPr/>
        </p:nvPicPr>
        <p:blipFill>
          <a:blip r:embed="rId2"/>
          <a:stretch>
            <a:fillRect/>
          </a:stretch>
        </p:blipFill>
        <p:spPr>
          <a:xfrm>
            <a:off x="7399280" y="1274494"/>
            <a:ext cx="4029298" cy="2287259"/>
          </a:xfrm>
          <a:prstGeom prst="rect">
            <a:avLst/>
          </a:prstGeom>
        </p:spPr>
      </p:pic>
      <p:pic>
        <p:nvPicPr>
          <p:cNvPr id="6" name="image4.png">
            <a:extLst>
              <a:ext uri="{FF2B5EF4-FFF2-40B4-BE49-F238E27FC236}">
                <a16:creationId xmlns:a16="http://schemas.microsoft.com/office/drawing/2014/main" id="{C57393B7-B81D-449B-BF42-F00F9FE9767F}"/>
              </a:ext>
            </a:extLst>
          </p:cNvPr>
          <p:cNvPicPr/>
          <p:nvPr/>
        </p:nvPicPr>
        <p:blipFill>
          <a:blip r:embed="rId3"/>
          <a:srcRect/>
          <a:stretch>
            <a:fillRect/>
          </a:stretch>
        </p:blipFill>
        <p:spPr>
          <a:xfrm>
            <a:off x="7399279" y="3671559"/>
            <a:ext cx="4029299" cy="2386341"/>
          </a:xfrm>
          <a:prstGeom prst="rect">
            <a:avLst/>
          </a:prstGeom>
          <a:ln/>
        </p:spPr>
      </p:pic>
    </p:spTree>
    <p:extLst>
      <p:ext uri="{BB962C8B-B14F-4D97-AF65-F5344CB8AC3E}">
        <p14:creationId xmlns:p14="http://schemas.microsoft.com/office/powerpoint/2010/main" val="27892249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1ED676BF-244E-4063-8BAD-F7136C718439}"/>
              </a:ext>
            </a:extLst>
          </p:cNvPr>
          <p:cNvSpPr txBox="1"/>
          <p:nvPr/>
        </p:nvSpPr>
        <p:spPr>
          <a:xfrm>
            <a:off x="3048699" y="587121"/>
            <a:ext cx="6094602" cy="369332"/>
          </a:xfrm>
          <a:prstGeom prst="rect">
            <a:avLst/>
          </a:prstGeom>
          <a:noFill/>
        </p:spPr>
        <p:txBody>
          <a:bodyPr wrap="square">
            <a:spAutoFit/>
          </a:bodyPr>
          <a:lstStyle/>
          <a:p>
            <a:pPr algn="ctr"/>
            <a:r>
              <a:rPr lang="es-ES" b="1" u="sng" dirty="0">
                <a:solidFill>
                  <a:schemeClr val="accent1">
                    <a:lumMod val="75000"/>
                  </a:schemeClr>
                </a:solidFill>
              </a:rPr>
              <a:t>PERFIL DE EMPRESA</a:t>
            </a:r>
          </a:p>
        </p:txBody>
      </p:sp>
      <p:sp>
        <p:nvSpPr>
          <p:cNvPr id="7" name="CuadroTexto 6">
            <a:extLst>
              <a:ext uri="{FF2B5EF4-FFF2-40B4-BE49-F238E27FC236}">
                <a16:creationId xmlns:a16="http://schemas.microsoft.com/office/drawing/2014/main" id="{D10D3D9B-C24D-4CF4-88A6-60EFB71C1444}"/>
              </a:ext>
            </a:extLst>
          </p:cNvPr>
          <p:cNvSpPr txBox="1"/>
          <p:nvPr/>
        </p:nvSpPr>
        <p:spPr>
          <a:xfrm>
            <a:off x="796954" y="1442906"/>
            <a:ext cx="5299046" cy="1200329"/>
          </a:xfrm>
          <a:prstGeom prst="rect">
            <a:avLst/>
          </a:prstGeom>
          <a:noFill/>
        </p:spPr>
        <p:txBody>
          <a:bodyPr wrap="square" rtlCol="0">
            <a:spAutoFit/>
          </a:bodyPr>
          <a:lstStyle/>
          <a:p>
            <a:r>
              <a:rPr lang="es-ES" dirty="0"/>
              <a:t>En el perfil de empresa se pueden modificar los campos de usuario y email.</a:t>
            </a:r>
          </a:p>
          <a:p>
            <a:endParaRPr lang="es-ES" dirty="0"/>
          </a:p>
          <a:p>
            <a:endParaRPr lang="es-ES" dirty="0"/>
          </a:p>
        </p:txBody>
      </p:sp>
      <p:pic>
        <p:nvPicPr>
          <p:cNvPr id="2" name="Imagen 1">
            <a:extLst>
              <a:ext uri="{FF2B5EF4-FFF2-40B4-BE49-F238E27FC236}">
                <a16:creationId xmlns:a16="http://schemas.microsoft.com/office/drawing/2014/main" id="{A877FFF0-91A1-43F3-AD49-D739B44FEADB}"/>
              </a:ext>
            </a:extLst>
          </p:cNvPr>
          <p:cNvPicPr>
            <a:picLocks noChangeAspect="1"/>
          </p:cNvPicPr>
          <p:nvPr/>
        </p:nvPicPr>
        <p:blipFill>
          <a:blip r:embed="rId2"/>
          <a:stretch>
            <a:fillRect/>
          </a:stretch>
        </p:blipFill>
        <p:spPr>
          <a:xfrm>
            <a:off x="7498352" y="1270541"/>
            <a:ext cx="4131667" cy="2376053"/>
          </a:xfrm>
          <a:prstGeom prst="rect">
            <a:avLst/>
          </a:prstGeom>
        </p:spPr>
      </p:pic>
      <p:pic>
        <p:nvPicPr>
          <p:cNvPr id="3" name="Imagen 2">
            <a:extLst>
              <a:ext uri="{FF2B5EF4-FFF2-40B4-BE49-F238E27FC236}">
                <a16:creationId xmlns:a16="http://schemas.microsoft.com/office/drawing/2014/main" id="{58E2AED0-07C9-4506-AA25-CD937B5E9D00}"/>
              </a:ext>
            </a:extLst>
          </p:cNvPr>
          <p:cNvPicPr>
            <a:picLocks noChangeAspect="1"/>
          </p:cNvPicPr>
          <p:nvPr/>
        </p:nvPicPr>
        <p:blipFill>
          <a:blip r:embed="rId3"/>
          <a:stretch>
            <a:fillRect/>
          </a:stretch>
        </p:blipFill>
        <p:spPr>
          <a:xfrm>
            <a:off x="7498352" y="3860478"/>
            <a:ext cx="4131667" cy="2356991"/>
          </a:xfrm>
          <a:prstGeom prst="rect">
            <a:avLst/>
          </a:prstGeom>
        </p:spPr>
      </p:pic>
    </p:spTree>
    <p:extLst>
      <p:ext uri="{BB962C8B-B14F-4D97-AF65-F5344CB8AC3E}">
        <p14:creationId xmlns:p14="http://schemas.microsoft.com/office/powerpoint/2010/main" val="1359690693"/>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333</TotalTime>
  <Words>1153</Words>
  <Application>Microsoft Office PowerPoint</Application>
  <PresentationFormat>Panorámica</PresentationFormat>
  <Paragraphs>113</Paragraphs>
  <Slides>20</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20</vt:i4>
      </vt:variant>
    </vt:vector>
  </HeadingPairs>
  <TitlesOfParts>
    <vt:vector size="24" baseType="lpstr">
      <vt:lpstr>Arial</vt:lpstr>
      <vt:lpstr>Calibri</vt:lpstr>
      <vt:lpstr>Calibri Light</vt:lpstr>
      <vt:lpstr>Tema de Office</vt:lpstr>
      <vt:lpstr>ANALISIS FUNCIONAL</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cristina lópez rey</dc:creator>
  <cp:lastModifiedBy>cristina lópez rey</cp:lastModifiedBy>
  <cp:revision>3</cp:revision>
  <dcterms:created xsi:type="dcterms:W3CDTF">2022-01-04T11:55:17Z</dcterms:created>
  <dcterms:modified xsi:type="dcterms:W3CDTF">2022-01-04T17:29:03Z</dcterms:modified>
</cp:coreProperties>
</file>