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30275213" cy="42803763"/>
  <p:notesSz cx="6858000" cy="9144000"/>
  <p:defaultTextStyle>
    <a:defPPr>
      <a:defRPr lang="en-US"/>
    </a:defPPr>
    <a:lvl1pPr marL="0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1pPr>
    <a:lvl2pPr marL="1873788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2pPr>
    <a:lvl3pPr marL="3747577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3pPr>
    <a:lvl4pPr marL="5621365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4pPr>
    <a:lvl5pPr marL="7495154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5pPr>
    <a:lvl6pPr marL="9368942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6pPr>
    <a:lvl7pPr marL="11242731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7pPr>
    <a:lvl8pPr marL="13116519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8pPr>
    <a:lvl9pPr marL="14990308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8C8"/>
    <a:srgbClr val="8EB8DE"/>
    <a:srgbClr val="EAEAF6"/>
    <a:srgbClr val="8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-48" y="-5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1pPr>
    <a:lvl2pPr marL="1873788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2pPr>
    <a:lvl3pPr marL="3747577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3pPr>
    <a:lvl4pPr marL="5621365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4pPr>
    <a:lvl5pPr marL="7495154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5pPr>
    <a:lvl6pPr marL="9368942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6pPr>
    <a:lvl7pPr marL="11242731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7pPr>
    <a:lvl8pPr marL="13116519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8pPr>
    <a:lvl9pPr marL="14990308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3" y="39672761"/>
            <a:ext cx="6811923" cy="2278901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12/15/2019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72" y="39672761"/>
            <a:ext cx="10217884" cy="2278901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939527" y="1026433"/>
            <a:ext cx="28396159" cy="40750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9" y="2278923"/>
            <a:ext cx="26112371" cy="41416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9" y="7597668"/>
            <a:ext cx="26112371" cy="320750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3794" y="40849863"/>
            <a:ext cx="1059632" cy="1101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3856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2938461" rtl="0" eaLnBrk="1" latinLnBrk="0" hangingPunct="1">
        <a:lnSpc>
          <a:spcPct val="90000"/>
        </a:lnSpc>
        <a:spcBef>
          <a:spcPct val="0"/>
        </a:spcBef>
        <a:buNone/>
        <a:defRPr sz="14140" b="1" kern="1200" spc="-584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734615" indent="-734615" algn="l" defTabSz="2938461" rtl="0" eaLnBrk="1" latinLnBrk="0" hangingPunct="1">
        <a:lnSpc>
          <a:spcPct val="90000"/>
        </a:lnSpc>
        <a:spcBef>
          <a:spcPts val="3214"/>
        </a:spcBef>
        <a:buClr>
          <a:schemeClr val="accent3"/>
        </a:buClr>
        <a:buFont typeface="Arial" panose="020B0604020202020204" pitchFamily="34" charset="0"/>
        <a:buChar char="•"/>
        <a:defRPr sz="8998" kern="1200">
          <a:solidFill>
            <a:schemeClr val="accent2"/>
          </a:solidFill>
          <a:latin typeface="+mn-lt"/>
          <a:ea typeface="+mn-ea"/>
          <a:cs typeface="+mn-cs"/>
        </a:defRPr>
      </a:lvl1pPr>
      <a:lvl2pPr marL="2203846" indent="-734615" algn="l" defTabSz="2938461" rtl="0" eaLnBrk="1" latinLnBrk="0" hangingPunct="1">
        <a:lnSpc>
          <a:spcPct val="90000"/>
        </a:lnSpc>
        <a:spcBef>
          <a:spcPts val="1609"/>
        </a:spcBef>
        <a:buClr>
          <a:schemeClr val="accent3"/>
        </a:buClr>
        <a:buFont typeface="Arial" panose="020B0604020202020204" pitchFamily="34" charset="0"/>
        <a:buChar char="•"/>
        <a:defRPr sz="7712" kern="1200">
          <a:solidFill>
            <a:schemeClr val="accent2"/>
          </a:solidFill>
          <a:latin typeface="+mn-lt"/>
          <a:ea typeface="+mn-ea"/>
          <a:cs typeface="+mn-cs"/>
        </a:defRPr>
      </a:lvl2pPr>
      <a:lvl3pPr marL="3673076" indent="-734615" algn="l" defTabSz="2938461" rtl="0" eaLnBrk="1" latinLnBrk="0" hangingPunct="1">
        <a:lnSpc>
          <a:spcPct val="90000"/>
        </a:lnSpc>
        <a:spcBef>
          <a:spcPts val="1609"/>
        </a:spcBef>
        <a:buClr>
          <a:schemeClr val="accent3"/>
        </a:buClr>
        <a:buFont typeface="Arial" panose="020B0604020202020204" pitchFamily="34" charset="0"/>
        <a:buChar char="•"/>
        <a:defRPr sz="6427" kern="1200">
          <a:solidFill>
            <a:schemeClr val="accent2"/>
          </a:solidFill>
          <a:latin typeface="+mn-lt"/>
          <a:ea typeface="+mn-ea"/>
          <a:cs typeface="+mn-cs"/>
        </a:defRPr>
      </a:lvl3pPr>
      <a:lvl4pPr marL="5142307" indent="-734615" algn="l" defTabSz="2938461" rtl="0" eaLnBrk="1" latinLnBrk="0" hangingPunct="1">
        <a:lnSpc>
          <a:spcPct val="90000"/>
        </a:lnSpc>
        <a:spcBef>
          <a:spcPts val="1609"/>
        </a:spcBef>
        <a:buClr>
          <a:schemeClr val="accent3"/>
        </a:buClr>
        <a:buFont typeface="Arial" panose="020B0604020202020204" pitchFamily="34" charset="0"/>
        <a:buChar char="•"/>
        <a:defRPr sz="5784" kern="1200">
          <a:solidFill>
            <a:schemeClr val="accent2"/>
          </a:solidFill>
          <a:latin typeface="+mn-lt"/>
          <a:ea typeface="+mn-ea"/>
          <a:cs typeface="+mn-cs"/>
        </a:defRPr>
      </a:lvl4pPr>
      <a:lvl5pPr marL="6611537" indent="-734615" algn="l" defTabSz="2938461" rtl="0" eaLnBrk="1" latinLnBrk="0" hangingPunct="1">
        <a:lnSpc>
          <a:spcPct val="90000"/>
        </a:lnSpc>
        <a:spcBef>
          <a:spcPts val="1609"/>
        </a:spcBef>
        <a:buClr>
          <a:schemeClr val="accent3"/>
        </a:buClr>
        <a:buFont typeface="Arial" panose="020B0604020202020204" pitchFamily="34" charset="0"/>
        <a:buChar char="•"/>
        <a:defRPr sz="5784" kern="1200">
          <a:solidFill>
            <a:schemeClr val="accent2"/>
          </a:solidFill>
          <a:latin typeface="+mn-lt"/>
          <a:ea typeface="+mn-ea"/>
          <a:cs typeface="+mn-cs"/>
        </a:defRPr>
      </a:lvl5pPr>
      <a:lvl6pPr marL="8080768" indent="-734615" algn="l" defTabSz="2938461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5784" kern="1200">
          <a:solidFill>
            <a:schemeClr val="tx1"/>
          </a:solidFill>
          <a:latin typeface="+mn-lt"/>
          <a:ea typeface="+mn-ea"/>
          <a:cs typeface="+mn-cs"/>
        </a:defRPr>
      </a:lvl6pPr>
      <a:lvl7pPr marL="9549998" indent="-734615" algn="l" defTabSz="2938461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5784" kern="1200">
          <a:solidFill>
            <a:schemeClr val="tx1"/>
          </a:solidFill>
          <a:latin typeface="+mn-lt"/>
          <a:ea typeface="+mn-ea"/>
          <a:cs typeface="+mn-cs"/>
        </a:defRPr>
      </a:lvl7pPr>
      <a:lvl8pPr marL="11019229" indent="-734615" algn="l" defTabSz="2938461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5784" kern="1200">
          <a:solidFill>
            <a:schemeClr val="tx1"/>
          </a:solidFill>
          <a:latin typeface="+mn-lt"/>
          <a:ea typeface="+mn-ea"/>
          <a:cs typeface="+mn-cs"/>
        </a:defRPr>
      </a:lvl8pPr>
      <a:lvl9pPr marL="12488459" indent="-734615" algn="l" defTabSz="2938461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5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1pPr>
      <a:lvl2pPr marL="1469230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2pPr>
      <a:lvl3pPr marL="2938461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3pPr>
      <a:lvl4pPr marL="4407691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4pPr>
      <a:lvl5pPr marL="5876922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5pPr>
      <a:lvl6pPr marL="7346152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6pPr>
      <a:lvl7pPr marL="8815383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7pPr>
      <a:lvl8pPr marL="10284613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8pPr>
      <a:lvl9pPr marL="11753844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28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471827" y="1848568"/>
            <a:ext cx="27941372" cy="4003592"/>
          </a:xfrm>
        </p:spPr>
        <p:txBody>
          <a:bodyPr/>
          <a:lstStyle/>
          <a:p>
            <a:r>
              <a:rPr lang="en-US" sz="10800" b="0" dirty="0"/>
              <a:t>Misdemeanors detected in the course of traffic control in Estonia during </a:t>
            </a:r>
            <a:r>
              <a:rPr lang="en-US" sz="10800" b="0" dirty="0" smtClean="0"/>
              <a:t>20</a:t>
            </a:r>
            <a:r>
              <a:rPr lang="et-EE" sz="10800" b="0" dirty="0" smtClean="0"/>
              <a:t>12</a:t>
            </a:r>
            <a:r>
              <a:rPr lang="en-US" sz="10800" b="0" dirty="0" smtClean="0"/>
              <a:t>-201</a:t>
            </a:r>
            <a:r>
              <a:rPr lang="et-EE" sz="10800" b="0" dirty="0" smtClean="0"/>
              <a:t>8</a:t>
            </a:r>
            <a:r>
              <a:rPr lang="en-US" sz="11800" b="0" dirty="0"/>
              <a:t/>
            </a:r>
            <a:br>
              <a:rPr lang="en-US" sz="11800" b="0" dirty="0"/>
            </a:br>
            <a:r>
              <a:rPr lang="en-US" sz="11800" dirty="0"/>
              <a:t/>
            </a:r>
            <a:br>
              <a:rPr lang="en-US" sz="11800" dirty="0"/>
            </a:br>
            <a:endParaRPr lang="et-EE" sz="1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A89D9-904A-44AB-80FD-E6C54B159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14400" y="6957106"/>
            <a:ext cx="28498801" cy="34744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08" y="39085476"/>
            <a:ext cx="9387379" cy="12695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49908" y="7722524"/>
            <a:ext cx="13676732" cy="1072342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471828" y="7487369"/>
            <a:ext cx="13554812" cy="7828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About</a:t>
            </a:r>
            <a:endParaRPr lang="et-EE" sz="5400" dirty="0" smtClean="0">
              <a:solidFill>
                <a:srgbClr val="002060"/>
              </a:solidFill>
            </a:endParaRPr>
          </a:p>
          <a:p>
            <a:pPr algn="just"/>
            <a:endParaRPr lang="et-EE" sz="3506" dirty="0" smtClean="0">
              <a:solidFill>
                <a:srgbClr val="002060"/>
              </a:solidFill>
            </a:endParaRPr>
          </a:p>
          <a:p>
            <a:pPr algn="just"/>
            <a:r>
              <a:rPr lang="en-US" sz="3506" dirty="0" smtClean="0">
                <a:solidFill>
                  <a:srgbClr val="002060"/>
                </a:solidFill>
              </a:rPr>
              <a:t>Over </a:t>
            </a:r>
            <a:r>
              <a:rPr lang="en-US" sz="3506" dirty="0">
                <a:solidFill>
                  <a:srgbClr val="002060"/>
                </a:solidFill>
              </a:rPr>
              <a:t>the years the number of accidents in traffic has risen. Only this year over 51 people have died and 1562 have injured due to an accident</a:t>
            </a:r>
            <a:r>
              <a:rPr lang="en-US" sz="3506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3506" dirty="0" smtClean="0">
                <a:solidFill>
                  <a:srgbClr val="002060"/>
                </a:solidFill>
              </a:rPr>
              <a:t>The </a:t>
            </a:r>
            <a:r>
              <a:rPr lang="en-US" sz="3506" dirty="0">
                <a:solidFill>
                  <a:srgbClr val="002060"/>
                </a:solidFill>
              </a:rPr>
              <a:t>government has changed the speed limit on many roads but still there are a lot of misdemeanors- speeding, driving while drunk, driving without a driving license etc. </a:t>
            </a: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There are different awareness campaigns to draw attention to these problems, but people still decide to break the law and put in danger themselves and others</a:t>
            </a:r>
            <a:r>
              <a:rPr lang="en-US" sz="3506" dirty="0" smtClean="0">
                <a:solidFill>
                  <a:srgbClr val="002060"/>
                </a:solidFill>
              </a:rPr>
              <a:t>.</a:t>
            </a:r>
            <a:endParaRPr lang="et-EE" sz="3506" dirty="0" smtClean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197506" y="40695787"/>
            <a:ext cx="27941373" cy="14519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5400" spc="-584" dirty="0" smtClean="0">
                <a:solidFill>
                  <a:srgbClr val="4288C8"/>
                </a:solidFill>
                <a:latin typeface="Rockwell"/>
                <a:ea typeface="+mj-ea"/>
                <a:cs typeface="+mj-cs"/>
              </a:rPr>
              <a:t>  Marten  Tamm                                                                                     </a:t>
            </a:r>
            <a:r>
              <a:rPr lang="et-EE" sz="5400" spc="-584" dirty="0" err="1" smtClean="0">
                <a:solidFill>
                  <a:srgbClr val="4288C8"/>
                </a:solidFill>
                <a:latin typeface="Rockwell"/>
                <a:ea typeface="+mj-ea"/>
                <a:cs typeface="+mj-cs"/>
              </a:rPr>
              <a:t>Cristian</a:t>
            </a:r>
            <a:r>
              <a:rPr lang="et-EE" sz="5400" spc="-584" dirty="0" smtClean="0">
                <a:solidFill>
                  <a:srgbClr val="4288C8"/>
                </a:solidFill>
                <a:latin typeface="Rockwell"/>
                <a:ea typeface="+mj-ea"/>
                <a:cs typeface="+mj-cs"/>
              </a:rPr>
              <a:t>  Noop                                                              Maria  </a:t>
            </a:r>
            <a:r>
              <a:rPr lang="et-EE" sz="5400" spc="-584" dirty="0" err="1" smtClean="0">
                <a:solidFill>
                  <a:srgbClr val="4288C8"/>
                </a:solidFill>
                <a:latin typeface="Rockwell"/>
                <a:ea typeface="+mj-ea"/>
                <a:cs typeface="+mj-cs"/>
              </a:rPr>
              <a:t>Pibilota</a:t>
            </a:r>
            <a:r>
              <a:rPr lang="et-EE" sz="5400" spc="-584" dirty="0" smtClean="0">
                <a:solidFill>
                  <a:srgbClr val="4288C8"/>
                </a:solidFill>
                <a:latin typeface="Rockwell"/>
                <a:ea typeface="+mj-ea"/>
                <a:cs typeface="+mj-cs"/>
              </a:rPr>
              <a:t>  Murumaa</a:t>
            </a:r>
          </a:p>
          <a:p>
            <a:pPr algn="just"/>
            <a:endParaRPr lang="et-EE" sz="3506" dirty="0">
              <a:solidFill>
                <a:srgbClr val="002060"/>
              </a:solidFill>
            </a:endParaRPr>
          </a:p>
          <a:p>
            <a:pPr algn="just"/>
            <a:endParaRPr lang="et-EE" sz="5400" dirty="0" smtClean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8732" y="14567748"/>
            <a:ext cx="13554812" cy="1072342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92194" y="28052536"/>
            <a:ext cx="13554812" cy="1273278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8" y="20768568"/>
            <a:ext cx="13773233" cy="67806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92627" y="15205919"/>
            <a:ext cx="13554812" cy="1216245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02308" y="14355983"/>
            <a:ext cx="13432461" cy="7828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Misdemeanors</a:t>
            </a:r>
            <a:r>
              <a:rPr lang="et-EE" sz="9600" spc="-584" dirty="0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in 2018</a:t>
            </a:r>
            <a:endParaRPr lang="et-EE" sz="3506" dirty="0" smtClean="0">
              <a:solidFill>
                <a:srgbClr val="002060"/>
              </a:solidFill>
            </a:endParaRPr>
          </a:p>
          <a:p>
            <a:pPr algn="just"/>
            <a:endParaRPr lang="et-EE" sz="3506" dirty="0" smtClean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The infographic map shows us the number of </a:t>
            </a:r>
            <a:r>
              <a:rPr lang="en-US" sz="3506" dirty="0" err="1">
                <a:solidFill>
                  <a:srgbClr val="002060"/>
                </a:solidFill>
              </a:rPr>
              <a:t>misdemeanours</a:t>
            </a:r>
            <a:r>
              <a:rPr lang="en-US" sz="3506" dirty="0">
                <a:solidFill>
                  <a:srgbClr val="002060"/>
                </a:solidFill>
              </a:rPr>
              <a:t> per person from 5 biggest counties in Estonia in the last year</a:t>
            </a:r>
            <a:r>
              <a:rPr lang="en-US" sz="3506" dirty="0" smtClean="0">
                <a:solidFill>
                  <a:srgbClr val="002060"/>
                </a:solidFill>
              </a:rPr>
              <a:t>.</a:t>
            </a:r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n-US" sz="3506" dirty="0" smtClean="0">
                <a:solidFill>
                  <a:srgbClr val="002060"/>
                </a:solidFill>
              </a:rPr>
              <a:t> </a:t>
            </a:r>
            <a:r>
              <a:rPr lang="en-US" sz="3506" dirty="0">
                <a:solidFill>
                  <a:srgbClr val="002060"/>
                </a:solidFill>
              </a:rPr>
              <a:t>As we can see the least amount of </a:t>
            </a:r>
            <a:r>
              <a:rPr lang="en-US" sz="3506" dirty="0" err="1">
                <a:solidFill>
                  <a:srgbClr val="002060"/>
                </a:solidFill>
              </a:rPr>
              <a:t>misdemeanours</a:t>
            </a:r>
            <a:r>
              <a:rPr lang="en-US" sz="3506" dirty="0">
                <a:solidFill>
                  <a:srgbClr val="002060"/>
                </a:solidFill>
              </a:rPr>
              <a:t> happen in Harju county and the most happen in </a:t>
            </a:r>
            <a:r>
              <a:rPr lang="en-US" sz="3506" dirty="0" err="1">
                <a:solidFill>
                  <a:srgbClr val="002060"/>
                </a:solidFill>
              </a:rPr>
              <a:t>Pärnu</a:t>
            </a:r>
            <a:r>
              <a:rPr lang="en-US" sz="3506" dirty="0">
                <a:solidFill>
                  <a:srgbClr val="002060"/>
                </a:solidFill>
              </a:rPr>
              <a:t> county. Our hypothesis was that Tallinn and Tartu have the most </a:t>
            </a:r>
            <a:r>
              <a:rPr lang="en-US" sz="3506" dirty="0" err="1">
                <a:solidFill>
                  <a:srgbClr val="002060"/>
                </a:solidFill>
              </a:rPr>
              <a:t>misdemeanours</a:t>
            </a:r>
            <a:r>
              <a:rPr lang="en-US" sz="3506" dirty="0">
                <a:solidFill>
                  <a:srgbClr val="002060"/>
                </a:solidFill>
              </a:rPr>
              <a:t> per person in 2018 but it is not correct as we can see. Other counties are represented by gray scatter dots.</a:t>
            </a:r>
            <a:endParaRPr lang="et-EE" sz="3506" dirty="0" smtClean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688620" y="14932965"/>
            <a:ext cx="13432461" cy="7828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Speed</a:t>
            </a:r>
            <a:r>
              <a:rPr lang="et-EE" sz="9600" spc="-584" dirty="0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</a:t>
            </a:r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cameras</a:t>
            </a:r>
            <a:endParaRPr lang="et-EE" sz="3506" dirty="0" smtClean="0">
              <a:solidFill>
                <a:srgbClr val="002060"/>
              </a:solidFill>
            </a:endParaRPr>
          </a:p>
          <a:p>
            <a:pPr algn="just"/>
            <a:endParaRPr lang="et-EE" sz="3506" dirty="0" smtClean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From the </a:t>
            </a:r>
            <a:r>
              <a:rPr lang="en-US" sz="3506" dirty="0" smtClean="0">
                <a:solidFill>
                  <a:srgbClr val="002060"/>
                </a:solidFill>
              </a:rPr>
              <a:t>graph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above</a:t>
            </a:r>
            <a:r>
              <a:rPr lang="en-US" sz="3506" dirty="0" smtClean="0">
                <a:solidFill>
                  <a:srgbClr val="002060"/>
                </a:solidFill>
              </a:rPr>
              <a:t>, </a:t>
            </a:r>
            <a:r>
              <a:rPr lang="en-US" sz="3506" dirty="0">
                <a:solidFill>
                  <a:srgbClr val="002060"/>
                </a:solidFill>
              </a:rPr>
              <a:t>we can see that overall the number of speeding misdemeanors in Estonia is decreasing. However, on the Tallinn-Tartu highway it’s the </a:t>
            </a:r>
            <a:r>
              <a:rPr lang="en-US" sz="3506" dirty="0" smtClean="0">
                <a:solidFill>
                  <a:srgbClr val="002060"/>
                </a:solidFill>
              </a:rPr>
              <a:t>opposite.</a:t>
            </a:r>
            <a:endParaRPr lang="et-EE" sz="3506" dirty="0" smtClean="0">
              <a:solidFill>
                <a:srgbClr val="002060"/>
              </a:solidFill>
            </a:endParaRPr>
          </a:p>
          <a:p>
            <a:pPr algn="just"/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n-US" sz="3506" dirty="0" smtClean="0">
                <a:solidFill>
                  <a:srgbClr val="002060"/>
                </a:solidFill>
              </a:rPr>
              <a:t>Although</a:t>
            </a:r>
            <a:r>
              <a:rPr lang="en-US" sz="3506" dirty="0">
                <a:solidFill>
                  <a:srgbClr val="002060"/>
                </a:solidFill>
              </a:rPr>
              <a:t>, the number of speeding misdemeanors decreased in the years 2012-2015, after the speed cameras were installed, overall the number has stayed the same.</a:t>
            </a:r>
            <a:endParaRPr lang="et-EE" sz="3506" dirty="0" smtClean="0">
              <a:solidFill>
                <a:srgbClr val="00206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876" y="21348957"/>
            <a:ext cx="12648769" cy="58099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614547" y="27801954"/>
            <a:ext cx="13401981" cy="7828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Did</a:t>
            </a:r>
            <a:r>
              <a:rPr lang="et-EE" sz="9600" spc="-584" dirty="0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</a:t>
            </a:r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you</a:t>
            </a:r>
            <a:r>
              <a:rPr lang="et-EE" sz="9600" spc="-584" dirty="0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</a:t>
            </a:r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know</a:t>
            </a:r>
            <a:r>
              <a:rPr lang="et-EE" sz="9600" spc="-584" dirty="0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…</a:t>
            </a:r>
            <a:endParaRPr lang="et-EE" sz="5400" dirty="0" smtClean="0">
              <a:solidFill>
                <a:srgbClr val="002060"/>
              </a:solidFill>
            </a:endParaRPr>
          </a:p>
          <a:p>
            <a:pPr algn="just"/>
            <a:r>
              <a:rPr lang="et-EE" sz="3506" dirty="0" smtClean="0">
                <a:solidFill>
                  <a:srgbClr val="002060"/>
                </a:solidFill>
              </a:rPr>
              <a:t>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>
                <a:solidFill>
                  <a:srgbClr val="002060"/>
                </a:solidFill>
              </a:rPr>
              <a:t>t</a:t>
            </a:r>
            <a:r>
              <a:rPr lang="et-EE" sz="3506" dirty="0" err="1" smtClean="0">
                <a:solidFill>
                  <a:srgbClr val="002060"/>
                </a:solidFill>
              </a:rPr>
              <a:t>hat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highest</a:t>
            </a:r>
            <a:r>
              <a:rPr lang="et-EE" sz="3506" dirty="0" smtClean="0">
                <a:solidFill>
                  <a:srgbClr val="002060"/>
                </a:solidFill>
              </a:rPr>
              <a:t> number of </a:t>
            </a:r>
            <a:r>
              <a:rPr lang="et-EE" sz="3506" dirty="0" err="1" smtClean="0">
                <a:solidFill>
                  <a:srgbClr val="002060"/>
                </a:solidFill>
              </a:rPr>
              <a:t>misdemeanors</a:t>
            </a:r>
            <a:r>
              <a:rPr lang="et-EE" sz="3506" dirty="0" smtClean="0">
                <a:solidFill>
                  <a:srgbClr val="002060"/>
                </a:solidFill>
              </a:rPr>
              <a:t> (2012-2018) </a:t>
            </a:r>
            <a:r>
              <a:rPr lang="et-EE" sz="3506" dirty="0" err="1" smtClean="0">
                <a:solidFill>
                  <a:srgbClr val="002060"/>
                </a:solidFill>
              </a:rPr>
              <a:t>happened</a:t>
            </a:r>
            <a:r>
              <a:rPr lang="et-EE" sz="3506" dirty="0" smtClean="0">
                <a:solidFill>
                  <a:srgbClr val="002060"/>
                </a:solidFill>
              </a:rPr>
              <a:t> on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5 </a:t>
            </a:r>
            <a:r>
              <a:rPr lang="et-EE" sz="3506" dirty="0" err="1" smtClean="0">
                <a:solidFill>
                  <a:srgbClr val="002060"/>
                </a:solidFill>
              </a:rPr>
              <a:t>th</a:t>
            </a:r>
            <a:r>
              <a:rPr lang="et-EE" sz="3506" dirty="0" smtClean="0">
                <a:solidFill>
                  <a:srgbClr val="002060"/>
                </a:solidFill>
              </a:rPr>
              <a:t> of  </a:t>
            </a:r>
            <a:r>
              <a:rPr lang="et-EE" sz="3506" dirty="0" err="1" smtClean="0">
                <a:solidFill>
                  <a:srgbClr val="002060"/>
                </a:solidFill>
              </a:rPr>
              <a:t>April</a:t>
            </a:r>
            <a:r>
              <a:rPr lang="et-EE" sz="3506" dirty="0" smtClean="0">
                <a:solidFill>
                  <a:srgbClr val="002060"/>
                </a:solidFill>
              </a:rPr>
              <a:t>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 smtClean="0">
                <a:solidFill>
                  <a:srgbClr val="002060"/>
                </a:solidFill>
              </a:rPr>
              <a:t>that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top</a:t>
            </a:r>
            <a:r>
              <a:rPr lang="et-EE" sz="3506" dirty="0" smtClean="0">
                <a:solidFill>
                  <a:srgbClr val="002060"/>
                </a:solidFill>
              </a:rPr>
              <a:t> 3 </a:t>
            </a:r>
            <a:r>
              <a:rPr lang="et-EE" sz="3506" dirty="0" err="1" smtClean="0">
                <a:solidFill>
                  <a:srgbClr val="002060"/>
                </a:solidFill>
              </a:rPr>
              <a:t>holidays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with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highest</a:t>
            </a:r>
            <a:r>
              <a:rPr lang="et-EE" sz="3506" dirty="0" smtClean="0">
                <a:solidFill>
                  <a:srgbClr val="002060"/>
                </a:solidFill>
              </a:rPr>
              <a:t> number of </a:t>
            </a:r>
            <a:r>
              <a:rPr lang="et-EE" sz="3506" dirty="0" err="1" smtClean="0">
                <a:solidFill>
                  <a:srgbClr val="002060"/>
                </a:solidFill>
              </a:rPr>
              <a:t>misdemeanors</a:t>
            </a:r>
            <a:r>
              <a:rPr lang="et-EE" sz="3506" dirty="0" smtClean="0">
                <a:solidFill>
                  <a:srgbClr val="002060"/>
                </a:solidFill>
              </a:rPr>
              <a:t> are </a:t>
            </a:r>
            <a:r>
              <a:rPr lang="et-EE" sz="3506" dirty="0" err="1" smtClean="0">
                <a:solidFill>
                  <a:srgbClr val="002060"/>
                </a:solidFill>
              </a:rPr>
              <a:t>Spring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Day</a:t>
            </a:r>
            <a:r>
              <a:rPr lang="et-EE" sz="3506" dirty="0" smtClean="0">
                <a:solidFill>
                  <a:srgbClr val="002060"/>
                </a:solidFill>
              </a:rPr>
              <a:t> (1st of </a:t>
            </a:r>
            <a:r>
              <a:rPr lang="et-EE" sz="3506" dirty="0" err="1">
                <a:solidFill>
                  <a:srgbClr val="002060"/>
                </a:solidFill>
              </a:rPr>
              <a:t>M</a:t>
            </a:r>
            <a:r>
              <a:rPr lang="et-EE" sz="3506" dirty="0" err="1" smtClean="0">
                <a:solidFill>
                  <a:srgbClr val="002060"/>
                </a:solidFill>
              </a:rPr>
              <a:t>ay</a:t>
            </a:r>
            <a:r>
              <a:rPr lang="et-EE" sz="3506" dirty="0" smtClean="0">
                <a:solidFill>
                  <a:srgbClr val="002060"/>
                </a:solidFill>
              </a:rPr>
              <a:t>), </a:t>
            </a:r>
            <a:r>
              <a:rPr lang="et-EE" sz="3506" dirty="0" err="1" smtClean="0">
                <a:solidFill>
                  <a:srgbClr val="002060"/>
                </a:solidFill>
              </a:rPr>
              <a:t>Day</a:t>
            </a:r>
            <a:r>
              <a:rPr lang="et-EE" sz="3506" dirty="0" smtClean="0">
                <a:solidFill>
                  <a:srgbClr val="002060"/>
                </a:solidFill>
              </a:rPr>
              <a:t> of </a:t>
            </a:r>
            <a:r>
              <a:rPr lang="et-EE" sz="3506" dirty="0" err="1" smtClean="0">
                <a:solidFill>
                  <a:srgbClr val="002060"/>
                </a:solidFill>
              </a:rPr>
              <a:t>Restoration</a:t>
            </a:r>
            <a:r>
              <a:rPr lang="et-EE" sz="3506" dirty="0" smtClean="0">
                <a:solidFill>
                  <a:srgbClr val="002060"/>
                </a:solidFill>
              </a:rPr>
              <a:t> of </a:t>
            </a:r>
            <a:r>
              <a:rPr lang="et-EE" sz="3506" dirty="0" err="1" smtClean="0">
                <a:solidFill>
                  <a:srgbClr val="002060"/>
                </a:solidFill>
              </a:rPr>
              <a:t>Independence</a:t>
            </a:r>
            <a:r>
              <a:rPr lang="et-EE" sz="3506" dirty="0" smtClean="0">
                <a:solidFill>
                  <a:srgbClr val="002060"/>
                </a:solidFill>
              </a:rPr>
              <a:t> (20th of August) and </a:t>
            </a:r>
            <a:r>
              <a:rPr lang="et-EE" sz="3506" dirty="0" err="1" smtClean="0">
                <a:solidFill>
                  <a:srgbClr val="002060"/>
                </a:solidFill>
              </a:rPr>
              <a:t>Valentine’s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day</a:t>
            </a:r>
            <a:r>
              <a:rPr lang="et-EE" sz="3506" dirty="0" smtClean="0">
                <a:solidFill>
                  <a:srgbClr val="002060"/>
                </a:solidFill>
              </a:rPr>
              <a:t> (14th of </a:t>
            </a:r>
            <a:r>
              <a:rPr lang="et-EE" sz="3506" dirty="0" err="1" smtClean="0">
                <a:solidFill>
                  <a:srgbClr val="002060"/>
                </a:solidFill>
              </a:rPr>
              <a:t>February</a:t>
            </a:r>
            <a:r>
              <a:rPr lang="et-EE" sz="3506" dirty="0" smtClean="0">
                <a:solidFill>
                  <a:srgbClr val="002060"/>
                </a:solidFill>
              </a:rPr>
              <a:t>)?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 smtClean="0">
                <a:solidFill>
                  <a:srgbClr val="002060"/>
                </a:solidFill>
              </a:rPr>
              <a:t>that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overall</a:t>
            </a:r>
            <a:r>
              <a:rPr lang="et-EE" sz="3506" dirty="0" smtClean="0">
                <a:solidFill>
                  <a:srgbClr val="002060"/>
                </a:solidFill>
              </a:rPr>
              <a:t> number of </a:t>
            </a:r>
            <a:r>
              <a:rPr lang="et-EE" sz="3506" dirty="0" err="1" smtClean="0">
                <a:solidFill>
                  <a:srgbClr val="002060"/>
                </a:solidFill>
              </a:rPr>
              <a:t>misdemeanors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has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decreased</a:t>
            </a:r>
            <a:r>
              <a:rPr lang="et-EE" sz="3506" dirty="0" smtClean="0">
                <a:solidFill>
                  <a:srgbClr val="002060"/>
                </a:solidFill>
              </a:rPr>
              <a:t>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 smtClean="0">
                <a:solidFill>
                  <a:srgbClr val="002060"/>
                </a:solidFill>
              </a:rPr>
              <a:t>that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biggest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misdemeanor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is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speeding</a:t>
            </a:r>
            <a:r>
              <a:rPr lang="et-EE" sz="3506" dirty="0" smtClean="0">
                <a:solidFill>
                  <a:srgbClr val="002060"/>
                </a:solidFill>
              </a:rPr>
              <a:t>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 smtClean="0">
                <a:solidFill>
                  <a:srgbClr val="002060"/>
                </a:solidFill>
              </a:rPr>
              <a:t>that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most</a:t>
            </a:r>
            <a:r>
              <a:rPr lang="et-EE" sz="3506" dirty="0" smtClean="0">
                <a:solidFill>
                  <a:srgbClr val="002060"/>
                </a:solidFill>
              </a:rPr>
              <a:t> of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misdemeanors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happen</a:t>
            </a:r>
            <a:r>
              <a:rPr lang="et-EE" sz="3506" dirty="0" smtClean="0">
                <a:solidFill>
                  <a:srgbClr val="002060"/>
                </a:solidFill>
              </a:rPr>
              <a:t> in </a:t>
            </a:r>
            <a:r>
              <a:rPr lang="et-EE" sz="3506" dirty="0" err="1" smtClean="0">
                <a:solidFill>
                  <a:srgbClr val="002060"/>
                </a:solidFill>
              </a:rPr>
              <a:t>March</a:t>
            </a:r>
            <a:r>
              <a:rPr lang="et-EE" sz="3506" dirty="0" smtClean="0">
                <a:solidFill>
                  <a:srgbClr val="002060"/>
                </a:solidFill>
              </a:rPr>
              <a:t>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 smtClean="0">
                <a:solidFill>
                  <a:srgbClr val="002060"/>
                </a:solidFill>
              </a:rPr>
              <a:t>that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You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can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get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more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fun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facts</a:t>
            </a:r>
            <a:r>
              <a:rPr lang="et-EE" sz="3506" dirty="0" smtClean="0">
                <a:solidFill>
                  <a:srgbClr val="002060"/>
                </a:solidFill>
              </a:rPr>
              <a:t> and </a:t>
            </a:r>
            <a:r>
              <a:rPr lang="et-EE" sz="3506" dirty="0" err="1" smtClean="0">
                <a:solidFill>
                  <a:srgbClr val="002060"/>
                </a:solidFill>
              </a:rPr>
              <a:t>try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it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yourself</a:t>
            </a:r>
            <a:r>
              <a:rPr lang="et-EE" sz="3506" dirty="0">
                <a:solidFill>
                  <a:srgbClr val="002060"/>
                </a:solidFill>
              </a:rPr>
              <a:t>?</a:t>
            </a:r>
            <a:endParaRPr lang="en-US" sz="3506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08" y="36866001"/>
            <a:ext cx="1912982" cy="19129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8468" y="28441072"/>
            <a:ext cx="13554812" cy="1273278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02308" y="28317649"/>
            <a:ext cx="13401981" cy="9602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Conclusion</a:t>
            </a:r>
            <a:endParaRPr lang="et-EE" sz="5400" dirty="0" smtClean="0">
              <a:solidFill>
                <a:srgbClr val="002060"/>
              </a:solidFill>
            </a:endParaRPr>
          </a:p>
          <a:p>
            <a:pPr algn="just"/>
            <a:r>
              <a:rPr lang="et-EE" sz="3506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Overall, what took the most time was gathering and cleaning the data so it would suit our researching goals. </a:t>
            </a:r>
            <a:r>
              <a:rPr lang="en-US" sz="3506" dirty="0" err="1">
                <a:solidFill>
                  <a:srgbClr val="002060"/>
                </a:solidFill>
              </a:rPr>
              <a:t>E.g</a:t>
            </a:r>
            <a:r>
              <a:rPr lang="en-US" sz="3506" dirty="0">
                <a:solidFill>
                  <a:srgbClr val="002060"/>
                </a:solidFill>
              </a:rPr>
              <a:t> converting coordinates and cleaning the </a:t>
            </a:r>
            <a:r>
              <a:rPr lang="en-US" sz="3506" dirty="0" smtClean="0">
                <a:solidFill>
                  <a:srgbClr val="002060"/>
                </a:solidFill>
              </a:rPr>
              <a:t>dataset</a:t>
            </a:r>
            <a:r>
              <a:rPr lang="et-EE" sz="3506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t-EE" sz="3506" dirty="0" smtClean="0">
                <a:solidFill>
                  <a:srgbClr val="002060"/>
                </a:solidFill>
              </a:rPr>
              <a:t>I</a:t>
            </a:r>
            <a:r>
              <a:rPr lang="en-US" sz="3506" dirty="0" smtClean="0">
                <a:solidFill>
                  <a:srgbClr val="002060"/>
                </a:solidFill>
              </a:rPr>
              <a:t>t </a:t>
            </a:r>
            <a:r>
              <a:rPr lang="en-US" sz="3506" dirty="0">
                <a:solidFill>
                  <a:srgbClr val="002060"/>
                </a:solidFill>
              </a:rPr>
              <a:t>was interesting to find and convert LEST coordinates to latitude and longitude coordinates and plot them on a map according to the ratio and measurements of a Estonian map</a:t>
            </a:r>
            <a:r>
              <a:rPr lang="en-US" sz="3506" dirty="0" smtClean="0">
                <a:solidFill>
                  <a:srgbClr val="002060"/>
                </a:solidFill>
              </a:rPr>
              <a:t>.</a:t>
            </a:r>
            <a:endParaRPr lang="et-EE" sz="3506" dirty="0" smtClean="0">
              <a:solidFill>
                <a:srgbClr val="002060"/>
              </a:solidFill>
            </a:endParaRPr>
          </a:p>
          <a:p>
            <a:pPr algn="just"/>
            <a:r>
              <a:rPr lang="en-US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Some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hypothesis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turned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out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to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be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wrong</a:t>
            </a:r>
            <a:r>
              <a:rPr lang="et-EE" sz="3506" dirty="0" smtClean="0">
                <a:solidFill>
                  <a:srgbClr val="002060"/>
                </a:solidFill>
              </a:rPr>
              <a:t> and </a:t>
            </a:r>
            <a:r>
              <a:rPr lang="et-EE" sz="3506" dirty="0" err="1" smtClean="0">
                <a:solidFill>
                  <a:srgbClr val="002060"/>
                </a:solidFill>
              </a:rPr>
              <a:t>it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was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interesting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to</a:t>
            </a:r>
            <a:r>
              <a:rPr lang="et-EE" sz="3506" dirty="0" smtClean="0">
                <a:solidFill>
                  <a:srgbClr val="002060"/>
                </a:solidFill>
              </a:rPr>
              <a:t> see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real </a:t>
            </a:r>
            <a:r>
              <a:rPr lang="et-EE" sz="3506" dirty="0" err="1" smtClean="0">
                <a:solidFill>
                  <a:srgbClr val="002060"/>
                </a:solidFill>
              </a:rPr>
              <a:t>results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that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were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sometimes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quite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surprising</a:t>
            </a:r>
            <a:r>
              <a:rPr lang="et-EE" sz="3506" dirty="0" smtClean="0">
                <a:solidFill>
                  <a:srgbClr val="002060"/>
                </a:solidFill>
              </a:rPr>
              <a:t>. </a:t>
            </a:r>
            <a:r>
              <a:rPr lang="et-EE" sz="3506" dirty="0" err="1" smtClean="0">
                <a:solidFill>
                  <a:srgbClr val="002060"/>
                </a:solidFill>
              </a:rPr>
              <a:t>For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example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holidays</a:t>
            </a:r>
            <a:r>
              <a:rPr lang="et-EE" sz="3506" dirty="0" smtClean="0">
                <a:solidFill>
                  <a:srgbClr val="002060"/>
                </a:solidFill>
              </a:rPr>
              <a:t> &amp; </a:t>
            </a:r>
            <a:r>
              <a:rPr lang="et-EE" sz="3506" dirty="0" err="1" smtClean="0">
                <a:solidFill>
                  <a:srgbClr val="002060"/>
                </a:solidFill>
              </a:rPr>
              <a:t>misdemeanors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top</a:t>
            </a:r>
            <a:r>
              <a:rPr lang="et-EE" sz="3506" dirty="0" smtClean="0">
                <a:solidFill>
                  <a:srgbClr val="002060"/>
                </a:solidFill>
              </a:rPr>
              <a:t> 5.</a:t>
            </a:r>
          </a:p>
          <a:p>
            <a:pPr algn="just"/>
            <a:endParaRPr lang="et-EE" sz="3506" dirty="0" smtClean="0">
              <a:solidFill>
                <a:srgbClr val="002060"/>
              </a:solidFill>
            </a:endParaRPr>
          </a:p>
          <a:p>
            <a:pPr algn="just"/>
            <a:r>
              <a:rPr lang="et-EE" sz="3506" dirty="0" err="1" smtClean="0">
                <a:solidFill>
                  <a:srgbClr val="002060"/>
                </a:solidFill>
              </a:rPr>
              <a:t>It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was</a:t>
            </a:r>
            <a:r>
              <a:rPr lang="et-EE" sz="3506" dirty="0" smtClean="0">
                <a:solidFill>
                  <a:srgbClr val="002060"/>
                </a:solidFill>
              </a:rPr>
              <a:t> a </a:t>
            </a:r>
            <a:r>
              <a:rPr lang="et-EE" sz="3506" dirty="0" err="1" smtClean="0">
                <a:solidFill>
                  <a:srgbClr val="002060"/>
                </a:solidFill>
              </a:rPr>
              <a:t>fun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experience</a:t>
            </a:r>
            <a:r>
              <a:rPr lang="et-EE" sz="3506" dirty="0" smtClean="0">
                <a:solidFill>
                  <a:srgbClr val="002060"/>
                </a:solidFill>
              </a:rPr>
              <a:t>! </a:t>
            </a:r>
            <a:endParaRPr lang="en-US" sz="3506" dirty="0">
              <a:solidFill>
                <a:srgbClr val="00206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553587" y="7717738"/>
            <a:ext cx="13554812" cy="1077127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614547" y="7535145"/>
            <a:ext cx="13432461" cy="86575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Methods</a:t>
            </a:r>
            <a:r>
              <a:rPr lang="et-EE" sz="9600" spc="-584" dirty="0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and </a:t>
            </a:r>
            <a:r>
              <a:rPr lang="et-EE" sz="9600" spc="-584" dirty="0" err="1" smtClean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materials</a:t>
            </a:r>
            <a:endParaRPr lang="et-EE" sz="5400" dirty="0" smtClean="0">
              <a:solidFill>
                <a:srgbClr val="002060"/>
              </a:solidFill>
            </a:endParaRPr>
          </a:p>
          <a:p>
            <a:pPr algn="just"/>
            <a:r>
              <a:rPr lang="et-EE" sz="3506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t-EE" sz="3506" dirty="0" err="1">
                <a:solidFill>
                  <a:srgbClr val="002060"/>
                </a:solidFill>
              </a:rPr>
              <a:t>W</a:t>
            </a:r>
            <a:r>
              <a:rPr lang="et-EE" sz="3506" dirty="0" err="1" smtClean="0">
                <a:solidFill>
                  <a:srgbClr val="002060"/>
                </a:solidFill>
              </a:rPr>
              <a:t>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used</a:t>
            </a:r>
            <a:r>
              <a:rPr lang="et-EE" sz="3506" dirty="0" smtClean="0">
                <a:solidFill>
                  <a:srgbClr val="002060"/>
                </a:solidFill>
              </a:rPr>
              <a:t> 3 diferent </a:t>
            </a:r>
            <a:r>
              <a:rPr lang="et-EE" sz="3506" dirty="0" err="1" smtClean="0">
                <a:solidFill>
                  <a:srgbClr val="002060"/>
                </a:solidFill>
              </a:rPr>
              <a:t>datasets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provided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by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Estonian </a:t>
            </a:r>
            <a:r>
              <a:rPr lang="et-EE" sz="3506" dirty="0" err="1" smtClean="0">
                <a:solidFill>
                  <a:srgbClr val="002060"/>
                </a:solidFill>
              </a:rPr>
              <a:t>Government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as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our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main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source</a:t>
            </a:r>
            <a:r>
              <a:rPr lang="et-EE" sz="3506" dirty="0" smtClean="0">
                <a:solidFill>
                  <a:srgbClr val="002060"/>
                </a:solidFill>
              </a:rPr>
              <a:t> of </a:t>
            </a:r>
            <a:r>
              <a:rPr lang="et-EE" sz="3506" dirty="0" err="1" smtClean="0">
                <a:solidFill>
                  <a:srgbClr val="002060"/>
                </a:solidFill>
              </a:rPr>
              <a:t>information</a:t>
            </a:r>
            <a:r>
              <a:rPr lang="et-EE" sz="3506" dirty="0" smtClean="0">
                <a:solidFill>
                  <a:srgbClr val="002060"/>
                </a:solidFill>
              </a:rPr>
              <a:t>. A </a:t>
            </a:r>
            <a:r>
              <a:rPr lang="et-EE" sz="3506" dirty="0" err="1" smtClean="0">
                <a:solidFill>
                  <a:srgbClr val="002060"/>
                </a:solidFill>
              </a:rPr>
              <a:t>big</a:t>
            </a:r>
            <a:r>
              <a:rPr lang="et-EE" sz="3506" dirty="0" smtClean="0">
                <a:solidFill>
                  <a:srgbClr val="002060"/>
                </a:solidFill>
              </a:rPr>
              <a:t> part of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Project </a:t>
            </a:r>
            <a:r>
              <a:rPr lang="et-EE" sz="3506" dirty="0" err="1" smtClean="0">
                <a:solidFill>
                  <a:srgbClr val="002060"/>
                </a:solidFill>
              </a:rPr>
              <a:t>was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merging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these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datasets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together</a:t>
            </a:r>
            <a:r>
              <a:rPr lang="et-EE" sz="3506" dirty="0" smtClean="0">
                <a:solidFill>
                  <a:srgbClr val="002060"/>
                </a:solidFill>
              </a:rPr>
              <a:t> and </a:t>
            </a:r>
            <a:r>
              <a:rPr lang="et-EE" sz="3506" dirty="0" err="1" smtClean="0">
                <a:solidFill>
                  <a:srgbClr val="002060"/>
                </a:solidFill>
              </a:rPr>
              <a:t>cleaning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data</a:t>
            </a:r>
            <a:r>
              <a:rPr lang="et-EE" sz="3506" dirty="0" smtClean="0">
                <a:solidFill>
                  <a:srgbClr val="002060"/>
                </a:solidFill>
              </a:rPr>
              <a:t>.</a:t>
            </a:r>
            <a:endParaRPr lang="en-US" sz="3506" dirty="0" smtClean="0">
              <a:solidFill>
                <a:srgbClr val="002060"/>
              </a:solidFill>
            </a:endParaRPr>
          </a:p>
          <a:p>
            <a:pPr algn="just"/>
            <a:r>
              <a:rPr lang="et-EE" sz="3506" dirty="0" err="1" smtClean="0">
                <a:solidFill>
                  <a:srgbClr val="002060"/>
                </a:solidFill>
              </a:rPr>
              <a:t>We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used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Python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as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main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language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for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data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processing</a:t>
            </a:r>
            <a:r>
              <a:rPr lang="et-EE" sz="3506" dirty="0" smtClean="0">
                <a:solidFill>
                  <a:srgbClr val="002060"/>
                </a:solidFill>
              </a:rPr>
              <a:t>. </a:t>
            </a:r>
            <a:r>
              <a:rPr lang="en-US" sz="3506" dirty="0">
                <a:solidFill>
                  <a:srgbClr val="002060"/>
                </a:solidFill>
              </a:rPr>
              <a:t>Data analysis involved plotting data </a:t>
            </a:r>
            <a:r>
              <a:rPr lang="en-US" sz="3506" dirty="0" smtClean="0">
                <a:solidFill>
                  <a:srgbClr val="002060"/>
                </a:solidFill>
              </a:rPr>
              <a:t>to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the</a:t>
            </a:r>
            <a:r>
              <a:rPr lang="et-EE" sz="3506" dirty="0" smtClean="0">
                <a:solidFill>
                  <a:srgbClr val="002060"/>
                </a:solidFill>
              </a:rPr>
              <a:t> Estonian </a:t>
            </a:r>
            <a:r>
              <a:rPr lang="et-EE" sz="3506" dirty="0" err="1" smtClean="0">
                <a:solidFill>
                  <a:srgbClr val="002060"/>
                </a:solidFill>
              </a:rPr>
              <a:t>map</a:t>
            </a:r>
            <a:r>
              <a:rPr lang="et-EE" sz="3506" dirty="0" smtClean="0">
                <a:solidFill>
                  <a:srgbClr val="002060"/>
                </a:solidFill>
              </a:rPr>
              <a:t>, </a:t>
            </a:r>
            <a:r>
              <a:rPr lang="et-EE" sz="3506" dirty="0" err="1" smtClean="0">
                <a:solidFill>
                  <a:srgbClr val="002060"/>
                </a:solidFill>
              </a:rPr>
              <a:t>building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graphs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for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visualisation</a:t>
            </a:r>
            <a:r>
              <a:rPr lang="et-EE" sz="3506" dirty="0">
                <a:solidFill>
                  <a:srgbClr val="002060"/>
                </a:solidFill>
              </a:rPr>
              <a:t> and </a:t>
            </a:r>
            <a:r>
              <a:rPr lang="et-EE" sz="3506" dirty="0" err="1" smtClean="0">
                <a:solidFill>
                  <a:srgbClr val="002060"/>
                </a:solidFill>
              </a:rPr>
              <a:t>using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other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>
                <a:solidFill>
                  <a:srgbClr val="002060"/>
                </a:solidFill>
              </a:rPr>
              <a:t>Pandas </a:t>
            </a:r>
            <a:r>
              <a:rPr lang="et-EE" sz="3506" dirty="0" err="1" smtClean="0">
                <a:solidFill>
                  <a:srgbClr val="002060"/>
                </a:solidFill>
              </a:rPr>
              <a:t>methods</a:t>
            </a:r>
            <a:r>
              <a:rPr lang="et-EE" sz="3506" dirty="0" smtClean="0">
                <a:solidFill>
                  <a:srgbClr val="002060"/>
                </a:solidFill>
              </a:rPr>
              <a:t>.</a:t>
            </a:r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t-EE" sz="3506" dirty="0" err="1">
                <a:solidFill>
                  <a:srgbClr val="002060"/>
                </a:solidFill>
              </a:rPr>
              <a:t>D</a:t>
            </a:r>
            <a:r>
              <a:rPr lang="et-EE" sz="3506" dirty="0" err="1" smtClean="0">
                <a:solidFill>
                  <a:srgbClr val="002060"/>
                </a:solidFill>
              </a:rPr>
              <a:t>ependencies</a:t>
            </a:r>
            <a:r>
              <a:rPr lang="en-US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between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weather</a:t>
            </a:r>
            <a:r>
              <a:rPr lang="et-EE" sz="3506" dirty="0" smtClean="0">
                <a:solidFill>
                  <a:srgbClr val="002060"/>
                </a:solidFill>
              </a:rPr>
              <a:t> and </a:t>
            </a:r>
            <a:r>
              <a:rPr lang="et-EE" sz="3506" dirty="0" err="1" smtClean="0">
                <a:solidFill>
                  <a:srgbClr val="002060"/>
                </a:solidFill>
              </a:rPr>
              <a:t>misdemeanors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coud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not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be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found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due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to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not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enough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information</a:t>
            </a:r>
            <a:r>
              <a:rPr lang="et-EE" sz="3506" dirty="0" smtClean="0">
                <a:solidFill>
                  <a:srgbClr val="002060"/>
                </a:solidFill>
              </a:rPr>
              <a:t>. </a:t>
            </a:r>
            <a:r>
              <a:rPr lang="et-EE" sz="3506" dirty="0">
                <a:solidFill>
                  <a:srgbClr val="002060"/>
                </a:solidFill>
              </a:rPr>
              <a:t>Estonian </a:t>
            </a:r>
            <a:r>
              <a:rPr lang="et-EE" sz="3506" dirty="0" err="1">
                <a:solidFill>
                  <a:srgbClr val="002060"/>
                </a:solidFill>
              </a:rPr>
              <a:t>Statistical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smtClean="0">
                <a:solidFill>
                  <a:srgbClr val="002060"/>
                </a:solidFill>
              </a:rPr>
              <a:t>Office </a:t>
            </a:r>
            <a:r>
              <a:rPr lang="et-EE" sz="3506" dirty="0" err="1" smtClean="0">
                <a:solidFill>
                  <a:srgbClr val="002060"/>
                </a:solidFill>
              </a:rPr>
              <a:t>provided</a:t>
            </a:r>
            <a:r>
              <a:rPr lang="et-EE" sz="3506" dirty="0" smtClean="0">
                <a:solidFill>
                  <a:srgbClr val="002060"/>
                </a:solidFill>
              </a:rPr>
              <a:t> a </a:t>
            </a:r>
            <a:r>
              <a:rPr lang="et-EE" sz="3506" dirty="0" err="1" smtClean="0">
                <a:solidFill>
                  <a:srgbClr val="002060"/>
                </a:solidFill>
              </a:rPr>
              <a:t>database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with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only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monthly</a:t>
            </a:r>
            <a:r>
              <a:rPr lang="et-EE" sz="3506" dirty="0" smtClean="0">
                <a:solidFill>
                  <a:srgbClr val="002060"/>
                </a:solidFill>
              </a:rPr>
              <a:t> </a:t>
            </a:r>
            <a:r>
              <a:rPr lang="et-EE" sz="3506" dirty="0" err="1" smtClean="0">
                <a:solidFill>
                  <a:srgbClr val="002060"/>
                </a:solidFill>
              </a:rPr>
              <a:t>observations</a:t>
            </a:r>
            <a:r>
              <a:rPr lang="et-EE" sz="3506" dirty="0" smtClean="0">
                <a:solidFill>
                  <a:srgbClr val="002060"/>
                </a:solidFill>
              </a:rPr>
              <a:t> till </a:t>
            </a:r>
            <a:r>
              <a:rPr lang="et-EE" sz="3506" dirty="0" err="1" smtClean="0">
                <a:solidFill>
                  <a:srgbClr val="002060"/>
                </a:solidFill>
              </a:rPr>
              <a:t>year</a:t>
            </a:r>
            <a:r>
              <a:rPr lang="et-EE" sz="3506" dirty="0" smtClean="0">
                <a:solidFill>
                  <a:srgbClr val="002060"/>
                </a:solidFill>
              </a:rPr>
              <a:t> 2014. </a:t>
            </a:r>
            <a:endParaRPr lang="en-US" sz="3506" dirty="0">
              <a:solidFill>
                <a:srgbClr val="00206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874" y="34941341"/>
            <a:ext cx="13138350" cy="57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sume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Tech infographic resume_CLR_v2" id="{656D11F5-38FF-4CA1-90DD-185FAA038562}" vid="{7301C0B4-12E1-4086-A201-83B8098209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A0B78-1160-403F-9742-F7F517B1DC6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4DD13F-EA68-4C9E-A670-88CDD93661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730F7F-537E-4DD0-B42A-59D9A988F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infographic resume</Template>
  <TotalTime>0</TotalTime>
  <Words>547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Resume</vt:lpstr>
      <vt:lpstr>Misdemeanors detected in the course of traffic control in Estonia during 2012-2018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2019-12-15T16:40:24Z</dcterms:created>
  <dcterms:modified xsi:type="dcterms:W3CDTF">2019-12-16T06:02:23Z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