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ae25f51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ae25f51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78f081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78f081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78f081f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78f081f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78f081f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78f081f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b78f081f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b78f081f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b78f081f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78f081f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b78f081f9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b78f081f9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b78f081f9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b78f081f9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b78f081f9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b78f081f9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0bc727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0bc727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57aa6c9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57aa6c9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57aa6c9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57aa6c9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7aa6c9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7aa6c9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78f081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78f081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ae25f51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ae25f5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lnSpc>
                <a:spcPct val="115000"/>
              </a:lnSpc>
              <a:spcBef>
                <a:spcPts val="1200"/>
              </a:spcBef>
              <a:spcAft>
                <a:spcPts val="0"/>
              </a:spcAft>
              <a:buClr>
                <a:srgbClr val="FF0000"/>
              </a:buClr>
              <a:buSzPts val="800"/>
              <a:buFont typeface="Arial"/>
              <a:buChar char="-"/>
            </a:pPr>
            <a:r>
              <a:rPr lang="en" sz="800">
                <a:solidFill>
                  <a:srgbClr val="FF0000"/>
                </a:solidFill>
                <a:highlight>
                  <a:schemeClr val="lt1"/>
                </a:highlight>
              </a:rPr>
              <a:t>A wealth of unstructured opinion data exists online – data that was, until now, unusable. Such data, moreover, is growing all the time. We add to it daily when we talk about our likes and dislikes on social media and elsewhere on the web. We do so in an honest and unsolicited manner, expressing our true feelings towards a brand, a politician, or a global event. The challenge of analysing these data points on a massive scale has created a new science – that of opinion mining.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ae25f51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ae25f51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FF0000"/>
              </a:buClr>
              <a:buSzPts val="1000"/>
              <a:buFont typeface="Roboto"/>
              <a:buChar char="-"/>
            </a:pPr>
            <a:r>
              <a:rPr lang="en" sz="1000">
                <a:solidFill>
                  <a:srgbClr val="FF0000"/>
                </a:solidFill>
                <a:latin typeface="Roboto"/>
                <a:ea typeface="Roboto"/>
                <a:cs typeface="Roboto"/>
                <a:sym typeface="Roboto"/>
              </a:rPr>
              <a:t>Mining is used on product reviews that are available on different blogs, web forums, and product review sites to evaluate the opinions of customers. By doing so, new customers are able to find views of others about a product and can decide which product to buy with the help of the opinion of customers already using the product. In addition comparison of the same feature of products by different vendors is done. In this way, companies can focus on improving the features of their products that are not popular among customers. This leads to overcome the requirements of marketing intelligence and product benchmarking in the production industry. </a:t>
            </a:r>
            <a:endParaRPr sz="800">
              <a:solidFill>
                <a:srgbClr val="FF0000"/>
              </a:solidFill>
              <a:highlight>
                <a:schemeClr val="lt1"/>
              </a:highlight>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ae25f51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ae25f51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FF0000"/>
              </a:buClr>
              <a:buSzPts val="900"/>
              <a:buFont typeface="Roboto Mono"/>
              <a:buChar char="-"/>
            </a:pPr>
            <a:r>
              <a:rPr lang="en" sz="900">
                <a:solidFill>
                  <a:srgbClr val="FF0000"/>
                </a:solidFill>
                <a:latin typeface="Roboto Mono"/>
                <a:ea typeface="Roboto Mono"/>
                <a:cs typeface="Roboto Mono"/>
                <a:sym typeface="Roboto Mono"/>
              </a:rPr>
              <a:t>Sentiment analysis and opinion mining is almost same thing however there is a minor difference between them that is opinion mining extracts and analyze people's opinion about an entity while Sentiment analysis search for the sentiment words/expression in a text and then analyze it. </a:t>
            </a:r>
            <a:endParaRPr sz="900">
              <a:solidFill>
                <a:srgbClr val="FF0000"/>
              </a:solidFill>
              <a:latin typeface="Roboto Mono"/>
              <a:ea typeface="Roboto Mono"/>
              <a:cs typeface="Roboto Mono"/>
              <a:sym typeface="Roboto Mono"/>
            </a:endParaRPr>
          </a:p>
          <a:p>
            <a:pPr indent="0" lvl="0" marL="0" rtl="0" algn="l">
              <a:spcBef>
                <a:spcPts val="1600"/>
              </a:spcBef>
              <a:spcAft>
                <a:spcPts val="0"/>
              </a:spcAft>
              <a:buNone/>
            </a:pPr>
            <a:r>
              <a:t/>
            </a:r>
            <a:endParaRPr sz="900">
              <a:latin typeface="Roboto Mono"/>
              <a:ea typeface="Roboto Mono"/>
              <a:cs typeface="Roboto Mono"/>
              <a:sym typeface="Roboto Mon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3b429a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3b429a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reshidshahin/OM"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Opinion Mining</a:t>
            </a:r>
            <a:endParaRPr>
              <a:latin typeface="Roboto Mono"/>
              <a:ea typeface="Roboto Mono"/>
              <a:cs typeface="Roboto Mono"/>
              <a:sym typeface="Roboto Mono"/>
            </a:endParaRPr>
          </a:p>
        </p:txBody>
      </p:sp>
      <p:sp>
        <p:nvSpPr>
          <p:cNvPr id="86" name="Google Shape;86;p13"/>
          <p:cNvSpPr txBox="1"/>
          <p:nvPr>
            <p:ph idx="1" type="subTitle"/>
          </p:nvPr>
        </p:nvSpPr>
        <p:spPr>
          <a:xfrm>
            <a:off x="598100" y="3440901"/>
            <a:ext cx="8222100" cy="773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Roboto Mono"/>
                <a:ea typeface="Roboto Mono"/>
                <a:cs typeface="Roboto Mono"/>
                <a:sym typeface="Roboto Mono"/>
              </a:rPr>
              <a:t>Bijal Prajapati (26521)</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Shahin Rashidbayli (26593)</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719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Practical work</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Mono"/>
                <a:ea typeface="Roboto Mono"/>
                <a:cs typeface="Roboto Mono"/>
                <a:sym typeface="Roboto Mono"/>
              </a:rPr>
              <a:t>What we did? </a:t>
            </a:r>
            <a:endParaRPr>
              <a:solidFill>
                <a:srgbClr val="000000"/>
              </a:solidFill>
              <a:latin typeface="Roboto Mono"/>
              <a:ea typeface="Roboto Mono"/>
              <a:cs typeface="Roboto Mono"/>
              <a:sym typeface="Roboto Mono"/>
            </a:endParaRPr>
          </a:p>
          <a:p>
            <a:pPr indent="-342900" lvl="0" marL="457200" rtl="0" algn="l">
              <a:spcBef>
                <a:spcPts val="1600"/>
              </a:spcBef>
              <a:spcAft>
                <a:spcPts val="0"/>
              </a:spcAft>
              <a:buClr>
                <a:srgbClr val="000000"/>
              </a:buClr>
              <a:buSzPts val="1800"/>
              <a:buFont typeface="Roboto Mono"/>
              <a:buChar char="-"/>
            </a:pPr>
            <a:r>
              <a:rPr lang="en">
                <a:solidFill>
                  <a:srgbClr val="000000"/>
                </a:solidFill>
                <a:latin typeface="Roboto Mono"/>
                <a:ea typeface="Roboto Mono"/>
                <a:cs typeface="Roboto Mono"/>
                <a:sym typeface="Roboto Mono"/>
              </a:rPr>
              <a:t>Fetch tweets from Twitter related to iphone 11 and analyze opinion of the user about positive and negative sides of iphone 11</a:t>
            </a:r>
            <a:endParaRPr>
              <a:solidFill>
                <a:srgbClr val="000000"/>
              </a:solidFill>
              <a:latin typeface="Roboto Mono"/>
              <a:ea typeface="Roboto Mono"/>
              <a:cs typeface="Roboto Mono"/>
              <a:sym typeface="Roboto Mono"/>
            </a:endParaRPr>
          </a:p>
          <a:p>
            <a:pPr indent="0" lvl="0" marL="0" rtl="0" algn="l">
              <a:spcBef>
                <a:spcPts val="1600"/>
              </a:spcBef>
              <a:spcAft>
                <a:spcPts val="0"/>
              </a:spcAft>
              <a:buNone/>
            </a:pPr>
            <a:r>
              <a:t/>
            </a:r>
            <a:endParaRPr>
              <a:solidFill>
                <a:srgbClr val="000000"/>
              </a:solidFill>
              <a:latin typeface="Roboto Mono"/>
              <a:ea typeface="Roboto Mono"/>
              <a:cs typeface="Roboto Mono"/>
              <a:sym typeface="Roboto Mono"/>
            </a:endParaRPr>
          </a:p>
          <a:p>
            <a:pPr indent="0" lvl="0" marL="0" rtl="0" algn="l">
              <a:spcBef>
                <a:spcPts val="1600"/>
              </a:spcBef>
              <a:spcAft>
                <a:spcPts val="0"/>
              </a:spcAft>
              <a:buNone/>
            </a:pPr>
            <a:r>
              <a:rPr lang="en">
                <a:solidFill>
                  <a:srgbClr val="000000"/>
                </a:solidFill>
                <a:latin typeface="Roboto Mono"/>
                <a:ea typeface="Roboto Mono"/>
                <a:cs typeface="Roboto Mono"/>
                <a:sym typeface="Roboto Mono"/>
              </a:rPr>
              <a:t>W</a:t>
            </a:r>
            <a:r>
              <a:rPr lang="en">
                <a:solidFill>
                  <a:srgbClr val="000000"/>
                </a:solidFill>
                <a:latin typeface="Roboto Mono"/>
                <a:ea typeface="Roboto Mono"/>
                <a:cs typeface="Roboto Mono"/>
                <a:sym typeface="Roboto Mono"/>
              </a:rPr>
              <a:t>hat we used ? </a:t>
            </a:r>
            <a:endParaRPr>
              <a:solidFill>
                <a:srgbClr val="000000"/>
              </a:solidFill>
              <a:latin typeface="Roboto Mono"/>
              <a:ea typeface="Roboto Mono"/>
              <a:cs typeface="Roboto Mono"/>
              <a:sym typeface="Roboto Mono"/>
            </a:endParaRPr>
          </a:p>
          <a:p>
            <a:pPr indent="-342900" lvl="0" marL="457200" rtl="0" algn="l">
              <a:spcBef>
                <a:spcPts val="1600"/>
              </a:spcBef>
              <a:spcAft>
                <a:spcPts val="0"/>
              </a:spcAft>
              <a:buClr>
                <a:srgbClr val="000000"/>
              </a:buClr>
              <a:buSzPts val="1800"/>
              <a:buFont typeface="Roboto Mono"/>
              <a:buChar char="-"/>
            </a:pPr>
            <a:r>
              <a:rPr lang="en">
                <a:solidFill>
                  <a:srgbClr val="000000"/>
                </a:solidFill>
                <a:latin typeface="Roboto Mono"/>
                <a:ea typeface="Roboto Mono"/>
                <a:cs typeface="Roboto Mono"/>
                <a:sym typeface="Roboto Mono"/>
              </a:rPr>
              <a:t>Python, tweepy, textblob, matplotlib</a:t>
            </a:r>
            <a:endParaRPr>
              <a:solidFill>
                <a:srgbClr val="000000"/>
              </a:solidFill>
              <a:latin typeface="Roboto Mono"/>
              <a:ea typeface="Roboto Mono"/>
              <a:cs typeface="Roboto Mono"/>
              <a:sym typeface="Roboto Mono"/>
            </a:endParaRPr>
          </a:p>
          <a:p>
            <a:pPr indent="-342900" lvl="0" marL="457200" rtl="0" algn="l">
              <a:spcBef>
                <a:spcPts val="0"/>
              </a:spcBef>
              <a:spcAft>
                <a:spcPts val="0"/>
              </a:spcAft>
              <a:buClr>
                <a:srgbClr val="000000"/>
              </a:buClr>
              <a:buSzPts val="1800"/>
              <a:buChar char="-"/>
            </a:pPr>
            <a:r>
              <a:rPr lang="en">
                <a:solidFill>
                  <a:srgbClr val="000000"/>
                </a:solidFill>
                <a:latin typeface="Roboto Mono"/>
                <a:ea typeface="Roboto Mono"/>
                <a:cs typeface="Roboto Mono"/>
                <a:sym typeface="Roboto Mono"/>
              </a:rPr>
              <a:t>Github : </a:t>
            </a:r>
            <a:r>
              <a:rPr lang="en" sz="1400" u="sng">
                <a:solidFill>
                  <a:srgbClr val="000000"/>
                </a:solidFill>
                <a:latin typeface="Roboto Mono"/>
                <a:ea typeface="Roboto Mono"/>
                <a:cs typeface="Roboto Mono"/>
                <a:sym typeface="Roboto Mono"/>
                <a:hlinkClick r:id="rId3"/>
              </a:rPr>
              <a:t>https://github.com/reshidshahin/OM</a:t>
            </a:r>
            <a:endParaRPr sz="1400">
              <a:solidFill>
                <a:srgbClr val="000000"/>
              </a:solidFill>
              <a:latin typeface="Roboto Mono"/>
              <a:ea typeface="Roboto Mono"/>
              <a:cs typeface="Roboto Mono"/>
              <a:sym typeface="Roboto Mono"/>
            </a:endParaRPr>
          </a:p>
          <a:p>
            <a:pPr indent="0" lvl="0" marL="457200" rtl="0" algn="l">
              <a:spcBef>
                <a:spcPts val="1600"/>
              </a:spcBef>
              <a:spcAft>
                <a:spcPts val="1600"/>
              </a:spcAft>
              <a:buNone/>
            </a:pPr>
            <a:r>
              <a:t/>
            </a:r>
            <a:endParaRPr>
              <a:latin typeface="Roboto Mono"/>
              <a:ea typeface="Roboto Mono"/>
              <a:cs typeface="Roboto Mono"/>
              <a:sym typeface="Roboto Mono"/>
            </a:endParaRPr>
          </a:p>
        </p:txBody>
      </p:sp>
      <p:pic>
        <p:nvPicPr>
          <p:cNvPr id="149" name="Google Shape;149;p22"/>
          <p:cNvPicPr preferRelativeResize="0"/>
          <p:nvPr/>
        </p:nvPicPr>
        <p:blipFill>
          <a:blip r:embed="rId4">
            <a:alphaModFix/>
          </a:blip>
          <a:stretch>
            <a:fillRect/>
          </a:stretch>
        </p:blipFill>
        <p:spPr>
          <a:xfrm>
            <a:off x="7420100" y="471975"/>
            <a:ext cx="1073875" cy="107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155" name="Google Shape;155;p2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Iphone 11</a:t>
            </a:r>
            <a:endParaRPr>
              <a:latin typeface="Roboto Mono"/>
              <a:ea typeface="Roboto Mono"/>
              <a:cs typeface="Roboto Mono"/>
              <a:sym typeface="Roboto Mono"/>
            </a:endParaRPr>
          </a:p>
          <a:p>
            <a:pPr indent="0" lvl="0" marL="0" rtl="0" algn="l">
              <a:spcBef>
                <a:spcPts val="1600"/>
              </a:spcBef>
              <a:spcAft>
                <a:spcPts val="1600"/>
              </a:spcAft>
              <a:buNone/>
            </a:pPr>
            <a:r>
              <a:t/>
            </a:r>
            <a:endParaRPr>
              <a:latin typeface="Roboto Mono"/>
              <a:ea typeface="Roboto Mono"/>
              <a:cs typeface="Roboto Mono"/>
              <a:sym typeface="Roboto Mono"/>
            </a:endParaRPr>
          </a:p>
        </p:txBody>
      </p:sp>
      <p:sp>
        <p:nvSpPr>
          <p:cNvPr id="156" name="Google Shape;156;p23"/>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pro</a:t>
            </a:r>
            <a:endParaRPr>
              <a:latin typeface="Roboto Mono"/>
              <a:ea typeface="Roboto Mono"/>
              <a:cs typeface="Roboto Mono"/>
              <a:sym typeface="Roboto Mono"/>
            </a:endParaRPr>
          </a:p>
        </p:txBody>
      </p:sp>
      <p:pic>
        <p:nvPicPr>
          <p:cNvPr id="157" name="Google Shape;157;p23"/>
          <p:cNvPicPr preferRelativeResize="0"/>
          <p:nvPr/>
        </p:nvPicPr>
        <p:blipFill>
          <a:blip r:embed="rId3">
            <a:alphaModFix/>
          </a:blip>
          <a:stretch>
            <a:fillRect/>
          </a:stretch>
        </p:blipFill>
        <p:spPr>
          <a:xfrm>
            <a:off x="0" y="1573425"/>
            <a:ext cx="4340501" cy="3255376"/>
          </a:xfrm>
          <a:prstGeom prst="rect">
            <a:avLst/>
          </a:prstGeom>
          <a:noFill/>
          <a:ln>
            <a:noFill/>
          </a:ln>
        </p:spPr>
      </p:pic>
      <p:pic>
        <p:nvPicPr>
          <p:cNvPr id="158" name="Google Shape;158;p23"/>
          <p:cNvPicPr preferRelativeResize="0"/>
          <p:nvPr/>
        </p:nvPicPr>
        <p:blipFill>
          <a:blip r:embed="rId4">
            <a:alphaModFix/>
          </a:blip>
          <a:stretch>
            <a:fillRect/>
          </a:stretch>
        </p:blipFill>
        <p:spPr>
          <a:xfrm>
            <a:off x="4832400" y="1641300"/>
            <a:ext cx="3923560" cy="292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164" name="Google Shape;164;p2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camera</a:t>
            </a:r>
            <a:endParaRPr>
              <a:latin typeface="Roboto Mono"/>
              <a:ea typeface="Roboto Mono"/>
              <a:cs typeface="Roboto Mono"/>
              <a:sym typeface="Roboto Mono"/>
            </a:endParaRPr>
          </a:p>
        </p:txBody>
      </p:sp>
      <p:sp>
        <p:nvSpPr>
          <p:cNvPr id="165" name="Google Shape;165;p24"/>
          <p:cNvSpPr txBox="1"/>
          <p:nvPr>
            <p:ph idx="2" type="body"/>
          </p:nvPr>
        </p:nvSpPr>
        <p:spPr>
          <a:xfrm>
            <a:off x="4956350" y="1229975"/>
            <a:ext cx="3999900" cy="3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pro camera</a:t>
            </a:r>
            <a:endParaRPr>
              <a:latin typeface="Roboto Mono"/>
              <a:ea typeface="Roboto Mono"/>
              <a:cs typeface="Roboto Mono"/>
              <a:sym typeface="Roboto Mono"/>
            </a:endParaRPr>
          </a:p>
        </p:txBody>
      </p:sp>
      <p:pic>
        <p:nvPicPr>
          <p:cNvPr id="166" name="Google Shape;166;p24"/>
          <p:cNvPicPr preferRelativeResize="0"/>
          <p:nvPr/>
        </p:nvPicPr>
        <p:blipFill>
          <a:blip r:embed="rId3">
            <a:alphaModFix/>
          </a:blip>
          <a:stretch>
            <a:fillRect/>
          </a:stretch>
        </p:blipFill>
        <p:spPr>
          <a:xfrm>
            <a:off x="260275" y="1660950"/>
            <a:ext cx="4051325" cy="3149924"/>
          </a:xfrm>
          <a:prstGeom prst="rect">
            <a:avLst/>
          </a:prstGeom>
          <a:noFill/>
          <a:ln>
            <a:noFill/>
          </a:ln>
        </p:spPr>
      </p:pic>
      <p:pic>
        <p:nvPicPr>
          <p:cNvPr id="167" name="Google Shape;167;p24"/>
          <p:cNvPicPr preferRelativeResize="0"/>
          <p:nvPr/>
        </p:nvPicPr>
        <p:blipFill>
          <a:blip r:embed="rId4">
            <a:alphaModFix/>
          </a:blip>
          <a:stretch>
            <a:fillRect/>
          </a:stretch>
        </p:blipFill>
        <p:spPr>
          <a:xfrm>
            <a:off x="4572000" y="1660950"/>
            <a:ext cx="4384251" cy="301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173" name="Google Shape;173;p2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battery</a:t>
            </a:r>
            <a:endParaRPr>
              <a:latin typeface="Roboto Mono"/>
              <a:ea typeface="Roboto Mono"/>
              <a:cs typeface="Roboto Mono"/>
              <a:sym typeface="Roboto Mono"/>
            </a:endParaRPr>
          </a:p>
        </p:txBody>
      </p:sp>
      <p:sp>
        <p:nvSpPr>
          <p:cNvPr id="174" name="Google Shape;174;p25"/>
          <p:cNvSpPr txBox="1"/>
          <p:nvPr>
            <p:ph idx="2" type="body"/>
          </p:nvPr>
        </p:nvSpPr>
        <p:spPr>
          <a:xfrm>
            <a:off x="4956350" y="1229975"/>
            <a:ext cx="3999900" cy="3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pro battery</a:t>
            </a:r>
            <a:endParaRPr>
              <a:latin typeface="Roboto Mono"/>
              <a:ea typeface="Roboto Mono"/>
              <a:cs typeface="Roboto Mono"/>
              <a:sym typeface="Roboto Mono"/>
            </a:endParaRPr>
          </a:p>
        </p:txBody>
      </p:sp>
      <p:pic>
        <p:nvPicPr>
          <p:cNvPr id="175" name="Google Shape;175;p25"/>
          <p:cNvPicPr preferRelativeResize="0"/>
          <p:nvPr/>
        </p:nvPicPr>
        <p:blipFill>
          <a:blip r:embed="rId3">
            <a:alphaModFix/>
          </a:blip>
          <a:stretch>
            <a:fillRect/>
          </a:stretch>
        </p:blipFill>
        <p:spPr>
          <a:xfrm>
            <a:off x="4456838" y="1598750"/>
            <a:ext cx="4441262" cy="3189800"/>
          </a:xfrm>
          <a:prstGeom prst="rect">
            <a:avLst/>
          </a:prstGeom>
          <a:noFill/>
          <a:ln>
            <a:noFill/>
          </a:ln>
        </p:spPr>
      </p:pic>
      <p:pic>
        <p:nvPicPr>
          <p:cNvPr id="176" name="Google Shape;176;p25"/>
          <p:cNvPicPr preferRelativeResize="0"/>
          <p:nvPr/>
        </p:nvPicPr>
        <p:blipFill>
          <a:blip r:embed="rId4">
            <a:alphaModFix/>
          </a:blip>
          <a:stretch>
            <a:fillRect/>
          </a:stretch>
        </p:blipFill>
        <p:spPr>
          <a:xfrm>
            <a:off x="118400" y="1568300"/>
            <a:ext cx="4193200" cy="32202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182" name="Google Shape;182;p2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iTunes</a:t>
            </a:r>
            <a:endParaRPr>
              <a:latin typeface="Roboto Mono"/>
              <a:ea typeface="Roboto Mono"/>
              <a:cs typeface="Roboto Mono"/>
              <a:sym typeface="Roboto Mono"/>
            </a:endParaRPr>
          </a:p>
        </p:txBody>
      </p:sp>
      <p:sp>
        <p:nvSpPr>
          <p:cNvPr id="183" name="Google Shape;183;p26"/>
          <p:cNvSpPr txBox="1"/>
          <p:nvPr>
            <p:ph idx="2" type="body"/>
          </p:nvPr>
        </p:nvSpPr>
        <p:spPr>
          <a:xfrm>
            <a:off x="4956350" y="1229975"/>
            <a:ext cx="3999900" cy="3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pro </a:t>
            </a:r>
            <a:r>
              <a:rPr lang="en">
                <a:latin typeface="Roboto Mono"/>
                <a:ea typeface="Roboto Mono"/>
                <a:cs typeface="Roboto Mono"/>
                <a:sym typeface="Roboto Mono"/>
              </a:rPr>
              <a:t>iTunes</a:t>
            </a:r>
            <a:endParaRPr>
              <a:latin typeface="Roboto Mono"/>
              <a:ea typeface="Roboto Mono"/>
              <a:cs typeface="Roboto Mono"/>
              <a:sym typeface="Roboto Mono"/>
            </a:endParaRPr>
          </a:p>
        </p:txBody>
      </p:sp>
      <p:pic>
        <p:nvPicPr>
          <p:cNvPr id="184" name="Google Shape;184;p26"/>
          <p:cNvPicPr preferRelativeResize="0"/>
          <p:nvPr/>
        </p:nvPicPr>
        <p:blipFill>
          <a:blip r:embed="rId3">
            <a:alphaModFix/>
          </a:blip>
          <a:stretch>
            <a:fillRect/>
          </a:stretch>
        </p:blipFill>
        <p:spPr>
          <a:xfrm>
            <a:off x="4469975" y="1715400"/>
            <a:ext cx="4486275" cy="3123325"/>
          </a:xfrm>
          <a:prstGeom prst="rect">
            <a:avLst/>
          </a:prstGeom>
          <a:noFill/>
          <a:ln>
            <a:noFill/>
          </a:ln>
        </p:spPr>
      </p:pic>
      <p:pic>
        <p:nvPicPr>
          <p:cNvPr id="185" name="Google Shape;185;p26"/>
          <p:cNvPicPr preferRelativeResize="0"/>
          <p:nvPr/>
        </p:nvPicPr>
        <p:blipFill>
          <a:blip r:embed="rId4">
            <a:alphaModFix/>
          </a:blip>
          <a:stretch>
            <a:fillRect/>
          </a:stretch>
        </p:blipFill>
        <p:spPr>
          <a:xfrm>
            <a:off x="-8" y="1715400"/>
            <a:ext cx="4318008" cy="32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191" name="Google Shape;191;p2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touch</a:t>
            </a:r>
            <a:endParaRPr>
              <a:latin typeface="Roboto Mono"/>
              <a:ea typeface="Roboto Mono"/>
              <a:cs typeface="Roboto Mono"/>
              <a:sym typeface="Roboto Mono"/>
            </a:endParaRPr>
          </a:p>
        </p:txBody>
      </p:sp>
      <p:sp>
        <p:nvSpPr>
          <p:cNvPr id="192" name="Google Shape;192;p2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iPhone 11 pro touch</a:t>
            </a:r>
            <a:endParaRPr>
              <a:latin typeface="Roboto Mono"/>
              <a:ea typeface="Roboto Mono"/>
              <a:cs typeface="Roboto Mono"/>
              <a:sym typeface="Roboto Mono"/>
            </a:endParaRPr>
          </a:p>
          <a:p>
            <a:pPr indent="0" lvl="0" marL="0" rtl="0" algn="l">
              <a:spcBef>
                <a:spcPts val="1600"/>
              </a:spcBef>
              <a:spcAft>
                <a:spcPts val="1600"/>
              </a:spcAft>
              <a:buNone/>
            </a:pPr>
            <a:r>
              <a:t/>
            </a:r>
            <a:endParaRPr>
              <a:latin typeface="Roboto Mono"/>
              <a:ea typeface="Roboto Mono"/>
              <a:cs typeface="Roboto Mono"/>
              <a:sym typeface="Roboto Mono"/>
            </a:endParaRPr>
          </a:p>
        </p:txBody>
      </p:sp>
      <p:pic>
        <p:nvPicPr>
          <p:cNvPr id="193" name="Google Shape;193;p27"/>
          <p:cNvPicPr preferRelativeResize="0"/>
          <p:nvPr/>
        </p:nvPicPr>
        <p:blipFill>
          <a:blip r:embed="rId3">
            <a:alphaModFix/>
          </a:blip>
          <a:stretch>
            <a:fillRect/>
          </a:stretch>
        </p:blipFill>
        <p:spPr>
          <a:xfrm>
            <a:off x="223575" y="1789975"/>
            <a:ext cx="3999900" cy="2902350"/>
          </a:xfrm>
          <a:prstGeom prst="rect">
            <a:avLst/>
          </a:prstGeom>
          <a:noFill/>
          <a:ln>
            <a:noFill/>
          </a:ln>
        </p:spPr>
      </p:pic>
      <p:pic>
        <p:nvPicPr>
          <p:cNvPr id="194" name="Google Shape;194;p27"/>
          <p:cNvPicPr preferRelativeResize="0"/>
          <p:nvPr/>
        </p:nvPicPr>
        <p:blipFill>
          <a:blip r:embed="rId4">
            <a:alphaModFix/>
          </a:blip>
          <a:stretch>
            <a:fillRect/>
          </a:stretch>
        </p:blipFill>
        <p:spPr>
          <a:xfrm>
            <a:off x="4378925" y="1745575"/>
            <a:ext cx="4169000" cy="294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200" name="Google Shape;200;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Screen</a:t>
            </a:r>
            <a:endParaRPr>
              <a:latin typeface="Roboto Mono"/>
              <a:ea typeface="Roboto Mono"/>
              <a:cs typeface="Roboto Mono"/>
              <a:sym typeface="Roboto Mono"/>
            </a:endParaRPr>
          </a:p>
        </p:txBody>
      </p:sp>
      <p:sp>
        <p:nvSpPr>
          <p:cNvPr id="201" name="Google Shape;201;p28"/>
          <p:cNvSpPr txBox="1"/>
          <p:nvPr>
            <p:ph idx="2" type="body"/>
          </p:nvPr>
        </p:nvSpPr>
        <p:spPr>
          <a:xfrm>
            <a:off x="4956350" y="1229975"/>
            <a:ext cx="3999900" cy="3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pro </a:t>
            </a:r>
            <a:r>
              <a:rPr lang="en">
                <a:latin typeface="Roboto Mono"/>
                <a:ea typeface="Roboto Mono"/>
                <a:cs typeface="Roboto Mono"/>
                <a:sym typeface="Roboto Mono"/>
              </a:rPr>
              <a:t>Screen</a:t>
            </a:r>
            <a:endParaRPr>
              <a:latin typeface="Roboto Mono"/>
              <a:ea typeface="Roboto Mono"/>
              <a:cs typeface="Roboto Mono"/>
              <a:sym typeface="Roboto Mono"/>
            </a:endParaRPr>
          </a:p>
        </p:txBody>
      </p:sp>
      <p:pic>
        <p:nvPicPr>
          <p:cNvPr id="202" name="Google Shape;202;p28"/>
          <p:cNvPicPr preferRelativeResize="0"/>
          <p:nvPr/>
        </p:nvPicPr>
        <p:blipFill>
          <a:blip r:embed="rId3">
            <a:alphaModFix/>
          </a:blip>
          <a:stretch>
            <a:fillRect/>
          </a:stretch>
        </p:blipFill>
        <p:spPr>
          <a:xfrm>
            <a:off x="4685550" y="1641575"/>
            <a:ext cx="4458450" cy="3133725"/>
          </a:xfrm>
          <a:prstGeom prst="rect">
            <a:avLst/>
          </a:prstGeom>
          <a:noFill/>
          <a:ln>
            <a:noFill/>
          </a:ln>
        </p:spPr>
      </p:pic>
      <p:pic>
        <p:nvPicPr>
          <p:cNvPr id="203" name="Google Shape;203;p28"/>
          <p:cNvPicPr preferRelativeResize="0"/>
          <p:nvPr/>
        </p:nvPicPr>
        <p:blipFill>
          <a:blip r:embed="rId4">
            <a:alphaModFix/>
          </a:blip>
          <a:stretch>
            <a:fillRect/>
          </a:stretch>
        </p:blipFill>
        <p:spPr>
          <a:xfrm>
            <a:off x="66675" y="1641581"/>
            <a:ext cx="4505325" cy="33789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209" name="Google Shape;209;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sound</a:t>
            </a:r>
            <a:endParaRPr>
              <a:latin typeface="Roboto Mono"/>
              <a:ea typeface="Roboto Mono"/>
              <a:cs typeface="Roboto Mono"/>
              <a:sym typeface="Roboto Mono"/>
            </a:endParaRPr>
          </a:p>
        </p:txBody>
      </p:sp>
      <p:sp>
        <p:nvSpPr>
          <p:cNvPr id="210" name="Google Shape;210;p29"/>
          <p:cNvSpPr txBox="1"/>
          <p:nvPr>
            <p:ph idx="2" type="body"/>
          </p:nvPr>
        </p:nvSpPr>
        <p:spPr>
          <a:xfrm>
            <a:off x="4956350" y="1229975"/>
            <a:ext cx="3999900" cy="3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pro </a:t>
            </a:r>
            <a:r>
              <a:rPr lang="en">
                <a:latin typeface="Roboto Mono"/>
                <a:ea typeface="Roboto Mono"/>
                <a:cs typeface="Roboto Mono"/>
                <a:sym typeface="Roboto Mono"/>
              </a:rPr>
              <a:t>sound</a:t>
            </a:r>
            <a:endParaRPr>
              <a:latin typeface="Roboto Mono"/>
              <a:ea typeface="Roboto Mono"/>
              <a:cs typeface="Roboto Mono"/>
              <a:sym typeface="Roboto Mono"/>
            </a:endParaRPr>
          </a:p>
        </p:txBody>
      </p:sp>
      <p:pic>
        <p:nvPicPr>
          <p:cNvPr id="211" name="Google Shape;211;p29"/>
          <p:cNvPicPr preferRelativeResize="0"/>
          <p:nvPr/>
        </p:nvPicPr>
        <p:blipFill>
          <a:blip r:embed="rId3">
            <a:alphaModFix/>
          </a:blip>
          <a:stretch>
            <a:fillRect/>
          </a:stretch>
        </p:blipFill>
        <p:spPr>
          <a:xfrm>
            <a:off x="4832399" y="1617189"/>
            <a:ext cx="3999901" cy="2831486"/>
          </a:xfrm>
          <a:prstGeom prst="rect">
            <a:avLst/>
          </a:prstGeom>
          <a:noFill/>
          <a:ln>
            <a:noFill/>
          </a:ln>
        </p:spPr>
      </p:pic>
      <p:pic>
        <p:nvPicPr>
          <p:cNvPr id="212" name="Google Shape;212;p29"/>
          <p:cNvPicPr preferRelativeResize="0"/>
          <p:nvPr/>
        </p:nvPicPr>
        <p:blipFill>
          <a:blip r:embed="rId4">
            <a:alphaModFix/>
          </a:blip>
          <a:stretch>
            <a:fillRect/>
          </a:stretch>
        </p:blipFill>
        <p:spPr>
          <a:xfrm>
            <a:off x="255313" y="1611088"/>
            <a:ext cx="3952275" cy="284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218" name="Google Shape;218;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iOS</a:t>
            </a:r>
            <a:endParaRPr>
              <a:latin typeface="Roboto Mono"/>
              <a:ea typeface="Roboto Mono"/>
              <a:cs typeface="Roboto Mono"/>
              <a:sym typeface="Roboto Mono"/>
            </a:endParaRPr>
          </a:p>
        </p:txBody>
      </p:sp>
      <p:sp>
        <p:nvSpPr>
          <p:cNvPr id="219" name="Google Shape;219;p30"/>
          <p:cNvSpPr txBox="1"/>
          <p:nvPr>
            <p:ph idx="2" type="body"/>
          </p:nvPr>
        </p:nvSpPr>
        <p:spPr>
          <a:xfrm>
            <a:off x="4956350" y="1229975"/>
            <a:ext cx="3999900" cy="345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Mono"/>
                <a:ea typeface="Roboto Mono"/>
                <a:cs typeface="Roboto Mono"/>
                <a:sym typeface="Roboto Mono"/>
              </a:rPr>
              <a:t>iPhone 11 pro iOS</a:t>
            </a:r>
            <a:endParaRPr>
              <a:latin typeface="Roboto Mono"/>
              <a:ea typeface="Roboto Mono"/>
              <a:cs typeface="Roboto Mono"/>
              <a:sym typeface="Roboto Mono"/>
            </a:endParaRPr>
          </a:p>
        </p:txBody>
      </p:sp>
      <p:pic>
        <p:nvPicPr>
          <p:cNvPr id="220" name="Google Shape;220;p30"/>
          <p:cNvPicPr preferRelativeResize="0"/>
          <p:nvPr/>
        </p:nvPicPr>
        <p:blipFill>
          <a:blip r:embed="rId3">
            <a:alphaModFix/>
          </a:blip>
          <a:stretch>
            <a:fillRect/>
          </a:stretch>
        </p:blipFill>
        <p:spPr>
          <a:xfrm>
            <a:off x="4571988" y="1657475"/>
            <a:ext cx="4391025" cy="3200400"/>
          </a:xfrm>
          <a:prstGeom prst="rect">
            <a:avLst/>
          </a:prstGeom>
          <a:noFill/>
          <a:ln>
            <a:noFill/>
          </a:ln>
        </p:spPr>
      </p:pic>
      <p:pic>
        <p:nvPicPr>
          <p:cNvPr id="221" name="Google Shape;221;p30"/>
          <p:cNvPicPr preferRelativeResize="0"/>
          <p:nvPr/>
        </p:nvPicPr>
        <p:blipFill>
          <a:blip r:embed="rId4">
            <a:alphaModFix/>
          </a:blip>
          <a:stretch>
            <a:fillRect/>
          </a:stretch>
        </p:blipFill>
        <p:spPr>
          <a:xfrm>
            <a:off x="85643" y="1657475"/>
            <a:ext cx="4452008" cy="333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1637025"/>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chemeClr val="dk2"/>
                </a:solidFill>
                <a:latin typeface="Roboto Mono"/>
                <a:ea typeface="Roboto Mono"/>
                <a:cs typeface="Roboto Mono"/>
                <a:sym typeface="Roboto Mono"/>
              </a:rPr>
              <a:t>Thanks for your attention :) </a:t>
            </a:r>
            <a:endParaRPr sz="2400">
              <a:solidFill>
                <a:schemeClr val="dk2"/>
              </a:solidFill>
              <a:latin typeface="Roboto Mono"/>
              <a:ea typeface="Roboto Mono"/>
              <a:cs typeface="Roboto Mono"/>
              <a:sym typeface="Roboto Mono"/>
            </a:endParaRPr>
          </a:p>
          <a:p>
            <a:pPr indent="0" lvl="0" marL="0" rtl="0" algn="l">
              <a:spcBef>
                <a:spcPts val="1600"/>
              </a:spcBef>
              <a:spcAft>
                <a:spcPts val="0"/>
              </a:spcAft>
              <a:buNone/>
            </a:pPr>
            <a:r>
              <a:t/>
            </a:r>
            <a:endParaRPr sz="24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Users opinion</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What is OM</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Why we need?</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Difference between SA</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Advantage and Limitations</a:t>
            </a:r>
            <a:endParaRPr sz="2000">
              <a:latin typeface="Roboto Mono"/>
              <a:ea typeface="Roboto Mono"/>
              <a:cs typeface="Roboto Mono"/>
              <a:sym typeface="Roboto Mono"/>
            </a:endParaRPr>
          </a:p>
          <a:p>
            <a:pPr indent="-355600" lvl="0" marL="457200" rtl="0" algn="l">
              <a:spcBef>
                <a:spcPts val="0"/>
              </a:spcBef>
              <a:spcAft>
                <a:spcPts val="0"/>
              </a:spcAft>
              <a:buSzPts val="2000"/>
              <a:buFont typeface="Roboto Mono"/>
              <a:buChar char="-"/>
            </a:pPr>
            <a:r>
              <a:rPr lang="en" sz="2000">
                <a:latin typeface="Roboto Mono"/>
                <a:ea typeface="Roboto Mono"/>
                <a:cs typeface="Roboto Mono"/>
                <a:sym typeface="Roboto Mono"/>
              </a:rPr>
              <a:t>Practical Work</a:t>
            </a:r>
            <a:endParaRPr sz="2000">
              <a:latin typeface="Roboto Mono"/>
              <a:ea typeface="Roboto Mono"/>
              <a:cs typeface="Roboto Mono"/>
              <a:sym typeface="Roboto Mono"/>
            </a:endParaRPr>
          </a:p>
          <a:p>
            <a:pPr indent="0" lvl="0" marL="0" rtl="0" algn="l">
              <a:spcBef>
                <a:spcPts val="1600"/>
              </a:spcBef>
              <a:spcAft>
                <a:spcPts val="1600"/>
              </a:spcAft>
              <a:buNone/>
            </a:pPr>
            <a:r>
              <a:t/>
            </a:r>
            <a:endParaRPr sz="20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everyone think?</a:t>
            </a:r>
            <a:endParaRPr/>
          </a:p>
        </p:txBody>
      </p:sp>
      <p:sp>
        <p:nvSpPr>
          <p:cNvPr id="98" name="Google Shape;98;p15"/>
          <p:cNvSpPr txBox="1"/>
          <p:nvPr>
            <p:ph idx="1" type="body"/>
          </p:nvPr>
        </p:nvSpPr>
        <p:spPr>
          <a:xfrm>
            <a:off x="311700" y="1229875"/>
            <a:ext cx="68724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What people think is one </a:t>
            </a:r>
            <a:r>
              <a:rPr lang="en">
                <a:latin typeface="Roboto Mono"/>
                <a:ea typeface="Roboto Mono"/>
                <a:cs typeface="Roboto Mono"/>
                <a:sym typeface="Roboto Mono"/>
              </a:rPr>
              <a:t>piece</a:t>
            </a:r>
            <a:r>
              <a:rPr lang="en">
                <a:latin typeface="Roboto Mono"/>
                <a:ea typeface="Roboto Mono"/>
                <a:cs typeface="Roboto Mono"/>
                <a:sym typeface="Roboto Mono"/>
              </a:rPr>
              <a:t> of </a:t>
            </a:r>
            <a:r>
              <a:rPr lang="en">
                <a:latin typeface="Roboto Mono"/>
                <a:ea typeface="Roboto Mono"/>
                <a:cs typeface="Roboto Mono"/>
                <a:sym typeface="Roboto Mono"/>
              </a:rPr>
              <a:t>information..</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Which laptop should I buy?</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Which Mobile Phone should I buy?</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Whom should I vote?</a:t>
            </a:r>
            <a:endParaRPr>
              <a:latin typeface="Roboto Mono"/>
              <a:ea typeface="Roboto Mono"/>
              <a:cs typeface="Roboto Mono"/>
              <a:sym typeface="Roboto Mono"/>
            </a:endParaRPr>
          </a:p>
        </p:txBody>
      </p:sp>
      <p:pic>
        <p:nvPicPr>
          <p:cNvPr id="99" name="Google Shape;99;p15"/>
          <p:cNvPicPr preferRelativeResize="0"/>
          <p:nvPr/>
        </p:nvPicPr>
        <p:blipFill>
          <a:blip r:embed="rId3">
            <a:alphaModFix/>
          </a:blip>
          <a:stretch>
            <a:fillRect/>
          </a:stretch>
        </p:blipFill>
        <p:spPr>
          <a:xfrm>
            <a:off x="6387250" y="651800"/>
            <a:ext cx="3188050" cy="3188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Whom you can ask?</a:t>
            </a:r>
            <a:endParaRPr/>
          </a:p>
        </p:txBody>
      </p:sp>
      <p:sp>
        <p:nvSpPr>
          <p:cNvPr id="105" name="Google Shape;105;p16"/>
          <p:cNvSpPr txBox="1"/>
          <p:nvPr>
            <p:ph idx="1" type="body"/>
          </p:nvPr>
        </p:nvSpPr>
        <p:spPr>
          <a:xfrm>
            <a:off x="311700" y="1182475"/>
            <a:ext cx="85206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Friends and relatives</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Consumer report</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Blogs</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Google review</a:t>
            </a:r>
            <a:endParaRPr>
              <a:latin typeface="Roboto Mono"/>
              <a:ea typeface="Roboto Mono"/>
              <a:cs typeface="Roboto Mono"/>
              <a:sym typeface="Roboto Mono"/>
            </a:endParaRPr>
          </a:p>
          <a:p>
            <a:pPr indent="-342900" lvl="0" marL="457200" marR="0" rtl="0" algn="l">
              <a:lnSpc>
                <a:spcPct val="100000"/>
              </a:lnSpc>
              <a:spcBef>
                <a:spcPts val="0"/>
              </a:spcBef>
              <a:spcAft>
                <a:spcPts val="0"/>
              </a:spcAft>
              <a:buSzPts val="1800"/>
              <a:buFont typeface="Roboto Mono"/>
              <a:buChar char="-"/>
            </a:pPr>
            <a:r>
              <a:rPr lang="en">
                <a:latin typeface="Roboto Mono"/>
                <a:ea typeface="Roboto Mono"/>
                <a:cs typeface="Roboto Mono"/>
                <a:sym typeface="Roboto Mono"/>
              </a:rPr>
              <a:t>E-commerce sites (eBay, Amazon, Flipkart)</a:t>
            </a:r>
            <a:endParaRPr>
              <a:latin typeface="Roboto Mono"/>
              <a:ea typeface="Roboto Mono"/>
              <a:cs typeface="Roboto Mono"/>
              <a:sym typeface="Roboto Mono"/>
            </a:endParaRPr>
          </a:p>
        </p:txBody>
      </p:sp>
      <p:pic>
        <p:nvPicPr>
          <p:cNvPr id="106" name="Google Shape;106;p16"/>
          <p:cNvPicPr preferRelativeResize="0"/>
          <p:nvPr/>
        </p:nvPicPr>
        <p:blipFill>
          <a:blip r:embed="rId3">
            <a:alphaModFix/>
          </a:blip>
          <a:stretch>
            <a:fillRect/>
          </a:stretch>
        </p:blipFill>
        <p:spPr>
          <a:xfrm>
            <a:off x="4439000" y="1117375"/>
            <a:ext cx="1315525" cy="1315500"/>
          </a:xfrm>
          <a:prstGeom prst="rect">
            <a:avLst/>
          </a:prstGeom>
          <a:noFill/>
          <a:ln>
            <a:noFill/>
          </a:ln>
        </p:spPr>
      </p:pic>
      <p:pic>
        <p:nvPicPr>
          <p:cNvPr id="107" name="Google Shape;107;p16"/>
          <p:cNvPicPr preferRelativeResize="0"/>
          <p:nvPr/>
        </p:nvPicPr>
        <p:blipFill>
          <a:blip r:embed="rId4">
            <a:alphaModFix/>
          </a:blip>
          <a:stretch>
            <a:fillRect/>
          </a:stretch>
        </p:blipFill>
        <p:spPr>
          <a:xfrm>
            <a:off x="6807600" y="1552538"/>
            <a:ext cx="1940925" cy="203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this true?</a:t>
            </a:r>
            <a:endParaRPr/>
          </a:p>
        </p:txBody>
      </p:sp>
      <p:sp>
        <p:nvSpPr>
          <p:cNvPr id="113" name="Google Shape;113;p17"/>
          <p:cNvSpPr txBox="1"/>
          <p:nvPr>
            <p:ph idx="1" type="body"/>
          </p:nvPr>
        </p:nvSpPr>
        <p:spPr>
          <a:xfrm>
            <a:off x="311700" y="1330225"/>
            <a:ext cx="68487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Now you have more </a:t>
            </a:r>
            <a:r>
              <a:rPr lang="en">
                <a:latin typeface="Roboto Mono"/>
                <a:ea typeface="Roboto Mono"/>
                <a:cs typeface="Roboto Mono"/>
                <a:sym typeface="Roboto Mono"/>
              </a:rPr>
              <a:t>than</a:t>
            </a:r>
            <a:r>
              <a:rPr lang="en">
                <a:latin typeface="Roboto Mono"/>
                <a:ea typeface="Roboto Mono"/>
                <a:cs typeface="Roboto Mono"/>
                <a:sym typeface="Roboto Mono"/>
              </a:rPr>
              <a:t> </a:t>
            </a:r>
            <a:r>
              <a:rPr lang="en">
                <a:latin typeface="Roboto Mono"/>
                <a:ea typeface="Roboto Mono"/>
                <a:cs typeface="Roboto Mono"/>
                <a:sym typeface="Roboto Mono"/>
              </a:rPr>
              <a:t>thousand information on one topic… </a:t>
            </a:r>
            <a:endParaRPr>
              <a:latin typeface="Roboto Mono"/>
              <a:ea typeface="Roboto Mono"/>
              <a:cs typeface="Roboto Mono"/>
              <a:sym typeface="Roboto Mono"/>
            </a:endParaRPr>
          </a:p>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Is it easy for you to study it and make opinion and decision??</a:t>
            </a:r>
            <a:endParaRPr>
              <a:latin typeface="Roboto Mono"/>
              <a:ea typeface="Roboto Mono"/>
              <a:cs typeface="Roboto Mono"/>
              <a:sym typeface="Roboto Mono"/>
            </a:endParaRPr>
          </a:p>
        </p:txBody>
      </p:sp>
      <p:pic>
        <p:nvPicPr>
          <p:cNvPr id="114" name="Google Shape;114;p17"/>
          <p:cNvPicPr preferRelativeResize="0"/>
          <p:nvPr/>
        </p:nvPicPr>
        <p:blipFill>
          <a:blip r:embed="rId3">
            <a:alphaModFix/>
          </a:blip>
          <a:stretch>
            <a:fillRect/>
          </a:stretch>
        </p:blipFill>
        <p:spPr>
          <a:xfrm>
            <a:off x="7418650" y="2213275"/>
            <a:ext cx="1652026" cy="1652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Opinion Mining?</a:t>
            </a:r>
            <a:endParaRPr/>
          </a:p>
        </p:txBody>
      </p:sp>
      <p:pic>
        <p:nvPicPr>
          <p:cNvPr id="120" name="Google Shape;120;p18"/>
          <p:cNvPicPr preferRelativeResize="0"/>
          <p:nvPr/>
        </p:nvPicPr>
        <p:blipFill>
          <a:blip r:embed="rId3">
            <a:alphaModFix/>
          </a:blip>
          <a:stretch>
            <a:fillRect/>
          </a:stretch>
        </p:blipFill>
        <p:spPr>
          <a:xfrm>
            <a:off x="514725" y="2677500"/>
            <a:ext cx="3926151" cy="2156275"/>
          </a:xfrm>
          <a:prstGeom prst="rect">
            <a:avLst/>
          </a:prstGeom>
          <a:noFill/>
          <a:ln>
            <a:noFill/>
          </a:ln>
        </p:spPr>
      </p:pic>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Font typeface="Roboto Mono"/>
              <a:buChar char="-"/>
            </a:pPr>
            <a:r>
              <a:rPr lang="en">
                <a:latin typeface="Roboto Mono"/>
                <a:ea typeface="Roboto Mono"/>
                <a:cs typeface="Roboto Mono"/>
                <a:sym typeface="Roboto Mono"/>
              </a:rPr>
              <a:t>Opinion mining is the computational think about people's suppositions, evaluations, and feelings toward substances, people, issues, occasions, points, and traits.</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a:t>Why we need Opinion Mining?</a:t>
            </a:r>
            <a:endParaRPr/>
          </a:p>
          <a:p>
            <a:pPr indent="0" lvl="0" marL="0" rtl="0" algn="l">
              <a:spcBef>
                <a:spcPts val="1200"/>
              </a:spcBef>
              <a:spcAft>
                <a:spcPts val="0"/>
              </a:spcAft>
              <a:buNone/>
            </a:pPr>
            <a:r>
              <a:t/>
            </a:r>
            <a:endParaRPr/>
          </a:p>
        </p:txBody>
      </p:sp>
      <p:pic>
        <p:nvPicPr>
          <p:cNvPr id="127" name="Google Shape;127;p19"/>
          <p:cNvPicPr preferRelativeResize="0"/>
          <p:nvPr/>
        </p:nvPicPr>
        <p:blipFill>
          <a:blip r:embed="rId3">
            <a:alphaModFix/>
          </a:blip>
          <a:stretch>
            <a:fillRect/>
          </a:stretch>
        </p:blipFill>
        <p:spPr>
          <a:xfrm>
            <a:off x="7523125" y="199550"/>
            <a:ext cx="1028700" cy="1028700"/>
          </a:xfrm>
          <a:prstGeom prst="rect">
            <a:avLst/>
          </a:prstGeom>
          <a:noFill/>
          <a:ln>
            <a:noFill/>
          </a:ln>
        </p:spPr>
      </p:pic>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Opinion mining is vital for both people and companies. People may need to see the conclusion of other clients around an item to analyze it sometimes buying it.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Companies need to analyze the criticism of clients approximately their items to create future choices.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Analyzing customer"s supposition and their reaction is essential.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a:t>S</a:t>
            </a:r>
            <a:r>
              <a:rPr lang="en"/>
              <a:t>entimental Analysis &amp; Opinion Mining</a:t>
            </a:r>
            <a:endParaRPr/>
          </a:p>
          <a:p>
            <a:pPr indent="0" lvl="0" marL="0" rtl="0" algn="l">
              <a:spcBef>
                <a:spcPts val="1200"/>
              </a:spcBef>
              <a:spcAft>
                <a:spcPts val="0"/>
              </a:spcAft>
              <a:buNone/>
            </a:pPr>
            <a:r>
              <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The difference is quite little, and each contains some elements of the other.</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Though "sentiment analysis"  a forerunner to the field of supposition mining analyze how individuals feel almost a given subject (be it positive or negative), "opinion mining" goes a level more profound, to understand the drivers behind why people feel.</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Advantage and Limitations </a:t>
            </a:r>
            <a:endParaRPr/>
          </a:p>
        </p:txBody>
      </p:sp>
      <p:sp>
        <p:nvSpPr>
          <p:cNvPr id="140" name="Google Shape;140;p21"/>
          <p:cNvSpPr txBox="1"/>
          <p:nvPr>
            <p:ph idx="1" type="body"/>
          </p:nvPr>
        </p:nvSpPr>
        <p:spPr>
          <a:xfrm>
            <a:off x="311700" y="1847250"/>
            <a:ext cx="3999900" cy="26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Mono"/>
                <a:ea typeface="Roboto Mono"/>
                <a:cs typeface="Roboto Mono"/>
                <a:sym typeface="Roboto Mono"/>
              </a:rPr>
              <a:t>Advantages</a:t>
            </a:r>
            <a:endParaRPr sz="1800">
              <a:latin typeface="Roboto Mono"/>
              <a:ea typeface="Roboto Mono"/>
              <a:cs typeface="Roboto Mono"/>
              <a:sym typeface="Roboto Mono"/>
            </a:endParaRPr>
          </a:p>
          <a:p>
            <a:pPr indent="-317500" lvl="0" marL="457200" marR="0" rtl="0" algn="l">
              <a:lnSpc>
                <a:spcPct val="115000"/>
              </a:lnSpc>
              <a:spcBef>
                <a:spcPts val="1600"/>
              </a:spcBef>
              <a:spcAft>
                <a:spcPts val="0"/>
              </a:spcAft>
              <a:buClr>
                <a:srgbClr val="666666"/>
              </a:buClr>
              <a:buSzPts val="1400"/>
              <a:buFont typeface="Roboto Mono"/>
              <a:buAutoNum type="arabicPeriod"/>
            </a:pPr>
            <a:r>
              <a:rPr lang="en">
                <a:latin typeface="Roboto Mono"/>
                <a:ea typeface="Roboto Mono"/>
                <a:cs typeface="Roboto Mono"/>
                <a:sym typeface="Roboto Mono"/>
              </a:rPr>
              <a:t>The emotions and attitudes behind the words</a:t>
            </a:r>
            <a:endParaRPr>
              <a:latin typeface="Roboto Mono"/>
              <a:ea typeface="Roboto Mono"/>
              <a:cs typeface="Roboto Mono"/>
              <a:sym typeface="Roboto Mono"/>
            </a:endParaRPr>
          </a:p>
          <a:p>
            <a:pPr indent="-317500" lvl="0" marL="457200" rtl="0" algn="l">
              <a:spcBef>
                <a:spcPts val="0"/>
              </a:spcBef>
              <a:spcAft>
                <a:spcPts val="0"/>
              </a:spcAft>
              <a:buClr>
                <a:srgbClr val="666666"/>
              </a:buClr>
              <a:buSzPts val="1400"/>
              <a:buFont typeface="Roboto Mono"/>
              <a:buAutoNum type="arabicPeriod"/>
            </a:pPr>
            <a:r>
              <a:rPr lang="en">
                <a:latin typeface="Roboto Mono"/>
                <a:ea typeface="Roboto Mono"/>
                <a:cs typeface="Roboto Mono"/>
                <a:sym typeface="Roboto Mono"/>
              </a:rPr>
              <a:t>Save time - identify any negative sentiments being expressed quickly</a:t>
            </a:r>
            <a:endParaRPr>
              <a:latin typeface="Roboto Mono"/>
              <a:ea typeface="Roboto Mono"/>
              <a:cs typeface="Roboto Mono"/>
              <a:sym typeface="Roboto Mono"/>
            </a:endParaRPr>
          </a:p>
          <a:p>
            <a:pPr indent="-317500" lvl="0" marL="457200" rtl="0" algn="l">
              <a:spcBef>
                <a:spcPts val="0"/>
              </a:spcBef>
              <a:spcAft>
                <a:spcPts val="0"/>
              </a:spcAft>
              <a:buSzPts val="1400"/>
              <a:buFont typeface="Roboto Mono"/>
              <a:buAutoNum type="arabicPeriod"/>
            </a:pPr>
            <a:r>
              <a:rPr lang="en">
                <a:latin typeface="Roboto Mono"/>
                <a:ea typeface="Roboto Mono"/>
                <a:cs typeface="Roboto Mono"/>
                <a:sym typeface="Roboto Mono"/>
              </a:rPr>
              <a:t>Help businesses understand the conversations and discussions taking place about them, and helps them react and take action accordingly</a:t>
            </a:r>
            <a:endParaRPr>
              <a:latin typeface="Roboto Mono"/>
              <a:ea typeface="Roboto Mono"/>
              <a:cs typeface="Roboto Mono"/>
              <a:sym typeface="Roboto Mono"/>
            </a:endParaRPr>
          </a:p>
        </p:txBody>
      </p:sp>
      <p:sp>
        <p:nvSpPr>
          <p:cNvPr id="141" name="Google Shape;141;p21"/>
          <p:cNvSpPr txBox="1"/>
          <p:nvPr>
            <p:ph idx="2" type="body"/>
          </p:nvPr>
        </p:nvSpPr>
        <p:spPr>
          <a:xfrm>
            <a:off x="4832400" y="1847250"/>
            <a:ext cx="3999900" cy="2608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Roboto Mono"/>
                <a:ea typeface="Roboto Mono"/>
                <a:cs typeface="Roboto Mono"/>
                <a:sym typeface="Roboto Mono"/>
              </a:rPr>
              <a:t>Limitations</a:t>
            </a:r>
            <a:endParaRPr sz="1800">
              <a:latin typeface="Roboto Mono"/>
              <a:ea typeface="Roboto Mono"/>
              <a:cs typeface="Roboto Mono"/>
              <a:sym typeface="Roboto Mono"/>
            </a:endParaRPr>
          </a:p>
          <a:p>
            <a:pPr indent="-317500" lvl="0" marL="457200" marR="0" rtl="0" algn="l">
              <a:lnSpc>
                <a:spcPct val="115000"/>
              </a:lnSpc>
              <a:spcBef>
                <a:spcPts val="1600"/>
              </a:spcBef>
              <a:spcAft>
                <a:spcPts val="0"/>
              </a:spcAft>
              <a:buSzPts val="1400"/>
              <a:buAutoNum type="arabicPeriod"/>
            </a:pPr>
            <a:r>
              <a:rPr lang="en">
                <a:latin typeface="Roboto Mono"/>
                <a:ea typeface="Roboto Mono"/>
                <a:cs typeface="Roboto Mono"/>
                <a:sym typeface="Roboto Mono"/>
              </a:rPr>
              <a:t>Computer programs have problems recognizing things like sarcasm and irony, negations, jokes, and exaggerations</a:t>
            </a:r>
            <a:endParaRPr>
              <a:latin typeface="Roboto Mono"/>
              <a:ea typeface="Roboto Mono"/>
              <a:cs typeface="Roboto Mono"/>
              <a:sym typeface="Roboto Mono"/>
            </a:endParaRPr>
          </a:p>
          <a:p>
            <a:pPr indent="-317500" lvl="0" marL="457200" marR="0" rtl="0" algn="l">
              <a:lnSpc>
                <a:spcPct val="115000"/>
              </a:lnSpc>
              <a:spcBef>
                <a:spcPts val="0"/>
              </a:spcBef>
              <a:spcAft>
                <a:spcPts val="0"/>
              </a:spcAft>
              <a:buSzPts val="1400"/>
              <a:buAutoNum type="arabicPeriod"/>
            </a:pPr>
            <a:r>
              <a:rPr lang="en">
                <a:latin typeface="Roboto Mono"/>
                <a:ea typeface="Roboto Mono"/>
                <a:cs typeface="Roboto Mono"/>
                <a:sym typeface="Roboto Mono"/>
              </a:rPr>
              <a:t>Short sentences and pieces of text</a:t>
            </a:r>
            <a:endParaRPr>
              <a:latin typeface="Roboto Mono"/>
              <a:ea typeface="Roboto Mono"/>
              <a:cs typeface="Roboto Mono"/>
              <a:sym typeface="Roboto Mono"/>
            </a:endParaRPr>
          </a:p>
        </p:txBody>
      </p:sp>
      <p:pic>
        <p:nvPicPr>
          <p:cNvPr id="142" name="Google Shape;142;p21"/>
          <p:cNvPicPr preferRelativeResize="0"/>
          <p:nvPr/>
        </p:nvPicPr>
        <p:blipFill>
          <a:blip r:embed="rId3">
            <a:alphaModFix/>
          </a:blip>
          <a:stretch>
            <a:fillRect/>
          </a:stretch>
        </p:blipFill>
        <p:spPr>
          <a:xfrm>
            <a:off x="3666575" y="967975"/>
            <a:ext cx="1603775" cy="160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