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1A8534B-68FC-49B8-95CD-8E547BAEA7CE}">
  <a:tblStyle styleId="{B1A8534B-68FC-49B8-95CD-8E547BAEA7CE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Banking Helpdesk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Team FLEX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599" cy="64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Lo-Fi Diagrams 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17086" l="18500" r="22748" t="24478"/>
          <a:stretch/>
        </p:blipFill>
        <p:spPr>
          <a:xfrm>
            <a:off x="58575" y="1574037"/>
            <a:ext cx="4175925" cy="234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4">
            <a:alphaModFix/>
          </a:blip>
          <a:srcRect b="24529" l="22550" r="21298" t="23201"/>
          <a:stretch/>
        </p:blipFill>
        <p:spPr>
          <a:xfrm>
            <a:off x="4234500" y="1574050"/>
            <a:ext cx="4476849" cy="23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 Fi Continued 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b="14337" l="20490" r="23678" t="24549"/>
          <a:stretch/>
        </p:blipFill>
        <p:spPr>
          <a:xfrm>
            <a:off x="1656950" y="1017725"/>
            <a:ext cx="5339124" cy="39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Critical success factors	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Staff ( Specialists, Telephonists, Technicians 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Database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Logging portal ( Email, Fax, Phone, Website 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Staff tools ( Computers, Software, Hardware, Printers, Scanners 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 process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599" cy="34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600">
                <a:solidFill>
                  <a:srgbClr val="666666"/>
                </a:solidFill>
              </a:rPr>
              <a:t>We are developing a helpdesk system for a bank, our stakeholders include:  </a:t>
            </a:r>
          </a:p>
          <a:p>
            <a:pPr indent="-3302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</a:pPr>
            <a:r>
              <a:rPr lang="en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Employees, technical staff, suppliers , general public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We used crystal methodology in order to create it.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Critical success factors include: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Staff, database, logging portals, staff tools and the process.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Mission Statement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We strive to uphold a high level of satisfaction as well as maintaining a strong relationship with other employees through exceeding expectations. 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Our team is the first, and only point of contact for any IT related issues within the organisation, and therefore we create a welcoming and supportive environment.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We seek to achieve this through carrying out a number of activities: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Stakeholder Analysis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There are numerous stakeholders that are involved with our help desk. </a:t>
            </a:r>
          </a:p>
          <a:p>
            <a:pPr indent="-6985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These include the - </a:t>
            </a:r>
          </a:p>
          <a:p>
            <a:pPr indent="-355600" lvl="0" marL="1371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alibri"/>
            </a:pPr>
            <a:r>
              <a:rPr lang="en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Employees</a:t>
            </a:r>
          </a:p>
          <a:p>
            <a:pPr indent="-355600" lvl="0" marL="1371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alibri"/>
            </a:pPr>
            <a:r>
              <a:rPr lang="en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Technical Staff</a:t>
            </a:r>
          </a:p>
          <a:p>
            <a:pPr indent="-355600" lvl="0" marL="1371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alibri"/>
            </a:pPr>
            <a:r>
              <a:rPr lang="en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Suppliers </a:t>
            </a:r>
          </a:p>
          <a:p>
            <a:pPr indent="-355600" lvl="0" marL="1371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alibri"/>
            </a:pPr>
            <a:r>
              <a:rPr lang="en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General Public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Prioritised Requirements: </a:t>
            </a:r>
          </a:p>
        </p:txBody>
      </p:sp>
      <p:graphicFrame>
        <p:nvGraphicFramePr>
          <p:cNvPr id="78" name="Shape 78"/>
          <p:cNvGraphicFramePr/>
          <p:nvPr/>
        </p:nvGraphicFramePr>
        <p:xfrm>
          <a:off x="414850" y="120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{B1A8534B-68FC-49B8-95CD-8E547BAEA7CE}</a:tableStyleId>
              </a:tblPr>
              <a:tblGrid>
                <a:gridCol w="1384125"/>
                <a:gridCol w="1885875"/>
                <a:gridCol w="1597700"/>
                <a:gridCol w="1812350"/>
                <a:gridCol w="1712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Must Have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Should Have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Could Have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Won’t Have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Employees: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notification system to enable users to know when their problem has been logged.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straightforward way of declaring you have a problem - telephone call.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system which provides the employee with an estimated waiting time.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Won’t log problems based on the employee's level of status, therefore managers and directors may become frustrated due to waiting. 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9" name="Shape 79"/>
          <p:cNvGraphicFramePr/>
          <p:nvPr/>
        </p:nvGraphicFramePr>
        <p:xfrm>
          <a:off x="412075" y="285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{B1A8534B-68FC-49B8-95CD-8E547BAEA7CE}</a:tableStyleId>
              </a:tblPr>
              <a:tblGrid>
                <a:gridCol w="1391175"/>
                <a:gridCol w="1895025"/>
                <a:gridCol w="1596425"/>
                <a:gridCol w="1820350"/>
                <a:gridCol w="16897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Must Have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Should Have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Could Have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Won’t Have 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Technical Staff: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sufficient budget for the team to work with, in order to maintain and update the bank's technology - in regards to both software and hardware.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scope to communicate and select their own suppliers, as they are the people with technical knowledge to provide a more efficient help desk system.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Employees within the bank which are not demanding, and understand the technician’s workload.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Won’t include requirements which haven’t been agreed by all stakeholders.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Cases: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/>
              <a:t>A use case is a series of actions that describes the interaction between an actor and a system. It helps to identify and clarify requirements within a system.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 Diagram: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14855" l="23116" r="31026" t="24608"/>
          <a:stretch/>
        </p:blipFill>
        <p:spPr>
          <a:xfrm>
            <a:off x="2086225" y="1135875"/>
            <a:ext cx="4826675" cy="358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Written Use Case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Name of case:</a:t>
            </a:r>
            <a:r>
              <a:rPr lang="en"/>
              <a:t> Fix Problem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Goal:</a:t>
            </a:r>
            <a:r>
              <a:rPr lang="en"/>
              <a:t> For the help desk to fix the IT problem given by the employees of the bank, efficiently and effectively.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Actors: </a:t>
            </a:r>
            <a:r>
              <a:rPr lang="en"/>
              <a:t>Primary and secondary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Success path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Failure path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 Approach - Crystal Methodology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599" cy="84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decided to develop our system while following Crystal methodology, this is because 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414250" y="1956150"/>
            <a:ext cx="8215800" cy="248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Crystal Methodology incorporates frequent delivery</a:t>
            </a: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Uses Osmotic communication </a:t>
            </a: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Reflective Development </a:t>
            </a: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Has an emphasis on Personal Safety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 Gantt Chart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13195" l="0" r="9297" t="28338"/>
          <a:stretch/>
        </p:blipFill>
        <p:spPr>
          <a:xfrm>
            <a:off x="425250" y="946100"/>
            <a:ext cx="8331350" cy="30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