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7099300" cy="10234600"/>
  <p:embeddedFontLst>
    <p:embeddedFont>
      <p:font typeface="Arial Narrow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19">
          <p15:clr>
            <a:srgbClr val="A4A3A4"/>
          </p15:clr>
        </p15:guide>
        <p15:guide id="2" pos="5712">
          <p15:clr>
            <a:srgbClr val="A4A3A4"/>
          </p15:clr>
        </p15:guide>
        <p15:guide id="3" pos="5079">
          <p15:clr>
            <a:srgbClr val="A4A3A4"/>
          </p15:clr>
        </p15:guide>
        <p15:guide id="4" pos="5511">
          <p15:clr>
            <a:srgbClr val="A4A3A4"/>
          </p15:clr>
        </p15:guide>
      </p15:sldGuideLst>
    </p:ext>
    <p:ext uri="{2D200454-40CA-4A62-9FC3-DE9A4176ACB9}">
      <p15:notesGuideLst>
        <p15:guide id="1" orient="horz" pos="2458">
          <p15:clr>
            <a:srgbClr val="A4A3A4"/>
          </p15:clr>
        </p15:guide>
        <p15:guide id="2" pos="29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D84145E-5F59-44E8-B9DD-EC6219CA3FA7}">
  <a:tblStyle styleId="{ED84145E-5F59-44E8-B9DD-EC6219CA3F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19" orient="horz"/>
        <p:guide pos="5712"/>
        <p:guide pos="5079"/>
        <p:guide pos="5511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458" orient="horz"/>
        <p:guide pos="298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ArialNarrow-bold.fntdata"/><Relationship Id="rId14" Type="http://schemas.openxmlformats.org/officeDocument/2006/relationships/slide" Target="slides/slide8.xml"/><Relationship Id="rId36" Type="http://schemas.openxmlformats.org/officeDocument/2006/relationships/font" Target="fonts/ArialNarrow-regular.fntdata"/><Relationship Id="rId17" Type="http://schemas.openxmlformats.org/officeDocument/2006/relationships/slide" Target="slides/slide11.xml"/><Relationship Id="rId39" Type="http://schemas.openxmlformats.org/officeDocument/2006/relationships/font" Target="fonts/ArialNarrow-boldItalic.fntdata"/><Relationship Id="rId16" Type="http://schemas.openxmlformats.org/officeDocument/2006/relationships/slide" Target="slides/slide10.xml"/><Relationship Id="rId38" Type="http://schemas.openxmlformats.org/officeDocument/2006/relationships/font" Target="fonts/ArialNarrow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-1588" y="-1588"/>
            <a:ext cx="3079751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675" spcFirstLastPara="1" rIns="19675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-1588"/>
            <a:ext cx="3079750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675" spcFirstLastPara="1" rIns="19675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00125" y="777875"/>
            <a:ext cx="5099050" cy="3824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7738" y="4864100"/>
            <a:ext cx="520382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-1588" y="9725025"/>
            <a:ext cx="3079751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5025"/>
            <a:ext cx="30797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fr-CH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lot.ly/~BijanSN/18/#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lot.ly/~BijanSN/15/#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1000125" y="777875"/>
            <a:ext cx="5099050" cy="3824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947738" y="4864100"/>
            <a:ext cx="520382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 txBox="1"/>
          <p:nvPr>
            <p:ph idx="11" type="ftr"/>
          </p:nvPr>
        </p:nvSpPr>
        <p:spPr>
          <a:xfrm>
            <a:off x="-1588" y="9725025"/>
            <a:ext cx="3079751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4021138" y="9725025"/>
            <a:ext cx="3079750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a160a8dc5_2_272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5" name="Google Shape;215;g5a160a8dc5_2_272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5a160a8dc5_2_272:notes"/>
          <p:cNvSpPr txBox="1"/>
          <p:nvPr>
            <p:ph idx="11" type="ftr"/>
          </p:nvPr>
        </p:nvSpPr>
        <p:spPr>
          <a:xfrm>
            <a:off x="-158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217" name="Google Shape;217;g5a160a8dc5_2_272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a160a8dc5_2_288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9" name="Google Shape;229;g5a160a8dc5_2_288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g5a160a8dc5_2_288:notes"/>
          <p:cNvSpPr txBox="1"/>
          <p:nvPr>
            <p:ph idx="11" type="ftr"/>
          </p:nvPr>
        </p:nvSpPr>
        <p:spPr>
          <a:xfrm>
            <a:off x="-158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231" name="Google Shape;231;g5a160a8dc5_2_288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a160a8dc5_2_303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9" name="Google Shape;249;g5a160a8dc5_2_303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a160a8dc5_2_303:notes"/>
          <p:cNvSpPr txBox="1"/>
          <p:nvPr>
            <p:ph idx="11" type="ftr"/>
          </p:nvPr>
        </p:nvSpPr>
        <p:spPr>
          <a:xfrm>
            <a:off x="-158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251" name="Google Shape;251;g5a160a8dc5_2_303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778194a62_0_19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778194a62_0_19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r-CH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https://plot.ly/~BijanSN/18/#/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5778194a62_0_19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778194a62_0_24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778194a62_0_24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r-CH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https://plot.ly/~BijanSN/15/#/</a:t>
            </a:r>
            <a:endParaRPr/>
          </a:p>
        </p:txBody>
      </p:sp>
      <p:sp>
        <p:nvSpPr>
          <p:cNvPr id="275" name="Google Shape;275;g5778194a62_0_24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778194a62_0_36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778194a62_0_36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5778194a62_0_36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778194a62_0_41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778194a62_0_41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5778194a62_0_41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a160a8dc5_2_319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7" name="Google Shape;307;g5a160a8dc5_2_319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r-CH"/>
              <a:t>Suggestions: Comparison;  without RE ; with Listed only ; with Listed + Direct; Constrained </a:t>
            </a:r>
            <a:endParaRPr/>
          </a:p>
        </p:txBody>
      </p:sp>
      <p:sp>
        <p:nvSpPr>
          <p:cNvPr id="308" name="Google Shape;308;g5a160a8dc5_2_319:notes"/>
          <p:cNvSpPr txBox="1"/>
          <p:nvPr>
            <p:ph idx="11" type="ftr"/>
          </p:nvPr>
        </p:nvSpPr>
        <p:spPr>
          <a:xfrm>
            <a:off x="-158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309" name="Google Shape;309;g5a160a8dc5_2_319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a160a8dc5_2_330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0" name="Google Shape;320;g5a160a8dc5_2_330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5a160a8dc5_2_330:notes"/>
          <p:cNvSpPr txBox="1"/>
          <p:nvPr>
            <p:ph idx="11" type="ftr"/>
          </p:nvPr>
        </p:nvSpPr>
        <p:spPr>
          <a:xfrm>
            <a:off x="-158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322" name="Google Shape;322;g5a160a8dc5_2_330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778194a62_1_11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9" name="Google Shape;339;g5778194a62_1_11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5778194a62_1_11:notes"/>
          <p:cNvSpPr txBox="1"/>
          <p:nvPr>
            <p:ph idx="11" type="ftr"/>
          </p:nvPr>
        </p:nvSpPr>
        <p:spPr>
          <a:xfrm>
            <a:off x="-158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341" name="Google Shape;341;g5778194a62_1_11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a160a8dc5_1_0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g5a160a8dc5_1_0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b="0" i="1" sz="800"/>
          </a:p>
        </p:txBody>
      </p:sp>
      <p:sp>
        <p:nvSpPr>
          <p:cNvPr id="93" name="Google Shape;93;g5a160a8dc5_1_0:notes"/>
          <p:cNvSpPr txBox="1"/>
          <p:nvPr>
            <p:ph idx="11" type="ftr"/>
          </p:nvPr>
        </p:nvSpPr>
        <p:spPr>
          <a:xfrm>
            <a:off x="-158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94" name="Google Shape;94;g5a160a8dc5_1_0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778194a62_1_29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8" name="Google Shape;358;g5778194a62_1_29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5778194a62_1_29:notes"/>
          <p:cNvSpPr txBox="1"/>
          <p:nvPr>
            <p:ph idx="11" type="ftr"/>
          </p:nvPr>
        </p:nvSpPr>
        <p:spPr>
          <a:xfrm>
            <a:off x="-158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360" name="Google Shape;360;g5778194a62_1_29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778194a62_3_3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5" name="Google Shape;375;g5778194a62_3_3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5778194a62_3_3:notes"/>
          <p:cNvSpPr txBox="1"/>
          <p:nvPr>
            <p:ph idx="11" type="ftr"/>
          </p:nvPr>
        </p:nvSpPr>
        <p:spPr>
          <a:xfrm>
            <a:off x="-158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377" name="Google Shape;377;g5778194a62_3_3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778194a62_3_19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1" name="Google Shape;391;g5778194a62_3_19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5778194a62_3_19:notes"/>
          <p:cNvSpPr txBox="1"/>
          <p:nvPr>
            <p:ph idx="11" type="ftr"/>
          </p:nvPr>
        </p:nvSpPr>
        <p:spPr>
          <a:xfrm>
            <a:off x="-158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393" name="Google Shape;393;g5778194a62_3_19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778194a62_3_39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6" name="Google Shape;406;g5778194a62_3_39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5778194a62_3_39:notes"/>
          <p:cNvSpPr txBox="1"/>
          <p:nvPr>
            <p:ph idx="11" type="ftr"/>
          </p:nvPr>
        </p:nvSpPr>
        <p:spPr>
          <a:xfrm>
            <a:off x="-158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408" name="Google Shape;408;g5778194a62_3_39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778194a62_3_54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1" name="Google Shape;421;g5778194a62_3_54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5778194a62_3_54:notes"/>
          <p:cNvSpPr txBox="1"/>
          <p:nvPr>
            <p:ph idx="11" type="ftr"/>
          </p:nvPr>
        </p:nvSpPr>
        <p:spPr>
          <a:xfrm>
            <a:off x="-158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423" name="Google Shape;423;g5778194a62_3_54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778194a62_3_69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6" name="Google Shape;436;g5778194a62_3_69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5778194a62_3_69:notes"/>
          <p:cNvSpPr txBox="1"/>
          <p:nvPr>
            <p:ph idx="11" type="ftr"/>
          </p:nvPr>
        </p:nvSpPr>
        <p:spPr>
          <a:xfrm>
            <a:off x="-158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438" name="Google Shape;438;g5778194a62_3_69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778194a62_3_84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1" name="Google Shape;451;g5778194a62_3_84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5778194a62_3_84:notes"/>
          <p:cNvSpPr txBox="1"/>
          <p:nvPr>
            <p:ph idx="11" type="ftr"/>
          </p:nvPr>
        </p:nvSpPr>
        <p:spPr>
          <a:xfrm>
            <a:off x="-158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453" name="Google Shape;453;g5778194a62_3_84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778194a62_3_123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7" name="Google Shape;467;g5778194a62_3_123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5778194a62_3_123:notes"/>
          <p:cNvSpPr txBox="1"/>
          <p:nvPr>
            <p:ph idx="11" type="ftr"/>
          </p:nvPr>
        </p:nvSpPr>
        <p:spPr>
          <a:xfrm>
            <a:off x="-158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469" name="Google Shape;469;g5778194a62_3_123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778194a62_1_43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7" name="Google Shape;487;g5778194a62_1_43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r-CH"/>
              <a:t>As well as constraint on weights, not good.</a:t>
            </a:r>
            <a:endParaRPr/>
          </a:p>
        </p:txBody>
      </p:sp>
      <p:sp>
        <p:nvSpPr>
          <p:cNvPr id="488" name="Google Shape;488;g5778194a62_1_43:notes"/>
          <p:cNvSpPr txBox="1"/>
          <p:nvPr>
            <p:ph idx="11" type="ftr"/>
          </p:nvPr>
        </p:nvSpPr>
        <p:spPr>
          <a:xfrm>
            <a:off x="-158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489" name="Google Shape;489;g5778194a62_1_43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6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6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d30f5db51_0_20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g4d30f5db51_0_20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SMIMC Index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SPTR500N Index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CACR Index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TUKXG Index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LD08TRUU Index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SBIDGT Index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Bloomberg Barclays US Aggregate: Government-Related Total Return Unhedged USD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Swiss Bond Index (SBI) Domestic Government Total Return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FTSE EPRA/NAREIT United States Index Net TRI USD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FTSE EPRA/NAREIT UK REITs TR GBP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FTSE EPRA/NAREIT Switzerland Index Net TRI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FTSE EPRA/NAREIT France Index Net TRI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FTSE EPRA/NAREIT Developed Asia in USD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Suggestions: </a:t>
            </a:r>
            <a:r>
              <a:rPr lang="fr-CH" sz="1400">
                <a:latin typeface="Arial"/>
                <a:ea typeface="Arial"/>
                <a:cs typeface="Arial"/>
                <a:sym typeface="Arial"/>
              </a:rPr>
              <a:t>Summarize all indices used - From where they have been collected (Bloomberg) - Time frame - quarterly - Performance index not price =&gt; explain why</a:t>
            </a:r>
            <a:r>
              <a:rPr lang="fr-CH" sz="2000"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r-CH"/>
              <a:t>Try to find a nice display such as this image, where you could colored the country used for our </a:t>
            </a:r>
            <a:r>
              <a:rPr lang="fr-CH"/>
              <a:t>assignment</a:t>
            </a:r>
            <a:r>
              <a:rPr lang="fr-CH"/>
              <a:t> (not to have only text on the slide) </a:t>
            </a:r>
            <a:endParaRPr/>
          </a:p>
        </p:txBody>
      </p:sp>
      <p:sp>
        <p:nvSpPr>
          <p:cNvPr id="120" name="Google Shape;120;g4d30f5db51_0_20:notes"/>
          <p:cNvSpPr txBox="1"/>
          <p:nvPr>
            <p:ph idx="11" type="ftr"/>
          </p:nvPr>
        </p:nvSpPr>
        <p:spPr>
          <a:xfrm>
            <a:off x="-158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121" name="Google Shape;121;g4d30f5db51_0_20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30f5db51_0_83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g4d30f5db51_0_83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4d30f5db51_0_83:notes"/>
          <p:cNvSpPr txBox="1"/>
          <p:nvPr>
            <p:ph idx="11" type="ftr"/>
          </p:nvPr>
        </p:nvSpPr>
        <p:spPr>
          <a:xfrm>
            <a:off x="-158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136" name="Google Shape;136;g4d30f5db51_0_83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a160a8dc5_1_99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g5a160a8dc5_1_99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g5a160a8dc5_1_99:notes"/>
          <p:cNvSpPr txBox="1"/>
          <p:nvPr>
            <p:ph idx="11" type="ftr"/>
          </p:nvPr>
        </p:nvSpPr>
        <p:spPr>
          <a:xfrm>
            <a:off x="-158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149" name="Google Shape;149;g5a160a8dc5_1_99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a160a8dc5_1_110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g5a160a8dc5_1_110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5a160a8dc5_1_110:notes"/>
          <p:cNvSpPr txBox="1"/>
          <p:nvPr>
            <p:ph idx="11" type="ftr"/>
          </p:nvPr>
        </p:nvSpPr>
        <p:spPr>
          <a:xfrm>
            <a:off x="-158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164" name="Google Shape;164;g5a160a8dc5_1_110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78194a62_0_9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778194a62_0_9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5778194a62_0_9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a160a8dc5_1_146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g5a160a8dc5_1_146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5a160a8dc5_1_146:notes"/>
          <p:cNvSpPr txBox="1"/>
          <p:nvPr>
            <p:ph idx="11" type="ftr"/>
          </p:nvPr>
        </p:nvSpPr>
        <p:spPr>
          <a:xfrm>
            <a:off x="-158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188" name="Google Shape;188;g5a160a8dc5_1_146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a160a8dc5_2_257:notes"/>
          <p:cNvSpPr/>
          <p:nvPr>
            <p:ph idx="2" type="sldImg"/>
          </p:nvPr>
        </p:nvSpPr>
        <p:spPr>
          <a:xfrm>
            <a:off x="1000125" y="777875"/>
            <a:ext cx="5099100" cy="38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g5a160a8dc5_2_257:notes"/>
          <p:cNvSpPr txBox="1"/>
          <p:nvPr>
            <p:ph idx="1" type="body"/>
          </p:nvPr>
        </p:nvSpPr>
        <p:spPr>
          <a:xfrm>
            <a:off x="947738" y="4864100"/>
            <a:ext cx="5203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75" spcFirstLastPara="1" rIns="95175" wrap="square" tIns="47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5a160a8dc5_2_257:notes"/>
          <p:cNvSpPr txBox="1"/>
          <p:nvPr>
            <p:ph idx="11" type="ftr"/>
          </p:nvPr>
        </p:nvSpPr>
        <p:spPr>
          <a:xfrm>
            <a:off x="-158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Executive MBA Introduction Session 2014-15</a:t>
            </a:r>
            <a:endParaRPr/>
          </a:p>
        </p:txBody>
      </p:sp>
      <p:sp>
        <p:nvSpPr>
          <p:cNvPr id="202" name="Google Shape;202;g5a160a8dc5_2_257:notes"/>
          <p:cNvSpPr txBox="1"/>
          <p:nvPr>
            <p:ph idx="12" type="sldNum"/>
          </p:nvPr>
        </p:nvSpPr>
        <p:spPr>
          <a:xfrm>
            <a:off x="4021138" y="9725025"/>
            <a:ext cx="307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75" spcFirstLastPara="1" rIns="196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">
  <p:cSld name="Cover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4961" l="0" r="0" t="0"/>
          <a:stretch/>
        </p:blipFill>
        <p:spPr>
          <a:xfrm>
            <a:off x="7445376" y="4831035"/>
            <a:ext cx="1698625" cy="18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685800" y="270892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371600" y="4246238"/>
            <a:ext cx="6400800" cy="14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>
            <a:off x="0" y="6652376"/>
            <a:ext cx="9159900" cy="2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59900" cy="2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User\Desktop\gsem50.tif" id="60" name="Google Shape;60;p13"/>
          <p:cNvPicPr preferRelativeResize="0"/>
          <p:nvPr/>
        </p:nvPicPr>
        <p:blipFill rotWithShape="1">
          <a:blip r:embed="rId3">
            <a:alphaModFix/>
          </a:blip>
          <a:srcRect b="8492" l="0" r="0" t="8492"/>
          <a:stretch/>
        </p:blipFill>
        <p:spPr>
          <a:xfrm>
            <a:off x="38547" y="5517232"/>
            <a:ext cx="2772000" cy="10328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tax property&quot;" id="61" name="Google Shape;61;p13"/>
          <p:cNvPicPr preferRelativeResize="0"/>
          <p:nvPr/>
        </p:nvPicPr>
        <p:blipFill rotWithShape="1">
          <a:blip r:embed="rId4">
            <a:alphaModFix/>
          </a:blip>
          <a:srcRect b="0" l="0" r="0" t="19846"/>
          <a:stretch/>
        </p:blipFill>
        <p:spPr>
          <a:xfrm>
            <a:off x="-39" y="188640"/>
            <a:ext cx="9143999" cy="252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79513" y="260648"/>
            <a:ext cx="8784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6231614" y="6069363"/>
            <a:ext cx="28782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0" spcFirstLastPara="1" rIns="720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CH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International Macroeconomics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CH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Gita Kurnia &amp; Julia Fürlinger</a:t>
            </a:r>
            <a:endParaRPr b="0" i="0" sz="1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CH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2018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9159900" cy="2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0" y="6652376"/>
            <a:ext cx="9159900" cy="2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User\Desktop\gsem50.tif" id="67" name="Google Shape;67;p14"/>
          <p:cNvPicPr preferRelativeResize="0"/>
          <p:nvPr/>
        </p:nvPicPr>
        <p:blipFill rotWithShape="1">
          <a:blip r:embed="rId2">
            <a:alphaModFix/>
          </a:blip>
          <a:srcRect b="8492" l="0" r="0" t="8492"/>
          <a:stretch/>
        </p:blipFill>
        <p:spPr>
          <a:xfrm>
            <a:off x="41891" y="5983268"/>
            <a:ext cx="1728000" cy="643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79513" y="260648"/>
            <a:ext cx="8784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79513" y="1340771"/>
            <a:ext cx="87849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5"/>
          <p:cNvSpPr/>
          <p:nvPr/>
        </p:nvSpPr>
        <p:spPr>
          <a:xfrm>
            <a:off x="0" y="0"/>
            <a:ext cx="9159900" cy="2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6652376"/>
            <a:ext cx="9159900" cy="2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User\Desktop\gsem50.tif" id="73" name="Google Shape;73;p15"/>
          <p:cNvPicPr preferRelativeResize="0"/>
          <p:nvPr/>
        </p:nvPicPr>
        <p:blipFill rotWithShape="1">
          <a:blip r:embed="rId2">
            <a:alphaModFix/>
          </a:blip>
          <a:srcRect b="8492" l="0" r="0" t="8492"/>
          <a:stretch/>
        </p:blipFill>
        <p:spPr>
          <a:xfrm>
            <a:off x="41891" y="5983268"/>
            <a:ext cx="1728000" cy="64388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6231614" y="6069363"/>
            <a:ext cx="28782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0" spcFirstLastPara="1" rIns="720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International Macroeconomics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Gita Kurnia &amp; Julia Fürlinger</a:t>
            </a:r>
            <a:endParaRPr sz="1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2018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4961" l="0" r="0" t="0"/>
          <a:stretch/>
        </p:blipFill>
        <p:spPr>
          <a:xfrm>
            <a:off x="7445376" y="4831035"/>
            <a:ext cx="1698625" cy="18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179513" y="260648"/>
            <a:ext cx="8784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6"/>
          <p:cNvSpPr/>
          <p:nvPr/>
        </p:nvSpPr>
        <p:spPr>
          <a:xfrm>
            <a:off x="0" y="0"/>
            <a:ext cx="9159900" cy="2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0" y="6652376"/>
            <a:ext cx="9159900" cy="2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User\Desktop\gsem50.tif" id="80" name="Google Shape;80;p16"/>
          <p:cNvPicPr preferRelativeResize="0"/>
          <p:nvPr/>
        </p:nvPicPr>
        <p:blipFill rotWithShape="1">
          <a:blip r:embed="rId3">
            <a:alphaModFix/>
          </a:blip>
          <a:srcRect b="8492" l="0" r="0" t="8492"/>
          <a:stretch/>
        </p:blipFill>
        <p:spPr>
          <a:xfrm>
            <a:off x="38547" y="5517232"/>
            <a:ext cx="2772000" cy="103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10.jp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jpg"/><Relationship Id="rId4" Type="http://schemas.openxmlformats.org/officeDocument/2006/relationships/image" Target="../media/image31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Relationship Id="rId4" Type="http://schemas.openxmlformats.org/officeDocument/2006/relationships/image" Target="../media/image2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jpg"/><Relationship Id="rId4" Type="http://schemas.openxmlformats.org/officeDocument/2006/relationships/image" Target="../media/image30.png"/><Relationship Id="rId5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0" y="3013725"/>
            <a:ext cx="91440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>
                <a:solidFill>
                  <a:srgbClr val="666666"/>
                </a:solidFill>
              </a:rPr>
              <a:t>Asset Allocation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1619675" y="4392000"/>
            <a:ext cx="5904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i="1" lang="fr-CH" sz="2000">
                <a:solidFill>
                  <a:srgbClr val="000000"/>
                </a:solidFill>
              </a:rPr>
              <a:t>Assignment</a:t>
            </a:r>
            <a:r>
              <a:rPr b="0" i="1" lang="fr-CH" sz="2000">
                <a:solidFill>
                  <a:schemeClr val="dk1"/>
                </a:solidFill>
              </a:rPr>
              <a:t> 2019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190825" y="4951000"/>
            <a:ext cx="67623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fr-CH" sz="1600">
                <a:solidFill>
                  <a:schemeClr val="dk2"/>
                </a:solidFill>
              </a:rPr>
              <a:t>Alix de Sarrazin - Bijan Sadat - Johan Monnard - Oleksii Myronko - Torgeir Holmen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1" lang="fr-CH" sz="1600">
                <a:solidFill>
                  <a:schemeClr val="dk2"/>
                </a:solidFill>
              </a:rPr>
              <a:t>May 16th, 2019</a:t>
            </a:r>
            <a:endParaRPr b="1"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2</a:t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6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Real Estate Role in a Portfolio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-7026537" y="18013"/>
            <a:ext cx="35589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322700" y="1340675"/>
            <a:ext cx="88212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5" name="Google Shape;225;p26"/>
          <p:cNvSpPr txBox="1"/>
          <p:nvPr/>
        </p:nvSpPr>
        <p:spPr>
          <a:xfrm>
            <a:off x="-286575" y="1308525"/>
            <a:ext cx="6443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Portfolio without Direct RE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6587" y="1938575"/>
            <a:ext cx="9850876" cy="468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/>
          <p:nvPr/>
        </p:nvSpPr>
        <p:spPr>
          <a:xfrm>
            <a:off x="0" y="5426050"/>
            <a:ext cx="2620500" cy="117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3</a:t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Portfolio Construction under OPP2 Constraints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 txBox="1"/>
          <p:nvPr/>
        </p:nvSpPr>
        <p:spPr>
          <a:xfrm>
            <a:off x="-7026537" y="18013"/>
            <a:ext cx="35589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 txBox="1"/>
          <p:nvPr/>
        </p:nvSpPr>
        <p:spPr>
          <a:xfrm>
            <a:off x="322700" y="1340675"/>
            <a:ext cx="88212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40" name="Google Shape;240;p27"/>
          <p:cNvSpPr txBox="1"/>
          <p:nvPr/>
        </p:nvSpPr>
        <p:spPr>
          <a:xfrm>
            <a:off x="-286575" y="1308525"/>
            <a:ext cx="6443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Relevant</a:t>
            </a: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 Articles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41" name="Google Shape;241;p27"/>
          <p:cNvSpPr txBox="1"/>
          <p:nvPr/>
        </p:nvSpPr>
        <p:spPr>
          <a:xfrm>
            <a:off x="-64225" y="2010575"/>
            <a:ext cx="5665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fr-CH" sz="1800">
                <a:solidFill>
                  <a:schemeClr val="dk1"/>
                </a:solidFill>
              </a:rPr>
              <a:t>Art 50 al 3 &amp; Art 52 - </a:t>
            </a:r>
            <a:r>
              <a:rPr i="1" lang="fr-CH" sz="1800">
                <a:solidFill>
                  <a:schemeClr val="dk1"/>
                </a:solidFill>
              </a:rPr>
              <a:t>Specific requirements</a:t>
            </a:r>
            <a:r>
              <a:rPr lang="fr-CH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fr-CH" sz="1600">
                <a:solidFill>
                  <a:schemeClr val="dk1"/>
                </a:solidFill>
              </a:rPr>
              <a:t>Risk allocation 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fr-CH" sz="1600">
                <a:solidFill>
                  <a:schemeClr val="dk1"/>
                </a:solidFill>
              </a:rPr>
              <a:t>Time horizons 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600"/>
              <a:buChar char="❏"/>
            </a:pPr>
            <a:r>
              <a:rPr lang="fr-CH" sz="1600">
                <a:solidFill>
                  <a:srgbClr val="A61C00"/>
                </a:solidFill>
              </a:rPr>
              <a:t>Liquidity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42" name="Google Shape;242;p27"/>
          <p:cNvSpPr txBox="1"/>
          <p:nvPr/>
        </p:nvSpPr>
        <p:spPr>
          <a:xfrm>
            <a:off x="-72175" y="3329650"/>
            <a:ext cx="45093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fr-CH" sz="1800">
                <a:solidFill>
                  <a:schemeClr val="dk1"/>
                </a:solidFill>
              </a:rPr>
              <a:t>Art 53 - </a:t>
            </a:r>
            <a:r>
              <a:rPr i="1" lang="fr-CH" sz="1800">
                <a:solidFill>
                  <a:schemeClr val="dk1"/>
                </a:solidFill>
              </a:rPr>
              <a:t>Authorized investments</a:t>
            </a:r>
            <a:endParaRPr i="1" sz="18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fr-CH" sz="1600">
                <a:solidFill>
                  <a:schemeClr val="dk1"/>
                </a:solidFill>
              </a:rPr>
              <a:t>Cash amounts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fr-CH" sz="1600">
                <a:solidFill>
                  <a:schemeClr val="dk1"/>
                </a:solidFill>
              </a:rPr>
              <a:t>Stocks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fr-CH" sz="1600">
                <a:solidFill>
                  <a:schemeClr val="dk1"/>
                </a:solidFill>
              </a:rPr>
              <a:t>Bonds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❏"/>
            </a:pPr>
            <a:r>
              <a:rPr b="1" lang="fr-CH" sz="1600">
                <a:solidFill>
                  <a:srgbClr val="980000"/>
                </a:solidFill>
              </a:rPr>
              <a:t>Property</a:t>
            </a:r>
            <a:endParaRPr b="1" sz="1600">
              <a:solidFill>
                <a:srgbClr val="98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fr-CH" sz="1600">
                <a:solidFill>
                  <a:schemeClr val="dk1"/>
                </a:solidFill>
              </a:rPr>
              <a:t>Participation certificates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fr-CH" sz="1600">
                <a:solidFill>
                  <a:schemeClr val="dk1"/>
                </a:solidFill>
              </a:rPr>
              <a:t>Alternative investments </a:t>
            </a:r>
            <a:endParaRPr sz="1600"/>
          </a:p>
        </p:txBody>
      </p:sp>
      <p:sp>
        <p:nvSpPr>
          <p:cNvPr id="243" name="Google Shape;243;p27"/>
          <p:cNvSpPr txBox="1"/>
          <p:nvPr/>
        </p:nvSpPr>
        <p:spPr>
          <a:xfrm>
            <a:off x="-72175" y="5374725"/>
            <a:ext cx="67257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fr-CH" sz="1800">
                <a:solidFill>
                  <a:schemeClr val="dk1"/>
                </a:solidFill>
              </a:rPr>
              <a:t>Art 53 al. 5 - </a:t>
            </a:r>
            <a:r>
              <a:rPr i="1" lang="fr-CH" sz="1800">
                <a:solidFill>
                  <a:schemeClr val="dk1"/>
                </a:solidFill>
              </a:rPr>
              <a:t>Leverage</a:t>
            </a:r>
            <a:endParaRPr i="1" sz="1800">
              <a:solidFill>
                <a:schemeClr val="dk1"/>
              </a:solidFill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fr-CH" sz="1600">
                <a:solidFill>
                  <a:schemeClr val="dk1"/>
                </a:solidFill>
              </a:rPr>
              <a:t>Stocks and bonds : not allowed </a:t>
            </a:r>
            <a:endParaRPr i="1" sz="18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fr-CH" sz="1600">
                <a:solidFill>
                  <a:schemeClr val="dk1"/>
                </a:solidFill>
              </a:rPr>
              <a:t>Real estate</a:t>
            </a:r>
            <a:r>
              <a:rPr lang="fr-CH" sz="1600">
                <a:solidFill>
                  <a:schemeClr val="dk1"/>
                </a:solidFill>
              </a:rPr>
              <a:t> : refer to </a:t>
            </a:r>
            <a:r>
              <a:rPr b="1" lang="fr-CH" sz="1600">
                <a:solidFill>
                  <a:schemeClr val="dk1"/>
                </a:solidFill>
              </a:rPr>
              <a:t>art. 54b al.2</a:t>
            </a:r>
            <a:r>
              <a:rPr lang="fr-CH" sz="1600">
                <a:solidFill>
                  <a:schemeClr val="dk1"/>
                </a:solidFill>
              </a:rPr>
              <a:t>; Max 30% of property’s market value on external financing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 txBox="1"/>
          <p:nvPr/>
        </p:nvSpPr>
        <p:spPr>
          <a:xfrm>
            <a:off x="3880925" y="2718675"/>
            <a:ext cx="4791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fr-CH" sz="1800">
                <a:solidFill>
                  <a:schemeClr val="dk1"/>
                </a:solidFill>
              </a:rPr>
              <a:t>Art 54b al 1 -</a:t>
            </a:r>
            <a:r>
              <a:rPr b="1" i="1" lang="fr-CH" sz="1800">
                <a:solidFill>
                  <a:schemeClr val="dk1"/>
                </a:solidFill>
              </a:rPr>
              <a:t> </a:t>
            </a:r>
            <a:r>
              <a:rPr i="1" lang="fr-CH" sz="1800">
                <a:solidFill>
                  <a:schemeClr val="dk1"/>
                </a:solidFill>
              </a:rPr>
              <a:t>Real Estate Requirements </a:t>
            </a:r>
            <a:endParaRPr i="1" sz="18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fr-CH" sz="1600">
                <a:solidFill>
                  <a:schemeClr val="dk1"/>
                </a:solidFill>
              </a:rPr>
              <a:t>Max 5% of total fund wealth per property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4010725" y="4056250"/>
            <a:ext cx="5665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fr-CH" sz="1800">
                <a:solidFill>
                  <a:schemeClr val="dk1"/>
                </a:solidFill>
              </a:rPr>
              <a:t>Art 55 - </a:t>
            </a:r>
            <a:r>
              <a:rPr i="1" lang="fr-CH" sz="1800">
                <a:solidFill>
                  <a:schemeClr val="dk1"/>
                </a:solidFill>
              </a:rPr>
              <a:t>Allocation </a:t>
            </a:r>
            <a:r>
              <a:rPr i="1" lang="fr-CH" sz="1800">
                <a:solidFill>
                  <a:schemeClr val="dk1"/>
                </a:solidFill>
              </a:rPr>
              <a:t>w</a:t>
            </a:r>
            <a:r>
              <a:rPr i="1" lang="fr-CH" sz="1800">
                <a:solidFill>
                  <a:schemeClr val="dk1"/>
                </a:solidFill>
              </a:rPr>
              <a:t>eight limits </a:t>
            </a:r>
            <a:endParaRPr sz="1600">
              <a:solidFill>
                <a:srgbClr val="1F325E"/>
              </a:solidFill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fr-CH" sz="1600">
                <a:solidFill>
                  <a:schemeClr val="dk1"/>
                </a:solidFill>
              </a:rPr>
              <a:t>50% in stocks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fr-CH" sz="1600">
                <a:solidFill>
                  <a:schemeClr val="dk1"/>
                </a:solidFill>
              </a:rPr>
              <a:t>Between 15-30% for other asset classes 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❏"/>
            </a:pPr>
            <a:r>
              <a:rPr b="1" lang="fr-CH" sz="1600">
                <a:solidFill>
                  <a:srgbClr val="980000"/>
                </a:solidFill>
              </a:rPr>
              <a:t>30%</a:t>
            </a:r>
            <a:r>
              <a:rPr lang="fr-CH" sz="1600">
                <a:solidFill>
                  <a:srgbClr val="980000"/>
                </a:solidFill>
              </a:rPr>
              <a:t> in real estate  (maximum of 1/3 abroad)</a:t>
            </a:r>
            <a:endParaRPr sz="1600">
              <a:solidFill>
                <a:srgbClr val="980000"/>
              </a:solidFill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4010725" y="3930875"/>
            <a:ext cx="5057100" cy="1473000"/>
          </a:xfrm>
          <a:prstGeom prst="flowChartAlternateProcess">
            <a:avLst/>
          </a:prstGeom>
          <a:noFill/>
          <a:ln cap="flat" cmpd="sng" w="9525">
            <a:solidFill>
              <a:srgbClr val="98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3</a:t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8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Portfolio Construction under OPP2 Constraints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"/>
          <p:cNvSpPr txBox="1"/>
          <p:nvPr/>
        </p:nvSpPr>
        <p:spPr>
          <a:xfrm>
            <a:off x="-7026537" y="18013"/>
            <a:ext cx="35589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"/>
          <p:cNvSpPr txBox="1"/>
          <p:nvPr/>
        </p:nvSpPr>
        <p:spPr>
          <a:xfrm>
            <a:off x="322700" y="1340675"/>
            <a:ext cx="88212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59" name="Google Shape;259;p28"/>
          <p:cNvSpPr txBox="1"/>
          <p:nvPr/>
        </p:nvSpPr>
        <p:spPr>
          <a:xfrm>
            <a:off x="-286575" y="1308525"/>
            <a:ext cx="6443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. Efficient Frontier under OPP2 Constraints 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1775"/>
            <a:ext cx="9144000" cy="470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575" y="1678875"/>
            <a:ext cx="9269100" cy="401920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/>
          <p:nvPr/>
        </p:nvSpPr>
        <p:spPr>
          <a:xfrm>
            <a:off x="-241100" y="1137925"/>
            <a:ext cx="6443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2. Efficient </a:t>
            </a: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weights</a:t>
            </a: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unconstrained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8" name="Google Shape;268;p29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3</a:t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9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Optimal p</a:t>
            </a:r>
            <a:r>
              <a:rPr lang="fr-CH">
                <a:solidFill>
                  <a:srgbClr val="666666"/>
                </a:solidFill>
              </a:rPr>
              <a:t>ortfolio weights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/>
        </p:nvSpPr>
        <p:spPr>
          <a:xfrm>
            <a:off x="-241100" y="1137925"/>
            <a:ext cx="6443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2. Efficient weights constrainted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2325"/>
            <a:ext cx="8839199" cy="3832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0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3</a:t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0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Optimal portfolio weights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12298"/>
            <a:ext cx="8839199" cy="367418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1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-241100" y="1137925"/>
            <a:ext cx="79503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2. Efficient weights unconstrainted (aggregated by asset class)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91" name="Google Shape;291;p31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3</a:t>
            </a: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1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Optimal portfolio weights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24298"/>
            <a:ext cx="8839199" cy="367418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2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 txBox="1"/>
          <p:nvPr/>
        </p:nvSpPr>
        <p:spPr>
          <a:xfrm>
            <a:off x="-241100" y="1137925"/>
            <a:ext cx="79503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2. Efficient weights unconstrainted (aggregated by asset class)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02" name="Google Shape;302;p32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3</a:t>
            </a:r>
            <a:endParaRPr/>
          </a:p>
        </p:txBody>
      </p:sp>
      <p:sp>
        <p:nvSpPr>
          <p:cNvPr id="303" name="Google Shape;303;p32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2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Optimal portfolio weights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4</a:t>
            </a: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3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Comparison &amp; Results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 txBox="1"/>
          <p:nvPr/>
        </p:nvSpPr>
        <p:spPr>
          <a:xfrm>
            <a:off x="-286575" y="1308525"/>
            <a:ext cx="6443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. Summary: All cases comparison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16" name="Google Shape;316;p33"/>
          <p:cNvSpPr txBox="1"/>
          <p:nvPr/>
        </p:nvSpPr>
        <p:spPr>
          <a:xfrm>
            <a:off x="453025" y="1946050"/>
            <a:ext cx="77421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pic>
        <p:nvPicPr>
          <p:cNvPr id="317" name="Google Shape;3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7926" y="2032200"/>
            <a:ext cx="9144000" cy="4586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5</a:t>
            </a:r>
            <a:endParaRPr/>
          </a:p>
        </p:txBody>
      </p:sp>
      <p:sp>
        <p:nvSpPr>
          <p:cNvPr id="325" name="Google Shape;325;p34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4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Currency Risk Hedging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27" name="Google Shape;327;p34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4"/>
          <p:cNvSpPr txBox="1"/>
          <p:nvPr/>
        </p:nvSpPr>
        <p:spPr>
          <a:xfrm>
            <a:off x="-286575" y="1232325"/>
            <a:ext cx="6443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1. CHF/EUR Example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29" name="Google Shape;329;p34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4"/>
          <p:cNvSpPr txBox="1"/>
          <p:nvPr/>
        </p:nvSpPr>
        <p:spPr>
          <a:xfrm>
            <a:off x="595475" y="3536077"/>
            <a:ext cx="4763700" cy="19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31" name="Google Shape;331;p34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4"/>
          <p:cNvSpPr txBox="1"/>
          <p:nvPr/>
        </p:nvSpPr>
        <p:spPr>
          <a:xfrm>
            <a:off x="595475" y="3536077"/>
            <a:ext cx="4763700" cy="19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33" name="Google Shape;333;p34"/>
          <p:cNvPicPr preferRelativeResize="0"/>
          <p:nvPr/>
        </p:nvPicPr>
        <p:blipFill rotWithShape="1">
          <a:blip r:embed="rId3">
            <a:alphaModFix/>
          </a:blip>
          <a:srcRect b="2238" l="0" r="0" t="0"/>
          <a:stretch/>
        </p:blipFill>
        <p:spPr>
          <a:xfrm>
            <a:off x="92925" y="1841025"/>
            <a:ext cx="8974875" cy="4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4"/>
          <p:cNvPicPr preferRelativeResize="0"/>
          <p:nvPr/>
        </p:nvPicPr>
        <p:blipFill rotWithShape="1">
          <a:blip r:embed="rId4">
            <a:alphaModFix/>
          </a:blip>
          <a:srcRect b="0" l="0" r="49683" t="0"/>
          <a:stretch/>
        </p:blipFill>
        <p:spPr>
          <a:xfrm>
            <a:off x="4822850" y="2180875"/>
            <a:ext cx="769034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8849" y="2156650"/>
            <a:ext cx="900000" cy="84046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4"/>
          <p:cNvSpPr/>
          <p:nvPr/>
        </p:nvSpPr>
        <p:spPr>
          <a:xfrm>
            <a:off x="5960150" y="2405875"/>
            <a:ext cx="6174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5</a:t>
            </a:r>
            <a:endParaRPr/>
          </a:p>
        </p:txBody>
      </p:sp>
      <p:sp>
        <p:nvSpPr>
          <p:cNvPr id="344" name="Google Shape;344;p35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5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Currency Risk Hedging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46" name="Google Shape;346;p35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5"/>
          <p:cNvSpPr txBox="1"/>
          <p:nvPr/>
        </p:nvSpPr>
        <p:spPr>
          <a:xfrm>
            <a:off x="-286575" y="1232325"/>
            <a:ext cx="6443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. Swiss Real Estate Sector Framework 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48" name="Google Shape;348;p35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5"/>
          <p:cNvSpPr txBox="1"/>
          <p:nvPr/>
        </p:nvSpPr>
        <p:spPr>
          <a:xfrm>
            <a:off x="595475" y="3536077"/>
            <a:ext cx="4763700" cy="19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50" name="Google Shape;350;p35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5"/>
          <p:cNvSpPr txBox="1"/>
          <p:nvPr/>
        </p:nvSpPr>
        <p:spPr>
          <a:xfrm>
            <a:off x="595475" y="3536077"/>
            <a:ext cx="4763700" cy="19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52" name="Google Shape;352;p35"/>
          <p:cNvPicPr preferRelativeResize="0"/>
          <p:nvPr/>
        </p:nvPicPr>
        <p:blipFill rotWithShape="1">
          <a:blip r:embed="rId3">
            <a:alphaModFix/>
          </a:blip>
          <a:srcRect b="12508" l="0" r="0" t="12500"/>
          <a:stretch/>
        </p:blipFill>
        <p:spPr>
          <a:xfrm>
            <a:off x="5578825" y="2813575"/>
            <a:ext cx="3357049" cy="17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7174" y="807275"/>
            <a:ext cx="1896300" cy="192093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5"/>
          <p:cNvSpPr txBox="1"/>
          <p:nvPr/>
        </p:nvSpPr>
        <p:spPr>
          <a:xfrm>
            <a:off x="282475" y="2091525"/>
            <a:ext cx="45870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fr-CH" sz="2000">
                <a:solidFill>
                  <a:schemeClr val="dk1"/>
                </a:solidFill>
              </a:rPr>
              <a:t>85% domestic investment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fr-CH" sz="2000">
                <a:solidFill>
                  <a:schemeClr val="dk1"/>
                </a:solidFill>
              </a:rPr>
              <a:t>Attractive investment, particularly high-end </a:t>
            </a:r>
            <a:r>
              <a:rPr lang="fr-CH" sz="1200">
                <a:solidFill>
                  <a:schemeClr val="dk1"/>
                </a:solidFill>
              </a:rPr>
              <a:t>(PwC, Julius Baer, UBS)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fr-CH" sz="2000">
                <a:solidFill>
                  <a:schemeClr val="dk1"/>
                </a:solidFill>
              </a:rPr>
              <a:t>Biggest foreign investors: </a:t>
            </a:r>
            <a:br>
              <a:rPr lang="fr-CH" sz="2000">
                <a:solidFill>
                  <a:schemeClr val="dk1"/>
                </a:solidFill>
              </a:rPr>
            </a:br>
            <a:r>
              <a:rPr lang="fr-CH" sz="2000">
                <a:solidFill>
                  <a:schemeClr val="dk1"/>
                </a:solidFill>
              </a:rPr>
              <a:t>UK and Euro-Zone countries</a:t>
            </a:r>
            <a:endParaRPr sz="2000"/>
          </a:p>
        </p:txBody>
      </p:sp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808025"/>
            <a:ext cx="9144001" cy="18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Ã©sultat de recherche d'images pour &quot;real estate&quot;" id="96" name="Google Shape;96;p18"/>
          <p:cNvPicPr preferRelativeResize="0"/>
          <p:nvPr/>
        </p:nvPicPr>
        <p:blipFill rotWithShape="1">
          <a:blip r:embed="rId3">
            <a:alphaModFix/>
          </a:blip>
          <a:srcRect b="4507" l="15567" r="11412" t="0"/>
          <a:stretch/>
        </p:blipFill>
        <p:spPr>
          <a:xfrm>
            <a:off x="1" y="620075"/>
            <a:ext cx="4684800" cy="5161800"/>
          </a:xfrm>
          <a:prstGeom prst="homePlate">
            <a:avLst>
              <a:gd fmla="val 0" name="adj"/>
            </a:avLst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4154719" y="515339"/>
            <a:ext cx="529800" cy="273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0062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4154719" y="3247176"/>
            <a:ext cx="529800" cy="2541600"/>
          </a:xfrm>
          <a:custGeom>
            <a:rect b="b" l="l" r="r" t="t"/>
            <a:pathLst>
              <a:path extrusionOk="0" h="120000" w="120000">
                <a:moveTo>
                  <a:pt x="1666" y="16431"/>
                </a:moveTo>
                <a:lnTo>
                  <a:pt x="120000" y="0"/>
                </a:lnTo>
                <a:lnTo>
                  <a:pt x="120000" y="119999"/>
                </a:lnTo>
                <a:lnTo>
                  <a:pt x="0" y="119999"/>
                </a:lnTo>
                <a:lnTo>
                  <a:pt x="1666" y="1643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568130" y="435192"/>
            <a:ext cx="6546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CH" sz="7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4099993" y="639992"/>
            <a:ext cx="34578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CH" sz="5400" u="none" cap="none" strike="noStrike">
                <a:solidFill>
                  <a:srgbClr val="002D62"/>
                </a:solidFill>
                <a:latin typeface="Calibri"/>
                <a:ea typeface="Calibri"/>
                <a:cs typeface="Calibri"/>
                <a:sym typeface="Calibri"/>
              </a:rPr>
              <a:t>GENDA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-36512" y="2066963"/>
            <a:ext cx="1368600" cy="3738300"/>
          </a:xfrm>
          <a:prstGeom prst="rtTriangle">
            <a:avLst/>
          </a:prstGeom>
          <a:solidFill>
            <a:srgbClr val="D8D8D8">
              <a:alpha val="40000"/>
            </a:srgbClr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/>
          <p:nvPr/>
        </p:nvSpPr>
        <p:spPr>
          <a:xfrm flipH="1" rot="10800000">
            <a:off x="-25937" y="629229"/>
            <a:ext cx="1006200" cy="2914200"/>
          </a:xfrm>
          <a:prstGeom prst="rtTriangle">
            <a:avLst/>
          </a:prstGeom>
          <a:solidFill>
            <a:srgbClr val="D8D8D8">
              <a:alpha val="40000"/>
            </a:srgbClr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5271246" y="1767960"/>
            <a:ext cx="613200" cy="613200"/>
          </a:xfrm>
          <a:prstGeom prst="ellipse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5271246" y="2695521"/>
            <a:ext cx="613200" cy="613200"/>
          </a:xfrm>
          <a:prstGeom prst="ellipse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5271246" y="3641093"/>
            <a:ext cx="613200" cy="61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5419231" y="1820416"/>
            <a:ext cx="24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CH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5419231" y="2741755"/>
            <a:ext cx="24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CH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5419231" y="3687327"/>
            <a:ext cx="24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CH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024600" y="1767939"/>
            <a:ext cx="286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CH" sz="2200">
                <a:solidFill>
                  <a:schemeClr val="dk1"/>
                </a:solidFill>
              </a:rPr>
              <a:t>Data &amp; Summary Statistics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0" name="Google Shape;110;p18"/>
          <p:cNvSpPr txBox="1"/>
          <p:nvPr/>
        </p:nvSpPr>
        <p:spPr>
          <a:xfrm>
            <a:off x="6024600" y="2645160"/>
            <a:ext cx="286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CH" sz="2200">
                <a:solidFill>
                  <a:schemeClr val="dk1"/>
                </a:solidFill>
              </a:rPr>
              <a:t>Real Estate Role in a Portfolio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6024600" y="3503975"/>
            <a:ext cx="286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CH" sz="2200">
                <a:solidFill>
                  <a:schemeClr val="dk1"/>
                </a:solidFill>
              </a:rPr>
              <a:t>Portfolio Construction under OPP2 Constraints</a:t>
            </a:r>
            <a:endParaRPr sz="2200"/>
          </a:p>
        </p:txBody>
      </p:sp>
      <p:sp>
        <p:nvSpPr>
          <p:cNvPr id="112" name="Google Shape;112;p18"/>
          <p:cNvSpPr/>
          <p:nvPr/>
        </p:nvSpPr>
        <p:spPr>
          <a:xfrm>
            <a:off x="5271246" y="4586665"/>
            <a:ext cx="613200" cy="61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CH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024589" y="4631197"/>
            <a:ext cx="28680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CH" sz="2200">
                <a:solidFill>
                  <a:schemeClr val="dk1"/>
                </a:solidFill>
              </a:rPr>
              <a:t>Comparison &amp; Results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4" name="Google Shape;114;p18"/>
          <p:cNvSpPr/>
          <p:nvPr/>
        </p:nvSpPr>
        <p:spPr>
          <a:xfrm>
            <a:off x="7247700" y="60915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5271246" y="5478290"/>
            <a:ext cx="613200" cy="61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2700">
                <a:solidFill>
                  <a:srgbClr val="FFFFFF"/>
                </a:solidFill>
              </a:rPr>
              <a:t>5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6024600" y="5468599"/>
            <a:ext cx="286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200"/>
              <a:t>Currency Risk Hedging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5</a:t>
            </a:r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6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Currency Risk Hedging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65" name="Google Shape;365;p36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6"/>
          <p:cNvSpPr txBox="1"/>
          <p:nvPr/>
        </p:nvSpPr>
        <p:spPr>
          <a:xfrm>
            <a:off x="-286575" y="1232325"/>
            <a:ext cx="6443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. Credit Suisse Case Analysis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7" name="Google Shape;367;p36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6"/>
          <p:cNvSpPr txBox="1"/>
          <p:nvPr/>
        </p:nvSpPr>
        <p:spPr>
          <a:xfrm>
            <a:off x="595475" y="3536077"/>
            <a:ext cx="4763700" cy="19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69" name="Google Shape;369;p36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9" y="2777070"/>
            <a:ext cx="6538696" cy="3136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6"/>
          <p:cNvPicPr preferRelativeResize="0"/>
          <p:nvPr/>
        </p:nvPicPr>
        <p:blipFill rotWithShape="1">
          <a:blip r:embed="rId4">
            <a:alphaModFix/>
          </a:blip>
          <a:srcRect b="0" l="0" r="0" t="1536"/>
          <a:stretch/>
        </p:blipFill>
        <p:spPr>
          <a:xfrm>
            <a:off x="6632400" y="2989600"/>
            <a:ext cx="2511600" cy="21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625" y="1935923"/>
            <a:ext cx="2664756" cy="772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5</a:t>
            </a: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7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Currency Risk Hedging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82" name="Google Shape;382;p37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7"/>
          <p:cNvSpPr txBox="1"/>
          <p:nvPr/>
        </p:nvSpPr>
        <p:spPr>
          <a:xfrm>
            <a:off x="-286575" y="1232325"/>
            <a:ext cx="6443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. Hypothetical Portfolio Simulation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4" name="Google Shape;384;p37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595475" y="3536077"/>
            <a:ext cx="4763700" cy="19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86" name="Google Shape;386;p37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37"/>
          <p:cNvPicPr preferRelativeResize="0"/>
          <p:nvPr/>
        </p:nvPicPr>
        <p:blipFill rotWithShape="1">
          <a:blip r:embed="rId3">
            <a:alphaModFix/>
          </a:blip>
          <a:srcRect b="22977" l="17490" r="16108" t="10497"/>
          <a:stretch/>
        </p:blipFill>
        <p:spPr>
          <a:xfrm>
            <a:off x="76200" y="1947487"/>
            <a:ext cx="4551450" cy="34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7"/>
          <p:cNvPicPr preferRelativeResize="0"/>
          <p:nvPr/>
        </p:nvPicPr>
        <p:blipFill rotWithShape="1">
          <a:blip r:embed="rId4">
            <a:alphaModFix/>
          </a:blip>
          <a:srcRect b="27494" l="23127" r="15364" t="10872"/>
          <a:stretch/>
        </p:blipFill>
        <p:spPr>
          <a:xfrm>
            <a:off x="4740000" y="2759075"/>
            <a:ext cx="4385871" cy="32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5</a:t>
            </a:r>
            <a:endParaRPr/>
          </a:p>
        </p:txBody>
      </p:sp>
      <p:sp>
        <p:nvSpPr>
          <p:cNvPr id="396" name="Google Shape;396;p38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Currency Risk Hedging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98" name="Google Shape;398;p38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8"/>
          <p:cNvSpPr txBox="1"/>
          <p:nvPr/>
        </p:nvSpPr>
        <p:spPr>
          <a:xfrm>
            <a:off x="-286575" y="1232325"/>
            <a:ext cx="6443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. Hedge Ratios - Simple Currency Hedging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00" name="Google Shape;400;p38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38"/>
          <p:cNvPicPr preferRelativeResize="0"/>
          <p:nvPr/>
        </p:nvPicPr>
        <p:blipFill rotWithShape="1">
          <a:blip r:embed="rId3">
            <a:alphaModFix/>
          </a:blip>
          <a:srcRect b="0" l="3958" r="7097" t="0"/>
          <a:stretch/>
        </p:blipFill>
        <p:spPr>
          <a:xfrm>
            <a:off x="3421450" y="1838975"/>
            <a:ext cx="5577856" cy="47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8"/>
          <p:cNvSpPr txBox="1"/>
          <p:nvPr/>
        </p:nvSpPr>
        <p:spPr>
          <a:xfrm>
            <a:off x="170625" y="2225050"/>
            <a:ext cx="30075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fr-CH" sz="1800"/>
              <a:t>Regress portfolio returns on the currency excess return of each market. 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5</a:t>
            </a:r>
            <a:endParaRPr/>
          </a:p>
        </p:txBody>
      </p:sp>
      <p:sp>
        <p:nvSpPr>
          <p:cNvPr id="411" name="Google Shape;411;p39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9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Currency Risk Hedging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9"/>
          <p:cNvSpPr txBox="1"/>
          <p:nvPr/>
        </p:nvSpPr>
        <p:spPr>
          <a:xfrm>
            <a:off x="-286575" y="1232325"/>
            <a:ext cx="6443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5. Hedge Ratios - Correlation with Swiss Market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15" name="Google Shape;415;p39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9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9"/>
          <p:cNvSpPr txBox="1"/>
          <p:nvPr/>
        </p:nvSpPr>
        <p:spPr>
          <a:xfrm>
            <a:off x="170625" y="2225050"/>
            <a:ext cx="30075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fr-CH" sz="1800">
                <a:solidFill>
                  <a:schemeClr val="dk1"/>
                </a:solidFill>
              </a:rPr>
              <a:t>Regress the swiss market on each foreign market.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fr-CH" sz="1800">
                <a:solidFill>
                  <a:schemeClr val="dk1"/>
                </a:solidFill>
              </a:rPr>
              <a:t>Use these betas to construct the currency portfolio</a:t>
            </a:r>
            <a:endParaRPr sz="1800"/>
          </a:p>
        </p:txBody>
      </p:sp>
      <p:pic>
        <p:nvPicPr>
          <p:cNvPr id="418" name="Google Shape;418;p39"/>
          <p:cNvPicPr preferRelativeResize="0"/>
          <p:nvPr/>
        </p:nvPicPr>
        <p:blipFill rotWithShape="1">
          <a:blip r:embed="rId3">
            <a:alphaModFix/>
          </a:blip>
          <a:srcRect b="0" l="3853" r="7154" t="0"/>
          <a:stretch/>
        </p:blipFill>
        <p:spPr>
          <a:xfrm>
            <a:off x="3440150" y="1781000"/>
            <a:ext cx="5635350" cy="47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5</a:t>
            </a:r>
            <a:endParaRPr/>
          </a:p>
        </p:txBody>
      </p:sp>
      <p:sp>
        <p:nvSpPr>
          <p:cNvPr id="426" name="Google Shape;426;p40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0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Currency Risk Hedging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28" name="Google Shape;428;p40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0"/>
          <p:cNvSpPr txBox="1"/>
          <p:nvPr/>
        </p:nvSpPr>
        <p:spPr>
          <a:xfrm>
            <a:off x="-286575" y="1232325"/>
            <a:ext cx="7163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5. Hedge Ratios - Correlation with Equity and Swiss Market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30" name="Google Shape;430;p40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0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0"/>
          <p:cNvSpPr txBox="1"/>
          <p:nvPr/>
        </p:nvSpPr>
        <p:spPr>
          <a:xfrm>
            <a:off x="170625" y="2225050"/>
            <a:ext cx="30075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fr-CH" sz="1800">
                <a:solidFill>
                  <a:schemeClr val="dk1"/>
                </a:solidFill>
              </a:rPr>
              <a:t>Regress real estate on equity for each country. Then geometrically add the correlation of the Swiss market with each foreign market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fr-CH" sz="1800">
                <a:solidFill>
                  <a:schemeClr val="dk1"/>
                </a:solidFill>
              </a:rPr>
              <a:t>Use these betas to construct the currency portfolio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33" name="Google Shape;433;p40"/>
          <p:cNvPicPr preferRelativeResize="0"/>
          <p:nvPr/>
        </p:nvPicPr>
        <p:blipFill rotWithShape="1">
          <a:blip r:embed="rId3">
            <a:alphaModFix/>
          </a:blip>
          <a:srcRect b="0" l="4563" r="8176" t="0"/>
          <a:stretch/>
        </p:blipFill>
        <p:spPr>
          <a:xfrm>
            <a:off x="3542120" y="1792950"/>
            <a:ext cx="5525580" cy="474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5</a:t>
            </a:r>
            <a:endParaRPr/>
          </a:p>
        </p:txBody>
      </p:sp>
      <p:sp>
        <p:nvSpPr>
          <p:cNvPr id="441" name="Google Shape;441;p41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1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Currency Risk Hedging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43" name="Google Shape;443;p41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1"/>
          <p:cNvSpPr txBox="1"/>
          <p:nvPr/>
        </p:nvSpPr>
        <p:spPr>
          <a:xfrm>
            <a:off x="-286575" y="1232325"/>
            <a:ext cx="7163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 Hedge Ratios - Methodology Comparison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45" name="Google Shape;445;p41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1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1"/>
          <p:cNvSpPr txBox="1"/>
          <p:nvPr/>
        </p:nvSpPr>
        <p:spPr>
          <a:xfrm>
            <a:off x="170625" y="2225050"/>
            <a:ext cx="30075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fr-CH" sz="1800">
                <a:solidFill>
                  <a:schemeClr val="dk1"/>
                </a:solidFill>
              </a:rPr>
              <a:t>A</a:t>
            </a:r>
            <a:r>
              <a:rPr lang="fr-CH" sz="1800">
                <a:solidFill>
                  <a:schemeClr val="dk1"/>
                </a:solidFill>
              </a:rPr>
              <a:t> : Unhedged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fr-CH" sz="1800">
                <a:solidFill>
                  <a:schemeClr val="dk1"/>
                </a:solidFill>
              </a:rPr>
              <a:t>B</a:t>
            </a:r>
            <a:r>
              <a:rPr lang="fr-CH" sz="1800">
                <a:solidFill>
                  <a:schemeClr val="dk1"/>
                </a:solidFill>
              </a:rPr>
              <a:t> : Simple hedge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fr-CH" sz="1800">
                <a:solidFill>
                  <a:schemeClr val="dk1"/>
                </a:solidFill>
              </a:rPr>
              <a:t>C</a:t>
            </a:r>
            <a:r>
              <a:rPr lang="fr-CH" sz="1800">
                <a:solidFill>
                  <a:schemeClr val="dk1"/>
                </a:solidFill>
              </a:rPr>
              <a:t> : Correlation with foreign markets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fr-CH" sz="1800">
                <a:solidFill>
                  <a:schemeClr val="dk1"/>
                </a:solidFill>
              </a:rPr>
              <a:t>D</a:t>
            </a:r>
            <a:r>
              <a:rPr lang="fr-CH" sz="1800">
                <a:solidFill>
                  <a:schemeClr val="dk1"/>
                </a:solidFill>
              </a:rPr>
              <a:t> : Correlation with foreign markets and equity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48" name="Google Shape;448;p41"/>
          <p:cNvPicPr preferRelativeResize="0"/>
          <p:nvPr/>
        </p:nvPicPr>
        <p:blipFill rotWithShape="1">
          <a:blip r:embed="rId3">
            <a:alphaModFix/>
          </a:blip>
          <a:srcRect b="0" l="5952" r="7781" t="0"/>
          <a:stretch/>
        </p:blipFill>
        <p:spPr>
          <a:xfrm>
            <a:off x="3436425" y="1816200"/>
            <a:ext cx="5523575" cy="48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2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5</a:t>
            </a:r>
            <a:endParaRPr/>
          </a:p>
        </p:txBody>
      </p:sp>
      <p:sp>
        <p:nvSpPr>
          <p:cNvPr id="456" name="Google Shape;456;p42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2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Currency Risk Hedging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58" name="Google Shape;458;p42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2"/>
          <p:cNvSpPr txBox="1"/>
          <p:nvPr/>
        </p:nvSpPr>
        <p:spPr>
          <a:xfrm>
            <a:off x="-286575" y="1232325"/>
            <a:ext cx="9260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. Hypothetical Portfolio Simulation - Optimal Hedged Portfolio with </a:t>
            </a:r>
            <a:r>
              <a:rPr b="1" lang="fr-CH" sz="2000" u="sng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 Currencies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60" name="Google Shape;460;p42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2"/>
          <p:cNvSpPr txBox="1"/>
          <p:nvPr/>
        </p:nvSpPr>
        <p:spPr>
          <a:xfrm>
            <a:off x="595475" y="3536077"/>
            <a:ext cx="4763700" cy="19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62" name="Google Shape;462;p42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42"/>
          <p:cNvPicPr preferRelativeResize="0"/>
          <p:nvPr/>
        </p:nvPicPr>
        <p:blipFill rotWithShape="1">
          <a:blip r:embed="rId3">
            <a:alphaModFix/>
          </a:blip>
          <a:srcRect b="32413" l="16481" r="36322" t="17977"/>
          <a:stretch/>
        </p:blipFill>
        <p:spPr>
          <a:xfrm>
            <a:off x="2951350" y="1948125"/>
            <a:ext cx="5690850" cy="448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2"/>
          <p:cNvPicPr preferRelativeResize="0"/>
          <p:nvPr/>
        </p:nvPicPr>
        <p:blipFill rotWithShape="1">
          <a:blip r:embed="rId3">
            <a:alphaModFix/>
          </a:blip>
          <a:srcRect b="71417" l="76728" r="6540" t="6471"/>
          <a:stretch/>
        </p:blipFill>
        <p:spPr>
          <a:xfrm>
            <a:off x="618947" y="3243925"/>
            <a:ext cx="1594625" cy="15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3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5</a:t>
            </a:r>
            <a:endParaRPr/>
          </a:p>
        </p:txBody>
      </p:sp>
      <p:sp>
        <p:nvSpPr>
          <p:cNvPr id="472" name="Google Shape;472;p43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3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Currency Risk Hedging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74" name="Google Shape;474;p43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3"/>
          <p:cNvSpPr txBox="1"/>
          <p:nvPr/>
        </p:nvSpPr>
        <p:spPr>
          <a:xfrm>
            <a:off x="-286575" y="1232325"/>
            <a:ext cx="9260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6. Hypothetical Portfolio Simulation - Optimal Hedged Portfolio with </a:t>
            </a:r>
            <a:r>
              <a:rPr b="1" lang="fr-CH" sz="2000" u="sng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 Currencies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76" name="Google Shape;476;p43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3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8" name="Google Shape;478;p43"/>
          <p:cNvPicPr preferRelativeResize="0"/>
          <p:nvPr/>
        </p:nvPicPr>
        <p:blipFill rotWithShape="1">
          <a:blip r:embed="rId3">
            <a:alphaModFix/>
          </a:blip>
          <a:srcRect b="30220" l="16115" r="36176" t="17701"/>
          <a:stretch/>
        </p:blipFill>
        <p:spPr>
          <a:xfrm>
            <a:off x="2951350" y="1948125"/>
            <a:ext cx="5690850" cy="4659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3"/>
          <p:cNvPicPr preferRelativeResize="0"/>
          <p:nvPr/>
        </p:nvPicPr>
        <p:blipFill rotWithShape="1">
          <a:blip r:embed="rId3">
            <a:alphaModFix/>
          </a:blip>
          <a:srcRect b="75067" l="77252" r="6214" t="6682"/>
          <a:stretch/>
        </p:blipFill>
        <p:spPr>
          <a:xfrm>
            <a:off x="618950" y="3348925"/>
            <a:ext cx="1594625" cy="1320143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3"/>
          <p:cNvSpPr/>
          <p:nvPr/>
        </p:nvSpPr>
        <p:spPr>
          <a:xfrm>
            <a:off x="550763" y="2742738"/>
            <a:ext cx="8042400" cy="306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0" rotWithShape="0" algn="bl" dir="2700000" dist="2476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p43"/>
          <p:cNvPicPr preferRelativeResize="0"/>
          <p:nvPr/>
        </p:nvPicPr>
        <p:blipFill rotWithShape="1">
          <a:blip r:embed="rId3">
            <a:alphaModFix/>
          </a:blip>
          <a:srcRect b="30220" l="16115" r="36176" t="17701"/>
          <a:stretch/>
        </p:blipFill>
        <p:spPr>
          <a:xfrm>
            <a:off x="631266" y="2792244"/>
            <a:ext cx="3512529" cy="297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3"/>
          <p:cNvPicPr preferRelativeResize="0"/>
          <p:nvPr/>
        </p:nvPicPr>
        <p:blipFill rotWithShape="1">
          <a:blip r:embed="rId4">
            <a:alphaModFix/>
          </a:blip>
          <a:srcRect b="0" l="0" r="0" t="1536"/>
          <a:stretch/>
        </p:blipFill>
        <p:spPr>
          <a:xfrm>
            <a:off x="5206851" y="2803551"/>
            <a:ext cx="3386386" cy="2928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4078" y="5112223"/>
            <a:ext cx="1958413" cy="619509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3"/>
          <p:cNvSpPr/>
          <p:nvPr/>
        </p:nvSpPr>
        <p:spPr>
          <a:xfrm>
            <a:off x="4356077" y="4396598"/>
            <a:ext cx="929400" cy="43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D6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6</a:t>
            </a:r>
            <a:endParaRPr/>
          </a:p>
        </p:txBody>
      </p:sp>
      <p:sp>
        <p:nvSpPr>
          <p:cNvPr id="492" name="Google Shape;492;p44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4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Extension : Estimation errors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94" name="Google Shape;494;p44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4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4"/>
          <p:cNvSpPr txBox="1"/>
          <p:nvPr/>
        </p:nvSpPr>
        <p:spPr>
          <a:xfrm>
            <a:off x="595475" y="3536077"/>
            <a:ext cx="4763700" cy="19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97" name="Google Shape;497;p44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4"/>
          <p:cNvSpPr txBox="1"/>
          <p:nvPr/>
        </p:nvSpPr>
        <p:spPr>
          <a:xfrm>
            <a:off x="595475" y="3536077"/>
            <a:ext cx="4763700" cy="19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99" name="Google Shape;4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7800" y="1340667"/>
            <a:ext cx="9645500" cy="4586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5"/>
          <p:cNvSpPr txBox="1"/>
          <p:nvPr>
            <p:ph type="title"/>
          </p:nvPr>
        </p:nvSpPr>
        <p:spPr>
          <a:xfrm>
            <a:off x="179264" y="336848"/>
            <a:ext cx="8784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THANK YOU FOR YOUR ATTENTION!</a:t>
            </a:r>
            <a:endParaRPr/>
          </a:p>
        </p:txBody>
      </p:sp>
      <p:sp>
        <p:nvSpPr>
          <p:cNvPr id="505" name="Google Shape;505;p45"/>
          <p:cNvSpPr txBox="1"/>
          <p:nvPr>
            <p:ph idx="4294967295" type="body"/>
          </p:nvPr>
        </p:nvSpPr>
        <p:spPr>
          <a:xfrm>
            <a:off x="179264" y="1565176"/>
            <a:ext cx="87852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65F7F"/>
              </a:buClr>
              <a:buSzPts val="6000"/>
              <a:buNone/>
            </a:pPr>
            <a:r>
              <a:rPr lang="fr-CH" sz="6000">
                <a:solidFill>
                  <a:srgbClr val="465F7F"/>
                </a:solidFill>
              </a:rPr>
              <a:t>Any questions ?</a:t>
            </a:r>
            <a:endParaRPr/>
          </a:p>
        </p:txBody>
      </p:sp>
      <p:pic>
        <p:nvPicPr>
          <p:cNvPr descr="RÃ©sultat de recherche d'images pour &quot;q&amp;a icon&quot;" id="506" name="Google Shape;50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104" y="1493168"/>
            <a:ext cx="3230265" cy="259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1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Data &amp; Summary Statistics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506521" y="1356224"/>
            <a:ext cx="24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-286575" y="1308525"/>
            <a:ext cx="6443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1. Data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9" name="Google Shape;129;p19"/>
          <p:cNvSpPr txBox="1"/>
          <p:nvPr/>
        </p:nvSpPr>
        <p:spPr>
          <a:xfrm>
            <a:off x="4890325" y="3155950"/>
            <a:ext cx="4780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170625" y="1972438"/>
            <a:ext cx="85695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-CH"/>
            </a:br>
            <a:r>
              <a:rPr lang="fr-CH" sz="1800">
                <a:solidFill>
                  <a:srgbClr val="000000"/>
                </a:solidFill>
              </a:rPr>
              <a:t>Dataset of </a:t>
            </a:r>
            <a:r>
              <a:rPr lang="fr-CH" sz="1800"/>
              <a:t>quarterly total returns from Jan 1999 until March 2019 ( 20.25 years)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H" sz="1800"/>
              <a:t>Extracted from Bloomberg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H" sz="1800"/>
              <a:t>Major stocks indices : </a:t>
            </a:r>
            <a:r>
              <a:rPr lang="fr-CH" sz="1800"/>
              <a:t>SMI20, </a:t>
            </a:r>
            <a:r>
              <a:rPr lang="fr-CH" sz="1800"/>
              <a:t>S&amp;P500, CAC40, FTSE100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H" sz="1800"/>
              <a:t>Bonds (Aggregate US and CH GOV bonds)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H" sz="1800"/>
              <a:t>Listed NAREIT from USA,UK,CH,FR,ASIA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H" sz="1800"/>
              <a:t>Direct Swiss Real Estate, SWX IAZI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300" y="4535681"/>
            <a:ext cx="3773399" cy="2032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1</a:t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Data &amp; Summary Statistics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06521" y="1356224"/>
            <a:ext cx="24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-286575" y="1308525"/>
            <a:ext cx="6443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. Summary Statistics - (Nominal) Price Evolution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72413" y="1928575"/>
            <a:ext cx="10366113" cy="492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19975" y="1841025"/>
            <a:ext cx="12335827" cy="54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1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Data &amp; Summary Statistics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506521" y="1356224"/>
            <a:ext cx="24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-286575" y="1308525"/>
            <a:ext cx="7196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. Summary Statistics - Quarterly asset returns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8" name="Google Shape;158;p21"/>
          <p:cNvSpPr txBox="1"/>
          <p:nvPr/>
        </p:nvSpPr>
        <p:spPr>
          <a:xfrm>
            <a:off x="10326800" y="6073250"/>
            <a:ext cx="6550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9" name="Google Shape;159;p21"/>
          <p:cNvGraphicFramePr/>
          <p:nvPr/>
        </p:nvGraphicFramePr>
        <p:xfrm>
          <a:off x="5994075" y="2469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{ED84145E-5F59-44E8-B9DD-EC6219CA3FA7}</a:tableStyleId>
              </a:tblPr>
              <a:tblGrid>
                <a:gridCol w="1440425"/>
                <a:gridCol w="1440425"/>
              </a:tblGrid>
              <a:tr h="1032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Mean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2.527%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Median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3.681%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Standard deviation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11.41%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1</a:t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Data &amp; Summary Statistics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506521" y="1356224"/>
            <a:ext cx="24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-286575" y="1308525"/>
            <a:ext cx="6443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. Summary Statistics - Correlation of the returns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1787"/>
            <a:ext cx="9351026" cy="4446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25" y="2223807"/>
            <a:ext cx="9143999" cy="434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7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7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57375" y="1582700"/>
            <a:ext cx="10666899" cy="507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1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Data &amp; Summary Statistics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506521" y="1356224"/>
            <a:ext cx="24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2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Real Estate Role in a Portfolio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-7026537" y="18013"/>
            <a:ext cx="35589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322700" y="1340675"/>
            <a:ext cx="88212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6" name="Google Shape;196;p24"/>
          <p:cNvSpPr txBox="1"/>
          <p:nvPr/>
        </p:nvSpPr>
        <p:spPr>
          <a:xfrm>
            <a:off x="-286575" y="1308525"/>
            <a:ext cx="6443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1. Portfolio (All assets)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6157" y="2010575"/>
            <a:ext cx="9623358" cy="45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170615" y="476672"/>
            <a:ext cx="900000" cy="792000"/>
          </a:xfrm>
          <a:prstGeom prst="rect">
            <a:avLst/>
          </a:prstGeom>
          <a:solidFill>
            <a:srgbClr val="5E9B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H" sz="4800">
                <a:solidFill>
                  <a:schemeClr val="lt1"/>
                </a:solidFill>
              </a:rPr>
              <a:t>2</a:t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1129143" y="476672"/>
            <a:ext cx="117000" cy="792000"/>
          </a:xfrm>
          <a:prstGeom prst="rect">
            <a:avLst/>
          </a:prstGeom>
          <a:solidFill>
            <a:srgbClr val="5E9BE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 txBox="1"/>
          <p:nvPr>
            <p:ph type="title"/>
          </p:nvPr>
        </p:nvSpPr>
        <p:spPr>
          <a:xfrm>
            <a:off x="1304584" y="404664"/>
            <a:ext cx="7668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rgbClr val="666666"/>
                </a:solidFill>
              </a:rPr>
              <a:t>Real Estate Role in a Portfolio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171400" y="6101900"/>
            <a:ext cx="189630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-7026537" y="18013"/>
            <a:ext cx="35589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322700" y="1340675"/>
            <a:ext cx="88212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0" name="Google Shape;210;p25"/>
          <p:cNvSpPr txBox="1"/>
          <p:nvPr/>
        </p:nvSpPr>
        <p:spPr>
          <a:xfrm>
            <a:off x="-286575" y="1308525"/>
            <a:ext cx="6443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11" name="Google Shape;211;p25"/>
          <p:cNvSpPr txBox="1"/>
          <p:nvPr/>
        </p:nvSpPr>
        <p:spPr>
          <a:xfrm>
            <a:off x="-286575" y="1308525"/>
            <a:ext cx="6443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-CH" sz="2000" u="sng">
                <a:latin typeface="Calibri"/>
                <a:ea typeface="Calibri"/>
                <a:cs typeface="Calibri"/>
                <a:sym typeface="Calibri"/>
              </a:rPr>
              <a:t>. Efficient frontier (No RE)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6856" y="2100525"/>
            <a:ext cx="9500857" cy="451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