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modernComment_100_3763238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letter"/>
  <p:notesSz cx="6858000" cy="9144000"/>
  <p:defaultTextStyle>
    <a:defPPr>
      <a:defRPr lang="en-US"/>
    </a:defPPr>
    <a:lvl1pPr marL="0" algn="l" defTabSz="914172" rtl="0" eaLnBrk="1" latinLnBrk="0" hangingPunct="1">
      <a:defRPr sz="1798" kern="1200">
        <a:solidFill>
          <a:schemeClr val="tx1"/>
        </a:solidFill>
        <a:latin typeface="+mn-lt"/>
        <a:ea typeface="+mn-ea"/>
        <a:cs typeface="+mn-cs"/>
      </a:defRPr>
    </a:lvl1pPr>
    <a:lvl2pPr marL="457086" algn="l" defTabSz="914172" rtl="0" eaLnBrk="1" latinLnBrk="0" hangingPunct="1">
      <a:defRPr sz="1798" kern="1200">
        <a:solidFill>
          <a:schemeClr val="tx1"/>
        </a:solidFill>
        <a:latin typeface="+mn-lt"/>
        <a:ea typeface="+mn-ea"/>
        <a:cs typeface="+mn-cs"/>
      </a:defRPr>
    </a:lvl2pPr>
    <a:lvl3pPr marL="914172" algn="l" defTabSz="914172" rtl="0" eaLnBrk="1" latinLnBrk="0" hangingPunct="1">
      <a:defRPr sz="1798" kern="1200">
        <a:solidFill>
          <a:schemeClr val="tx1"/>
        </a:solidFill>
        <a:latin typeface="+mn-lt"/>
        <a:ea typeface="+mn-ea"/>
        <a:cs typeface="+mn-cs"/>
      </a:defRPr>
    </a:lvl3pPr>
    <a:lvl4pPr marL="1371258" algn="l" defTabSz="914172" rtl="0" eaLnBrk="1" latinLnBrk="0" hangingPunct="1">
      <a:defRPr sz="1798" kern="1200">
        <a:solidFill>
          <a:schemeClr val="tx1"/>
        </a:solidFill>
        <a:latin typeface="+mn-lt"/>
        <a:ea typeface="+mn-ea"/>
        <a:cs typeface="+mn-cs"/>
      </a:defRPr>
    </a:lvl4pPr>
    <a:lvl5pPr marL="1828344" algn="l" defTabSz="914172" rtl="0" eaLnBrk="1" latinLnBrk="0" hangingPunct="1">
      <a:defRPr sz="1798" kern="1200">
        <a:solidFill>
          <a:schemeClr val="tx1"/>
        </a:solidFill>
        <a:latin typeface="+mn-lt"/>
        <a:ea typeface="+mn-ea"/>
        <a:cs typeface="+mn-cs"/>
      </a:defRPr>
    </a:lvl5pPr>
    <a:lvl6pPr marL="2285430" algn="l" defTabSz="914172" rtl="0" eaLnBrk="1" latinLnBrk="0" hangingPunct="1">
      <a:defRPr sz="1798" kern="1200">
        <a:solidFill>
          <a:schemeClr val="tx1"/>
        </a:solidFill>
        <a:latin typeface="+mn-lt"/>
        <a:ea typeface="+mn-ea"/>
        <a:cs typeface="+mn-cs"/>
      </a:defRPr>
    </a:lvl6pPr>
    <a:lvl7pPr marL="2742516" algn="l" defTabSz="914172" rtl="0" eaLnBrk="1" latinLnBrk="0" hangingPunct="1">
      <a:defRPr sz="1798" kern="1200">
        <a:solidFill>
          <a:schemeClr val="tx1"/>
        </a:solidFill>
        <a:latin typeface="+mn-lt"/>
        <a:ea typeface="+mn-ea"/>
        <a:cs typeface="+mn-cs"/>
      </a:defRPr>
    </a:lvl7pPr>
    <a:lvl8pPr marL="3199602" algn="l" defTabSz="914172" rtl="0" eaLnBrk="1" latinLnBrk="0" hangingPunct="1">
      <a:defRPr sz="1798" kern="1200">
        <a:solidFill>
          <a:schemeClr val="tx1"/>
        </a:solidFill>
        <a:latin typeface="+mn-lt"/>
        <a:ea typeface="+mn-ea"/>
        <a:cs typeface="+mn-cs"/>
      </a:defRPr>
    </a:lvl8pPr>
    <a:lvl9pPr marL="3656688" algn="l" defTabSz="914172"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DB392E-68DB-F78E-9450-E87E88BADBBC}" name="Le, Kevin Minh" initials="LM" userId="S::kevin.le11@mavs.uta.edu::e2d6aeaa-253c-4414-a1cb-99bd1d539ed6" providerId="AD"/>
  <p188:author id="{F33878D2-5084-AE83-6E23-1B2131FF08BA}" name="Saud, Bijan" initials="SB" userId="S::bxs8512@mavs.uta.edu::3eb867ef-3b90-43f3-a36c-92d762de895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7"/>
    <a:srgbClr val="F9B277"/>
    <a:srgbClr val="FABD8A"/>
    <a:srgbClr val="0064B1"/>
    <a:srgbClr val="D3EFFB"/>
    <a:srgbClr val="EAF8FF"/>
    <a:srgbClr val="007FDE"/>
    <a:srgbClr val="0068B3"/>
    <a:srgbClr val="88A9D2"/>
    <a:srgbClr val="8BA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4F404-710F-1285-E061-22DB24F0DA3F}" v="749" dt="2023-04-10T20:24:49.442"/>
    <p1510:client id="{27C2DB7A-1219-884E-2AD3-B0383220AAB2}" v="378" dt="2023-04-10T18:21:16.599"/>
    <p1510:client id="{2A42F9B5-FEDA-07AD-80F8-7FD9FC6BDBCC}" v="26" dt="2023-04-10T21:37:22.283"/>
    <p1510:client id="{38C1F960-3F70-A236-2DC4-824AD2F9E117}" v="91" dt="2023-04-09T23:42:03.698"/>
    <p1510:client id="{3A8880E8-DDE0-1373-6EF6-D758FFB64A63}" v="14" dt="2023-04-10T20:09:24.474"/>
    <p1510:client id="{4BFE5D05-23C7-FF8E-A7C7-9B48BC0A0CBE}" v="151" dt="2023-04-10T21:41:33.308"/>
    <p1510:client id="{70FAE468-ADDE-4B90-BB5F-48A5A6208930}" v="1" dt="2023-04-09T23:05:10.199"/>
    <p1510:client id="{7CCD7991-49FB-4E64-9CB6-586A8042AC3F}" v="2265" dt="2023-04-10T19:54:31.973"/>
    <p1510:client id="{AF682461-45A9-5628-FD09-2A13085F94D6}" v="88" dt="2023-04-09T23:09:20.883"/>
    <p1510:client id="{B5ED0FCD-5B8A-657B-4CED-A6AEEA664648}" v="2" dt="2023-04-10T19:33:35.995"/>
    <p1510:client id="{CA77D56B-EB54-B4A2-92AF-83CB7E40ABDB}" v="24" dt="2023-04-09T22:30:45.194"/>
    <p1510:client id="{CCFAE62D-7004-C01C-CC12-C0CBC3441478}" v="551" dt="2023-04-10T19:56:19.477"/>
    <p1510:client id="{E7A2ED1B-C555-2F8C-108A-29CEB09E900E}" v="3082" dt="2023-04-10T20:15:17.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574" y="9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0_37632387.xml><?xml version="1.0" encoding="utf-8"?>
<p188:cmLst xmlns:a="http://schemas.openxmlformats.org/drawingml/2006/main" xmlns:r="http://schemas.openxmlformats.org/officeDocument/2006/relationships" xmlns:p188="http://schemas.microsoft.com/office/powerpoint/2018/8/main">
  <p188:cm id="{11F87BC4-08E4-41D2-8B04-97BA6C605FEC}" authorId="{1CDB392E-68DB-F78E-9450-E87E88BADBBC}" created="2023-04-10T19:33:17.277">
    <ac:deMkLst xmlns:ac="http://schemas.microsoft.com/office/drawing/2013/main/command">
      <pc:docMk xmlns:pc="http://schemas.microsoft.com/office/powerpoint/2013/main/command"/>
      <pc:sldMk xmlns:pc="http://schemas.microsoft.com/office/powerpoint/2013/main/command" cId="929244039" sldId="256"/>
      <ac:spMk id="29" creationId="{00000000-0000-0000-0000-000000000000}"/>
    </ac:deMkLst>
    <p188:replyLst>
      <p188:reply id="{F423273F-8E62-4EB2-87DD-9E99AD3CFACA}" authorId="{F33878D2-5084-AE83-6E23-1B2131FF08BA}" created="2023-04-10T19:34:10.413">
        <p188:txBody>
          <a:bodyPr/>
          <a:lstStyle/>
          <a:p>
            <a:r>
              <a:rPr lang="en-US"/>
              <a:t>got it. </a:t>
            </a:r>
          </a:p>
        </p188:txBody>
      </p188:reply>
      <p188:reply id="{C8D3E7A0-8853-4437-ABA0-EC1AD76F2574}" authorId="{1CDB392E-68DB-F78E-9450-E87E88BADBBC}" created="2023-04-10T19:42:27.874">
        <p188:txBody>
          <a:bodyPr/>
          <a:lstStyle/>
          <a:p>
            <a:r>
              <a:rPr lang="en-US"/>
              <a:t>[@Saud, Bijan] For the Experimental test plan we are using the figma and for the Experimental results we are showing the FlutterFlow UI</a:t>
            </a:r>
          </a:p>
        </p188:txBody>
      </p188:reply>
    </p188:replyLst>
    <p188:txBody>
      <a:bodyPr/>
      <a:lstStyle/>
      <a:p>
        <a:r>
          <a:rPr lang="en-US"/>
          <a:t>[@Saud, Bijan] we are referencing https://uta.engineering/innovationday/posters/2022/99.pdf
for the experimental setup part</a:t>
        </a:r>
      </a:p>
    </p188:txBody>
  </p188:cm>
  <p188:cm id="{C3488F24-70F6-469E-9460-73FC6484688E}" authorId="{1CDB392E-68DB-F78E-9450-E87E88BADBBC}" created="2023-04-10T19:55:04.696">
    <pc:sldMkLst xmlns:pc="http://schemas.microsoft.com/office/powerpoint/2013/main/command">
      <pc:docMk/>
      <pc:sldMk cId="929244039" sldId="256"/>
    </pc:sldMkLst>
    <p188:txBody>
      <a:bodyPr/>
      <a:lstStyle/>
      <a:p>
        <a:r>
          <a:rPr lang="en-US"/>
          <a:t>I feel like (Experimental Test Plan)
 this is restating the the summary and background. I'll help rewrite to talk about technologies used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222199" rtl="0" eaLnBrk="1" latinLnBrk="0" hangingPunct="1">
      <a:defRPr sz="292" kern="1200">
        <a:solidFill>
          <a:schemeClr val="tx1"/>
        </a:solidFill>
        <a:latin typeface="+mn-lt"/>
        <a:ea typeface="+mn-ea"/>
        <a:cs typeface="+mn-cs"/>
      </a:defRPr>
    </a:lvl1pPr>
    <a:lvl2pPr marL="111100" algn="l" defTabSz="222199" rtl="0" eaLnBrk="1" latinLnBrk="0" hangingPunct="1">
      <a:defRPr sz="292" kern="1200">
        <a:solidFill>
          <a:schemeClr val="tx1"/>
        </a:solidFill>
        <a:latin typeface="+mn-lt"/>
        <a:ea typeface="+mn-ea"/>
        <a:cs typeface="+mn-cs"/>
      </a:defRPr>
    </a:lvl2pPr>
    <a:lvl3pPr marL="222199" algn="l" defTabSz="222199" rtl="0" eaLnBrk="1" latinLnBrk="0" hangingPunct="1">
      <a:defRPr sz="292" kern="1200">
        <a:solidFill>
          <a:schemeClr val="tx1"/>
        </a:solidFill>
        <a:latin typeface="+mn-lt"/>
        <a:ea typeface="+mn-ea"/>
        <a:cs typeface="+mn-cs"/>
      </a:defRPr>
    </a:lvl3pPr>
    <a:lvl4pPr marL="333299" algn="l" defTabSz="222199" rtl="0" eaLnBrk="1" latinLnBrk="0" hangingPunct="1">
      <a:defRPr sz="292" kern="1200">
        <a:solidFill>
          <a:schemeClr val="tx1"/>
        </a:solidFill>
        <a:latin typeface="+mn-lt"/>
        <a:ea typeface="+mn-ea"/>
        <a:cs typeface="+mn-cs"/>
      </a:defRPr>
    </a:lvl4pPr>
    <a:lvl5pPr marL="444398" algn="l" defTabSz="222199" rtl="0" eaLnBrk="1" latinLnBrk="0" hangingPunct="1">
      <a:defRPr sz="292" kern="1200">
        <a:solidFill>
          <a:schemeClr val="tx1"/>
        </a:solidFill>
        <a:latin typeface="+mn-lt"/>
        <a:ea typeface="+mn-ea"/>
        <a:cs typeface="+mn-cs"/>
      </a:defRPr>
    </a:lvl5pPr>
    <a:lvl6pPr marL="555498" algn="l" defTabSz="222199" rtl="0" eaLnBrk="1" latinLnBrk="0" hangingPunct="1">
      <a:defRPr sz="292" kern="1200">
        <a:solidFill>
          <a:schemeClr val="tx1"/>
        </a:solidFill>
        <a:latin typeface="+mn-lt"/>
        <a:ea typeface="+mn-ea"/>
        <a:cs typeface="+mn-cs"/>
      </a:defRPr>
    </a:lvl6pPr>
    <a:lvl7pPr marL="666598" algn="l" defTabSz="222199" rtl="0" eaLnBrk="1" latinLnBrk="0" hangingPunct="1">
      <a:defRPr sz="292" kern="1200">
        <a:solidFill>
          <a:schemeClr val="tx1"/>
        </a:solidFill>
        <a:latin typeface="+mn-lt"/>
        <a:ea typeface="+mn-ea"/>
        <a:cs typeface="+mn-cs"/>
      </a:defRPr>
    </a:lvl7pPr>
    <a:lvl8pPr marL="777697" algn="l" defTabSz="222199" rtl="0" eaLnBrk="1" latinLnBrk="0" hangingPunct="1">
      <a:defRPr sz="292" kern="1200">
        <a:solidFill>
          <a:schemeClr val="tx1"/>
        </a:solidFill>
        <a:latin typeface="+mn-lt"/>
        <a:ea typeface="+mn-ea"/>
        <a:cs typeface="+mn-cs"/>
      </a:defRPr>
    </a:lvl8pPr>
    <a:lvl9pPr marL="888797" algn="l" defTabSz="222199" rtl="0" eaLnBrk="1" latinLnBrk="0" hangingPunct="1">
      <a:defRPr sz="29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7" name="Rectangle 6"/>
          <p:cNvSpPr/>
          <p:nvPr userDrawn="1"/>
        </p:nvSpPr>
        <p:spPr>
          <a:xfrm>
            <a:off x="168101" y="1065770"/>
            <a:ext cx="2087118"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8" name="Rectangle 7"/>
          <p:cNvSpPr/>
          <p:nvPr userDrawn="1"/>
        </p:nvSpPr>
        <p:spPr>
          <a:xfrm>
            <a:off x="5753767" y="1065770"/>
            <a:ext cx="3223260"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9" name="Rectangle 8"/>
          <p:cNvSpPr/>
          <p:nvPr userDrawn="1"/>
        </p:nvSpPr>
        <p:spPr>
          <a:xfrm>
            <a:off x="2398633" y="1065770"/>
            <a:ext cx="3224076"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16" name="Text Placeholder 15"/>
          <p:cNvSpPr>
            <a:spLocks noGrp="1"/>
          </p:cNvSpPr>
          <p:nvPr>
            <p:ph type="body" sz="quarter" idx="13" hasCustomPrompt="1"/>
          </p:nvPr>
        </p:nvSpPr>
        <p:spPr>
          <a:xfrm>
            <a:off x="246346" y="702018"/>
            <a:ext cx="5407256" cy="207661"/>
          </a:xfrm>
        </p:spPr>
        <p:txBody>
          <a:bodyPr lIns="0" tIns="0" rIns="0" bIns="0">
            <a:noAutofit/>
          </a:bodyPr>
          <a:lstStyle>
            <a:lvl1pPr marL="0" indent="0" algn="ctr">
              <a:buFont typeface="Arial" panose="020B0604020202020204" pitchFamily="34" charset="0"/>
              <a:buNone/>
              <a:defRPr sz="938" b="1">
                <a:solidFill>
                  <a:schemeClr val="tx1"/>
                </a:solidFill>
              </a:defRPr>
            </a:lvl1pPr>
            <a:lvl2pPr marL="440909" indent="0" algn="l">
              <a:buNone/>
              <a:defRPr sz="938"/>
            </a:lvl2pPr>
            <a:lvl3pPr marL="881819" indent="0" algn="l">
              <a:buNone/>
              <a:defRPr sz="938"/>
            </a:lvl3pPr>
            <a:lvl4pPr marL="1322728" indent="0" algn="l">
              <a:buNone/>
              <a:defRPr sz="938"/>
            </a:lvl4pPr>
            <a:lvl5pPr marL="1763637" indent="0" algn="l">
              <a:buNone/>
              <a:defRPr sz="938"/>
            </a:lvl5pPr>
          </a:lstStyle>
          <a:p>
            <a:pPr lvl="0"/>
            <a:r>
              <a:rPr lang="en-US"/>
              <a:t>&lt;A. Author&gt;</a:t>
            </a:r>
          </a:p>
        </p:txBody>
      </p:sp>
      <p:sp>
        <p:nvSpPr>
          <p:cNvPr id="17" name="TextBox 16"/>
          <p:cNvSpPr txBox="1"/>
          <p:nvPr userDrawn="1"/>
        </p:nvSpPr>
        <p:spPr>
          <a:xfrm>
            <a:off x="168101" y="6560727"/>
            <a:ext cx="8808926" cy="236668"/>
          </a:xfrm>
          <a:prstGeom prst="rect">
            <a:avLst/>
          </a:prstGeom>
          <a:noFill/>
        </p:spPr>
        <p:txBody>
          <a:bodyPr wrap="square" rtlCol="0">
            <a:spAutoFit/>
          </a:bodyPr>
          <a:lstStyle/>
          <a:p>
            <a:pPr marL="0" marR="0" indent="0" algn="l" defTabSz="881818" rtl="0" eaLnBrk="1" fontAlgn="auto" latinLnBrk="0" hangingPunct="1">
              <a:lnSpc>
                <a:spcPct val="100000"/>
              </a:lnSpc>
              <a:spcBef>
                <a:spcPts val="0"/>
              </a:spcBef>
              <a:spcAft>
                <a:spcPts val="0"/>
              </a:spcAft>
              <a:buClrTx/>
              <a:buSzTx/>
              <a:buFontTx/>
              <a:buNone/>
              <a:tabLst>
                <a:tab pos="0" algn="l"/>
                <a:tab pos="3951064" algn="ctr"/>
                <a:tab pos="10288097" algn="r"/>
              </a:tabLst>
              <a:defRPr/>
            </a:pPr>
            <a:r>
              <a:rPr lang="en-US" sz="938" b="1">
                <a:latin typeface="Arial" panose="020B0604020202020204" pitchFamily="34" charset="0"/>
                <a:cs typeface="Arial" panose="020B0604020202020204" pitchFamily="34" charset="0"/>
              </a:rPr>
              <a:t>2022 UTA</a:t>
            </a:r>
            <a:r>
              <a:rPr lang="en-US" sz="938" b="1" baseline="0">
                <a:latin typeface="Arial" panose="020B0604020202020204" pitchFamily="34" charset="0"/>
                <a:cs typeface="Arial" panose="020B0604020202020204" pitchFamily="34" charset="0"/>
              </a:rPr>
              <a:t> College of Engineering Innovation Day	                                                                                                                                             April 19, 2022	</a:t>
            </a:r>
            <a:endParaRPr lang="en-US" sz="938" b="1">
              <a:latin typeface="Arial" panose="020B0604020202020204" pitchFamily="34" charset="0"/>
              <a:cs typeface="Arial" panose="020B0604020202020204" pitchFamily="34" charset="0"/>
            </a:endParaRPr>
          </a:p>
        </p:txBody>
      </p:sp>
      <p:sp>
        <p:nvSpPr>
          <p:cNvPr id="24" name="Text Placeholder 23"/>
          <p:cNvSpPr>
            <a:spLocks noGrp="1"/>
          </p:cNvSpPr>
          <p:nvPr>
            <p:ph type="body" sz="quarter" idx="14" hasCustomPrompt="1"/>
          </p:nvPr>
        </p:nvSpPr>
        <p:spPr>
          <a:xfrm>
            <a:off x="247134" y="144806"/>
            <a:ext cx="5407256" cy="557213"/>
          </a:xfrm>
        </p:spPr>
        <p:txBody>
          <a:bodyPr lIns="0" tIns="0" rIns="0" bIns="0" anchor="ctr">
            <a:noAutofit/>
          </a:bodyPr>
          <a:lstStyle>
            <a:lvl1pPr marL="0" indent="0" algn="ctr">
              <a:buNone/>
              <a:defRPr sz="1688" b="1">
                <a:solidFill>
                  <a:schemeClr val="tx1"/>
                </a:solidFill>
              </a:defRPr>
            </a:lvl1pPr>
            <a:lvl5pPr>
              <a:defRPr/>
            </a:lvl5pPr>
          </a:lstStyle>
          <a:p>
            <a:pPr lvl="0"/>
            <a:r>
              <a:rPr lang="en-US"/>
              <a:t>&lt;Poster Title&gt;</a:t>
            </a:r>
          </a:p>
        </p:txBody>
      </p:sp>
    </p:spTree>
    <p:extLst>
      <p:ext uri="{BB962C8B-B14F-4D97-AF65-F5344CB8AC3E}">
        <p14:creationId xmlns:p14="http://schemas.microsoft.com/office/powerpoint/2010/main" val="931022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rgbClr val="0064B1"/>
            </a:gs>
            <a:gs pos="100000">
              <a:srgbClr val="E5C3A1"/>
            </a:gs>
            <a:gs pos="47000">
              <a:srgbClr val="D3EFFB"/>
            </a:gs>
            <a:gs pos="0">
              <a:srgbClr val="F7974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376202" tIns="188101" rIns="376202" bIns="188101" rtlCol="0" anchor="ctr"/>
          <a:lstStyle>
            <a:lvl1pPr algn="l">
              <a:defRPr sz="1149">
                <a:solidFill>
                  <a:schemeClr val="tx1">
                    <a:tint val="75000"/>
                  </a:schemeClr>
                </a:solidFill>
              </a:defRPr>
            </a:lvl1pPr>
          </a:lstStyle>
          <a:p>
            <a:fld id="{3DFE2EA4-D81A-4F72-A817-9EBC28A8AD44}" type="datetimeFigureOut">
              <a:rPr lang="en-US" smtClean="0"/>
              <a:t>5/8/2023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376202" tIns="188101" rIns="376202" bIns="188101" rtlCol="0" anchor="ctr"/>
          <a:lstStyle>
            <a:lvl1pPr algn="ctr">
              <a:defRPr sz="114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376202" tIns="188101" rIns="376202" bIns="188101" rtlCol="0" anchor="ctr"/>
          <a:lstStyle>
            <a:lvl1pPr algn="r">
              <a:defRPr sz="1149">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881818" rtl="0" eaLnBrk="1" latinLnBrk="0" hangingPunct="1">
        <a:spcBef>
          <a:spcPct val="0"/>
        </a:spcBef>
        <a:buNone/>
        <a:defRPr sz="4243" kern="1200">
          <a:solidFill>
            <a:schemeClr val="tx1"/>
          </a:solidFill>
          <a:latin typeface="+mj-lt"/>
          <a:ea typeface="+mj-ea"/>
          <a:cs typeface="+mj-cs"/>
        </a:defRPr>
      </a:lvl1pPr>
    </p:titleStyle>
    <p:bodyStyle>
      <a:lvl1pPr marL="330682" indent="-330682" algn="l" defTabSz="881818" rtl="0" eaLnBrk="1" latinLnBrk="0" hangingPunct="1">
        <a:spcBef>
          <a:spcPct val="20000"/>
        </a:spcBef>
        <a:buFont typeface="Arial" panose="020B0604020202020204" pitchFamily="34" charset="0"/>
        <a:buChar char="•"/>
        <a:defRPr sz="3094" kern="1200">
          <a:solidFill>
            <a:schemeClr val="tx1"/>
          </a:solidFill>
          <a:latin typeface="+mn-lt"/>
          <a:ea typeface="+mn-ea"/>
          <a:cs typeface="+mn-cs"/>
        </a:defRPr>
      </a:lvl1pPr>
      <a:lvl2pPr marL="716478" indent="-275568" algn="l" defTabSz="881818" rtl="0" eaLnBrk="1" latinLnBrk="0" hangingPunct="1">
        <a:spcBef>
          <a:spcPct val="20000"/>
        </a:spcBef>
        <a:buFont typeface="Arial" panose="020B0604020202020204" pitchFamily="34" charset="0"/>
        <a:buChar char="–"/>
        <a:defRPr sz="2696" kern="1200">
          <a:solidFill>
            <a:schemeClr val="tx1"/>
          </a:solidFill>
          <a:latin typeface="+mn-lt"/>
          <a:ea typeface="+mn-ea"/>
          <a:cs typeface="+mn-cs"/>
        </a:defRPr>
      </a:lvl2pPr>
      <a:lvl3pPr marL="1102273" indent="-220455" algn="l" defTabSz="881818" rtl="0" eaLnBrk="1" latinLnBrk="0" hangingPunct="1">
        <a:spcBef>
          <a:spcPct val="20000"/>
        </a:spcBef>
        <a:buFont typeface="Arial" panose="020B0604020202020204" pitchFamily="34" charset="0"/>
        <a:buChar char="•"/>
        <a:defRPr sz="2321" kern="1200">
          <a:solidFill>
            <a:schemeClr val="tx1"/>
          </a:solidFill>
          <a:latin typeface="+mn-lt"/>
          <a:ea typeface="+mn-ea"/>
          <a:cs typeface="+mn-cs"/>
        </a:defRPr>
      </a:lvl3pPr>
      <a:lvl4pPr marL="154318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4pPr>
      <a:lvl5pPr marL="198409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5pPr>
      <a:lvl6pPr marL="2425001"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6pPr>
      <a:lvl7pPr marL="286591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7pPr>
      <a:lvl8pPr marL="330682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8pPr>
      <a:lvl9pPr marL="3747729"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9pPr>
    </p:bodyStyle>
    <p:otherStyle>
      <a:defPPr>
        <a:defRPr lang="en-US"/>
      </a:defPPr>
      <a:lvl1pPr marL="0" algn="l" defTabSz="881818" rtl="0" eaLnBrk="1" latinLnBrk="0" hangingPunct="1">
        <a:defRPr sz="1735" kern="1200">
          <a:solidFill>
            <a:schemeClr val="tx1"/>
          </a:solidFill>
          <a:latin typeface="+mn-lt"/>
          <a:ea typeface="+mn-ea"/>
          <a:cs typeface="+mn-cs"/>
        </a:defRPr>
      </a:lvl1pPr>
      <a:lvl2pPr marL="440909" algn="l" defTabSz="881818" rtl="0" eaLnBrk="1" latinLnBrk="0" hangingPunct="1">
        <a:defRPr sz="1735" kern="1200">
          <a:solidFill>
            <a:schemeClr val="tx1"/>
          </a:solidFill>
          <a:latin typeface="+mn-lt"/>
          <a:ea typeface="+mn-ea"/>
          <a:cs typeface="+mn-cs"/>
        </a:defRPr>
      </a:lvl2pPr>
      <a:lvl3pPr marL="881818" algn="l" defTabSz="881818" rtl="0" eaLnBrk="1" latinLnBrk="0" hangingPunct="1">
        <a:defRPr sz="1735" kern="1200">
          <a:solidFill>
            <a:schemeClr val="tx1"/>
          </a:solidFill>
          <a:latin typeface="+mn-lt"/>
          <a:ea typeface="+mn-ea"/>
          <a:cs typeface="+mn-cs"/>
        </a:defRPr>
      </a:lvl3pPr>
      <a:lvl4pPr marL="1322728" algn="l" defTabSz="881818" rtl="0" eaLnBrk="1" latinLnBrk="0" hangingPunct="1">
        <a:defRPr sz="1735" kern="1200">
          <a:solidFill>
            <a:schemeClr val="tx1"/>
          </a:solidFill>
          <a:latin typeface="+mn-lt"/>
          <a:ea typeface="+mn-ea"/>
          <a:cs typeface="+mn-cs"/>
        </a:defRPr>
      </a:lvl4pPr>
      <a:lvl5pPr marL="1763637" algn="l" defTabSz="881818" rtl="0" eaLnBrk="1" latinLnBrk="0" hangingPunct="1">
        <a:defRPr sz="1735" kern="1200">
          <a:solidFill>
            <a:schemeClr val="tx1"/>
          </a:solidFill>
          <a:latin typeface="+mn-lt"/>
          <a:ea typeface="+mn-ea"/>
          <a:cs typeface="+mn-cs"/>
        </a:defRPr>
      </a:lvl5pPr>
      <a:lvl6pPr marL="2204546" algn="l" defTabSz="881818" rtl="0" eaLnBrk="1" latinLnBrk="0" hangingPunct="1">
        <a:defRPr sz="1735" kern="1200">
          <a:solidFill>
            <a:schemeClr val="tx1"/>
          </a:solidFill>
          <a:latin typeface="+mn-lt"/>
          <a:ea typeface="+mn-ea"/>
          <a:cs typeface="+mn-cs"/>
        </a:defRPr>
      </a:lvl6pPr>
      <a:lvl7pPr marL="2645456" algn="l" defTabSz="881818" rtl="0" eaLnBrk="1" latinLnBrk="0" hangingPunct="1">
        <a:defRPr sz="1735" kern="1200">
          <a:solidFill>
            <a:schemeClr val="tx1"/>
          </a:solidFill>
          <a:latin typeface="+mn-lt"/>
          <a:ea typeface="+mn-ea"/>
          <a:cs typeface="+mn-cs"/>
        </a:defRPr>
      </a:lvl7pPr>
      <a:lvl8pPr marL="3086365" algn="l" defTabSz="881818" rtl="0" eaLnBrk="1" latinLnBrk="0" hangingPunct="1">
        <a:defRPr sz="1735" kern="1200">
          <a:solidFill>
            <a:schemeClr val="tx1"/>
          </a:solidFill>
          <a:latin typeface="+mn-lt"/>
          <a:ea typeface="+mn-ea"/>
          <a:cs typeface="+mn-cs"/>
        </a:defRPr>
      </a:lvl8pPr>
      <a:lvl9pPr marL="3527274" algn="l" defTabSz="881818"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0_3763238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 Placeholder 15"/>
          <p:cNvSpPr>
            <a:spLocks noGrp="1"/>
          </p:cNvSpPr>
          <p:nvPr>
            <p:ph type="body" sz="quarter" idx="13"/>
          </p:nvPr>
        </p:nvSpPr>
        <p:spPr>
          <a:xfrm>
            <a:off x="1939212" y="485032"/>
            <a:ext cx="5113695" cy="207661"/>
          </a:xfrm>
        </p:spPr>
        <p:txBody>
          <a:bodyPr vert="horz" lIns="0" tIns="0" rIns="0" bIns="0" rtlCol="0" anchor="t">
            <a:noAutofit/>
          </a:bodyPr>
          <a:lstStyle/>
          <a:p>
            <a:r>
              <a:rPr lang="en-US" sz="900"/>
              <a:t>Le, Kevin   Brou, Kouassi   Liu, </a:t>
            </a:r>
            <a:r>
              <a:rPr lang="en-US" sz="900" err="1"/>
              <a:t>Jianliang</a:t>
            </a:r>
            <a:r>
              <a:rPr lang="en-US" sz="900"/>
              <a:t>   Saud, Bijan   Komolafe, Seeto</a:t>
            </a:r>
            <a:endParaRPr lang="en-US"/>
          </a:p>
        </p:txBody>
      </p:sp>
      <p:sp>
        <p:nvSpPr>
          <p:cNvPr id="17" name="Text Placeholder 16"/>
          <p:cNvSpPr>
            <a:spLocks noGrp="1"/>
          </p:cNvSpPr>
          <p:nvPr>
            <p:ph type="body" sz="quarter" idx="14"/>
          </p:nvPr>
        </p:nvSpPr>
        <p:spPr>
          <a:xfrm>
            <a:off x="1939212" y="36396"/>
            <a:ext cx="5113695" cy="557213"/>
          </a:xfrm>
        </p:spPr>
        <p:txBody>
          <a:bodyPr/>
          <a:lstStyle/>
          <a:p>
            <a:r>
              <a:rPr lang="en-US" sz="1650"/>
              <a:t>Corps Catch</a:t>
            </a:r>
            <a:endParaRPr lang="en-US"/>
          </a:p>
        </p:txBody>
      </p:sp>
      <p:sp>
        <p:nvSpPr>
          <p:cNvPr id="8" name="Rectangle 7"/>
          <p:cNvSpPr/>
          <p:nvPr/>
        </p:nvSpPr>
        <p:spPr>
          <a:xfrm>
            <a:off x="163872" y="1045617"/>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Executive Summary</a:t>
            </a:r>
          </a:p>
        </p:txBody>
      </p:sp>
      <p:sp>
        <p:nvSpPr>
          <p:cNvPr id="10" name="Rectangle 9"/>
          <p:cNvSpPr/>
          <p:nvPr/>
        </p:nvSpPr>
        <p:spPr>
          <a:xfrm>
            <a:off x="2404929" y="1044619"/>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Experimental Setup</a:t>
            </a:r>
          </a:p>
        </p:txBody>
      </p:sp>
      <p:sp>
        <p:nvSpPr>
          <p:cNvPr id="14" name="Rectangle 13"/>
          <p:cNvSpPr/>
          <p:nvPr/>
        </p:nvSpPr>
        <p:spPr>
          <a:xfrm>
            <a:off x="163582" y="3280805"/>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Background</a:t>
            </a:r>
          </a:p>
        </p:txBody>
      </p:sp>
      <p:sp>
        <p:nvSpPr>
          <p:cNvPr id="21" name="TextBox 20"/>
          <p:cNvSpPr txBox="1"/>
          <p:nvPr/>
        </p:nvSpPr>
        <p:spPr>
          <a:xfrm>
            <a:off x="175090" y="1324084"/>
            <a:ext cx="1830061" cy="1186864"/>
          </a:xfrm>
          <a:prstGeom prst="rect">
            <a:avLst/>
          </a:prstGeom>
          <a:noFill/>
        </p:spPr>
        <p:txBody>
          <a:bodyPr wrap="square" lIns="42863" tIns="42863" rIns="42863" bIns="42863" rtlCol="0" anchor="t">
            <a:spAutoFit/>
          </a:bodyPr>
          <a:lstStyle/>
          <a:p>
            <a:pPr>
              <a:spcAft>
                <a:spcPts val="141"/>
              </a:spcAft>
            </a:pPr>
            <a:r>
              <a:rPr lang="en-US" sz="650">
                <a:latin typeface="Arial"/>
                <a:cs typeface="Arial"/>
              </a:rPr>
              <a:t>This application was developed for the US Army Corps in Canton Lake, Oklahoma. The purpose of Corps Catch is to get families outside and promote friendly competition and an incentive for visitors at Canton Lake by implementing a trivia like component to the application. Throughout the various trails there are questions and whenever the user is near a question a pop up will occur on the user's phone. If the user gets all the questions right on the trail the user is awarded a corps coin. </a:t>
            </a:r>
            <a:endParaRPr lang="en-US"/>
          </a:p>
        </p:txBody>
      </p:sp>
      <p:sp>
        <p:nvSpPr>
          <p:cNvPr id="22" name="TextBox 21"/>
          <p:cNvSpPr txBox="1"/>
          <p:nvPr/>
        </p:nvSpPr>
        <p:spPr>
          <a:xfrm>
            <a:off x="160392" y="3595026"/>
            <a:ext cx="1847280" cy="986810"/>
          </a:xfrm>
          <a:prstGeom prst="rect">
            <a:avLst/>
          </a:prstGeom>
          <a:noFill/>
        </p:spPr>
        <p:txBody>
          <a:bodyPr wrap="square" lIns="42863" tIns="42863" rIns="42863" bIns="42863" rtlCol="0" anchor="t">
            <a:spAutoFit/>
          </a:bodyPr>
          <a:lstStyle/>
          <a:p>
            <a:pPr marL="60325" indent="-60325">
              <a:spcAft>
                <a:spcPts val="141"/>
              </a:spcAft>
              <a:buFont typeface="Arial" panose="020B0604020202020204" pitchFamily="34" charset="0"/>
              <a:buChar char="•"/>
            </a:pPr>
            <a:r>
              <a:rPr lang="en-US" sz="650">
                <a:latin typeface="Arial"/>
                <a:ea typeface="+mn-lt"/>
                <a:cs typeface="Arial"/>
              </a:rPr>
              <a:t>Since the pandemic families are often inside which can lead to a sedentary lifestyle. Corps Catch would like to change that and encourage and incentivize families to be active outdoors. It is an application with the intention of getting families active, allowing them to work collaboratively and spending quality time</a:t>
            </a:r>
            <a:br>
              <a:rPr lang="en-US" sz="650">
                <a:latin typeface="Arial"/>
                <a:ea typeface="+mn-lt"/>
                <a:cs typeface="Arial"/>
              </a:rPr>
            </a:br>
            <a:r>
              <a:rPr lang="en-US" sz="650">
                <a:latin typeface="Arial"/>
                <a:ea typeface="+mn-lt"/>
                <a:cs typeface="Arial"/>
              </a:rPr>
              <a:t>outdoors.</a:t>
            </a:r>
            <a:endParaRPr lang="en-US" sz="650">
              <a:latin typeface="Arial" panose="020B0604020202020204" pitchFamily="34" charset="0"/>
              <a:cs typeface="Arial" panose="020B0604020202020204" pitchFamily="34" charset="0"/>
            </a:endParaRPr>
          </a:p>
        </p:txBody>
      </p:sp>
      <p:sp>
        <p:nvSpPr>
          <p:cNvPr id="24" name="TextBox 23"/>
          <p:cNvSpPr txBox="1"/>
          <p:nvPr/>
        </p:nvSpPr>
        <p:spPr>
          <a:xfrm>
            <a:off x="5752915" y="1392393"/>
            <a:ext cx="3022571" cy="286618"/>
          </a:xfrm>
          <a:prstGeom prst="rect">
            <a:avLst/>
          </a:prstGeom>
          <a:noFill/>
        </p:spPr>
        <p:txBody>
          <a:bodyPr wrap="square" lIns="42863" tIns="42863" rIns="42863" bIns="42863" rtlCol="0" anchor="t">
            <a:spAutoFit/>
          </a:bodyPr>
          <a:lstStyle/>
          <a:p>
            <a:pPr marL="60325" indent="-60325">
              <a:spcAft>
                <a:spcPts val="141"/>
              </a:spcAft>
              <a:buFont typeface="Arial" panose="020B0604020202020204" pitchFamily="34" charset="0"/>
              <a:buChar char="•"/>
            </a:pPr>
            <a:r>
              <a:rPr lang="en-US" sz="650" b="1">
                <a:latin typeface="Arial"/>
                <a:cs typeface="Arial"/>
              </a:rPr>
              <a:t>Our demo can be viewed using the QR code below</a:t>
            </a:r>
            <a:r>
              <a:rPr lang="en-US" sz="650">
                <a:latin typeface="Arial"/>
                <a:cs typeface="Arial"/>
              </a:rPr>
              <a:t>: it demonstrates our current application as well as the web portal and testing components</a:t>
            </a: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261543678"/>
              </p:ext>
            </p:extLst>
          </p:nvPr>
        </p:nvGraphicFramePr>
        <p:xfrm>
          <a:off x="2504911" y="1476915"/>
          <a:ext cx="3042163" cy="1649748"/>
        </p:xfrm>
        <a:graphic>
          <a:graphicData uri="http://schemas.openxmlformats.org/drawingml/2006/table">
            <a:tbl>
              <a:tblPr firstRow="1" bandRow="1">
                <a:tableStyleId>{8EC20E35-A176-4012-BC5E-935CFFF8708E}</a:tableStyleId>
              </a:tblPr>
              <a:tblGrid>
                <a:gridCol w="337971">
                  <a:extLst>
                    <a:ext uri="{9D8B030D-6E8A-4147-A177-3AD203B41FA5}">
                      <a16:colId xmlns:a16="http://schemas.microsoft.com/office/drawing/2014/main" val="20000"/>
                    </a:ext>
                  </a:extLst>
                </a:gridCol>
                <a:gridCol w="577048">
                  <a:extLst>
                    <a:ext uri="{9D8B030D-6E8A-4147-A177-3AD203B41FA5}">
                      <a16:colId xmlns:a16="http://schemas.microsoft.com/office/drawing/2014/main" val="1528682347"/>
                    </a:ext>
                  </a:extLst>
                </a:gridCol>
                <a:gridCol w="990948">
                  <a:extLst>
                    <a:ext uri="{9D8B030D-6E8A-4147-A177-3AD203B41FA5}">
                      <a16:colId xmlns:a16="http://schemas.microsoft.com/office/drawing/2014/main" val="20001"/>
                    </a:ext>
                  </a:extLst>
                </a:gridCol>
                <a:gridCol w="1136196">
                  <a:extLst>
                    <a:ext uri="{9D8B030D-6E8A-4147-A177-3AD203B41FA5}">
                      <a16:colId xmlns:a16="http://schemas.microsoft.com/office/drawing/2014/main" val="20002"/>
                    </a:ext>
                  </a:extLst>
                </a:gridCol>
              </a:tblGrid>
              <a:tr h="177180">
                <a:tc>
                  <a:txBody>
                    <a:bodyPr/>
                    <a:lstStyle/>
                    <a:p>
                      <a:pPr algn="ctr"/>
                      <a:r>
                        <a:rPr lang="en-US" sz="700"/>
                        <a:t>Item #</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lvl="0" algn="ctr">
                        <a:buNone/>
                      </a:pPr>
                      <a:r>
                        <a:rPr lang="en-US" sz="700"/>
                        <a:t>I</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solidFill>
                      <a:srgbClr val="1E41A0"/>
                    </a:solidFill>
                  </a:tcPr>
                </a:tc>
                <a:tc>
                  <a:txBody>
                    <a:bodyPr/>
                    <a:lstStyle/>
                    <a:p>
                      <a:pPr algn="ctr"/>
                      <a:r>
                        <a:rPr lang="en-US" sz="700"/>
                        <a:t>Purpose</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lvl="0" algn="ctr">
                        <a:buNone/>
                      </a:pPr>
                      <a:r>
                        <a:rPr lang="en-US" sz="700"/>
                        <a:t>Constraints</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extLst>
                  <a:ext uri="{0D108BD9-81ED-4DB2-BD59-A6C34878D82A}">
                    <a16:rowId xmlns:a16="http://schemas.microsoft.com/office/drawing/2014/main" val="10000"/>
                  </a:ext>
                </a:extLst>
              </a:tr>
              <a:tr h="177180">
                <a:tc>
                  <a:txBody>
                    <a:bodyPr/>
                    <a:lstStyle/>
                    <a:p>
                      <a:pPr algn="ctr"/>
                      <a:r>
                        <a:rPr lang="en-US" sz="700"/>
                        <a:t>1</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700"/>
                        <a:t>User Sign-up / Login</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tcPr>
                </a:tc>
                <a:tc>
                  <a:txBody>
                    <a:bodyPr/>
                    <a:lstStyle/>
                    <a:p>
                      <a:r>
                        <a:rPr lang="en-US" sz="700"/>
                        <a:t>Allow app to keep track of users and their progress</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700"/>
                        <a:t>Email, Name, Age, Password needed for sign-up. Email and password needed for login</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7180">
                <a:tc>
                  <a:txBody>
                    <a:bodyPr/>
                    <a:lstStyle/>
                    <a:p>
                      <a:pPr algn="ctr"/>
                      <a:r>
                        <a:rPr lang="en-US" sz="700"/>
                        <a:t>2</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700"/>
                        <a:t>Track User Location</a:t>
                      </a:r>
                    </a:p>
                  </a:txBody>
                  <a:tcPr marL="21430" marR="21430" marT="10716" marB="10716">
                    <a:lnL w="12700">
                      <a:solidFill>
                        <a:srgbClr val="1E41A0"/>
                      </a:solidFill>
                    </a:lnL>
                    <a:lnR w="12700">
                      <a:solidFill>
                        <a:srgbClr val="1E41A0"/>
                      </a:solidFill>
                    </a:lnR>
                    <a:lnT w="12700">
                      <a:solidFill>
                        <a:srgbClr val="1E41A0"/>
                      </a:solidFill>
                    </a:lnT>
                    <a:lnB w="12700" cap="flat" cmpd="sng" algn="ctr">
                      <a:solidFill>
                        <a:srgbClr val="1E41A0"/>
                      </a:solidFill>
                      <a:prstDash val="solid"/>
                      <a:round/>
                      <a:headEnd type="none" w="med" len="med"/>
                      <a:tailEnd type="none" w="med" len="med"/>
                    </a:lnB>
                    <a:lnTlToBr w="0">
                      <a:noFill/>
                    </a:lnTlToBr>
                    <a:lnBlToTr w="0">
                      <a:noFill/>
                    </a:lnBlToTr>
                  </a:tcPr>
                </a:tc>
                <a:tc>
                  <a:txBody>
                    <a:bodyPr/>
                    <a:lstStyle/>
                    <a:p>
                      <a:r>
                        <a:rPr lang="en-US" sz="700"/>
                        <a:t>Track user location to ensure that questions pop up at correct location</a:t>
                      </a:r>
                      <a:endParaRPr lang="en-US"/>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700"/>
                        <a:t>User must have stable connection</a:t>
                      </a:r>
                    </a:p>
                  </a:txBody>
                  <a:tcPr marL="21431" marR="21431" marT="10716" marB="10716">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7179">
                <a:tc>
                  <a:txBody>
                    <a:bodyPr/>
                    <a:lstStyle/>
                    <a:p>
                      <a:pPr lvl="0" algn="ctr">
                        <a:buNone/>
                      </a:pPr>
                      <a:r>
                        <a:rPr lang="en-US" sz="700"/>
                        <a:t>3</a:t>
                      </a:r>
                    </a:p>
                  </a:txBody>
                  <a:tcPr marL="21430" marR="21430" marT="10716" marB="10716">
                    <a:lnL w="12700">
                      <a:solidFill>
                        <a:srgbClr val="1E41A0"/>
                      </a:solidFill>
                    </a:lnL>
                    <a:lnR w="12700">
                      <a:solidFill>
                        <a:srgbClr val="1E41A0"/>
                      </a:solidFill>
                    </a:lnR>
                    <a:lnT w="12700">
                      <a:solidFill>
                        <a:srgbClr val="1E41A0"/>
                      </a:solidFill>
                    </a:lnT>
                    <a:lnB w="12700" cap="flat" cmpd="sng" algn="ctr">
                      <a:solidFill>
                        <a:srgbClr val="1E41A0"/>
                      </a:solidFill>
                      <a:prstDash val="solid"/>
                      <a:round/>
                      <a:headEnd type="none" w="med" len="med"/>
                      <a:tailEnd type="none" w="med" len="med"/>
                    </a:lnB>
                    <a:lnTlToBr w="0">
                      <a:noFill/>
                    </a:lnTlToBr>
                    <a:lnBlToTr w="0">
                      <a:noFill/>
                    </a:lnBlToTr>
                  </a:tcPr>
                </a:tc>
                <a:tc>
                  <a:txBody>
                    <a:bodyPr/>
                    <a:lstStyle/>
                    <a:p>
                      <a:pPr lvl="0" algn="ctr">
                        <a:buNone/>
                      </a:pPr>
                      <a:r>
                        <a:rPr lang="en-US" sz="700"/>
                        <a:t>Corp Coins</a:t>
                      </a:r>
                    </a:p>
                  </a:txBody>
                  <a:tcPr marL="21430" marR="21430" marT="10716" marB="10716">
                    <a:lnL w="12700">
                      <a:solidFill>
                        <a:srgbClr val="1E41A0"/>
                      </a:solidFill>
                    </a:lnL>
                    <a:lnR w="12700">
                      <a:solidFill>
                        <a:srgbClr val="1E41A0"/>
                      </a:solidFill>
                    </a:lnR>
                    <a:lnT w="12700">
                      <a:solidFill>
                        <a:srgbClr val="1E41A0"/>
                      </a:solidFill>
                    </a:lnT>
                    <a:lnB w="12700" cap="flat" cmpd="sng" algn="ctr">
                      <a:solidFill>
                        <a:srgbClr val="1E41A0"/>
                      </a:solidFill>
                      <a:prstDash val="solid"/>
                      <a:round/>
                      <a:headEnd type="none" w="med" len="med"/>
                      <a:tailEnd type="none" w="med" len="med"/>
                    </a:lnB>
                    <a:lnTlToBr w="0">
                      <a:noFill/>
                    </a:lnTlToBr>
                    <a:lnBlToTr w="0">
                      <a:noFill/>
                    </a:lnBlToTr>
                  </a:tcPr>
                </a:tc>
                <a:tc>
                  <a:txBody>
                    <a:bodyPr/>
                    <a:lstStyle/>
                    <a:p>
                      <a:pPr lvl="0">
                        <a:buNone/>
                      </a:pPr>
                      <a:r>
                        <a:rPr lang="en-US" sz="700"/>
                        <a:t>Provide user with achievement for getting all questions right</a:t>
                      </a:r>
                    </a:p>
                  </a:txBody>
                  <a:tcPr marL="21430" marR="21430" marT="10716" marB="10716">
                    <a:lnL w="12700">
                      <a:solidFill>
                        <a:srgbClr val="1E41A0"/>
                      </a:solidFill>
                    </a:lnL>
                    <a:lnR w="12700">
                      <a:solidFill>
                        <a:srgbClr val="1E41A0"/>
                      </a:solidFill>
                    </a:lnR>
                    <a:lnT w="12700">
                      <a:solidFill>
                        <a:srgbClr val="1E41A0"/>
                      </a:solidFill>
                    </a:lnT>
                    <a:lnB w="12700" cap="flat" cmpd="sng" algn="ctr">
                      <a:solidFill>
                        <a:srgbClr val="1E41A0"/>
                      </a:solidFill>
                      <a:prstDash val="solid"/>
                      <a:round/>
                      <a:headEnd type="none" w="med" len="med"/>
                      <a:tailEnd type="none" w="med" len="med"/>
                    </a:lnB>
                    <a:lnTlToBr w="0">
                      <a:noFill/>
                    </a:lnTlToBr>
                    <a:lnBlToTr w="0">
                      <a:noFill/>
                    </a:lnBlToTr>
                  </a:tcPr>
                </a:tc>
                <a:tc>
                  <a:txBody>
                    <a:bodyPr/>
                    <a:lstStyle/>
                    <a:p>
                      <a:pPr lvl="0">
                        <a:buNone/>
                      </a:pPr>
                      <a:r>
                        <a:rPr lang="en-US" sz="700"/>
                        <a:t>User must get all questions right to obtain the corps coin.</a:t>
                      </a:r>
                    </a:p>
                  </a:txBody>
                  <a:tcPr marL="21430" marR="21430" marT="10716" marB="10716">
                    <a:lnL w="12700">
                      <a:solidFill>
                        <a:srgbClr val="1E41A0"/>
                      </a:solidFill>
                    </a:lnL>
                    <a:lnR w="12700">
                      <a:solidFill>
                        <a:srgbClr val="1E41A0"/>
                      </a:solidFill>
                    </a:lnR>
                    <a:lnT w="12700">
                      <a:solidFill>
                        <a:srgbClr val="1E41A0"/>
                      </a:solidFill>
                    </a:lnT>
                    <a:lnB w="12700" cap="flat" cmpd="sng" algn="ctr">
                      <a:solidFill>
                        <a:srgbClr val="1E41A0"/>
                      </a:solidFill>
                      <a:prstDash val="solid"/>
                      <a:round/>
                      <a:headEnd type="none" w="med" len="med"/>
                      <a:tailEnd type="none" w="med" len="med"/>
                    </a:lnB>
                    <a:lnTlToBr w="0">
                      <a:noFill/>
                    </a:lnTlToBr>
                    <a:lnBlToTr w="0">
                      <a:noFill/>
                    </a:lnBlToTr>
                  </a:tcPr>
                </a:tc>
                <a:extLst>
                  <a:ext uri="{0D108BD9-81ED-4DB2-BD59-A6C34878D82A}">
                    <a16:rowId xmlns:a16="http://schemas.microsoft.com/office/drawing/2014/main" val="1959081877"/>
                  </a:ext>
                </a:extLst>
              </a:tr>
              <a:tr h="177178">
                <a:tc>
                  <a:txBody>
                    <a:bodyPr/>
                    <a:lstStyle/>
                    <a:p>
                      <a:pPr lvl="0" algn="ctr">
                        <a:buNone/>
                      </a:pPr>
                      <a:r>
                        <a:rPr lang="en-US" sz="700"/>
                        <a:t>4</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tcPr>
                </a:tc>
                <a:tc>
                  <a:txBody>
                    <a:bodyPr/>
                    <a:lstStyle/>
                    <a:p>
                      <a:pPr lvl="0" algn="ctr">
                        <a:buNone/>
                      </a:pPr>
                      <a:r>
                        <a:rPr lang="en-US" sz="700"/>
                        <a:t>Question Difficulty</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tcPr>
                </a:tc>
                <a:tc>
                  <a:txBody>
                    <a:bodyPr/>
                    <a:lstStyle/>
                    <a:p>
                      <a:pPr lvl="0">
                        <a:buNone/>
                      </a:pPr>
                      <a:r>
                        <a:rPr lang="en-US" sz="700"/>
                        <a:t>Keep users of all ages engaged by making question difficulty </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tcPr>
                </a:tc>
                <a:tc>
                  <a:txBody>
                    <a:bodyPr/>
                    <a:lstStyle/>
                    <a:p>
                      <a:pPr lvl="0">
                        <a:buNone/>
                      </a:pPr>
                      <a:r>
                        <a:rPr lang="en-US" sz="700"/>
                        <a:t>User enters their correct age in the sign-up page, and must be able to read and answer questions.</a:t>
                      </a:r>
                    </a:p>
                  </a:txBody>
                  <a:tcPr marL="21430" marR="21430" marT="10716" marB="10716">
                    <a:lnL w="12700">
                      <a:solidFill>
                        <a:srgbClr val="1E41A0"/>
                      </a:solidFill>
                    </a:lnL>
                    <a:lnR w="12700">
                      <a:solidFill>
                        <a:srgbClr val="1E41A0"/>
                      </a:solidFill>
                    </a:lnR>
                    <a:lnT w="12700">
                      <a:solidFill>
                        <a:srgbClr val="1E41A0"/>
                      </a:solidFill>
                    </a:lnT>
                    <a:lnB w="12700">
                      <a:solidFill>
                        <a:srgbClr val="1E41A0"/>
                      </a:solidFill>
                    </a:lnB>
                    <a:lnTlToBr w="0">
                      <a:noFill/>
                    </a:lnTlToBr>
                    <a:lnBlToTr w="0">
                      <a:noFill/>
                    </a:lnBlToTr>
                  </a:tcPr>
                </a:tc>
                <a:extLst>
                  <a:ext uri="{0D108BD9-81ED-4DB2-BD59-A6C34878D82A}">
                    <a16:rowId xmlns:a16="http://schemas.microsoft.com/office/drawing/2014/main" val="2029966109"/>
                  </a:ext>
                </a:extLst>
              </a:tr>
            </a:tbl>
          </a:graphicData>
        </a:graphic>
      </p:graphicFrame>
      <p:sp>
        <p:nvSpPr>
          <p:cNvPr id="29" name="TextBox 28"/>
          <p:cNvSpPr txBox="1"/>
          <p:nvPr/>
        </p:nvSpPr>
        <p:spPr>
          <a:xfrm>
            <a:off x="3170275" y="1320389"/>
            <a:ext cx="1695788" cy="144206"/>
          </a:xfrm>
          <a:prstGeom prst="rect">
            <a:avLst/>
          </a:prstGeom>
          <a:noFill/>
        </p:spPr>
        <p:txBody>
          <a:bodyPr wrap="square" lIns="42863" tIns="21431" rIns="42863" bIns="21431" rtlCol="0" anchor="t">
            <a:spAutoFit/>
          </a:bodyPr>
          <a:lstStyle/>
          <a:p>
            <a:pPr algn="ctr">
              <a:spcAft>
                <a:spcPts val="141"/>
              </a:spcAft>
            </a:pPr>
            <a:r>
              <a:rPr lang="en-US" sz="650" i="1">
                <a:latin typeface="Arial"/>
                <a:cs typeface="Arial"/>
              </a:rPr>
              <a:t>Table 1. Specification Table</a:t>
            </a:r>
          </a:p>
        </p:txBody>
      </p:sp>
      <p:sp>
        <p:nvSpPr>
          <p:cNvPr id="20" name="Rectangle 19"/>
          <p:cNvSpPr/>
          <p:nvPr/>
        </p:nvSpPr>
        <p:spPr>
          <a:xfrm>
            <a:off x="2403338" y="329021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Experimental Test Plan</a:t>
            </a:r>
          </a:p>
        </p:txBody>
      </p:sp>
      <p:sp>
        <p:nvSpPr>
          <p:cNvPr id="30" name="Rectangle 29"/>
          <p:cNvSpPr/>
          <p:nvPr/>
        </p:nvSpPr>
        <p:spPr>
          <a:xfrm>
            <a:off x="5748485" y="1048483"/>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Experimental Results</a:t>
            </a:r>
          </a:p>
        </p:txBody>
      </p:sp>
      <p:sp>
        <p:nvSpPr>
          <p:cNvPr id="32" name="Rectangle 31"/>
          <p:cNvSpPr/>
          <p:nvPr/>
        </p:nvSpPr>
        <p:spPr>
          <a:xfrm>
            <a:off x="5757070" y="524839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References</a:t>
            </a:r>
          </a:p>
        </p:txBody>
      </p:sp>
      <p:sp>
        <p:nvSpPr>
          <p:cNvPr id="33" name="Rectangle 32"/>
          <p:cNvSpPr/>
          <p:nvPr/>
        </p:nvSpPr>
        <p:spPr>
          <a:xfrm>
            <a:off x="5748484" y="3288934"/>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Conclusions</a:t>
            </a:r>
          </a:p>
        </p:txBody>
      </p:sp>
      <p:sp>
        <p:nvSpPr>
          <p:cNvPr id="34" name="TextBox 33"/>
          <p:cNvSpPr txBox="1"/>
          <p:nvPr/>
        </p:nvSpPr>
        <p:spPr>
          <a:xfrm>
            <a:off x="2477829" y="3599456"/>
            <a:ext cx="3022571" cy="786755"/>
          </a:xfrm>
          <a:prstGeom prst="rect">
            <a:avLst/>
          </a:prstGeom>
          <a:noFill/>
        </p:spPr>
        <p:txBody>
          <a:bodyPr wrap="square" lIns="42863" tIns="42863" rIns="42863" bIns="42863" rtlCol="0" anchor="t">
            <a:spAutoFit/>
          </a:bodyPr>
          <a:lstStyle/>
          <a:p>
            <a:pPr marL="60325" indent="-60325">
              <a:spcAft>
                <a:spcPts val="141"/>
              </a:spcAft>
              <a:buFont typeface="Arial" panose="020B0604020202020204" pitchFamily="34" charset="0"/>
              <a:buChar char="•"/>
            </a:pPr>
            <a:r>
              <a:rPr lang="en-US" sz="650">
                <a:latin typeface="Arial"/>
                <a:cs typeface="Arial"/>
              </a:rPr>
              <a:t>For this application we utilized Flutter, Firebase, </a:t>
            </a:r>
            <a:r>
              <a:rPr lang="en-US" sz="650" err="1">
                <a:latin typeface="Arial"/>
                <a:cs typeface="Arial"/>
              </a:rPr>
              <a:t>FlutterFlow</a:t>
            </a:r>
            <a:r>
              <a:rPr lang="en-US" sz="650">
                <a:latin typeface="Arial"/>
                <a:cs typeface="Arial"/>
              </a:rPr>
              <a:t>, and Figma. Flutter allows the application to be available to both IOS and Android Users. We used Figma to create and visualize the page layouts within the application. </a:t>
            </a:r>
            <a:r>
              <a:rPr lang="en-US" sz="650" err="1">
                <a:latin typeface="Arial"/>
                <a:cs typeface="Arial"/>
              </a:rPr>
              <a:t>FlutterFlow</a:t>
            </a:r>
            <a:r>
              <a:rPr lang="en-US" sz="650">
                <a:latin typeface="Arial"/>
                <a:cs typeface="Arial"/>
              </a:rPr>
              <a:t> allowed us to create the user-interface quicker, as well as connect with Firebase with ease allowing us to develop quicker. The drawback to this is that the code generated by </a:t>
            </a:r>
            <a:r>
              <a:rPr lang="en-US" sz="650" err="1">
                <a:latin typeface="Arial"/>
                <a:cs typeface="Arial"/>
              </a:rPr>
              <a:t>FlutterFlow</a:t>
            </a:r>
            <a:r>
              <a:rPr lang="en-US" sz="650">
                <a:latin typeface="Arial"/>
                <a:cs typeface="Arial"/>
              </a:rPr>
              <a:t> is messy and harder to debug and customize.</a:t>
            </a:r>
          </a:p>
        </p:txBody>
      </p:sp>
      <p:sp>
        <p:nvSpPr>
          <p:cNvPr id="35" name="TextBox 34"/>
          <p:cNvSpPr txBox="1"/>
          <p:nvPr/>
        </p:nvSpPr>
        <p:spPr>
          <a:xfrm>
            <a:off x="5765862" y="3589617"/>
            <a:ext cx="3005194" cy="999634"/>
          </a:xfrm>
          <a:prstGeom prst="rect">
            <a:avLst/>
          </a:prstGeom>
          <a:noFill/>
        </p:spPr>
        <p:txBody>
          <a:bodyPr wrap="square" lIns="42863" tIns="42863" rIns="42863" bIns="42863" rtlCol="0" anchor="t">
            <a:spAutoFit/>
          </a:bodyPr>
          <a:lstStyle/>
          <a:p>
            <a:pPr marL="60325" indent="-60325">
              <a:spcAft>
                <a:spcPts val="141"/>
              </a:spcAft>
              <a:buFont typeface="Arial" panose="020B0604020202020204" pitchFamily="34" charset="0"/>
              <a:buChar char="•"/>
            </a:pPr>
            <a:r>
              <a:rPr lang="en-US" sz="650">
                <a:latin typeface="Arial"/>
                <a:cs typeface="Arial"/>
              </a:rPr>
              <a:t>Our project is still under development and the final product will be released on April 28. Our client is satisfied with the progression of our application, and as we wrap up the development if we are not able to get the user location and make question pop up we will move that function of the app to future plans, and we will opt for creating a timer and having the user answer a question every 10-15 minutes on the trail.</a:t>
            </a:r>
          </a:p>
          <a:p>
            <a:pPr marL="60325" indent="-60325">
              <a:spcAft>
                <a:spcPts val="141"/>
              </a:spcAft>
              <a:buFont typeface="Arial" panose="020B0604020202020204" pitchFamily="34" charset="0"/>
              <a:buChar char="•"/>
            </a:pPr>
            <a:r>
              <a:rPr lang="en-US" sz="650">
                <a:latin typeface="Arial"/>
                <a:cs typeface="Arial"/>
              </a:rPr>
              <a:t>Future plans include a friend system where users can add their friends and see their coins, and a custom trail where a user can create a trail with custom questions scattered throughout the trail.</a:t>
            </a:r>
          </a:p>
        </p:txBody>
      </p:sp>
      <p:sp>
        <p:nvSpPr>
          <p:cNvPr id="36" name="TextBox 35"/>
          <p:cNvSpPr txBox="1"/>
          <p:nvPr/>
        </p:nvSpPr>
        <p:spPr>
          <a:xfrm>
            <a:off x="5679906" y="5433754"/>
            <a:ext cx="3020748" cy="140424"/>
          </a:xfrm>
          <a:prstGeom prst="rect">
            <a:avLst/>
          </a:prstGeom>
          <a:noFill/>
        </p:spPr>
        <p:txBody>
          <a:bodyPr wrap="square" lIns="42863" tIns="42863" rIns="42863" bIns="42863" rtlCol="0" anchor="t">
            <a:spAutoFit/>
          </a:bodyPr>
          <a:lstStyle/>
          <a:p>
            <a:pPr marL="80010" indent="-80010">
              <a:spcAft>
                <a:spcPts val="141"/>
              </a:spcAft>
              <a:buFont typeface="+mj-lt"/>
              <a:buAutoNum type="arabicPeriod"/>
            </a:pPr>
            <a:endParaRPr lang="en-US" sz="350">
              <a:latin typeface="Arial" panose="020B0604020202020204" pitchFamily="34" charset="0"/>
              <a:ea typeface="Times New Roman" panose="02020603050405020304" pitchFamily="18" charset="0"/>
              <a:cs typeface="Arial" panose="020B0604020202020204" pitchFamily="34" charset="0"/>
            </a:endParaRPr>
          </a:p>
        </p:txBody>
      </p:sp>
      <p:sp>
        <p:nvSpPr>
          <p:cNvPr id="25" name="Text Placeholder 16">
            <a:extLst>
              <a:ext uri="{FF2B5EF4-FFF2-40B4-BE49-F238E27FC236}">
                <a16:creationId xmlns:a16="http://schemas.microsoft.com/office/drawing/2014/main" id="{C829D760-A267-4E10-A3D3-C249C39E5A99}"/>
              </a:ext>
            </a:extLst>
          </p:cNvPr>
          <p:cNvSpPr txBox="1">
            <a:spLocks/>
          </p:cNvSpPr>
          <p:nvPr/>
        </p:nvSpPr>
        <p:spPr>
          <a:xfrm>
            <a:off x="2999254" y="638903"/>
            <a:ext cx="2993609" cy="151484"/>
          </a:xfrm>
          <a:prstGeom prst="rect">
            <a:avLst/>
          </a:prstGeom>
        </p:spPr>
        <p:txBody>
          <a:bodyPr vert="horz" lIns="0" tIns="0" rIns="0" bIns="0" rtlCol="0" anchor="ctr">
            <a:noAutofit/>
          </a:bodyPr>
          <a:lstStyle>
            <a:lvl1pPr marL="0" indent="0" algn="ctr" defTabSz="3762024" rtl="0" eaLnBrk="1" latinLnBrk="0" hangingPunct="1">
              <a:spcBef>
                <a:spcPct val="20000"/>
              </a:spcBef>
              <a:buFont typeface="Arial" panose="020B0604020202020204" pitchFamily="34" charset="0"/>
              <a:buNone/>
              <a:defRPr sz="7200" b="1"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a:lstStyle>
          <a:p>
            <a:r>
              <a:rPr lang="en-US" sz="938"/>
              <a:t>ME/EE/BE… Senior Design</a:t>
            </a:r>
          </a:p>
        </p:txBody>
      </p:sp>
      <p:pic>
        <p:nvPicPr>
          <p:cNvPr id="3" name="Picture 2">
            <a:extLst>
              <a:ext uri="{FF2B5EF4-FFF2-40B4-BE49-F238E27FC236}">
                <a16:creationId xmlns:a16="http://schemas.microsoft.com/office/drawing/2014/main" id="{B3595DAB-F88D-6340-8D34-05716250F9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64" y="309499"/>
            <a:ext cx="1653598" cy="513073"/>
          </a:xfrm>
          <a:prstGeom prst="rect">
            <a:avLst/>
          </a:prstGeom>
        </p:spPr>
      </p:pic>
      <p:pic>
        <p:nvPicPr>
          <p:cNvPr id="13" name="Picture 12" descr="Text&#10;&#10;Description automatically generated">
            <a:extLst>
              <a:ext uri="{FF2B5EF4-FFF2-40B4-BE49-F238E27FC236}">
                <a16:creationId xmlns:a16="http://schemas.microsoft.com/office/drawing/2014/main" id="{781F1740-3C7D-CC45-96EF-0061412E1D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6513" y="108586"/>
            <a:ext cx="1869826" cy="889111"/>
          </a:xfrm>
          <a:prstGeom prst="rect">
            <a:avLst/>
          </a:prstGeom>
        </p:spPr>
      </p:pic>
      <p:pic>
        <p:nvPicPr>
          <p:cNvPr id="2" name="Picture 3">
            <a:extLst>
              <a:ext uri="{FF2B5EF4-FFF2-40B4-BE49-F238E27FC236}">
                <a16:creationId xmlns:a16="http://schemas.microsoft.com/office/drawing/2014/main" id="{D713BC69-430C-C994-DC36-8A8C5CDA8C89}"/>
              </a:ext>
            </a:extLst>
          </p:cNvPr>
          <p:cNvPicPr>
            <a:picLocks noChangeAspect="1"/>
          </p:cNvPicPr>
          <p:nvPr/>
        </p:nvPicPr>
        <p:blipFill>
          <a:blip r:embed="rId5"/>
          <a:stretch>
            <a:fillRect/>
          </a:stretch>
        </p:blipFill>
        <p:spPr>
          <a:xfrm>
            <a:off x="2642191" y="4552552"/>
            <a:ext cx="2743200" cy="1438850"/>
          </a:xfrm>
          <a:prstGeom prst="rect">
            <a:avLst/>
          </a:prstGeom>
        </p:spPr>
      </p:pic>
      <p:sp>
        <p:nvSpPr>
          <p:cNvPr id="6" name="TextBox 5">
            <a:extLst>
              <a:ext uri="{FF2B5EF4-FFF2-40B4-BE49-F238E27FC236}">
                <a16:creationId xmlns:a16="http://schemas.microsoft.com/office/drawing/2014/main" id="{B0B902FD-9D87-897C-8544-650D089DF517}"/>
              </a:ext>
            </a:extLst>
          </p:cNvPr>
          <p:cNvSpPr txBox="1"/>
          <p:nvPr/>
        </p:nvSpPr>
        <p:spPr>
          <a:xfrm>
            <a:off x="3103692" y="4355442"/>
            <a:ext cx="1695788" cy="144206"/>
          </a:xfrm>
          <a:prstGeom prst="rect">
            <a:avLst/>
          </a:prstGeom>
          <a:noFill/>
        </p:spPr>
        <p:txBody>
          <a:bodyPr wrap="square" lIns="42863" tIns="21431" rIns="42863" bIns="21431" rtlCol="0" anchor="t">
            <a:spAutoFit/>
          </a:bodyPr>
          <a:lstStyle/>
          <a:p>
            <a:pPr algn="ctr">
              <a:spcAft>
                <a:spcPts val="141"/>
              </a:spcAft>
            </a:pPr>
            <a:r>
              <a:rPr lang="en-US" sz="650" i="1">
                <a:latin typeface="Arial"/>
                <a:cs typeface="Arial"/>
              </a:rPr>
              <a:t>Figure 1. App Flow designed in Figma</a:t>
            </a:r>
          </a:p>
        </p:txBody>
      </p:sp>
      <p:pic>
        <p:nvPicPr>
          <p:cNvPr id="4" name="Picture 4" descr="Qr code&#10;&#10;Description automatically generated">
            <a:extLst>
              <a:ext uri="{FF2B5EF4-FFF2-40B4-BE49-F238E27FC236}">
                <a16:creationId xmlns:a16="http://schemas.microsoft.com/office/drawing/2014/main" id="{0BE99512-4192-53A0-D951-239EDCB1B812}"/>
              </a:ext>
            </a:extLst>
          </p:cNvPr>
          <p:cNvPicPr>
            <a:picLocks noChangeAspect="1"/>
          </p:cNvPicPr>
          <p:nvPr/>
        </p:nvPicPr>
        <p:blipFill>
          <a:blip r:embed="rId6"/>
          <a:stretch>
            <a:fillRect/>
          </a:stretch>
        </p:blipFill>
        <p:spPr>
          <a:xfrm>
            <a:off x="6720591" y="1806748"/>
            <a:ext cx="1303167" cy="1318510"/>
          </a:xfrm>
          <a:prstGeom prst="rect">
            <a:avLst/>
          </a:prstGeom>
        </p:spPr>
      </p:pic>
    </p:spTree>
    <p:extLst>
      <p:ext uri="{BB962C8B-B14F-4D97-AF65-F5344CB8AC3E}">
        <p14:creationId xmlns:p14="http://schemas.microsoft.com/office/powerpoint/2010/main" val="92924403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Letter Paper (8.5x11 in)</PresentationFormat>
  <Paragraphs>38</Paragraphs>
  <Slides>1</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Le, Kevin Minh</cp:lastModifiedBy>
  <cp:revision>3</cp:revision>
  <dcterms:created xsi:type="dcterms:W3CDTF">2016-05-26T17:05:13Z</dcterms:created>
  <dcterms:modified xsi:type="dcterms:W3CDTF">2023-05-08T21:45:46Z</dcterms:modified>
</cp:coreProperties>
</file>