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9.xml" ContentType="application/vnd.openxmlformats-officedocument.presentationml.notesSlide+xml"/>
  <Override PartName="/ppt/tags/tag28.xml" ContentType="application/vnd.openxmlformats-officedocument.presentationml.tags+xml"/>
  <Override PartName="/ppt/notesSlides/notesSlide20.xml" ContentType="application/vnd.openxmlformats-officedocument.presentationml.notesSlide+xml"/>
  <Override PartName="/ppt/tags/tag29.xml" ContentType="application/vnd.openxmlformats-officedocument.presentationml.tags+xml"/>
  <Override PartName="/ppt/notesSlides/notesSlide21.xml" ContentType="application/vnd.openxmlformats-officedocument.presentationml.notesSlide+xml"/>
  <Override PartName="/ppt/tags/tag30.xml" ContentType="application/vnd.openxmlformats-officedocument.presentationml.tags+xml"/>
  <Override PartName="/ppt/notesSlides/notesSlide22.xml" ContentType="application/vnd.openxmlformats-officedocument.presentationml.notesSlide+xml"/>
  <Override PartName="/ppt/tags/tag31.xml" ContentType="application/vnd.openxmlformats-officedocument.presentationml.tags+xml"/>
  <Override PartName="/ppt/notesSlides/notesSlide2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4.xml" ContentType="application/vnd.openxmlformats-officedocument.presentationml.notesSlide+xml"/>
  <Override PartName="/ppt/tags/tag34.xml" ContentType="application/vnd.openxmlformats-officedocument.presentationml.tags+xml"/>
  <Override PartName="/ppt/notesSlides/notesSlide2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notesSlides/notesSlide27.xml" ContentType="application/vnd.openxmlformats-officedocument.presentationml.notesSlide+xml"/>
  <Override PartName="/ppt/tags/tag38.xml" ContentType="application/vnd.openxmlformats-officedocument.presentationml.tags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9.xml" ContentType="application/vnd.openxmlformats-officedocument.presentationml.notesSlide+xml"/>
  <Override PartName="/ppt/tags/tag41.xml" ContentType="application/vnd.openxmlformats-officedocument.presentationml.tags+xml"/>
  <Override PartName="/ppt/notesSlides/notesSlide30.xml" ContentType="application/vnd.openxmlformats-officedocument.presentationml.notesSlide+xml"/>
  <Override PartName="/ppt/tags/tag42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8" r:id="rId3"/>
  </p:sldMasterIdLst>
  <p:notesMasterIdLst>
    <p:notesMasterId r:id="rId36"/>
  </p:notesMasterIdLst>
  <p:sldIdLst>
    <p:sldId id="261" r:id="rId4"/>
    <p:sldId id="259" r:id="rId5"/>
    <p:sldId id="305" r:id="rId6"/>
    <p:sldId id="264" r:id="rId7"/>
    <p:sldId id="265" r:id="rId8"/>
    <p:sldId id="306" r:id="rId9"/>
    <p:sldId id="266" r:id="rId10"/>
    <p:sldId id="267" r:id="rId11"/>
    <p:sldId id="268" r:id="rId12"/>
    <p:sldId id="269" r:id="rId13"/>
    <p:sldId id="270" r:id="rId14"/>
    <p:sldId id="313" r:id="rId15"/>
    <p:sldId id="307" r:id="rId16"/>
    <p:sldId id="271" r:id="rId17"/>
    <p:sldId id="272" r:id="rId18"/>
    <p:sldId id="274" r:id="rId19"/>
    <p:sldId id="308" r:id="rId20"/>
    <p:sldId id="275" r:id="rId21"/>
    <p:sldId id="277" r:id="rId22"/>
    <p:sldId id="309" r:id="rId23"/>
    <p:sldId id="279" r:id="rId24"/>
    <p:sldId id="280" r:id="rId25"/>
    <p:sldId id="304" r:id="rId26"/>
    <p:sldId id="283" r:id="rId27"/>
    <p:sldId id="310" r:id="rId28"/>
    <p:sldId id="285" r:id="rId29"/>
    <p:sldId id="311" r:id="rId30"/>
    <p:sldId id="303" r:id="rId31"/>
    <p:sldId id="297" r:id="rId32"/>
    <p:sldId id="312" r:id="rId33"/>
    <p:sldId id="299" r:id="rId34"/>
    <p:sldId id="30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05D"/>
    <a:srgbClr val="E46C0A"/>
    <a:srgbClr val="595959"/>
    <a:srgbClr val="6600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836FCE60-F6D6-4567-8F37-AC33CF2A48E0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D6DECACA-4E87-4B68-9427-BF1604DB1F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07108-2913-C74B-A13A-41B5978F61E1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88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24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>
            <a:extLst>
              <a:ext uri="{FF2B5EF4-FFF2-40B4-BE49-F238E27FC236}">
                <a16:creationId xmlns="" xmlns:a16="http://schemas.microsoft.com/office/drawing/2014/main" id="{60CDB690-6D6D-6E41-AA4B-B23238530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>
            <a:extLst>
              <a:ext uri="{FF2B5EF4-FFF2-40B4-BE49-F238E27FC236}">
                <a16:creationId xmlns="" xmlns:a16="http://schemas.microsoft.com/office/drawing/2014/main" id="{4FA0A97A-0C95-FD45-A855-DCADBCD7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4627" name="Date Placeholder 3">
            <a:extLst>
              <a:ext uri="{FF2B5EF4-FFF2-40B4-BE49-F238E27FC236}">
                <a16:creationId xmlns="" xmlns:a16="http://schemas.microsoft.com/office/drawing/2014/main" id="{A23636D9-31B9-3F41-8FA1-02A7F589DC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969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BE35A-6FD2-774A-ABBE-A7BE4F772119}" type="datetime8">
              <a:rPr kumimoji="0" lang="en-US" altLang="en-US" sz="70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96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6/11/2019 4:18 PM</a:t>
            </a:fld>
            <a:endParaRPr kumimoji="0" lang="en-US" altLang="en-US" sz="7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60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9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73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39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>
            <a:extLst>
              <a:ext uri="{FF2B5EF4-FFF2-40B4-BE49-F238E27FC236}">
                <a16:creationId xmlns="" xmlns:a16="http://schemas.microsoft.com/office/drawing/2014/main" id="{60CDB690-6D6D-6E41-AA4B-B23238530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>
            <a:extLst>
              <a:ext uri="{FF2B5EF4-FFF2-40B4-BE49-F238E27FC236}">
                <a16:creationId xmlns="" xmlns:a16="http://schemas.microsoft.com/office/drawing/2014/main" id="{4FA0A97A-0C95-FD45-A855-DCADBCD7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4627" name="Date Placeholder 3">
            <a:extLst>
              <a:ext uri="{FF2B5EF4-FFF2-40B4-BE49-F238E27FC236}">
                <a16:creationId xmlns="" xmlns:a16="http://schemas.microsoft.com/office/drawing/2014/main" id="{A23636D9-31B9-3F41-8FA1-02A7F589DC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969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BE35A-6FD2-774A-ABBE-A7BE4F772119}" type="datetime8">
              <a:rPr kumimoji="0" lang="en-US" altLang="en-US" sz="70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96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6/11/2019 4:18 PM</a:t>
            </a:fld>
            <a:endParaRPr kumimoji="0" lang="en-US" altLang="en-US" sz="7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71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62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85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>
            <a:extLst>
              <a:ext uri="{FF2B5EF4-FFF2-40B4-BE49-F238E27FC236}">
                <a16:creationId xmlns="" xmlns:a16="http://schemas.microsoft.com/office/drawing/2014/main" id="{60CDB690-6D6D-6E41-AA4B-B23238530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>
            <a:extLst>
              <a:ext uri="{FF2B5EF4-FFF2-40B4-BE49-F238E27FC236}">
                <a16:creationId xmlns="" xmlns:a16="http://schemas.microsoft.com/office/drawing/2014/main" id="{4FA0A97A-0C95-FD45-A855-DCADBCD7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4627" name="Date Placeholder 3">
            <a:extLst>
              <a:ext uri="{FF2B5EF4-FFF2-40B4-BE49-F238E27FC236}">
                <a16:creationId xmlns="" xmlns:a16="http://schemas.microsoft.com/office/drawing/2014/main" id="{A23636D9-31B9-3F41-8FA1-02A7F589DC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969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BE35A-6FD2-774A-ABBE-A7BE4F772119}" type="datetime8">
              <a:rPr kumimoji="0" lang="en-US" altLang="en-US" sz="70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96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6/11/2019 4:18 PM</a:t>
            </a:fld>
            <a:endParaRPr kumimoji="0" lang="en-US" altLang="en-US" sz="7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6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2AFE489E-13D5-4701-A5D3-EF25AE96575F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/>
              <a:t>6/11/2019 4:18 PM</a:t>
            </a:fld>
            <a:endParaRPr lang="en-US" sz="7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07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57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36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92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93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>
            <a:extLst>
              <a:ext uri="{FF2B5EF4-FFF2-40B4-BE49-F238E27FC236}">
                <a16:creationId xmlns="" xmlns:a16="http://schemas.microsoft.com/office/drawing/2014/main" id="{60CDB690-6D6D-6E41-AA4B-B23238530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>
            <a:extLst>
              <a:ext uri="{FF2B5EF4-FFF2-40B4-BE49-F238E27FC236}">
                <a16:creationId xmlns="" xmlns:a16="http://schemas.microsoft.com/office/drawing/2014/main" id="{4FA0A97A-0C95-FD45-A855-DCADBCD7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4627" name="Date Placeholder 3">
            <a:extLst>
              <a:ext uri="{FF2B5EF4-FFF2-40B4-BE49-F238E27FC236}">
                <a16:creationId xmlns="" xmlns:a16="http://schemas.microsoft.com/office/drawing/2014/main" id="{A23636D9-31B9-3F41-8FA1-02A7F589DC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969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BE35A-6FD2-774A-ABBE-A7BE4F772119}" type="datetime8">
              <a:rPr kumimoji="0" lang="en-US" altLang="en-US" sz="70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96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6/11/2019 4:18 PM</a:t>
            </a:fld>
            <a:endParaRPr kumimoji="0" lang="en-US" altLang="en-US" sz="7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61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75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>
            <a:extLst>
              <a:ext uri="{FF2B5EF4-FFF2-40B4-BE49-F238E27FC236}">
                <a16:creationId xmlns="" xmlns:a16="http://schemas.microsoft.com/office/drawing/2014/main" id="{60CDB690-6D6D-6E41-AA4B-B23238530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>
            <a:extLst>
              <a:ext uri="{FF2B5EF4-FFF2-40B4-BE49-F238E27FC236}">
                <a16:creationId xmlns="" xmlns:a16="http://schemas.microsoft.com/office/drawing/2014/main" id="{4FA0A97A-0C95-FD45-A855-DCADBCD7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4627" name="Date Placeholder 3">
            <a:extLst>
              <a:ext uri="{FF2B5EF4-FFF2-40B4-BE49-F238E27FC236}">
                <a16:creationId xmlns="" xmlns:a16="http://schemas.microsoft.com/office/drawing/2014/main" id="{A23636D9-31B9-3F41-8FA1-02A7F589DC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969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BE35A-6FD2-774A-ABBE-A7BE4F772119}" type="datetime8">
              <a:rPr kumimoji="0" lang="en-US" altLang="en-US" sz="70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96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6/11/2019 4:18 PM</a:t>
            </a:fld>
            <a:endParaRPr kumimoji="0" lang="en-US" altLang="en-US" sz="7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42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61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38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>
            <a:extLst>
              <a:ext uri="{FF2B5EF4-FFF2-40B4-BE49-F238E27FC236}">
                <a16:creationId xmlns="" xmlns:a16="http://schemas.microsoft.com/office/drawing/2014/main" id="{60CDB690-6D6D-6E41-AA4B-B23238530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>
            <a:extLst>
              <a:ext uri="{FF2B5EF4-FFF2-40B4-BE49-F238E27FC236}">
                <a16:creationId xmlns="" xmlns:a16="http://schemas.microsoft.com/office/drawing/2014/main" id="{4FA0A97A-0C95-FD45-A855-DCADBCD7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4627" name="Date Placeholder 3">
            <a:extLst>
              <a:ext uri="{FF2B5EF4-FFF2-40B4-BE49-F238E27FC236}">
                <a16:creationId xmlns="" xmlns:a16="http://schemas.microsoft.com/office/drawing/2014/main" id="{A23636D9-31B9-3F41-8FA1-02A7F589DC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969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BE35A-6FD2-774A-ABBE-A7BE4F772119}" type="datetime8">
              <a:rPr kumimoji="0" lang="en-US" altLang="en-US" sz="70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96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6/11/2019 4:18 PM</a:t>
            </a:fld>
            <a:endParaRPr kumimoji="0" lang="en-US" altLang="en-US" sz="7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>
            <a:extLst>
              <a:ext uri="{FF2B5EF4-FFF2-40B4-BE49-F238E27FC236}">
                <a16:creationId xmlns="" xmlns:a16="http://schemas.microsoft.com/office/drawing/2014/main" id="{60CDB690-6D6D-6E41-AA4B-B23238530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>
            <a:extLst>
              <a:ext uri="{FF2B5EF4-FFF2-40B4-BE49-F238E27FC236}">
                <a16:creationId xmlns="" xmlns:a16="http://schemas.microsoft.com/office/drawing/2014/main" id="{4FA0A97A-0C95-FD45-A855-DCADBCD7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4627" name="Date Placeholder 3">
            <a:extLst>
              <a:ext uri="{FF2B5EF4-FFF2-40B4-BE49-F238E27FC236}">
                <a16:creationId xmlns="" xmlns:a16="http://schemas.microsoft.com/office/drawing/2014/main" id="{A23636D9-31B9-3F41-8FA1-02A7F589DC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969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BE35A-6FD2-774A-ABBE-A7BE4F772119}" type="datetime8">
              <a:rPr kumimoji="0" lang="en-US" altLang="en-US" sz="70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96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6/11/2019 4:18 PM</a:t>
            </a:fld>
            <a:endParaRPr kumimoji="0" lang="en-US" altLang="en-US" sz="7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72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99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8C545-6483-4EF7-BACA-4D14814B9701}" type="slidenum">
              <a:rPr lang="en-US" altLang="en-US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7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61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>
            <a:extLst>
              <a:ext uri="{FF2B5EF4-FFF2-40B4-BE49-F238E27FC236}">
                <a16:creationId xmlns="" xmlns:a16="http://schemas.microsoft.com/office/drawing/2014/main" id="{60CDB690-6D6D-6E41-AA4B-B23238530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>
            <a:extLst>
              <a:ext uri="{FF2B5EF4-FFF2-40B4-BE49-F238E27FC236}">
                <a16:creationId xmlns="" xmlns:a16="http://schemas.microsoft.com/office/drawing/2014/main" id="{4FA0A97A-0C95-FD45-A855-DCADBCD7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4627" name="Date Placeholder 3">
            <a:extLst>
              <a:ext uri="{FF2B5EF4-FFF2-40B4-BE49-F238E27FC236}">
                <a16:creationId xmlns="" xmlns:a16="http://schemas.microsoft.com/office/drawing/2014/main" id="{A23636D9-31B9-3F41-8FA1-02A7F589DC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693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969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3BE35A-6FD2-774A-ABBE-A7BE4F772119}" type="datetime8">
              <a:rPr kumimoji="0" lang="en-US" altLang="en-US" sz="70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896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6/11/2019 4:18 PM</a:t>
            </a:fld>
            <a:endParaRPr kumimoji="0" lang="en-US" altLang="en-US" sz="7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5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51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7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1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4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997903"/>
      </p:ext>
    </p:extLst>
  </p:cSld>
  <p:clrMapOvr>
    <a:masterClrMapping/>
  </p:clrMapOvr>
  <p:transition>
    <p:wipe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394218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Cambria" panose="02040503050406030204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6E4EBA90-4B0C-4440-9FDB-0CE93A690310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6/11/2019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Cambria" panose="02040503050406030204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Cambria" panose="02040503050406030204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9DD6F2FA-1CAE-41FC-B6B8-99C624A72C9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0146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71631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329634"/>
      </p:ext>
    </p:extLst>
  </p:cSld>
  <p:clrMapOvr>
    <a:masterClrMapping/>
  </p:clrMapOvr>
  <p:transition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755042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30861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4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5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5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4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7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8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ags" Target="../tags/tag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pPr defTabSz="342900"/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6/11/2019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pPr defTabSz="342900"/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5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6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9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0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1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4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ImarticusLearninginstitute" TargetMode="External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2.xml"/><Relationship Id="rId6" Type="http://schemas.openxmlformats.org/officeDocument/2006/relationships/image" Target="../media/image15.png"/><Relationship Id="rId5" Type="http://schemas.openxmlformats.org/officeDocument/2006/relationships/image" Target="../media/image14.gif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097"/>
            <a:ext cx="9144000" cy="6880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DE5991-D4F7-4CF5-B88F-152C8EBF402E}"/>
              </a:ext>
            </a:extLst>
          </p:cNvPr>
          <p:cNvSpPr txBox="1"/>
          <p:nvPr/>
        </p:nvSpPr>
        <p:spPr>
          <a:xfrm>
            <a:off x="535444" y="1120676"/>
            <a:ext cx="6421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4800" b="1" dirty="0">
                <a:solidFill>
                  <a:schemeClr val="bg1"/>
                </a:solidFill>
                <a:latin typeface="Cambria" panose="02040503050406030204" pitchFamily="18" charset="0"/>
              </a:rPr>
              <a:t>Coding </a:t>
            </a:r>
            <a:r>
              <a:rPr lang="en-US" sz="48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Fundamentals &amp; Basics </a:t>
            </a:r>
            <a:r>
              <a:rPr lang="en-US" sz="4800" b="1" dirty="0">
                <a:solidFill>
                  <a:schemeClr val="bg1"/>
                </a:solidFill>
                <a:latin typeface="Cambria" panose="02040503050406030204" pitchFamily="18" charset="0"/>
              </a:rPr>
              <a:t>of Programming </a:t>
            </a:r>
          </a:p>
        </p:txBody>
      </p:sp>
    </p:spTree>
    <p:extLst>
      <p:ext uri="{BB962C8B-B14F-4D97-AF65-F5344CB8AC3E}">
        <p14:creationId xmlns:p14="http://schemas.microsoft.com/office/powerpoint/2010/main" val="163235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388036" y="4838585"/>
            <a:ext cx="5257390" cy="923330"/>
          </a:xfrm>
          <a:prstGeom prst="rect">
            <a:avLst/>
          </a:prstGeom>
          <a:solidFill>
            <a:srgbClr val="19705D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Cambria" panose="02040503050406030204" pitchFamily="18" charset="0"/>
              </a:rPr>
              <a:t>The </a:t>
            </a: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</a:rPr>
              <a:t>conversion from text program to binary file is done by another software called </a:t>
            </a:r>
            <a:r>
              <a:rPr lang="en-IN" dirty="0" smtClean="0">
                <a:solidFill>
                  <a:schemeClr val="bg1"/>
                </a:solidFill>
                <a:latin typeface="Cambria" panose="02040503050406030204" pitchFamily="18" charset="0"/>
              </a:rPr>
              <a:t>Compiler.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</a:rPr>
              <a:t>This process is called program compilation.</a:t>
            </a:r>
          </a:p>
        </p:txBody>
      </p:sp>
      <p:pic>
        <p:nvPicPr>
          <p:cNvPr id="6" name="Picture 2" descr="Compiler">
            <a:extLst>
              <a:ext uri="{FF2B5EF4-FFF2-40B4-BE49-F238E27FC236}">
                <a16:creationId xmlns:a16="http://schemas.microsoft.com/office/drawing/2014/main" xmlns="" id="{33F03BF3-64BE-411C-A7BE-8E35AE0A6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48" y="1220434"/>
            <a:ext cx="2833352" cy="441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15629"/>
            <a:ext cx="2448234" cy="553998"/>
          </a:xfrm>
          <a:prstGeom prst="rect">
            <a:avLst/>
          </a:prstGeom>
        </p:spPr>
        <p:txBody>
          <a:bodyPr wrap="none" tIns="91440" bIns="91440" anchor="ctr" anchorCtr="0">
            <a:spAutoFit/>
          </a:bodyPr>
          <a:lstStyle/>
          <a:p>
            <a:r>
              <a:rPr lang="en-GB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Setup: Compiler</a:t>
            </a:r>
            <a:endParaRPr lang="en-GB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036" y="978512"/>
            <a:ext cx="5212080" cy="1292662"/>
          </a:xfrm>
          <a:prstGeom prst="rect">
            <a:avLst/>
          </a:prstGeom>
          <a:solidFill>
            <a:srgbClr val="E46C0A"/>
          </a:solidFill>
        </p:spPr>
        <p:txBody>
          <a:bodyPr lIns="91440" tIns="91440" rIns="91440" bIns="9144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computer cannot understand your program directly given in the text format, so we need to convert this program in a binary format, which can be understood by the </a:t>
            </a:r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computer.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Image result for binar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40" y="2641882"/>
            <a:ext cx="2961071" cy="182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5484297"/>
      </p:ext>
    </p:extLst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465587" y="2757740"/>
            <a:ext cx="5458135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Programming languages such as Python, PHP, and Perl, which do not need any compilation into binary </a:t>
            </a:r>
            <a:r>
              <a:rPr lang="en-IN" dirty="0" smtClean="0">
                <a:latin typeface="Cambria" panose="02040503050406030204" pitchFamily="18" charset="0"/>
              </a:rPr>
              <a:t>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An interpreter can be used to read such programs line by line and execute them directly without any further conversion. </a:t>
            </a:r>
            <a:endParaRPr lang="en-IN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Execute them directly </a:t>
            </a:r>
            <a:r>
              <a:rPr lang="en-IN" dirty="0">
                <a:latin typeface="Cambria" panose="02040503050406030204" pitchFamily="18" charset="0"/>
              </a:rPr>
              <a:t>without any further conversion. 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2" descr="Interpreter">
            <a:extLst>
              <a:ext uri="{FF2B5EF4-FFF2-40B4-BE49-F238E27FC236}">
                <a16:creationId xmlns:a16="http://schemas.microsoft.com/office/drawing/2014/main" xmlns="" id="{F0047D53-10C4-4F6A-BD1D-8BDD7FA1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91" y="1623059"/>
            <a:ext cx="28575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15629"/>
            <a:ext cx="2751587" cy="553998"/>
          </a:xfrm>
          <a:prstGeom prst="rect">
            <a:avLst/>
          </a:prstGeom>
        </p:spPr>
        <p:txBody>
          <a:bodyPr wrap="none" tIns="91440" bIns="91440" anchor="ctr" anchorCtr="0">
            <a:spAutoFit/>
          </a:bodyPr>
          <a:lstStyle/>
          <a:p>
            <a:r>
              <a:rPr lang="en-GB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Setup: Interpreter</a:t>
            </a:r>
            <a:endParaRPr lang="en-GB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654" y="1744490"/>
            <a:ext cx="457200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Programming </a:t>
            </a:r>
            <a:r>
              <a:rPr lang="en-US" sz="2000" dirty="0" smtClean="0">
                <a:latin typeface="Cambria" panose="02040503050406030204" pitchFamily="18" charset="0"/>
              </a:rPr>
              <a:t>languages do </a:t>
            </a:r>
            <a:r>
              <a:rPr lang="en-US" sz="2000" dirty="0">
                <a:latin typeface="Cambria" panose="02040503050406030204" pitchFamily="18" charset="0"/>
              </a:rPr>
              <a:t>not need any compilation into binary </a:t>
            </a:r>
            <a:r>
              <a:rPr lang="en-US" sz="2000" dirty="0" smtClean="0">
                <a:latin typeface="Cambria" panose="02040503050406030204" pitchFamily="18" charset="0"/>
              </a:rPr>
              <a:t>format.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769966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terpreter">
            <a:extLst>
              <a:ext uri="{FF2B5EF4-FFF2-40B4-BE49-F238E27FC236}">
                <a16:creationId xmlns:a16="http://schemas.microsoft.com/office/drawing/2014/main" xmlns="" id="{F0047D53-10C4-4F6A-BD1D-8BDD7FA1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708" y="1596554"/>
            <a:ext cx="28575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80729" y="1139354"/>
            <a:ext cx="178904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/>
              </a:rPr>
              <a:t>Computer Program File</a:t>
            </a:r>
            <a:endParaRPr lang="en-GB" dirty="0" smtClean="0">
              <a:latin typeface="Cambria"/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862470" y="682154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/>
              </a:rPr>
              <a:t>Interpreter</a:t>
            </a:r>
            <a:endParaRPr lang="en-GB" dirty="0">
              <a:latin typeface="Cambria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964089" y="682154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/>
              </a:rPr>
              <a:t>Program Execution</a:t>
            </a:r>
            <a:endParaRPr lang="en-GB" dirty="0">
              <a:latin typeface="Cambria"/>
            </a:endParaRPr>
          </a:p>
        </p:txBody>
      </p:sp>
      <p:cxnSp>
        <p:nvCxnSpPr>
          <p:cNvPr id="7" name="Straight Arrow Connector 6"/>
          <p:cNvCxnSpPr>
            <a:stCxn id="3" idx="3"/>
            <a:endCxn id="4" idx="2"/>
          </p:cNvCxnSpPr>
          <p:nvPr/>
        </p:nvCxnSpPr>
        <p:spPr>
          <a:xfrm>
            <a:off x="2569773" y="1596554"/>
            <a:ext cx="292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>
            <a:off x="4691270" y="1596554"/>
            <a:ext cx="272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02219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9D90007-8B5E-914E-A733-4731CB44AFE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F90E3C27-5017-6842-8263-CC0576B4C7F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152400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FE92E3-812A-3044-804C-5C8CA3CF66AE}"/>
              </a:ext>
            </a:extLst>
          </p:cNvPr>
          <p:cNvSpPr txBox="1"/>
          <p:nvPr/>
        </p:nvSpPr>
        <p:spPr>
          <a:xfrm>
            <a:off x="2152650" y="3439886"/>
            <a:ext cx="5086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mbria" pitchFamily="18" charset="0"/>
              </a:rPr>
              <a:t>Fundamental Keywords</a:t>
            </a:r>
            <a:endParaRPr lang="en-US" sz="3200" b="1" dirty="0"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11522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E2E82C-E881-4A0E-B9BB-2697AF230EEC}"/>
              </a:ext>
            </a:extLst>
          </p:cNvPr>
          <p:cNvSpPr/>
          <p:nvPr/>
        </p:nvSpPr>
        <p:spPr>
          <a:xfrm>
            <a:off x="11906" y="939200"/>
            <a:ext cx="9132094" cy="461665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Data Types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34788"/>
              </p:ext>
            </p:extLst>
          </p:nvPr>
        </p:nvGraphicFramePr>
        <p:xfrm>
          <a:off x="443238" y="2825521"/>
          <a:ext cx="8384147" cy="337957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06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6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709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  <a:latin typeface="Cambria" panose="02040503050406030204" pitchFamily="18" charset="0"/>
                        </a:rPr>
                        <a:t>Type</a:t>
                      </a:r>
                    </a:p>
                  </a:txBody>
                  <a:tcPr marL="69733" marR="69733" marT="69733" marB="697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  <a:latin typeface="Cambria" panose="02040503050406030204" pitchFamily="18" charset="0"/>
                        </a:rPr>
                        <a:t>Keyword</a:t>
                      </a:r>
                    </a:p>
                  </a:txBody>
                  <a:tcPr marL="69733" marR="69733" marT="69733" marB="697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  <a:latin typeface="Cambria" panose="02040503050406030204" pitchFamily="18" charset="0"/>
                        </a:rPr>
                        <a:t>Example </a:t>
                      </a:r>
                    </a:p>
                  </a:txBody>
                  <a:tcPr marL="69733" marR="69733" marT="69733" marB="6973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  <a:latin typeface="Cambria" panose="02040503050406030204" pitchFamily="18" charset="0"/>
                        </a:rPr>
                        <a:t>Character</a:t>
                      </a:r>
                    </a:p>
                  </a:txBody>
                  <a:tcPr marL="69733" marR="69733" marT="69733" marB="6973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  <a:latin typeface="Cambria" panose="02040503050406030204" pitchFamily="18" charset="0"/>
                        </a:rPr>
                        <a:t>char</a:t>
                      </a:r>
                    </a:p>
                  </a:txBody>
                  <a:tcPr marL="69733" marR="69733" marT="69733" marB="697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 i="1" dirty="0">
                          <a:effectLst/>
                          <a:latin typeface="Cambria" panose="02040503050406030204" pitchFamily="18" charset="0"/>
                        </a:rPr>
                        <a:t>char  letter =‘a’ ;</a:t>
                      </a:r>
                    </a:p>
                    <a:p>
                      <a:pPr fontAlgn="t"/>
                      <a:endParaRPr lang="en-IN" sz="16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fontAlgn="t"/>
                      <a:r>
                        <a:rPr lang="en-IN" sz="1600" dirty="0">
                          <a:effectLst/>
                          <a:latin typeface="Cambria" panose="02040503050406030204" pitchFamily="18" charset="0"/>
                        </a:rPr>
                        <a:t>Will use single quote</a:t>
                      </a:r>
                    </a:p>
                  </a:txBody>
                  <a:tcPr marL="69733" marR="69733" marT="69733" marB="6973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  <a:latin typeface="Cambria" panose="02040503050406030204" pitchFamily="18" charset="0"/>
                        </a:rPr>
                        <a:t>Number</a:t>
                      </a:r>
                    </a:p>
                  </a:txBody>
                  <a:tcPr marL="69733" marR="69733" marT="69733" marB="6973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 err="1"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9733" marR="69733" marT="69733" marB="697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1" i="1" dirty="0" err="1"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IN" sz="1600" b="1" i="1" dirty="0">
                          <a:effectLst/>
                          <a:latin typeface="Cambria" panose="02040503050406030204" pitchFamily="18" charset="0"/>
                        </a:rPr>
                        <a:t> count =35;</a:t>
                      </a:r>
                    </a:p>
                    <a:p>
                      <a:pPr fontAlgn="t"/>
                      <a:r>
                        <a:rPr lang="en-IN" sz="1600" dirty="0">
                          <a:effectLst/>
                          <a:latin typeface="Cambria" panose="02040503050406030204" pitchFamily="18" charset="0"/>
                        </a:rPr>
                        <a:t>Any numeric non decimal</a:t>
                      </a:r>
                    </a:p>
                  </a:txBody>
                  <a:tcPr marL="69733" marR="69733" marT="69733" marB="6973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  <a:latin typeface="Cambria" panose="02040503050406030204" pitchFamily="18" charset="0"/>
                        </a:rPr>
                        <a:t>Decimal Number</a:t>
                      </a:r>
                    </a:p>
                  </a:txBody>
                  <a:tcPr marL="69733" marR="69733" marT="69733" marB="6973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</a:p>
                  </a:txBody>
                  <a:tcPr marL="69733" marR="69733" marT="69733" marB="697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600" b="1" i="1" dirty="0">
                          <a:effectLst/>
                          <a:latin typeface="Cambria" panose="02040503050406030204" pitchFamily="18" charset="0"/>
                        </a:rPr>
                        <a:t>double percent =77.8;</a:t>
                      </a:r>
                    </a:p>
                    <a:p>
                      <a:pPr marL="0" marR="0" lvl="0" indent="0" algn="l" defTabSz="45714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  <a:latin typeface="Cambria" panose="02040503050406030204" pitchFamily="18" charset="0"/>
                        </a:rPr>
                        <a:t>numeric  decimal values</a:t>
                      </a:r>
                    </a:p>
                    <a:p>
                      <a:pPr fontAlgn="t"/>
                      <a:endParaRPr lang="pt-BR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9733" marR="69733" marT="69733" marB="6973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</a:p>
                  </a:txBody>
                  <a:tcPr marL="69733" marR="69733" marT="69733" marB="6973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</a:p>
                  </a:txBody>
                  <a:tcPr marL="69733" marR="69733" marT="69733" marB="6973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600" dirty="0">
                          <a:effectLst/>
                          <a:latin typeface="Cambria" panose="02040503050406030204" pitchFamily="18" charset="0"/>
                        </a:rPr>
                        <a:t>String name=“Mr X”</a:t>
                      </a:r>
                    </a:p>
                    <a:p>
                      <a:pPr fontAlgn="t"/>
                      <a:endParaRPr lang="pt-BR" sz="16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9733" marR="69733" marT="69733" marB="69733"/>
                </a:tc>
                <a:extLst>
                  <a:ext uri="{0D108BD9-81ED-4DB2-BD59-A6C34878D82A}">
                    <a16:rowId xmlns:a16="http://schemas.microsoft.com/office/drawing/2014/main" xmlns="" val="1761816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422840" y="1623059"/>
            <a:ext cx="8424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Following are the common data types in java</a:t>
            </a:r>
            <a:endParaRPr lang="en-IN" sz="20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We will see more examples in next session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5629"/>
            <a:ext cx="1752916" cy="553998"/>
          </a:xfrm>
          <a:prstGeom prst="rect">
            <a:avLst/>
          </a:prstGeom>
        </p:spPr>
        <p:txBody>
          <a:bodyPr wrap="none" tIns="91440" bIns="91440" anchor="ctr" anchorCtr="0">
            <a:spAutoFit/>
          </a:bodyPr>
          <a:lstStyle/>
          <a:p>
            <a:r>
              <a:rPr lang="en-GB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Types</a:t>
            </a:r>
            <a:endParaRPr lang="en-GB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808468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Variables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422840" y="1623059"/>
            <a:ext cx="83102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The </a:t>
            </a:r>
            <a:r>
              <a:rPr lang="en-IN" sz="2000" dirty="0">
                <a:latin typeface="Cambria" panose="02040503050406030204" pitchFamily="18" charset="0"/>
              </a:rPr>
              <a:t>names you give to computer memory locations which are used to store values in a computer program.</a:t>
            </a:r>
            <a:br>
              <a:rPr lang="en-IN" sz="2000" dirty="0">
                <a:latin typeface="Cambria" panose="02040503050406030204" pitchFamily="18" charset="0"/>
              </a:rPr>
            </a:br>
            <a:endParaRPr lang="en-US" sz="2000" dirty="0">
              <a:latin typeface="Cambria" panose="02040503050406030204" pitchFamily="18" charset="0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For example,  assume you want to store two values 10 and 20 in your program and at later stage, you want to use these two values.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Here are the following three simple </a:t>
            </a:r>
            <a:r>
              <a:rPr lang="en-IN" sz="2000" dirty="0" smtClean="0">
                <a:latin typeface="Cambria" panose="02040503050406030204" pitchFamily="18" charset="0"/>
              </a:rPr>
              <a:t>steps:</a:t>
            </a:r>
          </a:p>
          <a:p>
            <a:pPr marL="688975" indent="-231775">
              <a:buFont typeface="+mj-lt"/>
              <a:buAutoNum type="arabicPeriod"/>
            </a:pPr>
            <a:r>
              <a:rPr lang="en-IN" sz="2000" dirty="0" smtClean="0">
                <a:latin typeface="Cambria" panose="02040503050406030204" pitchFamily="18" charset="0"/>
              </a:rPr>
              <a:t>Create </a:t>
            </a:r>
            <a:r>
              <a:rPr lang="en-IN" sz="2000" dirty="0">
                <a:latin typeface="Cambria" panose="02040503050406030204" pitchFamily="18" charset="0"/>
              </a:rPr>
              <a:t>variables with appropriate </a:t>
            </a:r>
            <a:r>
              <a:rPr lang="en-IN" sz="2000" dirty="0" smtClean="0">
                <a:latin typeface="Cambria" panose="02040503050406030204" pitchFamily="18" charset="0"/>
              </a:rPr>
              <a:t>names.</a:t>
            </a:r>
          </a:p>
          <a:p>
            <a:pPr marL="688975" indent="-231775">
              <a:buFont typeface="+mj-lt"/>
              <a:buAutoNum type="arabicPeriod"/>
            </a:pPr>
            <a:r>
              <a:rPr lang="en-IN" sz="2000" dirty="0" smtClean="0">
                <a:latin typeface="Cambria" panose="02040503050406030204" pitchFamily="18" charset="0"/>
              </a:rPr>
              <a:t>Store </a:t>
            </a:r>
            <a:r>
              <a:rPr lang="en-IN" sz="2000" dirty="0">
                <a:latin typeface="Cambria" panose="02040503050406030204" pitchFamily="18" charset="0"/>
              </a:rPr>
              <a:t>your values in those two </a:t>
            </a:r>
            <a:r>
              <a:rPr lang="en-IN" sz="2000" dirty="0" smtClean="0">
                <a:latin typeface="Cambria" panose="02040503050406030204" pitchFamily="18" charset="0"/>
              </a:rPr>
              <a:t>variables.</a:t>
            </a:r>
          </a:p>
          <a:p>
            <a:pPr marL="688975" indent="-231775">
              <a:buFont typeface="+mj-lt"/>
              <a:buAutoNum type="arabicPeriod"/>
            </a:pPr>
            <a:r>
              <a:rPr lang="en-IN" sz="2000" dirty="0" smtClean="0">
                <a:latin typeface="Cambria" panose="02040503050406030204" pitchFamily="18" charset="0"/>
              </a:rPr>
              <a:t>Retrieve </a:t>
            </a:r>
            <a:r>
              <a:rPr lang="en-IN" sz="2000" dirty="0">
                <a:latin typeface="Cambria" panose="02040503050406030204" pitchFamily="18" charset="0"/>
              </a:rPr>
              <a:t>and use the stored values from the </a:t>
            </a:r>
            <a:r>
              <a:rPr lang="en-IN" sz="2000" dirty="0" smtClean="0">
                <a:latin typeface="Cambria" panose="02040503050406030204" pitchFamily="18" charset="0"/>
              </a:rPr>
              <a:t>variables</a:t>
            </a:r>
            <a:r>
              <a:rPr lang="en-IN" sz="2000" dirty="0">
                <a:latin typeface="Cambria" panose="02040503050406030204" pitchFamily="18" charset="0"/>
              </a:rPr>
              <a:t>.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E2E82C-E881-4A0E-B9BB-2697AF230EEC}"/>
              </a:ext>
            </a:extLst>
          </p:cNvPr>
          <p:cNvSpPr/>
          <p:nvPr/>
        </p:nvSpPr>
        <p:spPr>
          <a:xfrm>
            <a:off x="11906" y="939200"/>
            <a:ext cx="9132094" cy="461665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13370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Keywords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165263" y="1517762"/>
            <a:ext cx="87932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121214"/>
                </a:solidFill>
                <a:latin typeface="Cambria" panose="02040503050406030204" pitchFamily="18" charset="0"/>
              </a:rPr>
              <a:t>Keyword is a word that is reserved by a program because the word has a special meaning.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121214"/>
              </a:solidFill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121214"/>
                </a:solidFill>
                <a:latin typeface="Cambria" panose="02040503050406030204" pitchFamily="18" charset="0"/>
              </a:rPr>
              <a:t>Keywords can be commands or parameters.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121214"/>
              </a:solidFill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121214"/>
                </a:solidFill>
                <a:latin typeface="Cambria" panose="02040503050406030204" pitchFamily="18" charset="0"/>
              </a:rPr>
              <a:t>Every programming language has a set of keywords that cannot be used as variable names.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121214"/>
              </a:solidFill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121214"/>
                </a:solidFill>
                <a:latin typeface="Cambria" panose="02040503050406030204" pitchFamily="18" charset="0"/>
              </a:rPr>
              <a:t>Keywords are sometimes called reserved names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21214"/>
              </a:solidFill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1214"/>
                </a:solidFill>
                <a:latin typeface="Cambria" panose="02040503050406030204" pitchFamily="18" charset="0"/>
              </a:rPr>
              <a:t>Sample Keywords in Java are listed below, We will learn more about keywords in next session </a:t>
            </a: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E2E82C-E881-4A0E-B9BB-2697AF230EEC}"/>
              </a:ext>
            </a:extLst>
          </p:cNvPr>
          <p:cNvSpPr/>
          <p:nvPr/>
        </p:nvSpPr>
        <p:spPr>
          <a:xfrm>
            <a:off x="11906" y="939200"/>
            <a:ext cx="9132094" cy="461665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Keywords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68305"/>
              </p:ext>
            </p:extLst>
          </p:nvPr>
        </p:nvGraphicFramePr>
        <p:xfrm>
          <a:off x="1272375" y="4864875"/>
          <a:ext cx="6096000" cy="14833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abstract</a:t>
                      </a:r>
                    </a:p>
                  </a:txBody>
                  <a:tcPr marL="59771" marR="59771" marT="59771" marB="59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assert</a:t>
                      </a:r>
                    </a:p>
                  </a:txBody>
                  <a:tcPr marL="59771" marR="59771" marT="59771" marB="59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boolean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9771" marR="59771" marT="59771" marB="59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break</a:t>
                      </a:r>
                    </a:p>
                  </a:txBody>
                  <a:tcPr marL="59771" marR="59771" marT="59771" marB="5977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byte</a:t>
                      </a:r>
                    </a:p>
                  </a:txBody>
                  <a:tcPr marL="59771" marR="59771" marT="59771" marB="59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case</a:t>
                      </a:r>
                    </a:p>
                  </a:txBody>
                  <a:tcPr marL="59771" marR="59771" marT="59771" marB="59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catch</a:t>
                      </a:r>
                    </a:p>
                  </a:txBody>
                  <a:tcPr marL="59771" marR="59771" marT="59771" marB="59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char</a:t>
                      </a:r>
                    </a:p>
                  </a:txBody>
                  <a:tcPr marL="59771" marR="59771" marT="59771" marB="5977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class</a:t>
                      </a:r>
                    </a:p>
                  </a:txBody>
                  <a:tcPr marL="59771" marR="59771" marT="59771" marB="59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const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9771" marR="59771" marT="59771" marB="59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continue</a:t>
                      </a:r>
                    </a:p>
                  </a:txBody>
                  <a:tcPr marL="59771" marR="59771" marT="59771" marB="59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default</a:t>
                      </a:r>
                    </a:p>
                  </a:txBody>
                  <a:tcPr marL="59771" marR="59771" marT="59771" marB="5977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do</a:t>
                      </a:r>
                    </a:p>
                  </a:txBody>
                  <a:tcPr marL="59771" marR="59771" marT="59771" marB="59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double</a:t>
                      </a:r>
                    </a:p>
                  </a:txBody>
                  <a:tcPr marL="59771" marR="59771" marT="59771" marB="59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else</a:t>
                      </a:r>
                    </a:p>
                  </a:txBody>
                  <a:tcPr marL="59771" marR="59771" marT="59771" marB="5977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enum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9771" marR="59771" marT="59771" marB="5977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64953181"/>
      </p:ext>
    </p:extLst>
  </p:cSld>
  <p:clrMapOvr>
    <a:masterClrMapping/>
  </p:clrMapOvr>
  <p:transition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9D90007-8B5E-914E-A733-4731CB44AFE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F90E3C27-5017-6842-8263-CC0576B4C7F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152400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FE92E3-812A-3044-804C-5C8CA3CF66AE}"/>
              </a:ext>
            </a:extLst>
          </p:cNvPr>
          <p:cNvSpPr txBox="1"/>
          <p:nvPr/>
        </p:nvSpPr>
        <p:spPr>
          <a:xfrm>
            <a:off x="2152650" y="3439886"/>
            <a:ext cx="5086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mbria" pitchFamily="18" charset="0"/>
              </a:rPr>
              <a:t>Basic Operators</a:t>
            </a:r>
            <a:endParaRPr lang="en-US" sz="3200" b="1" dirty="0"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777375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Arithmetic Operators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E2E82C-E881-4A0E-B9BB-2697AF230EEC}"/>
              </a:ext>
            </a:extLst>
          </p:cNvPr>
          <p:cNvSpPr/>
          <p:nvPr/>
        </p:nvSpPr>
        <p:spPr>
          <a:xfrm>
            <a:off x="11906" y="1003594"/>
            <a:ext cx="9132094" cy="461665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Arithmetic Operators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62337"/>
              </p:ext>
            </p:extLst>
          </p:nvPr>
        </p:nvGraphicFramePr>
        <p:xfrm>
          <a:off x="278767" y="2633371"/>
          <a:ext cx="6532850" cy="20116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192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406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40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40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Add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two operands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40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Subtract second operand from the 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40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Multiplies both operands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40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Divides numerator b de-numerator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55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This gives reminder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of an integer division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EE8330-C532-45A3-AE3B-FD1E08870AB7}"/>
              </a:ext>
            </a:extLst>
          </p:cNvPr>
          <p:cNvSpPr/>
          <p:nvPr/>
        </p:nvSpPr>
        <p:spPr>
          <a:xfrm>
            <a:off x="278767" y="1643634"/>
            <a:ext cx="8140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dirty="0">
                <a:solidFill>
                  <a:srgbClr val="121214"/>
                </a:solidFill>
                <a:latin typeface="Cambria" panose="02040503050406030204" pitchFamily="18" charset="0"/>
              </a:rPr>
              <a:t>Arithmetic Operators in language help us to perform mathematical calculation between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371910"/>
      </p:ext>
    </p:extLst>
  </p:cSld>
  <p:clrMapOvr>
    <a:masterClrMapping/>
  </p:clrMapOvr>
  <p:transition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Relational Operators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E2E82C-E881-4A0E-B9BB-2697AF230EEC}"/>
              </a:ext>
            </a:extLst>
          </p:cNvPr>
          <p:cNvSpPr/>
          <p:nvPr/>
        </p:nvSpPr>
        <p:spPr>
          <a:xfrm>
            <a:off x="11906" y="1003594"/>
            <a:ext cx="9132094" cy="461665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Relational Operators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94133"/>
              </p:ext>
            </p:extLst>
          </p:nvPr>
        </p:nvGraphicFramePr>
        <p:xfrm>
          <a:off x="179857" y="2676326"/>
          <a:ext cx="8283009" cy="2684586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933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48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48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9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Operator</a:t>
                      </a:r>
                    </a:p>
                  </a:txBody>
                  <a:tcPr marL="40440" marR="40440" marT="40440" marB="4044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 marL="40440" marR="40440" marT="40440" marB="4044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Example</a:t>
                      </a:r>
                    </a:p>
                  </a:txBody>
                  <a:tcPr marL="40440" marR="40440" marT="40440" marB="4044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41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==</a:t>
                      </a:r>
                    </a:p>
                  </a:txBody>
                  <a:tcPr marL="40440" marR="40440" marT="40440" marB="4044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40440" marR="40440" marT="40440" marB="4044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(A == B) is not true.</a:t>
                      </a:r>
                    </a:p>
                  </a:txBody>
                  <a:tcPr marL="40440" marR="40440" marT="40440" marB="4044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!=</a:t>
                      </a:r>
                    </a:p>
                  </a:txBody>
                  <a:tcPr marL="40440" marR="40440" marT="40440" marB="4044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40440" marR="40440" marT="40440" marB="4044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(A != B) is true.</a:t>
                      </a:r>
                    </a:p>
                  </a:txBody>
                  <a:tcPr marL="40440" marR="40440" marT="40440" marB="4044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92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</a:t>
                      </a:r>
                    </a:p>
                  </a:txBody>
                  <a:tcPr marL="40440" marR="40440" marT="40440" marB="4044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40440" marR="40440" marT="40440" marB="4044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(A &gt; B) is not true.</a:t>
                      </a:r>
                    </a:p>
                  </a:txBody>
                  <a:tcPr marL="40440" marR="40440" marT="40440" marB="4044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92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&lt;</a:t>
                      </a:r>
                    </a:p>
                  </a:txBody>
                  <a:tcPr marL="40440" marR="40440" marT="40440" marB="4044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40440" marR="40440" marT="40440" marB="4044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(A &lt; B) is true.</a:t>
                      </a:r>
                    </a:p>
                  </a:txBody>
                  <a:tcPr marL="40440" marR="40440" marT="40440" marB="4044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D0E6509-8749-4269-B20A-2D20D6559343}"/>
              </a:ext>
            </a:extLst>
          </p:cNvPr>
          <p:cNvSpPr/>
          <p:nvPr/>
        </p:nvSpPr>
        <p:spPr>
          <a:xfrm>
            <a:off x="278767" y="1643634"/>
            <a:ext cx="8140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dirty="0">
                <a:solidFill>
                  <a:srgbClr val="121214"/>
                </a:solidFill>
                <a:latin typeface="Cambria" panose="02040503050406030204" pitchFamily="18" charset="0"/>
              </a:rPr>
              <a:t>Relational Operators in language help us to perform </a:t>
            </a:r>
            <a:r>
              <a:rPr lang="en-US" altLang="en-US" dirty="0" smtClean="0">
                <a:solidFill>
                  <a:srgbClr val="121214"/>
                </a:solidFill>
                <a:latin typeface="Cambria" panose="02040503050406030204" pitchFamily="18" charset="0"/>
              </a:rPr>
              <a:t>comparison </a:t>
            </a:r>
            <a:r>
              <a:rPr lang="en-US" altLang="en-US" dirty="0">
                <a:solidFill>
                  <a:srgbClr val="121214"/>
                </a:solidFill>
                <a:latin typeface="Cambria" panose="02040503050406030204" pitchFamily="18" charset="0"/>
              </a:rPr>
              <a:t>between variables &amp; expressions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016357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Agenda</a:t>
            </a:r>
          </a:p>
        </p:txBody>
      </p:sp>
      <p:grpSp>
        <p:nvGrpSpPr>
          <p:cNvPr id="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57200" y="1835152"/>
            <a:ext cx="2898775" cy="2898775"/>
            <a:chOff x="457200" y="2093913"/>
            <a:chExt cx="2898775" cy="2898775"/>
          </a:xfrm>
        </p:grpSpPr>
        <p:grpSp>
          <p:nvGrpSpPr>
            <p:cNvPr id="91141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91146" name="Oval 6"/>
              <p:cNvSpPr>
                <a:spLocks noChangeArrowheads="1"/>
              </p:cNvSpPr>
              <p:nvPr/>
            </p:nvSpPr>
            <p:spPr bwMode="gray">
              <a:xfrm>
                <a:off x="1639888" y="3276600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endParaRPr lang="de-DE" sz="1400" dirty="0">
                  <a:solidFill>
                    <a:srgbClr val="000000"/>
                  </a:solidFill>
                  <a:latin typeface="Cambria" pitchFamily="18" charset="0"/>
                  <a:ea typeface="Arial Unicode MS" pitchFamily="34" charset="-128"/>
                  <a:cs typeface="Arial" charset="0"/>
                </a:endParaRPr>
              </a:p>
            </p:txBody>
          </p:sp>
          <p:sp>
            <p:nvSpPr>
              <p:cNvPr id="91147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8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91142" name="Group 9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91143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4" name="Freeform 11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5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7" name="AutoShape 13"/>
          <p:cNvSpPr>
            <a:spLocks noChangeArrowheads="1"/>
          </p:cNvSpPr>
          <p:nvPr/>
        </p:nvSpPr>
        <p:spPr bwMode="gray">
          <a:xfrm flipH="1">
            <a:off x="1941513" y="1219203"/>
            <a:ext cx="6684962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35642"/>
                </a:solidFill>
                <a:latin typeface="Cambria" pitchFamily="18" charset="0"/>
              </a:rPr>
              <a:t>In this </a:t>
            </a:r>
            <a:r>
              <a:rPr lang="en-US" sz="2000" b="1" dirty="0">
                <a:solidFill>
                  <a:srgbClr val="035642"/>
                </a:solidFill>
                <a:latin typeface="Cambria" pitchFamily="18" charset="0"/>
              </a:rPr>
              <a:t>session, you will </a:t>
            </a:r>
            <a:r>
              <a:rPr lang="en-US" sz="2000" b="1" dirty="0" smtClean="0">
                <a:solidFill>
                  <a:srgbClr val="035642"/>
                </a:solidFill>
                <a:latin typeface="Cambria" pitchFamily="18" charset="0"/>
              </a:rPr>
              <a:t>learn about: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Basics of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Programming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Programming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Environment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Fundamental Keywords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Basic Operators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Decision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Making </a:t>
            </a: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operators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Loop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Statements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Functions in the program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File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I/O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760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9D90007-8B5E-914E-A733-4731CB44AFE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F90E3C27-5017-6842-8263-CC0576B4C7F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152400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FE92E3-812A-3044-804C-5C8CA3CF66AE}"/>
              </a:ext>
            </a:extLst>
          </p:cNvPr>
          <p:cNvSpPr txBox="1"/>
          <p:nvPr/>
        </p:nvSpPr>
        <p:spPr>
          <a:xfrm>
            <a:off x="2152650" y="3439886"/>
            <a:ext cx="50863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mbria" pitchFamily="18" charset="0"/>
              </a:rPr>
              <a:t>Decision Making Operators</a:t>
            </a:r>
            <a:endParaRPr lang="en-US" sz="3200" b="1" dirty="0"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488994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Logical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0" y="93179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Logical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operators help us take decisions based on certain conditions in any programming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language.</a:t>
            </a:r>
            <a:endParaRPr lang="en-IN" dirty="0">
              <a:latin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6607"/>
              </p:ext>
            </p:extLst>
          </p:nvPr>
        </p:nvGraphicFramePr>
        <p:xfrm>
          <a:off x="461477" y="1873240"/>
          <a:ext cx="8372241" cy="339370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976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4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07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9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Operator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Example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163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&amp;&amp;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Called Logical AND operator. If both the operands are non-zero, then condition becomes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(A &amp;&amp; B) is false.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163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||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Called Logical OR Operator. If any of the two operands is non-zero, then condition becomes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(A || B) is true.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2962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!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!(A &amp;&amp; B) is true.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52592375"/>
      </p:ext>
    </p:extLst>
  </p:cSld>
  <p:clrMapOvr>
    <a:masterClrMapping/>
  </p:clrMapOvr>
  <p:transition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Computer Programming- Decision making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E2E82C-E881-4A0E-B9BB-2697AF230EEC}"/>
              </a:ext>
            </a:extLst>
          </p:cNvPr>
          <p:cNvSpPr/>
          <p:nvPr/>
        </p:nvSpPr>
        <p:spPr>
          <a:xfrm>
            <a:off x="0" y="1003593"/>
            <a:ext cx="9132094" cy="461665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If – else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347730" y="1542391"/>
            <a:ext cx="48317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Decision making is critical to computer programming.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statement can be followed by an optional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statement, which executes when the Boolean expression is false.</a:t>
            </a:r>
          </a:p>
        </p:txBody>
      </p:sp>
      <p:pic>
        <p:nvPicPr>
          <p:cNvPr id="7" name="Picture 2" descr="C if...else statement">
            <a:extLst>
              <a:ext uri="{FF2B5EF4-FFF2-40B4-BE49-F238E27FC236}">
                <a16:creationId xmlns:a16="http://schemas.microsoft.com/office/drawing/2014/main" xmlns="" id="{63A9ED80-FE36-4776-97E4-405E85B96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93" y="1867437"/>
            <a:ext cx="3000777" cy="430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2206731"/>
      </p:ext>
    </p:extLst>
  </p:cSld>
  <p:clrMapOvr>
    <a:masterClrMapping/>
  </p:clrMapOvr>
  <p:transition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If – else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0" y="969008"/>
            <a:ext cx="9144000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altLang="en-US" sz="2000" dirty="0"/>
              <a:t>The syntax of an </a:t>
            </a:r>
            <a:r>
              <a:rPr lang="en-US" altLang="en-US" sz="2000" b="1" dirty="0"/>
              <a:t>if...else </a:t>
            </a:r>
            <a:r>
              <a:rPr lang="en-US" altLang="en-US" sz="2000" dirty="0"/>
              <a:t>statement in most programming languages might </a:t>
            </a:r>
            <a:r>
              <a:rPr lang="en-US" altLang="en-US" sz="2000" dirty="0"/>
              <a:t>be:</a:t>
            </a:r>
            <a:endParaRPr lang="en-IN" sz="2000" dirty="0"/>
          </a:p>
        </p:txBody>
      </p:sp>
      <p:pic>
        <p:nvPicPr>
          <p:cNvPr id="7" name="Picture 2" descr="C if...else statement">
            <a:extLst>
              <a:ext uri="{FF2B5EF4-FFF2-40B4-BE49-F238E27FC236}">
                <a16:creationId xmlns:a16="http://schemas.microsoft.com/office/drawing/2014/main" xmlns="" id="{63A9ED80-FE36-4776-97E4-405E85B96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93" y="1867437"/>
            <a:ext cx="3000777" cy="430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2BC432A-E279-4553-ABC7-A0488EB50D31}"/>
              </a:ext>
            </a:extLst>
          </p:cNvPr>
          <p:cNvSpPr/>
          <p:nvPr/>
        </p:nvSpPr>
        <p:spPr>
          <a:xfrm>
            <a:off x="172277" y="2716006"/>
            <a:ext cx="5623215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(boolean_expression) { 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Statement(s) will execute if the boolean expression is true */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Statement(s) will execute if the boolean expression is false */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548528"/>
      </p:ext>
    </p:extLst>
  </p:cSld>
  <p:clrMapOvr>
    <a:masterClrMapping/>
  </p:clrMapOvr>
  <p:transition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Computer Programming- Decision </a:t>
            </a:r>
            <a:r>
              <a:rPr lang="en-IN" sz="2400" b="1" dirty="0" smtClean="0">
                <a:latin typeface="Cambria" panose="02040503050406030204" pitchFamily="18" charset="0"/>
              </a:rPr>
              <a:t>Making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E2E82C-E881-4A0E-B9BB-2697AF230EEC}"/>
              </a:ext>
            </a:extLst>
          </p:cNvPr>
          <p:cNvSpPr/>
          <p:nvPr/>
        </p:nvSpPr>
        <p:spPr>
          <a:xfrm>
            <a:off x="0" y="1003593"/>
            <a:ext cx="9132094" cy="461665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Switch </a:t>
            </a:r>
            <a:r>
              <a:rPr lang="en-IN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Statement</a:t>
            </a:r>
            <a:endParaRPr lang="en-IN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319810" y="1775656"/>
            <a:ext cx="483174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switch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statement is an alternative of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if statements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which allows a variable to be tested for equality against a list of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Each value is called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, and the variable being switched on is checked for each switch case.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21214"/>
                </a:solidFill>
                <a:latin typeface="Cambria" panose="02040503050406030204" pitchFamily="18" charset="0"/>
              </a:rPr>
              <a:t>We will learn more about </a:t>
            </a:r>
            <a:r>
              <a:rPr lang="en-US" sz="2000" b="1" dirty="0">
                <a:solidFill>
                  <a:srgbClr val="121214"/>
                </a:solidFill>
                <a:latin typeface="Cambria" panose="02040503050406030204" pitchFamily="18" charset="0"/>
              </a:rPr>
              <a:t>switch</a:t>
            </a:r>
            <a:r>
              <a:rPr lang="en-US" sz="2000" dirty="0">
                <a:solidFill>
                  <a:srgbClr val="121214"/>
                </a:solidFill>
                <a:latin typeface="Cambria" panose="02040503050406030204" pitchFamily="18" charset="0"/>
              </a:rPr>
              <a:t> statement in upcoming sessions.</a:t>
            </a:r>
            <a:endParaRPr lang="en-US" sz="1600" dirty="0">
              <a:latin typeface="Cambria" panose="02040503050406030204" pitchFamily="18" charset="0"/>
            </a:endParaRPr>
          </a:p>
          <a:p>
            <a:pPr fontAlgn="base"/>
            <a:r>
              <a:rPr lang="en-US" sz="1600" dirty="0">
                <a:latin typeface="Cambria" panose="02040503050406030204" pitchFamily="18" charset="0"/>
              </a:rPr>
              <a:t>   </a:t>
            </a:r>
          </a:p>
          <a:p>
            <a:pPr fontAlgn="base"/>
            <a:endParaRPr lang="en-US" sz="1600" dirty="0">
              <a:latin typeface="Cambria" panose="02040503050406030204" pitchFamily="18" charset="0"/>
            </a:endParaRPr>
          </a:p>
          <a:p>
            <a:endParaRPr lang="en-IN" sz="1600" dirty="0">
              <a:latin typeface="Cambria" panose="02040503050406030204" pitchFamily="18" charset="0"/>
            </a:endParaRPr>
          </a:p>
        </p:txBody>
      </p:sp>
      <p:pic>
        <p:nvPicPr>
          <p:cNvPr id="8" name="Picture 2" descr="Switch Statement in C">
            <a:extLst>
              <a:ext uri="{FF2B5EF4-FFF2-40B4-BE49-F238E27FC236}">
                <a16:creationId xmlns:a16="http://schemas.microsoft.com/office/drawing/2014/main" xmlns="" id="{C6444B9A-0CF0-4495-ADD0-693E5AE3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06" y="1913251"/>
            <a:ext cx="2876550" cy="433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9947262"/>
      </p:ext>
    </p:extLst>
  </p:cSld>
  <p:clrMapOvr>
    <a:masterClrMapping/>
  </p:clrMapOvr>
  <p:transition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9D90007-8B5E-914E-A733-4731CB44AFE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F90E3C27-5017-6842-8263-CC0576B4C7F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152400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FE92E3-812A-3044-804C-5C8CA3CF66AE}"/>
              </a:ext>
            </a:extLst>
          </p:cNvPr>
          <p:cNvSpPr txBox="1"/>
          <p:nvPr/>
        </p:nvSpPr>
        <p:spPr>
          <a:xfrm>
            <a:off x="2152650" y="3439886"/>
            <a:ext cx="5086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mbria" pitchFamily="18" charset="0"/>
              </a:rPr>
              <a:t>Loop Statements</a:t>
            </a:r>
            <a:endParaRPr lang="en-US" sz="3200" b="1" dirty="0"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179549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Computer Programming-Loop statement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E2E82C-E881-4A0E-B9BB-2697AF230EEC}"/>
              </a:ext>
            </a:extLst>
          </p:cNvPr>
          <p:cNvSpPr/>
          <p:nvPr/>
        </p:nvSpPr>
        <p:spPr>
          <a:xfrm>
            <a:off x="0" y="1003593"/>
            <a:ext cx="9132094" cy="461665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Loop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319810" y="1775656"/>
            <a:ext cx="48317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loop statement allows us to execute a statement or group of statements multiple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There are 3 types of loop control statements in C language. They are,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for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while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do-while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fontAlgn="base"/>
            <a:endParaRPr lang="en-US" sz="1600" dirty="0">
              <a:latin typeface="Cambria" panose="02040503050406030204" pitchFamily="18" charset="0"/>
            </a:endParaRPr>
          </a:p>
          <a:p>
            <a:pPr fontAlgn="base"/>
            <a:r>
              <a:rPr lang="en-US" sz="1600" dirty="0">
                <a:latin typeface="Cambria" panose="02040503050406030204" pitchFamily="18" charset="0"/>
              </a:rPr>
              <a:t>   </a:t>
            </a:r>
          </a:p>
          <a:p>
            <a:pPr fontAlgn="base"/>
            <a:endParaRPr lang="en-US" sz="1600" dirty="0">
              <a:latin typeface="Cambria" panose="02040503050406030204" pitchFamily="18" charset="0"/>
            </a:endParaRPr>
          </a:p>
          <a:p>
            <a:endParaRPr lang="en-IN" sz="1600" dirty="0">
              <a:latin typeface="Cambria" panose="02040503050406030204" pitchFamily="18" charset="0"/>
            </a:endParaRPr>
          </a:p>
        </p:txBody>
      </p:sp>
      <p:pic>
        <p:nvPicPr>
          <p:cNvPr id="7" name="Picture 2" descr="Loop Architecture">
            <a:extLst>
              <a:ext uri="{FF2B5EF4-FFF2-40B4-BE49-F238E27FC236}">
                <a16:creationId xmlns:a16="http://schemas.microsoft.com/office/drawing/2014/main" xmlns="" id="{6155726A-75F4-4FFC-B2DB-8090571A8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764" y="2120207"/>
            <a:ext cx="2895600" cy="399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3788168"/>
      </p:ext>
    </p:extLst>
  </p:cSld>
  <p:clrMapOvr>
    <a:masterClrMapping/>
  </p:clrMapOvr>
  <p:transition>
    <p:wipe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9D90007-8B5E-914E-A733-4731CB44AFE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F90E3C27-5017-6842-8263-CC0576B4C7F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152400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FE92E3-812A-3044-804C-5C8CA3CF66AE}"/>
              </a:ext>
            </a:extLst>
          </p:cNvPr>
          <p:cNvSpPr txBox="1"/>
          <p:nvPr/>
        </p:nvSpPr>
        <p:spPr>
          <a:xfrm>
            <a:off x="2152650" y="3439886"/>
            <a:ext cx="50863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mbria" pitchFamily="18" charset="0"/>
              </a:rPr>
              <a:t>Functions in the Programming</a:t>
            </a:r>
            <a:endParaRPr lang="en-US" sz="3200" b="1" dirty="0"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05238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Computer Programming 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E2E82C-E881-4A0E-B9BB-2697AF230EEC}"/>
              </a:ext>
            </a:extLst>
          </p:cNvPr>
          <p:cNvSpPr/>
          <p:nvPr/>
        </p:nvSpPr>
        <p:spPr>
          <a:xfrm>
            <a:off x="0" y="1003593"/>
            <a:ext cx="9132094" cy="461665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319809" y="1775656"/>
            <a:ext cx="863100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A function is a block of organized, reusable code that is used to perform a single, related action. 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Functions provide better modularity for your application and a high degree of code reusing.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 function definition consists of a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function 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and a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function 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. Following are all the parts of a function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Function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− This is the actual name of the function. The function name and the parameter list together constitute the function signature.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</a:endParaRPr>
          </a:p>
          <a:p>
            <a:pPr fontAlgn="base"/>
            <a:r>
              <a:rPr lang="en-US" sz="1600" dirty="0">
                <a:latin typeface="Cambria" panose="02040503050406030204" pitchFamily="18" charset="0"/>
              </a:rPr>
              <a:t>   </a:t>
            </a:r>
          </a:p>
          <a:p>
            <a:pPr fontAlgn="base"/>
            <a:endParaRPr lang="en-US" sz="1600" dirty="0">
              <a:latin typeface="Cambria" panose="02040503050406030204" pitchFamily="18" charset="0"/>
            </a:endParaRPr>
          </a:p>
          <a:p>
            <a:endParaRPr lang="en-IN" sz="16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172669"/>
      </p:ext>
    </p:extLst>
  </p:cSld>
  <p:clrMapOvr>
    <a:masterClrMapping/>
  </p:clrMapOvr>
  <p:transition>
    <p:wipe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Computer Programming 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E2E82C-E881-4A0E-B9BB-2697AF230EEC}"/>
              </a:ext>
            </a:extLst>
          </p:cNvPr>
          <p:cNvSpPr/>
          <p:nvPr/>
        </p:nvSpPr>
        <p:spPr>
          <a:xfrm>
            <a:off x="0" y="1003593"/>
            <a:ext cx="9132094" cy="461665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319809" y="1775656"/>
            <a:ext cx="8631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function definition consists of a 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function header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 and a 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function body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Following are all the parts of a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function: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Parameter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− A parameter is like a placeholder. When a function is invoked, you pass a value as a parameter. This value is referred to as the actual parameter or argument. The parameter list refers to the type, order, and number of the parameters of a function. Parameters are optional; that is, a function may contain no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parameters.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Function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− The function body contains a collection of statements that defines what the function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does.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Return 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Type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 − A function may return a value. The </a:t>
            </a:r>
            <a:r>
              <a:rPr lang="en-US" altLang="en-US" b="1" dirty="0" err="1">
                <a:solidFill>
                  <a:srgbClr val="000000"/>
                </a:solidFill>
                <a:latin typeface="Cambria" panose="02040503050406030204" pitchFamily="18" charset="0"/>
              </a:rPr>
              <a:t>return_type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 is the data type of the value the function returns. Some functions perform the desired operations without returning a value. In this case, the 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return_type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the keyword </a:t>
            </a:r>
            <a:r>
              <a:rPr lang="en-US" alt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void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IN" sz="16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2649022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9D90007-8B5E-914E-A733-4731CB44AFE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F90E3C27-5017-6842-8263-CC0576B4C7F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152400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FE92E3-812A-3044-804C-5C8CA3CF66AE}"/>
              </a:ext>
            </a:extLst>
          </p:cNvPr>
          <p:cNvSpPr txBox="1"/>
          <p:nvPr/>
        </p:nvSpPr>
        <p:spPr>
          <a:xfrm>
            <a:off x="2152650" y="3439886"/>
            <a:ext cx="5086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Cambria" pitchFamily="18" charset="0"/>
              </a:rPr>
              <a:t>Basics of </a:t>
            </a:r>
            <a:r>
              <a:rPr lang="en-US" sz="3200" b="1" dirty="0" smtClean="0">
                <a:latin typeface="Cambria" pitchFamily="18" charset="0"/>
              </a:rPr>
              <a:t>Programming</a:t>
            </a:r>
            <a:endParaRPr lang="en-US" sz="3200" b="1" dirty="0"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047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9D90007-8B5E-914E-A733-4731CB44AFE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F90E3C27-5017-6842-8263-CC0576B4C7F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152400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FE92E3-812A-3044-804C-5C8CA3CF66AE}"/>
              </a:ext>
            </a:extLst>
          </p:cNvPr>
          <p:cNvSpPr txBox="1"/>
          <p:nvPr/>
        </p:nvSpPr>
        <p:spPr>
          <a:xfrm>
            <a:off x="2152650" y="3439886"/>
            <a:ext cx="5086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mbria" pitchFamily="18" charset="0"/>
              </a:rPr>
              <a:t>File I/O</a:t>
            </a:r>
            <a:endParaRPr lang="en-US" sz="3200" b="1" dirty="0"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9753883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Computer Programming 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E2E82C-E881-4A0E-B9BB-2697AF230EEC}"/>
              </a:ext>
            </a:extLst>
          </p:cNvPr>
          <p:cNvSpPr/>
          <p:nvPr/>
        </p:nvSpPr>
        <p:spPr>
          <a:xfrm>
            <a:off x="0" y="1003593"/>
            <a:ext cx="9132094" cy="461665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File I/O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319809" y="1775656"/>
            <a:ext cx="86310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</a:rPr>
              <a:t>File input means data that is written into a file and file output means data that is read from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latin typeface="Cambria" panose="02040503050406030204" pitchFamily="18" charset="0"/>
              </a:rPr>
              <a:t>A </a:t>
            </a:r>
            <a:r>
              <a:rPr lang="en-IN" sz="2400" smtClean="0">
                <a:latin typeface="Cambria" panose="02040503050406030204" pitchFamily="18" charset="0"/>
              </a:rPr>
              <a:t>simple </a:t>
            </a:r>
            <a:r>
              <a:rPr lang="en-IN" sz="2400" dirty="0">
                <a:latin typeface="Cambria" panose="02040503050406030204" pitchFamily="18" charset="0"/>
              </a:rPr>
              <a:t>program opens a text file, writes a few text lines into it, and closes the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</a:rPr>
              <a:t>The same file is opened and then read from an already created file.</a:t>
            </a:r>
            <a:br>
              <a:rPr lang="en-IN" sz="2400" dirty="0">
                <a:latin typeface="Cambria" panose="02040503050406030204" pitchFamily="18" charset="0"/>
              </a:rPr>
            </a:br>
            <a:endParaRPr lang="en-IN" sz="24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995355"/>
      </p:ext>
    </p:extLst>
  </p:cSld>
  <p:clrMapOvr>
    <a:masterClrMapping/>
  </p:clrMapOvr>
  <p:transition>
    <p:wipe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4905" t="36186" r="55271" b="10416"/>
          <a:stretch/>
        </p:blipFill>
        <p:spPr>
          <a:xfrm>
            <a:off x="0" y="609600"/>
            <a:ext cx="5181601" cy="3906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-1" y="4515756"/>
            <a:ext cx="5181601" cy="498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9" y="5014231"/>
            <a:ext cx="5181601" cy="498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2" y="5486400"/>
            <a:ext cx="5181601" cy="498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8" y="5943600"/>
            <a:ext cx="5181601" cy="498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1" y="6362700"/>
            <a:ext cx="5181601" cy="498475"/>
          </a:xfrm>
          <a:prstGeom prst="rect">
            <a:avLst/>
          </a:prstGeom>
        </p:spPr>
      </p:pic>
      <p:sp>
        <p:nvSpPr>
          <p:cNvPr id="67592" name="Rectangle 16"/>
          <p:cNvSpPr>
            <a:spLocks noChangeArrowheads="1"/>
          </p:cNvSpPr>
          <p:nvPr/>
        </p:nvSpPr>
        <p:spPr bwMode="auto">
          <a:xfrm>
            <a:off x="685800" y="4708604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ACCREDITED TRAINING PARTNER: 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5" y="5175603"/>
            <a:ext cx="2216523" cy="10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ib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64" y="5055596"/>
            <a:ext cx="1978025" cy="118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2144" y="0"/>
            <a:ext cx="5181601" cy="609600"/>
          </a:xfrm>
          <a:prstGeom prst="rect">
            <a:avLst/>
          </a:prstGeom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831055" y="330172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AWARDS:</a:t>
            </a:r>
          </a:p>
        </p:txBody>
      </p:sp>
      <p:pic>
        <p:nvPicPr>
          <p:cNvPr id="67587" name="Picture 3" descr="120616---Final-Logo-Transpar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5"/>
          <a:stretch>
            <a:fillRect/>
          </a:stretch>
        </p:blipFill>
        <p:spPr bwMode="auto">
          <a:xfrm>
            <a:off x="6256404" y="-164990"/>
            <a:ext cx="2433637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TextBox 2"/>
          <p:cNvSpPr txBox="1">
            <a:spLocks noChangeArrowheads="1"/>
          </p:cNvSpPr>
          <p:nvPr/>
        </p:nvSpPr>
        <p:spPr bwMode="auto">
          <a:xfrm>
            <a:off x="4891088" y="-7828"/>
            <a:ext cx="4252911" cy="6858000"/>
          </a:xfrm>
          <a:prstGeom prst="rect">
            <a:avLst/>
          </a:prstGeom>
          <a:solidFill>
            <a:srgbClr val="035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1900" i="1" dirty="0">
              <a:solidFill>
                <a:srgbClr val="F2915A"/>
              </a:solidFill>
              <a:latin typeface="Trebuchet MS" pitchFamily="34" charset="0"/>
              <a:ea typeface="ＭＳ Ｐゴシック" pitchFamily="34" charset="-128"/>
            </a:endParaRPr>
          </a:p>
        </p:txBody>
      </p:sp>
      <p:sp>
        <p:nvSpPr>
          <p:cNvPr id="67588" name="TextBox 10"/>
          <p:cNvSpPr txBox="1">
            <a:spLocks noChangeArrowheads="1"/>
          </p:cNvSpPr>
          <p:nvPr/>
        </p:nvSpPr>
        <p:spPr bwMode="auto">
          <a:xfrm>
            <a:off x="7096594" y="5562600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Visit us: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049078" y="5910263"/>
            <a:ext cx="4046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Mumbai | Thane | Pune | Bangalore | Delhi - NCR | Hyderabad | Chennai | Coimbatore </a:t>
            </a:r>
          </a:p>
        </p:txBody>
      </p:sp>
      <p:sp>
        <p:nvSpPr>
          <p:cNvPr id="67593" name="TextBox 10"/>
          <p:cNvSpPr txBox="1">
            <a:spLocks noChangeArrowheads="1"/>
          </p:cNvSpPr>
          <p:nvPr/>
        </p:nvSpPr>
        <p:spPr bwMode="auto">
          <a:xfrm>
            <a:off x="7119938" y="3031906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Email us:</a:t>
            </a:r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5562600" y="3420843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info@imarticus.com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19938" y="2236569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Learn more: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562600" y="2625506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https://imarticus.org/corporate/</a:t>
            </a: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256404" y="3885511"/>
            <a:ext cx="2843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Connect with us: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342699" y="4274448"/>
            <a:ext cx="37393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www.linkedin.com/company/imarticuslearning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7492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914400"/>
            <a:r>
              <a:rPr 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  <a:cs typeface="Arial" pitchFamily="34" charset="0"/>
              </a:rPr>
              <a:t>Watch us:</a:t>
            </a:r>
            <a:endParaRPr lang="en-US" sz="2000" b="1" dirty="0">
              <a:solidFill>
                <a:prstClr val="white"/>
              </a:solidFill>
              <a:latin typeface="Cambria" pitchFamily="18" charset="0"/>
              <a:ea typeface="ＭＳ Ｐゴシック" pitchFamily="34" charset="-128"/>
              <a:cs typeface="Arial" pitchFamily="34" charset="0"/>
              <a:hlinkClick r:id="rId8"/>
            </a:endParaRPr>
          </a:p>
          <a:p>
            <a:pPr algn="r" defTabSz="914400"/>
            <a:r>
              <a:rPr lang="en-US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www.youtube.com/ImarticusLearninginstitute</a:t>
            </a:r>
            <a:endParaRPr lang="en-US" sz="1200" b="1" dirty="0">
              <a:solidFill>
                <a:prstClr val="white"/>
              </a:solidFill>
              <a:latin typeface="Cambria" panose="02040503050406030204" pitchFamily="18" charset="0"/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0"/>
            <a:ext cx="27940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29486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5E25E88-0994-4A0F-B1D7-B019EE849C1F}"/>
              </a:ext>
            </a:extLst>
          </p:cNvPr>
          <p:cNvSpPr/>
          <p:nvPr/>
        </p:nvSpPr>
        <p:spPr>
          <a:xfrm>
            <a:off x="-512744" y="3535963"/>
            <a:ext cx="9036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endParaRPr lang="en-US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7B2D441-CA75-4FD9-894C-607F37689743}"/>
              </a:ext>
            </a:extLst>
          </p:cNvPr>
          <p:cNvSpPr/>
          <p:nvPr/>
        </p:nvSpPr>
        <p:spPr>
          <a:xfrm>
            <a:off x="0" y="3535963"/>
            <a:ext cx="914400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IN" sz="2400" b="1" dirty="0" smtClean="0">
                <a:latin typeface="Cambria" panose="02040503050406030204" pitchFamily="18" charset="0"/>
              </a:rPr>
              <a:t>Two Important Terms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323754"/>
            <a:ext cx="37237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Sequence of instructions written using a Computer Programming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perform a specified task by the computer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04" y="1098575"/>
            <a:ext cx="4685707" cy="23981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7609" y="4338265"/>
            <a:ext cx="3200400" cy="1005840"/>
          </a:xfrm>
          <a:prstGeom prst="rect">
            <a:avLst/>
          </a:prstGeom>
          <a:solidFill>
            <a:srgbClr val="E46C0A"/>
          </a:solidFill>
        </p:spPr>
        <p:txBody>
          <a:bodyPr wrap="none" tIns="91440" bIns="91440" anchor="ctr" anchorCtr="1"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Sequence of </a:t>
            </a:r>
            <a:r>
              <a:rPr lang="en-GB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Instructions</a:t>
            </a:r>
            <a:r>
              <a:rPr lang="en-GB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48157" y="4338265"/>
            <a:ext cx="3200400" cy="1005840"/>
          </a:xfrm>
          <a:prstGeom prst="rect">
            <a:avLst/>
          </a:prstGeom>
          <a:solidFill>
            <a:srgbClr val="19705D"/>
          </a:solidFill>
        </p:spPr>
        <p:txBody>
          <a:bodyPr wrap="square" tIns="91440" bIns="91440" anchor="ctr" anchorCtr="1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Computer Programming </a:t>
            </a:r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Language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5629"/>
            <a:ext cx="2964209" cy="553998"/>
          </a:xfrm>
          <a:prstGeom prst="rect">
            <a:avLst/>
          </a:prstGeom>
        </p:spPr>
        <p:txBody>
          <a:bodyPr wrap="none" tIns="91440" bIns="91440" anchor="ctr" anchorCtr="0">
            <a:spAutoFit/>
          </a:bodyPr>
          <a:lstStyle/>
          <a:p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Computer Program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70384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5629"/>
            <a:ext cx="5243680" cy="553998"/>
          </a:xfrm>
          <a:prstGeom prst="rect">
            <a:avLst/>
          </a:prstGeom>
        </p:spPr>
        <p:txBody>
          <a:bodyPr wrap="none" tIns="91440" bIns="91440" anchor="ctr" anchorCtr="0">
            <a:spAutoFit/>
          </a:bodyPr>
          <a:lstStyle/>
          <a:p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Computer </a:t>
            </a:r>
            <a:r>
              <a:rPr lang="en-GB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Programming Languages </a:t>
            </a:r>
            <a:endParaRPr lang="en-GB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84393"/>
            <a:ext cx="9144000" cy="646331"/>
          </a:xfrm>
          <a:prstGeom prst="rect">
            <a:avLst/>
          </a:prstGeom>
          <a:ln w="38100">
            <a:solidFill>
              <a:srgbClr val="19705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Similar to Human Interface Languages, Computer Programming Languages are also made of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several elements which are listed below: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6370662" y="1799371"/>
            <a:ext cx="1828800" cy="914400"/>
          </a:xfrm>
          <a:prstGeom prst="round2Diag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/>
              </a:rPr>
              <a:t>Data Types</a:t>
            </a:r>
            <a:endParaRPr lang="en-GB" b="1" dirty="0">
              <a:solidFill>
                <a:schemeClr val="bg1"/>
              </a:solidFill>
              <a:latin typeface="Cambria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1542197" y="1816552"/>
            <a:ext cx="1828800" cy="914400"/>
          </a:xfrm>
          <a:prstGeom prst="round2Diag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/>
              </a:rPr>
              <a:t>Programming Environment</a:t>
            </a:r>
            <a:endParaRPr lang="en-GB" b="1" dirty="0" smtClean="0">
              <a:solidFill>
                <a:schemeClr val="bg1"/>
              </a:solidFill>
              <a:latin typeface="Cambria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193840" y="3176688"/>
            <a:ext cx="1828800" cy="914400"/>
          </a:xfrm>
          <a:prstGeom prst="round2DiagRect">
            <a:avLst/>
          </a:prstGeom>
          <a:solidFill>
            <a:srgbClr val="03564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/>
              </a:rPr>
              <a:t>Decision Making</a:t>
            </a:r>
            <a:endParaRPr lang="en-GB" b="1" dirty="0">
              <a:solidFill>
                <a:schemeClr val="bg1"/>
              </a:solidFill>
              <a:latin typeface="Cambria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2631855" y="3197253"/>
            <a:ext cx="1828800" cy="914400"/>
          </a:xfrm>
          <a:prstGeom prst="round2Diag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/>
              </a:rPr>
              <a:t>Keywords</a:t>
            </a:r>
            <a:endParaRPr lang="en-GB" b="1" dirty="0">
              <a:solidFill>
                <a:schemeClr val="bg1"/>
              </a:solidFill>
              <a:latin typeface="Cambria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350862" y="3197253"/>
            <a:ext cx="1828800" cy="914400"/>
          </a:xfrm>
          <a:prstGeom prst="round2DiagRect">
            <a:avLst/>
          </a:prstGeom>
          <a:solidFill>
            <a:srgbClr val="03564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/>
              </a:rPr>
              <a:t>Variables</a:t>
            </a:r>
            <a:endParaRPr lang="en-GB" b="1" dirty="0">
              <a:solidFill>
                <a:schemeClr val="bg1"/>
              </a:solidFill>
              <a:latin typeface="Cambria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4912848" y="3197253"/>
            <a:ext cx="1828800" cy="914400"/>
          </a:xfrm>
          <a:prstGeom prst="round2Diag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/>
              </a:rPr>
              <a:t>Basic Operators</a:t>
            </a:r>
            <a:endParaRPr lang="en-GB" b="1" dirty="0">
              <a:solidFill>
                <a:schemeClr val="bg1"/>
              </a:solidFill>
              <a:latin typeface="Cambria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3956430" y="1799371"/>
            <a:ext cx="1828800" cy="914400"/>
          </a:xfrm>
          <a:prstGeom prst="round2DiagRect">
            <a:avLst/>
          </a:prstGeom>
          <a:solidFill>
            <a:srgbClr val="03564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/>
              </a:rPr>
              <a:t>Basic Syntax</a:t>
            </a:r>
            <a:endParaRPr lang="en-GB" b="1" dirty="0">
              <a:solidFill>
                <a:schemeClr val="bg1"/>
              </a:solidFill>
              <a:latin typeface="Cambria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1542197" y="4293889"/>
            <a:ext cx="1828800" cy="914400"/>
          </a:xfrm>
          <a:prstGeom prst="round2Diag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/>
              </a:rPr>
              <a:t>Loops</a:t>
            </a:r>
            <a:endParaRPr lang="en-GB" b="1" dirty="0">
              <a:solidFill>
                <a:schemeClr val="bg1"/>
              </a:solidFill>
              <a:latin typeface="Cambria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6086901" y="4271479"/>
            <a:ext cx="1828800" cy="914400"/>
          </a:xfrm>
          <a:prstGeom prst="round2Diag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/>
              </a:rPr>
              <a:t>Numbers</a:t>
            </a:r>
            <a:endParaRPr lang="en-GB" b="1" dirty="0">
              <a:solidFill>
                <a:schemeClr val="bg1"/>
              </a:solidFill>
              <a:latin typeface="Cambria"/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2631855" y="5390525"/>
            <a:ext cx="1828800" cy="914400"/>
          </a:xfrm>
          <a:prstGeom prst="round2Diag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/>
              </a:rPr>
              <a:t>Arrays</a:t>
            </a:r>
            <a:endParaRPr lang="en-GB" b="1" dirty="0">
              <a:solidFill>
                <a:schemeClr val="bg1"/>
              </a:solidFill>
              <a:latin typeface="Cambria"/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350862" y="5390525"/>
            <a:ext cx="1828800" cy="914400"/>
          </a:xfrm>
          <a:prstGeom prst="round2DiagRect">
            <a:avLst/>
          </a:prstGeom>
          <a:solidFill>
            <a:srgbClr val="03564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/>
              </a:rPr>
              <a:t>Characters</a:t>
            </a:r>
            <a:endParaRPr lang="en-GB" b="1" dirty="0">
              <a:solidFill>
                <a:schemeClr val="bg1"/>
              </a:solidFill>
              <a:latin typeface="Cambria"/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4912848" y="5401223"/>
            <a:ext cx="1828800" cy="914400"/>
          </a:xfrm>
          <a:prstGeom prst="round2Diag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/>
              </a:rPr>
              <a:t>Strings</a:t>
            </a:r>
            <a:endParaRPr lang="en-GB" b="1" dirty="0">
              <a:solidFill>
                <a:schemeClr val="bg1"/>
              </a:solidFill>
              <a:latin typeface="Cambria"/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7193840" y="5378814"/>
            <a:ext cx="1828800" cy="914400"/>
          </a:xfrm>
          <a:prstGeom prst="round2DiagRect">
            <a:avLst/>
          </a:prstGeom>
          <a:solidFill>
            <a:srgbClr val="03564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/>
              </a:rPr>
              <a:t>Functions</a:t>
            </a:r>
            <a:endParaRPr lang="en-GB" b="1" dirty="0">
              <a:solidFill>
                <a:schemeClr val="bg1"/>
              </a:solidFill>
              <a:latin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890595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9D90007-8B5E-914E-A733-4731CB44AFE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F90E3C27-5017-6842-8263-CC0576B4C7F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>
            <a:fillRect/>
          </a:stretch>
        </p:blipFill>
        <p:spPr bwMode="auto">
          <a:xfrm>
            <a:off x="152400" y="1676400"/>
            <a:ext cx="793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FE92E3-812A-3044-804C-5C8CA3CF66AE}"/>
              </a:ext>
            </a:extLst>
          </p:cNvPr>
          <p:cNvSpPr txBox="1"/>
          <p:nvPr/>
        </p:nvSpPr>
        <p:spPr>
          <a:xfrm>
            <a:off x="1873724" y="3163909"/>
            <a:ext cx="5396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mbria" pitchFamily="18" charset="0"/>
              </a:rPr>
              <a:t>Programming Environment</a:t>
            </a:r>
            <a:endParaRPr lang="en-US" sz="3200" b="1" dirty="0"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402171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5629"/>
            <a:ext cx="5529206" cy="553998"/>
          </a:xfrm>
          <a:prstGeom prst="rect">
            <a:avLst/>
          </a:prstGeom>
        </p:spPr>
        <p:txBody>
          <a:bodyPr wrap="none" tIns="91440" bIns="91440" anchor="ctr" anchorCtr="0">
            <a:spAutoFit/>
          </a:bodyPr>
          <a:lstStyle/>
          <a:p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Computer </a:t>
            </a:r>
            <a:r>
              <a:rPr lang="en-GB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Programming Environment</a:t>
            </a:r>
            <a:endParaRPr lang="en-GB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1809" y="951586"/>
            <a:ext cx="5380383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Computer programming environment simply implies a base on top of which we can do our programming.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330" y="2389190"/>
            <a:ext cx="379012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19705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is the first step to be followed before setting on to write a program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893611"/>
            <a:ext cx="9143999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need to have the required software setup, i.e., installation on our PC which will be used to write computer programs, compile, and execute them.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29137" y="4821901"/>
            <a:ext cx="6685723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example, if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need to browse Internet, then you need the following setup on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your machine: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working Internet connection to connect to the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browser such as Internet Explorer, Chrome, Safari, etc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85" y="1942106"/>
            <a:ext cx="2696375" cy="15167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353488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E2E82C-E881-4A0E-B9BB-2697AF230EEC}"/>
              </a:ext>
            </a:extLst>
          </p:cNvPr>
          <p:cNvSpPr/>
          <p:nvPr/>
        </p:nvSpPr>
        <p:spPr>
          <a:xfrm>
            <a:off x="11906" y="939200"/>
            <a:ext cx="9132094" cy="707886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Any programming language will need the following setup to start with </a:t>
            </a:r>
            <a:r>
              <a:rPr lang="en-IN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programming. 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5629"/>
            <a:ext cx="990015" cy="553998"/>
          </a:xfrm>
          <a:prstGeom prst="rect">
            <a:avLst/>
          </a:prstGeom>
        </p:spPr>
        <p:txBody>
          <a:bodyPr wrap="none" tIns="91440" bIns="91440" anchor="ctr" anchorCtr="0">
            <a:spAutoFit/>
          </a:bodyPr>
          <a:lstStyle/>
          <a:p>
            <a:r>
              <a:rPr lang="en-GB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Setup</a:t>
            </a:r>
            <a:endParaRPr lang="en-GB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29218" y="2011589"/>
            <a:ext cx="4685564" cy="4350530"/>
            <a:chOff x="1661154" y="2011589"/>
            <a:chExt cx="4685564" cy="4350530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xmlns="" id="{CD143E5F-3FC0-4AE4-9971-792940255887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3766625" y="3147685"/>
              <a:ext cx="2580093" cy="2080716"/>
            </a:xfrm>
            <a:prstGeom prst="hexagon">
              <a:avLst>
                <a:gd name="adj" fmla="val 32758"/>
                <a:gd name="vf" fmla="val 115470"/>
              </a:avLst>
            </a:prstGeom>
            <a:solidFill>
              <a:schemeClr val="bg1">
                <a:lumMod val="50000"/>
                <a:alpha val="92155"/>
              </a:schemeClr>
            </a:solidFill>
            <a:ln>
              <a:noFill/>
            </a:ln>
            <a:extLst/>
          </p:spPr>
          <p:txBody>
            <a:bodyPr lIns="0" tIns="0" rIns="0" bIns="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 smtClean="0">
                  <a:solidFill>
                    <a:prstClr val="white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charset="0"/>
                </a:rPr>
                <a:t>A compiler </a:t>
              </a:r>
              <a:r>
                <a:rPr lang="en-US" sz="2000" b="1" dirty="0">
                  <a:solidFill>
                    <a:prstClr val="white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charset="0"/>
                </a:rPr>
                <a:t>to compile the programs into binary format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xmlns="" id="{001FD33D-2CFF-485B-B939-AB04133471E3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661154" y="4283780"/>
              <a:ext cx="2580094" cy="2078339"/>
            </a:xfrm>
            <a:prstGeom prst="hexagon">
              <a:avLst>
                <a:gd name="adj" fmla="val 32781"/>
                <a:gd name="vf" fmla="val 115470"/>
              </a:avLst>
            </a:prstGeom>
            <a:solidFill>
              <a:srgbClr val="F9D5D3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 smtClean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An interpreter </a:t>
              </a:r>
              <a:r>
                <a:rPr lang="en-US" sz="2000" b="1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to execute the programs directly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" name="AutoShape 4">
              <a:extLst>
                <a:ext uri="{FF2B5EF4-FFF2-40B4-BE49-F238E27FC236}">
                  <a16:creationId xmlns:a16="http://schemas.microsoft.com/office/drawing/2014/main" xmlns="" id="{A69EC036-A745-4A66-B5DB-BFA53FBC5D9F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>
              <a:off x="1661154" y="2011589"/>
              <a:ext cx="2580093" cy="2080716"/>
            </a:xfrm>
            <a:prstGeom prst="hexagon">
              <a:avLst>
                <a:gd name="adj" fmla="val 32758"/>
                <a:gd name="vf" fmla="val 115470"/>
              </a:avLst>
            </a:prstGeom>
            <a:solidFill>
              <a:schemeClr val="bg1">
                <a:lumMod val="85000"/>
                <a:alpha val="92155"/>
              </a:schemeClr>
            </a:solidFill>
            <a:ln>
              <a:noFill/>
            </a:ln>
            <a:extLst/>
          </p:spPr>
          <p:txBody>
            <a:bodyPr lIns="0" tIns="0" rIns="0" bIns="0" anchor="ctr" anchorCtr="1"/>
            <a:lstStyle>
              <a:lvl1pPr defTabSz="9128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128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128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128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912813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 smtClean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charset="0"/>
                </a:rPr>
                <a:t>A text </a:t>
              </a:r>
              <a:r>
                <a:rPr lang="en-US" sz="2000" b="1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charset="0"/>
                </a:rPr>
                <a:t>editor or IDE to create computer programs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33873718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5629"/>
            <a:ext cx="2695290" cy="553998"/>
          </a:xfrm>
          <a:prstGeom prst="rect">
            <a:avLst/>
          </a:prstGeom>
        </p:spPr>
        <p:txBody>
          <a:bodyPr wrap="none" tIns="91440" bIns="91440" anchor="ctr" anchorCtr="0">
            <a:spAutoFit/>
          </a:bodyPr>
          <a:lstStyle/>
          <a:p>
            <a:r>
              <a:rPr lang="en-GB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Setup: Text Editor</a:t>
            </a:r>
            <a:endParaRPr lang="en-GB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-18093" y="854453"/>
            <a:ext cx="5426766" cy="523773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txBody>
          <a:bodyPr wrap="square" tIns="91440" bIns="91440" anchor="ctr" anchorCtr="0">
            <a:no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 text editor or IDE to create computer programs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855018" y="1597174"/>
            <a:ext cx="7301948" cy="461665"/>
          </a:xfrm>
          <a:prstGeom prst="rect">
            <a:avLst/>
          </a:prstGeom>
        </p:spPr>
        <p:txBody>
          <a:bodyPr wrap="square" tIns="91440" bIns="91440" anchor="ctr" anchorCtr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Any word processing program that you can use to type and edit text.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5DBD654-4645-4F97-BC14-2252FE237FDE}"/>
              </a:ext>
            </a:extLst>
          </p:cNvPr>
          <p:cNvGrpSpPr/>
          <p:nvPr/>
        </p:nvGrpSpPr>
        <p:grpSpPr>
          <a:xfrm>
            <a:off x="1835696" y="2517164"/>
            <a:ext cx="2520280" cy="2664296"/>
            <a:chOff x="395536" y="2960948"/>
            <a:chExt cx="2520280" cy="2664296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xmlns="" id="{A59EF3B6-2405-4950-B773-58216534AD60}"/>
                </a:ext>
              </a:extLst>
            </p:cNvPr>
            <p:cNvSpPr/>
            <p:nvPr/>
          </p:nvSpPr>
          <p:spPr bwMode="auto">
            <a:xfrm>
              <a:off x="395536" y="2960948"/>
              <a:ext cx="2520280" cy="2664296"/>
            </a:xfrm>
            <a:prstGeom prst="diamond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F495389C-259D-4BDB-9D52-518BD8471E87}"/>
                </a:ext>
              </a:extLst>
            </p:cNvPr>
            <p:cNvSpPr/>
            <p:nvPr/>
          </p:nvSpPr>
          <p:spPr>
            <a:xfrm>
              <a:off x="791580" y="3877597"/>
              <a:ext cx="172819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E6E87">
                      <a:lumMod val="75000"/>
                    </a:srgbClr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Arial" charset="0"/>
                </a:rPr>
                <a:t>Word Pad and Notepad for Windows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6E6E87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5C9F47-799C-4C84-9069-773D6F8D857F}"/>
              </a:ext>
            </a:extLst>
          </p:cNvPr>
          <p:cNvGrpSpPr/>
          <p:nvPr/>
        </p:nvGrpSpPr>
        <p:grpSpPr>
          <a:xfrm>
            <a:off x="4788024" y="2517164"/>
            <a:ext cx="2520280" cy="2664296"/>
            <a:chOff x="3347864" y="2960948"/>
            <a:chExt cx="2520280" cy="2664296"/>
          </a:xfrm>
        </p:grpSpPr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xmlns="" id="{11E36BC2-5B25-4EEA-B5F6-B5423E119139}"/>
                </a:ext>
              </a:extLst>
            </p:cNvPr>
            <p:cNvSpPr/>
            <p:nvPr/>
          </p:nvSpPr>
          <p:spPr bwMode="auto">
            <a:xfrm>
              <a:off x="3347864" y="2960948"/>
              <a:ext cx="2520280" cy="2664296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4C06145-1C2F-461D-8F43-CDFB4EBE88D0}"/>
                </a:ext>
              </a:extLst>
            </p:cNvPr>
            <p:cNvSpPr/>
            <p:nvPr/>
          </p:nvSpPr>
          <p:spPr>
            <a:xfrm>
              <a:off x="3743907" y="3877597"/>
              <a:ext cx="172819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E6E87">
                      <a:lumMod val="75000"/>
                    </a:srgbClr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Arial" charset="0"/>
                </a:rPr>
                <a:t>SimpleText</a:t>
              </a:r>
              <a:r>
                <a:rPr kumimoji="0" lang="en-IN" sz="2000" b="1" i="0" u="none" strike="noStrike" kern="1200" cap="none" spc="0" normalizeH="0" noProof="0" dirty="0" smtClean="0">
                  <a:ln>
                    <a:noFill/>
                  </a:ln>
                  <a:solidFill>
                    <a:srgbClr val="6E6E87">
                      <a:lumMod val="75000"/>
                    </a:srgbClr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Arial" charset="0"/>
                </a:rPr>
                <a:t> and Text Edit for the Mac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6E6E87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endParaRPr>
            </a:p>
          </p:txBody>
        </p:sp>
      </p:grpSp>
      <p:sp>
        <p:nvSpPr>
          <p:cNvPr id="21" name="Arrow: Notched Right 17">
            <a:extLst>
              <a:ext uri="{FF2B5EF4-FFF2-40B4-BE49-F238E27FC236}">
                <a16:creationId xmlns:a16="http://schemas.microsoft.com/office/drawing/2014/main" xmlns="" id="{AA27B672-A5AE-4B1B-9C95-3F6B65E2B6DD}"/>
              </a:ext>
            </a:extLst>
          </p:cNvPr>
          <p:cNvSpPr/>
          <p:nvPr/>
        </p:nvSpPr>
        <p:spPr bwMode="auto">
          <a:xfrm rot="5400000">
            <a:off x="2864512" y="2335186"/>
            <a:ext cx="462647" cy="648072"/>
          </a:xfrm>
          <a:prstGeom prst="notchedRightArrow">
            <a:avLst/>
          </a:prstGeom>
          <a:solidFill>
            <a:srgbClr val="1970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charset="0"/>
            </a:endParaRPr>
          </a:p>
        </p:txBody>
      </p:sp>
      <p:sp>
        <p:nvSpPr>
          <p:cNvPr id="22" name="Arrow: Notched Right 20">
            <a:extLst>
              <a:ext uri="{FF2B5EF4-FFF2-40B4-BE49-F238E27FC236}">
                <a16:creationId xmlns:a16="http://schemas.microsoft.com/office/drawing/2014/main" xmlns="" id="{928FA31D-017C-4491-9B04-1799D436FA11}"/>
              </a:ext>
            </a:extLst>
          </p:cNvPr>
          <p:cNvSpPr/>
          <p:nvPr/>
        </p:nvSpPr>
        <p:spPr bwMode="auto">
          <a:xfrm rot="5400000">
            <a:off x="5816839" y="2335186"/>
            <a:ext cx="462647" cy="648072"/>
          </a:xfrm>
          <a:prstGeom prst="notchedRightArrow">
            <a:avLst/>
          </a:prstGeom>
          <a:solidFill>
            <a:srgbClr val="E46C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65854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Asset Management"/>
  <p:tag name="ARTICULATE_SLIDE_PAUSE" val="1"/>
  <p:tag name="ARTICULATE_NAV_LEVEL" val="1"/>
  <p:tag name="ARTICULATE_PLAYLIST_ID" val="-1"/>
  <p:tag name="ARTICULATE_LOCK_SLIDE" val="0"/>
  <p:tag name="ARTICULATE_SLIDE_NAV" val="3"/>
  <p:tag name="ARTICULATE_SLIDE_GUID" val="52320920-29e7-484f-977a-7422b2161d6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Asset Management"/>
  <p:tag name="ARTICULATE_SLIDE_PAUSE" val="1"/>
  <p:tag name="ARTICULATE_NAV_LEVEL" val="1"/>
  <p:tag name="ARTICULATE_PLAYLIST_ID" val="-1"/>
  <p:tag name="ARTICULATE_LOCK_SLIDE" val="0"/>
  <p:tag name="ARTICULATE_SLIDE_NAV" val="3"/>
  <p:tag name="ARTICULATE_SLIDE_GUID" val="52320920-29e7-484f-977a-7422b2161d6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Asset Management"/>
  <p:tag name="ARTICULATE_SLIDE_PAUSE" val="1"/>
  <p:tag name="ARTICULATE_NAV_LEVEL" val="1"/>
  <p:tag name="ARTICULATE_PLAYLIST_ID" val="-1"/>
  <p:tag name="ARTICULATE_LOCK_SLIDE" val="0"/>
  <p:tag name="ARTICULATE_SLIDE_NAV" val="3"/>
  <p:tag name="ARTICULATE_SLIDE_GUID" val="52320920-29e7-484f-977a-7422b2161d6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Asset Management"/>
  <p:tag name="ARTICULATE_SLIDE_PAUSE" val="1"/>
  <p:tag name="ARTICULATE_NAV_LEVEL" val="1"/>
  <p:tag name="ARTICULATE_PLAYLIST_ID" val="-1"/>
  <p:tag name="ARTICULATE_LOCK_SLIDE" val="0"/>
  <p:tag name="ARTICULATE_SLIDE_NAV" val="3"/>
  <p:tag name="ARTICULATE_SLIDE_GUID" val="52320920-29e7-484f-977a-7422b2161d6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Asset Management"/>
  <p:tag name="ARTICULATE_SLIDE_PAUSE" val="1"/>
  <p:tag name="ARTICULATE_NAV_LEVEL" val="1"/>
  <p:tag name="ARTICULATE_PLAYLIST_ID" val="-1"/>
  <p:tag name="ARTICULATE_LOCK_SLIDE" val="0"/>
  <p:tag name="ARTICULATE_SLIDE_NAV" val="3"/>
  <p:tag name="ARTICULATE_SLIDE_GUID" val="52320920-29e7-484f-977a-7422b2161d6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Asset Management"/>
  <p:tag name="ARTICULATE_SLIDE_PAUSE" val="1"/>
  <p:tag name="ARTICULATE_NAV_LEVEL" val="1"/>
  <p:tag name="ARTICULATE_PLAYLIST_ID" val="-1"/>
  <p:tag name="ARTICULATE_LOCK_SLIDE" val="0"/>
  <p:tag name="ARTICULATE_SLIDE_NAV" val="3"/>
  <p:tag name="ARTICULATE_SLIDE_GUID" val="52320920-29e7-484f-977a-7422b2161d6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Asset Management"/>
  <p:tag name="ARTICULATE_SLIDE_PAUSE" val="1"/>
  <p:tag name="ARTICULATE_NAV_LEVEL" val="1"/>
  <p:tag name="ARTICULATE_PLAYLIST_ID" val="-1"/>
  <p:tag name="ARTICULATE_LOCK_SLIDE" val="0"/>
  <p:tag name="ARTICULATE_SLIDE_NAV" val="3"/>
  <p:tag name="ARTICULATE_SLIDE_GUID" val="52320920-29e7-484f-977a-7422b2161d6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Asset Management"/>
  <p:tag name="ARTICULATE_SLIDE_PAUSE" val="1"/>
  <p:tag name="ARTICULATE_NAV_LEVEL" val="1"/>
  <p:tag name="ARTICULATE_PLAYLIST_ID" val="-1"/>
  <p:tag name="ARTICULATE_LOCK_SLIDE" val="0"/>
  <p:tag name="ARTICULATE_SLIDE_NAV" val="3"/>
  <p:tag name="ARTICULATE_SLIDE_GUID" val="52320920-29e7-484f-977a-7422b2161d6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1178</Words>
  <Application>Microsoft Office PowerPoint</Application>
  <PresentationFormat>On-screen Show (4:3)</PresentationFormat>
  <Paragraphs>287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 Unicode MS</vt:lpstr>
      <vt:lpstr>ＭＳ Ｐゴシック</vt:lpstr>
      <vt:lpstr>ＭＳ Ｐゴシック</vt:lpstr>
      <vt:lpstr>Arial</vt:lpstr>
      <vt:lpstr>Avenir Light</vt:lpstr>
      <vt:lpstr>Calibri</vt:lpstr>
      <vt:lpstr>Cambria</vt:lpstr>
      <vt:lpstr>Courier New</vt:lpstr>
      <vt:lpstr>Times New Roman</vt:lpstr>
      <vt:lpstr>Trebuchet MS</vt:lpstr>
      <vt:lpstr>Wingdings</vt:lpstr>
      <vt:lpstr>1_Office Theme</vt:lpstr>
      <vt:lpstr>5_Custom Design</vt:lpstr>
      <vt:lpstr>1_Custom Design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Keywords</vt:lpstr>
      <vt:lpstr>PowerPoint Presentation</vt:lpstr>
      <vt:lpstr>Arithmetic Operators</vt:lpstr>
      <vt:lpstr>Relational Operators</vt:lpstr>
      <vt:lpstr>PowerPoint Presentation</vt:lpstr>
      <vt:lpstr>Logical Operators</vt:lpstr>
      <vt:lpstr>Computer Programming- Decision making</vt:lpstr>
      <vt:lpstr>If – else statement</vt:lpstr>
      <vt:lpstr>Computer Programming- Decision Making</vt:lpstr>
      <vt:lpstr>PowerPoint Presentation</vt:lpstr>
      <vt:lpstr>Computer Programming-Loop statement</vt:lpstr>
      <vt:lpstr>PowerPoint Presentation</vt:lpstr>
      <vt:lpstr>Computer Programming </vt:lpstr>
      <vt:lpstr>Computer Programming </vt:lpstr>
      <vt:lpstr>PowerPoint Presentation</vt:lpstr>
      <vt:lpstr>Computer Programming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Nisha Jebastin</cp:lastModifiedBy>
  <cp:revision>117</cp:revision>
  <dcterms:created xsi:type="dcterms:W3CDTF">2019-04-09T18:17:36Z</dcterms:created>
  <dcterms:modified xsi:type="dcterms:W3CDTF">2019-06-11T11:09:43Z</dcterms:modified>
</cp:coreProperties>
</file>