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ppt/tags/tag23.xml" ContentType="application/vnd.openxmlformats-officedocument.presentationml.tags+xml"/>
  <Override PartName="/ppt/notesSlides/notesSlide22.xml" ContentType="application/vnd.openxmlformats-officedocument.presentationml.notesSlide+xml"/>
  <Override PartName="/ppt/tags/tag24.xml" ContentType="application/vnd.openxmlformats-officedocument.presentationml.tags+xml"/>
  <Override PartName="/ppt/notesSlides/notesSlide23.xml" ContentType="application/vnd.openxmlformats-officedocument.presentationml.notesSlide+xml"/>
  <Override PartName="/ppt/tags/tag25.xml" ContentType="application/vnd.openxmlformats-officedocument.presentationml.tags+xml"/>
  <Override PartName="/ppt/notesSlides/notesSlide24.xml" ContentType="application/vnd.openxmlformats-officedocument.presentationml.notesSlide+xml"/>
  <Override PartName="/ppt/tags/tag26.xml" ContentType="application/vnd.openxmlformats-officedocument.presentationml.tags+xml"/>
  <Override PartName="/ppt/notesSlides/notesSlide25.xml" ContentType="application/vnd.openxmlformats-officedocument.presentationml.notesSlide+xml"/>
  <Override PartName="/ppt/tags/tag27.xml" ContentType="application/vnd.openxmlformats-officedocument.presentationml.tags+xml"/>
  <Override PartName="/ppt/notesSlides/notesSlide26.xml" ContentType="application/vnd.openxmlformats-officedocument.presentationml.notesSlide+xml"/>
  <Override PartName="/ppt/tags/tag28.xml" ContentType="application/vnd.openxmlformats-officedocument.presentationml.tags+xml"/>
  <Override PartName="/ppt/notesSlides/notesSlide27.xml" ContentType="application/vnd.openxmlformats-officedocument.presentationml.notesSlide+xml"/>
  <Override PartName="/ppt/tags/tag29.xml" ContentType="application/vnd.openxmlformats-officedocument.presentationml.tags+xml"/>
  <Override PartName="/ppt/notesSlides/notesSlide28.xml" ContentType="application/vnd.openxmlformats-officedocument.presentationml.notesSlide+xml"/>
  <Override PartName="/ppt/tags/tag30.xml" ContentType="application/vnd.openxmlformats-officedocument.presentationml.tags+xml"/>
  <Override PartName="/ppt/notesSlides/notesSlide29.xml" ContentType="application/vnd.openxmlformats-officedocument.presentationml.notesSlide+xml"/>
  <Override PartName="/ppt/tags/tag31.xml" ContentType="application/vnd.openxmlformats-officedocument.presentationml.tags+xml"/>
  <Override PartName="/ppt/notesSlides/notesSlide30.xml" ContentType="application/vnd.openxmlformats-officedocument.presentationml.notesSlide+xml"/>
  <Override PartName="/ppt/tags/tag32.xml" ContentType="application/vnd.openxmlformats-officedocument.presentationml.tags+xml"/>
  <Override PartName="/ppt/notesSlides/notesSlide31.xml" ContentType="application/vnd.openxmlformats-officedocument.presentationml.notesSlide+xml"/>
  <Override PartName="/ppt/tags/tag33.xml" ContentType="application/vnd.openxmlformats-officedocument.presentationml.tags+xml"/>
  <Override PartName="/ppt/notesSlides/notesSlide32.xml" ContentType="application/vnd.openxmlformats-officedocument.presentationml.notesSlide+xml"/>
  <Override PartName="/ppt/tags/tag34.xml" ContentType="application/vnd.openxmlformats-officedocument.presentationml.tags+xml"/>
  <Override PartName="/ppt/notesSlides/notesSlide33.xml" ContentType="application/vnd.openxmlformats-officedocument.presentationml.notesSlide+xml"/>
  <Override PartName="/ppt/tags/tag35.xml" ContentType="application/vnd.openxmlformats-officedocument.presentationml.tags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311" r:id="rId11"/>
    <p:sldId id="271" r:id="rId12"/>
    <p:sldId id="301" r:id="rId13"/>
    <p:sldId id="302" r:id="rId14"/>
    <p:sldId id="310" r:id="rId15"/>
    <p:sldId id="312" r:id="rId16"/>
    <p:sldId id="276" r:id="rId17"/>
    <p:sldId id="277" r:id="rId18"/>
    <p:sldId id="305" r:id="rId19"/>
    <p:sldId id="281" r:id="rId20"/>
    <p:sldId id="313" r:id="rId21"/>
    <p:sldId id="314" r:id="rId22"/>
    <p:sldId id="284" r:id="rId23"/>
    <p:sldId id="315" r:id="rId24"/>
    <p:sldId id="285" r:id="rId25"/>
    <p:sldId id="306" r:id="rId26"/>
    <p:sldId id="294" r:id="rId27"/>
    <p:sldId id="295" r:id="rId28"/>
    <p:sldId id="296" r:id="rId29"/>
    <p:sldId id="298" r:id="rId30"/>
    <p:sldId id="300" r:id="rId31"/>
    <p:sldId id="308" r:id="rId32"/>
    <p:sldId id="309" r:id="rId33"/>
    <p:sldId id="307" r:id="rId34"/>
    <p:sldId id="29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7072" autoAdjust="0"/>
  </p:normalViewPr>
  <p:slideViewPr>
    <p:cSldViewPr snapToGrid="0">
      <p:cViewPr varScale="1">
        <p:scale>
          <a:sx n="55" d="100"/>
          <a:sy n="55" d="100"/>
        </p:scale>
        <p:origin x="17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mbria" panose="020405030504060302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mbria" panose="02040503050406030204" pitchFamily="18" charset="0"/>
              </a:defRPr>
            </a:lvl1pPr>
          </a:lstStyle>
          <a:p>
            <a:fld id="{7E3748A2-7C22-4BCB-B3F0-214BB2D75E1A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mbria" panose="020405030504060302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mbria" panose="02040503050406030204" pitchFamily="18" charset="0"/>
              </a:defRPr>
            </a:lvl1pPr>
          </a:lstStyle>
          <a:p>
            <a:fld id="{5947D7E0-8CA0-4C71-90C3-0F02F5FCEE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004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07108-2913-C74B-A13A-41B5978F61E1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715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semester2\1-java8\1-coding-fundamentals-oops-control-statements\2-class-exercises-and-demos\coding-fundamentals\</a:t>
            </a:r>
            <a:r>
              <a:rPr lang="en-US" dirty="0" err="1" smtClean="0"/>
              <a:t>src</a:t>
            </a:r>
            <a:r>
              <a:rPr lang="en-US" dirty="0" smtClean="0"/>
              <a:t>\com\</a:t>
            </a:r>
            <a:r>
              <a:rPr lang="en-US" dirty="0" err="1" smtClean="0"/>
              <a:t>imarticus</a:t>
            </a:r>
            <a:r>
              <a:rPr lang="en-US" dirty="0" smtClean="0"/>
              <a:t>\tutorial\</a:t>
            </a:r>
            <a:r>
              <a:rPr lang="en-US" dirty="0" err="1" smtClean="0"/>
              <a:t>codingfundamentals</a:t>
            </a:r>
            <a:r>
              <a:rPr lang="en-US" dirty="0" smtClean="0"/>
              <a:t>\exercises\oops\abstracts\AbstractionDemo.java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05D97A-96BE-4C72-A334-BADB7B3358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4986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252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894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semester2\1-java8\1-coding-fundamentals-oops-control-statements\2-class-exercises-and-demos\coding-fundamentals\</a:t>
            </a:r>
            <a:r>
              <a:rPr lang="en-US" dirty="0" err="1"/>
              <a:t>src</a:t>
            </a:r>
            <a:r>
              <a:rPr lang="en-US" dirty="0"/>
              <a:t>\com\</a:t>
            </a:r>
            <a:r>
              <a:rPr lang="en-US" dirty="0" err="1"/>
              <a:t>imarticus</a:t>
            </a:r>
            <a:r>
              <a:rPr lang="en-US" dirty="0"/>
              <a:t>\tutorial\</a:t>
            </a:r>
            <a:r>
              <a:rPr lang="en-US" dirty="0" err="1"/>
              <a:t>codingfundamentals</a:t>
            </a:r>
            <a:r>
              <a:rPr lang="en-US" dirty="0"/>
              <a:t>\demos\oops\encapsulation\Book.java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1870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semester2\1-java8\1-coding-fundamentals-oops-control-statements\2-class-exercises-and-demos\coding-fundamentals\</a:t>
            </a:r>
            <a:r>
              <a:rPr lang="en-US" dirty="0" err="1"/>
              <a:t>src</a:t>
            </a:r>
            <a:r>
              <a:rPr lang="en-US" dirty="0"/>
              <a:t>\com\</a:t>
            </a:r>
            <a:r>
              <a:rPr lang="en-US" dirty="0" err="1"/>
              <a:t>imarticus</a:t>
            </a:r>
            <a:r>
              <a:rPr lang="en-US" dirty="0"/>
              <a:t>\tutorial\</a:t>
            </a:r>
            <a:r>
              <a:rPr lang="en-US" dirty="0" err="1"/>
              <a:t>codingfundamentals</a:t>
            </a:r>
            <a:r>
              <a:rPr lang="en-US" dirty="0"/>
              <a:t>\demos\oops\encapsulation\Book.java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1557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semester2\1-java8\1-coding-fundamentals-oops-control-statements\2-class-exercises-and-demos\coding-fundamentals\</a:t>
            </a:r>
            <a:r>
              <a:rPr lang="en-US" dirty="0" err="1" smtClean="0"/>
              <a:t>src</a:t>
            </a:r>
            <a:r>
              <a:rPr lang="en-US" dirty="0" smtClean="0"/>
              <a:t>\com\</a:t>
            </a:r>
            <a:r>
              <a:rPr lang="en-US" dirty="0" err="1" smtClean="0"/>
              <a:t>imarticus</a:t>
            </a:r>
            <a:r>
              <a:rPr lang="en-US" dirty="0" smtClean="0"/>
              <a:t>\tutorial\</a:t>
            </a:r>
            <a:r>
              <a:rPr lang="en-US" dirty="0" err="1" smtClean="0"/>
              <a:t>codingfundamentals</a:t>
            </a:r>
            <a:r>
              <a:rPr lang="en-US" dirty="0" smtClean="0"/>
              <a:t>\exercises\oops\encapsulation\Library.java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05D97A-96BE-4C72-A334-BADB7B3358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0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0581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8799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semester2\1-java8\1-coding-fundamentals-oops-control-statements\2-class-exercises-and-demos\coding-fundamentals\</a:t>
            </a:r>
            <a:r>
              <a:rPr lang="en-US" dirty="0" err="1"/>
              <a:t>src</a:t>
            </a:r>
            <a:r>
              <a:rPr lang="en-US" dirty="0"/>
              <a:t>\com\</a:t>
            </a:r>
            <a:r>
              <a:rPr lang="en-US" dirty="0" err="1"/>
              <a:t>imarticus</a:t>
            </a:r>
            <a:r>
              <a:rPr lang="en-US" dirty="0"/>
              <a:t>\tutorial\</a:t>
            </a:r>
            <a:r>
              <a:rPr lang="en-US" dirty="0" err="1"/>
              <a:t>codingfundamentals</a:t>
            </a:r>
            <a:r>
              <a:rPr lang="en-US" dirty="0"/>
              <a:t>\demos\oops\inheritance\CustomCalculator.java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3893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748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0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6938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defTabSz="896938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defTabSz="896938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defTabSz="896938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defTabSz="896938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8969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8969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8969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8969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fld id="{2AFE489E-13D5-4701-A5D3-EF25AE96575F}" type="datetime8">
              <a:rPr lang="en-US" sz="7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pPr/>
              <a:t>6/12/2019 12:23 PM</a:t>
            </a:fld>
            <a:endParaRPr lang="en-US" sz="700" dirty="0">
              <a:solidFill>
                <a:srgbClr val="00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5975" y="434975"/>
            <a:ext cx="5226050" cy="3919538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858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05D97A-96BE-4C72-A334-BADB7B3358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80033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semester2\1-java8\1-coding-fundamentals-oops-control-statements\2-class-exercises-and-demos\coding-fundamentals\</a:t>
            </a:r>
            <a:r>
              <a:rPr lang="en-US" dirty="0" err="1" smtClean="0"/>
              <a:t>src</a:t>
            </a:r>
            <a:r>
              <a:rPr lang="en-US" dirty="0" smtClean="0"/>
              <a:t>\com\</a:t>
            </a:r>
            <a:r>
              <a:rPr lang="en-US" dirty="0" err="1" smtClean="0"/>
              <a:t>imarticus</a:t>
            </a:r>
            <a:r>
              <a:rPr lang="en-US" dirty="0" smtClean="0"/>
              <a:t>\tutorial\</a:t>
            </a:r>
            <a:r>
              <a:rPr lang="en-US" dirty="0" err="1" smtClean="0"/>
              <a:t>codingfundamentals</a:t>
            </a:r>
            <a:r>
              <a:rPr lang="en-US" dirty="0" smtClean="0"/>
              <a:t>\exercises\oops\inheritance\exercise2\PrintNumberOfStudents.java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05D97A-96BE-4C72-A334-BADB7B3358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61633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3785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2697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noProof="1">
                <a:solidFill>
                  <a:srgbClr val="0000FF"/>
                </a:solidFill>
                <a:latin typeface="Courier New" panose="02070309020205020404" pitchFamily="49" charset="0"/>
              </a:rPr>
              <a:t>semester2\1-java8\1-coding-fundamentals-oops-control-statements\2-class-exercises-and-demos\coding-fundamentals\src\com\imarticus\tutorial\codingfundamentals\demos\oops\polymorphism\OverRidingDemo.java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0054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semester2\1-java8\1-coding-fundamentals-oops-control-statements\2-class-exercises-and-demos\coding-fundamentals\</a:t>
            </a:r>
            <a:r>
              <a:rPr lang="en-US" dirty="0" err="1"/>
              <a:t>src</a:t>
            </a:r>
            <a:r>
              <a:rPr lang="en-US" dirty="0"/>
              <a:t>\com\</a:t>
            </a:r>
            <a:r>
              <a:rPr lang="en-US" dirty="0" err="1"/>
              <a:t>imarticus</a:t>
            </a:r>
            <a:r>
              <a:rPr lang="en-US" dirty="0"/>
              <a:t>\tutorial\</a:t>
            </a:r>
            <a:r>
              <a:rPr lang="en-US" dirty="0" err="1"/>
              <a:t>codingfundamentals</a:t>
            </a:r>
            <a:r>
              <a:rPr lang="en-US" dirty="0"/>
              <a:t>\demos\oops\polymorphism\OverLoadingDemo.java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6064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7796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3686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6882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058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2803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6855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Applicable for next slide as well</a:t>
            </a:r>
          </a:p>
          <a:p>
            <a:r>
              <a:rPr lang="en-US" dirty="0"/>
              <a:t>content-creation\semester2\1-java8\1-coding-fundamentals-oops-control-statements\2-class-exercises-and-demos\coding-fundamentals\</a:t>
            </a:r>
            <a:r>
              <a:rPr lang="en-US" dirty="0" err="1"/>
              <a:t>src</a:t>
            </a:r>
            <a:r>
              <a:rPr lang="en-US" dirty="0"/>
              <a:t>\com\</a:t>
            </a:r>
            <a:r>
              <a:rPr lang="en-US" dirty="0" err="1"/>
              <a:t>imarticus</a:t>
            </a:r>
            <a:r>
              <a:rPr lang="en-US" dirty="0"/>
              <a:t>\tutorial\</a:t>
            </a:r>
            <a:r>
              <a:rPr lang="en-US" dirty="0" err="1"/>
              <a:t>codingfundamentals</a:t>
            </a:r>
            <a:r>
              <a:rPr lang="en-US" dirty="0"/>
              <a:t>\demos\oops\</a:t>
            </a:r>
            <a:r>
              <a:rPr lang="en-US" dirty="0" err="1"/>
              <a:t>staticelements</a:t>
            </a:r>
            <a:r>
              <a:rPr lang="en-US" dirty="0"/>
              <a:t>\StaticDemo.java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9146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content-creation\semester2\1-java8\1-coding-fundamentals-oops-control-statements\2-class-exercises-and-demos\coding-fundamentals\</a:t>
            </a:r>
            <a:r>
              <a:rPr lang="en-US" dirty="0" err="1"/>
              <a:t>src</a:t>
            </a:r>
            <a:r>
              <a:rPr lang="en-US" dirty="0"/>
              <a:t>\com\</a:t>
            </a:r>
            <a:r>
              <a:rPr lang="en-US" dirty="0" err="1"/>
              <a:t>imarticus</a:t>
            </a:r>
            <a:r>
              <a:rPr lang="en-US" dirty="0"/>
              <a:t>\tutorial\</a:t>
            </a:r>
            <a:r>
              <a:rPr lang="en-US" dirty="0" err="1"/>
              <a:t>codingfundamentals</a:t>
            </a:r>
            <a:r>
              <a:rPr lang="en-US" dirty="0"/>
              <a:t>\demos\oops\</a:t>
            </a:r>
            <a:r>
              <a:rPr lang="en-US" dirty="0" err="1"/>
              <a:t>staticelements</a:t>
            </a:r>
            <a:r>
              <a:rPr lang="en-US" dirty="0"/>
              <a:t>\StaticDemo.java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1114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7160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B8C545-6483-4EF7-BACA-4D14814B9701}" type="slidenum">
              <a:rPr lang="en-US" altLang="en-US" smtClean="0">
                <a:solidFill>
                  <a:srgbClr val="000000"/>
                </a:solidFill>
                <a:latin typeface="Cambria" panose="02040503050406030204" pitchFamily="18" charset="0"/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 altLang="en-US" dirty="0">
              <a:solidFill>
                <a:srgbClr val="000000"/>
              </a:solidFill>
              <a:latin typeface="Cambria" panose="02040503050406030204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8028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344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418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542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369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 slide has demo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625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semester2\1-java8\1-coding-fundamentals-oops-control-statements\2-class-exercises-and-demos\coding-fundamentals\</a:t>
            </a:r>
            <a:r>
              <a:rPr lang="en-US" dirty="0" err="1"/>
              <a:t>src</a:t>
            </a:r>
            <a:r>
              <a:rPr lang="en-US" dirty="0"/>
              <a:t>\com\</a:t>
            </a:r>
            <a:r>
              <a:rPr lang="en-US" dirty="0" err="1"/>
              <a:t>imarticus</a:t>
            </a:r>
            <a:r>
              <a:rPr lang="en-US" dirty="0"/>
              <a:t>\tutorial\</a:t>
            </a:r>
            <a:r>
              <a:rPr lang="en-US" dirty="0" err="1"/>
              <a:t>codingfundamentals</a:t>
            </a:r>
            <a:r>
              <a:rPr lang="en-US" dirty="0"/>
              <a:t>\demos\oops\abstracts\AbstractionDemo.java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956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633A-99D5-43B4-BF75-18A1675CEB37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2E38-48E3-4168-951B-A0A1A34E2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05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633A-99D5-43B4-BF75-18A1675CEB37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2E38-48E3-4168-951B-A0A1A34E2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22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633A-99D5-43B4-BF75-18A1675CEB37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2E38-48E3-4168-951B-A0A1A34E2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25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304" y="914403"/>
            <a:ext cx="7890696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000">
                <a:latin typeface="Cambria" pitchFamily="18" charset="0"/>
              </a:defRPr>
            </a:lvl1pPr>
            <a:lvl2pPr>
              <a:defRPr sz="1800">
                <a:latin typeface="Cambria" pitchFamily="18" charset="0"/>
              </a:defRPr>
            </a:lvl2pPr>
            <a:lvl3pPr>
              <a:defRPr sz="1800">
                <a:latin typeface="Cambria" pitchFamily="18" charset="0"/>
              </a:defRPr>
            </a:lvl3pPr>
            <a:lvl4pPr>
              <a:defRPr sz="1800">
                <a:latin typeface="Cambria" pitchFamily="18" charset="0"/>
              </a:defRPr>
            </a:lvl4pPr>
            <a:lvl5pPr>
              <a:defRPr sz="18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8598530"/>
      </p:ext>
    </p:extLst>
  </p:cSld>
  <p:clrMapOvr>
    <a:masterClrMapping/>
  </p:clrMapOvr>
  <p:transition>
    <p:wipe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69569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200">
                <a:latin typeface="Cambria" pitchFamily="18" charset="0"/>
              </a:defRPr>
            </a:lvl1pPr>
            <a:lvl2pPr>
              <a:defRPr sz="2000">
                <a:latin typeface="Cambria" pitchFamily="18" charset="0"/>
              </a:defRPr>
            </a:lvl2pPr>
            <a:lvl3pPr>
              <a:defRPr sz="2000">
                <a:latin typeface="Cambria" pitchFamily="18" charset="0"/>
              </a:defRPr>
            </a:lvl3pPr>
            <a:lvl4pPr>
              <a:defRPr sz="2000">
                <a:latin typeface="Cambria" pitchFamily="18" charset="0"/>
              </a:defRPr>
            </a:lvl4pPr>
            <a:lvl5pPr>
              <a:defRPr sz="2000">
                <a:latin typeface="Cambria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91440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0" y="628650"/>
            <a:ext cx="9144000" cy="62293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B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prstClr val="black"/>
              </a:solidFill>
              <a:latin typeface="Cambria"/>
            </a:endParaRPr>
          </a:p>
        </p:txBody>
      </p:sp>
      <p:pic>
        <p:nvPicPr>
          <p:cNvPr id="10" name="Picture 11" descr="120616---Final-Logo-Transparent.png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93100" y="0"/>
            <a:ext cx="7747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3124200" y="641667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/>
                </a:solidFill>
              </a:rPr>
              <a:t>Private and Confidential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6629400" y="6416679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F68F43-4567-4CB0-B00D-7267D614B44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410558"/>
      </p:ext>
    </p:extLst>
  </p:cSld>
  <p:clrMapOvr>
    <a:masterClrMapping/>
  </p:clrMapOvr>
  <p:transition>
    <p:wipe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9602443"/>
      </p:ext>
    </p:extLst>
  </p:cSld>
  <p:clrMapOvr>
    <a:masterClrMapping/>
  </p:clrMapOvr>
  <p:transition>
    <p:wipe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3059"/>
            <a:ext cx="8229600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000">
                <a:latin typeface="Cambria" pitchFamily="18" charset="0"/>
              </a:defRPr>
            </a:lvl1pPr>
            <a:lvl2pPr marL="742950" indent="-285750">
              <a:buFont typeface="Courier New" pitchFamily="49" charset="0"/>
              <a:buChar char="o"/>
              <a:defRPr sz="1800">
                <a:latin typeface="Cambria" pitchFamily="18" charset="0"/>
              </a:defRPr>
            </a:lvl2pPr>
            <a:lvl3pPr>
              <a:defRPr sz="1800">
                <a:latin typeface="Cambria" pitchFamily="18" charset="0"/>
              </a:defRPr>
            </a:lvl3pPr>
            <a:lvl4pPr>
              <a:defRPr sz="1800">
                <a:latin typeface="Cambria" pitchFamily="18" charset="0"/>
              </a:defRPr>
            </a:lvl4pPr>
            <a:lvl5pPr>
              <a:defRPr sz="1800">
                <a:latin typeface="Cambria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9381365"/>
      </p:ext>
    </p:extLst>
  </p:cSld>
  <p:clrMapOvr>
    <a:masterClrMapping/>
  </p:clrMapOvr>
  <p:transition>
    <p:wipe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3059"/>
            <a:ext cx="8229600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000">
                <a:latin typeface="Cambria" pitchFamily="18" charset="0"/>
              </a:defRPr>
            </a:lvl1pPr>
            <a:lvl2pPr marL="742950" indent="-285750">
              <a:buFont typeface="Courier New" pitchFamily="49" charset="0"/>
              <a:buChar char="o"/>
              <a:defRPr sz="1800">
                <a:latin typeface="Cambria" pitchFamily="18" charset="0"/>
              </a:defRPr>
            </a:lvl2pPr>
            <a:lvl3pPr>
              <a:defRPr sz="1800">
                <a:latin typeface="Cambria" pitchFamily="18" charset="0"/>
              </a:defRPr>
            </a:lvl3pPr>
            <a:lvl4pPr>
              <a:defRPr sz="1800">
                <a:latin typeface="Cambria" pitchFamily="18" charset="0"/>
              </a:defRPr>
            </a:lvl4pPr>
            <a:lvl5pPr>
              <a:defRPr sz="1800">
                <a:latin typeface="Cambria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5085884"/>
      </p:ext>
    </p:extLst>
  </p:cSld>
  <p:clrMapOvr>
    <a:masterClrMapping/>
  </p:clrMapOvr>
  <p:transition>
    <p:wipe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633A-99D5-43B4-BF75-18A1675CEB37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2E38-48E3-4168-951B-A0A1A34E2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8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633A-99D5-43B4-BF75-18A1675CEB37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2E38-48E3-4168-951B-A0A1A34E2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7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633A-99D5-43B4-BF75-18A1675CEB37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2E38-48E3-4168-951B-A0A1A34E2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4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633A-99D5-43B4-BF75-18A1675CEB37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2E38-48E3-4168-951B-A0A1A34E2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0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633A-99D5-43B4-BF75-18A1675CEB37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2E38-48E3-4168-951B-A0A1A34E2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5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633A-99D5-43B4-BF75-18A1675CEB37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2E38-48E3-4168-951B-A0A1A34E2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3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633A-99D5-43B4-BF75-18A1675CEB37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2E38-48E3-4168-951B-A0A1A34E2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3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633A-99D5-43B4-BF75-18A1675CEB37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2E38-48E3-4168-951B-A0A1A34E2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42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B61E633A-99D5-43B4-BF75-18A1675CEB37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3E1E2E38-48E3-4168-951B-A0A1A34E24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  <p:sldLayoutId id="2147483675" r:id="rId14"/>
    <p:sldLayoutId id="2147483676" r:id="rId15"/>
    <p:sldLayoutId id="2147483677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1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6.xml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0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1.xml"/><Relationship Id="rId4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2.xml"/><Relationship Id="rId4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8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4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ImarticusLearninginstitute" TargetMode="External"/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5.xml"/><Relationship Id="rId6" Type="http://schemas.openxmlformats.org/officeDocument/2006/relationships/image" Target="../media/image9.png"/><Relationship Id="rId5" Type="http://schemas.openxmlformats.org/officeDocument/2006/relationships/image" Target="../media/image8.gif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1097"/>
            <a:ext cx="9144000" cy="68801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8DE5991-D4F7-4CF5-B88F-152C8EBF402E}"/>
              </a:ext>
            </a:extLst>
          </p:cNvPr>
          <p:cNvSpPr txBox="1"/>
          <p:nvPr/>
        </p:nvSpPr>
        <p:spPr>
          <a:xfrm>
            <a:off x="897331" y="949725"/>
            <a:ext cx="5819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prstClr val="white"/>
                </a:solidFill>
                <a:latin typeface="Cambria" panose="02040503050406030204" pitchFamily="18" charset="0"/>
              </a:rPr>
              <a:t>Concepts of OOPS</a:t>
            </a:r>
          </a:p>
        </p:txBody>
      </p:sp>
    </p:spTree>
    <p:extLst>
      <p:ext uri="{BB962C8B-B14F-4D97-AF65-F5344CB8AC3E}">
        <p14:creationId xmlns:p14="http://schemas.microsoft.com/office/powerpoint/2010/main" val="691266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69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85499" y="850880"/>
            <a:ext cx="7924800" cy="4724401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19705D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8665" y="850880"/>
            <a:ext cx="60069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defRPr/>
            </a:pPr>
            <a:r>
              <a:rPr lang="en-US" altLang="en-US" sz="2400" b="1" dirty="0">
                <a:solidFill>
                  <a:srgbClr val="19705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Exercise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pic>
        <p:nvPicPr>
          <p:cNvPr id="14" name="Picture 2" descr="D:\Topsim\Graphics_Layouts\shutterstock_1719413.jpg">
            <a:extLst>
              <a:ext uri="{FF2B5EF4-FFF2-40B4-BE49-F238E27FC236}">
                <a16:creationId xmlns:a16="http://schemas.microsoft.com/office/drawing/2014/main" xmlns="" id="{DEF130B2-835B-4281-AD2F-881FF534C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143" t="266" r="39285" b="66802"/>
          <a:stretch>
            <a:fillRect/>
          </a:stretch>
        </p:blipFill>
        <p:spPr bwMode="auto">
          <a:xfrm>
            <a:off x="7242044" y="3933056"/>
            <a:ext cx="1901955" cy="2912368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FCEEB87-3F25-4F88-BEB8-ADA90D67894E}"/>
              </a:ext>
            </a:extLst>
          </p:cNvPr>
          <p:cNvSpPr txBox="1"/>
          <p:nvPr/>
        </p:nvSpPr>
        <p:spPr>
          <a:xfrm>
            <a:off x="698664" y="1228397"/>
            <a:ext cx="69858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</a:rPr>
              <a:t>Create an abstract class </a:t>
            </a:r>
            <a:r>
              <a:rPr lang="en-US" b="1" dirty="0" smtClean="0">
                <a:latin typeface="Cambria" panose="02040503050406030204" pitchFamily="18" charset="0"/>
              </a:rPr>
              <a:t>Employee </a:t>
            </a:r>
            <a:endParaRPr lang="en-IN" dirty="0">
              <a:latin typeface="Cambria" panose="02040503050406030204" pitchFamily="18" charset="0"/>
            </a:endParaRPr>
          </a:p>
          <a:p>
            <a:pPr lvl="1" indent="-228600" algn="just">
              <a:buSzPct val="70000"/>
              <a:buFont typeface="Courier New" panose="02070309020205020404" pitchFamily="49" charset="0"/>
              <a:buChar char="o"/>
            </a:pPr>
            <a:r>
              <a:rPr lang="en-IN" dirty="0">
                <a:latin typeface="Cambria" panose="02040503050406030204" pitchFamily="18" charset="0"/>
              </a:rPr>
              <a:t>let it have properties </a:t>
            </a:r>
          </a:p>
          <a:p>
            <a:pPr marL="800100" lvl="2" indent="-342900" algn="just">
              <a:buFont typeface="Cambria" panose="02040503050406030204" pitchFamily="18" charset="0"/>
              <a:buChar char="–"/>
            </a:pPr>
            <a:r>
              <a:rPr lang="en-IN" dirty="0">
                <a:latin typeface="Cambria" panose="02040503050406030204" pitchFamily="18" charset="0"/>
              </a:rPr>
              <a:t>name</a:t>
            </a:r>
          </a:p>
          <a:p>
            <a:pPr marL="800100" lvl="2" indent="-342900" algn="just">
              <a:buFont typeface="Cambria" panose="02040503050406030204" pitchFamily="18" charset="0"/>
              <a:buChar char="–"/>
            </a:pPr>
            <a:r>
              <a:rPr lang="en-IN" dirty="0" err="1">
                <a:latin typeface="Cambria" panose="02040503050406030204" pitchFamily="18" charset="0"/>
              </a:rPr>
              <a:t>hourlyRate</a:t>
            </a:r>
            <a:endParaRPr lang="en-IN" dirty="0">
              <a:latin typeface="Cambria" panose="02040503050406030204" pitchFamily="18" charset="0"/>
            </a:endParaRPr>
          </a:p>
          <a:p>
            <a:pPr lvl="1" indent="-228600" algn="just">
              <a:buSzPct val="70000"/>
              <a:buFont typeface="Courier New" panose="02070309020205020404" pitchFamily="49" charset="0"/>
              <a:buChar char="o"/>
            </a:pPr>
            <a:r>
              <a:rPr lang="en-IN" dirty="0">
                <a:latin typeface="Cambria" panose="02040503050406030204" pitchFamily="18" charset="0"/>
              </a:rPr>
              <a:t>Create an abstract method </a:t>
            </a:r>
            <a:r>
              <a:rPr lang="en-IN" dirty="0" err="1">
                <a:latin typeface="Cambria" panose="02040503050406030204" pitchFamily="18" charset="0"/>
              </a:rPr>
              <a:t>calculateSalary</a:t>
            </a:r>
            <a:endParaRPr lang="en-IN" dirty="0">
              <a:latin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latin typeface="Cambria" panose="02040503050406030204" pitchFamily="18" charset="0"/>
            </a:endParaRPr>
          </a:p>
          <a:p>
            <a:pPr marL="228600" indent="-228600" algn="just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</a:rPr>
              <a:t>Create a class Contractor extends Employee</a:t>
            </a:r>
          </a:p>
          <a:p>
            <a:pPr lvl="1" indent="-228600" algn="just">
              <a:buSzPct val="70000"/>
              <a:buFont typeface="Courier New" panose="02070309020205020404" pitchFamily="49" charset="0"/>
              <a:buChar char="o"/>
            </a:pPr>
            <a:r>
              <a:rPr lang="en-IN" dirty="0">
                <a:latin typeface="Cambria" panose="02040503050406030204" pitchFamily="18" charset="0"/>
              </a:rPr>
              <a:t>Let it have property </a:t>
            </a:r>
            <a:r>
              <a:rPr lang="en-IN" dirty="0" err="1">
                <a:latin typeface="Cambria" panose="02040503050406030204" pitchFamily="18" charset="0"/>
              </a:rPr>
              <a:t>workingHours</a:t>
            </a:r>
            <a:endParaRPr lang="en-IN" dirty="0">
              <a:latin typeface="Cambria" panose="02040503050406030204" pitchFamily="18" charset="0"/>
            </a:endParaRPr>
          </a:p>
          <a:p>
            <a:pPr marL="228600" indent="-228600" algn="just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</a:rPr>
              <a:t>Create a class </a:t>
            </a:r>
            <a:r>
              <a:rPr lang="en-IN" dirty="0" err="1">
                <a:latin typeface="Cambria" panose="02040503050406030204" pitchFamily="18" charset="0"/>
              </a:rPr>
              <a:t>FullTimeEmployee</a:t>
            </a:r>
            <a:r>
              <a:rPr lang="en-IN" dirty="0">
                <a:latin typeface="Cambria" panose="02040503050406030204" pitchFamily="18" charset="0"/>
              </a:rPr>
              <a:t> extends Employee</a:t>
            </a:r>
          </a:p>
          <a:p>
            <a:pPr lvl="1" indent="-228600" algn="just">
              <a:buSzPct val="70000"/>
              <a:buFont typeface="Courier New" panose="02070309020205020404" pitchFamily="49" charset="0"/>
              <a:buChar char="o"/>
            </a:pPr>
            <a:r>
              <a:rPr lang="en-IN" dirty="0">
                <a:latin typeface="Cambria" panose="02040503050406030204" pitchFamily="18" charset="0"/>
              </a:rPr>
              <a:t>Let it have property </a:t>
            </a:r>
            <a:r>
              <a:rPr lang="en-IN" dirty="0" err="1">
                <a:latin typeface="Cambria" panose="02040503050406030204" pitchFamily="18" charset="0"/>
              </a:rPr>
              <a:t>workingHours</a:t>
            </a:r>
            <a:endParaRPr lang="en-IN" dirty="0">
              <a:latin typeface="Cambria" panose="020405030504060302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IN" dirty="0">
              <a:latin typeface="Cambria" panose="02040503050406030204" pitchFamily="18" charset="0"/>
            </a:endParaRPr>
          </a:p>
          <a:p>
            <a:pPr marL="228600" indent="-228600" algn="just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</a:rPr>
              <a:t>Use the abstract method by overriding the same method with returning the output of different salary for contractors and full time employees based on their working hours and </a:t>
            </a:r>
            <a:r>
              <a:rPr lang="en-IN" dirty="0" err="1">
                <a:latin typeface="Cambria" panose="02040503050406030204" pitchFamily="18" charset="0"/>
              </a:rPr>
              <a:t>hourlyrate</a:t>
            </a:r>
            <a:r>
              <a:rPr lang="en-IN" dirty="0">
                <a:latin typeface="Cambria" panose="02040503050406030204" pitchFamily="18" charset="0"/>
              </a:rPr>
              <a:t> daily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089272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IN" sz="2400" b="1" dirty="0" smtClean="0">
                <a:latin typeface="Cambria" panose="02040503050406030204" pitchFamily="18" charset="0"/>
              </a:rPr>
              <a:t>Encapsulation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cs typeface="Avenir Light"/>
            </a:endParaRPr>
          </a:p>
        </p:txBody>
      </p:sp>
      <p:sp>
        <p:nvSpPr>
          <p:cNvPr id="7" name="Rounded Rectangle 6"/>
          <p:cNvSpPr/>
          <p:nvPr/>
        </p:nvSpPr>
        <p:spPr>
          <a:xfrm rot="10800000" flipV="1">
            <a:off x="246184" y="746315"/>
            <a:ext cx="5486400" cy="13716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r>
              <a:rPr lang="en-US" sz="2000" kern="0" dirty="0">
                <a:solidFill>
                  <a:srgbClr val="000000"/>
                </a:solidFill>
                <a:latin typeface="Cambria" pitchFamily="18" charset="0"/>
                <a:cs typeface="Times New Roman" pitchFamily="18" charset="0"/>
              </a:rPr>
              <a:t>The practice of keeping fields within a class private, then providing access to them via public methods. </a:t>
            </a:r>
          </a:p>
        </p:txBody>
      </p:sp>
      <p:sp>
        <p:nvSpPr>
          <p:cNvPr id="8" name="Rounded Rectangle 7"/>
          <p:cNvSpPr/>
          <p:nvPr/>
        </p:nvSpPr>
        <p:spPr>
          <a:xfrm rot="10800000" flipV="1">
            <a:off x="1828800" y="2573643"/>
            <a:ext cx="5486400" cy="1371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r>
              <a:rPr lang="en-US" sz="2000" kern="0" dirty="0">
                <a:solidFill>
                  <a:srgbClr val="000000"/>
                </a:solidFill>
                <a:latin typeface="Cambria" pitchFamily="18" charset="0"/>
                <a:cs typeface="Times New Roman" pitchFamily="18" charset="0"/>
              </a:rPr>
              <a:t>It’s a protective barrier that keeps the data and code safe within the class itself. </a:t>
            </a:r>
          </a:p>
        </p:txBody>
      </p:sp>
      <p:sp>
        <p:nvSpPr>
          <p:cNvPr id="9" name="Rounded Rectangle 8"/>
          <p:cNvSpPr/>
          <p:nvPr/>
        </p:nvSpPr>
        <p:spPr>
          <a:xfrm rot="10800000" flipV="1">
            <a:off x="3182815" y="4400972"/>
            <a:ext cx="5486400" cy="13716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r>
              <a:rPr lang="en-US" sz="2000" kern="0" dirty="0" smtClean="0">
                <a:solidFill>
                  <a:srgbClr val="000000"/>
                </a:solidFill>
                <a:latin typeface="Cambria" pitchFamily="18" charset="0"/>
                <a:cs typeface="Times New Roman" pitchFamily="18" charset="0"/>
              </a:rPr>
              <a:t>We </a:t>
            </a:r>
            <a:r>
              <a:rPr lang="en-US" sz="2000" kern="0" dirty="0">
                <a:solidFill>
                  <a:srgbClr val="000000"/>
                </a:solidFill>
                <a:latin typeface="Cambria" pitchFamily="18" charset="0"/>
                <a:cs typeface="Times New Roman" pitchFamily="18" charset="0"/>
              </a:rPr>
              <a:t>can re-use objects like code components or variables without allowing open access to the data system-wide.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3212731"/>
      </p:ext>
    </p:extLst>
  </p:cSld>
  <p:clrMapOvr>
    <a:masterClrMapping/>
  </p:clrMapOvr>
  <p:transition>
    <p:wipe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FCEEB87-3F25-4F88-BEB8-ADA90D67894E}"/>
              </a:ext>
            </a:extLst>
          </p:cNvPr>
          <p:cNvSpPr txBox="1"/>
          <p:nvPr/>
        </p:nvSpPr>
        <p:spPr>
          <a:xfrm>
            <a:off x="416888" y="1573459"/>
            <a:ext cx="8310225" cy="31700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28600" indent="-228600" algn="just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Cambria" panose="02040503050406030204" pitchFamily="18" charset="0"/>
              </a:rPr>
              <a:t>We </a:t>
            </a:r>
            <a:r>
              <a:rPr lang="en-IN" sz="2000" dirty="0">
                <a:latin typeface="Cambria" panose="02040503050406030204" pitchFamily="18" charset="0"/>
              </a:rPr>
              <a:t>need to create a class Book with 3 properties</a:t>
            </a:r>
          </a:p>
          <a:p>
            <a:pPr marL="457200" lvl="2" indent="-228600" algn="just">
              <a:buSzPct val="70000"/>
              <a:buFont typeface="Courier New" panose="02070309020205020404" pitchFamily="49" charset="0"/>
              <a:buChar char="o"/>
            </a:pPr>
            <a:r>
              <a:rPr lang="en-IN" sz="2000" b="1" dirty="0" smtClean="0">
                <a:latin typeface="Cambria" panose="02040503050406030204" pitchFamily="18" charset="0"/>
              </a:rPr>
              <a:t>Name</a:t>
            </a:r>
            <a:endParaRPr lang="en-IN" sz="2000" b="1" dirty="0">
              <a:latin typeface="Cambria" panose="02040503050406030204" pitchFamily="18" charset="0"/>
            </a:endParaRPr>
          </a:p>
          <a:p>
            <a:pPr marL="457200" lvl="2" indent="-228600" algn="just">
              <a:buSzPct val="70000"/>
              <a:buFont typeface="Courier New" panose="02070309020205020404" pitchFamily="49" charset="0"/>
              <a:buChar char="o"/>
            </a:pPr>
            <a:r>
              <a:rPr lang="en-IN" sz="2000" b="1" dirty="0">
                <a:latin typeface="Cambria" panose="02040503050406030204" pitchFamily="18" charset="0"/>
              </a:rPr>
              <a:t>P</a:t>
            </a:r>
            <a:r>
              <a:rPr lang="en-IN" sz="2000" b="1" dirty="0" smtClean="0">
                <a:latin typeface="Cambria" panose="02040503050406030204" pitchFamily="18" charset="0"/>
              </a:rPr>
              <a:t>ages</a:t>
            </a:r>
            <a:endParaRPr lang="en-IN" sz="2000" b="1" dirty="0">
              <a:latin typeface="Cambria" panose="02040503050406030204" pitchFamily="18" charset="0"/>
            </a:endParaRPr>
          </a:p>
          <a:p>
            <a:pPr marL="457200" lvl="2" indent="-228600" algn="just">
              <a:buSzPct val="70000"/>
              <a:buFont typeface="Courier New" panose="02070309020205020404" pitchFamily="49" charset="0"/>
              <a:buChar char="o"/>
            </a:pPr>
            <a:r>
              <a:rPr lang="en-IN" sz="2000" b="1" dirty="0">
                <a:latin typeface="Cambria" panose="02040503050406030204" pitchFamily="18" charset="0"/>
              </a:rPr>
              <a:t>Price</a:t>
            </a:r>
          </a:p>
          <a:p>
            <a:pPr marL="228600" lvl="2" indent="-228600" algn="just">
              <a:buFont typeface="Arial" panose="020B0604020202020204" pitchFamily="34" charset="0"/>
              <a:buChar char="•"/>
            </a:pPr>
            <a:endParaRPr lang="en-IN" sz="2000" dirty="0">
              <a:latin typeface="Cambria" panose="02040503050406030204" pitchFamily="18" charset="0"/>
            </a:endParaRPr>
          </a:p>
          <a:p>
            <a:pPr marL="228600" indent="-2286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</a:rPr>
              <a:t>Price should not be modified directly</a:t>
            </a:r>
          </a:p>
          <a:p>
            <a:pPr marL="228600" indent="-228600" algn="just">
              <a:buFont typeface="Arial" panose="020B0604020202020204" pitchFamily="34" charset="0"/>
              <a:buChar char="•"/>
            </a:pPr>
            <a:endParaRPr lang="en-IN" sz="2000" dirty="0">
              <a:latin typeface="Cambria" panose="02040503050406030204" pitchFamily="18" charset="0"/>
            </a:endParaRPr>
          </a:p>
          <a:p>
            <a:pPr marL="228600" indent="-2286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</a:rPr>
              <a:t>They have access to modify name &amp; pages</a:t>
            </a:r>
          </a:p>
          <a:p>
            <a:pPr marL="228600" indent="-228600" algn="just">
              <a:buFont typeface="Arial" panose="020B0604020202020204" pitchFamily="34" charset="0"/>
              <a:buChar char="•"/>
            </a:pPr>
            <a:endParaRPr lang="en-IN" sz="2000" dirty="0">
              <a:latin typeface="Cambria" panose="02040503050406030204" pitchFamily="18" charset="0"/>
            </a:endParaRPr>
          </a:p>
          <a:p>
            <a:pPr marL="228600" indent="-2286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</a:rPr>
              <a:t>Whenever pages has been changed, price needs to be </a:t>
            </a:r>
            <a:r>
              <a:rPr lang="en-IN" sz="2000" dirty="0" smtClean="0">
                <a:latin typeface="Cambria" panose="02040503050406030204" pitchFamily="18" charset="0"/>
              </a:rPr>
              <a:t>changed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9E2E82C-E881-4A0E-B9BB-2697AF230EEC}"/>
              </a:ext>
            </a:extLst>
          </p:cNvPr>
          <p:cNvSpPr/>
          <p:nvPr/>
        </p:nvSpPr>
        <p:spPr>
          <a:xfrm>
            <a:off x="0" y="914400"/>
            <a:ext cx="9144000" cy="461665"/>
          </a:xfrm>
          <a:prstGeom prst="rect">
            <a:avLst/>
          </a:prstGeom>
          <a:solidFill>
            <a:srgbClr val="035642"/>
          </a:solidFill>
        </p:spPr>
        <p:txBody>
          <a:bodyPr wrap="square" tIns="91440" bIns="91440" anchor="ctr" anchorCtr="1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</a:rPr>
              <a:t>Calculate book price based on pages</a:t>
            </a:r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b="1" smtClean="0">
                <a:latin typeface="Cambria" panose="02040503050406030204" pitchFamily="18" charset="0"/>
              </a:rPr>
              <a:t>Encapsulation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cs typeface="Avenir Ligh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5776856"/>
      </p:ext>
    </p:extLst>
  </p:cSld>
  <p:clrMapOvr>
    <a:masterClrMapping/>
  </p:clrMapOvr>
  <p:transition>
    <p:wipe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IN" sz="2400" b="1" dirty="0" smtClean="0">
                <a:latin typeface="Cambria" panose="02040503050406030204" pitchFamily="18" charset="0"/>
              </a:rPr>
              <a:t>Encapsulation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cs typeface="Avenir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ECBAB61-6A0B-4B23-976A-E1325701E4FD}"/>
              </a:ext>
            </a:extLst>
          </p:cNvPr>
          <p:cNvSpPr/>
          <p:nvPr/>
        </p:nvSpPr>
        <p:spPr>
          <a:xfrm>
            <a:off x="1230856" y="1454191"/>
            <a:ext cx="6682288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Book </a:t>
            </a:r>
            <a:r>
              <a:rPr lang="en-US" sz="1600" b="1" noProof="1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name;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private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pages;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private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price</a:t>
            </a:r>
            <a:r>
              <a:rPr lang="en-US" sz="1600" b="1" noProof="1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Book(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name,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pages) {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super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.name = name;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.setPages(pages</a:t>
            </a:r>
            <a:r>
              <a:rPr lang="en-US" sz="1600" b="1" noProof="1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noProof="1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setPages(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pages) {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.pages = pages;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.price = pages *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0.24</a:t>
            </a:r>
            <a:r>
              <a:rPr lang="en-US" sz="1600" b="1" noProof="1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noProof="1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getPages() {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pages;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noProof="1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getPrice() {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price;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}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600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9E2E82C-E881-4A0E-B9BB-2697AF230EEC}"/>
              </a:ext>
            </a:extLst>
          </p:cNvPr>
          <p:cNvSpPr/>
          <p:nvPr/>
        </p:nvSpPr>
        <p:spPr>
          <a:xfrm>
            <a:off x="0" y="914400"/>
            <a:ext cx="9144000" cy="461665"/>
          </a:xfrm>
          <a:prstGeom prst="rect">
            <a:avLst/>
          </a:prstGeom>
          <a:solidFill>
            <a:srgbClr val="035642"/>
          </a:solidFill>
        </p:spPr>
        <p:txBody>
          <a:bodyPr wrap="square" tIns="91440" bIns="91440" anchor="ctr" anchorCtr="1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</a:rPr>
              <a:t>Calculate book price based on pages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5363826"/>
      </p:ext>
    </p:extLst>
  </p:cSld>
  <p:clrMapOvr>
    <a:masterClrMapping/>
  </p:clrMapOvr>
  <p:transition>
    <p:wipe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IN" sz="2400" b="1" dirty="0" smtClean="0">
                <a:latin typeface="Cambria" panose="02040503050406030204" pitchFamily="18" charset="0"/>
              </a:rPr>
              <a:t>Encapsulation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cs typeface="Avenir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97D8498-7AE0-4117-BC14-2DEC5455F7B9}"/>
              </a:ext>
            </a:extLst>
          </p:cNvPr>
          <p:cNvSpPr txBox="1"/>
          <p:nvPr/>
        </p:nvSpPr>
        <p:spPr>
          <a:xfrm>
            <a:off x="550243" y="2305616"/>
            <a:ext cx="8043515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28600" indent="-228600" algn="just">
              <a:buFont typeface="Arial" panose="020B0604020202020204" pitchFamily="34" charset="0"/>
              <a:buChar char="•"/>
            </a:pPr>
            <a:r>
              <a:rPr lang="en-US" sz="2000" noProof="1">
                <a:solidFill>
                  <a:srgbClr val="000000"/>
                </a:solidFill>
                <a:latin typeface="Cambria" panose="02040503050406030204" pitchFamily="18" charset="0"/>
              </a:rPr>
              <a:t>Methods getPages &amp; setPages will be used for modifying pages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noProof="1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228600" indent="-228600" algn="just">
              <a:buFont typeface="Arial" panose="020B0604020202020204" pitchFamily="34" charset="0"/>
              <a:buChar char="•"/>
            </a:pPr>
            <a:r>
              <a:rPr lang="en-US" sz="2000" noProof="1">
                <a:solidFill>
                  <a:srgbClr val="000000"/>
                </a:solidFill>
                <a:latin typeface="Cambria" panose="02040503050406030204" pitchFamily="18" charset="0"/>
              </a:rPr>
              <a:t>By Modifying pages variables via </a:t>
            </a:r>
            <a:r>
              <a:rPr lang="en-US" sz="2000" noProof="1" smtClean="0">
                <a:solidFill>
                  <a:srgbClr val="000000"/>
                </a:solidFill>
                <a:latin typeface="Cambria" panose="02040503050406030204" pitchFamily="18" charset="0"/>
              </a:rPr>
              <a:t>setPages, </a:t>
            </a:r>
            <a:endParaRPr lang="en-US" sz="2000" noProof="1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457200" lvl="2" indent="-228600" algn="just">
              <a:buSzPct val="70000"/>
              <a:buFont typeface="Courier New" panose="02070309020205020404" pitchFamily="49" charset="0"/>
              <a:buChar char="o"/>
            </a:pPr>
            <a:r>
              <a:rPr lang="en-US" sz="2000" noProof="1">
                <a:latin typeface="Cambria" panose="02040503050406030204" pitchFamily="18" charset="0"/>
              </a:rPr>
              <a:t>W</a:t>
            </a:r>
            <a:r>
              <a:rPr lang="en-US" sz="2000" noProof="1" smtClean="0">
                <a:latin typeface="Cambria" panose="02040503050406030204" pitchFamily="18" charset="0"/>
              </a:rPr>
              <a:t>e </a:t>
            </a:r>
            <a:r>
              <a:rPr lang="en-US" sz="2000" noProof="1">
                <a:latin typeface="Cambria" panose="02040503050406030204" pitchFamily="18" charset="0"/>
              </a:rPr>
              <a:t>can include some additional logic as changing price within it.</a:t>
            </a:r>
          </a:p>
          <a:p>
            <a:pPr marL="457200" lvl="2" indent="-228600" algn="just">
              <a:buSzPct val="70000"/>
              <a:buFont typeface="Courier New" panose="02070309020205020404" pitchFamily="49" charset="0"/>
              <a:buChar char="o"/>
            </a:pPr>
            <a:endParaRPr lang="en-US" sz="2000" noProof="1">
              <a:latin typeface="Cambria" panose="02040503050406030204" pitchFamily="18" charset="0"/>
            </a:endParaRPr>
          </a:p>
          <a:p>
            <a:pPr marL="457200" lvl="2" indent="-228600" algn="just">
              <a:buSzPct val="70000"/>
              <a:buFont typeface="Courier New" panose="02070309020205020404" pitchFamily="49" charset="0"/>
              <a:buChar char="o"/>
            </a:pPr>
            <a:r>
              <a:rPr lang="en-US" sz="2000" noProof="1">
                <a:latin typeface="Cambria" panose="02040503050406030204" pitchFamily="18" charset="0"/>
              </a:rPr>
              <a:t>This process of hiding variables, but allowing access via methods is called </a:t>
            </a:r>
            <a:r>
              <a:rPr lang="en-US" sz="2000" b="1" noProof="1">
                <a:latin typeface="Cambria" panose="02040503050406030204" pitchFamily="18" charset="0"/>
              </a:rPr>
              <a:t>encapsulation</a:t>
            </a:r>
            <a:r>
              <a:rPr lang="en-US" sz="2000" noProof="1"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9E2E82C-E881-4A0E-B9BB-2697AF230EEC}"/>
              </a:ext>
            </a:extLst>
          </p:cNvPr>
          <p:cNvSpPr/>
          <p:nvPr/>
        </p:nvSpPr>
        <p:spPr>
          <a:xfrm>
            <a:off x="0" y="914400"/>
            <a:ext cx="9144000" cy="461665"/>
          </a:xfrm>
          <a:prstGeom prst="rect">
            <a:avLst/>
          </a:prstGeom>
          <a:solidFill>
            <a:srgbClr val="035642"/>
          </a:solidFill>
        </p:spPr>
        <p:txBody>
          <a:bodyPr wrap="square" tIns="91440" bIns="91440" anchor="ctr" anchorCtr="1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</a:rPr>
              <a:t>Calculate book price based on pages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1498877"/>
      </p:ext>
    </p:extLst>
  </p:cSld>
  <p:clrMapOvr>
    <a:masterClrMapping/>
  </p:clrMapOvr>
  <p:transition>
    <p:wipe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69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85499" y="850880"/>
            <a:ext cx="7924800" cy="4724401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19705D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8665" y="850880"/>
            <a:ext cx="60069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defRPr/>
            </a:pPr>
            <a:r>
              <a:rPr lang="en-US" altLang="en-US" sz="2400" b="1" dirty="0">
                <a:solidFill>
                  <a:srgbClr val="19705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Exercise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pic>
        <p:nvPicPr>
          <p:cNvPr id="14" name="Picture 2" descr="D:\Topsim\Graphics_Layouts\shutterstock_1719413.jpg">
            <a:extLst>
              <a:ext uri="{FF2B5EF4-FFF2-40B4-BE49-F238E27FC236}">
                <a16:creationId xmlns:a16="http://schemas.microsoft.com/office/drawing/2014/main" xmlns="" id="{DEF130B2-835B-4281-AD2F-881FF534C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143" t="266" r="39285" b="66802"/>
          <a:stretch>
            <a:fillRect/>
          </a:stretch>
        </p:blipFill>
        <p:spPr bwMode="auto">
          <a:xfrm>
            <a:off x="7242044" y="3933056"/>
            <a:ext cx="1901955" cy="2912368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FCEEB87-3F25-4F88-BEB8-ADA90D67894E}"/>
              </a:ext>
            </a:extLst>
          </p:cNvPr>
          <p:cNvSpPr txBox="1"/>
          <p:nvPr/>
        </p:nvSpPr>
        <p:spPr>
          <a:xfrm>
            <a:off x="592787" y="1347733"/>
            <a:ext cx="705652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Create </a:t>
            </a:r>
            <a:r>
              <a:rPr lang="en-IN" sz="2000" dirty="0">
                <a:solidFill>
                  <a:srgbClr val="000000"/>
                </a:solidFill>
                <a:latin typeface="Cambria" panose="02040503050406030204" pitchFamily="18" charset="0"/>
              </a:rPr>
              <a:t>a class Library with below properties</a:t>
            </a:r>
          </a:p>
          <a:p>
            <a:pPr marL="457200" lvl="2" indent="-228600">
              <a:buSzPct val="70000"/>
              <a:buFont typeface="Courier New" panose="02070309020205020404" pitchFamily="49" charset="0"/>
              <a:buChar char="o"/>
            </a:pPr>
            <a:r>
              <a:rPr lang="en-IN" sz="2000" dirty="0" err="1">
                <a:solidFill>
                  <a:srgbClr val="000000"/>
                </a:solidFill>
                <a:latin typeface="Cambria" panose="02040503050406030204" pitchFamily="18" charset="0"/>
              </a:rPr>
              <a:t>numberOfBooks</a:t>
            </a:r>
            <a:r>
              <a:rPr lang="en-IN" sz="20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</a:p>
          <a:p>
            <a:pPr marL="685800" lvl="3" indent="-228600">
              <a:buFont typeface="Cambria" panose="02040503050406030204" pitchFamily="18" charset="0"/>
              <a:buChar char="–"/>
            </a:pPr>
            <a:r>
              <a:rPr lang="en-IN" sz="2000" dirty="0">
                <a:solidFill>
                  <a:srgbClr val="000000"/>
                </a:solidFill>
                <a:latin typeface="Cambria" panose="02040503050406030204" pitchFamily="18" charset="0"/>
              </a:rPr>
              <a:t>With initial value passed as constructor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Cambria" panose="02040503050406030204" pitchFamily="18" charset="0"/>
              </a:rPr>
              <a:t>Encapsulate </a:t>
            </a:r>
            <a:r>
              <a:rPr lang="en-IN" sz="2000" dirty="0" err="1" smtClean="0">
                <a:solidFill>
                  <a:srgbClr val="000000"/>
                </a:solidFill>
                <a:latin typeface="Cambria" panose="02040503050406030204" pitchFamily="18" charset="0"/>
              </a:rPr>
              <a:t>numberOfBooks</a:t>
            </a:r>
            <a:r>
              <a:rPr lang="en-IN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IN" sz="2000" dirty="0">
                <a:solidFill>
                  <a:srgbClr val="000000"/>
                </a:solidFill>
                <a:latin typeface="Cambria" panose="02040503050406030204" pitchFamily="18" charset="0"/>
              </a:rPr>
              <a:t>The value should be changed only</a:t>
            </a:r>
          </a:p>
          <a:p>
            <a:pPr marL="457200" lvl="2" indent="-228600">
              <a:buSzPct val="70000"/>
              <a:buFont typeface="Courier New" panose="02070309020205020404" pitchFamily="49" charset="0"/>
              <a:buChar char="o"/>
            </a:pPr>
            <a:r>
              <a:rPr lang="en-IN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If </a:t>
            </a:r>
            <a:r>
              <a:rPr lang="en-IN" sz="2000" dirty="0" err="1">
                <a:solidFill>
                  <a:srgbClr val="000000"/>
                </a:solidFill>
                <a:latin typeface="Cambria" panose="02040503050406030204" pitchFamily="18" charset="0"/>
              </a:rPr>
              <a:t>rentBook</a:t>
            </a:r>
            <a:r>
              <a:rPr lang="en-IN" sz="2000" dirty="0">
                <a:solidFill>
                  <a:srgbClr val="000000"/>
                </a:solidFill>
                <a:latin typeface="Cambria" panose="02040503050406030204" pitchFamily="18" charset="0"/>
              </a:rPr>
              <a:t> method is called, decrement by 1</a:t>
            </a:r>
          </a:p>
          <a:p>
            <a:pPr marL="457200" lvl="2" indent="-228600">
              <a:buSzPct val="70000"/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rgbClr val="000000"/>
                </a:solidFill>
                <a:latin typeface="Cambria" panose="02040503050406030204" pitchFamily="18" charset="0"/>
              </a:rPr>
              <a:t>If </a:t>
            </a:r>
            <a:r>
              <a:rPr lang="en-IN" sz="2000" dirty="0" err="1">
                <a:solidFill>
                  <a:srgbClr val="000000"/>
                </a:solidFill>
                <a:latin typeface="Cambria" panose="02040503050406030204" pitchFamily="18" charset="0"/>
              </a:rPr>
              <a:t>returnBook</a:t>
            </a:r>
            <a:r>
              <a:rPr lang="en-IN" sz="2000" dirty="0">
                <a:solidFill>
                  <a:srgbClr val="000000"/>
                </a:solidFill>
                <a:latin typeface="Cambria" panose="02040503050406030204" pitchFamily="18" charset="0"/>
              </a:rPr>
              <a:t> method is called, increment by 1</a:t>
            </a:r>
          </a:p>
          <a:p>
            <a:pPr marL="457200" lvl="2" indent="-228600">
              <a:buSzPct val="70000"/>
              <a:buFont typeface="Courier New" panose="02070309020205020404" pitchFamily="49" charset="0"/>
              <a:buChar char="o"/>
            </a:pPr>
            <a:endParaRPr lang="en-IN" sz="20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Print </a:t>
            </a:r>
            <a:r>
              <a:rPr lang="en-IN" sz="2000" dirty="0">
                <a:solidFill>
                  <a:srgbClr val="000000"/>
                </a:solidFill>
                <a:latin typeface="Cambria" panose="02040503050406030204" pitchFamily="18" charset="0"/>
              </a:rPr>
              <a:t>number of </a:t>
            </a:r>
            <a:r>
              <a:rPr lang="en-IN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books, </a:t>
            </a:r>
            <a:r>
              <a:rPr lang="en-IN" sz="2000" dirty="0">
                <a:solidFill>
                  <a:srgbClr val="000000"/>
                </a:solidFill>
                <a:latin typeface="Cambria" panose="02040503050406030204" pitchFamily="18" charset="0"/>
              </a:rPr>
              <a:t>whenever it value changes</a:t>
            </a:r>
            <a:r>
              <a:rPr lang="en-IN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155174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IN" sz="2400" b="1" dirty="0" smtClean="0">
                <a:latin typeface="Cambria" panose="02040503050406030204" pitchFamily="18" charset="0"/>
              </a:rPr>
              <a:t>Inheritance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cs typeface="Avenir Ligh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756138" y="967153"/>
            <a:ext cx="7420708" cy="6400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It lets programmers create new classes that share some of the attributes of existing classes.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56138" y="1811660"/>
            <a:ext cx="7420708" cy="6400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This lets us build on previous work without reinventing the wheel.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56138" y="2660574"/>
            <a:ext cx="7420708" cy="6400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 call the inheriting class a 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subclass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 or a 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child class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56138" y="3509488"/>
            <a:ext cx="7420708" cy="6400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original class is often called the 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parent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56138" y="4358402"/>
            <a:ext cx="7420708" cy="6400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 use the keyword 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extends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 to define a new class that inherits. properties from an old class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56138" y="5207316"/>
            <a:ext cx="7420708" cy="64008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Syntax:</a:t>
            </a:r>
            <a:endParaRPr lang="en-US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class Super { ..... ..... } class Sub extends Super { ..... ..... 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1914711"/>
      </p:ext>
    </p:extLst>
  </p:cSld>
  <p:clrMapOvr>
    <a:masterClrMapping/>
  </p:clrMapOvr>
  <p:transition>
    <p:wipe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IN" sz="2400" b="1" dirty="0" smtClean="0">
                <a:latin typeface="Cambria" panose="02040503050406030204" pitchFamily="18" charset="0"/>
              </a:rPr>
              <a:t>Inheritance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cs typeface="Avenir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5680ADC7-8D33-479D-A374-763A6421ACD9}"/>
              </a:ext>
            </a:extLst>
          </p:cNvPr>
          <p:cNvSpPr/>
          <p:nvPr/>
        </p:nvSpPr>
        <p:spPr>
          <a:xfrm>
            <a:off x="431157" y="1724410"/>
            <a:ext cx="8281687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Calculator {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result;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add(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firstNumber,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secondNumber) {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 result = firstNumber + secondNumber;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 System.out.println(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"The sum of the given numbers:"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+result);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 }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subtract(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firstNumber,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secondNumber) {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 result = firstNumber - secondNumber;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 System.out.println(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"The difference between the given numbers:"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+result);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 }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 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600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6BBD742-4F3B-4932-934F-8D622AB9F41A}"/>
              </a:ext>
            </a:extLst>
          </p:cNvPr>
          <p:cNvSpPr txBox="1"/>
          <p:nvPr/>
        </p:nvSpPr>
        <p:spPr>
          <a:xfrm>
            <a:off x="0" y="5626942"/>
            <a:ext cx="914399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IN" b="1" dirty="0">
                <a:solidFill>
                  <a:srgbClr val="000000"/>
                </a:solidFill>
                <a:latin typeface="Cambria" panose="02040503050406030204" pitchFamily="18" charset="0"/>
              </a:rPr>
              <a:t>above class Calculator has two methods add &amp; </a:t>
            </a:r>
            <a:r>
              <a:rPr lang="en-IN" b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subtract</a:t>
            </a:r>
            <a:endParaRPr lang="en-US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9E2E82C-E881-4A0E-B9BB-2697AF230EEC}"/>
              </a:ext>
            </a:extLst>
          </p:cNvPr>
          <p:cNvSpPr/>
          <p:nvPr/>
        </p:nvSpPr>
        <p:spPr>
          <a:xfrm>
            <a:off x="0" y="914400"/>
            <a:ext cx="9144000" cy="461665"/>
          </a:xfrm>
          <a:prstGeom prst="rect">
            <a:avLst/>
          </a:prstGeom>
          <a:solidFill>
            <a:srgbClr val="035642"/>
          </a:solidFill>
        </p:spPr>
        <p:txBody>
          <a:bodyPr wrap="square" tIns="91440" bIns="91440" anchor="ctr" anchorCtr="1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Calculator</a:t>
            </a:r>
            <a:endParaRPr lang="en-US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1866802"/>
      </p:ext>
    </p:extLst>
  </p:cSld>
  <p:clrMapOvr>
    <a:masterClrMapping/>
  </p:clrMapOvr>
  <p:transition>
    <p:wipe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IN" sz="2400" b="1" dirty="0" smtClean="0">
                <a:latin typeface="Cambria" panose="02040503050406030204" pitchFamily="18" charset="0"/>
              </a:rPr>
              <a:t>Inheritance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cs typeface="Avenir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6BBD742-4F3B-4932-934F-8D622AB9F41A}"/>
              </a:ext>
            </a:extLst>
          </p:cNvPr>
          <p:cNvSpPr txBox="1"/>
          <p:nvPr/>
        </p:nvSpPr>
        <p:spPr>
          <a:xfrm>
            <a:off x="0" y="5560222"/>
            <a:ext cx="9144000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Cambria" panose="02040503050406030204" pitchFamily="18" charset="0"/>
              </a:rPr>
              <a:t>We </a:t>
            </a:r>
            <a:r>
              <a:rPr lang="en-IN" dirty="0">
                <a:solidFill>
                  <a:srgbClr val="000000"/>
                </a:solidFill>
                <a:latin typeface="Cambria" panose="02040503050406030204" pitchFamily="18" charset="0"/>
              </a:rPr>
              <a:t>will create a custom class </a:t>
            </a:r>
            <a:r>
              <a:rPr lang="en-IN" dirty="0" err="1">
                <a:solidFill>
                  <a:srgbClr val="000000"/>
                </a:solidFill>
                <a:latin typeface="Cambria" panose="02040503050406030204" pitchFamily="18" charset="0"/>
              </a:rPr>
              <a:t>CustomCalculator</a:t>
            </a:r>
            <a:r>
              <a:rPr lang="en-IN" dirty="0">
                <a:solidFill>
                  <a:srgbClr val="000000"/>
                </a:solidFill>
                <a:latin typeface="Cambria" panose="02040503050406030204" pitchFamily="18" charset="0"/>
              </a:rPr>
              <a:t> which extends Calculator </a:t>
            </a:r>
            <a:r>
              <a:rPr lang="en-IN" dirty="0" smtClean="0">
                <a:solidFill>
                  <a:srgbClr val="000000"/>
                </a:solidFill>
                <a:latin typeface="Cambria" panose="02040503050406030204" pitchFamily="18" charset="0"/>
              </a:rPr>
              <a:t>class, </a:t>
            </a:r>
            <a:r>
              <a:rPr lang="en-IN" dirty="0">
                <a:solidFill>
                  <a:srgbClr val="000000"/>
                </a:solidFill>
                <a:latin typeface="Cambria" panose="02040503050406030204" pitchFamily="18" charset="0"/>
              </a:rPr>
              <a:t>along with addition and </a:t>
            </a:r>
            <a:r>
              <a:rPr lang="en-IN" dirty="0" smtClean="0">
                <a:solidFill>
                  <a:srgbClr val="000000"/>
                </a:solidFill>
                <a:latin typeface="Cambria" panose="02040503050406030204" pitchFamily="18" charset="0"/>
              </a:rPr>
              <a:t>subtraction, </a:t>
            </a:r>
            <a:r>
              <a:rPr lang="en-IN" dirty="0">
                <a:solidFill>
                  <a:srgbClr val="000000"/>
                </a:solidFill>
                <a:latin typeface="Cambria" panose="02040503050406030204" pitchFamily="18" charset="0"/>
              </a:rPr>
              <a:t>it also gives </a:t>
            </a:r>
            <a:r>
              <a:rPr lang="en-IN" dirty="0" smtClean="0">
                <a:solidFill>
                  <a:srgbClr val="000000"/>
                </a:solidFill>
                <a:latin typeface="Cambria" panose="02040503050406030204" pitchFamily="18" charset="0"/>
              </a:rPr>
              <a:t>multiplication, </a:t>
            </a:r>
            <a:r>
              <a:rPr lang="en-IN" dirty="0">
                <a:solidFill>
                  <a:srgbClr val="000000"/>
                </a:solidFill>
                <a:latin typeface="Cambria" panose="02040503050406030204" pitchFamily="18" charset="0"/>
              </a:rPr>
              <a:t>the process of extending a class is called </a:t>
            </a:r>
            <a:r>
              <a:rPr lang="en-IN" b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Inheritance</a:t>
            </a:r>
            <a:r>
              <a:rPr lang="en-IN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  <a:endParaRPr lang="en-IN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BF0E2387-E32E-44EF-AB27-12B0EF98942C}"/>
              </a:ext>
            </a:extLst>
          </p:cNvPr>
          <p:cNvSpPr/>
          <p:nvPr/>
        </p:nvSpPr>
        <p:spPr>
          <a:xfrm>
            <a:off x="668438" y="1400077"/>
            <a:ext cx="7807125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CustomCalculator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extends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Calculator </a:t>
            </a:r>
            <a:r>
              <a:rPr lang="en-US" sz="1600" b="1" noProof="1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multiplication(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firstNumber,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secondNumber) {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 result = firstNumber * secondNumber;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 System.out.println(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"The product of the given numbers:"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+result);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 }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noProof="1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600" b="1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static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main(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args[]) {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a =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20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b =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CustomCalculator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calculator =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CustomCalculator();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 calculator.add(a, b);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 calculator.subtract(a, b);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 calculator.multiplication(a, b);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 </a:t>
            </a:r>
            <a:r>
              <a:rPr lang="en-US" sz="1600" b="1" noProof="1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600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9E2E82C-E881-4A0E-B9BB-2697AF230EEC}"/>
              </a:ext>
            </a:extLst>
          </p:cNvPr>
          <p:cNvSpPr/>
          <p:nvPr/>
        </p:nvSpPr>
        <p:spPr>
          <a:xfrm>
            <a:off x="0" y="914400"/>
            <a:ext cx="9144000" cy="461665"/>
          </a:xfrm>
          <a:prstGeom prst="rect">
            <a:avLst/>
          </a:prstGeom>
          <a:solidFill>
            <a:srgbClr val="035642"/>
          </a:solidFill>
        </p:spPr>
        <p:txBody>
          <a:bodyPr wrap="square" tIns="91440" bIns="91440" anchor="ctr" anchorCtr="1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Calculator</a:t>
            </a:r>
            <a:endParaRPr lang="en-US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8181575"/>
      </p:ext>
    </p:extLst>
  </p:cSld>
  <p:clrMapOvr>
    <a:masterClrMapping/>
  </p:clrMapOvr>
  <p:transition>
    <p:wipe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IN" sz="2400" b="1" dirty="0" smtClean="0">
                <a:latin typeface="Cambria" panose="02040503050406030204" pitchFamily="18" charset="0"/>
              </a:rPr>
              <a:t>Inheritance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cs typeface="Avenir Ligh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FCEEB87-3F25-4F88-BEB8-ADA90D67894E}"/>
              </a:ext>
            </a:extLst>
          </p:cNvPr>
          <p:cNvSpPr txBox="1"/>
          <p:nvPr/>
        </p:nvSpPr>
        <p:spPr>
          <a:xfrm>
            <a:off x="0" y="1617602"/>
            <a:ext cx="9143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very important fact to remember is that Java does not support multiple inheritance.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This means that a class cannot extend more than one class. Therefore following is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illegal.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Example:</a:t>
            </a:r>
            <a:endParaRPr lang="en-US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2" descr="Types of Inheritance">
            <a:extLst>
              <a:ext uri="{FF2B5EF4-FFF2-40B4-BE49-F238E27FC236}">
                <a16:creationId xmlns="" xmlns:a16="http://schemas.microsoft.com/office/drawing/2014/main" id="{D5B8088B-BBCD-400C-84EC-AA07F5F64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33" y="3760632"/>
            <a:ext cx="5715000" cy="300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9E2E82C-E881-4A0E-B9BB-2697AF230EEC}"/>
              </a:ext>
            </a:extLst>
          </p:cNvPr>
          <p:cNvSpPr/>
          <p:nvPr/>
        </p:nvSpPr>
        <p:spPr>
          <a:xfrm>
            <a:off x="0" y="914400"/>
            <a:ext cx="9144000" cy="461665"/>
          </a:xfrm>
          <a:prstGeom prst="rect">
            <a:avLst/>
          </a:prstGeom>
          <a:solidFill>
            <a:srgbClr val="035642"/>
          </a:solidFill>
        </p:spPr>
        <p:txBody>
          <a:bodyPr wrap="square" tIns="91440" bIns="91440" anchor="ctr" anchorCtr="1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Inheritance</a:t>
            </a:r>
            <a:endParaRPr lang="en-US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34474" y="3244334"/>
            <a:ext cx="487505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1600" b="1" dirty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600" b="1" dirty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altLang="en-US" sz="1600" b="1" dirty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en-US" altLang="en-US" sz="16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600" b="1" dirty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Mammal</a:t>
            </a:r>
            <a:r>
              <a:rPr lang="en-US" altLang="en-US" sz="16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altLang="en-US" sz="1600" b="1" dirty="0">
                <a:solidFill>
                  <a:srgbClr val="3131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4589790"/>
      </p:ext>
    </p:extLst>
  </p:cSld>
  <p:clrMapOvr>
    <a:masterClrMapping/>
  </p:clrMapOvr>
  <p:transition>
    <p:wipe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0" y="196850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2400" b="1" dirty="0">
                <a:solidFill>
                  <a:schemeClr val="tx1"/>
                </a:solidFill>
                <a:latin typeface="Cambria" pitchFamily="18" charset="0"/>
              </a:rPr>
              <a:t>Agenda</a:t>
            </a:r>
          </a:p>
        </p:txBody>
      </p:sp>
      <p:grpSp>
        <p:nvGrpSpPr>
          <p:cNvPr id="8" name="Group 7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457200" y="1835152"/>
            <a:ext cx="2898775" cy="2898775"/>
            <a:chOff x="457200" y="2093913"/>
            <a:chExt cx="2898775" cy="2898775"/>
          </a:xfrm>
        </p:grpSpPr>
        <p:grpSp>
          <p:nvGrpSpPr>
            <p:cNvPr id="91141" name="Group 1"/>
            <p:cNvGrpSpPr>
              <a:grpSpLocks/>
            </p:cNvGrpSpPr>
            <p:nvPr/>
          </p:nvGrpSpPr>
          <p:grpSpPr bwMode="auto">
            <a:xfrm>
              <a:off x="457200" y="2093913"/>
              <a:ext cx="2898775" cy="2898775"/>
              <a:chOff x="457200" y="2093913"/>
              <a:chExt cx="2898775" cy="2898775"/>
            </a:xfrm>
          </p:grpSpPr>
          <p:sp>
            <p:nvSpPr>
              <p:cNvPr id="91146" name="Oval 6"/>
              <p:cNvSpPr>
                <a:spLocks noChangeArrowheads="1"/>
              </p:cNvSpPr>
              <p:nvPr/>
            </p:nvSpPr>
            <p:spPr bwMode="gray">
              <a:xfrm>
                <a:off x="1639888" y="3276600"/>
                <a:ext cx="533400" cy="533400"/>
              </a:xfrm>
              <a:prstGeom prst="ellipse">
                <a:avLst/>
              </a:prstGeom>
              <a:solidFill>
                <a:srgbClr val="0356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20000"/>
                  </a:spcAft>
                  <a:buClr>
                    <a:srgbClr val="000000"/>
                  </a:buClr>
                  <a:buSzPct val="80000"/>
                  <a:buFont typeface="Wingdings" pitchFamily="2" charset="2"/>
                  <a:buNone/>
                </a:pPr>
                <a:endParaRPr lang="de-DE" sz="1400">
                  <a:solidFill>
                    <a:srgbClr val="000000"/>
                  </a:solidFill>
                  <a:latin typeface="Cambria" pitchFamily="18" charset="0"/>
                  <a:ea typeface="Arial Unicode MS" pitchFamily="34" charset="-128"/>
                  <a:cs typeface="Arial" charset="0"/>
                </a:endParaRPr>
              </a:p>
            </p:txBody>
          </p:sp>
          <p:sp>
            <p:nvSpPr>
              <p:cNvPr id="91147" name="AutoShape 7"/>
              <p:cNvSpPr>
                <a:spLocks noChangeArrowheads="1"/>
              </p:cNvSpPr>
              <p:nvPr/>
            </p:nvSpPr>
            <p:spPr bwMode="gray">
              <a:xfrm>
                <a:off x="1066800" y="2703513"/>
                <a:ext cx="1679575" cy="1679575"/>
              </a:xfrm>
              <a:custGeom>
                <a:avLst/>
                <a:gdLst>
                  <a:gd name="T0" fmla="*/ 2147483647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2147483647 w 21600"/>
                  <a:gd name="T7" fmla="*/ 2147483647 h 21600"/>
                  <a:gd name="T8" fmla="*/ 2147483647 w 21600"/>
                  <a:gd name="T9" fmla="*/ 2147483647 h 21600"/>
                  <a:gd name="T10" fmla="*/ 2147483647 w 21600"/>
                  <a:gd name="T11" fmla="*/ 2147483647 h 21600"/>
                  <a:gd name="T12" fmla="*/ 2147483647 w 21600"/>
                  <a:gd name="T13" fmla="*/ 2147483647 h 21600"/>
                  <a:gd name="T14" fmla="*/ 2147483647 w 21600"/>
                  <a:gd name="T15" fmla="*/ 2147483647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64 w 21600"/>
                  <a:gd name="T25" fmla="*/ 3164 h 21600"/>
                  <a:gd name="T26" fmla="*/ 18436 w 21600"/>
                  <a:gd name="T27" fmla="*/ 18436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3981" y="10800"/>
                    </a:moveTo>
                    <a:cubicBezTo>
                      <a:pt x="3981" y="14566"/>
                      <a:pt x="7034" y="17619"/>
                      <a:pt x="10800" y="17619"/>
                    </a:cubicBezTo>
                    <a:cubicBezTo>
                      <a:pt x="14566" y="17619"/>
                      <a:pt x="17619" y="14566"/>
                      <a:pt x="17619" y="10800"/>
                    </a:cubicBezTo>
                    <a:cubicBezTo>
                      <a:pt x="17619" y="7034"/>
                      <a:pt x="14566" y="3981"/>
                      <a:pt x="10800" y="3981"/>
                    </a:cubicBezTo>
                    <a:cubicBezTo>
                      <a:pt x="7034" y="3981"/>
                      <a:pt x="3981" y="7034"/>
                      <a:pt x="3981" y="10800"/>
                    </a:cubicBezTo>
                    <a:close/>
                  </a:path>
                </a:pathLst>
              </a:custGeom>
              <a:solidFill>
                <a:srgbClr val="0356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 dirty="0">
                  <a:solidFill>
                    <a:prstClr val="white"/>
                  </a:solidFill>
                  <a:latin typeface="Cambria" pitchFamily="18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91148" name="AutoShape 8"/>
              <p:cNvSpPr>
                <a:spLocks noChangeArrowheads="1"/>
              </p:cNvSpPr>
              <p:nvPr/>
            </p:nvSpPr>
            <p:spPr bwMode="gray">
              <a:xfrm>
                <a:off x="457200" y="2093913"/>
                <a:ext cx="2898775" cy="2898775"/>
              </a:xfrm>
              <a:custGeom>
                <a:avLst/>
                <a:gdLst>
                  <a:gd name="T0" fmla="*/ 2147483647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2147483647 w 21600"/>
                  <a:gd name="T7" fmla="*/ 2147483647 h 21600"/>
                  <a:gd name="T8" fmla="*/ 2147483647 w 21600"/>
                  <a:gd name="T9" fmla="*/ 2147483647 h 21600"/>
                  <a:gd name="T10" fmla="*/ 2147483647 w 21600"/>
                  <a:gd name="T11" fmla="*/ 2147483647 h 21600"/>
                  <a:gd name="T12" fmla="*/ 2147483647 w 21600"/>
                  <a:gd name="T13" fmla="*/ 2147483647 h 21600"/>
                  <a:gd name="T14" fmla="*/ 2147483647 w 21600"/>
                  <a:gd name="T15" fmla="*/ 2147483647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8 w 21600"/>
                  <a:gd name="T25" fmla="*/ 3158 h 21600"/>
                  <a:gd name="T26" fmla="*/ 18442 w 21600"/>
                  <a:gd name="T27" fmla="*/ 1844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426" y="10800"/>
                    </a:moveTo>
                    <a:cubicBezTo>
                      <a:pt x="2426" y="15425"/>
                      <a:pt x="6175" y="19174"/>
                      <a:pt x="10800" y="19174"/>
                    </a:cubicBezTo>
                    <a:cubicBezTo>
                      <a:pt x="15425" y="19174"/>
                      <a:pt x="19174" y="15425"/>
                      <a:pt x="19174" y="10800"/>
                    </a:cubicBezTo>
                    <a:cubicBezTo>
                      <a:pt x="19174" y="6175"/>
                      <a:pt x="15425" y="2426"/>
                      <a:pt x="10800" y="2426"/>
                    </a:cubicBezTo>
                    <a:cubicBezTo>
                      <a:pt x="6175" y="2426"/>
                      <a:pt x="2426" y="6175"/>
                      <a:pt x="2426" y="10800"/>
                    </a:cubicBezTo>
                    <a:close/>
                  </a:path>
                </a:pathLst>
              </a:custGeom>
              <a:solidFill>
                <a:srgbClr val="0356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 dirty="0">
                  <a:solidFill>
                    <a:prstClr val="white"/>
                  </a:solidFill>
                  <a:latin typeface="Cambria" pitchFamily="18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</p:grpSp>
        <p:grpSp>
          <p:nvGrpSpPr>
            <p:cNvPr id="91142" name="Group 9"/>
            <p:cNvGrpSpPr>
              <a:grpSpLocks/>
            </p:cNvGrpSpPr>
            <p:nvPr/>
          </p:nvGrpSpPr>
          <p:grpSpPr bwMode="auto">
            <a:xfrm>
              <a:off x="498475" y="2098675"/>
              <a:ext cx="2855913" cy="2886075"/>
              <a:chOff x="339" y="1328"/>
              <a:chExt cx="1799" cy="1818"/>
            </a:xfrm>
          </p:grpSpPr>
          <p:sp>
            <p:nvSpPr>
              <p:cNvPr id="91143" name="AutoShape 10"/>
              <p:cNvSpPr>
                <a:spLocks noChangeArrowheads="1"/>
              </p:cNvSpPr>
              <p:nvPr/>
            </p:nvSpPr>
            <p:spPr bwMode="gray">
              <a:xfrm rot="5400000">
                <a:off x="696" y="1709"/>
                <a:ext cx="1057" cy="105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45 w 21600"/>
                  <a:gd name="T13" fmla="*/ 0 h 21600"/>
                  <a:gd name="T14" fmla="*/ 21355 w 21600"/>
                  <a:gd name="T15" fmla="*/ 935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4740" y="7785"/>
                    </a:moveTo>
                    <a:cubicBezTo>
                      <a:pt x="5884" y="5485"/>
                      <a:pt x="8231" y="4031"/>
                      <a:pt x="10800" y="4032"/>
                    </a:cubicBezTo>
                    <a:cubicBezTo>
                      <a:pt x="13368" y="4032"/>
                      <a:pt x="15715" y="5485"/>
                      <a:pt x="16859" y="7785"/>
                    </a:cubicBezTo>
                    <a:lnTo>
                      <a:pt x="20469" y="5989"/>
                    </a:lnTo>
                    <a:cubicBezTo>
                      <a:pt x="18643" y="2319"/>
                      <a:pt x="14898" y="-1"/>
                      <a:pt x="10799" y="0"/>
                    </a:cubicBezTo>
                    <a:cubicBezTo>
                      <a:pt x="6701" y="0"/>
                      <a:pt x="2956" y="2319"/>
                      <a:pt x="1130" y="5989"/>
                    </a:cubicBezTo>
                    <a:lnTo>
                      <a:pt x="4740" y="7785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 dirty="0">
                  <a:solidFill>
                    <a:prstClr val="white"/>
                  </a:solidFill>
                  <a:latin typeface="Cambria" pitchFamily="18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91144" name="Freeform 11"/>
              <p:cNvSpPr>
                <a:spLocks/>
              </p:cNvSpPr>
              <p:nvPr/>
            </p:nvSpPr>
            <p:spPr bwMode="gray">
              <a:xfrm>
                <a:off x="1221" y="2152"/>
                <a:ext cx="0" cy="174"/>
              </a:xfrm>
              <a:custGeom>
                <a:avLst/>
                <a:gdLst>
                  <a:gd name="T0" fmla="*/ 0 w 208"/>
                  <a:gd name="T1" fmla="*/ 150 h 303"/>
                  <a:gd name="T2" fmla="*/ 76 w 208"/>
                  <a:gd name="T3" fmla="*/ 0 h 303"/>
                  <a:gd name="T4" fmla="*/ 78 w 208"/>
                  <a:gd name="T5" fmla="*/ 303 h 303"/>
                  <a:gd name="T6" fmla="*/ 0 w 208"/>
                  <a:gd name="T7" fmla="*/ 150 h 30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08"/>
                  <a:gd name="T13" fmla="*/ 0 h 303"/>
                  <a:gd name="T14" fmla="*/ 208 w 208"/>
                  <a:gd name="T15" fmla="*/ 303 h 30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08" h="303">
                    <a:moveTo>
                      <a:pt x="0" y="150"/>
                    </a:moveTo>
                    <a:cubicBezTo>
                      <a:pt x="12" y="122"/>
                      <a:pt x="58" y="37"/>
                      <a:pt x="76" y="0"/>
                    </a:cubicBezTo>
                    <a:cubicBezTo>
                      <a:pt x="205" y="54"/>
                      <a:pt x="208" y="245"/>
                      <a:pt x="78" y="303"/>
                    </a:cubicBezTo>
                    <a:cubicBezTo>
                      <a:pt x="32" y="221"/>
                      <a:pt x="16" y="181"/>
                      <a:pt x="0" y="150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 dirty="0">
                  <a:solidFill>
                    <a:prstClr val="white"/>
                  </a:solidFill>
                  <a:latin typeface="Cambria" pitchFamily="18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91145" name="AutoShape 12"/>
              <p:cNvSpPr>
                <a:spLocks noChangeArrowheads="1"/>
              </p:cNvSpPr>
              <p:nvPr/>
            </p:nvSpPr>
            <p:spPr bwMode="gray">
              <a:xfrm rot="5400000">
                <a:off x="330" y="1337"/>
                <a:ext cx="1818" cy="179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38 w 21600"/>
                  <a:gd name="T13" fmla="*/ 0 h 21600"/>
                  <a:gd name="T14" fmla="*/ 21362 w 21600"/>
                  <a:gd name="T15" fmla="*/ 905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3362" y="7119"/>
                    </a:moveTo>
                    <a:cubicBezTo>
                      <a:pt x="4761" y="4290"/>
                      <a:pt x="7644" y="2500"/>
                      <a:pt x="10800" y="2501"/>
                    </a:cubicBezTo>
                    <a:cubicBezTo>
                      <a:pt x="13955" y="2501"/>
                      <a:pt x="16838" y="4290"/>
                      <a:pt x="18237" y="7119"/>
                    </a:cubicBezTo>
                    <a:lnTo>
                      <a:pt x="20479" y="6009"/>
                    </a:lnTo>
                    <a:cubicBezTo>
                      <a:pt x="18658" y="2329"/>
                      <a:pt x="14906" y="-1"/>
                      <a:pt x="10799" y="0"/>
                    </a:cubicBezTo>
                    <a:cubicBezTo>
                      <a:pt x="6693" y="0"/>
                      <a:pt x="2941" y="2329"/>
                      <a:pt x="1120" y="6009"/>
                    </a:cubicBezTo>
                    <a:lnTo>
                      <a:pt x="3362" y="7119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 dirty="0">
                  <a:solidFill>
                    <a:prstClr val="white"/>
                  </a:solidFill>
                  <a:latin typeface="Cambria" pitchFamily="18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</p:grpSp>
      </p:grpSp>
      <p:sp>
        <p:nvSpPr>
          <p:cNvPr id="17" name="AutoShape 13"/>
          <p:cNvSpPr>
            <a:spLocks noChangeArrowheads="1"/>
          </p:cNvSpPr>
          <p:nvPr/>
        </p:nvSpPr>
        <p:spPr bwMode="gray">
          <a:xfrm flipH="1">
            <a:off x="1941513" y="1219203"/>
            <a:ext cx="6684962" cy="4124325"/>
          </a:xfrm>
          <a:prstGeom prst="homePlate">
            <a:avLst>
              <a:gd name="adj" fmla="val 25911"/>
            </a:avLst>
          </a:prstGeom>
          <a:solidFill>
            <a:schemeClr val="accent6">
              <a:lumMod val="40000"/>
              <a:lumOff val="60000"/>
              <a:alpha val="33000"/>
            </a:schemeClr>
          </a:solidFill>
          <a:ln w="254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lIns="1080000" tIns="0" rIns="72000" bIns="0" anchor="ctr"/>
          <a:lstStyle/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035642"/>
                </a:solidFill>
                <a:latin typeface="Cambria" pitchFamily="18" charset="0"/>
              </a:rPr>
              <a:t>After this session, you will know</a:t>
            </a:r>
            <a:endParaRPr lang="en-US" sz="2000" dirty="0">
              <a:solidFill>
                <a:srgbClr val="035642"/>
              </a:solidFill>
              <a:latin typeface="Cambria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>
              <a:solidFill>
                <a:srgbClr val="035642"/>
              </a:solidFill>
              <a:latin typeface="Cambria" pitchFamily="18" charset="0"/>
            </a:endParaRPr>
          </a:p>
          <a:p>
            <a:pPr marL="457200" indent="-347663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35642"/>
                </a:solidFill>
                <a:latin typeface="Cambria" pitchFamily="18" charset="0"/>
              </a:rPr>
              <a:t>OOPS</a:t>
            </a:r>
          </a:p>
          <a:p>
            <a:pPr marL="457200" indent="-347663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35642"/>
                </a:solidFill>
                <a:latin typeface="Cambria" pitchFamily="18" charset="0"/>
              </a:rPr>
              <a:t>Abstraction</a:t>
            </a:r>
          </a:p>
          <a:p>
            <a:pPr marL="457200" indent="-347663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35642"/>
                </a:solidFill>
                <a:latin typeface="Cambria" pitchFamily="18" charset="0"/>
              </a:rPr>
              <a:t>Encapsulation</a:t>
            </a:r>
          </a:p>
          <a:p>
            <a:pPr marL="457200" indent="-347663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35642"/>
                </a:solidFill>
                <a:latin typeface="Cambria" pitchFamily="18" charset="0"/>
              </a:rPr>
              <a:t>Inheritance</a:t>
            </a:r>
          </a:p>
          <a:p>
            <a:pPr marL="457200" indent="-347663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35642"/>
                </a:solidFill>
                <a:latin typeface="Cambria" pitchFamily="18" charset="0"/>
              </a:rPr>
              <a:t>Polymorphism</a:t>
            </a:r>
          </a:p>
          <a:p>
            <a:pPr marL="457200" indent="-347663">
              <a:lnSpc>
                <a:spcPct val="110000"/>
              </a:lnSpc>
              <a:buFont typeface="Arial" pitchFamily="34" charset="0"/>
              <a:buChar char="•"/>
              <a:defRPr/>
            </a:pPr>
            <a:endParaRPr lang="en-US" sz="2000" dirty="0">
              <a:solidFill>
                <a:srgbClr val="035642"/>
              </a:solidFill>
              <a:latin typeface="Cambria" pitchFamily="18" charset="0"/>
            </a:endParaRPr>
          </a:p>
          <a:p>
            <a:pPr defTabSz="914400">
              <a:defRPr/>
            </a:pPr>
            <a:endParaRPr lang="en-US" dirty="0">
              <a:solidFill>
                <a:srgbClr val="035642"/>
              </a:solidFill>
              <a:latin typeface="Cambria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85520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69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85499" y="850880"/>
            <a:ext cx="7924800" cy="4724401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19705D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8665" y="850880"/>
            <a:ext cx="60069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defRPr/>
            </a:pPr>
            <a:r>
              <a:rPr lang="en-US" altLang="en-US" sz="2400" b="1" dirty="0">
                <a:solidFill>
                  <a:srgbClr val="19705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Exercise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pic>
        <p:nvPicPr>
          <p:cNvPr id="14" name="Picture 2" descr="D:\Topsim\Graphics_Layouts\shutterstock_1719413.jpg">
            <a:extLst>
              <a:ext uri="{FF2B5EF4-FFF2-40B4-BE49-F238E27FC236}">
                <a16:creationId xmlns:a16="http://schemas.microsoft.com/office/drawing/2014/main" xmlns="" id="{DEF130B2-835B-4281-AD2F-881FF534C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143" t="266" r="39285" b="66802"/>
          <a:stretch>
            <a:fillRect/>
          </a:stretch>
        </p:blipFill>
        <p:spPr bwMode="auto">
          <a:xfrm>
            <a:off x="7242044" y="3933056"/>
            <a:ext cx="1901955" cy="2912368"/>
          </a:xfrm>
          <a:prstGeom prst="rect">
            <a:avLst/>
          </a:prstGeom>
          <a:noFill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FDA2DFB-5F7A-4D33-86DE-C9321E2AEB13}"/>
              </a:ext>
            </a:extLst>
          </p:cNvPr>
          <p:cNvSpPr>
            <a:spLocks noChangeAspect="1"/>
          </p:cNvSpPr>
          <p:nvPr/>
        </p:nvSpPr>
        <p:spPr>
          <a:xfrm>
            <a:off x="2383305" y="4551909"/>
            <a:ext cx="4377391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ambria" panose="02040503050406030204" pitchFamily="18" charset="0"/>
              </a:rPr>
              <a:t>What will be the output of the below program 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A20B8C9C-5F87-486E-9ADA-4B6AD5D4D1ED}"/>
              </a:ext>
            </a:extLst>
          </p:cNvPr>
          <p:cNvSpPr/>
          <p:nvPr/>
        </p:nvSpPr>
        <p:spPr>
          <a:xfrm>
            <a:off x="698665" y="1312545"/>
            <a:ext cx="7053857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Processor</a:t>
            </a:r>
            <a:r>
              <a:rPr lang="en-US" sz="1400" b="1" noProof="1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endParaRPr lang="en-US" sz="1400" b="1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numberOfProcessors =</a:t>
            </a:r>
            <a:r>
              <a:rPr lang="en-US" sz="1400" b="1" noProof="1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1" noProof="1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DualCoreProcessor </a:t>
            </a:r>
            <a:r>
              <a:rPr 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extends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Processor</a:t>
            </a:r>
            <a:r>
              <a:rPr lang="en-US" sz="1400" b="1" noProof="1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</a:t>
            </a:r>
          </a:p>
          <a:p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numberOfProcessors =</a:t>
            </a:r>
            <a:r>
              <a:rPr lang="en-US" sz="1400" b="1" noProof="1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1" noProof="1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InheritanceDemo </a:t>
            </a:r>
            <a:r>
              <a:rPr lang="en-US" sz="1400" b="1" noProof="1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static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main(</a:t>
            </a:r>
            <a:r>
              <a:rPr 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[] args) {</a:t>
            </a:r>
          </a:p>
          <a:p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Processor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processor = </a:t>
            </a:r>
            <a:r>
              <a:rPr 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DualCoreProcessor();</a:t>
            </a:r>
          </a:p>
          <a:p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	System.out.println(</a:t>
            </a:r>
            <a:r>
              <a:rPr lang="en-US" sz="14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"Number of Processors"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+ processor.numberOfProcessors</a:t>
            </a:r>
            <a:r>
              <a:rPr lang="en-US" sz="1400" b="1" noProof="1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}</a:t>
            </a:r>
          </a:p>
          <a:p>
            <a:r>
              <a:rPr lang="en-US" sz="1400" b="1" noProof="1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400" b="1" noProof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751804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69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85499" y="850880"/>
            <a:ext cx="7924800" cy="4724401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19705D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8665" y="850880"/>
            <a:ext cx="60069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defRPr/>
            </a:pPr>
            <a:r>
              <a:rPr lang="en-US" altLang="en-US" sz="2400" b="1" dirty="0">
                <a:solidFill>
                  <a:srgbClr val="19705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Exercise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pic>
        <p:nvPicPr>
          <p:cNvPr id="14" name="Picture 2" descr="D:\Topsim\Graphics_Layouts\shutterstock_1719413.jpg">
            <a:extLst>
              <a:ext uri="{FF2B5EF4-FFF2-40B4-BE49-F238E27FC236}">
                <a16:creationId xmlns:a16="http://schemas.microsoft.com/office/drawing/2014/main" xmlns="" id="{DEF130B2-835B-4281-AD2F-881FF534C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143" t="266" r="39285" b="66802"/>
          <a:stretch>
            <a:fillRect/>
          </a:stretch>
        </p:blipFill>
        <p:spPr bwMode="auto">
          <a:xfrm>
            <a:off x="7242044" y="3933056"/>
            <a:ext cx="1901955" cy="2912368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FCEEB87-3F25-4F88-BEB8-ADA90D67894E}"/>
              </a:ext>
            </a:extLst>
          </p:cNvPr>
          <p:cNvSpPr txBox="1"/>
          <p:nvPr/>
        </p:nvSpPr>
        <p:spPr>
          <a:xfrm>
            <a:off x="698665" y="1493912"/>
            <a:ext cx="73932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indent="-225425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</a:rPr>
              <a:t>Create a class </a:t>
            </a:r>
            <a:r>
              <a:rPr lang="en-IN" b="1" dirty="0">
                <a:latin typeface="Cambria" panose="02040503050406030204" pitchFamily="18" charset="0"/>
              </a:rPr>
              <a:t>Science</a:t>
            </a:r>
            <a:r>
              <a:rPr lang="en-IN" dirty="0">
                <a:latin typeface="Cambria" panose="02040503050406030204" pitchFamily="18" charset="0"/>
              </a:rPr>
              <a:t> with property</a:t>
            </a:r>
          </a:p>
          <a:p>
            <a:pPr marL="463550" lvl="1" indent="-238125">
              <a:buSzPct val="70000"/>
              <a:buFont typeface="Courier New" panose="02070309020205020404" pitchFamily="49" charset="0"/>
              <a:buChar char="o"/>
            </a:pPr>
            <a:r>
              <a:rPr lang="en-IN" dirty="0" err="1">
                <a:latin typeface="Cambria" panose="02040503050406030204" pitchFamily="18" charset="0"/>
              </a:rPr>
              <a:t>numberOfStudents</a:t>
            </a:r>
            <a:endParaRPr lang="en-IN" dirty="0">
              <a:latin typeface="Cambria" panose="02040503050406030204" pitchFamily="18" charset="0"/>
            </a:endParaRPr>
          </a:p>
          <a:p>
            <a:pPr lvl="1"/>
            <a:endParaRPr lang="en-IN" dirty="0">
              <a:latin typeface="Cambria" panose="02040503050406030204" pitchFamily="18" charset="0"/>
            </a:endParaRP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</a:rPr>
              <a:t>Create a sub class </a:t>
            </a:r>
            <a:r>
              <a:rPr lang="en-IN" b="1" dirty="0">
                <a:latin typeface="Cambria" panose="02040503050406030204" pitchFamily="18" charset="0"/>
              </a:rPr>
              <a:t>Chemistry</a:t>
            </a:r>
            <a:r>
              <a:rPr lang="en-IN" dirty="0">
                <a:latin typeface="Cambria" panose="02040503050406030204" pitchFamily="18" charset="0"/>
              </a:rPr>
              <a:t> that extends the super class </a:t>
            </a:r>
            <a:r>
              <a:rPr lang="en-IN" b="1" dirty="0">
                <a:latin typeface="Cambria" panose="02040503050406030204" pitchFamily="18" charset="0"/>
              </a:rPr>
              <a:t>Science</a:t>
            </a:r>
          </a:p>
          <a:p>
            <a:pPr marL="463550" lvl="1" indent="-238125">
              <a:buSzPct val="70000"/>
              <a:buFont typeface="Courier New" panose="02070309020205020404" pitchFamily="49" charset="0"/>
              <a:buChar char="o"/>
            </a:pPr>
            <a:r>
              <a:rPr lang="en-IN" dirty="0">
                <a:latin typeface="Cambria" panose="02040503050406030204" pitchFamily="18" charset="0"/>
              </a:rPr>
              <a:t>Create a method in Chemistry class to print the variable </a:t>
            </a:r>
            <a:r>
              <a:rPr lang="en-IN" dirty="0" err="1">
                <a:latin typeface="Cambria" panose="02040503050406030204" pitchFamily="18" charset="0"/>
              </a:rPr>
              <a:t>numberOfStudents</a:t>
            </a:r>
            <a:r>
              <a:rPr lang="en-IN" dirty="0">
                <a:latin typeface="Cambria" panose="02040503050406030204" pitchFamily="18" charset="0"/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822189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IN" sz="2400" b="1" dirty="0" smtClean="0">
                <a:latin typeface="Cambria" panose="02040503050406030204" pitchFamily="18" charset="0"/>
              </a:rPr>
              <a:t>Polymorphism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cs typeface="Avenir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2880" y="1031437"/>
            <a:ext cx="877824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It lets programmers use the same word to mean different things in different 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contexts.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880" y="2007623"/>
            <a:ext cx="877824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 anchorCtr="1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Works by using a reference to a parent class to affect an object in the child class.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043485" y="3119906"/>
            <a:ext cx="5057030" cy="692468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 anchorCtr="1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Two more examples of polymorphism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00141" y="4442326"/>
            <a:ext cx="2873078" cy="692468"/>
          </a:xfrm>
          <a:prstGeom prst="roundRect">
            <a:avLst>
              <a:gd name="adj" fmla="val 50000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 anchorCtr="1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method overriding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621028" y="4442326"/>
            <a:ext cx="2873078" cy="692468"/>
          </a:xfrm>
          <a:prstGeom prst="roundRect">
            <a:avLst>
              <a:gd name="adj" fmla="val 50000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 anchorCtr="1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method </a:t>
            </a: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overloading</a:t>
            </a: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4" name="Elbow Connector 3"/>
          <p:cNvCxnSpPr>
            <a:stCxn id="7" idx="2"/>
            <a:endCxn id="8" idx="0"/>
          </p:cNvCxnSpPr>
          <p:nvPr/>
        </p:nvCxnSpPr>
        <p:spPr>
          <a:xfrm rot="5400000">
            <a:off x="3439364" y="3309690"/>
            <a:ext cx="629952" cy="163532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2"/>
            <a:endCxn id="9" idx="0"/>
          </p:cNvCxnSpPr>
          <p:nvPr/>
        </p:nvCxnSpPr>
        <p:spPr>
          <a:xfrm rot="16200000" flipH="1">
            <a:off x="4999807" y="3384566"/>
            <a:ext cx="629952" cy="148556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309015925"/>
      </p:ext>
    </p:extLst>
  </p:cSld>
  <p:clrMapOvr>
    <a:masterClrMapping/>
  </p:clrMapOvr>
  <p:transition>
    <p:wipe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IN" sz="2400" b="1" dirty="0" smtClean="0">
                <a:latin typeface="Cambria" panose="02040503050406030204" pitchFamily="18" charset="0"/>
              </a:rPr>
              <a:t>Polymorphism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cs typeface="Avenir Ligh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FCEEB87-3F25-4F88-BEB8-ADA90D67894E}"/>
              </a:ext>
            </a:extLst>
          </p:cNvPr>
          <p:cNvSpPr txBox="1"/>
          <p:nvPr/>
        </p:nvSpPr>
        <p:spPr>
          <a:xfrm>
            <a:off x="2493821" y="4979499"/>
            <a:ext cx="6212857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000000"/>
                </a:solidFill>
                <a:latin typeface="Cambria" panose="02040503050406030204" pitchFamily="18" charset="0"/>
              </a:rPr>
              <a:t>In</a:t>
            </a:r>
            <a:r>
              <a:rPr lang="en-IN" dirty="0">
                <a:solidFill>
                  <a:srgbClr val="000000"/>
                </a:solidFill>
                <a:latin typeface="Cambria" panose="02040503050406030204" pitchFamily="18" charset="0"/>
              </a:rPr>
              <a:t> </a:t>
            </a:r>
            <a:r>
              <a:rPr lang="en-IN" b="1" dirty="0">
                <a:solidFill>
                  <a:srgbClr val="000000"/>
                </a:solidFill>
                <a:latin typeface="Cambria" panose="02040503050406030204" pitchFamily="18" charset="0"/>
              </a:rPr>
              <a:t>method overloading,</a:t>
            </a:r>
            <a:r>
              <a:rPr lang="en-IN" dirty="0">
                <a:solidFill>
                  <a:srgbClr val="000000"/>
                </a:solidFill>
                <a:latin typeface="Cambria" panose="02040503050406030204" pitchFamily="18" charset="0"/>
              </a:rPr>
              <a:t> a single method name might work in different ways depending on what arguments are passed to it</a:t>
            </a:r>
            <a:r>
              <a:rPr lang="en-IN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33949" y="1182291"/>
            <a:ext cx="2873078" cy="692468"/>
          </a:xfrm>
          <a:prstGeom prst="roundRect">
            <a:avLst>
              <a:gd name="adj" fmla="val 50000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 anchorCtr="1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method overriding 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33949" y="3851066"/>
            <a:ext cx="2873078" cy="692468"/>
          </a:xfrm>
          <a:prstGeom prst="roundRect">
            <a:avLst>
              <a:gd name="adj" fmla="val 50000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 anchorCtr="1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method </a:t>
            </a: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overloading</a:t>
            </a: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93821" y="2168605"/>
            <a:ext cx="621285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000000"/>
                </a:solidFill>
                <a:latin typeface="Cambria" panose="02040503050406030204" pitchFamily="18" charset="0"/>
              </a:rPr>
              <a:t>Method</a:t>
            </a:r>
            <a:r>
              <a:rPr lang="en-IN" dirty="0">
                <a:solidFill>
                  <a:srgbClr val="000000"/>
                </a:solidFill>
                <a:latin typeface="Cambria" panose="02040503050406030204" pitchFamily="18" charset="0"/>
              </a:rPr>
              <a:t> </a:t>
            </a:r>
            <a:r>
              <a:rPr lang="en-IN" b="1" dirty="0">
                <a:solidFill>
                  <a:srgbClr val="000000"/>
                </a:solidFill>
                <a:latin typeface="Cambria" panose="02040503050406030204" pitchFamily="18" charset="0"/>
              </a:rPr>
              <a:t>overriding</a:t>
            </a:r>
            <a:r>
              <a:rPr lang="en-IN" dirty="0">
                <a:solidFill>
                  <a:srgbClr val="000000"/>
                </a:solidFill>
                <a:latin typeface="Cambria" panose="02040503050406030204" pitchFamily="18" charset="0"/>
              </a:rPr>
              <a:t> allows a programmer to use one method in different ways depending on whether it’s invoked by an object of the parent class or an object of the child class.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0495452"/>
      </p:ext>
    </p:extLst>
  </p:cSld>
  <p:clrMapOvr>
    <a:masterClrMapping/>
  </p:clrMapOvr>
  <p:transition>
    <p:wipe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r>
              <a:rPr lang="en-IN" sz="2400" b="1" dirty="0">
                <a:latin typeface="Cambria" panose="02040503050406030204" pitchFamily="18" charset="0"/>
              </a:rPr>
              <a:t>Polymorphism 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cs typeface="Avenir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7855DF88-690C-43CC-9A65-32AFB9B28AA6}"/>
              </a:ext>
            </a:extLst>
          </p:cNvPr>
          <p:cNvSpPr/>
          <p:nvPr/>
        </p:nvSpPr>
        <p:spPr>
          <a:xfrm>
            <a:off x="306729" y="1561504"/>
            <a:ext cx="4600937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Customer </a:t>
            </a:r>
            <a:r>
              <a:rPr lang="en-US" sz="1600" b="1" noProof="1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endParaRPr lang="en-US" sz="1600" b="1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role =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"default"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greet() {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    System.out.println(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"Hi Customer"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}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Staff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extends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Customer {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role =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"Staff"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greet() {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    System.out.println(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"Halo Staff"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noProof="1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</a:p>
          <a:p>
            <a:r>
              <a:rPr lang="en-US" sz="1600" b="1" noProof="1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600" b="1" noProof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5F1AA32-3BFD-4545-B112-6C2493266DDF}"/>
              </a:ext>
            </a:extLst>
          </p:cNvPr>
          <p:cNvSpPr/>
          <p:nvPr/>
        </p:nvSpPr>
        <p:spPr>
          <a:xfrm>
            <a:off x="306729" y="5371183"/>
            <a:ext cx="4600937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 smtClean="0">
                <a:solidFill>
                  <a:srgbClr val="0000FF"/>
                </a:solidFill>
                <a:latin typeface="Courier New" panose="02070309020205020404" pitchFamily="49" charset="0"/>
              </a:rPr>
              <a:t>Customer</a:t>
            </a:r>
            <a:r>
              <a:rPr lang="en-US" sz="1600" b="1" noProof="1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samuelTanly =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Staff();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samuelTanly.greet</a:t>
            </a:r>
            <a:r>
              <a:rPr lang="en-US" sz="1600" b="1" noProof="1" smtClean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  <a:endParaRPr lang="en-US" sz="1600" b="1" noProof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51811A8-3C1F-4E36-AC23-848FF781D124}"/>
              </a:ext>
            </a:extLst>
          </p:cNvPr>
          <p:cNvSpPr txBox="1"/>
          <p:nvPr/>
        </p:nvSpPr>
        <p:spPr>
          <a:xfrm>
            <a:off x="5221956" y="2038557"/>
            <a:ext cx="36925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indent="-225425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0000"/>
                </a:solidFill>
                <a:latin typeface="Cambria" panose="02040503050406030204" pitchFamily="18" charset="0"/>
              </a:rPr>
              <a:t>A </a:t>
            </a:r>
            <a:r>
              <a:rPr lang="en-IN" dirty="0">
                <a:solidFill>
                  <a:srgbClr val="000000"/>
                </a:solidFill>
                <a:latin typeface="Cambria" panose="02040503050406030204" pitchFamily="18" charset="0"/>
              </a:rPr>
              <a:t>parent class variable </a:t>
            </a:r>
            <a:r>
              <a:rPr lang="en-IN" dirty="0" smtClean="0">
                <a:solidFill>
                  <a:srgbClr val="000000"/>
                </a:solidFill>
                <a:latin typeface="Cambria" panose="02040503050406030204" pitchFamily="18" charset="0"/>
              </a:rPr>
              <a:t>be created </a:t>
            </a:r>
            <a:r>
              <a:rPr lang="en-IN" dirty="0">
                <a:solidFill>
                  <a:srgbClr val="000000"/>
                </a:solidFill>
                <a:latin typeface="Cambria" panose="02040503050406030204" pitchFamily="18" charset="0"/>
              </a:rPr>
              <a:t>via new instance </a:t>
            </a:r>
            <a:r>
              <a:rPr lang="en-IN" dirty="0" smtClean="0">
                <a:solidFill>
                  <a:srgbClr val="000000"/>
                </a:solidFill>
                <a:latin typeface="Cambria" panose="02040503050406030204" pitchFamily="18" charset="0"/>
              </a:rPr>
              <a:t>of Child </a:t>
            </a:r>
            <a:r>
              <a:rPr lang="en-IN" dirty="0">
                <a:solidFill>
                  <a:srgbClr val="000000"/>
                </a:solidFill>
                <a:latin typeface="Cambria" panose="02040503050406030204" pitchFamily="18" charset="0"/>
              </a:rPr>
              <a:t>class</a:t>
            </a:r>
          </a:p>
          <a:p>
            <a:pPr marL="225425" lvl="1" indent="-225425">
              <a:buFont typeface="Arial" panose="020B0604020202020204" pitchFamily="34" charset="0"/>
              <a:buChar char="•"/>
            </a:pPr>
            <a:endParaRPr lang="en-IN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This code print </a:t>
            </a:r>
            <a:r>
              <a:rPr 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hallo staff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methods will be invoked based on the way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instances created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than how its assigned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9E2E82C-E881-4A0E-B9BB-2697AF230EEC}"/>
              </a:ext>
            </a:extLst>
          </p:cNvPr>
          <p:cNvSpPr/>
          <p:nvPr/>
        </p:nvSpPr>
        <p:spPr>
          <a:xfrm>
            <a:off x="0" y="914400"/>
            <a:ext cx="9144000" cy="461665"/>
          </a:xfrm>
          <a:prstGeom prst="rect">
            <a:avLst/>
          </a:prstGeom>
          <a:solidFill>
            <a:srgbClr val="035642"/>
          </a:solidFill>
        </p:spPr>
        <p:txBody>
          <a:bodyPr wrap="square" tIns="91440" bIns="91440" anchor="ctr" anchorCtr="1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Overriding</a:t>
            </a:r>
            <a:endParaRPr lang="en-US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6304074"/>
      </p:ext>
    </p:extLst>
  </p:cSld>
  <p:clrMapOvr>
    <a:masterClrMapping/>
  </p:clrMapOvr>
  <p:transition>
    <p:wipe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r>
              <a:rPr lang="en-IN" sz="2400" b="1" dirty="0">
                <a:latin typeface="Cambria" panose="02040503050406030204" pitchFamily="18" charset="0"/>
              </a:rPr>
              <a:t>Polymorphism 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cs typeface="Avenir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51811A8-3C1F-4E36-AC23-848FF781D124}"/>
              </a:ext>
            </a:extLst>
          </p:cNvPr>
          <p:cNvSpPr txBox="1"/>
          <p:nvPr/>
        </p:nvSpPr>
        <p:spPr>
          <a:xfrm>
            <a:off x="4888590" y="1471830"/>
            <a:ext cx="409424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indent="-225425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0000"/>
                </a:solidFill>
                <a:latin typeface="Cambria" panose="02040503050406030204" pitchFamily="18" charset="0"/>
              </a:rPr>
              <a:t>Two </a:t>
            </a:r>
            <a:r>
              <a:rPr lang="en-IN" dirty="0">
                <a:solidFill>
                  <a:srgbClr val="000000"/>
                </a:solidFill>
                <a:latin typeface="Cambria" panose="02040503050406030204" pitchFamily="18" charset="0"/>
              </a:rPr>
              <a:t>methods carry same name but different arguments is method overloading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endParaRPr lang="en-IN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</a:rPr>
              <a:t>Here the method greet() is overloaded twice: first method has no parameters, second method has 1 string parameter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endParaRPr lang="en-IN" dirty="0">
              <a:latin typeface="Cambria" panose="02040503050406030204" pitchFamily="18" charset="0"/>
            </a:endParaRP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</a:rPr>
              <a:t>Which method is to be called is determined by the arguments we pass while calling </a:t>
            </a:r>
            <a:r>
              <a:rPr lang="en-IN" dirty="0" smtClean="0">
                <a:latin typeface="Cambria" panose="02040503050406030204" pitchFamily="18" charset="0"/>
              </a:rPr>
              <a:t>methods.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endParaRPr lang="en-IN" dirty="0" smtClean="0">
              <a:latin typeface="Cambria" panose="02040503050406030204" pitchFamily="18" charset="0"/>
            </a:endParaRP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IN" dirty="0" smtClean="0">
                <a:latin typeface="Cambria" panose="02040503050406030204" pitchFamily="18" charset="0"/>
              </a:rPr>
              <a:t>This </a:t>
            </a:r>
            <a:r>
              <a:rPr lang="en-IN" dirty="0">
                <a:latin typeface="Cambria" panose="02040503050406030204" pitchFamily="18" charset="0"/>
              </a:rPr>
              <a:t>happens at runtime compile time so this type of polymorphism is known as compile time polymorphism.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2B92F7A-1961-493C-A58C-83E8E1205115}"/>
              </a:ext>
            </a:extLst>
          </p:cNvPr>
          <p:cNvSpPr/>
          <p:nvPr/>
        </p:nvSpPr>
        <p:spPr>
          <a:xfrm>
            <a:off x="214132" y="1714099"/>
            <a:ext cx="4600937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Student {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greet() {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    System.out.println(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"Hi Student"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}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greet(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name) {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    System.out.println(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"Hi “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+ name);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}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600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F02BCEE-DA7C-4C56-8973-654B92284CDD}"/>
              </a:ext>
            </a:extLst>
          </p:cNvPr>
          <p:cNvSpPr/>
          <p:nvPr/>
        </p:nvSpPr>
        <p:spPr>
          <a:xfrm>
            <a:off x="214131" y="4961914"/>
            <a:ext cx="4600937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Student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jonSnow =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Student();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jonSnow.greet();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jonSnow.greet(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"Jon Snow"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sz="1600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9E2E82C-E881-4A0E-B9BB-2697AF230EEC}"/>
              </a:ext>
            </a:extLst>
          </p:cNvPr>
          <p:cNvSpPr/>
          <p:nvPr/>
        </p:nvSpPr>
        <p:spPr>
          <a:xfrm>
            <a:off x="0" y="914400"/>
            <a:ext cx="9144000" cy="461665"/>
          </a:xfrm>
          <a:prstGeom prst="rect">
            <a:avLst/>
          </a:prstGeom>
          <a:solidFill>
            <a:srgbClr val="035642"/>
          </a:solidFill>
        </p:spPr>
        <p:txBody>
          <a:bodyPr wrap="square" tIns="91440" bIns="91440" anchor="ctr" anchorCtr="1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Overriding</a:t>
            </a:r>
            <a:endParaRPr lang="en-US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9924025"/>
      </p:ext>
    </p:extLst>
  </p:cSld>
  <p:clrMapOvr>
    <a:masterClrMapping/>
  </p:clrMapOvr>
  <p:transition>
    <p:wipe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88" cy="565150"/>
          </a:xfrm>
          <a:prstGeom prst="rect">
            <a:avLst/>
          </a:prstGeom>
        </p:spPr>
        <p:txBody>
          <a:bodyPr/>
          <a:lstStyle/>
          <a:p>
            <a:r>
              <a:rPr lang="en-IN" sz="2400" b="1" dirty="0" smtClean="0">
                <a:latin typeface="Cambria" panose="02040503050406030204" pitchFamily="18" charset="0"/>
                <a:cs typeface="Avenir Light"/>
              </a:rPr>
              <a:t>Class </a:t>
            </a:r>
            <a:r>
              <a:rPr lang="en-IN" sz="2400" b="1" dirty="0">
                <a:latin typeface="Cambria" panose="02040503050406030204" pitchFamily="18" charset="0"/>
                <a:cs typeface="Avenir Light"/>
              </a:rPr>
              <a:t>Modifiers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cs typeface="Avenir Ligh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9E2E82C-E881-4A0E-B9BB-2697AF230EEC}"/>
              </a:ext>
            </a:extLst>
          </p:cNvPr>
          <p:cNvSpPr/>
          <p:nvPr/>
        </p:nvSpPr>
        <p:spPr>
          <a:xfrm>
            <a:off x="0" y="914400"/>
            <a:ext cx="9144000" cy="461665"/>
          </a:xfrm>
          <a:prstGeom prst="rect">
            <a:avLst/>
          </a:prstGeom>
          <a:solidFill>
            <a:srgbClr val="035642"/>
          </a:solidFill>
        </p:spPr>
        <p:txBody>
          <a:bodyPr wrap="square" tIns="91440" bIns="91440" anchor="ctr" anchorCtr="1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</a:rPr>
              <a:t>Default and Public</a:t>
            </a:r>
          </a:p>
        </p:txBody>
      </p:sp>
      <p:sp>
        <p:nvSpPr>
          <p:cNvPr id="3" name="Pentagon 2"/>
          <p:cNvSpPr/>
          <p:nvPr/>
        </p:nvSpPr>
        <p:spPr>
          <a:xfrm>
            <a:off x="808382" y="1961319"/>
            <a:ext cx="2027585" cy="484632"/>
          </a:xfrm>
          <a:prstGeom prst="homePlat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Final Classes</a:t>
            </a:r>
          </a:p>
        </p:txBody>
      </p:sp>
      <p:sp>
        <p:nvSpPr>
          <p:cNvPr id="6" name="Rectangle 5"/>
          <p:cNvSpPr/>
          <p:nvPr/>
        </p:nvSpPr>
        <p:spPr>
          <a:xfrm>
            <a:off x="2835966" y="2197936"/>
            <a:ext cx="5693534" cy="120032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When used in a class declaration, the final keyword means the class can't be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subclassed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 In other words, no other class can ever extend (inherit from) a final class, and any attempts to do so will give you a compiler error.</a:t>
            </a:r>
          </a:p>
        </p:txBody>
      </p:sp>
      <p:sp>
        <p:nvSpPr>
          <p:cNvPr id="7" name="Pentagon 6"/>
          <p:cNvSpPr/>
          <p:nvPr/>
        </p:nvSpPr>
        <p:spPr>
          <a:xfrm>
            <a:off x="808381" y="4225248"/>
            <a:ext cx="2027585" cy="484632"/>
          </a:xfrm>
          <a:prstGeom prst="homePlat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Abstract Classes</a:t>
            </a:r>
            <a:endParaRPr lang="en-GB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35966" y="4467564"/>
            <a:ext cx="5693534" cy="64633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 abstract class can never be instantiated. Its sole purpose, mission in life, is to be extended (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subclassed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8929324"/>
      </p:ext>
    </p:extLst>
  </p:cSld>
  <p:clrMapOvr>
    <a:masterClrMapping/>
  </p:clrMapOvr>
  <p:transition>
    <p:wipe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88" cy="56515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IN" sz="2400" b="1" dirty="0" smtClean="0">
                <a:latin typeface="Cambria" panose="02040503050406030204" pitchFamily="18" charset="0"/>
                <a:cs typeface="Avenir Light"/>
              </a:rPr>
              <a:t>Class </a:t>
            </a:r>
            <a:r>
              <a:rPr lang="en-IN" sz="2400" b="1" dirty="0">
                <a:latin typeface="Cambria" panose="02040503050406030204" pitchFamily="18" charset="0"/>
                <a:cs typeface="Avenir Light"/>
              </a:rPr>
              <a:t>Modifiers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cs typeface="Avenir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A9E2E82C-E881-4A0E-B9BB-2697AF230EEC}"/>
              </a:ext>
            </a:extLst>
          </p:cNvPr>
          <p:cNvSpPr/>
          <p:nvPr/>
        </p:nvSpPr>
        <p:spPr>
          <a:xfrm>
            <a:off x="11906" y="939200"/>
            <a:ext cx="9132094" cy="369332"/>
          </a:xfrm>
          <a:prstGeom prst="rect">
            <a:avLst/>
          </a:prstGeom>
          <a:solidFill>
            <a:srgbClr val="03564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solidFill>
                  <a:schemeClr val="bg1"/>
                </a:solidFill>
                <a:latin typeface="Cambria" panose="02040503050406030204" pitchFamily="18" charset="0"/>
              </a:rPr>
              <a:t>Access to Class Members</a:t>
            </a:r>
            <a:endParaRPr lang="en-US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9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02" y="1717469"/>
            <a:ext cx="7804597" cy="342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99911997"/>
      </p:ext>
    </p:extLst>
  </p:cSld>
  <p:clrMapOvr>
    <a:masterClrMapping/>
  </p:clrMapOvr>
  <p:transition>
    <p:wipe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88" cy="565150"/>
          </a:xfrm>
          <a:prstGeom prst="rect">
            <a:avLst/>
          </a:prstGeom>
        </p:spPr>
        <p:txBody>
          <a:bodyPr/>
          <a:lstStyle/>
          <a:p>
            <a:r>
              <a:rPr lang="en-IN" sz="2400" b="1" dirty="0" smtClean="0">
                <a:latin typeface="Cambria" panose="02040503050406030204" pitchFamily="18" charset="0"/>
                <a:cs typeface="Avenir Light"/>
              </a:rPr>
              <a:t>Access </a:t>
            </a:r>
            <a:r>
              <a:rPr lang="en-IN" sz="2400" b="1" dirty="0">
                <a:latin typeface="Cambria" panose="02040503050406030204" pitchFamily="18" charset="0"/>
                <a:cs typeface="Avenir Light"/>
              </a:rPr>
              <a:t>Modifiers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cs typeface="Avenir Light"/>
            </a:endParaRPr>
          </a:p>
        </p:txBody>
      </p:sp>
      <p:sp>
        <p:nvSpPr>
          <p:cNvPr id="3" name="Round Diagonal Corner Rectangle 2"/>
          <p:cNvSpPr/>
          <p:nvPr/>
        </p:nvSpPr>
        <p:spPr>
          <a:xfrm>
            <a:off x="636104" y="1061941"/>
            <a:ext cx="7792278" cy="1126435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  <a:ea typeface="Cambria" panose="02040503050406030204" pitchFamily="18" charset="0"/>
              </a:rPr>
              <a:t>Because method and variable members are usually given access control in exactly the same way, we'll cover both in this section.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2832629"/>
            <a:ext cx="9144000" cy="6228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Whereas a class can use just two of the four access control levels (default or public), members can use all four:</a:t>
            </a:r>
          </a:p>
        </p:txBody>
      </p:sp>
      <p:sp>
        <p:nvSpPr>
          <p:cNvPr id="7" name="Decagon 6"/>
          <p:cNvSpPr>
            <a:spLocks noChangeAspect="1"/>
          </p:cNvSpPr>
          <p:nvPr/>
        </p:nvSpPr>
        <p:spPr>
          <a:xfrm>
            <a:off x="1160653" y="4099734"/>
            <a:ext cx="1490472" cy="1490472"/>
          </a:xfrm>
          <a:prstGeom prst="decag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 anchorCtr="1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  <a:r>
              <a:rPr lang="en-US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ublic</a:t>
            </a:r>
            <a:endParaRPr lang="en-GB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Decagon 7"/>
          <p:cNvSpPr>
            <a:spLocks noChangeAspect="1"/>
          </p:cNvSpPr>
          <p:nvPr/>
        </p:nvSpPr>
        <p:spPr>
          <a:xfrm>
            <a:off x="5883808" y="4119380"/>
            <a:ext cx="1490472" cy="1490472"/>
          </a:xfrm>
          <a:prstGeom prst="decag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 anchorCtr="1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private</a:t>
            </a:r>
            <a:endParaRPr lang="en-GB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Decagon 8"/>
          <p:cNvSpPr>
            <a:spLocks noChangeAspect="1"/>
          </p:cNvSpPr>
          <p:nvPr/>
        </p:nvSpPr>
        <p:spPr>
          <a:xfrm>
            <a:off x="4309423" y="4099734"/>
            <a:ext cx="1490472" cy="1490472"/>
          </a:xfrm>
          <a:prstGeom prst="decag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 anchorCtr="1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en-US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efault</a:t>
            </a:r>
            <a:endParaRPr lang="en-GB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Decagon 9"/>
          <p:cNvSpPr>
            <a:spLocks noChangeAspect="1"/>
          </p:cNvSpPr>
          <p:nvPr/>
        </p:nvSpPr>
        <p:spPr>
          <a:xfrm>
            <a:off x="2735038" y="4119380"/>
            <a:ext cx="1490472" cy="1490472"/>
          </a:xfrm>
          <a:prstGeom prst="decag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 anchorCtr="1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protected</a:t>
            </a:r>
            <a:endParaRPr lang="en-GB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2597283"/>
      </p:ext>
    </p:extLst>
  </p:cSld>
  <p:clrMapOvr>
    <a:masterClrMapping/>
  </p:clrMapOvr>
  <p:transition>
    <p:wipe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88" cy="56515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IN" sz="2400" b="1" dirty="0" smtClean="0">
                <a:latin typeface="Cambria" panose="02040503050406030204" pitchFamily="18" charset="0"/>
                <a:cs typeface="Avenir Light"/>
              </a:rPr>
              <a:t>Final Methods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cs typeface="Avenir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1280750"/>
            <a:ext cx="914400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en-US" dirty="0">
                <a:latin typeface="Cambria" panose="02040503050406030204" pitchFamily="18" charset="0"/>
              </a:rPr>
              <a:t>The final keyword prevents a method from being overridden in a subclass, and is often used to enforce the API functionality of a </a:t>
            </a:r>
            <a:r>
              <a:rPr lang="en-US" altLang="en-US" dirty="0" smtClean="0">
                <a:latin typeface="Cambria" panose="02040503050406030204" pitchFamily="18" charset="0"/>
              </a:rPr>
              <a:t>method.</a:t>
            </a:r>
            <a:endParaRPr lang="en-US" altLang="en-US" dirty="0">
              <a:latin typeface="Cambria" panose="02040503050406030204" pitchFamily="18" charset="0"/>
            </a:endParaRPr>
          </a:p>
          <a:p>
            <a:endParaRPr lang="en-US" altLang="en-US" dirty="0">
              <a:latin typeface="Cambria" panose="02040503050406030204" pitchFamily="18" charset="0"/>
            </a:endParaRPr>
          </a:p>
          <a:p>
            <a:r>
              <a:rPr lang="en-US" altLang="en-US" dirty="0">
                <a:latin typeface="Cambria" panose="02040503050406030204" pitchFamily="18" charset="0"/>
              </a:rPr>
              <a:t>In the below </a:t>
            </a:r>
            <a:r>
              <a:rPr lang="en-US" altLang="en-US" dirty="0" smtClean="0">
                <a:latin typeface="Cambria" panose="02040503050406030204" pitchFamily="18" charset="0"/>
              </a:rPr>
              <a:t>sample, </a:t>
            </a:r>
            <a:r>
              <a:rPr lang="en-US" altLang="en-US" dirty="0">
                <a:latin typeface="Cambria" panose="02040503050406030204" pitchFamily="18" charset="0"/>
              </a:rPr>
              <a:t>method </a:t>
            </a:r>
            <a:r>
              <a:rPr lang="en-US" altLang="en-US" b="1" i="1" dirty="0" err="1">
                <a:latin typeface="Cambria" panose="02040503050406030204" pitchFamily="18" charset="0"/>
              </a:rPr>
              <a:t>showSample</a:t>
            </a:r>
            <a:r>
              <a:rPr lang="en-US" altLang="en-US" dirty="0">
                <a:latin typeface="Cambria" panose="02040503050406030204" pitchFamily="18" charset="0"/>
              </a:rPr>
              <a:t> cannot be </a:t>
            </a:r>
            <a:r>
              <a:rPr lang="en-US" altLang="en-US" dirty="0" smtClean="0">
                <a:latin typeface="Cambria" panose="02040503050406030204" pitchFamily="18" charset="0"/>
              </a:rPr>
              <a:t>overridden.</a:t>
            </a:r>
            <a:endParaRPr lang="en-US" altLang="en-US" dirty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0" y="2918574"/>
            <a:ext cx="4572000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SuperClass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final void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showSample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thing.");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1430519"/>
      </p:ext>
    </p:extLst>
  </p:cSld>
  <p:clrMapOvr>
    <a:masterClrMapping/>
  </p:clrMapOvr>
  <p:transition>
    <p:wipe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IN" sz="2400" b="1" dirty="0" smtClean="0">
                <a:latin typeface="Cambria" panose="02040503050406030204" pitchFamily="18" charset="0"/>
              </a:rPr>
              <a:t>OOPS - Definition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cs typeface="Avenir Ligh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FCEEB87-3F25-4F88-BEB8-ADA90D67894E}"/>
              </a:ext>
            </a:extLst>
          </p:cNvPr>
          <p:cNvSpPr txBox="1"/>
          <p:nvPr/>
        </p:nvSpPr>
        <p:spPr>
          <a:xfrm>
            <a:off x="416888" y="1371600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0000"/>
                </a:solidFill>
                <a:latin typeface="Cambria" panose="02040503050406030204" pitchFamily="18" charset="0"/>
              </a:rPr>
              <a:t>OOPS </a:t>
            </a:r>
            <a:r>
              <a:rPr lang="en-IN" dirty="0">
                <a:solidFill>
                  <a:srgbClr val="000000"/>
                </a:solidFill>
                <a:latin typeface="Cambria" panose="02040503050406030204" pitchFamily="18" charset="0"/>
              </a:rPr>
              <a:t>is key to understanding how Java </a:t>
            </a:r>
            <a:r>
              <a:rPr lang="en-IN" dirty="0" smtClean="0">
                <a:solidFill>
                  <a:srgbClr val="000000"/>
                </a:solidFill>
                <a:latin typeface="Cambria" panose="02040503050406030204" pitchFamily="18" charset="0"/>
              </a:rPr>
              <a:t>works</a:t>
            </a:r>
            <a:r>
              <a:rPr lang="en-IN" dirty="0" smtClean="0">
                <a:latin typeface="Cambria" panose="02040503050406030204" pitchFamily="18" charset="0"/>
              </a:rPr>
              <a:t>.</a:t>
            </a:r>
            <a:r>
              <a:rPr lang="en-IN" dirty="0">
                <a:latin typeface="Cambria" panose="02040503050406030204" pitchFamily="18" charset="0"/>
              </a:rPr>
              <a:t/>
            </a:r>
            <a:br>
              <a:rPr lang="en-IN" dirty="0">
                <a:latin typeface="Cambria" panose="02040503050406030204" pitchFamily="18" charset="0"/>
              </a:rPr>
            </a:br>
            <a:endParaRPr lang="en-US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Cambria" panose="02040503050406030204" pitchFamily="18" charset="0"/>
              </a:rPr>
              <a:t>Java OOP concepts let us create working methods and variables, then re-use all or part of them without compromising security</a:t>
            </a:r>
            <a:endParaRPr lang="en-US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Cambria" panose="02040503050406030204" pitchFamily="18" charset="0"/>
              </a:rPr>
              <a:t>They </a:t>
            </a:r>
            <a:r>
              <a:rPr lang="en-IN" dirty="0" smtClean="0">
                <a:solidFill>
                  <a:srgbClr val="000000"/>
                </a:solidFill>
                <a:latin typeface="Cambria" panose="02040503050406030204" pitchFamily="18" charset="0"/>
              </a:rPr>
              <a:t>are:</a:t>
            </a:r>
            <a:r>
              <a:rPr lang="en-IN" dirty="0">
                <a:solidFill>
                  <a:srgbClr val="000000"/>
                </a:solidFill>
                <a:latin typeface="Cambria" panose="02040503050406030204" pitchFamily="18" charset="0"/>
              </a:rPr>
              <a:t> 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948070" y="3780520"/>
            <a:ext cx="2040834" cy="62285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Abstraction</a:t>
            </a:r>
            <a:endParaRPr lang="en-GB" b="1" dirty="0">
              <a:solidFill>
                <a:schemeClr val="accent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062330" y="3780520"/>
            <a:ext cx="2040834" cy="62285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Encapsulation</a:t>
            </a:r>
            <a:endParaRPr lang="en-GB" b="1" dirty="0">
              <a:solidFill>
                <a:schemeClr val="accent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948070" y="4746540"/>
            <a:ext cx="2040834" cy="62285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Inheritance</a:t>
            </a:r>
            <a:endParaRPr lang="en-GB" b="1" dirty="0">
              <a:solidFill>
                <a:schemeClr val="accent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062330" y="4746540"/>
            <a:ext cx="2040834" cy="62285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Polymorphism</a:t>
            </a:r>
            <a:endParaRPr lang="en-GB" b="1" dirty="0">
              <a:solidFill>
                <a:schemeClr val="accent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7343472"/>
      </p:ext>
    </p:extLst>
  </p:cSld>
  <p:clrMapOvr>
    <a:masterClrMapping/>
  </p:clrMapOvr>
  <p:transition>
    <p:wipe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88" cy="565150"/>
          </a:xfrm>
          <a:prstGeom prst="rect">
            <a:avLst/>
          </a:prstGeom>
        </p:spPr>
        <p:txBody>
          <a:bodyPr/>
          <a:lstStyle/>
          <a:p>
            <a:r>
              <a:rPr lang="en-IN" sz="2400" b="1" dirty="0" smtClean="0">
                <a:latin typeface="Cambria" panose="02040503050406030204" pitchFamily="18" charset="0"/>
                <a:cs typeface="Avenir Light"/>
              </a:rPr>
              <a:t>Static </a:t>
            </a:r>
            <a:r>
              <a:rPr lang="en-IN" sz="2400" b="1" dirty="0">
                <a:latin typeface="Cambria" panose="02040503050406030204" pitchFamily="18" charset="0"/>
                <a:cs typeface="Avenir Light"/>
              </a:rPr>
              <a:t>Methods &amp; Variables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054328" y="4737998"/>
            <a:ext cx="73602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2000" dirty="0">
              <a:latin typeface="Cambria" panose="02040503050406030204" pitchFamily="18" charset="0"/>
            </a:endParaRPr>
          </a:p>
          <a:p>
            <a:endParaRPr lang="en-US" altLang="en-US" sz="2000" dirty="0">
              <a:latin typeface="Cambria" panose="02040503050406030204" pitchFamily="18" charset="0"/>
            </a:endParaRPr>
          </a:p>
          <a:p>
            <a:endParaRPr lang="en-US" altLang="en-US" sz="2000" dirty="0">
              <a:latin typeface="Cambria" panose="02040503050406030204" pitchFamily="18" charset="0"/>
            </a:endParaRPr>
          </a:p>
        </p:txBody>
      </p:sp>
      <p:sp>
        <p:nvSpPr>
          <p:cNvPr id="3" name="Round Diagonal Corner Rectangle 2"/>
          <p:cNvSpPr/>
          <p:nvPr/>
        </p:nvSpPr>
        <p:spPr>
          <a:xfrm>
            <a:off x="1054328" y="2690191"/>
            <a:ext cx="3108960" cy="1524000"/>
          </a:xfrm>
          <a:prstGeom prst="round2Diag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Cambria" panose="02040503050406030204" pitchFamily="18" charset="0"/>
                <a:ea typeface="Cambria" panose="02040503050406030204" pitchFamily="18" charset="0"/>
              </a:rPr>
              <a:t>The static keyword before a method, make the method accessible to be class level </a:t>
            </a:r>
          </a:p>
        </p:txBody>
      </p:sp>
      <p:sp>
        <p:nvSpPr>
          <p:cNvPr id="6" name="Round Diagonal Corner Rectangle 5"/>
          <p:cNvSpPr/>
          <p:nvPr/>
        </p:nvSpPr>
        <p:spPr>
          <a:xfrm>
            <a:off x="4625789" y="2690191"/>
            <a:ext cx="3108960" cy="1524000"/>
          </a:xfrm>
          <a:prstGeom prst="round2Diag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Cambria" panose="02040503050406030204" pitchFamily="18" charset="0"/>
                <a:ea typeface="Cambria" panose="02040503050406030204" pitchFamily="18" charset="0"/>
              </a:rPr>
              <a:t>The static keyword before a variable, make the variable accessible to be class level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4060850"/>
      </p:ext>
    </p:extLst>
  </p:cSld>
  <p:clrMapOvr>
    <a:masterClrMapping/>
  </p:clrMapOvr>
  <p:transition>
    <p:wipe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A9E2E82C-E881-4A0E-B9BB-2697AF230EEC}"/>
              </a:ext>
            </a:extLst>
          </p:cNvPr>
          <p:cNvSpPr/>
          <p:nvPr/>
        </p:nvSpPr>
        <p:spPr>
          <a:xfrm>
            <a:off x="11906" y="939200"/>
            <a:ext cx="3576246" cy="400110"/>
          </a:xfrm>
          <a:prstGeom prst="rect">
            <a:avLst/>
          </a:prstGeom>
          <a:solidFill>
            <a:srgbClr val="035642"/>
          </a:solidFill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Cambria" panose="02040503050406030204" pitchFamily="18" charset="0"/>
              </a:rPr>
              <a:t>Cash available in Bank</a:t>
            </a:r>
            <a:endParaRPr lang="en-US" sz="20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8DAB8F25-4077-45AB-ADE3-7214E3D2BA82}"/>
              </a:ext>
            </a:extLst>
          </p:cNvPr>
          <p:cNvSpPr/>
          <p:nvPr/>
        </p:nvSpPr>
        <p:spPr>
          <a:xfrm>
            <a:off x="391151" y="1664855"/>
            <a:ext cx="8361698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BankAccount </a:t>
            </a:r>
            <a:r>
              <a:rPr lang="en-US" sz="1600" b="1" noProof="1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noProof="1">
                <a:solidFill>
                  <a:srgbClr val="008000"/>
                </a:solidFill>
                <a:latin typeface="Courier New" panose="02070309020205020404" pitchFamily="49" charset="0"/>
              </a:rPr>
              <a:t>//private static cannot be accessed outside class</a:t>
            </a:r>
            <a:endParaRPr lang="en-US" sz="1600" b="1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private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static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cashInBank =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10000</a:t>
            </a:r>
            <a:r>
              <a:rPr lang="en-US" sz="1600" b="1" noProof="1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deposit(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amount) </a:t>
            </a:r>
            <a:r>
              <a:rPr lang="en-US" sz="1600" b="1" noProof="1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    cashInBank += amount;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    System.out.println(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"deposited 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+ amount);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noProof="1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withdraw(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amount) </a:t>
            </a:r>
            <a:r>
              <a:rPr lang="en-US" sz="1600" b="1" noProof="1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600" b="1" noProof="1">
                <a:solidFill>
                  <a:srgbClr val="008000"/>
                </a:solidFill>
                <a:latin typeface="Courier New" panose="02070309020205020404" pitchFamily="49" charset="0"/>
              </a:rPr>
              <a:t>//static variables can be accessed within instance methods </a:t>
            </a:r>
            <a:endParaRPr lang="en-US" sz="1600" b="1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    cashInBank -= amount;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    System.out.println(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"WithDrawn 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+ amount);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noProof="1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static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printCashInBank() {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    System.out.println(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"Cash in Bank"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+ cashInBank);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noProof="1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600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0" y="152400"/>
            <a:ext cx="6935788" cy="565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b="1" smtClean="0">
                <a:latin typeface="Cambria" panose="02040503050406030204" pitchFamily="18" charset="0"/>
                <a:cs typeface="Avenir Light"/>
              </a:rPr>
              <a:t>Static Methods &amp; Variables</a:t>
            </a:r>
            <a:endParaRPr lang="en-IN" sz="2400" b="1" dirty="0">
              <a:latin typeface="Cambria" panose="02040503050406030204" pitchFamily="18" charset="0"/>
              <a:cs typeface="Avenir Ligh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3589013"/>
      </p:ext>
    </p:extLst>
  </p:cSld>
  <p:clrMapOvr>
    <a:masterClrMapping/>
  </p:clrMapOvr>
  <p:transition>
    <p:wipe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A9E2E82C-E881-4A0E-B9BB-2697AF230EEC}"/>
              </a:ext>
            </a:extLst>
          </p:cNvPr>
          <p:cNvSpPr/>
          <p:nvPr/>
        </p:nvSpPr>
        <p:spPr>
          <a:xfrm>
            <a:off x="11905" y="939200"/>
            <a:ext cx="4560095" cy="400110"/>
          </a:xfrm>
          <a:prstGeom prst="rect">
            <a:avLst/>
          </a:prstGeom>
          <a:solidFill>
            <a:srgbClr val="035642"/>
          </a:solidFill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Cambria" panose="02040503050406030204" pitchFamily="18" charset="0"/>
              </a:rPr>
              <a:t>Cash available in Bank –continued…</a:t>
            </a:r>
            <a:endParaRPr lang="en-US" sz="20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5A79B204-92DA-4AA8-9B14-51E013287325}"/>
              </a:ext>
            </a:extLst>
          </p:cNvPr>
          <p:cNvSpPr/>
          <p:nvPr/>
        </p:nvSpPr>
        <p:spPr>
          <a:xfrm>
            <a:off x="602301" y="1791082"/>
            <a:ext cx="7939399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>
                <a:solidFill>
                  <a:srgbClr val="008000"/>
                </a:solidFill>
                <a:latin typeface="Courier New" panose="02070309020205020404" pitchFamily="49" charset="0"/>
              </a:rPr>
              <a:t>//public static methods can be accessed by classname.methodname </a:t>
            </a:r>
            <a:endParaRPr lang="en-US" sz="1600" b="1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BankAccount.printCashInBank();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BankAccount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euron =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BankAccount();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euron.deposit(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900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BankAccount.printCashInBank();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BankAccount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cersei =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BankAccount();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cersei.withdraw(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5000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BankAccount.printCashInBank();</a:t>
            </a:r>
            <a:endParaRPr lang="en-US" sz="1600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0" y="152400"/>
            <a:ext cx="6935788" cy="565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b="1" smtClean="0">
                <a:latin typeface="Cambria" panose="02040503050406030204" pitchFamily="18" charset="0"/>
                <a:cs typeface="Avenir Light"/>
              </a:rPr>
              <a:t>Static Methods &amp; Variables</a:t>
            </a:r>
            <a:endParaRPr lang="en-IN" sz="2400" b="1" dirty="0">
              <a:latin typeface="Cambria" panose="02040503050406030204" pitchFamily="18" charset="0"/>
              <a:cs typeface="Avenir Ligh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7780971"/>
      </p:ext>
    </p:extLst>
  </p:cSld>
  <p:clrMapOvr>
    <a:masterClrMapping/>
  </p:clrMapOvr>
  <p:transition>
    <p:wipe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88" cy="565150"/>
          </a:xfrm>
          <a:prstGeom prst="rect">
            <a:avLst/>
          </a:prstGeom>
        </p:spPr>
        <p:txBody>
          <a:bodyPr/>
          <a:lstStyle/>
          <a:p>
            <a:r>
              <a:rPr lang="en-IN" sz="2400" b="1" dirty="0">
                <a:latin typeface="Cambria" panose="02040503050406030204" pitchFamily="18" charset="0"/>
                <a:cs typeface="Avenir Light"/>
              </a:rPr>
              <a:t>Final </a:t>
            </a:r>
            <a:r>
              <a:rPr lang="en-IN" sz="2400" b="1" dirty="0" smtClean="0">
                <a:latin typeface="Cambria" panose="02040503050406030204" pitchFamily="18" charset="0"/>
                <a:cs typeface="Avenir Light"/>
              </a:rPr>
              <a:t>Static Variable</a:t>
            </a:r>
            <a:endParaRPr lang="en-IN" sz="2400" b="1" dirty="0">
              <a:latin typeface="Cambria" panose="02040503050406030204" pitchFamily="18" charset="0"/>
              <a:cs typeface="Avenir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CF8693DF-F9A5-438C-9417-4FB3FA9A13C8}"/>
              </a:ext>
            </a:extLst>
          </p:cNvPr>
          <p:cNvSpPr/>
          <p:nvPr/>
        </p:nvSpPr>
        <p:spPr>
          <a:xfrm>
            <a:off x="1342202" y="3950029"/>
            <a:ext cx="6840756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final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API_ENDPOINT_URL =</a:t>
            </a:r>
            <a:r>
              <a:rPr lang="en-US" sz="1600" b="1" dirty="0">
                <a:solidFill>
                  <a:srgbClr val="A31515"/>
                </a:solidFill>
                <a:latin typeface="Courier New" panose="02070309020205020404" pitchFamily="49" charset="0"/>
              </a:rPr>
              <a:t>"https://www.weather.gov/getData"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6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Round Diagonal Corner Rectangle 5"/>
          <p:cNvSpPr/>
          <p:nvPr/>
        </p:nvSpPr>
        <p:spPr>
          <a:xfrm>
            <a:off x="1342202" y="1423982"/>
            <a:ext cx="3108960" cy="834887"/>
          </a:xfrm>
          <a:prstGeom prst="round2Diag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Java does not have constants. </a:t>
            </a:r>
          </a:p>
        </p:txBody>
      </p:sp>
      <p:sp>
        <p:nvSpPr>
          <p:cNvPr id="7" name="Round Diagonal Corner Rectangle 6"/>
          <p:cNvSpPr/>
          <p:nvPr/>
        </p:nvSpPr>
        <p:spPr>
          <a:xfrm>
            <a:off x="1342202" y="2594240"/>
            <a:ext cx="6840756" cy="824821"/>
          </a:xfrm>
          <a:prstGeom prst="round2Diag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All final static variables should be UPPERCASE characters </a:t>
            </a:r>
            <a:r>
              <a:rPr lang="en-US" sz="20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splitted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by Underscores.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5073998" y="1423982"/>
            <a:ext cx="3108960" cy="834887"/>
          </a:xfrm>
          <a:prstGeom prst="round2Diag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Use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final static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variables to denote constants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4110983"/>
      </p:ext>
    </p:extLst>
  </p:cSld>
  <p:clrMapOvr>
    <a:masterClrMapping/>
  </p:clrMapOvr>
  <p:transition>
    <p:wipe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4905" t="36186" r="55271" b="10416"/>
          <a:stretch/>
        </p:blipFill>
        <p:spPr>
          <a:xfrm>
            <a:off x="0" y="609600"/>
            <a:ext cx="5181601" cy="390615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4905" t="82769" r="55271" b="10417"/>
          <a:stretch/>
        </p:blipFill>
        <p:spPr>
          <a:xfrm>
            <a:off x="-1" y="4515756"/>
            <a:ext cx="5181601" cy="4984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l="4905" t="82769" r="55271" b="10417"/>
          <a:stretch/>
        </p:blipFill>
        <p:spPr>
          <a:xfrm>
            <a:off x="6439" y="5014231"/>
            <a:ext cx="5181601" cy="4984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l="4905" t="82769" r="55271" b="10417"/>
          <a:stretch/>
        </p:blipFill>
        <p:spPr>
          <a:xfrm>
            <a:off x="17172" y="5486400"/>
            <a:ext cx="5181601" cy="4984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/>
          <a:srcRect l="4905" t="82769" r="55271" b="10417"/>
          <a:stretch/>
        </p:blipFill>
        <p:spPr>
          <a:xfrm>
            <a:off x="6438" y="5943600"/>
            <a:ext cx="5181601" cy="4984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/>
          <a:srcRect l="4905" t="82769" r="55271" b="10417"/>
          <a:stretch/>
        </p:blipFill>
        <p:spPr>
          <a:xfrm>
            <a:off x="17171" y="6362700"/>
            <a:ext cx="5181601" cy="498475"/>
          </a:xfrm>
          <a:prstGeom prst="rect">
            <a:avLst/>
          </a:prstGeom>
        </p:spPr>
      </p:pic>
      <p:sp>
        <p:nvSpPr>
          <p:cNvPr id="67592" name="Rectangle 16"/>
          <p:cNvSpPr>
            <a:spLocks noChangeArrowheads="1"/>
          </p:cNvSpPr>
          <p:nvPr/>
        </p:nvSpPr>
        <p:spPr bwMode="auto">
          <a:xfrm>
            <a:off x="685800" y="4708604"/>
            <a:ext cx="35194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defTabSz="477838"/>
            <a:r>
              <a:rPr lang="en-US" altLang="en-US" sz="1200" b="1" dirty="0">
                <a:solidFill>
                  <a:srgbClr val="035642"/>
                </a:solidFill>
                <a:latin typeface="Cambria" pitchFamily="18" charset="0"/>
                <a:ea typeface="ＭＳ Ｐゴシック" pitchFamily="34" charset="-128"/>
              </a:rPr>
              <a:t>ACCREDITED TRAINING PARTNER: </a:t>
            </a:r>
          </a:p>
        </p:txBody>
      </p:sp>
      <p:pic>
        <p:nvPicPr>
          <p:cNvPr id="1026" name="Picture 2" descr="Image resul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65" y="5175603"/>
            <a:ext cx="2216523" cy="107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iib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964" y="5055596"/>
            <a:ext cx="1978025" cy="118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/>
          <a:srcRect l="4905" t="82769" r="55271" b="10417"/>
          <a:stretch/>
        </p:blipFill>
        <p:spPr>
          <a:xfrm>
            <a:off x="2144" y="0"/>
            <a:ext cx="5181601" cy="609600"/>
          </a:xfrm>
          <a:prstGeom prst="rect">
            <a:avLst/>
          </a:prstGeom>
        </p:spPr>
      </p:pic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831055" y="330172"/>
            <a:ext cx="35194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defTabSz="477838"/>
            <a:r>
              <a:rPr lang="en-US" altLang="en-US" sz="1200" b="1" dirty="0">
                <a:solidFill>
                  <a:srgbClr val="035642"/>
                </a:solidFill>
                <a:latin typeface="Cambria" pitchFamily="18" charset="0"/>
                <a:ea typeface="ＭＳ Ｐゴシック" pitchFamily="34" charset="-128"/>
              </a:rPr>
              <a:t>AWARDS:</a:t>
            </a:r>
          </a:p>
        </p:txBody>
      </p:sp>
      <p:pic>
        <p:nvPicPr>
          <p:cNvPr id="67587" name="Picture 3" descr="120616---Final-Logo-Transparent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05"/>
          <a:stretch>
            <a:fillRect/>
          </a:stretch>
        </p:blipFill>
        <p:spPr bwMode="auto">
          <a:xfrm>
            <a:off x="6256404" y="-164990"/>
            <a:ext cx="2433637" cy="316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6" name="TextBox 2"/>
          <p:cNvSpPr txBox="1">
            <a:spLocks noChangeArrowheads="1"/>
          </p:cNvSpPr>
          <p:nvPr/>
        </p:nvSpPr>
        <p:spPr bwMode="auto">
          <a:xfrm>
            <a:off x="4891088" y="-7828"/>
            <a:ext cx="4252911" cy="6858000"/>
          </a:xfrm>
          <a:prstGeom prst="rect">
            <a:avLst/>
          </a:prstGeom>
          <a:solidFill>
            <a:srgbClr val="0356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 sz="1900" i="1">
              <a:solidFill>
                <a:srgbClr val="F2915A"/>
              </a:solidFill>
              <a:latin typeface="Trebuchet MS" pitchFamily="34" charset="0"/>
              <a:ea typeface="ＭＳ Ｐゴシック" pitchFamily="34" charset="-128"/>
            </a:endParaRPr>
          </a:p>
        </p:txBody>
      </p:sp>
      <p:sp>
        <p:nvSpPr>
          <p:cNvPr id="67588" name="TextBox 10"/>
          <p:cNvSpPr txBox="1">
            <a:spLocks noChangeArrowheads="1"/>
          </p:cNvSpPr>
          <p:nvPr/>
        </p:nvSpPr>
        <p:spPr bwMode="auto">
          <a:xfrm>
            <a:off x="7096594" y="5562600"/>
            <a:ext cx="1979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altLang="en-US" sz="2000" b="1" dirty="0">
                <a:solidFill>
                  <a:prstClr val="white"/>
                </a:solidFill>
                <a:latin typeface="Cambria" pitchFamily="18" charset="0"/>
                <a:ea typeface="ＭＳ Ｐゴシック" pitchFamily="34" charset="-128"/>
              </a:rPr>
              <a:t>Visit us:</a:t>
            </a: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5049078" y="5910263"/>
            <a:ext cx="40461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 defTabSz="477838"/>
            <a:r>
              <a:rPr lang="en-IN" sz="1200" b="1" dirty="0">
                <a:solidFill>
                  <a:prstClr val="white"/>
                </a:solidFill>
                <a:latin typeface="Cambria" pitchFamily="18" charset="0"/>
                <a:ea typeface="ＭＳ Ｐゴシック" pitchFamily="34" charset="-128"/>
              </a:rPr>
              <a:t>Mumbai | Thane | Pune | Bangalore | Delhi - NCR | Hyderabad | Chennai | Coimbatore </a:t>
            </a:r>
          </a:p>
        </p:txBody>
      </p:sp>
      <p:sp>
        <p:nvSpPr>
          <p:cNvPr id="67593" name="TextBox 10"/>
          <p:cNvSpPr txBox="1">
            <a:spLocks noChangeArrowheads="1"/>
          </p:cNvSpPr>
          <p:nvPr/>
        </p:nvSpPr>
        <p:spPr bwMode="auto">
          <a:xfrm>
            <a:off x="7119938" y="3031906"/>
            <a:ext cx="1979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altLang="en-US" sz="2000" b="1" dirty="0">
                <a:solidFill>
                  <a:prstClr val="white"/>
                </a:solidFill>
                <a:latin typeface="Cambria" pitchFamily="18" charset="0"/>
                <a:ea typeface="ＭＳ Ｐゴシック" pitchFamily="34" charset="-128"/>
              </a:rPr>
              <a:t>Email us:</a:t>
            </a:r>
          </a:p>
        </p:txBody>
      </p:sp>
      <p:sp>
        <p:nvSpPr>
          <p:cNvPr id="67594" name="Rectangle 9"/>
          <p:cNvSpPr>
            <a:spLocks noChangeArrowheads="1"/>
          </p:cNvSpPr>
          <p:nvPr/>
        </p:nvSpPr>
        <p:spPr bwMode="auto">
          <a:xfrm>
            <a:off x="5562600" y="3420843"/>
            <a:ext cx="35194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defTabSz="477838"/>
            <a:r>
              <a:rPr lang="en-IN" sz="1200" b="1" dirty="0">
                <a:solidFill>
                  <a:prstClr val="white"/>
                </a:solidFill>
                <a:latin typeface="Cambria" pitchFamily="18" charset="0"/>
                <a:ea typeface="ＭＳ Ｐゴシック" pitchFamily="34" charset="-128"/>
              </a:rPr>
              <a:t>info@imarticus.com</a:t>
            </a: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7119938" y="2236569"/>
            <a:ext cx="1979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altLang="en-US" sz="2000" b="1" dirty="0">
                <a:solidFill>
                  <a:prstClr val="white"/>
                </a:solidFill>
                <a:latin typeface="Cambria" pitchFamily="18" charset="0"/>
                <a:ea typeface="ＭＳ Ｐゴシック" pitchFamily="34" charset="-128"/>
              </a:rPr>
              <a:t>Learn more:</a:t>
            </a: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5562600" y="2625506"/>
            <a:ext cx="35194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defTabSz="477838"/>
            <a:r>
              <a:rPr lang="en-IN" sz="1200" b="1" dirty="0">
                <a:solidFill>
                  <a:prstClr val="white"/>
                </a:solidFill>
                <a:latin typeface="Cambria" pitchFamily="18" charset="0"/>
                <a:ea typeface="ＭＳ Ｐゴシック" pitchFamily="34" charset="-128"/>
              </a:rPr>
              <a:t>https://imarticus.org/corporate/</a:t>
            </a:r>
          </a:p>
        </p:txBody>
      </p:sp>
      <p:sp>
        <p:nvSpPr>
          <p:cNvPr id="24" name="TextBox 10"/>
          <p:cNvSpPr txBox="1">
            <a:spLocks noChangeArrowheads="1"/>
          </p:cNvSpPr>
          <p:nvPr/>
        </p:nvSpPr>
        <p:spPr bwMode="auto">
          <a:xfrm>
            <a:off x="6256404" y="3885511"/>
            <a:ext cx="28431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altLang="en-US" sz="2000" b="1" dirty="0">
                <a:solidFill>
                  <a:prstClr val="white"/>
                </a:solidFill>
                <a:latin typeface="Cambria" pitchFamily="18" charset="0"/>
                <a:ea typeface="ＭＳ Ｐゴシック" pitchFamily="34" charset="-128"/>
              </a:rPr>
              <a:t>Connect with us:</a:t>
            </a: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5342699" y="4274448"/>
            <a:ext cx="37393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 defTabSz="477838"/>
            <a:r>
              <a:rPr lang="en-IN" sz="1200" b="1" dirty="0">
                <a:solidFill>
                  <a:prstClr val="white"/>
                </a:solidFill>
                <a:latin typeface="Cambria" pitchFamily="18" charset="0"/>
                <a:ea typeface="ＭＳ Ｐゴシック" pitchFamily="34" charset="-128"/>
              </a:rPr>
              <a:t>www.linkedin.com/company/imarticuslearning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4495800" y="4749225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defTabSz="914400"/>
            <a:r>
              <a:rPr lang="en-US" sz="2000" b="1" dirty="0">
                <a:solidFill>
                  <a:prstClr val="white"/>
                </a:solidFill>
                <a:latin typeface="Cambria" pitchFamily="18" charset="0"/>
                <a:ea typeface="ＭＳ Ｐゴシック" pitchFamily="34" charset="-128"/>
                <a:cs typeface="Arial" pitchFamily="34" charset="0"/>
              </a:rPr>
              <a:t>Watch us:</a:t>
            </a:r>
            <a:endParaRPr lang="en-US" sz="2000" b="1" dirty="0">
              <a:solidFill>
                <a:prstClr val="white"/>
              </a:solidFill>
              <a:latin typeface="Cambria" pitchFamily="18" charset="0"/>
              <a:ea typeface="ＭＳ Ｐゴシック" pitchFamily="34" charset="-128"/>
              <a:cs typeface="Arial" pitchFamily="34" charset="0"/>
              <a:hlinkClick r:id="rId8"/>
            </a:endParaRPr>
          </a:p>
          <a:p>
            <a:pPr algn="r" defTabSz="914400"/>
            <a:r>
              <a:rPr lang="en-US" sz="1200" b="1" dirty="0">
                <a:solidFill>
                  <a:prstClr val="white"/>
                </a:solidFill>
                <a:latin typeface="Cambria" panose="02040503050406030204" pitchFamily="18" charset="0"/>
              </a:rPr>
              <a:t>www.youtube.com/ImarticusLearninginstitute</a:t>
            </a:r>
            <a:endParaRPr lang="en-US" sz="1200" b="1" dirty="0">
              <a:solidFill>
                <a:prstClr val="white"/>
              </a:solidFill>
              <a:latin typeface="Cambria" panose="02040503050406030204" pitchFamily="18" charset="0"/>
              <a:ea typeface="ＭＳ Ｐゴシック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688" y="0"/>
            <a:ext cx="2794000" cy="2095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2294864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IN" sz="2400" b="1" dirty="0" smtClean="0">
                <a:latin typeface="Cambria" panose="02040503050406030204" pitchFamily="18" charset="0"/>
              </a:rPr>
              <a:t>Abstraction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cs typeface="Avenir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20417" y="1524000"/>
            <a:ext cx="6546574" cy="11926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</a:rPr>
              <a:t>Means simple things like </a:t>
            </a:r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objects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</a:rPr>
              <a:t>, </a:t>
            </a:r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classes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</a:rPr>
              <a:t>, </a:t>
            </a:r>
            <a:r>
              <a:rPr lang="en-US" sz="20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and </a:t>
            </a:r>
            <a:r>
              <a:rPr lang="en-US" sz="24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variables </a:t>
            </a:r>
            <a:r>
              <a:rPr lang="en-US" sz="20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represent more 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</a:rPr>
              <a:t>complex underlying code and data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20417" y="3088527"/>
            <a:ext cx="6546574" cy="11926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Cambria" panose="02040503050406030204" pitchFamily="18" charset="0"/>
              </a:rPr>
              <a:t>This is important because it lets avoid repeating the same work multiple times.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6340026"/>
      </p:ext>
    </p:extLst>
  </p:cSld>
  <p:clrMapOvr>
    <a:masterClrMapping/>
  </p:clrMapOvr>
  <p:transition>
    <p:wipe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FCEEB87-3F25-4F88-BEB8-ADA90D67894E}"/>
              </a:ext>
            </a:extLst>
          </p:cNvPr>
          <p:cNvSpPr txBox="1"/>
          <p:nvPr/>
        </p:nvSpPr>
        <p:spPr>
          <a:xfrm>
            <a:off x="228600" y="1120676"/>
            <a:ext cx="8686800" cy="46166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tIns="91440" bIns="91440" rtlCol="0" anchor="ctr" anchorCtr="0">
            <a:spAutoFit/>
          </a:bodyPr>
          <a:lstStyle/>
          <a:p>
            <a:pPr marL="225425" indent="-225425">
              <a:buFont typeface="Arial" panose="020B0604020202020204" pitchFamily="34" charset="0"/>
              <a:buChar char="•"/>
            </a:pPr>
            <a:r>
              <a:rPr lang="en-IN" dirty="0" smtClean="0">
                <a:latin typeface="Cambria" panose="02040503050406030204" pitchFamily="18" charset="0"/>
              </a:rPr>
              <a:t>Use abstraction, </a:t>
            </a:r>
            <a:r>
              <a:rPr lang="en-IN" dirty="0">
                <a:latin typeface="Cambria" panose="02040503050406030204" pitchFamily="18" charset="0"/>
              </a:rPr>
              <a:t>if you know something needs to be in class but implementation of that </a:t>
            </a:r>
            <a:r>
              <a:rPr lang="en-IN" dirty="0" smtClean="0">
                <a:latin typeface="Cambria" panose="02040503050406030204" pitchFamily="18" charset="0"/>
              </a:rPr>
              <a:t>varies.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endParaRPr lang="en-IN" dirty="0" smtClean="0">
              <a:latin typeface="Cambria" panose="02040503050406030204" pitchFamily="18" charset="0"/>
            </a:endParaRP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IN" dirty="0" smtClean="0">
                <a:latin typeface="Cambria" panose="02040503050406030204" pitchFamily="18" charset="0"/>
              </a:rPr>
              <a:t>In Java, </a:t>
            </a:r>
            <a:r>
              <a:rPr lang="en-IN" dirty="0">
                <a:latin typeface="Cambria" panose="02040503050406030204" pitchFamily="18" charset="0"/>
              </a:rPr>
              <a:t>you </a:t>
            </a:r>
            <a:r>
              <a:rPr lang="en-IN" b="1" dirty="0">
                <a:latin typeface="Cambria" panose="02040503050406030204" pitchFamily="18" charset="0"/>
              </a:rPr>
              <a:t>cannot create instance of abstract </a:t>
            </a:r>
            <a:r>
              <a:rPr lang="en-IN" b="1" dirty="0" smtClean="0">
                <a:latin typeface="Cambria" panose="02040503050406030204" pitchFamily="18" charset="0"/>
              </a:rPr>
              <a:t>class,</a:t>
            </a:r>
            <a:r>
              <a:rPr lang="en-IN" dirty="0" smtClean="0">
                <a:latin typeface="Cambria" panose="02040503050406030204" pitchFamily="18" charset="0"/>
              </a:rPr>
              <a:t> </a:t>
            </a:r>
            <a:r>
              <a:rPr lang="en-IN" dirty="0">
                <a:latin typeface="Cambria" panose="02040503050406030204" pitchFamily="18" charset="0"/>
              </a:rPr>
              <a:t>its compiler </a:t>
            </a:r>
            <a:r>
              <a:rPr lang="en-IN" dirty="0" smtClean="0">
                <a:latin typeface="Cambria" panose="02040503050406030204" pitchFamily="18" charset="0"/>
              </a:rPr>
              <a:t>error.</a:t>
            </a:r>
          </a:p>
          <a:p>
            <a:pPr marL="463550" indent="-238125">
              <a:buSzPct val="70000"/>
              <a:buFont typeface="Courier New" panose="02070309020205020404" pitchFamily="49" charset="0"/>
              <a:buChar char="o"/>
            </a:pPr>
            <a:r>
              <a:rPr lang="en-IN" dirty="0" smtClean="0">
                <a:latin typeface="Cambria" panose="02040503050406030204" pitchFamily="18" charset="0"/>
              </a:rPr>
              <a:t>abstract </a:t>
            </a:r>
            <a:r>
              <a:rPr lang="en-IN" dirty="0">
                <a:latin typeface="Cambria" panose="02040503050406030204" pitchFamily="18" charset="0"/>
              </a:rPr>
              <a:t>is a keyword in </a:t>
            </a:r>
            <a:r>
              <a:rPr lang="en-IN" dirty="0" smtClean="0">
                <a:latin typeface="Cambria" panose="02040503050406030204" pitchFamily="18" charset="0"/>
              </a:rPr>
              <a:t>java.</a:t>
            </a:r>
          </a:p>
          <a:p>
            <a:pPr marL="463550" indent="-238125">
              <a:buSzPct val="70000"/>
              <a:buFont typeface="Courier New" panose="02070309020205020404" pitchFamily="49" charset="0"/>
              <a:buChar char="o"/>
            </a:pPr>
            <a:r>
              <a:rPr lang="en-IN" dirty="0" smtClean="0">
                <a:latin typeface="Cambria" panose="02040503050406030204" pitchFamily="18" charset="0"/>
              </a:rPr>
              <a:t>A </a:t>
            </a:r>
            <a:r>
              <a:rPr lang="en-IN" dirty="0">
                <a:latin typeface="Cambria" panose="02040503050406030204" pitchFamily="18" charset="0"/>
              </a:rPr>
              <a:t>class automatically becomes abstract class when any of its method </a:t>
            </a:r>
            <a:r>
              <a:rPr lang="en-IN" dirty="0" smtClean="0">
                <a:latin typeface="Cambria" panose="02040503050406030204" pitchFamily="18" charset="0"/>
              </a:rPr>
              <a:t>declared as abstract.</a:t>
            </a:r>
          </a:p>
          <a:p>
            <a:pPr marL="463550" indent="-238125">
              <a:buSzPct val="70000"/>
              <a:buFont typeface="Courier New" panose="02070309020205020404" pitchFamily="49" charset="0"/>
              <a:buChar char="o"/>
            </a:pPr>
            <a:r>
              <a:rPr lang="en-IN" dirty="0" smtClean="0">
                <a:latin typeface="Cambria" panose="02040503050406030204" pitchFamily="18" charset="0"/>
              </a:rPr>
              <a:t>abstract </a:t>
            </a:r>
            <a:r>
              <a:rPr lang="en-IN" dirty="0">
                <a:latin typeface="Cambria" panose="02040503050406030204" pitchFamily="18" charset="0"/>
              </a:rPr>
              <a:t>method doesn't have method </a:t>
            </a:r>
            <a:r>
              <a:rPr lang="en-IN" dirty="0" smtClean="0">
                <a:latin typeface="Cambria" panose="02040503050406030204" pitchFamily="18" charset="0"/>
              </a:rPr>
              <a:t>body.</a:t>
            </a:r>
          </a:p>
          <a:p>
            <a:pPr marL="463550" indent="-238125">
              <a:buSzPct val="70000"/>
              <a:buFont typeface="Courier New" panose="02070309020205020404" pitchFamily="49" charset="0"/>
              <a:buChar char="o"/>
            </a:pPr>
            <a:r>
              <a:rPr lang="en-IN" b="1" dirty="0" smtClean="0">
                <a:latin typeface="Cambria" panose="02040503050406030204" pitchFamily="18" charset="0"/>
              </a:rPr>
              <a:t>Variable </a:t>
            </a:r>
            <a:r>
              <a:rPr lang="en-IN" b="1" dirty="0">
                <a:latin typeface="Cambria" panose="02040503050406030204" pitchFamily="18" charset="0"/>
              </a:rPr>
              <a:t>cannot be made abstract</a:t>
            </a:r>
            <a:r>
              <a:rPr lang="en-IN" dirty="0">
                <a:latin typeface="Cambria" panose="02040503050406030204" pitchFamily="18" charset="0"/>
              </a:rPr>
              <a:t>, its only behaviour or methods which would </a:t>
            </a:r>
            <a:r>
              <a:rPr lang="en-IN" dirty="0" smtClean="0">
                <a:latin typeface="Cambria" panose="02040503050406030204" pitchFamily="18" charset="0"/>
              </a:rPr>
              <a:t>be abstract.</a:t>
            </a:r>
          </a:p>
          <a:p>
            <a:pPr marL="463550" indent="-238125">
              <a:buSzPct val="70000"/>
              <a:buFont typeface="Courier New" panose="02070309020205020404" pitchFamily="49" charset="0"/>
              <a:buChar char="o"/>
            </a:pPr>
            <a:r>
              <a:rPr lang="en-IN" dirty="0">
                <a:latin typeface="Cambria" panose="02040503050406030204" pitchFamily="18" charset="0"/>
              </a:rPr>
              <a:t>I</a:t>
            </a:r>
            <a:r>
              <a:rPr lang="en-IN" dirty="0" smtClean="0">
                <a:latin typeface="Cambria" panose="02040503050406030204" pitchFamily="18" charset="0"/>
              </a:rPr>
              <a:t>f </a:t>
            </a:r>
            <a:r>
              <a:rPr lang="en-IN" dirty="0">
                <a:latin typeface="Cambria" panose="02040503050406030204" pitchFamily="18" charset="0"/>
              </a:rPr>
              <a:t>a class extends an abstract class or interface it has to provide implementation to all its abstract method to be a concrete class. Alternatively this class can also be abstract.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</a:rPr>
              <a:t>Abstraction in java is achieved by using interface and abstract class. Interface give 100% abstraction and abstract class give 0-100% abstraction.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b="1" smtClean="0">
                <a:latin typeface="Cambria" panose="02040503050406030204" pitchFamily="18" charset="0"/>
              </a:rPr>
              <a:t>Abstraction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cs typeface="Avenir Ligh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7127781"/>
      </p:ext>
    </p:extLst>
  </p:cSld>
  <p:clrMapOvr>
    <a:masterClrMapping/>
  </p:clrMapOvr>
  <p:transition>
    <p:wipe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IN" sz="2400" b="1" dirty="0" smtClean="0">
                <a:latin typeface="Cambria" panose="02040503050406030204" pitchFamily="18" charset="0"/>
              </a:rPr>
              <a:t>Abstract Class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cs typeface="Avenir Ligh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FCEEB87-3F25-4F88-BEB8-ADA90D67894E}"/>
              </a:ext>
            </a:extLst>
          </p:cNvPr>
          <p:cNvSpPr txBox="1"/>
          <p:nvPr/>
        </p:nvSpPr>
        <p:spPr>
          <a:xfrm>
            <a:off x="427693" y="3642095"/>
            <a:ext cx="83102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A </a:t>
            </a:r>
            <a:r>
              <a:rPr lang="en-IN" sz="2000" dirty="0">
                <a:solidFill>
                  <a:srgbClr val="000000"/>
                </a:solidFill>
                <a:latin typeface="Cambria" panose="02040503050406030204" pitchFamily="18" charset="0"/>
              </a:rPr>
              <a:t>class is called concrete if it does not contain any abstract method and implements all abstract method inherited from abstract class or interface it has implemented or extended</a:t>
            </a:r>
            <a:r>
              <a:rPr lang="en-IN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50509" y="1298710"/>
            <a:ext cx="2743200" cy="157263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class that is declared as abstract is known as abstract class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994718" y="1298711"/>
            <a:ext cx="2743200" cy="157263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If you want to use it you need to make it complete or concrete by extending 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it.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072613" y="1298711"/>
            <a:ext cx="2743200" cy="157263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 abstract class is something which is incomplete and you cannot create instance of abstract class.</a:t>
            </a:r>
          </a:p>
        </p:txBody>
      </p:sp>
      <p:sp>
        <p:nvSpPr>
          <p:cNvPr id="4" name="Rectangle 3"/>
          <p:cNvSpPr/>
          <p:nvPr/>
        </p:nvSpPr>
        <p:spPr>
          <a:xfrm>
            <a:off x="2088315" y="4927360"/>
            <a:ext cx="528542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just"/>
            <a:r>
              <a:rPr lang="en-IN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abstract class &lt;class-name&gt;{}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7404693"/>
      </p:ext>
    </p:extLst>
  </p:cSld>
  <p:clrMapOvr>
    <a:masterClrMapping/>
  </p:clrMapOvr>
  <p:transition>
    <p:wipe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IN" sz="2400" b="1" dirty="0" smtClean="0">
                <a:latin typeface="Cambria" panose="02040503050406030204" pitchFamily="18" charset="0"/>
              </a:rPr>
              <a:t>Abstract Method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cs typeface="Avenir Ligh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FCEEB87-3F25-4F88-BEB8-ADA90D67894E}"/>
              </a:ext>
            </a:extLst>
          </p:cNvPr>
          <p:cNvSpPr txBox="1"/>
          <p:nvPr/>
        </p:nvSpPr>
        <p:spPr>
          <a:xfrm>
            <a:off x="1940461" y="5199796"/>
            <a:ext cx="573281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Syntax</a:t>
            </a:r>
            <a:r>
              <a:rPr lang="en-IN" sz="16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: abstract </a:t>
            </a:r>
            <a:r>
              <a:rPr lang="en-IN" sz="16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return_type</a:t>
            </a:r>
            <a:r>
              <a:rPr lang="en-IN" sz="16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method_name</a:t>
            </a:r>
            <a:r>
              <a:rPr lang="en-IN" sz="16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IN" sz="16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();</a:t>
            </a:r>
            <a:endParaRPr lang="en-US" sz="1600" b="1" dirty="0">
              <a:latin typeface="Cambria" panose="02040503050406030204" pitchFamily="18" charset="0"/>
              <a:ea typeface="Cambria" panose="02040503050406030204" pitchFamily="18" charset="0"/>
              <a:cs typeface="Courier New" panose="020703090202050204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419751" y="1296052"/>
            <a:ext cx="3017520" cy="157263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method that is declare as abstract and </a:t>
            </a:r>
            <a:r>
              <a:rPr lang="en-IN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does not have implementation</a:t>
            </a:r>
            <a:r>
              <a:rPr lang="en-IN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 is known as abstract method.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419751" y="3007170"/>
            <a:ext cx="3017520" cy="15726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 abstract method in Java doesn't have body, it’s just a declaration.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655754" y="1296052"/>
            <a:ext cx="3017520" cy="15726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If you define abstract method than class must be abstract.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655754" y="3001852"/>
            <a:ext cx="3017520" cy="157263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 order to use abstract method you need to 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override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 that method in Subclass.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6099460"/>
      </p:ext>
    </p:extLst>
  </p:cSld>
  <p:clrMapOvr>
    <a:masterClrMapping/>
  </p:clrMapOvr>
  <p:transition>
    <p:wipe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r>
              <a:rPr lang="en-IN" sz="2400" b="1" dirty="0">
                <a:latin typeface="Cambria" panose="02040503050406030204" pitchFamily="18" charset="0"/>
              </a:rPr>
              <a:t>Abstraction – Example 1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4794DAA2-05E8-4E98-9611-1106D47CDA3B}"/>
              </a:ext>
            </a:extLst>
          </p:cNvPr>
          <p:cNvSpPr/>
          <p:nvPr/>
        </p:nvSpPr>
        <p:spPr>
          <a:xfrm>
            <a:off x="1116957" y="1349472"/>
            <a:ext cx="6910086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abstract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Customer {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name;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getName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name;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}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setName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name) {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.name = name;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}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abstract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getPenaltyForLosingBook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5FAA32D-713C-4EDC-B670-9F43C687E11D}"/>
              </a:ext>
            </a:extLst>
          </p:cNvPr>
          <p:cNvSpPr txBox="1"/>
          <p:nvPr/>
        </p:nvSpPr>
        <p:spPr>
          <a:xfrm>
            <a:off x="1" y="4885491"/>
            <a:ext cx="914400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000000"/>
                </a:solidFill>
                <a:latin typeface="Cambria" panose="02040503050406030204" pitchFamily="18" charset="0"/>
              </a:rPr>
              <a:t>In </a:t>
            </a:r>
            <a:r>
              <a:rPr lang="en-IN" dirty="0">
                <a:solidFill>
                  <a:srgbClr val="000000"/>
                </a:solidFill>
                <a:latin typeface="Cambria" panose="02040503050406030204" pitchFamily="18" charset="0"/>
              </a:rPr>
              <a:t>t</a:t>
            </a:r>
            <a:r>
              <a:rPr lang="en-IN" dirty="0" smtClean="0">
                <a:solidFill>
                  <a:srgbClr val="000000"/>
                </a:solidFill>
                <a:latin typeface="Cambria" panose="02040503050406030204" pitchFamily="18" charset="0"/>
              </a:rPr>
              <a:t>he </a:t>
            </a:r>
            <a:r>
              <a:rPr lang="en-IN" dirty="0">
                <a:solidFill>
                  <a:srgbClr val="000000"/>
                </a:solidFill>
                <a:latin typeface="Cambria" panose="02040503050406030204" pitchFamily="18" charset="0"/>
              </a:rPr>
              <a:t>above example </a:t>
            </a:r>
            <a:r>
              <a:rPr lang="en-IN" dirty="0" smtClean="0">
                <a:solidFill>
                  <a:srgbClr val="000000"/>
                </a:solidFill>
                <a:latin typeface="Cambria" panose="02040503050406030204" pitchFamily="18" charset="0"/>
              </a:rPr>
              <a:t>method </a:t>
            </a:r>
            <a:r>
              <a:rPr lang="en-IN" b="1" dirty="0" err="1" smtClean="0">
                <a:solidFill>
                  <a:srgbClr val="000000"/>
                </a:solidFill>
                <a:latin typeface="Cambria" panose="02040503050406030204" pitchFamily="18" charset="0"/>
              </a:rPr>
              <a:t>getPenaltyForLosingBook</a:t>
            </a:r>
            <a:r>
              <a:rPr lang="en-IN" b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IN" dirty="0" smtClean="0">
                <a:solidFill>
                  <a:srgbClr val="000000"/>
                </a:solidFill>
                <a:latin typeface="Cambria" panose="02040503050406030204" pitchFamily="18" charset="0"/>
              </a:rPr>
              <a:t>do </a:t>
            </a:r>
            <a:r>
              <a:rPr lang="en-IN" dirty="0">
                <a:solidFill>
                  <a:srgbClr val="000000"/>
                </a:solidFill>
                <a:latin typeface="Cambria" panose="02040503050406030204" pitchFamily="18" charset="0"/>
              </a:rPr>
              <a:t>not </a:t>
            </a:r>
            <a:r>
              <a:rPr lang="en-IN" dirty="0" smtClean="0">
                <a:solidFill>
                  <a:srgbClr val="000000"/>
                </a:solidFill>
                <a:latin typeface="Cambria" panose="02040503050406030204" pitchFamily="18" charset="0"/>
              </a:rPr>
              <a:t>have implementation </a:t>
            </a:r>
            <a:r>
              <a:rPr lang="en-IN" dirty="0">
                <a:solidFill>
                  <a:srgbClr val="000000"/>
                </a:solidFill>
                <a:latin typeface="Cambria" panose="02040503050406030204" pitchFamily="18" charset="0"/>
              </a:rPr>
              <a:t>here, whichever class inheriting will </a:t>
            </a:r>
            <a:r>
              <a:rPr lang="en-IN">
                <a:solidFill>
                  <a:srgbClr val="000000"/>
                </a:solidFill>
                <a:latin typeface="Cambria" panose="02040503050406030204" pitchFamily="18" charset="0"/>
              </a:rPr>
              <a:t>provide </a:t>
            </a:r>
            <a:r>
              <a:rPr lang="en-IN" smtClean="0">
                <a:solidFill>
                  <a:srgbClr val="000000"/>
                </a:solidFill>
                <a:latin typeface="Cambria" panose="02040503050406030204" pitchFamily="18" charset="0"/>
              </a:rPr>
              <a:t>an </a:t>
            </a:r>
            <a:r>
              <a:rPr lang="en-IN" dirty="0" smtClean="0">
                <a:solidFill>
                  <a:srgbClr val="000000"/>
                </a:solidFill>
                <a:latin typeface="Cambria" panose="02040503050406030204" pitchFamily="18" charset="0"/>
              </a:rPr>
              <a:t>implementation.</a:t>
            </a:r>
            <a:endParaRPr lang="en-IN" b="1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9551830"/>
      </p:ext>
    </p:extLst>
  </p:cSld>
  <p:clrMapOvr>
    <a:masterClrMapping/>
  </p:clrMapOvr>
  <p:transition>
    <p:wipe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C70682E8-16E9-46C3-8A3A-9DC21A35B387}"/>
              </a:ext>
            </a:extLst>
          </p:cNvPr>
          <p:cNvSpPr/>
          <p:nvPr/>
        </p:nvSpPr>
        <p:spPr>
          <a:xfrm>
            <a:off x="1339172" y="1109550"/>
            <a:ext cx="6371863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Staff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extends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Customer {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@Override</a:t>
            </a:r>
            <a:endParaRPr lang="en-US" sz="1600" b="1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getPenaltyForLosingBook() {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25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}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600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783AE29C-570B-484D-AA09-A10D8CCAF8BD}"/>
              </a:ext>
            </a:extLst>
          </p:cNvPr>
          <p:cNvSpPr/>
          <p:nvPr/>
        </p:nvSpPr>
        <p:spPr>
          <a:xfrm>
            <a:off x="1339171" y="4610816"/>
            <a:ext cx="6371864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Customer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person = </a:t>
            </a:r>
            <a:r>
              <a:rPr 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Staff();</a:t>
            </a:r>
          </a:p>
          <a:p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person.setName(</a:t>
            </a:r>
            <a:r>
              <a:rPr lang="en-US" sz="14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"Aegan Tangareyan"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System.out.println(person.getName());</a:t>
            </a:r>
          </a:p>
          <a:p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System.out.println(</a:t>
            </a:r>
            <a:r>
              <a:rPr lang="en-US" sz="14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"Penalty for Losing Book "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+ person.getPenaltyForLosingBook());</a:t>
            </a:r>
            <a:endParaRPr lang="en-US" sz="1400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F5C0B39-3157-43AD-9465-29F51D871535}"/>
              </a:ext>
            </a:extLst>
          </p:cNvPr>
          <p:cNvSpPr txBox="1"/>
          <p:nvPr/>
        </p:nvSpPr>
        <p:spPr>
          <a:xfrm>
            <a:off x="0" y="3317976"/>
            <a:ext cx="914400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000000"/>
                </a:solidFill>
                <a:latin typeface="Cambria" panose="02040503050406030204" pitchFamily="18" charset="0"/>
              </a:rPr>
              <a:t>In </a:t>
            </a:r>
            <a:r>
              <a:rPr lang="en-IN" dirty="0">
                <a:solidFill>
                  <a:srgbClr val="000000"/>
                </a:solidFill>
                <a:latin typeface="Cambria" panose="02040503050406030204" pitchFamily="18" charset="0"/>
              </a:rPr>
              <a:t>t</a:t>
            </a:r>
            <a:r>
              <a:rPr lang="en-IN" dirty="0" smtClean="0">
                <a:solidFill>
                  <a:srgbClr val="000000"/>
                </a:solidFill>
                <a:latin typeface="Cambria" panose="02040503050406030204" pitchFamily="18" charset="0"/>
              </a:rPr>
              <a:t>he </a:t>
            </a:r>
            <a:r>
              <a:rPr lang="en-IN" dirty="0">
                <a:solidFill>
                  <a:srgbClr val="000000"/>
                </a:solidFill>
                <a:latin typeface="Cambria" panose="02040503050406030204" pitchFamily="18" charset="0"/>
              </a:rPr>
              <a:t>above example </a:t>
            </a:r>
            <a:r>
              <a:rPr lang="en-IN" dirty="0" smtClean="0">
                <a:solidFill>
                  <a:srgbClr val="000000"/>
                </a:solidFill>
                <a:latin typeface="Cambria" panose="02040503050406030204" pitchFamily="18" charset="0"/>
              </a:rPr>
              <a:t>method </a:t>
            </a:r>
            <a:r>
              <a:rPr lang="en-IN" b="1" dirty="0" err="1" smtClean="0">
                <a:solidFill>
                  <a:srgbClr val="000000"/>
                </a:solidFill>
                <a:latin typeface="Cambria" panose="02040503050406030204" pitchFamily="18" charset="0"/>
              </a:rPr>
              <a:t>getPenaltyForLosingBook</a:t>
            </a:r>
            <a:r>
              <a:rPr lang="en-IN" b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IN" dirty="0">
                <a:solidFill>
                  <a:srgbClr val="000000"/>
                </a:solidFill>
                <a:latin typeface="Cambria" panose="02040503050406030204" pitchFamily="18" charset="0"/>
              </a:rPr>
              <a:t>been implemented by class </a:t>
            </a:r>
            <a:r>
              <a:rPr lang="en-IN" dirty="0" smtClean="0">
                <a:solidFill>
                  <a:srgbClr val="000000"/>
                </a:solidFill>
                <a:latin typeface="Cambria" panose="02040503050406030204" pitchFamily="18" charset="0"/>
              </a:rPr>
              <a:t>Staff, </a:t>
            </a:r>
            <a:r>
              <a:rPr lang="en-IN" dirty="0">
                <a:solidFill>
                  <a:srgbClr val="000000"/>
                </a:solidFill>
                <a:latin typeface="Cambria" panose="02040503050406030204" pitchFamily="18" charset="0"/>
              </a:rPr>
              <a:t>its possible the same method when being implemented by a class Student extends </a:t>
            </a:r>
            <a:r>
              <a:rPr lang="en-IN" dirty="0" smtClean="0">
                <a:solidFill>
                  <a:srgbClr val="000000"/>
                </a:solidFill>
                <a:latin typeface="Cambria" panose="02040503050406030204" pitchFamily="18" charset="0"/>
              </a:rPr>
              <a:t>Person, </a:t>
            </a:r>
            <a:r>
              <a:rPr lang="en-IN" dirty="0">
                <a:solidFill>
                  <a:srgbClr val="000000"/>
                </a:solidFill>
                <a:latin typeface="Cambria" panose="02040503050406030204" pitchFamily="18" charset="0"/>
              </a:rPr>
              <a:t>it might not have the same value.</a:t>
            </a:r>
            <a:endParaRPr lang="en-IN" dirty="0">
              <a:solidFill>
                <a:srgbClr val="000000"/>
              </a:solidFill>
              <a:latin typeface="bree_serifregular"/>
            </a:endParaRPr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b="1" smtClean="0">
                <a:latin typeface="Cambria" panose="02040503050406030204" pitchFamily="18" charset="0"/>
              </a:rPr>
              <a:t>Abstraction – Example 1 </a:t>
            </a:r>
            <a:endParaRPr lang="en-IN" sz="2400" b="1" dirty="0">
              <a:latin typeface="Cambria" panose="020405030504060302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0529040"/>
      </p:ext>
    </p:extLst>
  </p:cSld>
  <p:clrMapOvr>
    <a:masterClrMapping/>
  </p:clrMapOvr>
  <p:transition>
    <p:wipe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pooja\LOCALS~1\Temp\articulate\presenter\imgtemp\IbI6ydJu_files\slide0001_image001.png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TITLE_TAG" val="Exercise"/>
  <p:tag name="ARTICULATE_SLIDE_PAUSE" val="1"/>
  <p:tag name="ARTICULATE_NAV_LEVEL" val="1"/>
  <p:tag name="ARTICULATE_PLAYLIST_ID" val="-1"/>
  <p:tag name="ARTICULATE_LOCK_SLIDE" val="0"/>
  <p:tag name="ARTICULATE_SLIDE_NAV" val="29"/>
  <p:tag name="ARTICULATE_SLIDE_GUID" val="28bb4684-be9a-4f3b-a7fe-d240fdd2fae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TITLE_TAG" val="Exercise"/>
  <p:tag name="ARTICULATE_SLIDE_PAUSE" val="1"/>
  <p:tag name="ARTICULATE_NAV_LEVEL" val="1"/>
  <p:tag name="ARTICULATE_PLAYLIST_ID" val="-1"/>
  <p:tag name="ARTICULATE_LOCK_SLIDE" val="0"/>
  <p:tag name="ARTICULATE_SLIDE_NAV" val="29"/>
  <p:tag name="ARTICULATE_SLIDE_GUID" val="28bb4684-be9a-4f3b-a7fe-d240fdd2fae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STDCONTENT"/>
  <p:tag name="ARTICULATE_SLIDE_GUID" val="bd7b3ccb-7e31-4279-a0be-50ce96e50702"/>
  <p:tag name="ARTICULATE_SLIDE_PAUSE" val="1"/>
  <p:tag name="ARTICULATE_NAV_LEVEL" val="1"/>
  <p:tag name="ARTICULATE_PLAYLIST_ID" val="-1"/>
  <p:tag name="ARTICULATE_VIEW_MODE" val="0"/>
  <p:tag name="ARTICULATE_LOCK_SLIDE" val="0"/>
  <p:tag name="ARTICULATE_SLIDE_NAV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TITLE_TAG" val="Exercise"/>
  <p:tag name="ARTICULATE_SLIDE_PAUSE" val="1"/>
  <p:tag name="ARTICULATE_NAV_LEVEL" val="1"/>
  <p:tag name="ARTICULATE_PLAYLIST_ID" val="-1"/>
  <p:tag name="ARTICULATE_LOCK_SLIDE" val="0"/>
  <p:tag name="ARTICULATE_SLIDE_NAV" val="29"/>
  <p:tag name="ARTICULATE_SLIDE_GUID" val="28bb4684-be9a-4f3b-a7fe-d240fdd2fae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TITLE_TAG" val="Exercise"/>
  <p:tag name="ARTICULATE_SLIDE_PAUSE" val="1"/>
  <p:tag name="ARTICULATE_NAV_LEVEL" val="1"/>
  <p:tag name="ARTICULATE_PLAYLIST_ID" val="-1"/>
  <p:tag name="ARTICULATE_LOCK_SLIDE" val="0"/>
  <p:tag name="ARTICULATE_SLIDE_NAV" val="29"/>
  <p:tag name="ARTICULATE_SLIDE_GUID" val="28bb4684-be9a-4f3b-a7fe-d240fdd2fae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523</TotalTime>
  <Words>1364</Words>
  <Application>Microsoft Office PowerPoint</Application>
  <PresentationFormat>On-screen Show (4:3)</PresentationFormat>
  <Paragraphs>359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7" baseType="lpstr">
      <vt:lpstr>Arial Unicode MS</vt:lpstr>
      <vt:lpstr>MS PGothic</vt:lpstr>
      <vt:lpstr>MS PGothic</vt:lpstr>
      <vt:lpstr>Arial</vt:lpstr>
      <vt:lpstr>Avenir Light</vt:lpstr>
      <vt:lpstr>bree_serifregular</vt:lpstr>
      <vt:lpstr>Calibri Light</vt:lpstr>
      <vt:lpstr>Cambria</vt:lpstr>
      <vt:lpstr>Courier New</vt:lpstr>
      <vt:lpstr>Times New Roman</vt:lpstr>
      <vt:lpstr>Trebuchet MS</vt:lpstr>
      <vt:lpstr>Wingdings</vt:lpstr>
      <vt:lpstr>Office Theme</vt:lpstr>
      <vt:lpstr>PowerPoint Presentation</vt:lpstr>
      <vt:lpstr>Agenda</vt:lpstr>
      <vt:lpstr>OOPS - Definition</vt:lpstr>
      <vt:lpstr>Abstraction</vt:lpstr>
      <vt:lpstr>PowerPoint Presentation</vt:lpstr>
      <vt:lpstr>Abstract Class</vt:lpstr>
      <vt:lpstr>Abstract Method</vt:lpstr>
      <vt:lpstr>Abstraction – Example 1 </vt:lpstr>
      <vt:lpstr>PowerPoint Presentation</vt:lpstr>
      <vt:lpstr>PowerPoint Presentation</vt:lpstr>
      <vt:lpstr>Encapsulation</vt:lpstr>
      <vt:lpstr>PowerPoint Presentation</vt:lpstr>
      <vt:lpstr>Encapsulation</vt:lpstr>
      <vt:lpstr>Encapsulation</vt:lpstr>
      <vt:lpstr>PowerPoint Presentation</vt:lpstr>
      <vt:lpstr>Inheritance</vt:lpstr>
      <vt:lpstr>Inheritance</vt:lpstr>
      <vt:lpstr>Inheritance</vt:lpstr>
      <vt:lpstr>Inheritance</vt:lpstr>
      <vt:lpstr>PowerPoint Presentation</vt:lpstr>
      <vt:lpstr>PowerPoint Presentation</vt:lpstr>
      <vt:lpstr>Polymorphism</vt:lpstr>
      <vt:lpstr>Polymorphism</vt:lpstr>
      <vt:lpstr>Polymorphism </vt:lpstr>
      <vt:lpstr>Polymorphism </vt:lpstr>
      <vt:lpstr>Class Modifiers</vt:lpstr>
      <vt:lpstr>Class Modifiers</vt:lpstr>
      <vt:lpstr>Access Modifiers</vt:lpstr>
      <vt:lpstr>Final Methods</vt:lpstr>
      <vt:lpstr>Static Methods &amp; Variables</vt:lpstr>
      <vt:lpstr>PowerPoint Presentation</vt:lpstr>
      <vt:lpstr>PowerPoint Presentation</vt:lpstr>
      <vt:lpstr>Final Static Variable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</dc:creator>
  <cp:lastModifiedBy>Nisha Jebastin</cp:lastModifiedBy>
  <cp:revision>138</cp:revision>
  <dcterms:created xsi:type="dcterms:W3CDTF">2019-04-12T13:59:55Z</dcterms:created>
  <dcterms:modified xsi:type="dcterms:W3CDTF">2019-06-12T06:54:30Z</dcterms:modified>
</cp:coreProperties>
</file>