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706" r:id="rId2"/>
    <p:sldMasterId id="2147483718" r:id="rId3"/>
    <p:sldMasterId id="2147483722" r:id="rId4"/>
    <p:sldMasterId id="2147483726" r:id="rId5"/>
  </p:sldMasterIdLst>
  <p:notesMasterIdLst>
    <p:notesMasterId r:id="rId19"/>
  </p:notesMasterIdLst>
  <p:sldIdLst>
    <p:sldId id="357" r:id="rId6"/>
    <p:sldId id="658" r:id="rId7"/>
    <p:sldId id="655" r:id="rId8"/>
    <p:sldId id="657" r:id="rId9"/>
    <p:sldId id="656" r:id="rId10"/>
    <p:sldId id="407" r:id="rId11"/>
    <p:sldId id="650" r:id="rId12"/>
    <p:sldId id="649" r:id="rId13"/>
    <p:sldId id="660" r:id="rId14"/>
    <p:sldId id="652" r:id="rId15"/>
    <p:sldId id="653" r:id="rId16"/>
    <p:sldId id="663" r:id="rId17"/>
    <p:sldId id="6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642"/>
    <a:srgbClr val="C00000"/>
    <a:srgbClr val="EBF1DE"/>
    <a:srgbClr val="F8CCCC"/>
    <a:srgbClr val="953735"/>
    <a:srgbClr val="7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78719" autoAdjust="0"/>
  </p:normalViewPr>
  <p:slideViewPr>
    <p:cSldViewPr snapToGrid="0">
      <p:cViewPr varScale="1">
        <p:scale>
          <a:sx n="56" d="100"/>
          <a:sy n="56" d="100"/>
        </p:scale>
        <p:origin x="1056" y="66"/>
      </p:cViewPr>
      <p:guideLst>
        <p:guide orient="horz" pos="3144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05EB06F-9B92-4DE2-B309-2E7F4E8A3DDB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15725F80-A11F-4DCE-AC02-B43CE49AAE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3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8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</a:t>
            </a:r>
            <a:r>
              <a:rPr lang="en-US" dirty="0" err="1"/>
              <a:t>classinterfaces</a:t>
            </a:r>
            <a:r>
              <a:rPr lang="en-US" dirty="0"/>
              <a:t>\section3\Library.java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95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semester2\1-java8\1-coding-fundamentals-oops-control-statements\2-class-exercises-and-demos\coding-fundamentals\</a:t>
            </a:r>
            <a:r>
              <a:rPr lang="en-US" dirty="0" err="1" smtClean="0"/>
              <a:t>src</a:t>
            </a:r>
            <a:r>
              <a:rPr lang="en-US" dirty="0" smtClean="0"/>
              <a:t>\com\</a:t>
            </a:r>
            <a:r>
              <a:rPr lang="en-US" dirty="0" err="1" smtClean="0"/>
              <a:t>imarticus</a:t>
            </a:r>
            <a:r>
              <a:rPr lang="en-US" dirty="0" smtClean="0"/>
              <a:t>\tutorial\</a:t>
            </a:r>
            <a:r>
              <a:rPr lang="en-US" dirty="0" err="1" smtClean="0"/>
              <a:t>codingfundamentals</a:t>
            </a:r>
            <a:r>
              <a:rPr lang="en-US" dirty="0" smtClean="0"/>
              <a:t>\exercises\</a:t>
            </a:r>
            <a:r>
              <a:rPr lang="en-US" dirty="0" err="1" smtClean="0"/>
              <a:t>classinterfaces</a:t>
            </a:r>
            <a:r>
              <a:rPr lang="en-US" dirty="0" smtClean="0"/>
              <a:t>\IndianWeatherService.java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4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33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6/4/2019 5:47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</a:t>
            </a:r>
            <a:r>
              <a:rPr lang="en-US" dirty="0" err="1"/>
              <a:t>classinterfaces</a:t>
            </a:r>
            <a:r>
              <a:rPr lang="en-US" dirty="0"/>
              <a:t>\section1\Library.java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2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7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7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1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0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semester2\1-java8\1-coding-fundamentals-oops-control-statements\2-class-exercises-and-demos\coding-fundamentals\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codingfundamentals</a:t>
            </a:r>
            <a:r>
              <a:rPr lang="en-US" dirty="0"/>
              <a:t>\demos\</a:t>
            </a:r>
            <a:r>
              <a:rPr lang="en-US" dirty="0" err="1"/>
              <a:t>classinterfaces</a:t>
            </a:r>
            <a:r>
              <a:rPr lang="en-US" dirty="0"/>
              <a:t>\section2\Car.java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4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65174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8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5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005785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5200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824729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4EBA90-4B0C-4440-9FDB-0CE93A6903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D6F2FA-1CAE-41FC-B6B8-99C624A72C9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943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019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617367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568750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109158"/>
      </p:ext>
    </p:extLst>
  </p:cSld>
  <p:clrMapOvr>
    <a:masterClrMapping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059"/>
            <a:ext cx="8229600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 marL="742950" indent="-285750">
              <a:buFont typeface="Courier New" pitchFamily="49" charset="0"/>
              <a:buChar char="o"/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1849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521662"/>
      </p:ext>
    </p:extLst>
  </p:cSld>
  <p:clrMapOvr>
    <a:masterClrMapping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71"/>
          <p:cNvSpPr txBox="1">
            <a:spLocks noChangeArrowheads="1"/>
          </p:cNvSpPr>
          <p:nvPr userDrawn="1"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Cambria" pitchFamily="18" charset="0"/>
                <a:ea typeface="MS PGothic" pitchFamily="34" charset="-128"/>
                <a:sym typeface="Cambria" pitchFamily="18" charset="0"/>
              </a:rPr>
              <a:t>Private and Confidential</a:t>
            </a:r>
          </a:p>
        </p:txBody>
      </p:sp>
      <p:sp>
        <p:nvSpPr>
          <p:cNvPr id="7" name="Shape 72"/>
          <p:cNvSpPr txBox="1">
            <a:spLocks noChangeArrowheads="1"/>
          </p:cNvSpPr>
          <p:nvPr userDrawn="1"/>
        </p:nvSpPr>
        <p:spPr bwMode="auto">
          <a:xfrm>
            <a:off x="6629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buSzPct val="25000"/>
            </a:pPr>
            <a:fld id="{45FA6095-4726-4D1A-8411-1EF02EB69AD5}" type="slidenum">
              <a:rPr lang="en-US" sz="110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  <a:sym typeface="Cambria" panose="02040503050406030204" pitchFamily="18" charset="0"/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  <a:buSzPct val="25000"/>
              </a:pPr>
              <a:t>‹#›</a:t>
            </a:fld>
            <a:endParaRPr lang="en-US" sz="1100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402"/>
      </p:ext>
    </p:extLst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7668"/>
      </p:ext>
    </p:extLst>
  </p:cSld>
  <p:clrMapOvr>
    <a:masterClrMapping/>
  </p:clrMapOvr>
  <p:transition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719428"/>
      </p:ext>
    </p:extLst>
  </p:cSld>
  <p:clrMapOvr>
    <a:masterClrMapping/>
  </p:clrMapOvr>
  <p:transition>
    <p:wipe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75CFC4E9-40B5-7546-816D-324BD338B0C6}" type="datetimeFigureOut">
              <a:rPr lang="en-US" smtClean="0">
                <a:solidFill>
                  <a:prstClr val="black"/>
                </a:solidFill>
              </a:rPr>
              <a:pPr defTabSz="914400"/>
              <a:t>6/4/2019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defTabSz="914400"/>
            <a:fld id="{3A565E46-7880-4D4D-B1EB-437D39468CE2}" type="slidenum">
              <a:rPr 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34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49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6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2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9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9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4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32" r:id="rId4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>
    <p:wipe dir="u"/>
  </p:transition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8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0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797857" y="803238"/>
            <a:ext cx="396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Classes, Interfaces and </a:t>
            </a:r>
            <a:r>
              <a:rPr lang="en-US" sz="4800" b="1" dirty="0" err="1">
                <a:solidFill>
                  <a:prstClr val="white"/>
                </a:solidFill>
                <a:latin typeface="Cambria" panose="02040503050406030204" pitchFamily="18" charset="0"/>
              </a:rPr>
              <a:t>Enums</a:t>
            </a:r>
            <a:endParaRPr lang="en-US" sz="4800" b="1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Declaring </a:t>
            </a:r>
            <a:r>
              <a:rPr lang="en-US" sz="2400" b="1" dirty="0" err="1">
                <a:latin typeface="Cambria" pitchFamily="18" charset="0"/>
              </a:rPr>
              <a:t>Enums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19259"/>
            <a:ext cx="9144000" cy="613301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Enums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FE562B2-6ED9-4874-AE39-F0B99E64BF10}"/>
              </a:ext>
            </a:extLst>
          </p:cNvPr>
          <p:cNvSpPr/>
          <p:nvPr/>
        </p:nvSpPr>
        <p:spPr>
          <a:xfrm>
            <a:off x="329784" y="1870881"/>
            <a:ext cx="88142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Enumerations serve the purpose of representing a group of named constants in a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Java has keyword </a:t>
            </a:r>
            <a:r>
              <a:rPr lang="en-US" dirty="0" err="1">
                <a:latin typeface="Cambria" panose="02040503050406030204" pitchFamily="18" charset="0"/>
              </a:rPr>
              <a:t>enum</a:t>
            </a:r>
            <a:r>
              <a:rPr lang="en-US" dirty="0">
                <a:latin typeface="Cambria" panose="02040503050406030204" pitchFamily="18" charset="0"/>
              </a:rPr>
              <a:t> to address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Cambria" panose="02040503050406030204" pitchFamily="18" charset="0"/>
              </a:rPr>
              <a:t>Enums</a:t>
            </a:r>
            <a:r>
              <a:rPr lang="en-US" altLang="en-US" dirty="0">
                <a:latin typeface="Cambria" panose="02040503050406030204" pitchFamily="18" charset="0"/>
              </a:rPr>
              <a:t> reduce the bugs in your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For instance, in a library application you might want to restrict your book category to </a:t>
            </a:r>
            <a:r>
              <a:rPr lang="en-US" altLang="en-US" dirty="0" err="1">
                <a:latin typeface="Cambria" panose="02040503050406030204" pitchFamily="18" charset="0"/>
              </a:rPr>
              <a:t>literature,novel,fiction,self</a:t>
            </a:r>
            <a:r>
              <a:rPr lang="en-US" altLang="en-US" dirty="0">
                <a:latin typeface="Cambria" panose="02040503050406030204" pitchFamily="18" charset="0"/>
              </a:rPr>
              <a:t> help &amp; Others</a:t>
            </a:r>
          </a:p>
          <a:p>
            <a:endParaRPr lang="en-US" alt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7ADA8DF-22EA-4B90-87FC-FC42D36D750C}"/>
              </a:ext>
            </a:extLst>
          </p:cNvPr>
          <p:cNvSpPr/>
          <p:nvPr/>
        </p:nvSpPr>
        <p:spPr>
          <a:xfrm>
            <a:off x="329784" y="5109969"/>
            <a:ext cx="84844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enum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BookCategory { LITERATURE, NOVEL, FICTION ,SELFHELP,OTHERS };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018499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Declaring </a:t>
            </a:r>
            <a:r>
              <a:rPr lang="en-US" sz="2400" b="1" dirty="0" err="1">
                <a:latin typeface="Cambria" pitchFamily="18" charset="0"/>
              </a:rPr>
              <a:t>Enums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Book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8011BA-35C2-4129-9A53-F7648C9C9255}"/>
              </a:ext>
            </a:extLst>
          </p:cNvPr>
          <p:cNvSpPr/>
          <p:nvPr/>
        </p:nvSpPr>
        <p:spPr>
          <a:xfrm>
            <a:off x="0" y="1534813"/>
            <a:ext cx="9144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BookCategory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category;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name,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BookCategory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category) { 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.name=name;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.category=category;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printDetails()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"Book Name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+ name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Category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+ category);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89320A-D875-4020-B600-1963588A9AD1}"/>
              </a:ext>
            </a:extLst>
          </p:cNvPr>
          <p:cNvSpPr/>
          <p:nvPr/>
        </p:nvSpPr>
        <p:spPr>
          <a:xfrm>
            <a:off x="258793" y="4778783"/>
            <a:ext cx="862641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powerOfSubMind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Power of your Sub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BookCategory.SELFHELP);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BookCategory.LITERATURE);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powerOfSubMind.printDetails();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greatGatsby.printDetails();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77655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698664" y="1389224"/>
            <a:ext cx="75826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an </a:t>
            </a:r>
            <a:r>
              <a:rPr lang="en-US" dirty="0" err="1">
                <a:latin typeface="Cambria" panose="02040503050406030204" pitchFamily="18" charset="0"/>
              </a:rPr>
              <a:t>enum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WeatherStatus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Of  Sunny, warm, cloudy, unknown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an interface </a:t>
            </a:r>
            <a:r>
              <a:rPr lang="en-US" dirty="0" err="1">
                <a:latin typeface="Cambria" panose="02040503050406030204" pitchFamily="18" charset="0"/>
              </a:rPr>
              <a:t>WeatherService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Get Todays Forecast based on </a:t>
            </a:r>
            <a:r>
              <a:rPr lang="en-US" dirty="0" err="1">
                <a:latin typeface="Cambria" panose="02040503050406030204" pitchFamily="18" charset="0"/>
              </a:rPr>
              <a:t>pincode</a:t>
            </a:r>
            <a:r>
              <a:rPr lang="en-US" dirty="0">
                <a:latin typeface="Cambria" panose="02040503050406030204" pitchFamily="18" charset="0"/>
              </a:rPr>
              <a:t> returns </a:t>
            </a:r>
            <a:r>
              <a:rPr lang="en-US" dirty="0" err="1">
                <a:latin typeface="Cambria" panose="02040503050406030204" pitchFamily="18" charset="0"/>
              </a:rPr>
              <a:t>WeatherStatus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Get Tomorrow Forecast based on </a:t>
            </a:r>
            <a:r>
              <a:rPr lang="en-US" dirty="0" err="1">
                <a:latin typeface="Cambria" panose="02040503050406030204" pitchFamily="18" charset="0"/>
              </a:rPr>
              <a:t>pincode</a:t>
            </a:r>
            <a:r>
              <a:rPr lang="en-US" dirty="0">
                <a:latin typeface="Cambria" panose="02040503050406030204" pitchFamily="18" charset="0"/>
              </a:rPr>
              <a:t> returns </a:t>
            </a:r>
            <a:r>
              <a:rPr lang="en-US" dirty="0" err="1">
                <a:latin typeface="Cambria" panose="02040503050406030204" pitchFamily="18" charset="0"/>
              </a:rPr>
              <a:t>WeatherStatus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Create a class </a:t>
            </a:r>
            <a:r>
              <a:rPr lang="en-US" dirty="0" err="1">
                <a:latin typeface="Cambria" panose="02040503050406030204" pitchFamily="18" charset="0"/>
              </a:rPr>
              <a:t>IndianWeatherService</a:t>
            </a:r>
            <a:r>
              <a:rPr lang="en-US" dirty="0">
                <a:latin typeface="Cambria" panose="02040503050406030204" pitchFamily="18" charset="0"/>
              </a:rPr>
              <a:t> implement </a:t>
            </a:r>
            <a:r>
              <a:rPr lang="en-US" dirty="0" err="1">
                <a:latin typeface="Cambria" panose="02040503050406030204" pitchFamily="18" charset="0"/>
              </a:rPr>
              <a:t>WeatherService</a:t>
            </a: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Return sunny for today  forecast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Return cloudy for </a:t>
            </a:r>
            <a:r>
              <a:rPr lang="en-US" dirty="0">
                <a:latin typeface="Cambria" panose="02040503050406030204" pitchFamily="18" charset="0"/>
              </a:rPr>
              <a:t>Tomorrow</a:t>
            </a:r>
            <a:r>
              <a:rPr lang="en-US" altLang="en-US" dirty="0"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latin typeface="Cambria" panose="02040503050406030204" pitchFamily="18" charset="0"/>
              </a:rPr>
              <a:t>forecast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Create Instance of </a:t>
            </a:r>
            <a:r>
              <a:rPr lang="en-US" dirty="0" err="1">
                <a:latin typeface="Cambria" panose="02040503050406030204" pitchFamily="18" charset="0"/>
              </a:rPr>
              <a:t>IndianWeatherService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altLang="en-US" dirty="0">
                <a:latin typeface="Cambria" panose="02040503050406030204" pitchFamily="18" charset="0"/>
              </a:rPr>
              <a:t> Print values of today &amp; tomorrow </a:t>
            </a:r>
            <a:r>
              <a:rPr lang="en-US" altLang="en-US" dirty="0" smtClean="0">
                <a:latin typeface="Cambria" panose="02040503050406030204" pitchFamily="18" charset="0"/>
              </a:rPr>
              <a:t>forecast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4309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After this session, you will know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Classes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Interfaces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35642"/>
                </a:solidFill>
                <a:latin typeface="Cambria" pitchFamily="18" charset="0"/>
              </a:rPr>
              <a:t>enum</a:t>
            </a: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76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- Classes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cs typeface="Avenir Light"/>
              </a:rPr>
              <a:t>What is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cs typeface="Avenir Light"/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cs typeface="Avenir Light"/>
              </a:rPr>
              <a:t>lass?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C32C27B-5845-462D-8B3F-776CD0574FBA}"/>
              </a:ext>
            </a:extLst>
          </p:cNvPr>
          <p:cNvSpPr/>
          <p:nvPr/>
        </p:nvSpPr>
        <p:spPr>
          <a:xfrm>
            <a:off x="570377" y="1673498"/>
            <a:ext cx="8003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 − A class can be defined as a template/blueprint that describes the behaviour/state that the object of its type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support.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EF7B10-CC8E-4429-B8D3-BC7AA75B5EAB}"/>
              </a:ext>
            </a:extLst>
          </p:cNvPr>
          <p:cNvSpPr/>
          <p:nvPr/>
        </p:nvSpPr>
        <p:spPr>
          <a:xfrm>
            <a:off x="376254" y="2560767"/>
            <a:ext cx="464700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Library 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totalNumberOfBooks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rentBook(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 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returnBook(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 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1CD0AD-906C-47DA-995A-E2EC1D712718}"/>
              </a:ext>
            </a:extLst>
          </p:cNvPr>
          <p:cNvSpPr/>
          <p:nvPr/>
        </p:nvSpPr>
        <p:spPr>
          <a:xfrm>
            <a:off x="5567082" y="3314819"/>
            <a:ext cx="273726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 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57958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-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5491E6-20EB-4AEE-BCEC-A45DFBC09CD5}"/>
              </a:ext>
            </a:extLst>
          </p:cNvPr>
          <p:cNvSpPr/>
          <p:nvPr/>
        </p:nvSpPr>
        <p:spPr>
          <a:xfrm>
            <a:off x="119920" y="1787124"/>
            <a:ext cx="8529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A class can contain any of the following variable types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cs typeface="Avenir Light"/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cs typeface="Avenir Light"/>
              </a:rPr>
              <a:t>lasses – Variable Types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41614" y="2286000"/>
            <a:ext cx="2743200" cy="39319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3564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/>
              </a:rPr>
              <a:t>Class variables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 − variables declared within a class, outside any method, with the static keyword.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809" y="2286000"/>
            <a:ext cx="2743200" cy="39319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3564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/>
              </a:rPr>
              <a:t>Local variables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 − Variables defined inside methods, constructors or blocks are called local variables.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mbria"/>
              </a:rPr>
              <a:t>The variable will be declared and initialized within the method and the variable will be destroyed when the method has completed.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10711" y="2286000"/>
            <a:ext cx="2743200" cy="39319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3564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bIns="9144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/>
              </a:rPr>
              <a:t>Instance variables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 − variables within a class but outside any method.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mbria"/>
              </a:rPr>
              <a:t>These variables are initialized when the class is instantiated.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mbria"/>
              </a:rPr>
              <a:t> Instance variables can be accessed from inside any method, constructor or blocks of that particular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128126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- Classes</a:t>
            </a: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69A4055-CF49-4F72-839D-E02B2D405179}"/>
              </a:ext>
            </a:extLst>
          </p:cNvPr>
          <p:cNvSpPr/>
          <p:nvPr/>
        </p:nvSpPr>
        <p:spPr>
          <a:xfrm>
            <a:off x="299803" y="1707173"/>
            <a:ext cx="854439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There are three steps when creating an object from a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class:</a:t>
            </a:r>
          </a:p>
          <a:p>
            <a:pPr algn="just"/>
            <a:endParaRPr lang="en-IN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D</a:t>
            </a: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eclaration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 − A variable declaration with a variable name with an object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Instantiation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 − The 'new' keyword is used to create the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object.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Initialization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 − The 'new' keyword is followed by a call to a constructor. This call initializes the new object.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F97191-8CAD-4C94-9084-AE310B4E062D}"/>
              </a:ext>
            </a:extLst>
          </p:cNvPr>
          <p:cNvSpPr/>
          <p:nvPr/>
        </p:nvSpPr>
        <p:spPr>
          <a:xfrm>
            <a:off x="1736767" y="4245865"/>
            <a:ext cx="567046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Library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centralLibrary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Library();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 anchorCtr="1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cs typeface="Avenir Light"/>
              </a:rPr>
              <a:t>Creating Object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433469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- Interfaces</a:t>
            </a: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870FF08-3DBA-4AAB-8AF7-4BBACF8F3CA0}"/>
              </a:ext>
            </a:extLst>
          </p:cNvPr>
          <p:cNvSpPr/>
          <p:nvPr/>
        </p:nvSpPr>
        <p:spPr>
          <a:xfrm>
            <a:off x="374624" y="1517575"/>
            <a:ext cx="804306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An interface is a reference type in Java.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It is similar to class. It is a collection of abstract methods. A class implements an interface, thereby inheriting the abstract methods of the interface.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Writing an interface is similar to writing a class. But a class describes the attributes and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behaviours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of an object. And an interface contains </a:t>
            </a:r>
            <a:r>
              <a:rPr lang="en-IN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behaviours 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that a class implements.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Unless the class that implements the interface is abstract, all the methods of the interface need to be defined in the class.</a:t>
            </a:r>
            <a:endParaRPr lang="en-IN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281581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- Interfaces</a:t>
            </a: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19259"/>
            <a:ext cx="2529444" cy="613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Vehicle Interface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B652B3-16FD-4E37-A86D-7D7C5BF5178D}"/>
              </a:ext>
            </a:extLst>
          </p:cNvPr>
          <p:cNvSpPr/>
          <p:nvPr/>
        </p:nvSpPr>
        <p:spPr>
          <a:xfrm>
            <a:off x="2205840" y="1673312"/>
            <a:ext cx="47323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Vehicle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changeGear(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number);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drive();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stop();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E9DB9E-2589-4E61-B7EB-7198634384AC}"/>
              </a:ext>
            </a:extLst>
          </p:cNvPr>
          <p:cNvSpPr/>
          <p:nvPr/>
        </p:nvSpPr>
        <p:spPr>
          <a:xfrm>
            <a:off x="0" y="4748148"/>
            <a:ext cx="9143999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>
                <a:latin typeface="Cambria" panose="02040503050406030204" pitchFamily="18" charset="0"/>
              </a:rPr>
              <a:t>When creating an interface,  means defining a contract for what a class can do, without saying anything about how the class will do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algn="ctr"/>
            <a:r>
              <a:rPr lang="en-US" altLang="en-US" dirty="0">
                <a:latin typeface="Cambria" panose="02040503050406030204" pitchFamily="18" charset="0"/>
              </a:rPr>
              <a:t>An interface is a </a:t>
            </a:r>
            <a:r>
              <a:rPr lang="en-US" altLang="en-US" dirty="0" smtClean="0">
                <a:latin typeface="Cambria" panose="02040503050406030204" pitchFamily="18" charset="0"/>
              </a:rPr>
              <a:t>contract.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300390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Implementing Interfaces</a:t>
            </a: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1D1909F-5903-4C13-B1BE-D25E7BA228F3}"/>
              </a:ext>
            </a:extLst>
          </p:cNvPr>
          <p:cNvSpPr/>
          <p:nvPr/>
        </p:nvSpPr>
        <p:spPr>
          <a:xfrm>
            <a:off x="562131" y="1702159"/>
            <a:ext cx="8019738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All interface methods are implicitly public and abstract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All variables defined in an interface must be public, static, and final in other words, interfaces can declare only constants, not instance variables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Interface methods must not be static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Because interface methods are abstract, they cannot be marked final, </a:t>
            </a:r>
            <a:r>
              <a:rPr lang="en-US" altLang="en-US" dirty="0" err="1">
                <a:latin typeface="Cambria" panose="02040503050406030204" pitchFamily="18" charset="0"/>
              </a:rPr>
              <a:t>strictfp</a:t>
            </a:r>
            <a:r>
              <a:rPr lang="en-US" altLang="en-US" dirty="0">
                <a:latin typeface="Cambria" panose="02040503050406030204" pitchFamily="18" charset="0"/>
              </a:rPr>
              <a:t>, or native. </a:t>
            </a:r>
            <a:endParaRPr lang="en-US" altLang="en-US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An interface can extend one or more other interfaces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An interface cannot extend anything but another interface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mbria" panose="02040503050406030204" pitchFamily="18" charset="0"/>
              </a:rPr>
              <a:t>An interface cannot implement another interface or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19259"/>
            <a:ext cx="9144000" cy="613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Declare Interfaces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913643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1" dirty="0">
                <a:latin typeface="Cambria" pitchFamily="18" charset="0"/>
              </a:rPr>
              <a:t>Java - Interfaces</a:t>
            </a:r>
          </a:p>
        </p:txBody>
      </p:sp>
      <p:sp>
        <p:nvSpPr>
          <p:cNvPr id="7" name="Shape 61"/>
          <p:cNvSpPr/>
          <p:nvPr/>
        </p:nvSpPr>
        <p:spPr>
          <a:xfrm>
            <a:off x="-595769" y="527210"/>
            <a:ext cx="765530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59291" indent="-259291" algn="just">
              <a:buSzPct val="75000"/>
              <a:buFontTx/>
              <a:buChar char="•"/>
              <a:defRPr sz="1800"/>
            </a:pPr>
            <a:endParaRPr dirty="0">
              <a:solidFill>
                <a:prstClr val="black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613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cs typeface="Avenir Light"/>
              </a:rPr>
              <a:t>Car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9B652B3-16FD-4E37-A86D-7D7C5BF5178D}"/>
              </a:ext>
            </a:extLst>
          </p:cNvPr>
          <p:cNvSpPr/>
          <p:nvPr/>
        </p:nvSpPr>
        <p:spPr>
          <a:xfrm>
            <a:off x="394854" y="1950144"/>
            <a:ext cx="8354292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All Interface methods must be implemented, must be marked public.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Car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Vehicle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@Override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changeGear(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number) {</a:t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"changing gear to"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number);</a:t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@Override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drive()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"Driving car"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@Override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stop()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"Stopping car"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177208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8492</TotalTime>
  <Words>555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6_Custom Design</vt:lpstr>
      <vt:lpstr>1_Office Theme</vt:lpstr>
      <vt:lpstr>5_Custom Design</vt:lpstr>
      <vt:lpstr>1_Custom Design</vt:lpstr>
      <vt:lpstr>7_Custom Design</vt:lpstr>
      <vt:lpstr>PowerPoint Presentation</vt:lpstr>
      <vt:lpstr>Agenda</vt:lpstr>
      <vt:lpstr>Java - Classes</vt:lpstr>
      <vt:lpstr>Java - Classes</vt:lpstr>
      <vt:lpstr>Java - Classes</vt:lpstr>
      <vt:lpstr>Java - Interfaces</vt:lpstr>
      <vt:lpstr>Java - Interfaces</vt:lpstr>
      <vt:lpstr>Implementing Interfaces</vt:lpstr>
      <vt:lpstr>Java - Interfaces</vt:lpstr>
      <vt:lpstr>Declaring Enums</vt:lpstr>
      <vt:lpstr>Declaring Enums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Thirumal Alagu</dc:creator>
  <cp:lastModifiedBy>Nisha Jebastin</cp:lastModifiedBy>
  <cp:revision>156</cp:revision>
  <dcterms:created xsi:type="dcterms:W3CDTF">2018-04-02T09:32:03Z</dcterms:created>
  <dcterms:modified xsi:type="dcterms:W3CDTF">2019-06-04T12:46:47Z</dcterms:modified>
</cp:coreProperties>
</file>