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tags/tag4.xml" ContentType="application/vnd.openxmlformats-officedocument.presentationml.tags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notesSlides/notesSlide7.xml" ContentType="application/vnd.openxmlformats-officedocument.presentationml.notesSlide+xml"/>
  <Override PartName="/ppt/tags/tag14.xml" ContentType="application/vnd.openxmlformats-officedocument.presentationml.tags+xml"/>
  <Override PartName="/ppt/notesSlides/notesSlide8.xml" ContentType="application/vnd.openxmlformats-officedocument.presentationml.notesSlide+xml"/>
  <Override PartName="/ppt/tags/tag15.xml" ContentType="application/vnd.openxmlformats-officedocument.presentationml.tags+xml"/>
  <Override PartName="/ppt/notesSlides/notesSlide9.xml" ContentType="application/vnd.openxmlformats-officedocument.presentationml.notesSlide+xml"/>
  <Override PartName="/ppt/tags/tag16.xml" ContentType="application/vnd.openxmlformats-officedocument.presentationml.tags+xml"/>
  <Override PartName="/ppt/notesSlides/notesSlide10.xml" ContentType="application/vnd.openxmlformats-officedocument.presentationml.notesSlide+xml"/>
  <Override PartName="/ppt/tags/tag17.xml" ContentType="application/vnd.openxmlformats-officedocument.presentationml.tags+xml"/>
  <Override PartName="/ppt/notesSlides/notesSlide11.xml" ContentType="application/vnd.openxmlformats-officedocument.presentationml.notesSlide+xml"/>
  <Override PartName="/ppt/tags/tag18.xml" ContentType="application/vnd.openxmlformats-officedocument.presentationml.tags+xml"/>
  <Override PartName="/ppt/notesSlides/notesSlide12.xml" ContentType="application/vnd.openxmlformats-officedocument.presentationml.notesSlide+xml"/>
  <Override PartName="/ppt/tags/tag19.xml" ContentType="application/vnd.openxmlformats-officedocument.presentationml.tags+xml"/>
  <Override PartName="/ppt/notesSlides/notesSlide13.xml" ContentType="application/vnd.openxmlformats-officedocument.presentationml.notesSlide+xml"/>
  <Override PartName="/ppt/tags/tag20.xml" ContentType="application/vnd.openxmlformats-officedocument.presentationml.tags+xml"/>
  <Override PartName="/ppt/notesSlides/notesSlide14.xml" ContentType="application/vnd.openxmlformats-officedocument.presentationml.notesSlide+xml"/>
  <Override PartName="/ppt/tags/tag21.xml" ContentType="application/vnd.openxmlformats-officedocument.presentationml.tags+xml"/>
  <Override PartName="/ppt/notesSlides/notesSlide15.xml" ContentType="application/vnd.openxmlformats-officedocument.presentationml.notesSlide+xml"/>
  <Override PartName="/ppt/tags/tag22.xml" ContentType="application/vnd.openxmlformats-officedocument.presentationml.tags+xml"/>
  <Override PartName="/ppt/notesSlides/notesSlide16.xml" ContentType="application/vnd.openxmlformats-officedocument.presentationml.notesSlide+xml"/>
  <Override PartName="/ppt/tags/tag23.xml" ContentType="application/vnd.openxmlformats-officedocument.presentationml.tags+xml"/>
  <Override PartName="/ppt/notesSlides/notesSlide17.xml" ContentType="application/vnd.openxmlformats-officedocument.presentationml.notesSlide+xml"/>
  <Override PartName="/ppt/tags/tag24.xml" ContentType="application/vnd.openxmlformats-officedocument.presentationml.tags+xml"/>
  <Override PartName="/ppt/notesSlides/notesSlide18.xml" ContentType="application/vnd.openxmlformats-officedocument.presentationml.notesSlide+xml"/>
  <Override PartName="/ppt/tags/tag25.xml" ContentType="application/vnd.openxmlformats-officedocument.presentationml.tags+xml"/>
  <Override PartName="/ppt/notesSlides/notesSlide19.xml" ContentType="application/vnd.openxmlformats-officedocument.presentationml.notesSlide+xml"/>
  <Override PartName="/ppt/tags/tag26.xml" ContentType="application/vnd.openxmlformats-officedocument.presentationml.tags+xml"/>
  <Override PartName="/ppt/notesSlides/notesSlide20.xml" ContentType="application/vnd.openxmlformats-officedocument.presentationml.notesSlide+xml"/>
  <Override PartName="/ppt/tags/tag27.xml" ContentType="application/vnd.openxmlformats-officedocument.presentationml.tags+xml"/>
  <Override PartName="/ppt/notesSlides/notesSlide21.xml" ContentType="application/vnd.openxmlformats-officedocument.presentationml.notesSlide+xml"/>
  <Override PartName="/ppt/tags/tag28.xml" ContentType="application/vnd.openxmlformats-officedocument.presentationml.tags+xml"/>
  <Override PartName="/ppt/notesSlides/notesSlide22.xml" ContentType="application/vnd.openxmlformats-officedocument.presentationml.notesSlide+xml"/>
  <Override PartName="/ppt/tags/tag29.xml" ContentType="application/vnd.openxmlformats-officedocument.presentationml.tags+xml"/>
  <Override PartName="/ppt/notesSlides/notesSlide23.xml" ContentType="application/vnd.openxmlformats-officedocument.presentationml.notesSlide+xml"/>
  <Override PartName="/ppt/tags/tag30.xml" ContentType="application/vnd.openxmlformats-officedocument.presentationml.tags+xml"/>
  <Override PartName="/ppt/notesSlides/notesSlide24.xml" ContentType="application/vnd.openxmlformats-officedocument.presentationml.notesSlide+xml"/>
  <Override PartName="/ppt/tags/tag31.xml" ContentType="application/vnd.openxmlformats-officedocument.presentationml.tags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2" r:id="rId1"/>
    <p:sldMasterId id="2147483706" r:id="rId2"/>
    <p:sldMasterId id="2147483718" r:id="rId3"/>
    <p:sldMasterId id="2147483722" r:id="rId4"/>
    <p:sldMasterId id="2147483726" r:id="rId5"/>
  </p:sldMasterIdLst>
  <p:notesMasterIdLst>
    <p:notesMasterId r:id="rId31"/>
  </p:notesMasterIdLst>
  <p:sldIdLst>
    <p:sldId id="357" r:id="rId6"/>
    <p:sldId id="714" r:id="rId7"/>
    <p:sldId id="655" r:id="rId8"/>
    <p:sldId id="685" r:id="rId9"/>
    <p:sldId id="715" r:id="rId10"/>
    <p:sldId id="698" r:id="rId11"/>
    <p:sldId id="697" r:id="rId12"/>
    <p:sldId id="719" r:id="rId13"/>
    <p:sldId id="713" r:id="rId14"/>
    <p:sldId id="686" r:id="rId15"/>
    <p:sldId id="701" r:id="rId16"/>
    <p:sldId id="688" r:id="rId17"/>
    <p:sldId id="704" r:id="rId18"/>
    <p:sldId id="705" r:id="rId19"/>
    <p:sldId id="689" r:id="rId20"/>
    <p:sldId id="708" r:id="rId21"/>
    <p:sldId id="690" r:id="rId22"/>
    <p:sldId id="709" r:id="rId23"/>
    <p:sldId id="692" r:id="rId24"/>
    <p:sldId id="693" r:id="rId25"/>
    <p:sldId id="711" r:id="rId26"/>
    <p:sldId id="720" r:id="rId27"/>
    <p:sldId id="694" r:id="rId28"/>
    <p:sldId id="712" r:id="rId29"/>
    <p:sldId id="718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4" userDrawn="1">
          <p15:clr>
            <a:srgbClr val="A4A3A4"/>
          </p15:clr>
        </p15:guide>
        <p15:guide id="2" pos="2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5642"/>
    <a:srgbClr val="C00000"/>
    <a:srgbClr val="EBF1DE"/>
    <a:srgbClr val="F8CCCC"/>
    <a:srgbClr val="953735"/>
    <a:srgbClr val="7F7F7F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97" autoAdjust="0"/>
    <p:restoredTop sz="78719" autoAdjust="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>
        <p:guide orient="horz" pos="3144"/>
        <p:guide pos="2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92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mbria" panose="020405030504060302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mbria" panose="02040503050406030204" pitchFamily="18" charset="0"/>
              </a:defRPr>
            </a:lvl1pPr>
          </a:lstStyle>
          <a:p>
            <a:fld id="{805EB06F-9B92-4DE2-B309-2E7F4E8A3DDB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mbria" panose="020405030504060302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mbria" panose="02040503050406030204" pitchFamily="18" charset="0"/>
              </a:defRPr>
            </a:lvl1pPr>
          </a:lstStyle>
          <a:p>
            <a:fld id="{15725F80-A11F-4DCE-AC02-B43CE49AAE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115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07108-2913-C74B-A13A-41B5978F61E1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5396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40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semester2\1-java8\1-coding-fundamentals-oops-control-statements\2-class-exercises-and-demos\coding-fundamentals\</a:t>
            </a:r>
            <a:r>
              <a:rPr lang="en-US" dirty="0" err="1"/>
              <a:t>src</a:t>
            </a:r>
            <a:r>
              <a:rPr lang="en-US" dirty="0"/>
              <a:t>\com\</a:t>
            </a:r>
            <a:r>
              <a:rPr lang="en-US" dirty="0" err="1"/>
              <a:t>imarticus</a:t>
            </a:r>
            <a:r>
              <a:rPr lang="en-US" dirty="0"/>
              <a:t>\tutorial\</a:t>
            </a:r>
            <a:r>
              <a:rPr lang="en-US" dirty="0" err="1"/>
              <a:t>codingfundamentals</a:t>
            </a:r>
            <a:r>
              <a:rPr lang="en-US" dirty="0"/>
              <a:t>\demos\</a:t>
            </a:r>
            <a:r>
              <a:rPr lang="en-US" dirty="0" err="1"/>
              <a:t>controlstatements</a:t>
            </a:r>
            <a:r>
              <a:rPr lang="en-US" dirty="0"/>
              <a:t>\SwitchStatementDemo.java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4290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9408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semester2\1-java8\1-coding-fundamentals-oops-control-statements\2-class-exercises-and-demos\coding-fundamentals\</a:t>
            </a:r>
            <a:r>
              <a:rPr lang="en-US" dirty="0" err="1"/>
              <a:t>src</a:t>
            </a:r>
            <a:r>
              <a:rPr lang="en-US" dirty="0"/>
              <a:t>\com\</a:t>
            </a:r>
            <a:r>
              <a:rPr lang="en-US" dirty="0" err="1"/>
              <a:t>imarticus</a:t>
            </a:r>
            <a:r>
              <a:rPr lang="en-US" dirty="0"/>
              <a:t>\tutorial\</a:t>
            </a:r>
            <a:r>
              <a:rPr lang="en-US" dirty="0" err="1"/>
              <a:t>codingfundamentals</a:t>
            </a:r>
            <a:r>
              <a:rPr lang="en-US" dirty="0"/>
              <a:t>\demos\</a:t>
            </a:r>
            <a:r>
              <a:rPr lang="en-US" dirty="0" err="1"/>
              <a:t>controlstatements</a:t>
            </a:r>
            <a:r>
              <a:rPr lang="en-US" dirty="0"/>
              <a:t>\WhileStatementDemo.java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108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4854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6789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semester2\1-java8\1-coding-fundamentals-oops-control-statements\2-class-exercises-and-demos\coding-fundamentals\</a:t>
            </a:r>
            <a:r>
              <a:rPr lang="en-US" dirty="0" err="1"/>
              <a:t>src</a:t>
            </a:r>
            <a:r>
              <a:rPr lang="en-US" dirty="0"/>
              <a:t>\com\</a:t>
            </a:r>
            <a:r>
              <a:rPr lang="en-US" dirty="0" err="1"/>
              <a:t>imarticus</a:t>
            </a:r>
            <a:r>
              <a:rPr lang="en-US" dirty="0"/>
              <a:t>\tutorial\</a:t>
            </a:r>
            <a:r>
              <a:rPr lang="en-US" dirty="0" err="1"/>
              <a:t>codingfundamentals</a:t>
            </a:r>
            <a:r>
              <a:rPr lang="en-US" dirty="0"/>
              <a:t>\demos\</a:t>
            </a:r>
            <a:r>
              <a:rPr lang="en-US" dirty="0" err="1"/>
              <a:t>controlstatements</a:t>
            </a:r>
            <a:r>
              <a:rPr lang="en-US" dirty="0"/>
              <a:t>\ForLoopDemo.java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1031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5267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5911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337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0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6938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defTabSz="896938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defTabSz="896938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defTabSz="896938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defTabSz="896938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8969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8969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8969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8969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fld id="{2AFE489E-13D5-4701-A5D3-EF25AE96575F}" type="datetime8">
              <a:rPr lang="en-US" sz="7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pPr/>
              <a:t>6/5/2019 4:57 PM</a:t>
            </a:fld>
            <a:endParaRPr lang="en-US" sz="700" dirty="0">
              <a:solidFill>
                <a:srgbClr val="00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5975" y="434975"/>
            <a:ext cx="5226050" cy="3919538"/>
          </a:xfr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9702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2253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semester2\1-java8\1-coding-fundamentals-oops-control-statements\2-class-exercises-and-demos\coding-fundamentals\</a:t>
            </a:r>
            <a:r>
              <a:rPr lang="en-US" dirty="0" err="1"/>
              <a:t>src</a:t>
            </a:r>
            <a:r>
              <a:rPr lang="en-US" dirty="0"/>
              <a:t>\com\</a:t>
            </a:r>
            <a:r>
              <a:rPr lang="en-US" dirty="0" err="1"/>
              <a:t>imarticus</a:t>
            </a:r>
            <a:r>
              <a:rPr lang="en-US" dirty="0"/>
              <a:t>\tutorial\</a:t>
            </a:r>
            <a:r>
              <a:rPr lang="en-US" dirty="0" err="1"/>
              <a:t>codingfundamentals</a:t>
            </a:r>
            <a:r>
              <a:rPr lang="en-US" dirty="0"/>
              <a:t>\demos\</a:t>
            </a:r>
            <a:r>
              <a:rPr lang="en-US" dirty="0" err="1"/>
              <a:t>controlstatements</a:t>
            </a:r>
            <a:r>
              <a:rPr lang="en-US" dirty="0"/>
              <a:t>\ContinueStatementDemo.java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22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05D97A-96BE-4C72-A334-BADB7B3358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14926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8205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4666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1B8C545-6483-4EF7-BACA-4D14814B9701}" type="slidenum">
              <a:rPr lang="en-US" altLang="en-US" smtClean="0">
                <a:solidFill>
                  <a:srgbClr val="000000"/>
                </a:solidFill>
                <a:latin typeface="Cambria" panose="02040503050406030204" pitchFamily="18" charset="0"/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altLang="en-US" dirty="0">
              <a:solidFill>
                <a:srgbClr val="000000"/>
              </a:solidFill>
              <a:latin typeface="Cambria" panose="02040503050406030204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8749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820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768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515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346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222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05D97A-96BE-4C72-A334-BADB7B3358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7664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026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7565174"/>
      </p:ext>
    </p:extLst>
  </p:cSld>
  <p:clrMapOvr>
    <a:masterClrMapping/>
  </p:clrMapOvr>
  <p:transition>
    <p:wipe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60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383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250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4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304" y="914403"/>
            <a:ext cx="7890696" cy="5408741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000">
                <a:latin typeface="Cambria" pitchFamily="18" charset="0"/>
              </a:defRPr>
            </a:lvl1pPr>
            <a:lvl2pPr>
              <a:defRPr sz="1800">
                <a:latin typeface="Cambria" pitchFamily="18" charset="0"/>
              </a:defRPr>
            </a:lvl2pPr>
            <a:lvl3pPr>
              <a:defRPr sz="1800">
                <a:latin typeface="Cambria" pitchFamily="18" charset="0"/>
              </a:defRPr>
            </a:lvl3pPr>
            <a:lvl4pPr>
              <a:defRPr sz="1800">
                <a:latin typeface="Cambria" pitchFamily="18" charset="0"/>
              </a:defRPr>
            </a:lvl4pPr>
            <a:lvl5pPr>
              <a:defRPr sz="18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3839873"/>
      </p:ext>
    </p:extLst>
  </p:cSld>
  <p:clrMapOvr>
    <a:masterClrMapping/>
  </p:clrMapOvr>
  <p:transition>
    <p:wipe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8195200"/>
      </p:ext>
    </p:extLst>
  </p:cSld>
  <p:clrMapOvr>
    <a:masterClrMapping/>
  </p:clrMapOvr>
  <p:transition>
    <p:wipe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304" y="914403"/>
            <a:ext cx="7890696" cy="5408741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000">
                <a:latin typeface="Cambria" pitchFamily="18" charset="0"/>
              </a:defRPr>
            </a:lvl1pPr>
            <a:lvl2pPr>
              <a:defRPr sz="1800">
                <a:latin typeface="Cambria" pitchFamily="18" charset="0"/>
              </a:defRPr>
            </a:lvl2pPr>
            <a:lvl3pPr>
              <a:defRPr sz="1800">
                <a:latin typeface="Cambria" pitchFamily="18" charset="0"/>
              </a:defRPr>
            </a:lvl3pPr>
            <a:lvl4pPr>
              <a:defRPr sz="1800">
                <a:latin typeface="Cambria" pitchFamily="18" charset="0"/>
              </a:defRPr>
            </a:lvl4pPr>
            <a:lvl5pPr>
              <a:defRPr sz="18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2824729"/>
      </p:ext>
    </p:extLst>
  </p:cSld>
  <p:clrMapOvr>
    <a:masterClrMapping/>
  </p:clrMapOvr>
  <p:transition>
    <p:wipe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>
            <a:lvl1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E4EBA90-4B0C-4440-9FDB-0CE93A690310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6/5/2019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>
            <a:lvl1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>
            <a:lvl1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DD6F2FA-1CAE-41FC-B6B8-99C624A72C98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394311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69569" cy="5408741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200">
                <a:latin typeface="Cambria" pitchFamily="18" charset="0"/>
              </a:defRPr>
            </a:lvl1pPr>
            <a:lvl2pPr>
              <a:defRPr sz="2000">
                <a:latin typeface="Cambria" pitchFamily="18" charset="0"/>
              </a:defRPr>
            </a:lvl2pPr>
            <a:lvl3pPr>
              <a:defRPr sz="2000">
                <a:latin typeface="Cambria" pitchFamily="18" charset="0"/>
              </a:defRPr>
            </a:lvl3pPr>
            <a:lvl4pPr>
              <a:defRPr sz="2000">
                <a:latin typeface="Cambria" pitchFamily="18" charset="0"/>
              </a:defRPr>
            </a:lvl4pPr>
            <a:lvl5pPr>
              <a:defRPr sz="2000">
                <a:latin typeface="Cambria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91440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0" y="628650"/>
            <a:ext cx="9144000" cy="62293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B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 sz="1000" dirty="0">
              <a:solidFill>
                <a:prstClr val="black"/>
              </a:solidFill>
              <a:latin typeface="Cambria"/>
            </a:endParaRPr>
          </a:p>
        </p:txBody>
      </p:sp>
      <p:pic>
        <p:nvPicPr>
          <p:cNvPr id="10" name="Picture 11" descr="120616---Final-Logo-Transparent.png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93100" y="0"/>
            <a:ext cx="7747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3124200" y="641667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/>
                </a:solidFill>
              </a:rPr>
              <a:t>Private and Confidential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6629400" y="6416679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F68F43-4567-4CB0-B00D-7267D614B44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60019"/>
      </p:ext>
    </p:extLst>
  </p:cSld>
  <p:clrMapOvr>
    <a:masterClrMapping/>
  </p:clrMapOvr>
  <p:transition>
    <p:wipe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9617367"/>
      </p:ext>
    </p:extLst>
  </p:cSld>
  <p:clrMapOvr>
    <a:masterClrMapping/>
  </p:clrMapOvr>
  <p:transition>
    <p:wipe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304" y="914403"/>
            <a:ext cx="7890696" cy="5408741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000">
                <a:latin typeface="Cambria" pitchFamily="18" charset="0"/>
              </a:defRPr>
            </a:lvl1pPr>
            <a:lvl2pPr>
              <a:defRPr sz="1800">
                <a:latin typeface="Cambria" pitchFamily="18" charset="0"/>
              </a:defRPr>
            </a:lvl2pPr>
            <a:lvl3pPr>
              <a:defRPr sz="1800">
                <a:latin typeface="Cambria" pitchFamily="18" charset="0"/>
              </a:defRPr>
            </a:lvl3pPr>
            <a:lvl4pPr>
              <a:defRPr sz="1800">
                <a:latin typeface="Cambria" pitchFamily="18" charset="0"/>
              </a:defRPr>
            </a:lvl4pPr>
            <a:lvl5pPr>
              <a:defRPr sz="18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7568750"/>
      </p:ext>
    </p:extLst>
  </p:cSld>
  <p:clrMapOvr>
    <a:masterClrMapping/>
  </p:clrMapOvr>
  <p:transition>
    <p:wipe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5109158"/>
      </p:ext>
    </p:extLst>
  </p:cSld>
  <p:clrMapOvr>
    <a:masterClrMapping/>
  </p:clrMapOvr>
  <p:transition>
    <p:wipe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3059"/>
            <a:ext cx="8229600" cy="5408741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000">
                <a:latin typeface="Cambria" pitchFamily="18" charset="0"/>
              </a:defRPr>
            </a:lvl1pPr>
            <a:lvl2pPr marL="742950" indent="-285750">
              <a:buFont typeface="Courier New" pitchFamily="49" charset="0"/>
              <a:buChar char="o"/>
              <a:defRPr sz="1800">
                <a:latin typeface="Cambria" pitchFamily="18" charset="0"/>
              </a:defRPr>
            </a:lvl2pPr>
            <a:lvl3pPr>
              <a:defRPr sz="1800">
                <a:latin typeface="Cambria" pitchFamily="18" charset="0"/>
              </a:defRPr>
            </a:lvl3pPr>
            <a:lvl4pPr>
              <a:defRPr sz="1800">
                <a:latin typeface="Cambria" pitchFamily="18" charset="0"/>
              </a:defRPr>
            </a:lvl4pPr>
            <a:lvl5pPr>
              <a:defRPr sz="1800">
                <a:latin typeface="Cambria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8872"/>
            <a:ext cx="61849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9910055"/>
      </p:ext>
    </p:extLst>
  </p:cSld>
  <p:clrMapOvr>
    <a:masterClrMapping/>
  </p:clrMapOvr>
  <p:transition>
    <p:wipe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69569" cy="5408741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200">
                <a:latin typeface="Cambria" pitchFamily="18" charset="0"/>
              </a:defRPr>
            </a:lvl1pPr>
            <a:lvl2pPr>
              <a:defRPr sz="2000">
                <a:latin typeface="Cambria" pitchFamily="18" charset="0"/>
              </a:defRPr>
            </a:lvl2pPr>
            <a:lvl3pPr>
              <a:defRPr sz="2000">
                <a:latin typeface="Cambria" pitchFamily="18" charset="0"/>
              </a:defRPr>
            </a:lvl3pPr>
            <a:lvl4pPr>
              <a:defRPr sz="2000">
                <a:latin typeface="Cambria" pitchFamily="18" charset="0"/>
              </a:defRPr>
            </a:lvl4pPr>
            <a:lvl5pPr>
              <a:defRPr sz="2000">
                <a:latin typeface="Cambria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91440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0" y="628650"/>
            <a:ext cx="9144000" cy="62293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B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 sz="1000" dirty="0">
              <a:solidFill>
                <a:prstClr val="black"/>
              </a:solidFill>
              <a:latin typeface="Cambria"/>
            </a:endParaRPr>
          </a:p>
        </p:txBody>
      </p:sp>
      <p:pic>
        <p:nvPicPr>
          <p:cNvPr id="10" name="Picture 11" descr="120616---Final-Logo-Transparent.png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93100" y="0"/>
            <a:ext cx="7747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hape 71"/>
          <p:cNvSpPr txBox="1">
            <a:spLocks noChangeArrowheads="1"/>
          </p:cNvSpPr>
          <p:nvPr userDrawn="1"/>
        </p:nvSpPr>
        <p:spPr bwMode="auto"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  <a:buSzPct val="25000"/>
              <a:defRPr/>
            </a:pPr>
            <a:r>
              <a:rPr lang="en-US" sz="1100" dirty="0">
                <a:solidFill>
                  <a:srgbClr val="000000"/>
                </a:solidFill>
                <a:latin typeface="Cambria" pitchFamily="18" charset="0"/>
                <a:ea typeface="MS PGothic" pitchFamily="34" charset="-128"/>
                <a:sym typeface="Cambria" pitchFamily="18" charset="0"/>
              </a:rPr>
              <a:t>Private and Confidential</a:t>
            </a:r>
          </a:p>
        </p:txBody>
      </p:sp>
      <p:sp>
        <p:nvSpPr>
          <p:cNvPr id="7" name="Shape 72"/>
          <p:cNvSpPr txBox="1">
            <a:spLocks noChangeArrowheads="1"/>
          </p:cNvSpPr>
          <p:nvPr userDrawn="1"/>
        </p:nvSpPr>
        <p:spPr bwMode="auto">
          <a:xfrm>
            <a:off x="6629400" y="64166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  <a:buSzPct val="25000"/>
            </a:pPr>
            <a:fld id="{45FA6095-4726-4D1A-8411-1EF02EB69AD5}" type="slidenum">
              <a:rPr lang="en-US" sz="1100">
                <a:solidFill>
                  <a:srgbClr val="000000"/>
                </a:solidFill>
                <a:latin typeface="Cambria" panose="02040503050406030204" pitchFamily="18" charset="0"/>
                <a:ea typeface="MS PGothic" pitchFamily="34" charset="-128"/>
                <a:sym typeface="Cambria" panose="02040503050406030204" pitchFamily="18" charset="0"/>
              </a:rPr>
              <a:pPr algn="r" defTabSz="914400" eaLnBrk="1" fontAlgn="base" hangingPunct="1">
                <a:spcBef>
                  <a:spcPct val="0"/>
                </a:spcBef>
                <a:spcAft>
                  <a:spcPct val="0"/>
                </a:spcAft>
                <a:buSzPct val="25000"/>
              </a:pPr>
              <a:t>‹#›</a:t>
            </a:fld>
            <a:endParaRPr lang="en-US" sz="1100" dirty="0">
              <a:solidFill>
                <a:srgbClr val="000000"/>
              </a:solidFill>
              <a:latin typeface="Cambria" panose="02040503050406030204" pitchFamily="18" charset="0"/>
              <a:ea typeface="MS PGothic" pitchFamily="34" charset="-128"/>
              <a:sym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60402"/>
      </p:ext>
    </p:extLst>
  </p:cSld>
  <p:clrMapOvr>
    <a:masterClrMapping/>
  </p:clrMapOvr>
  <p:transition>
    <p:wipe dir="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6517668"/>
      </p:ext>
    </p:extLst>
  </p:cSld>
  <p:clrMapOvr>
    <a:masterClrMapping/>
  </p:clrMapOvr>
  <p:transition>
    <p:wipe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5719428"/>
      </p:ext>
    </p:extLst>
  </p:cSld>
  <p:clrMapOvr>
    <a:masterClrMapping/>
  </p:clrMapOvr>
  <p:transition>
    <p:wipe dir="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pPr defTabSz="914400"/>
            <a:fld id="{75CFC4E9-40B5-7546-816D-324BD338B0C6}" type="datetimeFigureOut">
              <a:rPr lang="en-US" smtClean="0">
                <a:solidFill>
                  <a:prstClr val="black"/>
                </a:solidFill>
              </a:rPr>
              <a:pPr defTabSz="914400"/>
              <a:t>6/5/2019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pPr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pPr defTabSz="914400"/>
            <a:fld id="{3A565E46-7880-4D4D-B1EB-437D39468CE2}" type="slidenum">
              <a:rPr 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-67657"/>
            <a:ext cx="9144000" cy="798653"/>
            <a:chOff x="0" y="-67657"/>
            <a:chExt cx="9144000" cy="79865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0783"/>
              <a:ext cx="9144000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8" descr="120616---Final-Logo-Transparent.png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335864" y="-67657"/>
              <a:ext cx="676636" cy="7986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634545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028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-67657"/>
            <a:ext cx="9144000" cy="798653"/>
            <a:chOff x="0" y="-67657"/>
            <a:chExt cx="9144000" cy="79865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0783"/>
              <a:ext cx="9144000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8" descr="120616---Final-Logo-Transparent.png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335864" y="-67657"/>
              <a:ext cx="676636" cy="7986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794962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33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121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50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66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320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.png"/><Relationship Id="rId5" Type="http://schemas.openxmlformats.org/officeDocument/2006/relationships/tags" Target="../tags/tag3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91440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1" descr="120616---Final-Logo-Transparent.pn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93100" y="0"/>
            <a:ext cx="7747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3124200" y="641667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/>
                </a:solidFill>
              </a:rPr>
              <a:t>Private and Confidential</a:t>
            </a: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6629400" y="6416679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F68F43-4567-4CB0-B00D-7267D614B44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793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</p:sldLayoutIdLst>
  <p:transition>
    <p:wipe dir="u"/>
  </p:transition>
  <p:txStyles>
    <p:titleStyle>
      <a:lvl1pPr algn="ctr" defTabSz="455613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MS PGothic"/>
        </a:defRPr>
      </a:lvl1pPr>
      <a:lvl2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/>
        </a:defRPr>
      </a:lvl2pPr>
      <a:lvl3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/>
        </a:defRPr>
      </a:lvl3pPr>
      <a:lvl4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/>
        </a:defRPr>
      </a:lvl4pPr>
      <a:lvl5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/>
        </a:defRPr>
      </a:lvl5pPr>
      <a:lvl6pPr marL="457146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293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440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586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1313" indent="-3413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MS PGothic"/>
        </a:defRPr>
      </a:lvl1pPr>
      <a:lvl2pPr marL="741363" indent="-28416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/>
        </a:defRPr>
      </a:lvl2pPr>
      <a:lvl3pPr marL="11414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MS PGothic"/>
        </a:defRPr>
      </a:lvl3pPr>
      <a:lvl4pPr marL="15986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MS PGothic"/>
        </a:defRPr>
      </a:lvl4pPr>
      <a:lvl5pPr marL="20558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MS PGothic"/>
        </a:defRPr>
      </a:lvl5pPr>
      <a:lvl6pPr marL="251430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896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31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91440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1" descr="120616---Final-Logo-Transparent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293100" y="0"/>
            <a:ext cx="7747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4"/>
          <p:cNvSpPr txBox="1">
            <a:spLocks/>
          </p:cNvSpPr>
          <p:nvPr/>
        </p:nvSpPr>
        <p:spPr>
          <a:xfrm>
            <a:off x="3124200" y="641667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/>
                </a:solidFill>
              </a:rPr>
              <a:t>Private and Confidential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6629400" y="6416679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F68F43-4567-4CB0-B00D-7267D614B44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649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</p:sldLayoutIdLst>
  <p:transition>
    <p:wipe dir="u"/>
  </p:transition>
  <p:txStyles>
    <p:titleStyle>
      <a:lvl1pPr algn="ctr" defTabSz="455613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MS PGothic"/>
        </a:defRPr>
      </a:lvl1pPr>
      <a:lvl2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/>
        </a:defRPr>
      </a:lvl2pPr>
      <a:lvl3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/>
        </a:defRPr>
      </a:lvl3pPr>
      <a:lvl4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/>
        </a:defRPr>
      </a:lvl4pPr>
      <a:lvl5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/>
        </a:defRPr>
      </a:lvl5pPr>
      <a:lvl6pPr marL="457146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293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440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586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1313" indent="-3413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MS PGothic"/>
        </a:defRPr>
      </a:lvl1pPr>
      <a:lvl2pPr marL="741363" indent="-28416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/>
        </a:defRPr>
      </a:lvl2pPr>
      <a:lvl3pPr marL="11414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MS PGothic"/>
        </a:defRPr>
      </a:lvl3pPr>
      <a:lvl4pPr marL="15986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MS PGothic"/>
        </a:defRPr>
      </a:lvl4pPr>
      <a:lvl5pPr marL="20558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MS PGothic"/>
        </a:defRPr>
      </a:lvl5pPr>
      <a:lvl6pPr marL="251430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 txBox="1">
            <a:spLocks/>
          </p:cNvSpPr>
          <p:nvPr userDrawn="1"/>
        </p:nvSpPr>
        <p:spPr>
          <a:xfrm>
            <a:off x="3124200" y="641667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/>
                </a:solidFill>
              </a:rPr>
              <a:t>Private and Confidential</a:t>
            </a:r>
          </a:p>
        </p:txBody>
      </p:sp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6629400" y="6416679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F68F43-4567-4CB0-B00D-7267D614B44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959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32" r:id="rId4"/>
  </p:sldLayoutIdLst>
  <p:transition>
    <p:wipe dir="u"/>
  </p:transition>
  <p:txStyles>
    <p:titleStyle>
      <a:lvl1pPr algn="ctr" defTabSz="455613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MS PGothic"/>
        </a:defRPr>
      </a:lvl1pPr>
      <a:lvl2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MS PGothic"/>
        </a:defRPr>
      </a:lvl2pPr>
      <a:lvl3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MS PGothic"/>
        </a:defRPr>
      </a:lvl3pPr>
      <a:lvl4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MS PGothic"/>
        </a:defRPr>
      </a:lvl4pPr>
      <a:lvl5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MS PGothic"/>
        </a:defRPr>
      </a:lvl5pPr>
      <a:lvl6pPr marL="457146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293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440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586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1313" indent="-3413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MS PGothic"/>
        </a:defRPr>
      </a:lvl1pPr>
      <a:lvl2pPr marL="741363" indent="-28416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MS PGothic"/>
        </a:defRPr>
      </a:lvl2pPr>
      <a:lvl3pPr marL="11414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MS PGothic"/>
        </a:defRPr>
      </a:lvl3pPr>
      <a:lvl4pPr marL="15986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MS PGothic"/>
        </a:defRPr>
      </a:lvl4pPr>
      <a:lvl5pPr marL="20558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MS PGothic"/>
        </a:defRPr>
      </a:lvl5pPr>
      <a:lvl6pPr marL="251430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 txBox="1">
            <a:spLocks/>
          </p:cNvSpPr>
          <p:nvPr userDrawn="1"/>
        </p:nvSpPr>
        <p:spPr>
          <a:xfrm>
            <a:off x="3124200" y="641667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/>
                </a:solidFill>
              </a:rPr>
              <a:t>Private and Confidential</a:t>
            </a:r>
          </a:p>
        </p:txBody>
      </p:sp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6629400" y="6416679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F68F43-4567-4CB0-B00D-7267D614B44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82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</p:sldLayoutIdLst>
  <p:transition>
    <p:wipe dir="u"/>
  </p:transition>
  <p:hf hdr="0" ftr="0" dt="0"/>
  <p:txStyles>
    <p:titleStyle>
      <a:lvl1pPr algn="ctr" defTabSz="455613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MS PGothic"/>
        </a:defRPr>
      </a:lvl1pPr>
      <a:lvl2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MS PGothic"/>
        </a:defRPr>
      </a:lvl2pPr>
      <a:lvl3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MS PGothic"/>
        </a:defRPr>
      </a:lvl3pPr>
      <a:lvl4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MS PGothic"/>
        </a:defRPr>
      </a:lvl4pPr>
      <a:lvl5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MS PGothic"/>
        </a:defRPr>
      </a:lvl5pPr>
      <a:lvl6pPr marL="457146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293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440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586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1313" indent="-3413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MS PGothic"/>
        </a:defRPr>
      </a:lvl1pPr>
      <a:lvl2pPr marL="741363" indent="-28416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MS PGothic"/>
        </a:defRPr>
      </a:lvl2pPr>
      <a:lvl3pPr marL="11414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MS PGothic"/>
        </a:defRPr>
      </a:lvl3pPr>
      <a:lvl4pPr marL="15986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MS PGothic"/>
        </a:defRPr>
      </a:lvl4pPr>
      <a:lvl5pPr marL="20558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MS PGothic"/>
        </a:defRPr>
      </a:lvl5pPr>
      <a:lvl6pPr marL="251430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28.xml"/><Relationship Id="rId4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0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ImarticusLearninginstitute" TargetMode="External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31.xml"/><Relationship Id="rId6" Type="http://schemas.openxmlformats.org/officeDocument/2006/relationships/image" Target="../media/image7.png"/><Relationship Id="rId5" Type="http://schemas.openxmlformats.org/officeDocument/2006/relationships/image" Target="../media/image6.gif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14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801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8DE5991-D4F7-4CF5-B88F-152C8EBF402E}"/>
              </a:ext>
            </a:extLst>
          </p:cNvPr>
          <p:cNvSpPr txBox="1"/>
          <p:nvPr/>
        </p:nvSpPr>
        <p:spPr>
          <a:xfrm>
            <a:off x="797857" y="803238"/>
            <a:ext cx="39609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prstClr val="white"/>
                </a:solidFill>
                <a:latin typeface="Cambria" panose="02040503050406030204" pitchFamily="18" charset="0"/>
              </a:rPr>
              <a:t>Control Statements</a:t>
            </a:r>
          </a:p>
        </p:txBody>
      </p:sp>
    </p:spTree>
    <p:extLst>
      <p:ext uri="{BB962C8B-B14F-4D97-AF65-F5344CB8AC3E}">
        <p14:creationId xmlns:p14="http://schemas.microsoft.com/office/powerpoint/2010/main" val="456657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Java’s Selection Statements</a:t>
            </a:r>
          </a:p>
        </p:txBody>
      </p:sp>
      <p:sp>
        <p:nvSpPr>
          <p:cNvPr id="7" name="Shape 61"/>
          <p:cNvSpPr/>
          <p:nvPr/>
        </p:nvSpPr>
        <p:spPr>
          <a:xfrm>
            <a:off x="-359794" y="268089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14400"/>
            <a:ext cx="9144000" cy="492443"/>
          </a:xfrm>
          <a:prstGeom prst="rect">
            <a:avLst/>
          </a:prstGeom>
          <a:solidFill>
            <a:srgbClr val="03564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1440" bIns="91440" rtlCol="0" anchor="ctr" anchorCtr="1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mbria" pitchFamily="18" charset="0"/>
              </a:rPr>
              <a:t>Switch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802AAF3-AD67-4033-B9D5-D53962A62FF2}"/>
              </a:ext>
            </a:extLst>
          </p:cNvPr>
          <p:cNvSpPr/>
          <p:nvPr/>
        </p:nvSpPr>
        <p:spPr>
          <a:xfrm>
            <a:off x="527779" y="1880754"/>
            <a:ext cx="4337519" cy="40626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switch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(expression)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case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value1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: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statement sequence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break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case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value2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: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statement sequence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break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.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.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.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case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valueN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: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statement sequence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break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default: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default statement sequence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6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04DB7C3-90CD-47B6-84DB-3D09BCA6AA08}"/>
              </a:ext>
            </a:extLst>
          </p:cNvPr>
          <p:cNvSpPr/>
          <p:nvPr/>
        </p:nvSpPr>
        <p:spPr>
          <a:xfrm>
            <a:off x="5124091" y="2011407"/>
            <a:ext cx="371293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latin typeface="Cambria" panose="02040503050406030204" pitchFamily="18" charset="0"/>
              </a:rPr>
              <a:t>If break is not provided between case, The next statement will be executed regardless of condition.</a:t>
            </a:r>
          </a:p>
          <a:p>
            <a:endParaRPr lang="en-IN" sz="2000" dirty="0">
              <a:latin typeface="Cambria" panose="02040503050406030204" pitchFamily="18" charset="0"/>
            </a:endParaRPr>
          </a:p>
          <a:p>
            <a:r>
              <a:rPr lang="en-IN" sz="2000" dirty="0">
                <a:latin typeface="Cambria" panose="02040503050406030204" pitchFamily="18" charset="0"/>
              </a:rPr>
              <a:t>The </a:t>
            </a:r>
            <a:r>
              <a:rPr lang="en-IN" sz="2000" b="1" i="1" dirty="0">
                <a:latin typeface="Cambria" panose="02040503050406030204" pitchFamily="18" charset="0"/>
              </a:rPr>
              <a:t>default</a:t>
            </a:r>
            <a:r>
              <a:rPr lang="en-IN" sz="2000" dirty="0">
                <a:latin typeface="Cambria" panose="02040503050406030204" pitchFamily="18" charset="0"/>
              </a:rPr>
              <a:t> should always be the last statement of switch </a:t>
            </a:r>
            <a:r>
              <a:rPr lang="en-IN" sz="2000" dirty="0" smtClean="0">
                <a:latin typeface="Cambria" panose="02040503050406030204" pitchFamily="18" charset="0"/>
              </a:rPr>
              <a:t>case.</a:t>
            </a:r>
            <a:endParaRPr lang="en-IN" sz="2000" dirty="0">
              <a:latin typeface="Cambria" panose="020405030504060302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7756363"/>
      </p:ext>
    </p:extLst>
  </p:cSld>
  <p:clrMapOvr>
    <a:masterClrMapping/>
  </p:clrMapOvr>
  <p:transition>
    <p:wipe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Java’s Selection Statements</a:t>
            </a:r>
          </a:p>
        </p:txBody>
      </p:sp>
      <p:sp>
        <p:nvSpPr>
          <p:cNvPr id="7" name="Shape 61"/>
          <p:cNvSpPr/>
          <p:nvPr/>
        </p:nvSpPr>
        <p:spPr>
          <a:xfrm>
            <a:off x="-359794" y="268089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14400"/>
            <a:ext cx="9144000" cy="492443"/>
          </a:xfrm>
          <a:prstGeom prst="rect">
            <a:avLst/>
          </a:prstGeom>
          <a:solidFill>
            <a:srgbClr val="03564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1440" bIns="91440" rtlCol="0" anchor="ctr" anchorCtr="1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mbria" pitchFamily="18" charset="0"/>
              </a:rPr>
              <a:t>Switch - Demonstration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584A6A40-8C0F-4B92-A9D0-804A3E1C4A9F}"/>
              </a:ext>
            </a:extLst>
          </p:cNvPr>
          <p:cNvSpPr/>
          <p:nvPr/>
        </p:nvSpPr>
        <p:spPr>
          <a:xfrm>
            <a:off x="1544744" y="1420953"/>
            <a:ext cx="6054512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Scanner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scanner =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Scanner(System.in);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System.out.println(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"Enter Value of i"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i = scanner.nextInt();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switch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(i) {</a:t>
            </a:r>
          </a:p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case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:</a:t>
            </a:r>
            <a:endParaRPr lang="en-US" sz="1600" b="1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System.out.println(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"i is zero."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break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case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:</a:t>
            </a:r>
            <a:endParaRPr lang="en-US" sz="1600" b="1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System.out.println(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"i is one."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break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case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:</a:t>
            </a:r>
            <a:endParaRPr lang="en-US" sz="1600" b="1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System.out.println(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"i is two."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break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case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:</a:t>
            </a:r>
            <a:endParaRPr lang="en-US" sz="1600" b="1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System.out.println(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"i is three."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break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default:</a:t>
            </a:r>
            <a:endParaRPr lang="en-US" sz="1600" b="1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System.out.println(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"i is greater than 3."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600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9260987"/>
      </p:ext>
    </p:extLst>
  </p:cSld>
  <p:clrMapOvr>
    <a:masterClrMapping/>
  </p:clrMapOvr>
  <p:transition>
    <p:wipe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Java’s Iteration Statements</a:t>
            </a:r>
          </a:p>
        </p:txBody>
      </p:sp>
      <p:sp>
        <p:nvSpPr>
          <p:cNvPr id="7" name="Shape 61"/>
          <p:cNvSpPr/>
          <p:nvPr/>
        </p:nvSpPr>
        <p:spPr>
          <a:xfrm>
            <a:off x="-359794" y="268089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14400"/>
            <a:ext cx="9144000" cy="492443"/>
          </a:xfrm>
          <a:prstGeom prst="rect">
            <a:avLst/>
          </a:prstGeom>
          <a:solidFill>
            <a:srgbClr val="03564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1440" bIns="91440" rtlCol="0" anchor="ctr" anchorCtr="1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mbria" pitchFamily="18" charset="0"/>
              </a:rPr>
              <a:t>While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140D47C-585A-4F56-8EAB-3F6D4D95AE44}"/>
              </a:ext>
            </a:extLst>
          </p:cNvPr>
          <p:cNvSpPr/>
          <p:nvPr/>
        </p:nvSpPr>
        <p:spPr>
          <a:xfrm>
            <a:off x="0" y="1783994"/>
            <a:ext cx="9144000" cy="7078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Cambria" panose="02040503050406030204" pitchFamily="18" charset="0"/>
              </a:rPr>
              <a:t>Java’s iteration statements are </a:t>
            </a:r>
            <a:r>
              <a:rPr lang="en-IN" sz="2000" b="1" dirty="0">
                <a:latin typeface="Cambria" panose="02040503050406030204" pitchFamily="18" charset="0"/>
              </a:rPr>
              <a:t>for, while, and do-while.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Cambria" panose="02040503050406030204" pitchFamily="18" charset="0"/>
              </a:rPr>
              <a:t>These statements create what we commonly call loops.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EDBA006-96DD-4E62-AD13-B7B9E5EDAE72}"/>
              </a:ext>
            </a:extLst>
          </p:cNvPr>
          <p:cNvSpPr/>
          <p:nvPr/>
        </p:nvSpPr>
        <p:spPr>
          <a:xfrm>
            <a:off x="319177" y="2869031"/>
            <a:ext cx="8505646" cy="31700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Cambria" panose="02040503050406030204" pitchFamily="18" charset="0"/>
              </a:rPr>
              <a:t>The while loop is Java’s most fundamental loop statement.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Cambria" panose="02040503050406030204" pitchFamily="18" charset="0"/>
              </a:rPr>
              <a:t>It </a:t>
            </a:r>
            <a:r>
              <a:rPr lang="en-IN" sz="2000" dirty="0">
                <a:latin typeface="Cambria" panose="02040503050406030204" pitchFamily="18" charset="0"/>
              </a:rPr>
              <a:t>repeats a statement or block while its controlling expression is true.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Cambria" panose="02040503050406030204" pitchFamily="18" charset="0"/>
              </a:rPr>
              <a:t>The condition can be any Boolean expression.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Cambria" panose="02040503050406030204" pitchFamily="18" charset="0"/>
              </a:rPr>
              <a:t>The body of the loop will be executed as long as the conditional expression is true.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Cambria" panose="02040503050406030204" pitchFamily="18" charset="0"/>
              </a:rPr>
              <a:t>When condition becomes false, control passes to the next line of code immediately following the loop.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DE4942A-AFD8-4E99-82B4-F09F7A795D8F}"/>
              </a:ext>
            </a:extLst>
          </p:cNvPr>
          <p:cNvSpPr/>
          <p:nvPr/>
        </p:nvSpPr>
        <p:spPr>
          <a:xfrm>
            <a:off x="1514337" y="3794562"/>
            <a:ext cx="611532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(condition) {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body of loop } </a:t>
            </a:r>
            <a:endParaRPr lang="en-US" sz="16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3831629"/>
      </p:ext>
    </p:extLst>
  </p:cSld>
  <p:clrMapOvr>
    <a:masterClrMapping/>
  </p:clrMapOvr>
  <p:transition>
    <p:wipe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Java’s Iteration Statements</a:t>
            </a:r>
          </a:p>
        </p:txBody>
      </p:sp>
      <p:sp>
        <p:nvSpPr>
          <p:cNvPr id="7" name="Shape 61"/>
          <p:cNvSpPr/>
          <p:nvPr/>
        </p:nvSpPr>
        <p:spPr>
          <a:xfrm>
            <a:off x="-359794" y="268089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14400"/>
            <a:ext cx="9144000" cy="492443"/>
          </a:xfrm>
          <a:prstGeom prst="rect">
            <a:avLst/>
          </a:prstGeom>
          <a:solidFill>
            <a:srgbClr val="03564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1440" bIns="91440" rtlCol="0" anchor="ctr" anchorCtr="1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mbria" pitchFamily="18" charset="0"/>
              </a:rPr>
              <a:t>While - Demonstration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2BAD68E-DD8A-404F-9980-C8F013162066}"/>
              </a:ext>
            </a:extLst>
          </p:cNvPr>
          <p:cNvSpPr/>
          <p:nvPr/>
        </p:nvSpPr>
        <p:spPr>
          <a:xfrm>
            <a:off x="1249878" y="2521059"/>
            <a:ext cx="6644244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>
                <a:solidFill>
                  <a:srgbClr val="6A9955"/>
                </a:solidFill>
                <a:latin typeface="Courier New" panose="02070309020205020404" pitchFamily="49" charset="0"/>
              </a:rPr>
              <a:t>// Demonstrate the while loop.</a:t>
            </a:r>
            <a:endParaRPr lang="en-US" sz="1600" b="1" noProof="1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endParaRPr lang="en-US" sz="1600" b="1" noProof="1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n =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(n &gt;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System.out.println(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"tick 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+ n);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n--;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600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7012497"/>
      </p:ext>
    </p:extLst>
  </p:cSld>
  <p:clrMapOvr>
    <a:masterClrMapping/>
  </p:clrMapOvr>
  <p:transition>
    <p:wipe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Java’s Iteration Statements</a:t>
            </a:r>
          </a:p>
        </p:txBody>
      </p:sp>
      <p:sp>
        <p:nvSpPr>
          <p:cNvPr id="7" name="Shape 61"/>
          <p:cNvSpPr/>
          <p:nvPr/>
        </p:nvSpPr>
        <p:spPr>
          <a:xfrm>
            <a:off x="-359794" y="268089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14400"/>
            <a:ext cx="9144000" cy="492443"/>
          </a:xfrm>
          <a:prstGeom prst="rect">
            <a:avLst/>
          </a:prstGeom>
          <a:solidFill>
            <a:srgbClr val="03564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1440" bIns="91440" rtlCol="0" anchor="ctr" anchorCtr="1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mbria" pitchFamily="18" charset="0"/>
              </a:rPr>
              <a:t>do-while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46F479F-EA5B-40FB-A610-2CCED6EB3314}"/>
              </a:ext>
            </a:extLst>
          </p:cNvPr>
          <p:cNvSpPr/>
          <p:nvPr/>
        </p:nvSpPr>
        <p:spPr>
          <a:xfrm>
            <a:off x="0" y="1604139"/>
            <a:ext cx="9144000" cy="7078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dirty="0">
                <a:latin typeface="Cambria" panose="02040503050406030204" pitchFamily="18" charset="0"/>
              </a:rPr>
              <a:t>The do-while loop always executes its body at least once, because its conditional expression is at the bottom of the loop.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19DC82A-D250-49A6-871B-C40429CB3613}"/>
              </a:ext>
            </a:extLst>
          </p:cNvPr>
          <p:cNvSpPr/>
          <p:nvPr/>
        </p:nvSpPr>
        <p:spPr>
          <a:xfrm>
            <a:off x="403412" y="4007416"/>
            <a:ext cx="8462682" cy="22467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Cambria" panose="02040503050406030204" pitchFamily="18" charset="0"/>
              </a:rPr>
              <a:t>Each iteration of the do-while loop first executes the body of the loop and then evaluates the conditional expression. </a:t>
            </a:r>
            <a:endParaRPr lang="en-IN" sz="2000" dirty="0" smtClean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Cambria" panose="02040503050406030204" pitchFamily="18" charset="0"/>
              </a:rPr>
              <a:t>If this expression is true, the loop will repeat. </a:t>
            </a:r>
            <a:endParaRPr lang="en-IN" sz="2000" dirty="0" smtClean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Cambria" panose="02040503050406030204" pitchFamily="18" charset="0"/>
              </a:rPr>
              <a:t>Otherwise, the loop terminates. As with all of Java’s loops, condition must be a Boolean expression.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D3E8AAA-5EB0-4F91-BF60-631513FB6221}"/>
              </a:ext>
            </a:extLst>
          </p:cNvPr>
          <p:cNvSpPr/>
          <p:nvPr/>
        </p:nvSpPr>
        <p:spPr>
          <a:xfrm>
            <a:off x="2286000" y="2760871"/>
            <a:ext cx="4572000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do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body of loop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}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(condition);</a:t>
            </a:r>
            <a:endParaRPr lang="en-US" sz="16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98547"/>
      </p:ext>
    </p:extLst>
  </p:cSld>
  <p:clrMapOvr>
    <a:masterClrMapping/>
  </p:clrMapOvr>
  <p:transition>
    <p:wipe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Java’s Iteration Statements</a:t>
            </a:r>
          </a:p>
        </p:txBody>
      </p:sp>
      <p:sp>
        <p:nvSpPr>
          <p:cNvPr id="7" name="Shape 61"/>
          <p:cNvSpPr/>
          <p:nvPr/>
        </p:nvSpPr>
        <p:spPr>
          <a:xfrm>
            <a:off x="-359794" y="268089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14400"/>
            <a:ext cx="9144000" cy="492443"/>
          </a:xfrm>
          <a:prstGeom prst="rect">
            <a:avLst/>
          </a:prstGeom>
          <a:solidFill>
            <a:srgbClr val="03564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1440" bIns="91440" rtlCol="0" anchor="ctr" anchorCtr="1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mbria" pitchFamily="18" charset="0"/>
              </a:rPr>
              <a:t>For loop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C384C7F-F6EB-46E4-8085-92270D95E187}"/>
              </a:ext>
            </a:extLst>
          </p:cNvPr>
          <p:cNvSpPr/>
          <p:nvPr/>
        </p:nvSpPr>
        <p:spPr>
          <a:xfrm>
            <a:off x="182880" y="1687947"/>
            <a:ext cx="8778240" cy="4462760"/>
          </a:xfrm>
          <a:prstGeom prst="rect">
            <a:avLst/>
          </a:prstGeom>
        </p:spPr>
        <p:txBody>
          <a:bodyPr wrap="square" tIns="91440" bIns="9144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Cambria" panose="02040503050406030204" pitchFamily="18" charset="0"/>
              </a:rPr>
              <a:t>The For loop first starts when the initialization portion of the loop is executed.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Cambria" panose="02040503050406030204" pitchFamily="18" charset="0"/>
              </a:rPr>
              <a:t>Generally, this is an expression that sets the value of the loop control variable, which acts as a counter that controls the </a:t>
            </a:r>
            <a:r>
              <a:rPr lang="en-IN" sz="2000" dirty="0" smtClean="0">
                <a:latin typeface="Cambria" panose="02040503050406030204" pitchFamily="18" charset="0"/>
              </a:rPr>
              <a:t>loop..</a:t>
            </a:r>
            <a:endParaRPr lang="en-IN" sz="20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Cambria" panose="02040503050406030204" pitchFamily="18" charset="0"/>
              </a:rPr>
              <a:t>It usually tests the loop control variable against a target </a:t>
            </a:r>
            <a:r>
              <a:rPr lang="en-IN" sz="2000" dirty="0" smtClean="0">
                <a:latin typeface="Cambria" panose="02040503050406030204" pitchFamily="18" charset="0"/>
              </a:rPr>
              <a:t>value.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Cambria" panose="02040503050406030204" pitchFamily="18" charset="0"/>
              </a:rPr>
              <a:t>If </a:t>
            </a:r>
            <a:r>
              <a:rPr lang="en-IN" sz="2000" dirty="0">
                <a:latin typeface="Cambria" panose="02040503050406030204" pitchFamily="18" charset="0"/>
              </a:rPr>
              <a:t>this expression is true, then the body of the loop is </a:t>
            </a:r>
            <a:r>
              <a:rPr lang="en-IN" sz="2000" dirty="0" smtClean="0">
                <a:latin typeface="Cambria" panose="02040503050406030204" pitchFamily="18" charset="0"/>
              </a:rPr>
              <a:t>executed.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Cambria" panose="02040503050406030204" pitchFamily="18" charset="0"/>
              </a:rPr>
              <a:t>If </a:t>
            </a:r>
            <a:r>
              <a:rPr lang="en-IN" sz="2000" dirty="0">
                <a:latin typeface="Cambria" panose="02040503050406030204" pitchFamily="18" charset="0"/>
              </a:rPr>
              <a:t>it is false, the loop </a:t>
            </a:r>
            <a:r>
              <a:rPr lang="en-IN" sz="2000" dirty="0" smtClean="0">
                <a:latin typeface="Cambria" panose="02040503050406030204" pitchFamily="18" charset="0"/>
              </a:rPr>
              <a:t>terminates.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Cambria" panose="02040503050406030204" pitchFamily="18" charset="0"/>
              </a:rPr>
              <a:t>Next</a:t>
            </a:r>
            <a:r>
              <a:rPr lang="en-IN" sz="2000" dirty="0">
                <a:latin typeface="Cambria" panose="02040503050406030204" pitchFamily="18" charset="0"/>
              </a:rPr>
              <a:t>, the iteration portion of the loop is executed.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Cambria" panose="02040503050406030204" pitchFamily="18" charset="0"/>
              </a:rPr>
              <a:t>This is usually an expression that increments or decrements the loop control </a:t>
            </a:r>
            <a:r>
              <a:rPr lang="en-IN" sz="2000" dirty="0" smtClean="0">
                <a:latin typeface="Cambria" panose="02040503050406030204" pitchFamily="18" charset="0"/>
              </a:rPr>
              <a:t>variable.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Cambria" panose="02040503050406030204" pitchFamily="18" charset="0"/>
              </a:rPr>
              <a:t>The </a:t>
            </a:r>
            <a:r>
              <a:rPr lang="en-IN" sz="2000" dirty="0">
                <a:latin typeface="Cambria" panose="02040503050406030204" pitchFamily="18" charset="0"/>
              </a:rPr>
              <a:t>loop then iterates, first evaluating the conditional expression, then executing the body of the loop, and then executing the iteration expression with each </a:t>
            </a:r>
            <a:r>
              <a:rPr lang="en-IN" sz="2000" dirty="0" smtClean="0">
                <a:latin typeface="Cambria" panose="02040503050406030204" pitchFamily="18" charset="0"/>
              </a:rPr>
              <a:t>pass.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Cambria" panose="02040503050406030204" pitchFamily="18" charset="0"/>
              </a:rPr>
              <a:t>T</a:t>
            </a:r>
            <a:r>
              <a:rPr lang="en-IN" sz="2000" dirty="0" smtClean="0">
                <a:latin typeface="Cambria" panose="02040503050406030204" pitchFamily="18" charset="0"/>
              </a:rPr>
              <a:t>his </a:t>
            </a:r>
            <a:r>
              <a:rPr lang="en-IN" sz="2000" dirty="0">
                <a:latin typeface="Cambria" panose="02040503050406030204" pitchFamily="18" charset="0"/>
              </a:rPr>
              <a:t>process repeats until the controlling expression is false.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1671187"/>
      </p:ext>
    </p:extLst>
  </p:cSld>
  <p:clrMapOvr>
    <a:masterClrMapping/>
  </p:clrMapOvr>
  <p:transition>
    <p:wipe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Java’s Iteration Statements</a:t>
            </a:r>
          </a:p>
        </p:txBody>
      </p:sp>
      <p:sp>
        <p:nvSpPr>
          <p:cNvPr id="7" name="Shape 61"/>
          <p:cNvSpPr/>
          <p:nvPr/>
        </p:nvSpPr>
        <p:spPr>
          <a:xfrm>
            <a:off x="-359794" y="268089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14400"/>
            <a:ext cx="9144000" cy="492443"/>
          </a:xfrm>
          <a:prstGeom prst="rect">
            <a:avLst/>
          </a:prstGeom>
          <a:solidFill>
            <a:srgbClr val="03564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91440" bIns="91440" rtlCol="0" anchor="ctr" anchorCtr="1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mbria" pitchFamily="18" charset="0"/>
              </a:rPr>
              <a:t>For loop – Print Numbers till 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E175E01-3AEF-4F43-BDBC-1105D0873A4F}"/>
              </a:ext>
            </a:extLst>
          </p:cNvPr>
          <p:cNvSpPr/>
          <p:nvPr/>
        </p:nvSpPr>
        <p:spPr>
          <a:xfrm>
            <a:off x="744350" y="1905506"/>
            <a:ext cx="7655300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>
                <a:solidFill>
                  <a:srgbClr val="008000"/>
                </a:solidFill>
                <a:latin typeface="Courier New" panose="02070309020205020404" pitchFamily="49" charset="0"/>
              </a:rPr>
              <a:t>//Print numbers of loop till 5</a:t>
            </a:r>
            <a:endParaRPr lang="en-US" sz="1600" b="1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i;</a:t>
            </a:r>
          </a:p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totalNumbers =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5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System.out.println(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"Printing numbers from 1 to 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+ totalNumbers);</a:t>
            </a:r>
          </a:p>
          <a:p>
            <a:endParaRPr lang="en-US" sz="1600" b="1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noProof="1">
                <a:solidFill>
                  <a:srgbClr val="008000"/>
                </a:solidFill>
                <a:latin typeface="Courier New" panose="02070309020205020404" pitchFamily="49" charset="0"/>
              </a:rPr>
              <a:t>//for initialization ; a condition ; an increment or decrement</a:t>
            </a:r>
          </a:p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(i =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; i &lt;= totalNumbers; i++) {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System.out.println(i);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600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7808423"/>
      </p:ext>
    </p:extLst>
  </p:cSld>
  <p:clrMapOvr>
    <a:masterClrMapping/>
  </p:clrMapOvr>
  <p:transition>
    <p:wipe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Java’s Iteration Statements</a:t>
            </a:r>
          </a:p>
        </p:txBody>
      </p:sp>
      <p:sp>
        <p:nvSpPr>
          <p:cNvPr id="7" name="Shape 61"/>
          <p:cNvSpPr/>
          <p:nvPr/>
        </p:nvSpPr>
        <p:spPr>
          <a:xfrm>
            <a:off x="-359794" y="268089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14400"/>
            <a:ext cx="9144000" cy="492443"/>
          </a:xfrm>
          <a:prstGeom prst="rect">
            <a:avLst/>
          </a:prstGeom>
          <a:solidFill>
            <a:srgbClr val="03564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91440" bIns="91440" rtlCol="0" anchor="ctr" anchorCtr="1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mbria" pitchFamily="18" charset="0"/>
              </a:rPr>
              <a:t>For each version of the for loop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5AC7EA6E-44C1-49FA-95DF-6722B985DDE0}"/>
              </a:ext>
            </a:extLst>
          </p:cNvPr>
          <p:cNvSpPr/>
          <p:nvPr/>
        </p:nvSpPr>
        <p:spPr>
          <a:xfrm>
            <a:off x="430306" y="1859340"/>
            <a:ext cx="8211670" cy="22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Cambria" panose="02040503050406030204" pitchFamily="18" charset="0"/>
              </a:rPr>
              <a:t>The for-each style for automates the preceding loop.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Cambria" panose="02040503050406030204" pitchFamily="18" charset="0"/>
              </a:rPr>
              <a:t>Specifically, it eliminates the need to establish a loop counter, specify a starting and ending value, and manually index the array.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Cambria" panose="02040503050406030204" pitchFamily="18" charset="0"/>
              </a:rPr>
              <a:t> Instead, it automatically cycles through the entire array, obtaining one element at a time, in sequence, from beginning to end</a:t>
            </a:r>
            <a:r>
              <a:rPr lang="en-IN" sz="2000" dirty="0" smtClean="0">
                <a:latin typeface="Cambria" panose="02040503050406030204" pitchFamily="18" charset="0"/>
              </a:rPr>
              <a:t>.</a:t>
            </a:r>
            <a:endParaRPr lang="en-IN" sz="2000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5227540"/>
      </p:ext>
    </p:extLst>
  </p:cSld>
  <p:clrMapOvr>
    <a:masterClrMapping/>
  </p:clrMapOvr>
  <p:transition>
    <p:wipe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Java’s Iteration Statements</a:t>
            </a:r>
          </a:p>
        </p:txBody>
      </p:sp>
      <p:sp>
        <p:nvSpPr>
          <p:cNvPr id="7" name="Shape 61"/>
          <p:cNvSpPr/>
          <p:nvPr/>
        </p:nvSpPr>
        <p:spPr>
          <a:xfrm>
            <a:off x="-359794" y="268089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14400"/>
            <a:ext cx="9144000" cy="492443"/>
          </a:xfrm>
          <a:prstGeom prst="rect">
            <a:avLst/>
          </a:prstGeom>
          <a:solidFill>
            <a:srgbClr val="03564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91440" bIns="91440" rtlCol="0" anchor="ctr" anchorCtr="1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mbria" pitchFamily="18" charset="0"/>
              </a:rPr>
              <a:t>For each version of the for loop- Demonstration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BB527DB-C409-4D95-B81F-032F8B3AFCA8}"/>
              </a:ext>
            </a:extLst>
          </p:cNvPr>
          <p:cNvSpPr/>
          <p:nvPr/>
        </p:nvSpPr>
        <p:spPr>
          <a:xfrm>
            <a:off x="520908" y="1760609"/>
            <a:ext cx="8102184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>
                <a:solidFill>
                  <a:srgbClr val="008000"/>
                </a:solidFill>
                <a:latin typeface="Courier New" panose="02070309020205020404" pitchFamily="49" charset="0"/>
              </a:rPr>
              <a:t>//This is array</a:t>
            </a:r>
            <a:endParaRPr lang="en-US" sz="1600" b="1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nums[] = {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4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5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6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7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8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9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};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sum =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noProof="1">
                <a:solidFill>
                  <a:srgbClr val="008000"/>
                </a:solidFill>
                <a:latin typeface="Courier New" panose="02070309020205020404" pitchFamily="49" charset="0"/>
              </a:rPr>
              <a:t>// use for-each style for to display and sum the values in array</a:t>
            </a:r>
          </a:p>
          <a:p>
            <a:endParaRPr lang="en-US" sz="1600" b="1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x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: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nums) {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sum += x;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System.out.println(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"Sum of values in array: 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+ sum);</a:t>
            </a:r>
            <a:endParaRPr lang="en-US" sz="1600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2282211"/>
      </p:ext>
    </p:extLst>
  </p:cSld>
  <p:clrMapOvr>
    <a:masterClrMapping/>
  </p:clrMapOvr>
  <p:transition>
    <p:wipe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Jump Statements</a:t>
            </a:r>
          </a:p>
        </p:txBody>
      </p:sp>
      <p:sp>
        <p:nvSpPr>
          <p:cNvPr id="7" name="Shape 61"/>
          <p:cNvSpPr/>
          <p:nvPr/>
        </p:nvSpPr>
        <p:spPr>
          <a:xfrm>
            <a:off x="-359794" y="268089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14400"/>
            <a:ext cx="9144000" cy="492443"/>
          </a:xfrm>
          <a:prstGeom prst="rect">
            <a:avLst/>
          </a:prstGeom>
          <a:solidFill>
            <a:srgbClr val="03564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91440" bIns="91440" rtlCol="0" anchor="ctr" anchorCtr="1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mbria" pitchFamily="18" charset="0"/>
              </a:rPr>
              <a:t>Using Break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FA0E89B-6B89-45EB-B080-785E9B088AA5}"/>
              </a:ext>
            </a:extLst>
          </p:cNvPr>
          <p:cNvSpPr/>
          <p:nvPr/>
        </p:nvSpPr>
        <p:spPr>
          <a:xfrm>
            <a:off x="185814" y="1604139"/>
            <a:ext cx="471556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latin typeface="Cambria" panose="02040503050406030204" pitchFamily="18" charset="0"/>
              </a:rPr>
              <a:t>Java supports three jump statements: </a:t>
            </a:r>
            <a:r>
              <a:rPr lang="en-IN" sz="2000" b="1" dirty="0">
                <a:latin typeface="Cambria" panose="02040503050406030204" pitchFamily="18" charset="0"/>
              </a:rPr>
              <a:t>break, continue, and return</a:t>
            </a:r>
            <a:r>
              <a:rPr lang="en-IN" sz="2000" dirty="0">
                <a:latin typeface="Cambria" panose="02040503050406030204" pitchFamily="18" charset="0"/>
              </a:rPr>
              <a:t>.</a:t>
            </a:r>
          </a:p>
          <a:p>
            <a:endParaRPr lang="en-IN" sz="2000" dirty="0">
              <a:latin typeface="Cambria" panose="02040503050406030204" pitchFamily="18" charset="0"/>
            </a:endParaRPr>
          </a:p>
          <a:p>
            <a:r>
              <a:rPr lang="en-IN" sz="2000" dirty="0" smtClean="0">
                <a:latin typeface="Cambria" panose="02040503050406030204" pitchFamily="18" charset="0"/>
              </a:rPr>
              <a:t>These </a:t>
            </a:r>
            <a:r>
              <a:rPr lang="en-IN" sz="2000" dirty="0">
                <a:latin typeface="Cambria" panose="02040503050406030204" pitchFamily="18" charset="0"/>
              </a:rPr>
              <a:t>statements transfer control to another part of your program</a:t>
            </a:r>
          </a:p>
          <a:p>
            <a:endParaRPr lang="en-US" sz="2000" dirty="0">
              <a:latin typeface="Cambria" panose="02040503050406030204" pitchFamily="18" charset="0"/>
            </a:endParaRPr>
          </a:p>
          <a:p>
            <a:r>
              <a:rPr lang="en-IN" sz="2000" dirty="0">
                <a:latin typeface="Cambria" panose="02040503050406030204" pitchFamily="18" charset="0"/>
              </a:rPr>
              <a:t>Using break In Java, the break statement has following uses. </a:t>
            </a:r>
          </a:p>
          <a:p>
            <a:endParaRPr lang="en-IN" sz="20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Cambria" panose="02040503050406030204" pitchFamily="18" charset="0"/>
              </a:rPr>
              <a:t>It terminates a statement sequence in a switch statement.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 smtClean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Cambria" panose="02040503050406030204" pitchFamily="18" charset="0"/>
              </a:rPr>
              <a:t>It can be used to exit a loop. </a:t>
            </a:r>
            <a:endParaRPr lang="en-IN" sz="2000" dirty="0">
              <a:latin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4FF7839-6AB5-4B4C-9790-749D1A27D32D}"/>
              </a:ext>
            </a:extLst>
          </p:cNvPr>
          <p:cNvSpPr/>
          <p:nvPr/>
        </p:nvSpPr>
        <p:spPr>
          <a:xfrm>
            <a:off x="4901382" y="2494555"/>
            <a:ext cx="4068662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i =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; i &lt;=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5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; i++) {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(condition){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break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No more </a:t>
            </a:r>
            <a:r>
              <a:rPr lang="en-US" sz="16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loop</a:t>
            </a:r>
            <a:endParaRPr lang="en-US" sz="1600" b="1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600" b="1" noProof="1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600" b="1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600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472939"/>
      </p:ext>
    </p:extLst>
  </p:cSld>
  <p:clrMapOvr>
    <a:masterClrMapping/>
  </p:clrMapOvr>
  <p:transition>
    <p:wipe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0" y="196850"/>
            <a:ext cx="6935788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2400" b="1" dirty="0">
                <a:solidFill>
                  <a:schemeClr val="tx1"/>
                </a:solidFill>
                <a:latin typeface="Cambria" pitchFamily="18" charset="0"/>
              </a:rPr>
              <a:t>Agenda</a:t>
            </a:r>
          </a:p>
        </p:txBody>
      </p:sp>
      <p:grpSp>
        <p:nvGrpSpPr>
          <p:cNvPr id="8" name="Group 7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457200" y="1835152"/>
            <a:ext cx="2898775" cy="2898775"/>
            <a:chOff x="457200" y="2093913"/>
            <a:chExt cx="2898775" cy="2898775"/>
          </a:xfrm>
        </p:grpSpPr>
        <p:grpSp>
          <p:nvGrpSpPr>
            <p:cNvPr id="91141" name="Group 1"/>
            <p:cNvGrpSpPr>
              <a:grpSpLocks/>
            </p:cNvGrpSpPr>
            <p:nvPr/>
          </p:nvGrpSpPr>
          <p:grpSpPr bwMode="auto">
            <a:xfrm>
              <a:off x="457200" y="2093913"/>
              <a:ext cx="2898775" cy="2898775"/>
              <a:chOff x="457200" y="2093913"/>
              <a:chExt cx="2898775" cy="2898775"/>
            </a:xfrm>
          </p:grpSpPr>
          <p:sp>
            <p:nvSpPr>
              <p:cNvPr id="91146" name="Oval 6"/>
              <p:cNvSpPr>
                <a:spLocks noChangeArrowheads="1"/>
              </p:cNvSpPr>
              <p:nvPr/>
            </p:nvSpPr>
            <p:spPr bwMode="gray">
              <a:xfrm>
                <a:off x="1639888" y="3276600"/>
                <a:ext cx="533400" cy="533400"/>
              </a:xfrm>
              <a:prstGeom prst="ellipse">
                <a:avLst/>
              </a:prstGeom>
              <a:solidFill>
                <a:srgbClr val="0356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20000"/>
                  </a:spcAft>
                  <a:buClr>
                    <a:srgbClr val="000000"/>
                  </a:buClr>
                  <a:buSzPct val="80000"/>
                  <a:buFont typeface="Wingdings" pitchFamily="2" charset="2"/>
                  <a:buNone/>
                </a:pPr>
                <a:endParaRPr lang="de-DE" sz="1400">
                  <a:solidFill>
                    <a:srgbClr val="000000"/>
                  </a:solidFill>
                  <a:latin typeface="Cambria" pitchFamily="18" charset="0"/>
                  <a:ea typeface="Arial Unicode MS" pitchFamily="34" charset="-128"/>
                  <a:cs typeface="Arial" charset="0"/>
                </a:endParaRPr>
              </a:p>
            </p:txBody>
          </p:sp>
          <p:sp>
            <p:nvSpPr>
              <p:cNvPr id="91147" name="AutoShape 7"/>
              <p:cNvSpPr>
                <a:spLocks noChangeArrowheads="1"/>
              </p:cNvSpPr>
              <p:nvPr/>
            </p:nvSpPr>
            <p:spPr bwMode="gray">
              <a:xfrm>
                <a:off x="1066800" y="2703513"/>
                <a:ext cx="1679575" cy="1679575"/>
              </a:xfrm>
              <a:custGeom>
                <a:avLst/>
                <a:gdLst>
                  <a:gd name="T0" fmla="*/ 2147483647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2147483647 w 21600"/>
                  <a:gd name="T7" fmla="*/ 2147483647 h 21600"/>
                  <a:gd name="T8" fmla="*/ 2147483647 w 21600"/>
                  <a:gd name="T9" fmla="*/ 2147483647 h 21600"/>
                  <a:gd name="T10" fmla="*/ 2147483647 w 21600"/>
                  <a:gd name="T11" fmla="*/ 2147483647 h 21600"/>
                  <a:gd name="T12" fmla="*/ 2147483647 w 21600"/>
                  <a:gd name="T13" fmla="*/ 2147483647 h 21600"/>
                  <a:gd name="T14" fmla="*/ 2147483647 w 21600"/>
                  <a:gd name="T15" fmla="*/ 2147483647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64 w 21600"/>
                  <a:gd name="T25" fmla="*/ 3164 h 21600"/>
                  <a:gd name="T26" fmla="*/ 18436 w 21600"/>
                  <a:gd name="T27" fmla="*/ 18436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3981" y="10800"/>
                    </a:moveTo>
                    <a:cubicBezTo>
                      <a:pt x="3981" y="14566"/>
                      <a:pt x="7034" y="17619"/>
                      <a:pt x="10800" y="17619"/>
                    </a:cubicBezTo>
                    <a:cubicBezTo>
                      <a:pt x="14566" y="17619"/>
                      <a:pt x="17619" y="14566"/>
                      <a:pt x="17619" y="10800"/>
                    </a:cubicBezTo>
                    <a:cubicBezTo>
                      <a:pt x="17619" y="7034"/>
                      <a:pt x="14566" y="3981"/>
                      <a:pt x="10800" y="3981"/>
                    </a:cubicBezTo>
                    <a:cubicBezTo>
                      <a:pt x="7034" y="3981"/>
                      <a:pt x="3981" y="7034"/>
                      <a:pt x="3981" y="10800"/>
                    </a:cubicBezTo>
                    <a:close/>
                  </a:path>
                </a:pathLst>
              </a:custGeom>
              <a:solidFill>
                <a:srgbClr val="0356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en-US" dirty="0">
                  <a:solidFill>
                    <a:prstClr val="white"/>
                  </a:solidFill>
                  <a:latin typeface="Cambria" pitchFamily="18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91148" name="AutoShape 8"/>
              <p:cNvSpPr>
                <a:spLocks noChangeArrowheads="1"/>
              </p:cNvSpPr>
              <p:nvPr/>
            </p:nvSpPr>
            <p:spPr bwMode="gray">
              <a:xfrm>
                <a:off x="457200" y="2093913"/>
                <a:ext cx="2898775" cy="2898775"/>
              </a:xfrm>
              <a:custGeom>
                <a:avLst/>
                <a:gdLst>
                  <a:gd name="T0" fmla="*/ 2147483647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2147483647 w 21600"/>
                  <a:gd name="T7" fmla="*/ 2147483647 h 21600"/>
                  <a:gd name="T8" fmla="*/ 2147483647 w 21600"/>
                  <a:gd name="T9" fmla="*/ 2147483647 h 21600"/>
                  <a:gd name="T10" fmla="*/ 2147483647 w 21600"/>
                  <a:gd name="T11" fmla="*/ 2147483647 h 21600"/>
                  <a:gd name="T12" fmla="*/ 2147483647 w 21600"/>
                  <a:gd name="T13" fmla="*/ 2147483647 h 21600"/>
                  <a:gd name="T14" fmla="*/ 2147483647 w 21600"/>
                  <a:gd name="T15" fmla="*/ 2147483647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58 w 21600"/>
                  <a:gd name="T25" fmla="*/ 3158 h 21600"/>
                  <a:gd name="T26" fmla="*/ 18442 w 21600"/>
                  <a:gd name="T27" fmla="*/ 1844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426" y="10800"/>
                    </a:moveTo>
                    <a:cubicBezTo>
                      <a:pt x="2426" y="15425"/>
                      <a:pt x="6175" y="19174"/>
                      <a:pt x="10800" y="19174"/>
                    </a:cubicBezTo>
                    <a:cubicBezTo>
                      <a:pt x="15425" y="19174"/>
                      <a:pt x="19174" y="15425"/>
                      <a:pt x="19174" y="10800"/>
                    </a:cubicBezTo>
                    <a:cubicBezTo>
                      <a:pt x="19174" y="6175"/>
                      <a:pt x="15425" y="2426"/>
                      <a:pt x="10800" y="2426"/>
                    </a:cubicBezTo>
                    <a:cubicBezTo>
                      <a:pt x="6175" y="2426"/>
                      <a:pt x="2426" y="6175"/>
                      <a:pt x="2426" y="10800"/>
                    </a:cubicBezTo>
                    <a:close/>
                  </a:path>
                </a:pathLst>
              </a:custGeom>
              <a:solidFill>
                <a:srgbClr val="0356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en-US" dirty="0">
                  <a:solidFill>
                    <a:prstClr val="white"/>
                  </a:solidFill>
                  <a:latin typeface="Cambria" pitchFamily="18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</p:grpSp>
        <p:grpSp>
          <p:nvGrpSpPr>
            <p:cNvPr id="91142" name="Group 9"/>
            <p:cNvGrpSpPr>
              <a:grpSpLocks/>
            </p:cNvGrpSpPr>
            <p:nvPr/>
          </p:nvGrpSpPr>
          <p:grpSpPr bwMode="auto">
            <a:xfrm>
              <a:off x="498475" y="2098675"/>
              <a:ext cx="2855913" cy="2886075"/>
              <a:chOff x="339" y="1328"/>
              <a:chExt cx="1799" cy="1818"/>
            </a:xfrm>
          </p:grpSpPr>
          <p:sp>
            <p:nvSpPr>
              <p:cNvPr id="91143" name="AutoShape 10"/>
              <p:cNvSpPr>
                <a:spLocks noChangeArrowheads="1"/>
              </p:cNvSpPr>
              <p:nvPr/>
            </p:nvSpPr>
            <p:spPr bwMode="gray">
              <a:xfrm rot="5400000">
                <a:off x="696" y="1709"/>
                <a:ext cx="1057" cy="105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45 w 21600"/>
                  <a:gd name="T13" fmla="*/ 0 h 21600"/>
                  <a:gd name="T14" fmla="*/ 21355 w 21600"/>
                  <a:gd name="T15" fmla="*/ 9359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4740" y="7785"/>
                    </a:moveTo>
                    <a:cubicBezTo>
                      <a:pt x="5884" y="5485"/>
                      <a:pt x="8231" y="4031"/>
                      <a:pt x="10800" y="4032"/>
                    </a:cubicBezTo>
                    <a:cubicBezTo>
                      <a:pt x="13368" y="4032"/>
                      <a:pt x="15715" y="5485"/>
                      <a:pt x="16859" y="7785"/>
                    </a:cubicBezTo>
                    <a:lnTo>
                      <a:pt x="20469" y="5989"/>
                    </a:lnTo>
                    <a:cubicBezTo>
                      <a:pt x="18643" y="2319"/>
                      <a:pt x="14898" y="-1"/>
                      <a:pt x="10799" y="0"/>
                    </a:cubicBezTo>
                    <a:cubicBezTo>
                      <a:pt x="6701" y="0"/>
                      <a:pt x="2956" y="2319"/>
                      <a:pt x="1130" y="5989"/>
                    </a:cubicBezTo>
                    <a:lnTo>
                      <a:pt x="4740" y="7785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en-US" dirty="0">
                  <a:solidFill>
                    <a:prstClr val="white"/>
                  </a:solidFill>
                  <a:latin typeface="Cambria" pitchFamily="18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91144" name="Freeform 11"/>
              <p:cNvSpPr>
                <a:spLocks/>
              </p:cNvSpPr>
              <p:nvPr/>
            </p:nvSpPr>
            <p:spPr bwMode="gray">
              <a:xfrm>
                <a:off x="1221" y="2152"/>
                <a:ext cx="0" cy="174"/>
              </a:xfrm>
              <a:custGeom>
                <a:avLst/>
                <a:gdLst>
                  <a:gd name="T0" fmla="*/ 0 w 208"/>
                  <a:gd name="T1" fmla="*/ 150 h 303"/>
                  <a:gd name="T2" fmla="*/ 76 w 208"/>
                  <a:gd name="T3" fmla="*/ 0 h 303"/>
                  <a:gd name="T4" fmla="*/ 78 w 208"/>
                  <a:gd name="T5" fmla="*/ 303 h 303"/>
                  <a:gd name="T6" fmla="*/ 0 w 208"/>
                  <a:gd name="T7" fmla="*/ 150 h 30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08"/>
                  <a:gd name="T13" fmla="*/ 0 h 303"/>
                  <a:gd name="T14" fmla="*/ 208 w 208"/>
                  <a:gd name="T15" fmla="*/ 303 h 30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08" h="303">
                    <a:moveTo>
                      <a:pt x="0" y="150"/>
                    </a:moveTo>
                    <a:cubicBezTo>
                      <a:pt x="12" y="122"/>
                      <a:pt x="58" y="37"/>
                      <a:pt x="76" y="0"/>
                    </a:cubicBezTo>
                    <a:cubicBezTo>
                      <a:pt x="205" y="54"/>
                      <a:pt x="208" y="245"/>
                      <a:pt x="78" y="303"/>
                    </a:cubicBezTo>
                    <a:cubicBezTo>
                      <a:pt x="32" y="221"/>
                      <a:pt x="16" y="181"/>
                      <a:pt x="0" y="150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en-US" dirty="0">
                  <a:solidFill>
                    <a:prstClr val="white"/>
                  </a:solidFill>
                  <a:latin typeface="Cambria" pitchFamily="18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91145" name="AutoShape 12"/>
              <p:cNvSpPr>
                <a:spLocks noChangeArrowheads="1"/>
              </p:cNvSpPr>
              <p:nvPr/>
            </p:nvSpPr>
            <p:spPr bwMode="gray">
              <a:xfrm rot="5400000">
                <a:off x="330" y="1337"/>
                <a:ext cx="1818" cy="179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38 w 21600"/>
                  <a:gd name="T13" fmla="*/ 0 h 21600"/>
                  <a:gd name="T14" fmla="*/ 21362 w 21600"/>
                  <a:gd name="T15" fmla="*/ 905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3362" y="7119"/>
                    </a:moveTo>
                    <a:cubicBezTo>
                      <a:pt x="4761" y="4290"/>
                      <a:pt x="7644" y="2500"/>
                      <a:pt x="10800" y="2501"/>
                    </a:cubicBezTo>
                    <a:cubicBezTo>
                      <a:pt x="13955" y="2501"/>
                      <a:pt x="16838" y="4290"/>
                      <a:pt x="18237" y="7119"/>
                    </a:cubicBezTo>
                    <a:lnTo>
                      <a:pt x="20479" y="6009"/>
                    </a:lnTo>
                    <a:cubicBezTo>
                      <a:pt x="18658" y="2329"/>
                      <a:pt x="14906" y="-1"/>
                      <a:pt x="10799" y="0"/>
                    </a:cubicBezTo>
                    <a:cubicBezTo>
                      <a:pt x="6693" y="0"/>
                      <a:pt x="2941" y="2329"/>
                      <a:pt x="1120" y="6009"/>
                    </a:cubicBezTo>
                    <a:lnTo>
                      <a:pt x="3362" y="7119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en-US" dirty="0">
                  <a:solidFill>
                    <a:prstClr val="white"/>
                  </a:solidFill>
                  <a:latin typeface="Cambria" pitchFamily="18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</p:grpSp>
      </p:grpSp>
      <p:sp>
        <p:nvSpPr>
          <p:cNvPr id="17" name="AutoShape 13"/>
          <p:cNvSpPr>
            <a:spLocks noChangeArrowheads="1"/>
          </p:cNvSpPr>
          <p:nvPr/>
        </p:nvSpPr>
        <p:spPr bwMode="gray">
          <a:xfrm flipH="1">
            <a:off x="1941513" y="1219203"/>
            <a:ext cx="6684962" cy="4124325"/>
          </a:xfrm>
          <a:prstGeom prst="homePlate">
            <a:avLst>
              <a:gd name="adj" fmla="val 25911"/>
            </a:avLst>
          </a:prstGeom>
          <a:solidFill>
            <a:schemeClr val="accent6">
              <a:lumMod val="40000"/>
              <a:lumOff val="60000"/>
              <a:alpha val="33000"/>
            </a:schemeClr>
          </a:solidFill>
          <a:ln w="254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 lIns="1080000" tIns="0" rIns="72000" bIns="0" anchor="ctr"/>
          <a:lstStyle/>
          <a:p>
            <a:pPr defTabSz="45720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dirty="0" smtClean="0">
                <a:solidFill>
                  <a:srgbClr val="035642"/>
                </a:solidFill>
                <a:latin typeface="Cambria" pitchFamily="18" charset="0"/>
              </a:rPr>
              <a:t>In this </a:t>
            </a:r>
            <a:r>
              <a:rPr lang="en-US" sz="2000" b="1" dirty="0">
                <a:solidFill>
                  <a:srgbClr val="035642"/>
                </a:solidFill>
                <a:latin typeface="Cambria" pitchFamily="18" charset="0"/>
              </a:rPr>
              <a:t>session, you will </a:t>
            </a:r>
            <a:r>
              <a:rPr lang="en-US" sz="2000" b="1" dirty="0" smtClean="0">
                <a:solidFill>
                  <a:srgbClr val="035642"/>
                </a:solidFill>
                <a:latin typeface="Cambria" pitchFamily="18" charset="0"/>
              </a:rPr>
              <a:t>learn about:</a:t>
            </a:r>
            <a:endParaRPr lang="en-US" sz="2000" dirty="0">
              <a:solidFill>
                <a:srgbClr val="035642"/>
              </a:solidFill>
              <a:latin typeface="Cambria" pitchFamily="18" charset="0"/>
            </a:endParaRPr>
          </a:p>
          <a:p>
            <a:pPr defTabSz="457200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dirty="0">
              <a:solidFill>
                <a:srgbClr val="035642"/>
              </a:solidFill>
              <a:latin typeface="Cambria" pitchFamily="18" charset="0"/>
            </a:endParaRPr>
          </a:p>
          <a:p>
            <a:pPr marL="457200" indent="-347663" defTabSz="457200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35642"/>
                </a:solidFill>
                <a:latin typeface="Cambria" pitchFamily="18" charset="0"/>
              </a:rPr>
              <a:t>if statement</a:t>
            </a:r>
          </a:p>
          <a:p>
            <a:pPr marL="457200" indent="-347663" defTabSz="457200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35642"/>
                </a:solidFill>
                <a:latin typeface="Cambria" pitchFamily="18" charset="0"/>
              </a:rPr>
              <a:t>while statement</a:t>
            </a:r>
          </a:p>
          <a:p>
            <a:pPr marL="457200" indent="-347663" defTabSz="457200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35642"/>
                </a:solidFill>
                <a:latin typeface="Cambria" pitchFamily="18" charset="0"/>
              </a:rPr>
              <a:t>for</a:t>
            </a:r>
          </a:p>
          <a:p>
            <a:pPr marL="457200" indent="-347663" defTabSz="457200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35642"/>
                </a:solidFill>
                <a:latin typeface="Cambria" pitchFamily="18" charset="0"/>
              </a:rPr>
              <a:t>do-while</a:t>
            </a:r>
          </a:p>
          <a:p>
            <a:pPr marL="457200" indent="-347663" defTabSz="457200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35642"/>
                </a:solidFill>
                <a:latin typeface="Cambria" pitchFamily="18" charset="0"/>
              </a:rPr>
              <a:t>continue</a:t>
            </a:r>
          </a:p>
          <a:p>
            <a:pPr marL="457200" indent="-347663" defTabSz="457200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35642"/>
                </a:solidFill>
                <a:latin typeface="Cambria" pitchFamily="18" charset="0"/>
              </a:rPr>
              <a:t>break</a:t>
            </a:r>
            <a:endParaRPr lang="en-US" dirty="0">
              <a:solidFill>
                <a:srgbClr val="035642"/>
              </a:solidFill>
              <a:latin typeface="Cambria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97601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Jump Statements</a:t>
            </a:r>
          </a:p>
        </p:txBody>
      </p:sp>
      <p:sp>
        <p:nvSpPr>
          <p:cNvPr id="7" name="Shape 61"/>
          <p:cNvSpPr/>
          <p:nvPr/>
        </p:nvSpPr>
        <p:spPr>
          <a:xfrm>
            <a:off x="-359794" y="268089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14400"/>
            <a:ext cx="9144000" cy="492443"/>
          </a:xfrm>
          <a:prstGeom prst="rect">
            <a:avLst/>
          </a:prstGeom>
          <a:solidFill>
            <a:srgbClr val="03564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91440" bIns="91440" rtlCol="0" anchor="ctr" anchorCtr="1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mbria" pitchFamily="18" charset="0"/>
              </a:rPr>
              <a:t>Using continue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4042E19-B09C-4CE6-BDF9-280B5E8BCA03}"/>
              </a:ext>
            </a:extLst>
          </p:cNvPr>
          <p:cNvSpPr/>
          <p:nvPr/>
        </p:nvSpPr>
        <p:spPr>
          <a:xfrm>
            <a:off x="205808" y="1604139"/>
            <a:ext cx="855818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latin typeface="Cambria" panose="02040503050406030204" pitchFamily="18" charset="0"/>
              </a:rPr>
              <a:t>In order to force an early iteration of a loop. There might be need to continue running the loop but stop processing the remainder of the code in its body for this particular iteration.</a:t>
            </a:r>
          </a:p>
          <a:p>
            <a:endParaRPr lang="en-IN" sz="2000" dirty="0">
              <a:latin typeface="Cambria" panose="02040503050406030204" pitchFamily="18" charset="0"/>
            </a:endParaRPr>
          </a:p>
          <a:p>
            <a:r>
              <a:rPr lang="en-IN" sz="2000" dirty="0">
                <a:latin typeface="Cambria" panose="02040503050406030204" pitchFamily="18" charset="0"/>
              </a:rPr>
              <a:t> The continue statement is just past the body of the loop, to the loop’s end. </a:t>
            </a:r>
          </a:p>
          <a:p>
            <a:endParaRPr lang="en-IN" sz="20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Cambria" panose="02040503050406030204" pitchFamily="18" charset="0"/>
              </a:rPr>
              <a:t>In while and do-while loops, a continue statement causes control to be transferred directly to the conditional expression that controls the loop.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Cambria" panose="02040503050406030204" pitchFamily="18" charset="0"/>
              </a:rPr>
              <a:t> In a for loop, control goes first to the iteration portion of the for statement and then to the conditional expression. </a:t>
            </a:r>
          </a:p>
          <a:p>
            <a:endParaRPr lang="en-IN" sz="2000" dirty="0">
              <a:latin typeface="Cambria" panose="020405030504060302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4529542"/>
      </p:ext>
    </p:extLst>
  </p:cSld>
  <p:clrMapOvr>
    <a:masterClrMapping/>
  </p:clrMapOvr>
  <p:transition>
    <p:wipe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Jump Statements</a:t>
            </a:r>
          </a:p>
        </p:txBody>
      </p:sp>
      <p:sp>
        <p:nvSpPr>
          <p:cNvPr id="7" name="Shape 61"/>
          <p:cNvSpPr/>
          <p:nvPr/>
        </p:nvSpPr>
        <p:spPr>
          <a:xfrm>
            <a:off x="-359794" y="268089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14400"/>
            <a:ext cx="9144000" cy="492443"/>
          </a:xfrm>
          <a:prstGeom prst="rect">
            <a:avLst/>
          </a:prstGeom>
          <a:solidFill>
            <a:srgbClr val="03564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91440" bIns="91440" rtlCol="0" anchor="ctr" anchorCtr="1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mbria" pitchFamily="18" charset="0"/>
              </a:rPr>
              <a:t>Print numbers </a:t>
            </a:r>
            <a:r>
              <a:rPr lang="en-US" sz="2000" b="1" dirty="0" err="1">
                <a:solidFill>
                  <a:schemeClr val="bg1"/>
                </a:solidFill>
                <a:latin typeface="Cambria" pitchFamily="18" charset="0"/>
              </a:rPr>
              <a:t>upto</a:t>
            </a:r>
            <a:r>
              <a:rPr lang="en-US" sz="2000" b="1" dirty="0">
                <a:solidFill>
                  <a:schemeClr val="bg1"/>
                </a:solidFill>
                <a:latin typeface="Cambria" pitchFamily="18" charset="0"/>
              </a:rPr>
              <a:t> 5 except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05815A3-C024-4557-82BB-01449549B94D}"/>
              </a:ext>
            </a:extLst>
          </p:cNvPr>
          <p:cNvSpPr/>
          <p:nvPr/>
        </p:nvSpPr>
        <p:spPr>
          <a:xfrm>
            <a:off x="768928" y="1811976"/>
            <a:ext cx="7606145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i;</a:t>
            </a:r>
          </a:p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totalNumbers =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5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System.out.println(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"Printing numbers (except 3) from 1 to 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+ totalNumbers);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(i =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; i &lt;= totalNumbers; i++) {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(i ==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continue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System.out.println(i);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600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DD2B31B-4CED-4812-90C7-3DC1BAF1AB9B}"/>
              </a:ext>
            </a:extLst>
          </p:cNvPr>
          <p:cNvSpPr/>
          <p:nvPr/>
        </p:nvSpPr>
        <p:spPr>
          <a:xfrm>
            <a:off x="920336" y="4974265"/>
            <a:ext cx="69292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Cambria" panose="02040503050406030204" pitchFamily="18" charset="0"/>
              </a:rPr>
              <a:t>The condition </a:t>
            </a:r>
            <a:r>
              <a:rPr lang="en-IN" dirty="0" err="1">
                <a:latin typeface="Cambria" panose="02040503050406030204" pitchFamily="18" charset="0"/>
              </a:rPr>
              <a:t>i</a:t>
            </a:r>
            <a:r>
              <a:rPr lang="en-IN" dirty="0">
                <a:latin typeface="Cambria" panose="02040503050406030204" pitchFamily="18" charset="0"/>
              </a:rPr>
              <a:t> equals 3 temporarily suspend that iteration</a:t>
            </a:r>
          </a:p>
          <a:p>
            <a:endParaRPr lang="en-IN" dirty="0">
              <a:latin typeface="Cambria" panose="02040503050406030204" pitchFamily="18" charset="0"/>
            </a:endParaRPr>
          </a:p>
          <a:p>
            <a:r>
              <a:rPr lang="en-IN" dirty="0">
                <a:latin typeface="Cambria" panose="02040503050406030204" pitchFamily="18" charset="0"/>
              </a:rPr>
              <a:t>Which makes the loop to print all elements except 3</a:t>
            </a:r>
            <a:endParaRPr lang="en-US" dirty="0">
              <a:latin typeface="Cambria" panose="020405030504060302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4183573"/>
      </p:ext>
    </p:extLst>
  </p:cSld>
  <p:clrMapOvr>
    <a:masterClrMapping/>
  </p:clrMapOvr>
  <p:transition>
    <p:wipe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69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85499" y="850880"/>
            <a:ext cx="7924800" cy="4724401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19705D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RightFacing">
              <a:rot lat="170509" lon="20736677" rev="1171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8665" y="850880"/>
            <a:ext cx="60069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defRPr/>
            </a:pPr>
            <a:r>
              <a:rPr lang="en-US" altLang="en-US" sz="2400" b="1" dirty="0">
                <a:solidFill>
                  <a:srgbClr val="19705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Exercise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pic>
        <p:nvPicPr>
          <p:cNvPr id="14" name="Picture 2" descr="D:\Topsim\Graphics_Layouts\shutterstock_1719413.jpg">
            <a:extLst>
              <a:ext uri="{FF2B5EF4-FFF2-40B4-BE49-F238E27FC236}">
                <a16:creationId xmlns:a16="http://schemas.microsoft.com/office/drawing/2014/main" xmlns="" id="{DEF130B2-835B-4281-AD2F-881FF534C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143" t="266" r="39285" b="66802"/>
          <a:stretch>
            <a:fillRect/>
          </a:stretch>
        </p:blipFill>
        <p:spPr bwMode="auto">
          <a:xfrm>
            <a:off x="7242044" y="3933056"/>
            <a:ext cx="1901955" cy="2912368"/>
          </a:xfrm>
          <a:prstGeom prst="rect">
            <a:avLst/>
          </a:prstGeom>
          <a:noFill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65027F9-B57C-473A-B830-0955E84D0735}"/>
              </a:ext>
            </a:extLst>
          </p:cNvPr>
          <p:cNvSpPr/>
          <p:nvPr/>
        </p:nvSpPr>
        <p:spPr>
          <a:xfrm>
            <a:off x="914400" y="1409372"/>
            <a:ext cx="5168347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Print numbers from 1 to 12,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Don’t print number , if its divisible by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break the loop , if its divisible by 10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855150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Jump Statements</a:t>
            </a:r>
          </a:p>
        </p:txBody>
      </p:sp>
      <p:sp>
        <p:nvSpPr>
          <p:cNvPr id="7" name="Shape 61"/>
          <p:cNvSpPr/>
          <p:nvPr/>
        </p:nvSpPr>
        <p:spPr>
          <a:xfrm>
            <a:off x="-359794" y="268089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14400"/>
            <a:ext cx="9144000" cy="492443"/>
          </a:xfrm>
          <a:prstGeom prst="rect">
            <a:avLst/>
          </a:prstGeom>
          <a:solidFill>
            <a:srgbClr val="03564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91440" bIns="91440" rtlCol="0" anchor="ctr" anchorCtr="1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mbria" pitchFamily="18" charset="0"/>
              </a:rPr>
              <a:t>return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B036412-866A-44C7-95FC-B1B5D0844D5A}"/>
              </a:ext>
            </a:extLst>
          </p:cNvPr>
          <p:cNvSpPr/>
          <p:nvPr/>
        </p:nvSpPr>
        <p:spPr>
          <a:xfrm>
            <a:off x="1003852" y="3906324"/>
            <a:ext cx="7136297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Cambria" panose="02040503050406030204" pitchFamily="18" charset="0"/>
              </a:rPr>
              <a:t>At </a:t>
            </a:r>
            <a:r>
              <a:rPr lang="en-IN" sz="2000" dirty="0">
                <a:latin typeface="Cambria" panose="02040503050406030204" pitchFamily="18" charset="0"/>
              </a:rPr>
              <a:t>any time in a method the return statement can be used to cause execution to branch back to the caller of the </a:t>
            </a:r>
            <a:r>
              <a:rPr lang="en-IN" sz="2000" dirty="0" smtClean="0">
                <a:latin typeface="Cambria" panose="02040503050406030204" pitchFamily="18" charset="0"/>
              </a:rPr>
              <a:t>method.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Cambria" panose="02040503050406030204" pitchFamily="18" charset="0"/>
              </a:rPr>
              <a:t>Thus</a:t>
            </a:r>
            <a:r>
              <a:rPr lang="en-IN" sz="2000" dirty="0">
                <a:latin typeface="Cambria" panose="02040503050406030204" pitchFamily="18" charset="0"/>
              </a:rPr>
              <a:t>, the return statement immediately terminates the method in which it is executed. 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3852" y="1848175"/>
            <a:ext cx="7136297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Cambria" panose="02040503050406030204" pitchFamily="18" charset="0"/>
              </a:rPr>
              <a:t>The return statement is used to explicitly return from a method.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Cambria" panose="02040503050406030204" pitchFamily="18" charset="0"/>
              </a:rPr>
              <a:t>That is, it causes program control to transfer back to the caller of the method.</a:t>
            </a:r>
            <a:endParaRPr lang="en-IN" sz="2000" dirty="0">
              <a:latin typeface="Cambria" panose="020405030504060302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0566066"/>
      </p:ext>
    </p:extLst>
  </p:cSld>
  <p:clrMapOvr>
    <a:masterClrMapping/>
  </p:clrMapOvr>
  <p:transition>
    <p:wipe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Jump Statements</a:t>
            </a:r>
          </a:p>
        </p:txBody>
      </p:sp>
      <p:sp>
        <p:nvSpPr>
          <p:cNvPr id="7" name="Shape 61"/>
          <p:cNvSpPr/>
          <p:nvPr/>
        </p:nvSpPr>
        <p:spPr>
          <a:xfrm>
            <a:off x="-359794" y="268089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14400"/>
            <a:ext cx="9144000" cy="492443"/>
          </a:xfrm>
          <a:prstGeom prst="rect">
            <a:avLst/>
          </a:prstGeom>
          <a:solidFill>
            <a:srgbClr val="03564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91440" bIns="91440" rtlCol="0" anchor="ctr" anchorCtr="1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mbria" pitchFamily="18" charset="0"/>
              </a:rPr>
              <a:t>Return - Demonstration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B000D58-7134-42A2-9116-0249FFB0B604}"/>
              </a:ext>
            </a:extLst>
          </p:cNvPr>
          <p:cNvSpPr/>
          <p:nvPr/>
        </p:nvSpPr>
        <p:spPr>
          <a:xfrm>
            <a:off x="1206286" y="2367171"/>
            <a:ext cx="6731429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static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main(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args[]) {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boolean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t =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System.out.println(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"Before the return."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(t)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600" b="1" noProof="1">
                <a:solidFill>
                  <a:srgbClr val="008000"/>
                </a:solidFill>
                <a:latin typeface="Courier New" panose="02070309020205020404" pitchFamily="49" charset="0"/>
              </a:rPr>
              <a:t>// return to caller</a:t>
            </a:r>
            <a:endParaRPr lang="en-US" sz="1600" b="1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System.out.println(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"This won't execute."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600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8908555"/>
      </p:ext>
    </p:extLst>
  </p:cSld>
  <p:clrMapOvr>
    <a:masterClrMapping/>
  </p:clrMapOvr>
  <p:transition>
    <p:wipe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4905" t="36186" r="55271" b="10416"/>
          <a:stretch/>
        </p:blipFill>
        <p:spPr>
          <a:xfrm>
            <a:off x="0" y="609600"/>
            <a:ext cx="5181601" cy="390615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4905" t="82769" r="55271" b="10417"/>
          <a:stretch/>
        </p:blipFill>
        <p:spPr>
          <a:xfrm>
            <a:off x="-1" y="4515756"/>
            <a:ext cx="5181601" cy="4984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l="4905" t="82769" r="55271" b="10417"/>
          <a:stretch/>
        </p:blipFill>
        <p:spPr>
          <a:xfrm>
            <a:off x="6439" y="5014231"/>
            <a:ext cx="5181601" cy="4984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l="4905" t="82769" r="55271" b="10417"/>
          <a:stretch/>
        </p:blipFill>
        <p:spPr>
          <a:xfrm>
            <a:off x="17172" y="5486400"/>
            <a:ext cx="5181601" cy="4984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/>
          <a:srcRect l="4905" t="82769" r="55271" b="10417"/>
          <a:stretch/>
        </p:blipFill>
        <p:spPr>
          <a:xfrm>
            <a:off x="6438" y="5943600"/>
            <a:ext cx="5181601" cy="4984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/>
          <a:srcRect l="4905" t="82769" r="55271" b="10417"/>
          <a:stretch/>
        </p:blipFill>
        <p:spPr>
          <a:xfrm>
            <a:off x="17171" y="6362700"/>
            <a:ext cx="5181601" cy="498475"/>
          </a:xfrm>
          <a:prstGeom prst="rect">
            <a:avLst/>
          </a:prstGeom>
        </p:spPr>
      </p:pic>
      <p:sp>
        <p:nvSpPr>
          <p:cNvPr id="67592" name="Rectangle 16"/>
          <p:cNvSpPr>
            <a:spLocks noChangeArrowheads="1"/>
          </p:cNvSpPr>
          <p:nvPr/>
        </p:nvSpPr>
        <p:spPr bwMode="auto">
          <a:xfrm>
            <a:off x="685800" y="4708604"/>
            <a:ext cx="35194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defTabSz="477838"/>
            <a:r>
              <a:rPr lang="en-US" altLang="en-US" sz="1200" b="1" dirty="0">
                <a:solidFill>
                  <a:srgbClr val="035642"/>
                </a:solidFill>
                <a:latin typeface="Cambria" pitchFamily="18" charset="0"/>
                <a:ea typeface="ＭＳ Ｐゴシック" pitchFamily="34" charset="-128"/>
              </a:rPr>
              <a:t>ACCREDITED TRAINING PARTNER: </a:t>
            </a:r>
          </a:p>
        </p:txBody>
      </p:sp>
      <p:pic>
        <p:nvPicPr>
          <p:cNvPr id="1026" name="Picture 2" descr="Image resul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65" y="5175603"/>
            <a:ext cx="2216523" cy="107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iib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964" y="5055596"/>
            <a:ext cx="1978025" cy="1182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/>
          <a:srcRect l="4905" t="82769" r="55271" b="10417"/>
          <a:stretch/>
        </p:blipFill>
        <p:spPr>
          <a:xfrm>
            <a:off x="2144" y="0"/>
            <a:ext cx="5181601" cy="609600"/>
          </a:xfrm>
          <a:prstGeom prst="rect">
            <a:avLst/>
          </a:prstGeom>
        </p:spPr>
      </p:pic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831055" y="330172"/>
            <a:ext cx="35194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defTabSz="477838"/>
            <a:r>
              <a:rPr lang="en-US" altLang="en-US" sz="1200" b="1" dirty="0">
                <a:solidFill>
                  <a:srgbClr val="035642"/>
                </a:solidFill>
                <a:latin typeface="Cambria" pitchFamily="18" charset="0"/>
                <a:ea typeface="ＭＳ Ｐゴシック" pitchFamily="34" charset="-128"/>
              </a:rPr>
              <a:t>AWARDS:</a:t>
            </a:r>
          </a:p>
        </p:txBody>
      </p:sp>
      <p:pic>
        <p:nvPicPr>
          <p:cNvPr id="67587" name="Picture 3" descr="120616---Final-Logo-Transparent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05"/>
          <a:stretch>
            <a:fillRect/>
          </a:stretch>
        </p:blipFill>
        <p:spPr bwMode="auto">
          <a:xfrm>
            <a:off x="6256404" y="-164990"/>
            <a:ext cx="2433637" cy="316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6" name="TextBox 2"/>
          <p:cNvSpPr txBox="1">
            <a:spLocks noChangeArrowheads="1"/>
          </p:cNvSpPr>
          <p:nvPr/>
        </p:nvSpPr>
        <p:spPr bwMode="auto">
          <a:xfrm>
            <a:off x="4891088" y="-7828"/>
            <a:ext cx="4252911" cy="6858000"/>
          </a:xfrm>
          <a:prstGeom prst="rect">
            <a:avLst/>
          </a:prstGeom>
          <a:solidFill>
            <a:srgbClr val="0356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 sz="1900" i="1">
              <a:solidFill>
                <a:srgbClr val="F2915A"/>
              </a:solidFill>
              <a:latin typeface="Trebuchet MS" pitchFamily="34" charset="0"/>
              <a:ea typeface="ＭＳ Ｐゴシック" pitchFamily="34" charset="-128"/>
            </a:endParaRPr>
          </a:p>
        </p:txBody>
      </p:sp>
      <p:sp>
        <p:nvSpPr>
          <p:cNvPr id="67588" name="TextBox 10"/>
          <p:cNvSpPr txBox="1">
            <a:spLocks noChangeArrowheads="1"/>
          </p:cNvSpPr>
          <p:nvPr/>
        </p:nvSpPr>
        <p:spPr bwMode="auto">
          <a:xfrm>
            <a:off x="7096594" y="5562600"/>
            <a:ext cx="1979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altLang="en-US" sz="2000" b="1" dirty="0">
                <a:solidFill>
                  <a:prstClr val="white"/>
                </a:solidFill>
                <a:latin typeface="Cambria" pitchFamily="18" charset="0"/>
                <a:ea typeface="ＭＳ Ｐゴシック" pitchFamily="34" charset="-128"/>
              </a:rPr>
              <a:t>Visit us:</a:t>
            </a: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5049078" y="5910263"/>
            <a:ext cx="40461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 defTabSz="477838"/>
            <a:r>
              <a:rPr lang="en-IN" sz="1200" b="1" dirty="0">
                <a:solidFill>
                  <a:prstClr val="white"/>
                </a:solidFill>
                <a:latin typeface="Cambria" pitchFamily="18" charset="0"/>
                <a:ea typeface="ＭＳ Ｐゴシック" pitchFamily="34" charset="-128"/>
              </a:rPr>
              <a:t>Mumbai | Thane | Pune | Bangalore | Delhi - NCR | Hyderabad | Chennai | Coimbatore </a:t>
            </a:r>
          </a:p>
        </p:txBody>
      </p:sp>
      <p:sp>
        <p:nvSpPr>
          <p:cNvPr id="67593" name="TextBox 10"/>
          <p:cNvSpPr txBox="1">
            <a:spLocks noChangeArrowheads="1"/>
          </p:cNvSpPr>
          <p:nvPr/>
        </p:nvSpPr>
        <p:spPr bwMode="auto">
          <a:xfrm>
            <a:off x="7119938" y="3031906"/>
            <a:ext cx="1979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altLang="en-US" sz="2000" b="1" dirty="0">
                <a:solidFill>
                  <a:prstClr val="white"/>
                </a:solidFill>
                <a:latin typeface="Cambria" pitchFamily="18" charset="0"/>
                <a:ea typeface="ＭＳ Ｐゴシック" pitchFamily="34" charset="-128"/>
              </a:rPr>
              <a:t>Email us:</a:t>
            </a:r>
          </a:p>
        </p:txBody>
      </p:sp>
      <p:sp>
        <p:nvSpPr>
          <p:cNvPr id="67594" name="Rectangle 9"/>
          <p:cNvSpPr>
            <a:spLocks noChangeArrowheads="1"/>
          </p:cNvSpPr>
          <p:nvPr/>
        </p:nvSpPr>
        <p:spPr bwMode="auto">
          <a:xfrm>
            <a:off x="5562600" y="3420843"/>
            <a:ext cx="35194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defTabSz="477838"/>
            <a:r>
              <a:rPr lang="en-IN" sz="1200" b="1" dirty="0">
                <a:solidFill>
                  <a:prstClr val="white"/>
                </a:solidFill>
                <a:latin typeface="Cambria" pitchFamily="18" charset="0"/>
                <a:ea typeface="ＭＳ Ｐゴシック" pitchFamily="34" charset="-128"/>
              </a:rPr>
              <a:t>info@imarticus.com</a:t>
            </a: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7119938" y="2236569"/>
            <a:ext cx="1979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altLang="en-US" sz="2000" b="1" dirty="0">
                <a:solidFill>
                  <a:prstClr val="white"/>
                </a:solidFill>
                <a:latin typeface="Cambria" pitchFamily="18" charset="0"/>
                <a:ea typeface="ＭＳ Ｐゴシック" pitchFamily="34" charset="-128"/>
              </a:rPr>
              <a:t>Learn more:</a:t>
            </a:r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5562600" y="2625506"/>
            <a:ext cx="35194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defTabSz="477838"/>
            <a:r>
              <a:rPr lang="en-IN" sz="1200" b="1" dirty="0">
                <a:solidFill>
                  <a:prstClr val="white"/>
                </a:solidFill>
                <a:latin typeface="Cambria" pitchFamily="18" charset="0"/>
                <a:ea typeface="ＭＳ Ｐゴシック" pitchFamily="34" charset="-128"/>
              </a:rPr>
              <a:t>https://imarticus.org/corporate/</a:t>
            </a:r>
          </a:p>
        </p:txBody>
      </p:sp>
      <p:sp>
        <p:nvSpPr>
          <p:cNvPr id="24" name="TextBox 10"/>
          <p:cNvSpPr txBox="1">
            <a:spLocks noChangeArrowheads="1"/>
          </p:cNvSpPr>
          <p:nvPr/>
        </p:nvSpPr>
        <p:spPr bwMode="auto">
          <a:xfrm>
            <a:off x="6256404" y="3885511"/>
            <a:ext cx="28431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altLang="en-US" sz="2000" b="1" dirty="0">
                <a:solidFill>
                  <a:prstClr val="white"/>
                </a:solidFill>
                <a:latin typeface="Cambria" pitchFamily="18" charset="0"/>
                <a:ea typeface="ＭＳ Ｐゴシック" pitchFamily="34" charset="-128"/>
              </a:rPr>
              <a:t>Connect with us:</a:t>
            </a:r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auto">
          <a:xfrm>
            <a:off x="5342699" y="4274448"/>
            <a:ext cx="37393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 defTabSz="477838"/>
            <a:r>
              <a:rPr lang="en-IN" sz="1200" b="1" dirty="0">
                <a:solidFill>
                  <a:prstClr val="white"/>
                </a:solidFill>
                <a:latin typeface="Cambria" pitchFamily="18" charset="0"/>
                <a:ea typeface="ＭＳ Ｐゴシック" pitchFamily="34" charset="-128"/>
              </a:rPr>
              <a:t>www.linkedin.com/company/imarticuslearning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4495800" y="4749225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defTabSz="914400"/>
            <a:r>
              <a:rPr lang="en-US" sz="2000" b="1" dirty="0">
                <a:solidFill>
                  <a:prstClr val="white"/>
                </a:solidFill>
                <a:latin typeface="Cambria" pitchFamily="18" charset="0"/>
                <a:ea typeface="ＭＳ Ｐゴシック" pitchFamily="34" charset="-128"/>
                <a:cs typeface="Arial" pitchFamily="34" charset="0"/>
              </a:rPr>
              <a:t>Watch us:</a:t>
            </a:r>
            <a:endParaRPr lang="en-US" sz="2000" b="1" dirty="0">
              <a:solidFill>
                <a:prstClr val="white"/>
              </a:solidFill>
              <a:latin typeface="Cambria" pitchFamily="18" charset="0"/>
              <a:ea typeface="ＭＳ Ｐゴシック" pitchFamily="34" charset="-128"/>
              <a:cs typeface="Arial" pitchFamily="34" charset="0"/>
              <a:hlinkClick r:id="rId8"/>
            </a:endParaRPr>
          </a:p>
          <a:p>
            <a:pPr algn="r" defTabSz="914400"/>
            <a:r>
              <a:rPr lang="en-US" sz="1200" b="1" dirty="0">
                <a:solidFill>
                  <a:prstClr val="white"/>
                </a:solidFill>
                <a:latin typeface="Cambria" panose="02040503050406030204" pitchFamily="18" charset="0"/>
              </a:rPr>
              <a:t>www.youtube.com/ImarticusLearninginstitute</a:t>
            </a:r>
            <a:endParaRPr lang="en-US" sz="1200" b="1" dirty="0">
              <a:solidFill>
                <a:prstClr val="white"/>
              </a:solidFill>
              <a:latin typeface="Cambria" panose="02040503050406030204" pitchFamily="18" charset="0"/>
              <a:ea typeface="ＭＳ Ｐゴシック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688" y="0"/>
            <a:ext cx="2794000" cy="2095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2294864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Control Statements</a:t>
            </a:r>
          </a:p>
        </p:txBody>
      </p:sp>
      <p:sp>
        <p:nvSpPr>
          <p:cNvPr id="7" name="Shape 61"/>
          <p:cNvSpPr/>
          <p:nvPr/>
        </p:nvSpPr>
        <p:spPr>
          <a:xfrm>
            <a:off x="-359794" y="268089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14400"/>
            <a:ext cx="9144000" cy="492443"/>
          </a:xfrm>
          <a:prstGeom prst="rect">
            <a:avLst/>
          </a:prstGeom>
          <a:solidFill>
            <a:srgbClr val="03564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1440" bIns="91440" rtlCol="0" anchor="ctr" anchorCtr="1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mbria" pitchFamily="18" charset="0"/>
              </a:rPr>
              <a:t>Java’s Selection Statements</a:t>
            </a:r>
            <a:endParaRPr lang="en-US" sz="2000" b="1" dirty="0">
              <a:solidFill>
                <a:schemeClr val="bg1"/>
              </a:solidFill>
              <a:latin typeface="Cambria" panose="02040503050406030204" pitchFamily="18" charset="0"/>
              <a:cs typeface="Avenir Ligh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D6BF0E6-21A9-422B-A365-E75E594D0AA6}"/>
              </a:ext>
            </a:extLst>
          </p:cNvPr>
          <p:cNvSpPr/>
          <p:nvPr/>
        </p:nvSpPr>
        <p:spPr>
          <a:xfrm>
            <a:off x="304799" y="1720840"/>
            <a:ext cx="80861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>
                <a:latin typeface="Cambria" panose="02040503050406030204" pitchFamily="18" charset="0"/>
              </a:rPr>
              <a:t>Control statements can be put into the following categories: </a:t>
            </a:r>
          </a:p>
          <a:p>
            <a:r>
              <a:rPr lang="en-IN" sz="2000" b="1" dirty="0" smtClean="0">
                <a:latin typeface="Cambria" panose="02040503050406030204" pitchFamily="18" charset="0"/>
              </a:rPr>
              <a:t>selection, iteration, and jump. </a:t>
            </a:r>
            <a:endParaRPr lang="en-IN" sz="2000" dirty="0" smtClean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01497" y="2742723"/>
            <a:ext cx="5132717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en-IN" b="1" dirty="0">
                <a:latin typeface="Cambria" panose="02040503050406030204" pitchFamily="18" charset="0"/>
              </a:rPr>
              <a:t>Selection</a:t>
            </a:r>
            <a:r>
              <a:rPr lang="en-IN" dirty="0">
                <a:latin typeface="Cambria" panose="02040503050406030204" pitchFamily="18" charset="0"/>
              </a:rPr>
              <a:t> statements allow your program to choose different paths of execution based upon the outcome of an expression or the state of a variable.</a:t>
            </a:r>
            <a:endParaRPr lang="en-IN" dirty="0">
              <a:latin typeface="Cambria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37034" y="3792270"/>
            <a:ext cx="5132717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en-IN" b="1" dirty="0">
                <a:latin typeface="Cambria" panose="02040503050406030204" pitchFamily="18" charset="0"/>
              </a:rPr>
              <a:t>Iteration</a:t>
            </a:r>
            <a:r>
              <a:rPr lang="en-IN" dirty="0">
                <a:latin typeface="Cambria" panose="02040503050406030204" pitchFamily="18" charset="0"/>
              </a:rPr>
              <a:t> statements enable program execution to repeat one or more statements (that is, iteration statements form loops).</a:t>
            </a:r>
          </a:p>
        </p:txBody>
      </p:sp>
      <p:sp>
        <p:nvSpPr>
          <p:cNvPr id="9" name="Rectangle 8"/>
          <p:cNvSpPr/>
          <p:nvPr/>
        </p:nvSpPr>
        <p:spPr>
          <a:xfrm>
            <a:off x="901497" y="4865326"/>
            <a:ext cx="5132717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en-IN" b="1" dirty="0">
                <a:latin typeface="Cambria" panose="02040503050406030204" pitchFamily="18" charset="0"/>
              </a:rPr>
              <a:t>Jump</a:t>
            </a:r>
            <a:r>
              <a:rPr lang="en-IN" dirty="0">
                <a:latin typeface="Cambria" panose="02040503050406030204" pitchFamily="18" charset="0"/>
              </a:rPr>
              <a:t> statements allow your program to execute in a nonlinear fashion. All of Java’s control statements are examined here.</a:t>
            </a:r>
            <a:endParaRPr lang="en-IN" dirty="0">
              <a:latin typeface="Cambria" panose="020405030504060302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4579583"/>
      </p:ext>
    </p:extLst>
  </p:cSld>
  <p:clrMapOvr>
    <a:masterClrMapping/>
  </p:clrMapOvr>
  <p:transition>
    <p:wipe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Java’s Selection Statements</a:t>
            </a:r>
          </a:p>
        </p:txBody>
      </p:sp>
      <p:sp>
        <p:nvSpPr>
          <p:cNvPr id="7" name="Shape 61"/>
          <p:cNvSpPr/>
          <p:nvPr/>
        </p:nvSpPr>
        <p:spPr>
          <a:xfrm>
            <a:off x="-359794" y="268089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14400"/>
            <a:ext cx="9144000" cy="492443"/>
          </a:xfrm>
          <a:prstGeom prst="rect">
            <a:avLst/>
          </a:prstGeom>
          <a:solidFill>
            <a:srgbClr val="03564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1440" bIns="91440" rtlCol="0" anchor="ctr" anchorCtr="1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mbria" pitchFamily="18" charset="0"/>
              </a:rPr>
              <a:t>If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7556851-1AA4-4CE7-A5D1-7149597D07F9}"/>
              </a:ext>
            </a:extLst>
          </p:cNvPr>
          <p:cNvSpPr/>
          <p:nvPr/>
        </p:nvSpPr>
        <p:spPr>
          <a:xfrm>
            <a:off x="1" y="1534813"/>
            <a:ext cx="914399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latin typeface="Cambria" panose="02040503050406030204" pitchFamily="18" charset="0"/>
              </a:rPr>
              <a:t>Java supports two selection statements:</a:t>
            </a:r>
            <a:r>
              <a:rPr lang="en-IN" sz="2000" b="1" dirty="0">
                <a:latin typeface="Cambria" panose="02040503050406030204" pitchFamily="18" charset="0"/>
              </a:rPr>
              <a:t> if </a:t>
            </a:r>
            <a:r>
              <a:rPr lang="en-IN" sz="2000" dirty="0">
                <a:latin typeface="Cambria" panose="02040503050406030204" pitchFamily="18" charset="0"/>
              </a:rPr>
              <a:t> &amp; </a:t>
            </a:r>
            <a:r>
              <a:rPr lang="en-IN" sz="2000" b="1" dirty="0">
                <a:latin typeface="Cambria" panose="02040503050406030204" pitchFamily="18" charset="0"/>
              </a:rPr>
              <a:t> switch.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Cambria" panose="02040503050406030204" pitchFamily="18" charset="0"/>
              </a:rPr>
              <a:t> These statements allow you to control the flow of your program’s execution based upon conditions known only during run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Cambria" panose="02040503050406030204" pitchFamily="18" charset="0"/>
              </a:rPr>
              <a:t>The if statement is Java’s conditional branch statement.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Cambria" panose="02040503050406030204" pitchFamily="18" charset="0"/>
              </a:rPr>
              <a:t>It can be used to route program execution through two different paths.</a:t>
            </a:r>
          </a:p>
          <a:p>
            <a:endParaRPr lang="en-IN" sz="2000" dirty="0">
              <a:latin typeface="Cambria" panose="02040503050406030204" pitchFamily="18" charset="0"/>
            </a:endParaRPr>
          </a:p>
          <a:p>
            <a:endParaRPr lang="en-IN" sz="2000" dirty="0">
              <a:latin typeface="Cambria" panose="02040503050406030204" pitchFamily="18" charset="0"/>
            </a:endParaRPr>
          </a:p>
          <a:p>
            <a:endParaRPr lang="en-IN" sz="2000" dirty="0">
              <a:latin typeface="Cambria" panose="02040503050406030204" pitchFamily="18" charset="0"/>
            </a:endParaRPr>
          </a:p>
          <a:p>
            <a:endParaRPr lang="en-IN" sz="2000" dirty="0">
              <a:latin typeface="Cambria" panose="02040503050406030204" pitchFamily="18" charset="0"/>
            </a:endParaRPr>
          </a:p>
          <a:p>
            <a:endParaRPr lang="en-IN" sz="2000" dirty="0">
              <a:latin typeface="Cambria" panose="02040503050406030204" pitchFamily="18" charset="0"/>
            </a:endParaRPr>
          </a:p>
          <a:p>
            <a:r>
              <a:rPr lang="en-IN" sz="2000" dirty="0">
                <a:latin typeface="Cambria" panose="02040503050406030204" pitchFamily="18" charset="0"/>
              </a:rPr>
              <a:t>The if works like this: If the condition is true, then </a:t>
            </a:r>
            <a:r>
              <a:rPr lang="en-IN" sz="2000" b="1" dirty="0">
                <a:latin typeface="Cambria" panose="02040503050406030204" pitchFamily="18" charset="0"/>
              </a:rPr>
              <a:t>statement1</a:t>
            </a:r>
            <a:r>
              <a:rPr lang="en-IN" sz="2000" dirty="0">
                <a:latin typeface="Cambria" panose="02040503050406030204" pitchFamily="18" charset="0"/>
              </a:rPr>
              <a:t> is executed. Otherwise, </a:t>
            </a:r>
            <a:r>
              <a:rPr lang="en-IN" sz="2000" b="1" dirty="0">
                <a:latin typeface="Cambria" panose="02040503050406030204" pitchFamily="18" charset="0"/>
              </a:rPr>
              <a:t>statement2</a:t>
            </a:r>
            <a:r>
              <a:rPr lang="en-IN" sz="2000" dirty="0">
                <a:latin typeface="Cambria" panose="02040503050406030204" pitchFamily="18" charset="0"/>
              </a:rPr>
              <a:t> (if it exists) is executed.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8EEAEE-8504-49A0-9E79-9D9991788C28}"/>
              </a:ext>
            </a:extLst>
          </p:cNvPr>
          <p:cNvSpPr/>
          <p:nvPr/>
        </p:nvSpPr>
        <p:spPr>
          <a:xfrm>
            <a:off x="2414461" y="4153636"/>
            <a:ext cx="4315079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(condition){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</a:rPr>
              <a:t>//Statement 1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</a:rPr>
              <a:t>//Statement 2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6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909667"/>
      </p:ext>
    </p:extLst>
  </p:cSld>
  <p:clrMapOvr>
    <a:masterClrMapping/>
  </p:clrMapOvr>
  <p:transition>
    <p:wipe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Java’s Selection Statements</a:t>
            </a:r>
          </a:p>
        </p:txBody>
      </p:sp>
      <p:sp>
        <p:nvSpPr>
          <p:cNvPr id="7" name="Shape 61"/>
          <p:cNvSpPr/>
          <p:nvPr/>
        </p:nvSpPr>
        <p:spPr>
          <a:xfrm>
            <a:off x="-359794" y="268089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14400"/>
            <a:ext cx="9144000" cy="492443"/>
          </a:xfrm>
          <a:prstGeom prst="rect">
            <a:avLst/>
          </a:prstGeom>
          <a:solidFill>
            <a:srgbClr val="03564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1440" bIns="91440" rtlCol="0" anchor="ctr" anchorCtr="1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mbria" pitchFamily="18" charset="0"/>
              </a:rPr>
              <a:t>If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DB61130-F8F4-41EF-B935-56C6148E7924}"/>
              </a:ext>
            </a:extLst>
          </p:cNvPr>
          <p:cNvSpPr/>
          <p:nvPr/>
        </p:nvSpPr>
        <p:spPr>
          <a:xfrm>
            <a:off x="1208314" y="1597730"/>
            <a:ext cx="6727373" cy="3662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 smtClean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noProof="1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numberOfDays=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firstName =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"Hello"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secondName =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"hello"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;     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</a:p>
          <a:p>
            <a:r>
              <a:rPr lang="en-US" sz="1600" b="1" noProof="1">
                <a:solidFill>
                  <a:srgbClr val="008000"/>
                </a:solidFill>
                <a:latin typeface="Courier New" panose="02070309020205020404" pitchFamily="49" charset="0"/>
              </a:rPr>
              <a:t>//number comparision</a:t>
            </a:r>
            <a:endParaRPr lang="en-US" sz="1600" b="1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(numberOfDays ==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) {}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</a:p>
          <a:p>
            <a:r>
              <a:rPr lang="en-US" sz="1600" b="1" noProof="1">
                <a:solidFill>
                  <a:srgbClr val="008000"/>
                </a:solidFill>
                <a:latin typeface="Courier New" panose="02070309020205020404" pitchFamily="49" charset="0"/>
              </a:rPr>
              <a:t>//String comparision    </a:t>
            </a:r>
            <a:endParaRPr lang="en-US" sz="1600" b="1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(firstName.equals(secondName)) {}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b="1" noProof="1">
                <a:solidFill>
                  <a:srgbClr val="008000"/>
                </a:solidFill>
                <a:latin typeface="Courier New" panose="02070309020205020404" pitchFamily="49" charset="0"/>
              </a:rPr>
              <a:t>//String comparision ignore case</a:t>
            </a:r>
            <a:endParaRPr lang="en-US" sz="1600" b="1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(firstName.equalsIgnoreCase(secondName)) {}</a:t>
            </a:r>
            <a:endParaRPr lang="en-US" sz="1600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7615643"/>
      </p:ext>
    </p:extLst>
  </p:cSld>
  <p:clrMapOvr>
    <a:masterClrMapping/>
  </p:clrMapOvr>
  <p:transition>
    <p:wipe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Java’s Selection Statements</a:t>
            </a:r>
          </a:p>
        </p:txBody>
      </p:sp>
      <p:sp>
        <p:nvSpPr>
          <p:cNvPr id="7" name="Shape 61"/>
          <p:cNvSpPr/>
          <p:nvPr/>
        </p:nvSpPr>
        <p:spPr>
          <a:xfrm>
            <a:off x="-359794" y="268089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14400"/>
            <a:ext cx="9144000" cy="492443"/>
          </a:xfrm>
          <a:prstGeom prst="rect">
            <a:avLst/>
          </a:prstGeom>
          <a:solidFill>
            <a:srgbClr val="03564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1440" bIns="91440" rtlCol="0" anchor="ctr" anchorCtr="1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mbria" pitchFamily="18" charset="0"/>
              </a:rPr>
              <a:t>The if-else-if ladder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8599BFD-F67F-4505-8294-74D4B43DE469}"/>
              </a:ext>
            </a:extLst>
          </p:cNvPr>
          <p:cNvSpPr/>
          <p:nvPr/>
        </p:nvSpPr>
        <p:spPr>
          <a:xfrm>
            <a:off x="2679342" y="1736229"/>
            <a:ext cx="3785316" cy="33855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(condition1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</a:rPr>
              <a:t>//Statements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(condition2){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</a:rPr>
              <a:t>//Statements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(condition3){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</a:rPr>
              <a:t>//Statements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</a:rPr>
              <a:t>//Statements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6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0828399"/>
      </p:ext>
    </p:extLst>
  </p:cSld>
  <p:clrMapOvr>
    <a:masterClrMapping/>
  </p:clrMapOvr>
  <p:transition>
    <p:wipe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Java’s Selection Statements</a:t>
            </a:r>
          </a:p>
        </p:txBody>
      </p:sp>
      <p:sp>
        <p:nvSpPr>
          <p:cNvPr id="7" name="Shape 61"/>
          <p:cNvSpPr/>
          <p:nvPr/>
        </p:nvSpPr>
        <p:spPr>
          <a:xfrm>
            <a:off x="-359794" y="268089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14400"/>
            <a:ext cx="9144000" cy="492443"/>
          </a:xfrm>
          <a:prstGeom prst="rect">
            <a:avLst/>
          </a:prstGeom>
          <a:solidFill>
            <a:srgbClr val="03564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1440" bIns="91440" rtlCol="0" anchor="ctr" anchorCtr="1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mbria" pitchFamily="18" charset="0"/>
              </a:rPr>
              <a:t>The if-else-if ladder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0DC60A9-AF2C-4B3E-A5B0-5679D4A740AE}"/>
              </a:ext>
            </a:extLst>
          </p:cNvPr>
          <p:cNvSpPr/>
          <p:nvPr/>
        </p:nvSpPr>
        <p:spPr>
          <a:xfrm>
            <a:off x="0" y="1616371"/>
            <a:ext cx="914399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>
                <a:latin typeface="Cambria" panose="02040503050406030204" pitchFamily="18" charset="0"/>
              </a:rPr>
              <a:t>The </a:t>
            </a:r>
            <a:r>
              <a:rPr lang="en-IN" sz="2000" dirty="0">
                <a:latin typeface="Cambria" panose="02040503050406030204" pitchFamily="18" charset="0"/>
              </a:rPr>
              <a:t>if statements are executed from the top down.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Cambria" panose="02040503050406030204" pitchFamily="18" charset="0"/>
              </a:rPr>
              <a:t>As soon as one of the conditions controlling the if is true, the statement associated with that if is executed, and the rest of the ladder is bypassed.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Cambria" panose="02040503050406030204" pitchFamily="18" charset="0"/>
              </a:rPr>
              <a:t>If none of the conditions is true, then the final else statement will be </a:t>
            </a:r>
            <a:r>
              <a:rPr lang="en-IN" sz="2000" dirty="0" err="1">
                <a:latin typeface="Cambria" panose="02040503050406030204" pitchFamily="18" charset="0"/>
              </a:rPr>
              <a:t>executed.The</a:t>
            </a:r>
            <a:r>
              <a:rPr lang="en-IN" sz="2000" dirty="0">
                <a:latin typeface="Cambria" panose="02040503050406030204" pitchFamily="18" charset="0"/>
              </a:rPr>
              <a:t> final else acts as a default condition; that is, if all other conditional tests fail, then the last else statement is performed.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Cambria" panose="02040503050406030204" pitchFamily="18" charset="0"/>
              </a:rPr>
              <a:t>If there is no final else and all other conditions are false, then no action will take place.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291978"/>
      </p:ext>
    </p:extLst>
  </p:cSld>
  <p:clrMapOvr>
    <a:masterClrMapping/>
  </p:clrMapOvr>
  <p:transition>
    <p:wipe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69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85499" y="850880"/>
            <a:ext cx="7924800" cy="4724401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19705D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RightFacing">
              <a:rot lat="170509" lon="20736677" rev="1171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8665" y="850880"/>
            <a:ext cx="60069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defRPr/>
            </a:pPr>
            <a:r>
              <a:rPr lang="en-US" altLang="en-US" sz="2400" b="1" dirty="0">
                <a:solidFill>
                  <a:srgbClr val="19705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Exercise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pic>
        <p:nvPicPr>
          <p:cNvPr id="14" name="Picture 2" descr="D:\Topsim\Graphics_Layouts\shutterstock_1719413.jpg">
            <a:extLst>
              <a:ext uri="{FF2B5EF4-FFF2-40B4-BE49-F238E27FC236}">
                <a16:creationId xmlns:a16="http://schemas.microsoft.com/office/drawing/2014/main" xmlns="" id="{DEF130B2-835B-4281-AD2F-881FF534C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143" t="266" r="39285" b="66802"/>
          <a:stretch>
            <a:fillRect/>
          </a:stretch>
        </p:blipFill>
        <p:spPr bwMode="auto">
          <a:xfrm>
            <a:off x="7242044" y="3933056"/>
            <a:ext cx="1901955" cy="2912368"/>
          </a:xfrm>
          <a:prstGeom prst="rect">
            <a:avLst/>
          </a:prstGeom>
          <a:noFill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FDA2DFB-5F7A-4D33-86DE-C9321E2AEB13}"/>
              </a:ext>
            </a:extLst>
          </p:cNvPr>
          <p:cNvSpPr>
            <a:spLocks noChangeAspect="1"/>
          </p:cNvSpPr>
          <p:nvPr/>
        </p:nvSpPr>
        <p:spPr>
          <a:xfrm>
            <a:off x="3680877" y="2147951"/>
            <a:ext cx="4617734" cy="1323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Print 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Season based on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Get Month as number input(1-12) and print Season based on table </a:t>
            </a:r>
            <a:r>
              <a:rPr lang="en-US" sz="2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given.</a:t>
            </a:r>
            <a:endParaRPr lang="en-US" sz="20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21B9D062-4D36-411D-88EC-45E83B179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883848"/>
              </p:ext>
            </p:extLst>
          </p:nvPr>
        </p:nvGraphicFramePr>
        <p:xfrm>
          <a:off x="785498" y="1423388"/>
          <a:ext cx="2531338" cy="36899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5669">
                  <a:extLst>
                    <a:ext uri="{9D8B030D-6E8A-4147-A177-3AD203B41FA5}">
                      <a16:colId xmlns:a16="http://schemas.microsoft.com/office/drawing/2014/main" xmlns="" val="3184563578"/>
                    </a:ext>
                  </a:extLst>
                </a:gridCol>
                <a:gridCol w="1265669">
                  <a:extLst>
                    <a:ext uri="{9D8B030D-6E8A-4147-A177-3AD203B41FA5}">
                      <a16:colId xmlns:a16="http://schemas.microsoft.com/office/drawing/2014/main" xmlns="" val="343071843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</a:rPr>
                        <a:t>Month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Cambria" panose="02040503050406030204" pitchFamily="18" charset="0"/>
                        </a:rPr>
                        <a:t>Season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9773763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</a:rPr>
                        <a:t>Winter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3098898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</a:rPr>
                        <a:t>Spring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835960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</a:rPr>
                        <a:t>Spring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3044987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</a:rPr>
                        <a:t>Spring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4862176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</a:rPr>
                        <a:t>Summer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9670841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</a:rPr>
                        <a:t>Summer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7399555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</a:rPr>
                        <a:t>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</a:rPr>
                        <a:t>Summer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5921982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</a:rPr>
                        <a:t>Autumn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4229472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</a:rPr>
                        <a:t>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</a:rPr>
                        <a:t>Autumn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9684273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</a:rPr>
                        <a:t>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</a:rPr>
                        <a:t>Autumn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1521466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</a:rPr>
                        <a:t>11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</a:rPr>
                        <a:t>Autumn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9670826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</a:rPr>
                        <a:t>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</a:rPr>
                        <a:t>Winter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2987266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14497474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Java’s Selection Statements</a:t>
            </a:r>
          </a:p>
        </p:txBody>
      </p:sp>
      <p:sp>
        <p:nvSpPr>
          <p:cNvPr id="7" name="Shape 61"/>
          <p:cNvSpPr/>
          <p:nvPr/>
        </p:nvSpPr>
        <p:spPr>
          <a:xfrm>
            <a:off x="-359794" y="268089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14400"/>
            <a:ext cx="9144000" cy="492443"/>
          </a:xfrm>
          <a:prstGeom prst="rect">
            <a:avLst/>
          </a:prstGeom>
          <a:solidFill>
            <a:srgbClr val="03564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1440" bIns="91440" rtlCol="0" anchor="ctr" anchorCtr="1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mbria" pitchFamily="18" charset="0"/>
              </a:rPr>
              <a:t>Switch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D65DC50-C997-4BDD-8818-C47042DEEE7B}"/>
              </a:ext>
            </a:extLst>
          </p:cNvPr>
          <p:cNvSpPr/>
          <p:nvPr/>
        </p:nvSpPr>
        <p:spPr>
          <a:xfrm>
            <a:off x="268941" y="1918447"/>
            <a:ext cx="862404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Cambria" panose="02040503050406030204" pitchFamily="18" charset="0"/>
              </a:rPr>
              <a:t>The switch statement is Java’s multiway branch statement.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Cambria" panose="02040503050406030204" pitchFamily="18" charset="0"/>
              </a:rPr>
              <a:t> It provides an easy way to dispatch execution to different parts of your code based on the value of an expression</a:t>
            </a:r>
            <a:r>
              <a:rPr lang="en-IN" sz="2000" dirty="0" smtClean="0">
                <a:latin typeface="Cambria" panose="020405030504060302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Cambria" panose="02040503050406030204" pitchFamily="18" charset="0"/>
              </a:rPr>
              <a:t>As such, it often provides a better alternative than a large series of if-else-if statements.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1634408"/>
      </p:ext>
    </p:extLst>
  </p:cSld>
  <p:clrMapOvr>
    <a:masterClrMapping/>
  </p:clrMapOvr>
  <p:transition>
    <p:wipe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pooja\LOCALS~1\Temp\articulate\presenter\imgtemp\IbI6ydJu_files\slide0001_image001.png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TITLE_TAG" val="Exercise"/>
  <p:tag name="ARTICULATE_SLIDE_PAUSE" val="1"/>
  <p:tag name="ARTICULATE_NAV_LEVEL" val="1"/>
  <p:tag name="ARTICULATE_PLAYLIST_ID" val="-1"/>
  <p:tag name="ARTICULATE_LOCK_SLIDE" val="0"/>
  <p:tag name="ARTICULATE_SLIDE_NAV" val="29"/>
  <p:tag name="ARTICULATE_SLIDE_GUID" val="28bb4684-be9a-4f3b-a7fe-d240fdd2fae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pooja\LOCALS~1\Temp\articulate\presenter\imgtemp\IbI6ydJu_files\slide0001_image001.pn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TITLE_TAG" val="Exercise"/>
  <p:tag name="ARTICULATE_SLIDE_PAUSE" val="1"/>
  <p:tag name="ARTICULATE_NAV_LEVEL" val="1"/>
  <p:tag name="ARTICULATE_PLAYLIST_ID" val="-1"/>
  <p:tag name="ARTICULATE_LOCK_SLIDE" val="0"/>
  <p:tag name="ARTICULATE_SLIDE_NAV" val="29"/>
  <p:tag name="ARTICULATE_SLIDE_GUID" val="28bb4684-be9a-4f3b-a7fe-d240fdd2fae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pooja\LOCALS~1\Temp\articulate\presenter\imgtemp\IbI6ydJu_files\slide0001_image001.pn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pooja\LOCALS~1\Temp\articulate\presenter\imgtemp\IbI6ydJu_files\slide0001_image001.p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pooja\LOCALS~1\Temp\articulate\presenter\imgtemp\IbI6ydJu_files\slide0001_image001.p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pooja\LOCALS~1\Temp\articulate\presenter\imgtemp\IbI6ydJu_files\slide0001_image001.pn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STDCONTENT"/>
  <p:tag name="ARTICULATE_SLIDE_GUID" val="bd7b3ccb-7e31-4279-a0be-50ce96e50702"/>
  <p:tag name="ARTICULATE_SLIDE_PAUSE" val="1"/>
  <p:tag name="ARTICULATE_NAV_LEVEL" val="1"/>
  <p:tag name="ARTICULATE_PLAYLIST_ID" val="-1"/>
  <p:tag name="ARTICULATE_VIEW_MODE" val="0"/>
  <p:tag name="ARTICULATE_LOCK_SLIDE" val="0"/>
  <p:tag name="ARTICULATE_SLIDE_NAV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heme/theme1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35642"/>
        </a:solidFill>
        <a:ln>
          <a:noFill/>
        </a:ln>
        <a:effectLst>
          <a:innerShdw blurRad="114300">
            <a:prstClr val="black"/>
          </a:innerShdw>
        </a:effectLst>
        <a:scene3d>
          <a:camera prst="orthographicFront"/>
          <a:lightRig rig="threePt" dir="t"/>
        </a:scene3d>
        <a:sp3d>
          <a:bevelT/>
          <a:bevelB/>
        </a:sp3d>
      </a:spPr>
      <a:bodyPr rtlCol="0" anchor="ctr"/>
      <a:lstStyle>
        <a:defPPr algn="ctr">
          <a:defRPr sz="1000" dirty="0" smtClean="0">
            <a:latin typeface="Cambria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>
        <a:ln>
          <a:solidFill>
            <a:srgbClr val="EF8A3F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solidFill>
          <a:schemeClr val="bg1">
            <a:lumMod val="75000"/>
          </a:schemeClr>
        </a:solidFill>
        <a:ln w="9525">
          <a:noFill/>
          <a:miter lim="800000"/>
          <a:headEnd/>
          <a:tailEnd/>
        </a:ln>
        <a:effectLst>
          <a:innerShdw blurRad="114300">
            <a:prstClr val="black"/>
          </a:innerShdw>
        </a:effectLst>
        <a:scene3d>
          <a:camera prst="orthographicFront"/>
          <a:lightRig rig="threePt" dir="t"/>
        </a:scene3d>
        <a:sp3d contourW="12700">
          <a:bevelT/>
          <a:bevelB/>
          <a:contourClr>
            <a:schemeClr val="bg1">
              <a:lumMod val="50000"/>
            </a:schemeClr>
          </a:contourClr>
        </a:sp3d>
      </a:spPr>
      <a:bodyPr wrap="square" lIns="0" tIns="0" rIns="14728" bIns="14728" anchor="ctr" anchorCtr="0">
        <a:noAutofit/>
      </a:bodyPr>
      <a:lstStyle>
        <a:defPPr algn="ctr" defTabSz="736530">
          <a:spcBef>
            <a:spcPct val="50000"/>
          </a:spcBef>
          <a:defRPr sz="1800"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35642"/>
        </a:solidFill>
        <a:ln>
          <a:noFill/>
        </a:ln>
        <a:effectLst>
          <a:innerShdw blurRad="114300">
            <a:prstClr val="black"/>
          </a:innerShdw>
        </a:effectLst>
        <a:scene3d>
          <a:camera prst="orthographicFront"/>
          <a:lightRig rig="threePt" dir="t"/>
        </a:scene3d>
        <a:sp3d>
          <a:bevelT/>
          <a:bevelB/>
        </a:sp3d>
      </a:spPr>
      <a:bodyPr rtlCol="0" anchor="ctr"/>
      <a:lstStyle>
        <a:defPPr algn="ctr">
          <a:defRPr sz="1000" dirty="0" smtClean="0">
            <a:latin typeface="Cambria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>
        <a:ln>
          <a:solidFill>
            <a:srgbClr val="EF8A3F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solidFill>
          <a:schemeClr val="bg1">
            <a:lumMod val="75000"/>
          </a:schemeClr>
        </a:solidFill>
        <a:ln w="9525">
          <a:noFill/>
          <a:miter lim="800000"/>
          <a:headEnd/>
          <a:tailEnd/>
        </a:ln>
        <a:effectLst>
          <a:innerShdw blurRad="114300">
            <a:prstClr val="black"/>
          </a:innerShdw>
        </a:effectLst>
        <a:scene3d>
          <a:camera prst="orthographicFront"/>
          <a:lightRig rig="threePt" dir="t"/>
        </a:scene3d>
        <a:sp3d contourW="12700">
          <a:bevelT/>
          <a:bevelB/>
          <a:contourClr>
            <a:schemeClr val="bg1">
              <a:lumMod val="50000"/>
            </a:schemeClr>
          </a:contourClr>
        </a:sp3d>
      </a:spPr>
      <a:bodyPr wrap="square" lIns="0" tIns="0" rIns="14728" bIns="14728" anchor="ctr" anchorCtr="0">
        <a:noAutofit/>
      </a:bodyPr>
      <a:lstStyle>
        <a:defPPr algn="ctr" defTabSz="736530">
          <a:spcBef>
            <a:spcPct val="50000"/>
          </a:spcBef>
          <a:defRPr sz="1800" dirty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35642"/>
        </a:solidFill>
        <a:ln>
          <a:noFill/>
        </a:ln>
        <a:effectLst>
          <a:innerShdw blurRad="114300">
            <a:prstClr val="black"/>
          </a:innerShdw>
        </a:effectLst>
        <a:scene3d>
          <a:camera prst="orthographicFront"/>
          <a:lightRig rig="threePt" dir="t"/>
        </a:scene3d>
        <a:sp3d>
          <a:bevelT/>
          <a:bevelB/>
        </a:sp3d>
      </a:spPr>
      <a:bodyPr rtlCol="0" anchor="ctr"/>
      <a:lstStyle>
        <a:defPPr algn="ctr">
          <a:defRPr sz="1000" dirty="0" smtClean="0">
            <a:latin typeface="Cambria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>
        <a:ln>
          <a:solidFill>
            <a:srgbClr val="EF8A3F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solidFill>
          <a:schemeClr val="bg1">
            <a:lumMod val="75000"/>
          </a:schemeClr>
        </a:solidFill>
        <a:ln w="9525">
          <a:noFill/>
          <a:miter lim="800000"/>
          <a:headEnd/>
          <a:tailEnd/>
        </a:ln>
        <a:effectLst>
          <a:innerShdw blurRad="114300">
            <a:prstClr val="black"/>
          </a:innerShdw>
        </a:effectLst>
        <a:scene3d>
          <a:camera prst="orthographicFront"/>
          <a:lightRig rig="threePt" dir="t"/>
        </a:scene3d>
        <a:sp3d contourW="12700">
          <a:bevelT/>
          <a:bevelB/>
          <a:contourClr>
            <a:schemeClr val="bg1">
              <a:lumMod val="50000"/>
            </a:schemeClr>
          </a:contourClr>
        </a:sp3d>
      </a:spPr>
      <a:bodyPr wrap="square" lIns="0" tIns="0" rIns="14728" bIns="14728" anchor="ctr" anchorCtr="0">
        <a:noAutofit/>
      </a:bodyPr>
      <a:lstStyle>
        <a:defPPr algn="ctr" defTabSz="736530">
          <a:spcBef>
            <a:spcPct val="50000"/>
          </a:spcBef>
          <a:defRPr sz="1800" dirty="0"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7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35642"/>
        </a:solidFill>
        <a:ln>
          <a:noFill/>
        </a:ln>
        <a:effectLst>
          <a:innerShdw blurRad="114300">
            <a:prstClr val="black"/>
          </a:innerShdw>
        </a:effectLst>
        <a:scene3d>
          <a:camera prst="orthographicFront"/>
          <a:lightRig rig="threePt" dir="t"/>
        </a:scene3d>
        <a:sp3d>
          <a:bevelT/>
          <a:bevelB/>
        </a:sp3d>
      </a:spPr>
      <a:bodyPr rtlCol="0" anchor="ctr"/>
      <a:lstStyle>
        <a:defPPr algn="ctr">
          <a:defRPr sz="1000" dirty="0" smtClean="0">
            <a:latin typeface="Cambria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>
        <a:ln>
          <a:solidFill>
            <a:srgbClr val="EF8A3F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solidFill>
          <a:schemeClr val="bg1">
            <a:lumMod val="75000"/>
          </a:schemeClr>
        </a:solidFill>
        <a:ln w="9525">
          <a:noFill/>
          <a:miter lim="800000"/>
          <a:headEnd/>
          <a:tailEnd/>
        </a:ln>
        <a:effectLst>
          <a:innerShdw blurRad="114300">
            <a:prstClr val="black"/>
          </a:innerShdw>
        </a:effectLst>
        <a:scene3d>
          <a:camera prst="orthographicFront"/>
          <a:lightRig rig="threePt" dir="t"/>
        </a:scene3d>
        <a:sp3d contourW="12700">
          <a:bevelT/>
          <a:bevelB/>
          <a:contourClr>
            <a:schemeClr val="bg1">
              <a:lumMod val="50000"/>
            </a:schemeClr>
          </a:contourClr>
        </a:sp3d>
      </a:spPr>
      <a:bodyPr wrap="square" lIns="0" tIns="0" rIns="14728" bIns="14728" anchor="ctr" anchorCtr="0">
        <a:noAutofit/>
      </a:bodyPr>
      <a:lstStyle>
        <a:defPPr algn="ctr" defTabSz="736530">
          <a:spcBef>
            <a:spcPct val="50000"/>
          </a:spcBef>
          <a:defRPr sz="1800" dirty="0"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DS</Template>
  <TotalTime>9322</TotalTime>
  <Words>1413</Words>
  <Application>Microsoft Office PowerPoint</Application>
  <PresentationFormat>On-screen Show (4:3)</PresentationFormat>
  <Paragraphs>326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25</vt:i4>
      </vt:variant>
    </vt:vector>
  </HeadingPairs>
  <TitlesOfParts>
    <vt:vector size="41" baseType="lpstr">
      <vt:lpstr>Arial Unicode MS</vt:lpstr>
      <vt:lpstr>ＭＳ Ｐゴシック</vt:lpstr>
      <vt:lpstr>ＭＳ Ｐゴシック</vt:lpstr>
      <vt:lpstr>Arial</vt:lpstr>
      <vt:lpstr>Avenir Light</vt:lpstr>
      <vt:lpstr>Calibri</vt:lpstr>
      <vt:lpstr>Cambria</vt:lpstr>
      <vt:lpstr>Courier New</vt:lpstr>
      <vt:lpstr>Times New Roman</vt:lpstr>
      <vt:lpstr>Trebuchet MS</vt:lpstr>
      <vt:lpstr>Wingdings</vt:lpstr>
      <vt:lpstr>6_Custom Design</vt:lpstr>
      <vt:lpstr>1_Office Theme</vt:lpstr>
      <vt:lpstr>5_Custom Design</vt:lpstr>
      <vt:lpstr>1_Custom Design</vt:lpstr>
      <vt:lpstr>7_Custom Design</vt:lpstr>
      <vt:lpstr>PowerPoint Presentation</vt:lpstr>
      <vt:lpstr>Agenda</vt:lpstr>
      <vt:lpstr>Control Statements</vt:lpstr>
      <vt:lpstr>Java’s Selection Statements</vt:lpstr>
      <vt:lpstr>Java’s Selection Statements</vt:lpstr>
      <vt:lpstr>Java’s Selection Statements</vt:lpstr>
      <vt:lpstr>Java’s Selection Statements</vt:lpstr>
      <vt:lpstr>PowerPoint Presentation</vt:lpstr>
      <vt:lpstr>Java’s Selection Statements</vt:lpstr>
      <vt:lpstr>Java’s Selection Statements</vt:lpstr>
      <vt:lpstr>Java’s Selection Statements</vt:lpstr>
      <vt:lpstr>Java’s Iteration Statements</vt:lpstr>
      <vt:lpstr>Java’s Iteration Statements</vt:lpstr>
      <vt:lpstr>Java’s Iteration Statements</vt:lpstr>
      <vt:lpstr>Java’s Iteration Statements</vt:lpstr>
      <vt:lpstr>Java’s Iteration Statements</vt:lpstr>
      <vt:lpstr>Java’s Iteration Statements</vt:lpstr>
      <vt:lpstr>Java’s Iteration Statements</vt:lpstr>
      <vt:lpstr>Jump Statements</vt:lpstr>
      <vt:lpstr>Jump Statements</vt:lpstr>
      <vt:lpstr>Jump Statements</vt:lpstr>
      <vt:lpstr>PowerPoint Presentation</vt:lpstr>
      <vt:lpstr>Jump Statements</vt:lpstr>
      <vt:lpstr>Jump Statements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Thirumal Alagu</dc:creator>
  <cp:lastModifiedBy>Nisha Jebastin</cp:lastModifiedBy>
  <cp:revision>231</cp:revision>
  <dcterms:created xsi:type="dcterms:W3CDTF">2018-04-02T09:32:03Z</dcterms:created>
  <dcterms:modified xsi:type="dcterms:W3CDTF">2019-06-05T11:51:02Z</dcterms:modified>
</cp:coreProperties>
</file>