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ags/tag4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5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notesSlides/notesSlide9.xml" ContentType="application/vnd.openxmlformats-officedocument.presentationml.notesSlide+xml"/>
  <Override PartName="/ppt/tags/tag16.xml" ContentType="application/vnd.openxmlformats-officedocument.presentationml.tags+xml"/>
  <Override PartName="/ppt/notesSlides/notesSlide10.xml" ContentType="application/vnd.openxmlformats-officedocument.presentationml.notesSlide+xml"/>
  <Override PartName="/ppt/tags/tag17.xml" ContentType="application/vnd.openxmlformats-officedocument.presentationml.tags+xml"/>
  <Override PartName="/ppt/notesSlides/notesSlide11.xml" ContentType="application/vnd.openxmlformats-officedocument.presentationml.notesSlide+xml"/>
  <Override PartName="/ppt/tags/tag18.xml" ContentType="application/vnd.openxmlformats-officedocument.presentationml.tags+xml"/>
  <Override PartName="/ppt/notesSlides/notesSlide12.xml" ContentType="application/vnd.openxmlformats-officedocument.presentationml.notesSlide+xml"/>
  <Override PartName="/ppt/tags/tag19.xml" ContentType="application/vnd.openxmlformats-officedocument.presentationml.tags+xml"/>
  <Override PartName="/ppt/notesSlides/notesSlide13.xml" ContentType="application/vnd.openxmlformats-officedocument.presentationml.notesSlide+xml"/>
  <Override PartName="/ppt/tags/tag20.xml" ContentType="application/vnd.openxmlformats-officedocument.presentationml.tags+xml"/>
  <Override PartName="/ppt/notesSlides/notesSlide14.xml" ContentType="application/vnd.openxmlformats-officedocument.presentationml.notesSlide+xml"/>
  <Override PartName="/ppt/tags/tag21.xml" ContentType="application/vnd.openxmlformats-officedocument.presentationml.tags+xml"/>
  <Override PartName="/ppt/notesSlides/notesSlide15.xml" ContentType="application/vnd.openxmlformats-officedocument.presentationml.notesSlide+xml"/>
  <Override PartName="/ppt/tags/tag22.xml" ContentType="application/vnd.openxmlformats-officedocument.presentationml.tags+xml"/>
  <Override PartName="/ppt/notesSlides/notesSlide16.xml" ContentType="application/vnd.openxmlformats-officedocument.presentationml.notesSlide+xml"/>
  <Override PartName="/ppt/tags/tag23.xml" ContentType="application/vnd.openxmlformats-officedocument.presentationml.tags+xml"/>
  <Override PartName="/ppt/notesSlides/notesSlide17.xml" ContentType="application/vnd.openxmlformats-officedocument.presentationml.notesSlide+xml"/>
  <Override PartName="/ppt/tags/tag24.xml" ContentType="application/vnd.openxmlformats-officedocument.presentationml.tags+xml"/>
  <Override PartName="/ppt/notesSlides/notesSlide18.xml" ContentType="application/vnd.openxmlformats-officedocument.presentationml.notesSlide+xml"/>
  <Override PartName="/ppt/tags/tag25.xml" ContentType="application/vnd.openxmlformats-officedocument.presentationml.tags+xml"/>
  <Override PartName="/ppt/notesSlides/notesSlide19.xml" ContentType="application/vnd.openxmlformats-officedocument.presentationml.notesSlide+xml"/>
  <Override PartName="/ppt/tags/tag26.xml" ContentType="application/vnd.openxmlformats-officedocument.presentationml.tags+xml"/>
  <Override PartName="/ppt/notesSlides/notesSlide20.xml" ContentType="application/vnd.openxmlformats-officedocument.presentationml.notesSlide+xml"/>
  <Override PartName="/ppt/tags/tag27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  <p:sldMasterId id="2147483706" r:id="rId2"/>
    <p:sldMasterId id="2147483718" r:id="rId3"/>
    <p:sldMasterId id="2147483722" r:id="rId4"/>
    <p:sldMasterId id="2147483726" r:id="rId5"/>
  </p:sldMasterIdLst>
  <p:notesMasterIdLst>
    <p:notesMasterId r:id="rId27"/>
  </p:notesMasterIdLst>
  <p:sldIdLst>
    <p:sldId id="357" r:id="rId6"/>
    <p:sldId id="732" r:id="rId7"/>
    <p:sldId id="655" r:id="rId8"/>
    <p:sldId id="720" r:id="rId9"/>
    <p:sldId id="721" r:id="rId10"/>
    <p:sldId id="713" r:id="rId11"/>
    <p:sldId id="722" r:id="rId12"/>
    <p:sldId id="714" r:id="rId13"/>
    <p:sldId id="723" r:id="rId14"/>
    <p:sldId id="740" r:id="rId15"/>
    <p:sldId id="725" r:id="rId16"/>
    <p:sldId id="733" r:id="rId17"/>
    <p:sldId id="734" r:id="rId18"/>
    <p:sldId id="715" r:id="rId19"/>
    <p:sldId id="727" r:id="rId20"/>
    <p:sldId id="728" r:id="rId21"/>
    <p:sldId id="737" r:id="rId22"/>
    <p:sldId id="730" r:id="rId23"/>
    <p:sldId id="738" r:id="rId24"/>
    <p:sldId id="739" r:id="rId25"/>
    <p:sldId id="731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4" userDrawn="1">
          <p15:clr>
            <a:srgbClr val="A4A3A4"/>
          </p15:clr>
        </p15:guide>
        <p15:guide id="2" pos="2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5642"/>
    <a:srgbClr val="C00000"/>
    <a:srgbClr val="EBF1DE"/>
    <a:srgbClr val="F8CCCC"/>
    <a:srgbClr val="953735"/>
    <a:srgbClr val="7F7F7F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78719" autoAdjust="0"/>
  </p:normalViewPr>
  <p:slideViewPr>
    <p:cSldViewPr snapToGrid="0">
      <p:cViewPr varScale="1">
        <p:scale>
          <a:sx n="56" d="100"/>
          <a:sy n="56" d="100"/>
        </p:scale>
        <p:origin x="1056" y="72"/>
      </p:cViewPr>
      <p:guideLst>
        <p:guide orient="horz" pos="3144"/>
        <p:guide pos="2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92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mbria" panose="02040503050406030204" pitchFamily="18" charset="0"/>
              </a:defRPr>
            </a:lvl1pPr>
          </a:lstStyle>
          <a:p>
            <a:fld id="{805EB06F-9B92-4DE2-B309-2E7F4E8A3DDB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mbria" panose="02040503050406030204" pitchFamily="18" charset="0"/>
              </a:defRPr>
            </a:lvl1pPr>
          </a:lstStyle>
          <a:p>
            <a:fld id="{15725F80-A11F-4DCE-AC02-B43CE49AAE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115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07108-2913-C74B-A13A-41B5978F61E1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539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650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C:\Users\vivinaya\Desktop\Muthu\course-content-preparation\semester2\1-java8\2-arrays-strings-collections-generics\2-class-exercises-and-demos\arrays-strings-collections-generics\src\com\imarticus\tutorial\arraystringcollectiongenerics\demos\collections\BookIterator.java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886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C:\Users\vivinaya\Desktop\Muthu\course-content-preparation\semester2\1-java8\2-arrays-strings-collections-generics\2-class-exercises-and-demos\arrays-strings-collections-generics\src\com\imarticus\tutorial\arraystringcollectiongenerics\demos\collections\BookIterator.java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128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C:\Users\vivinaya\Desktop\Muthu\course-content-preparation\semester2\1-java8\2-arrays-strings-collections-generics\2-class-exercises-and-demos\arrays-strings-collections-generics\src\com\imarticus\tutorial\arraystringcollectiongenerics\demos\collections\BookIterator.java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778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266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C:\Users\vivinaya\Desktop\Muthu\course-content-preparation\semester2\1-java8\2-arrays-strings-collections-generics\2-class-exercises-and-demos\arrays-strings-collections-generics\src\com\imarticus\tutorial\arraystringcollectiongenerics\demos\collections\MailList.java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015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C:\Users\vivinaya\Desktop\Muthu\course-content-preparation\semester2\1-java8\2-arrays-strings-collections-generics\2-class-exercises-and-demos\arrays-strings-collections-generics\src\com\imarticus\tutorial\arraystringcollectiongenerics\demos\collections\MailList.java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886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0267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307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005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2AFE489E-13D5-4701-A5D3-EF25AE96575F}" type="datetime8">
              <a:rPr lang="en-US" sz="7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pPr/>
              <a:t>6/4/2019 6:57 PM</a:t>
            </a:fld>
            <a:endParaRPr lang="en-US" sz="700" dirty="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5975" y="434975"/>
            <a:ext cx="5226050" cy="3919538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647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semester2\1-java8\2-arrays-strings-collections-generics\2-class-exercises-and-demos\arrays-strings-collections-generics\</a:t>
            </a:r>
            <a:r>
              <a:rPr lang="en-US" dirty="0" err="1"/>
              <a:t>src</a:t>
            </a:r>
            <a:r>
              <a:rPr lang="en-US" dirty="0"/>
              <a:t>\com\</a:t>
            </a:r>
            <a:r>
              <a:rPr lang="en-US" dirty="0" err="1"/>
              <a:t>imarticus</a:t>
            </a:r>
            <a:r>
              <a:rPr lang="en-US" dirty="0"/>
              <a:t>\tutorial\</a:t>
            </a:r>
            <a:r>
              <a:rPr lang="en-US" dirty="0" err="1"/>
              <a:t>arraystringcollectiongenerics</a:t>
            </a:r>
            <a:r>
              <a:rPr lang="en-US" dirty="0"/>
              <a:t>\demos\generics\FindBookRack.java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2987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B8C545-6483-4EF7-BACA-4D14814B9701}" type="slidenum">
              <a:rPr lang="en-US" altLang="en-US" smtClean="0">
                <a:solidFill>
                  <a:srgbClr val="000000"/>
                </a:solidFill>
                <a:latin typeface="Cambria" panose="02040503050406030204" pitchFamily="18" charset="0"/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4372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820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15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173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480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977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636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067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7565174"/>
      </p:ext>
    </p:extLst>
  </p:cSld>
  <p:clrMapOvr>
    <a:masterClrMapping/>
  </p:clrMapOvr>
  <p:transition>
    <p:wipe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6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383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250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4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04" y="914403"/>
            <a:ext cx="7890696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Cambria" pitchFamily="18" charset="0"/>
              </a:defRPr>
            </a:lvl1pPr>
            <a:lvl2pPr>
              <a:defRPr sz="1800">
                <a:latin typeface="Cambria" pitchFamily="18" charset="0"/>
              </a:defRPr>
            </a:lvl2pPr>
            <a:lvl3pPr>
              <a:defRPr sz="1800">
                <a:latin typeface="Cambria" pitchFamily="18" charset="0"/>
              </a:defRPr>
            </a:lvl3pPr>
            <a:lvl4pPr>
              <a:defRPr sz="1800">
                <a:latin typeface="Cambria" pitchFamily="18" charset="0"/>
              </a:defRPr>
            </a:lvl4pPr>
            <a:lvl5pPr>
              <a:defRPr sz="18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0917306"/>
      </p:ext>
    </p:extLst>
  </p:cSld>
  <p:clrMapOvr>
    <a:masterClrMapping/>
  </p:clrMapOvr>
  <p:transition>
    <p:wipe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8195200"/>
      </p:ext>
    </p:extLst>
  </p:cSld>
  <p:clrMapOvr>
    <a:masterClrMapping/>
  </p:clrMapOvr>
  <p:transition>
    <p:wipe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04" y="914403"/>
            <a:ext cx="7890696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Cambria" pitchFamily="18" charset="0"/>
              </a:defRPr>
            </a:lvl1pPr>
            <a:lvl2pPr>
              <a:defRPr sz="1800">
                <a:latin typeface="Cambria" pitchFamily="18" charset="0"/>
              </a:defRPr>
            </a:lvl2pPr>
            <a:lvl3pPr>
              <a:defRPr sz="1800">
                <a:latin typeface="Cambria" pitchFamily="18" charset="0"/>
              </a:defRPr>
            </a:lvl3pPr>
            <a:lvl4pPr>
              <a:defRPr sz="1800">
                <a:latin typeface="Cambria" pitchFamily="18" charset="0"/>
              </a:defRPr>
            </a:lvl4pPr>
            <a:lvl5pPr>
              <a:defRPr sz="18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2824729"/>
      </p:ext>
    </p:extLst>
  </p:cSld>
  <p:clrMapOvr>
    <a:masterClrMapping/>
  </p:clrMapOvr>
  <p:transition>
    <p:wipe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4EBA90-4B0C-4440-9FDB-0CE93A690310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6/4/2019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DD6F2FA-1CAE-41FC-B6B8-99C624A72C98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39431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69569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200">
                <a:latin typeface="Cambria" pitchFamily="18" charset="0"/>
              </a:defRPr>
            </a:lvl1pPr>
            <a:lvl2pPr>
              <a:defRPr sz="2000">
                <a:latin typeface="Cambria" pitchFamily="18" charset="0"/>
              </a:defRPr>
            </a:lvl2pPr>
            <a:lvl3pPr>
              <a:defRPr sz="2000">
                <a:latin typeface="Cambria" pitchFamily="18" charset="0"/>
              </a:defRPr>
            </a:lvl3pPr>
            <a:lvl4pPr>
              <a:defRPr sz="2000">
                <a:latin typeface="Cambria" pitchFamily="18" charset="0"/>
              </a:defRPr>
            </a:lvl4pPr>
            <a:lvl5pPr>
              <a:defRPr sz="2000">
                <a:latin typeface="Cambr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9144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0" y="628650"/>
            <a:ext cx="9144000" cy="62293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1000" dirty="0">
              <a:solidFill>
                <a:prstClr val="black"/>
              </a:solidFill>
              <a:latin typeface="Cambria"/>
            </a:endParaRPr>
          </a:p>
        </p:txBody>
      </p:sp>
      <p:pic>
        <p:nvPicPr>
          <p:cNvPr id="10" name="Picture 11" descr="120616---Final-Logo-Transparent.png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93100" y="0"/>
            <a:ext cx="774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3124200" y="641667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Private and Confidential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629400" y="641667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60019"/>
      </p:ext>
    </p:extLst>
  </p:cSld>
  <p:clrMapOvr>
    <a:masterClrMapping/>
  </p:clrMapOvr>
  <p:transition>
    <p:wipe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9617367"/>
      </p:ext>
    </p:extLst>
  </p:cSld>
  <p:clrMapOvr>
    <a:masterClrMapping/>
  </p:clrMapOvr>
  <p:transition>
    <p:wipe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04" y="914403"/>
            <a:ext cx="7890696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Cambria" pitchFamily="18" charset="0"/>
              </a:defRPr>
            </a:lvl1pPr>
            <a:lvl2pPr>
              <a:defRPr sz="1800">
                <a:latin typeface="Cambria" pitchFamily="18" charset="0"/>
              </a:defRPr>
            </a:lvl2pPr>
            <a:lvl3pPr>
              <a:defRPr sz="1800">
                <a:latin typeface="Cambria" pitchFamily="18" charset="0"/>
              </a:defRPr>
            </a:lvl3pPr>
            <a:lvl4pPr>
              <a:defRPr sz="1800">
                <a:latin typeface="Cambria" pitchFamily="18" charset="0"/>
              </a:defRPr>
            </a:lvl4pPr>
            <a:lvl5pPr>
              <a:defRPr sz="18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7568750"/>
      </p:ext>
    </p:extLst>
  </p:cSld>
  <p:clrMapOvr>
    <a:masterClrMapping/>
  </p:clrMapOvr>
  <p:transition>
    <p:wipe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5109158"/>
      </p:ext>
    </p:extLst>
  </p:cSld>
  <p:clrMapOvr>
    <a:masterClrMapping/>
  </p:clrMapOvr>
  <p:transition>
    <p:wipe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69569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200">
                <a:latin typeface="Cambria" pitchFamily="18" charset="0"/>
              </a:defRPr>
            </a:lvl1pPr>
            <a:lvl2pPr>
              <a:defRPr sz="2000">
                <a:latin typeface="Cambria" pitchFamily="18" charset="0"/>
              </a:defRPr>
            </a:lvl2pPr>
            <a:lvl3pPr>
              <a:defRPr sz="2000">
                <a:latin typeface="Cambria" pitchFamily="18" charset="0"/>
              </a:defRPr>
            </a:lvl3pPr>
            <a:lvl4pPr>
              <a:defRPr sz="2000">
                <a:latin typeface="Cambria" pitchFamily="18" charset="0"/>
              </a:defRPr>
            </a:lvl4pPr>
            <a:lvl5pPr>
              <a:defRPr sz="2000">
                <a:latin typeface="Cambr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9144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0" y="628650"/>
            <a:ext cx="9144000" cy="62293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1000" dirty="0">
              <a:solidFill>
                <a:prstClr val="black"/>
              </a:solidFill>
              <a:latin typeface="Cambria"/>
            </a:endParaRPr>
          </a:p>
        </p:txBody>
      </p:sp>
      <p:pic>
        <p:nvPicPr>
          <p:cNvPr id="10" name="Picture 11" descr="120616---Final-Logo-Transparent.png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93100" y="0"/>
            <a:ext cx="774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hape 71"/>
          <p:cNvSpPr txBox="1">
            <a:spLocks noChangeArrowheads="1"/>
          </p:cNvSpPr>
          <p:nvPr userDrawn="1"/>
        </p:nvSpPr>
        <p:spPr bwMode="auto"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SzPct val="25000"/>
              <a:defRPr/>
            </a:pPr>
            <a:r>
              <a:rPr lang="en-US" sz="1100" dirty="0">
                <a:solidFill>
                  <a:srgbClr val="000000"/>
                </a:solidFill>
                <a:latin typeface="Cambria" pitchFamily="18" charset="0"/>
                <a:ea typeface="MS PGothic" pitchFamily="34" charset="-128"/>
                <a:sym typeface="Cambria" pitchFamily="18" charset="0"/>
              </a:rPr>
              <a:t>Private and Confidential</a:t>
            </a:r>
          </a:p>
        </p:txBody>
      </p:sp>
      <p:sp>
        <p:nvSpPr>
          <p:cNvPr id="7" name="Shape 72"/>
          <p:cNvSpPr txBox="1">
            <a:spLocks noChangeArrowheads="1"/>
          </p:cNvSpPr>
          <p:nvPr userDrawn="1"/>
        </p:nvSpPr>
        <p:spPr bwMode="auto">
          <a:xfrm>
            <a:off x="66294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  <a:buSzPct val="25000"/>
            </a:pPr>
            <a:fld id="{45FA6095-4726-4D1A-8411-1EF02EB69AD5}" type="slidenum">
              <a:rPr lang="en-US" sz="1100">
                <a:solidFill>
                  <a:srgbClr val="000000"/>
                </a:solidFill>
                <a:latin typeface="Cambria" panose="02040503050406030204" pitchFamily="18" charset="0"/>
                <a:ea typeface="MS PGothic" pitchFamily="34" charset="-128"/>
                <a:sym typeface="Cambria" panose="02040503050406030204" pitchFamily="18" charset="0"/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  <a:buSzPct val="25000"/>
              </a:pPr>
              <a:t>‹#›</a:t>
            </a:fld>
            <a:endParaRPr lang="en-US" sz="1100" dirty="0">
              <a:solidFill>
                <a:srgbClr val="000000"/>
              </a:solidFill>
              <a:latin typeface="Cambria" panose="02040503050406030204" pitchFamily="18" charset="0"/>
              <a:ea typeface="MS PGothic" pitchFamily="34" charset="-128"/>
              <a:sym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60402"/>
      </p:ext>
    </p:extLst>
  </p:cSld>
  <p:clrMapOvr>
    <a:masterClrMapping/>
  </p:clrMapOvr>
  <p:transition>
    <p:wipe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517668"/>
      </p:ext>
    </p:extLst>
  </p:cSld>
  <p:clrMapOvr>
    <a:masterClrMapping/>
  </p:clrMapOvr>
  <p:transition>
    <p:wipe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719428"/>
      </p:ext>
    </p:extLst>
  </p:cSld>
  <p:clrMapOvr>
    <a:masterClrMapping/>
  </p:clrMapOvr>
  <p:transition>
    <p:wipe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defTabSz="914400"/>
            <a:fld id="{75CFC4E9-40B5-7546-816D-324BD338B0C6}" type="datetimeFigureOut">
              <a:rPr lang="en-US" smtClean="0">
                <a:solidFill>
                  <a:prstClr val="black"/>
                </a:solidFill>
              </a:rPr>
              <a:pPr defTabSz="914400"/>
              <a:t>6/4/2019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defTabSz="914400"/>
            <a:fld id="{3A565E46-7880-4D4D-B1EB-437D39468CE2}" type="slidenum">
              <a:rPr 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-67657"/>
            <a:ext cx="9144000" cy="798653"/>
            <a:chOff x="0" y="-67657"/>
            <a:chExt cx="9144000" cy="79865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0783"/>
              <a:ext cx="91440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 descr="120616---Final-Logo-Transparent.pn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335864" y="-67657"/>
              <a:ext cx="676636" cy="798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63454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02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-67657"/>
            <a:ext cx="9144000" cy="798653"/>
            <a:chOff x="0" y="-67657"/>
            <a:chExt cx="9144000" cy="79865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0783"/>
              <a:ext cx="91440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 descr="120616---Final-Logo-Transparent.pn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335864" y="-67657"/>
              <a:ext cx="676636" cy="798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79496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33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12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50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66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32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.png"/><Relationship Id="rId5" Type="http://schemas.openxmlformats.org/officeDocument/2006/relationships/tags" Target="../tags/tag3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9144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1" descr="120616---Final-Logo-Transparent.pn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93100" y="0"/>
            <a:ext cx="774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3124200" y="641667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Private and Confidential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6629400" y="641667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79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</p:sldLayoutIdLst>
  <p:transition>
    <p:wipe dir="u"/>
  </p:transition>
  <p:txStyles>
    <p:titleStyle>
      <a:lvl1pPr algn="ctr" defTabSz="455613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/>
        </a:defRPr>
      </a:lvl1pPr>
      <a:lvl2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2pPr>
      <a:lvl3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3pPr>
      <a:lvl4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4pPr>
      <a:lvl5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5pPr>
      <a:lvl6pPr marL="45714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293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440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58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1313" indent="-3413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1pPr>
      <a:lvl2pPr marL="741363" indent="-28416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2pPr>
      <a:lvl3pPr marL="11414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3pPr>
      <a:lvl4pPr marL="15986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4pPr>
      <a:lvl5pPr marL="20558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5pPr>
      <a:lvl6pPr marL="251430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89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31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9144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1" descr="120616---Final-Logo-Transparent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93100" y="0"/>
            <a:ext cx="774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4"/>
          <p:cNvSpPr txBox="1">
            <a:spLocks/>
          </p:cNvSpPr>
          <p:nvPr/>
        </p:nvSpPr>
        <p:spPr>
          <a:xfrm>
            <a:off x="3124200" y="641667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Private and Confidential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6629400" y="641667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64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</p:sldLayoutIdLst>
  <p:transition>
    <p:wipe dir="u"/>
  </p:transition>
  <p:txStyles>
    <p:titleStyle>
      <a:lvl1pPr algn="ctr" defTabSz="455613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/>
        </a:defRPr>
      </a:lvl1pPr>
      <a:lvl2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2pPr>
      <a:lvl3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3pPr>
      <a:lvl4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4pPr>
      <a:lvl5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5pPr>
      <a:lvl6pPr marL="45714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293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440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58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1313" indent="-3413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1pPr>
      <a:lvl2pPr marL="741363" indent="-28416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2pPr>
      <a:lvl3pPr marL="11414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3pPr>
      <a:lvl4pPr marL="15986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4pPr>
      <a:lvl5pPr marL="20558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5pPr>
      <a:lvl6pPr marL="251430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>
          <a:xfrm>
            <a:off x="3124200" y="641667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Private and Confidential</a:t>
            </a:r>
          </a:p>
        </p:txBody>
      </p:sp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6629400" y="641667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95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</p:sldLayoutIdLst>
  <p:transition>
    <p:wipe dir="u"/>
  </p:transition>
  <p:txStyles>
    <p:titleStyle>
      <a:lvl1pPr algn="ctr" defTabSz="455613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MS PGothic"/>
        </a:defRPr>
      </a:lvl1pPr>
      <a:lvl2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MS PGothic"/>
        </a:defRPr>
      </a:lvl2pPr>
      <a:lvl3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MS PGothic"/>
        </a:defRPr>
      </a:lvl3pPr>
      <a:lvl4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MS PGothic"/>
        </a:defRPr>
      </a:lvl4pPr>
      <a:lvl5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MS PGothic"/>
        </a:defRPr>
      </a:lvl5pPr>
      <a:lvl6pPr marL="45714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293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440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58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1313" indent="-3413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1pPr>
      <a:lvl2pPr marL="741363" indent="-28416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2pPr>
      <a:lvl3pPr marL="11414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3pPr>
      <a:lvl4pPr marL="15986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4pPr>
      <a:lvl5pPr marL="20558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5pPr>
      <a:lvl6pPr marL="251430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>
          <a:xfrm>
            <a:off x="3124200" y="641667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Private and Confidential</a:t>
            </a:r>
          </a:p>
        </p:txBody>
      </p:sp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6629400" y="641667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8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</p:sldLayoutIdLst>
  <p:transition>
    <p:wipe dir="u"/>
  </p:transition>
  <p:hf hdr="0" ftr="0" dt="0"/>
  <p:txStyles>
    <p:titleStyle>
      <a:lvl1pPr algn="ctr" defTabSz="455613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MS PGothic"/>
        </a:defRPr>
      </a:lvl1pPr>
      <a:lvl2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MS PGothic"/>
        </a:defRPr>
      </a:lvl2pPr>
      <a:lvl3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MS PGothic"/>
        </a:defRPr>
      </a:lvl3pPr>
      <a:lvl4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MS PGothic"/>
        </a:defRPr>
      </a:lvl4pPr>
      <a:lvl5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MS PGothic"/>
        </a:defRPr>
      </a:lvl5pPr>
      <a:lvl6pPr marL="45714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293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440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58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1313" indent="-3413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1pPr>
      <a:lvl2pPr marL="741363" indent="-28416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2pPr>
      <a:lvl3pPr marL="11414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3pPr>
      <a:lvl4pPr marL="15986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4pPr>
      <a:lvl5pPr marL="20558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5pPr>
      <a:lvl6pPr marL="251430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4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ImarticusLearninginstitute" TargetMode="External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7.xml"/><Relationship Id="rId6" Type="http://schemas.openxmlformats.org/officeDocument/2006/relationships/image" Target="../media/image9.png"/><Relationship Id="rId5" Type="http://schemas.openxmlformats.org/officeDocument/2006/relationships/image" Target="../media/image8.gif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0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801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8DE5991-D4F7-4CF5-B88F-152C8EBF402E}"/>
              </a:ext>
            </a:extLst>
          </p:cNvPr>
          <p:cNvSpPr txBox="1"/>
          <p:nvPr/>
        </p:nvSpPr>
        <p:spPr>
          <a:xfrm>
            <a:off x="797857" y="803238"/>
            <a:ext cx="3960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prstClr val="white"/>
                </a:solidFill>
                <a:latin typeface="Cambria" panose="02040503050406030204" pitchFamily="18" charset="0"/>
              </a:rPr>
              <a:t>Collections</a:t>
            </a:r>
          </a:p>
        </p:txBody>
      </p:sp>
    </p:spTree>
    <p:extLst>
      <p:ext uri="{BB962C8B-B14F-4D97-AF65-F5344CB8AC3E}">
        <p14:creationId xmlns:p14="http://schemas.microsoft.com/office/powerpoint/2010/main" val="456657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Collections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15642AB-1DBC-4DD7-967E-1207392DCCED}"/>
              </a:ext>
            </a:extLst>
          </p:cNvPr>
          <p:cNvSpPr/>
          <p:nvPr/>
        </p:nvSpPr>
        <p:spPr>
          <a:xfrm>
            <a:off x="1082615" y="1708822"/>
            <a:ext cx="6978770" cy="2554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latin typeface="Cambria" panose="02040503050406030204" pitchFamily="18" charset="0"/>
              </a:rPr>
              <a:t>To access a collection through an iterator, an iterator should be obtained.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Each of the collection classes provides an iterator( ) method that returns an iterator to the start of the collection.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By using this iterator object, each element in the collection can be accessed, one element at a time.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mbria" pitchFamily="18" charset="0"/>
              </a:rPr>
              <a:t>Using Iterator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575936"/>
      </p:ext>
    </p:extLst>
  </p:cSld>
  <p:clrMapOvr>
    <a:masterClrMapping/>
  </p:clrMapOvr>
  <p:transition>
    <p:wipe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Collections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0B87114-AA05-47CD-ABB3-B0B5D4571206}"/>
              </a:ext>
            </a:extLst>
          </p:cNvPr>
          <p:cNvSpPr/>
          <p:nvPr/>
        </p:nvSpPr>
        <p:spPr>
          <a:xfrm>
            <a:off x="67490" y="1536174"/>
            <a:ext cx="9009021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com.imarticus.tutorial.arraystringcollectiongenerics.demos.collections;</a:t>
            </a:r>
          </a:p>
          <a:p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Demonstrate iterators.</a:t>
            </a:r>
            <a:endParaRPr lang="en-IN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BookIterator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IN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IN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IN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an array list.</a:t>
            </a:r>
            <a:endParaRPr lang="en-IN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IN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N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N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bookList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N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N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IN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Add elements to the array list.</a:t>
            </a:r>
            <a:endParaRPr lang="en-IN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IN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bookList.add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16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"Complete References of Java"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IN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bookList.add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16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"Annie Marie"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IN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bookList.add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16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"Eagles of the </a:t>
            </a:r>
            <a:r>
              <a:rPr lang="en-IN" sz="1600" b="1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seatown</a:t>
            </a:r>
            <a:r>
              <a:rPr lang="en-IN" sz="16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pPr>
              <a:tabLst>
                <a:tab pos="2690813" algn="l"/>
              </a:tabLst>
            </a:pPr>
            <a:r>
              <a:rPr lang="en-US" sz="2000" b="1" dirty="0">
                <a:solidFill>
                  <a:schemeClr val="bg1"/>
                </a:solidFill>
                <a:latin typeface="Cambria" pitchFamily="18" charset="0"/>
              </a:rPr>
              <a:t>Using </a:t>
            </a:r>
            <a:r>
              <a:rPr lang="en-US" sz="2000" b="1" dirty="0" smtClean="0">
                <a:solidFill>
                  <a:schemeClr val="bg1"/>
                </a:solidFill>
                <a:latin typeface="Cambria" pitchFamily="18" charset="0"/>
              </a:rPr>
              <a:t>Iterator - Demonstration</a:t>
            </a:r>
            <a:endParaRPr lang="en-US" sz="2000" b="1" dirty="0">
              <a:solidFill>
                <a:schemeClr val="bg1"/>
              </a:solidFill>
              <a:latin typeface="Cambria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0508655"/>
      </p:ext>
    </p:extLst>
  </p:cSld>
  <p:clrMapOvr>
    <a:masterClrMapping/>
  </p:clrMapOvr>
  <p:transition>
    <p:wipe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Collections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0B87114-AA05-47CD-ABB3-B0B5D4571206}"/>
              </a:ext>
            </a:extLst>
          </p:cNvPr>
          <p:cNvSpPr/>
          <p:nvPr/>
        </p:nvSpPr>
        <p:spPr>
          <a:xfrm>
            <a:off x="277906" y="1597730"/>
            <a:ext cx="8588188" cy="3662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IN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Use iterator to display contents of </a:t>
            </a:r>
            <a:r>
              <a:rPr lang="en-IN" sz="16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bookList</a:t>
            </a:r>
            <a:r>
              <a:rPr lang="en-IN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.</a:t>
            </a:r>
            <a:endParaRPr lang="en-I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I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sz="1600" b="1" dirty="0">
                <a:solidFill>
                  <a:srgbClr val="A31515"/>
                </a:solidFill>
                <a:latin typeface="Courier New" panose="02070309020205020404" pitchFamily="49" charset="0"/>
              </a:rPr>
              <a:t>"Original contents of al: "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I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Iterator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I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I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itr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I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bookList.iterator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I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I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itr.hasNext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 {</a:t>
            </a:r>
          </a:p>
          <a:p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I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book = </a:t>
            </a:r>
            <a:r>
              <a:rPr lang="en-I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itr.next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I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(book + </a:t>
            </a:r>
            <a:r>
              <a:rPr lang="en-IN" sz="1600" b="1" dirty="0">
                <a:solidFill>
                  <a:srgbClr val="A31515"/>
                </a:solidFill>
                <a:latin typeface="Courier New" panose="02070309020205020404" pitchFamily="49" charset="0"/>
              </a:rPr>
              <a:t>", "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}</a:t>
            </a:r>
          </a:p>
          <a:p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I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IN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Modify objects being iterated.</a:t>
            </a:r>
            <a:endParaRPr lang="en-I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IN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ListIterator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I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I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litr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I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bookList.listIterator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I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I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litr.hasNext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 {</a:t>
            </a:r>
          </a:p>
          <a:p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I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book = </a:t>
            </a:r>
            <a:r>
              <a:rPr lang="en-I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litr.next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I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litr.set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(book + </a:t>
            </a:r>
            <a:r>
              <a:rPr lang="en-IN" sz="1600" b="1" dirty="0">
                <a:solidFill>
                  <a:srgbClr val="A31515"/>
                </a:solidFill>
                <a:latin typeface="Courier New" panose="02070309020205020404" pitchFamily="49" charset="0"/>
              </a:rPr>
              <a:t>";"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}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pPr>
              <a:tabLst>
                <a:tab pos="2690813" algn="l"/>
              </a:tabLst>
            </a:pPr>
            <a:r>
              <a:rPr lang="en-US" sz="2000" b="1" dirty="0">
                <a:solidFill>
                  <a:schemeClr val="bg1"/>
                </a:solidFill>
                <a:latin typeface="Cambria" pitchFamily="18" charset="0"/>
              </a:rPr>
              <a:t>Using </a:t>
            </a:r>
            <a:r>
              <a:rPr lang="en-US" sz="2000" b="1" dirty="0" smtClean="0">
                <a:solidFill>
                  <a:schemeClr val="bg1"/>
                </a:solidFill>
                <a:latin typeface="Cambria" pitchFamily="18" charset="0"/>
              </a:rPr>
              <a:t>Iterator - Demonstration</a:t>
            </a:r>
            <a:endParaRPr lang="en-US" sz="2000" b="1" dirty="0">
              <a:solidFill>
                <a:schemeClr val="bg1"/>
              </a:solidFill>
              <a:latin typeface="Cambria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3020357"/>
      </p:ext>
    </p:extLst>
  </p:cSld>
  <p:clrMapOvr>
    <a:masterClrMapping/>
  </p:clrMapOvr>
  <p:transition>
    <p:wipe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Collections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0B87114-AA05-47CD-ABB3-B0B5D4571206}"/>
              </a:ext>
            </a:extLst>
          </p:cNvPr>
          <p:cNvSpPr/>
          <p:nvPr/>
        </p:nvSpPr>
        <p:spPr>
          <a:xfrm>
            <a:off x="277906" y="1731071"/>
            <a:ext cx="8588188" cy="4154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I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sz="1600" b="1" dirty="0">
                <a:solidFill>
                  <a:srgbClr val="A31515"/>
                </a:solidFill>
                <a:latin typeface="Courier New" panose="02070309020205020404" pitchFamily="49" charset="0"/>
              </a:rPr>
              <a:t>"Modified contents of al: "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I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itr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I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bookList.iterator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I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I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itr.hasNext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 {</a:t>
            </a:r>
          </a:p>
          <a:p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I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book = </a:t>
            </a:r>
            <a:r>
              <a:rPr lang="en-I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itr.next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I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(book + </a:t>
            </a:r>
            <a:r>
              <a:rPr lang="en-IN" sz="1600" b="1" dirty="0">
                <a:solidFill>
                  <a:srgbClr val="A31515"/>
                </a:solidFill>
                <a:latin typeface="Courier New" panose="02070309020205020404" pitchFamily="49" charset="0"/>
              </a:rPr>
              <a:t>" "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}</a:t>
            </a:r>
          </a:p>
          <a:p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I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IN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Now, display the list backwards.</a:t>
            </a:r>
            <a:endParaRPr lang="en-I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I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sz="1600" b="1" dirty="0">
                <a:solidFill>
                  <a:srgbClr val="A31515"/>
                </a:solidFill>
                <a:latin typeface="Courier New" panose="02070309020205020404" pitchFamily="49" charset="0"/>
              </a:rPr>
              <a:t>"Modified list backwards: "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I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I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litr.hasPrevious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 {</a:t>
            </a:r>
          </a:p>
          <a:p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I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book = </a:t>
            </a:r>
            <a:r>
              <a:rPr lang="en-I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litr.previous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I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(book + </a:t>
            </a:r>
            <a:r>
              <a:rPr lang="en-IN" sz="1600" b="1" dirty="0">
                <a:solidFill>
                  <a:srgbClr val="A31515"/>
                </a:solidFill>
                <a:latin typeface="Courier New" panose="02070309020205020404" pitchFamily="49" charset="0"/>
              </a:rPr>
              <a:t>" "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}</a:t>
            </a:r>
          </a:p>
          <a:p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I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}</a:t>
            </a:r>
          </a:p>
          <a:p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pPr>
              <a:tabLst>
                <a:tab pos="2690813" algn="l"/>
              </a:tabLst>
            </a:pPr>
            <a:r>
              <a:rPr lang="en-US" sz="2000" b="1" dirty="0">
                <a:solidFill>
                  <a:schemeClr val="bg1"/>
                </a:solidFill>
                <a:latin typeface="Cambria" pitchFamily="18" charset="0"/>
              </a:rPr>
              <a:t>Using </a:t>
            </a:r>
            <a:r>
              <a:rPr lang="en-US" sz="2000" b="1" dirty="0" smtClean="0">
                <a:solidFill>
                  <a:schemeClr val="bg1"/>
                </a:solidFill>
                <a:latin typeface="Cambria" pitchFamily="18" charset="0"/>
              </a:rPr>
              <a:t>Iterator - Demonstration</a:t>
            </a:r>
            <a:endParaRPr lang="en-US" sz="2000" b="1" dirty="0">
              <a:solidFill>
                <a:schemeClr val="bg1"/>
              </a:solidFill>
              <a:latin typeface="Cambria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5485106"/>
      </p:ext>
    </p:extLst>
  </p:cSld>
  <p:clrMapOvr>
    <a:masterClrMapping/>
  </p:clrMapOvr>
  <p:transition>
    <p:wipe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Collections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E6B548A-E380-413B-8252-4E884839670D}"/>
              </a:ext>
            </a:extLst>
          </p:cNvPr>
          <p:cNvSpPr/>
          <p:nvPr/>
        </p:nvSpPr>
        <p:spPr>
          <a:xfrm>
            <a:off x="389035" y="2151728"/>
            <a:ext cx="8365931" cy="2554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Collections are not limited to the storage of built-in objects. Quite the contrary.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The power of collections is that they can store any type of object, including objects of classes that are created.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 For example, consider the following example that uses a LinkedList to store mailing addresses: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pPr>
              <a:tabLst>
                <a:tab pos="2690813" algn="l"/>
              </a:tabLst>
            </a:pPr>
            <a:r>
              <a:rPr lang="en-US" sz="2000" b="1" dirty="0">
                <a:solidFill>
                  <a:schemeClr val="bg1"/>
                </a:solidFill>
                <a:latin typeface="Cambria" pitchFamily="18" charset="0"/>
              </a:rPr>
              <a:t>Storing user defined classes in collections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0053890"/>
      </p:ext>
    </p:extLst>
  </p:cSld>
  <p:clrMapOvr>
    <a:masterClrMapping/>
  </p:clrMapOvr>
  <p:transition>
    <p:wipe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Collections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4F825E8-2843-4D8B-B0F2-1AD5FD5B04DD}"/>
              </a:ext>
            </a:extLst>
          </p:cNvPr>
          <p:cNvSpPr/>
          <p:nvPr/>
        </p:nvSpPr>
        <p:spPr>
          <a:xfrm>
            <a:off x="1713539" y="2259449"/>
            <a:ext cx="5716922" cy="23391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A simple mailing list example.</a:t>
            </a:r>
            <a:endParaRPr lang="en-I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java.util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.*;</a:t>
            </a:r>
          </a:p>
          <a:p>
            <a:r>
              <a:rPr lang="en-I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Customer {</a:t>
            </a:r>
          </a:p>
          <a:p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I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private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name;</a:t>
            </a:r>
          </a:p>
          <a:p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I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private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street;</a:t>
            </a:r>
          </a:p>
          <a:p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I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private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city;</a:t>
            </a:r>
          </a:p>
          <a:p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I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private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state;</a:t>
            </a:r>
          </a:p>
          <a:p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I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private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code;</a:t>
            </a:r>
          </a:p>
          <a:p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pPr>
              <a:tabLst>
                <a:tab pos="2690813" algn="l"/>
              </a:tabLst>
            </a:pPr>
            <a:r>
              <a:rPr lang="en-US" sz="2000" b="1" dirty="0">
                <a:solidFill>
                  <a:schemeClr val="bg1"/>
                </a:solidFill>
                <a:latin typeface="Cambria" pitchFamily="18" charset="0"/>
              </a:rPr>
              <a:t>Storing user defined classes in collections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3312415"/>
      </p:ext>
    </p:extLst>
  </p:cSld>
  <p:clrMapOvr>
    <a:masterClrMapping/>
  </p:clrMapOvr>
  <p:transition>
    <p:wipe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Collections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757826-7975-4139-AC59-C9C6C6DB48CE}"/>
              </a:ext>
            </a:extLst>
          </p:cNvPr>
          <p:cNvSpPr/>
          <p:nvPr/>
        </p:nvSpPr>
        <p:spPr>
          <a:xfrm>
            <a:off x="152400" y="1698432"/>
            <a:ext cx="8839200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b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I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MailList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I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static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</a:t>
            </a:r>
            <a:r>
              <a:rPr lang="en-I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[]) {</a:t>
            </a:r>
          </a:p>
          <a:p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I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LinkedList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I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Customer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 customers = </a:t>
            </a:r>
            <a:r>
              <a:rPr lang="en-I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LinkedList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I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Customer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&gt;();</a:t>
            </a:r>
          </a:p>
          <a:p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IN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Add elements to the linked list.</a:t>
            </a:r>
            <a:endParaRPr lang="en-I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I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customers.add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Customer(</a:t>
            </a:r>
            <a:r>
              <a:rPr lang="en-IN" sz="1600" b="1" dirty="0">
                <a:solidFill>
                  <a:srgbClr val="A31515"/>
                </a:solidFill>
                <a:latin typeface="Courier New" panose="02070309020205020404" pitchFamily="49" charset="0"/>
              </a:rPr>
              <a:t>"J.W. West"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IN" sz="1600" b="1" dirty="0">
                <a:solidFill>
                  <a:srgbClr val="A31515"/>
                </a:solidFill>
                <a:latin typeface="Courier New" panose="02070309020205020404" pitchFamily="49" charset="0"/>
              </a:rPr>
              <a:t>"11 Oak Ave"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IN" sz="1600" b="1" dirty="0">
                <a:solidFill>
                  <a:srgbClr val="A31515"/>
                </a:solidFill>
                <a:latin typeface="Courier New" panose="02070309020205020404" pitchFamily="49" charset="0"/>
              </a:rPr>
              <a:t>"Urbana"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IN" sz="1600" b="1" dirty="0">
                <a:solidFill>
                  <a:srgbClr val="A31515"/>
                </a:solidFill>
                <a:latin typeface="Courier New" panose="02070309020205020404" pitchFamily="49" charset="0"/>
              </a:rPr>
              <a:t>"IL"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IN" sz="1600" b="1" dirty="0">
                <a:solidFill>
                  <a:srgbClr val="A31515"/>
                </a:solidFill>
                <a:latin typeface="Courier New" panose="02070309020205020404" pitchFamily="49" charset="0"/>
              </a:rPr>
              <a:t>"61801"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I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customers.add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Customer(</a:t>
            </a:r>
            <a:r>
              <a:rPr lang="en-IN" sz="1600" b="1" dirty="0">
                <a:solidFill>
                  <a:srgbClr val="A31515"/>
                </a:solidFill>
                <a:latin typeface="Courier New" panose="02070309020205020404" pitchFamily="49" charset="0"/>
              </a:rPr>
              <a:t>"Ralph Baker"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IN" sz="1600" b="1" dirty="0">
                <a:solidFill>
                  <a:srgbClr val="A31515"/>
                </a:solidFill>
                <a:latin typeface="Courier New" panose="02070309020205020404" pitchFamily="49" charset="0"/>
              </a:rPr>
              <a:t>"1142 Maple Lane"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IN" sz="1600" b="1" dirty="0">
                <a:solidFill>
                  <a:srgbClr val="A31515"/>
                </a:solidFill>
                <a:latin typeface="Courier New" panose="02070309020205020404" pitchFamily="49" charset="0"/>
              </a:rPr>
              <a:t>"Mahomet"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IN" sz="1600" b="1" dirty="0">
                <a:solidFill>
                  <a:srgbClr val="A31515"/>
                </a:solidFill>
                <a:latin typeface="Courier New" panose="02070309020205020404" pitchFamily="49" charset="0"/>
              </a:rPr>
              <a:t>"IL"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IN" sz="1600" b="1" dirty="0">
                <a:solidFill>
                  <a:srgbClr val="A31515"/>
                </a:solidFill>
                <a:latin typeface="Courier New" panose="02070309020205020404" pitchFamily="49" charset="0"/>
              </a:rPr>
              <a:t>"61853"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I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customers.add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Customer(</a:t>
            </a:r>
            <a:r>
              <a:rPr lang="en-IN" sz="1600" b="1" dirty="0">
                <a:solidFill>
                  <a:srgbClr val="A31515"/>
                </a:solidFill>
                <a:latin typeface="Courier New" panose="02070309020205020404" pitchFamily="49" charset="0"/>
              </a:rPr>
              <a:t>"Tom Carlton"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IN" sz="1600" b="1" dirty="0">
                <a:solidFill>
                  <a:srgbClr val="A31515"/>
                </a:solidFill>
                <a:latin typeface="Courier New" panose="02070309020205020404" pitchFamily="49" charset="0"/>
              </a:rPr>
              <a:t>"867 Elm St"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IN" sz="1600" b="1" dirty="0">
                <a:solidFill>
                  <a:srgbClr val="A31515"/>
                </a:solidFill>
                <a:latin typeface="Courier New" panose="02070309020205020404" pitchFamily="49" charset="0"/>
              </a:rPr>
              <a:t>"Champaign"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IN" sz="1600" b="1" dirty="0">
                <a:solidFill>
                  <a:srgbClr val="A31515"/>
                </a:solidFill>
                <a:latin typeface="Courier New" panose="02070309020205020404" pitchFamily="49" charset="0"/>
              </a:rPr>
              <a:t>"IL"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IN" sz="1600" b="1" dirty="0">
                <a:solidFill>
                  <a:srgbClr val="A31515"/>
                </a:solidFill>
                <a:latin typeface="Courier New" panose="02070309020205020404" pitchFamily="49" charset="0"/>
              </a:rPr>
              <a:t>"61820"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IN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Display the mailing list.</a:t>
            </a:r>
            <a:endParaRPr lang="en-I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I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I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Customer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customer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: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customers)</a:t>
            </a:r>
          </a:p>
          <a:p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I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(customer);     </a:t>
            </a:r>
          </a:p>
          <a:p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}</a:t>
            </a:r>
          </a:p>
          <a:p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IN" sz="16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pPr>
              <a:tabLst>
                <a:tab pos="2690813" algn="l"/>
              </a:tabLst>
            </a:pPr>
            <a:r>
              <a:rPr lang="en-US" sz="2000" b="1" dirty="0">
                <a:solidFill>
                  <a:schemeClr val="bg1"/>
                </a:solidFill>
                <a:latin typeface="Cambria" pitchFamily="18" charset="0"/>
              </a:rPr>
              <a:t>Storing user defined classes in collections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9184778"/>
      </p:ext>
    </p:extLst>
  </p:cSld>
  <p:clrMapOvr>
    <a:masterClrMapping/>
  </p:clrMapOvr>
  <p:transition>
    <p:wipe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Collections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B72D5CD-6910-44A8-A46B-0C1B108DC639}"/>
              </a:ext>
            </a:extLst>
          </p:cNvPr>
          <p:cNvSpPr/>
          <p:nvPr/>
        </p:nvSpPr>
        <p:spPr>
          <a:xfrm>
            <a:off x="112144" y="1557592"/>
            <a:ext cx="8919713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mbria" panose="02040503050406030204" pitchFamily="18" charset="0"/>
              </a:rPr>
              <a:t>M</a:t>
            </a:r>
            <a:r>
              <a:rPr lang="en-US" sz="2000" b="1" dirty="0" smtClean="0">
                <a:latin typeface="Cambria" panose="02040503050406030204" pitchFamily="18" charset="0"/>
              </a:rPr>
              <a:t>ap</a:t>
            </a:r>
            <a:r>
              <a:rPr lang="en-US" sz="2000" b="1" dirty="0">
                <a:latin typeface="Cambria" panose="02040503050406030204" pitchFamily="18" charset="0"/>
              </a:rPr>
              <a:t>: </a:t>
            </a:r>
            <a:r>
              <a:rPr lang="en-US" sz="2000" dirty="0">
                <a:latin typeface="Cambria" panose="02040503050406030204" pitchFamily="18" charset="0"/>
              </a:rPr>
              <a:t>an unordered collection that associates a collection of element values with a set of keys so that elements they can be found very quickly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</a:rPr>
              <a:t>Each key can appear at most once (no duplicate keys)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</a:rPr>
              <a:t>A key maps to at most one </a:t>
            </a:r>
            <a:r>
              <a:rPr lang="en-US" sz="2000" dirty="0" smtClean="0">
                <a:latin typeface="Cambria" panose="02040503050406030204" pitchFamily="18" charset="0"/>
              </a:rPr>
              <a:t>value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</a:rPr>
              <a:t>T</a:t>
            </a:r>
            <a:r>
              <a:rPr lang="en-US" sz="2000" dirty="0" smtClean="0">
                <a:latin typeface="Cambria" panose="02040503050406030204" pitchFamily="18" charset="0"/>
              </a:rPr>
              <a:t>he </a:t>
            </a:r>
            <a:r>
              <a:rPr lang="en-US" sz="2000" dirty="0">
                <a:latin typeface="Cambria" panose="02040503050406030204" pitchFamily="18" charset="0"/>
              </a:rPr>
              <a:t>main operations: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</a:rPr>
              <a:t>put(key, value)</a:t>
            </a:r>
            <a:br>
              <a:rPr lang="en-US" sz="2000" dirty="0">
                <a:latin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</a:rPr>
              <a:t>"Map this key to that value."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</a:rPr>
              <a:t>get(key)</a:t>
            </a:r>
            <a:br>
              <a:rPr lang="en-US" sz="2000" dirty="0">
                <a:latin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</a:rPr>
              <a:t>"What value, if any, does this key map to</a:t>
            </a:r>
            <a:r>
              <a:rPr lang="en-US" sz="2000" dirty="0" smtClean="0">
                <a:latin typeface="Cambria" panose="02040503050406030204" pitchFamily="18" charset="0"/>
              </a:rPr>
              <a:t>?“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</a:rPr>
              <a:t>M</a:t>
            </a:r>
            <a:r>
              <a:rPr lang="en-US" sz="2000" dirty="0" smtClean="0">
                <a:latin typeface="Cambria" panose="02040503050406030204" pitchFamily="18" charset="0"/>
              </a:rPr>
              <a:t>aps </a:t>
            </a:r>
            <a:r>
              <a:rPr lang="en-US" sz="2000" dirty="0">
                <a:latin typeface="Cambria" panose="02040503050406030204" pitchFamily="18" charset="0"/>
              </a:rPr>
              <a:t>are also called: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</a:rPr>
              <a:t>hashes or hash tables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</a:rPr>
              <a:t>dictionaries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</a:rPr>
              <a:t>associative arrays</a:t>
            </a:r>
            <a:endParaRPr lang="en-IN" sz="2000" dirty="0"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pPr>
              <a:tabLst>
                <a:tab pos="2690813" algn="l"/>
              </a:tabLst>
            </a:pPr>
            <a:r>
              <a:rPr lang="en-US" sz="2000" b="1" dirty="0">
                <a:solidFill>
                  <a:schemeClr val="bg1"/>
                </a:solidFill>
                <a:latin typeface="Cambria" pitchFamily="18" charset="0"/>
              </a:rPr>
              <a:t>Working with Maps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4630181"/>
      </p:ext>
    </p:extLst>
  </p:cSld>
  <p:clrMapOvr>
    <a:masterClrMapping/>
  </p:clrMapOvr>
  <p:transition>
    <p:wipe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Collections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50CDECF-A098-4F85-ADC2-16EE99A6A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64659"/>
            <a:ext cx="9144000" cy="20281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pPr>
              <a:tabLst>
                <a:tab pos="2690813" algn="l"/>
              </a:tabLst>
            </a:pPr>
            <a:r>
              <a:rPr lang="en-US" sz="2000" b="1" dirty="0">
                <a:solidFill>
                  <a:schemeClr val="bg1"/>
                </a:solidFill>
                <a:latin typeface="Cambria" pitchFamily="18" charset="0"/>
              </a:rPr>
              <a:t>Working with </a:t>
            </a:r>
            <a:r>
              <a:rPr lang="en-US" sz="2000" b="1" dirty="0" smtClean="0">
                <a:solidFill>
                  <a:schemeClr val="bg1"/>
                </a:solidFill>
                <a:latin typeface="Cambria" pitchFamily="18" charset="0"/>
              </a:rPr>
              <a:t>Maps – The Map Interfaces</a:t>
            </a:r>
            <a:endParaRPr lang="en-US" sz="2000" b="1" dirty="0">
              <a:solidFill>
                <a:schemeClr val="bg1"/>
              </a:solidFill>
              <a:latin typeface="Cambria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5885979"/>
      </p:ext>
    </p:extLst>
  </p:cSld>
  <p:clrMapOvr>
    <a:masterClrMapping/>
  </p:clrMapOvr>
  <p:transition>
    <p:wipe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Collections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542A520C-216F-4657-95F8-A689B6C222D4}"/>
              </a:ext>
            </a:extLst>
          </p:cNvPr>
          <p:cNvSpPr txBox="1">
            <a:spLocks/>
          </p:cNvSpPr>
          <p:nvPr/>
        </p:nvSpPr>
        <p:spPr>
          <a:xfrm>
            <a:off x="7499268" y="6938139"/>
            <a:ext cx="13716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7305A1-AA28-49F8-B74E-51765A281ECC}" type="slidenum">
              <a:rPr lang="en-US" altLang="en-US" smtClean="0">
                <a:latin typeface="Cambria" panose="02040503050406030204" pitchFamily="18" charset="0"/>
              </a:rPr>
              <a:pPr/>
              <a:t>19</a:t>
            </a:fld>
            <a:endParaRPr lang="en-US" altLang="en-US" dirty="0">
              <a:latin typeface="Cambria" panose="020405030504060302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61774932-500A-492E-B84E-7A009F6AF7D1}"/>
              </a:ext>
            </a:extLst>
          </p:cNvPr>
          <p:cNvSpPr txBox="1">
            <a:spLocks noChangeArrowheads="1"/>
          </p:cNvSpPr>
          <p:nvPr/>
        </p:nvSpPr>
        <p:spPr>
          <a:xfrm>
            <a:off x="1860468" y="1604139"/>
            <a:ext cx="6629400" cy="4313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91429" tIns="45714" rIns="91429" bIns="45714"/>
          <a:lstStyle>
            <a:lvl1pPr marL="341313" indent="-341313" algn="l" defTabSz="45561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Cambria" pitchFamily="18" charset="0"/>
                <a:ea typeface="ＭＳ Ｐゴシック" charset="-128"/>
                <a:cs typeface="MS PGothic"/>
              </a:defRPr>
            </a:lvl1pPr>
            <a:lvl2pPr marL="741363" indent="-284163" algn="l" defTabSz="45561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mbria" pitchFamily="18" charset="0"/>
                <a:ea typeface="ＭＳ Ｐゴシック" charset="-128"/>
                <a:cs typeface="MS PGothic"/>
              </a:defRPr>
            </a:lvl2pPr>
            <a:lvl3pPr marL="1141413" indent="-227013" algn="l" defTabSz="45561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mbria" pitchFamily="18" charset="0"/>
                <a:ea typeface="ＭＳ Ｐゴシック" charset="-128"/>
                <a:cs typeface="MS PGothic"/>
              </a:defRPr>
            </a:lvl3pPr>
            <a:lvl4pPr marL="1598613" indent="-227013" algn="l" defTabSz="45561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mbria" pitchFamily="18" charset="0"/>
                <a:ea typeface="ＭＳ Ｐゴシック" charset="-128"/>
                <a:cs typeface="MS PGothic"/>
              </a:defRPr>
            </a:lvl4pPr>
            <a:lvl5pPr marL="2055813" indent="-227013" algn="l" defTabSz="45561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mbria" pitchFamily="18" charset="0"/>
                <a:ea typeface="ＭＳ Ｐゴシック" charset="-128"/>
                <a:cs typeface="MS PGothic"/>
              </a:defRPr>
            </a:lvl5pPr>
            <a:lvl6pPr marL="2514306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3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99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46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noProof="1">
                <a:latin typeface="Courier New" panose="02070309020205020404" pitchFamily="49" charset="0"/>
              </a:rPr>
              <a:t>public interface Map { </a:t>
            </a:r>
            <a:br>
              <a:rPr lang="en-GB" altLang="en-US" sz="2000" b="1" noProof="1">
                <a:latin typeface="Courier New" panose="02070309020205020404" pitchFamily="49" charset="0"/>
              </a:rPr>
            </a:br>
            <a:r>
              <a:rPr lang="en-GB" altLang="en-US" sz="2000" b="1" noProof="1">
                <a:latin typeface="Courier New" panose="02070309020205020404" pitchFamily="49" charset="0"/>
              </a:rPr>
              <a:t>Object put(Object key, Object value); </a:t>
            </a:r>
            <a:br>
              <a:rPr lang="en-GB" altLang="en-US" sz="2000" b="1" noProof="1">
                <a:latin typeface="Courier New" panose="02070309020205020404" pitchFamily="49" charset="0"/>
              </a:rPr>
            </a:br>
            <a:r>
              <a:rPr lang="en-GB" altLang="en-US" sz="2000" b="1" noProof="1">
                <a:latin typeface="Courier New" panose="02070309020205020404" pitchFamily="49" charset="0"/>
              </a:rPr>
              <a:t>Object get(Object key); </a:t>
            </a:r>
            <a:br>
              <a:rPr lang="en-GB" altLang="en-US" sz="2000" b="1" noProof="1">
                <a:latin typeface="Courier New" panose="02070309020205020404" pitchFamily="49" charset="0"/>
              </a:rPr>
            </a:br>
            <a:r>
              <a:rPr lang="en-GB" altLang="en-US" sz="2000" b="1" noProof="1">
                <a:latin typeface="Courier New" panose="02070309020205020404" pitchFamily="49" charset="0"/>
              </a:rPr>
              <a:t>Object remove(Object key); </a:t>
            </a:r>
            <a:br>
              <a:rPr lang="en-GB" altLang="en-US" sz="2000" b="1" noProof="1">
                <a:latin typeface="Courier New" panose="02070309020205020404" pitchFamily="49" charset="0"/>
              </a:rPr>
            </a:br>
            <a:r>
              <a:rPr lang="en-GB" altLang="en-US" sz="2000" b="1" noProof="1">
                <a:latin typeface="Courier New" panose="02070309020205020404" pitchFamily="49" charset="0"/>
              </a:rPr>
              <a:t>boolean containsKey(Object key); </a:t>
            </a:r>
            <a:br>
              <a:rPr lang="en-GB" altLang="en-US" sz="2000" b="1" noProof="1">
                <a:latin typeface="Courier New" panose="02070309020205020404" pitchFamily="49" charset="0"/>
              </a:rPr>
            </a:br>
            <a:r>
              <a:rPr lang="en-GB" altLang="en-US" sz="2000" b="1" noProof="1">
                <a:latin typeface="Courier New" panose="02070309020205020404" pitchFamily="49" charset="0"/>
              </a:rPr>
              <a:t>boolean containsValue(Object value);</a:t>
            </a:r>
            <a:br>
              <a:rPr lang="en-GB" altLang="en-US" sz="2000" b="1" noProof="1">
                <a:latin typeface="Courier New" panose="02070309020205020404" pitchFamily="49" charset="0"/>
              </a:rPr>
            </a:br>
            <a:r>
              <a:rPr lang="en-GB" altLang="en-US" sz="2000" b="1" noProof="1">
                <a:latin typeface="Courier New" panose="02070309020205020404" pitchFamily="49" charset="0"/>
              </a:rPr>
              <a:t>int size(); </a:t>
            </a:r>
            <a:br>
              <a:rPr lang="en-GB" altLang="en-US" sz="2000" b="1" noProof="1">
                <a:latin typeface="Courier New" panose="02070309020205020404" pitchFamily="49" charset="0"/>
              </a:rPr>
            </a:br>
            <a:r>
              <a:rPr lang="en-GB" altLang="en-US" sz="2000" b="1" noProof="1">
                <a:latin typeface="Courier New" panose="02070309020205020404" pitchFamily="49" charset="0"/>
              </a:rPr>
              <a:t>boolean isEmpty(); </a:t>
            </a:r>
            <a:br>
              <a:rPr lang="en-GB" altLang="en-US" sz="2000" b="1" noProof="1">
                <a:latin typeface="Courier New" panose="02070309020205020404" pitchFamily="49" charset="0"/>
              </a:rPr>
            </a:br>
            <a:r>
              <a:rPr lang="en-GB" altLang="en-US" sz="2000" b="1" noProof="1">
                <a:latin typeface="Courier New" panose="02070309020205020404" pitchFamily="49" charset="0"/>
              </a:rPr>
              <a:t/>
            </a:r>
            <a:br>
              <a:rPr lang="en-GB" altLang="en-US" sz="2000" b="1" noProof="1">
                <a:latin typeface="Courier New" panose="02070309020205020404" pitchFamily="49" charset="0"/>
              </a:rPr>
            </a:br>
            <a:r>
              <a:rPr lang="en-GB" altLang="en-US" sz="2000" b="1" noProof="1">
                <a:latin typeface="Courier New" panose="02070309020205020404" pitchFamily="49" charset="0"/>
              </a:rPr>
              <a:t>void putAll(Map map); </a:t>
            </a:r>
            <a:br>
              <a:rPr lang="en-GB" altLang="en-US" sz="2000" b="1" noProof="1">
                <a:latin typeface="Courier New" panose="02070309020205020404" pitchFamily="49" charset="0"/>
              </a:rPr>
            </a:br>
            <a:r>
              <a:rPr lang="en-GB" altLang="en-US" sz="2000" b="1" noProof="1">
                <a:latin typeface="Courier New" panose="02070309020205020404" pitchFamily="49" charset="0"/>
              </a:rPr>
              <a:t>void clear(); </a:t>
            </a:r>
            <a:br>
              <a:rPr lang="en-GB" altLang="en-US" sz="2000" b="1" noProof="1">
                <a:latin typeface="Courier New" panose="02070309020205020404" pitchFamily="49" charset="0"/>
              </a:rPr>
            </a:br>
            <a:r>
              <a:rPr lang="en-GB" altLang="en-US" sz="2000" b="1" noProof="1">
                <a:latin typeface="Courier New" panose="02070309020205020404" pitchFamily="49" charset="0"/>
              </a:rPr>
              <a:t/>
            </a:r>
            <a:br>
              <a:rPr lang="en-GB" altLang="en-US" sz="2000" b="1" noProof="1">
                <a:latin typeface="Courier New" panose="02070309020205020404" pitchFamily="49" charset="0"/>
              </a:rPr>
            </a:br>
            <a:r>
              <a:rPr lang="en-GB" altLang="en-US" sz="2000" b="1" noProof="1">
                <a:latin typeface="Courier New" panose="02070309020205020404" pitchFamily="49" charset="0"/>
              </a:rPr>
              <a:t>Set keySet(); </a:t>
            </a:r>
            <a:br>
              <a:rPr lang="en-GB" altLang="en-US" sz="2000" b="1" noProof="1">
                <a:latin typeface="Courier New" panose="02070309020205020404" pitchFamily="49" charset="0"/>
              </a:rPr>
            </a:br>
            <a:r>
              <a:rPr lang="en-GB" altLang="en-US" sz="2000" b="1" noProof="1">
                <a:latin typeface="Courier New" panose="02070309020205020404" pitchFamily="49" charset="0"/>
              </a:rPr>
              <a:t>Collection values();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noProof="1"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xmlns="" id="{6328A789-DB21-408C-BD58-DB057393C788}"/>
              </a:ext>
            </a:extLst>
          </p:cNvPr>
          <p:cNvSpPr>
            <a:spLocks/>
          </p:cNvSpPr>
          <p:nvPr/>
        </p:nvSpPr>
        <p:spPr bwMode="auto">
          <a:xfrm>
            <a:off x="1936668" y="1951802"/>
            <a:ext cx="152400" cy="1785937"/>
          </a:xfrm>
          <a:prstGeom prst="leftBrace">
            <a:avLst>
              <a:gd name="adj1" fmla="val 97656"/>
              <a:gd name="adj2" fmla="val 50000"/>
            </a:avLst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xmlns="" id="{A42BDB36-D9F9-4156-B1D2-E05198991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914" y="2594739"/>
            <a:ext cx="12795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2000" b="1" dirty="0">
                <a:latin typeface="Cambria" panose="02040503050406030204" pitchFamily="18" charset="0"/>
              </a:rPr>
              <a:t>Basic ops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xmlns="" id="{6B861D12-CA81-49C2-BA5A-7AB98E00A327}"/>
              </a:ext>
            </a:extLst>
          </p:cNvPr>
          <p:cNvSpPr>
            <a:spLocks/>
          </p:cNvSpPr>
          <p:nvPr/>
        </p:nvSpPr>
        <p:spPr bwMode="auto">
          <a:xfrm>
            <a:off x="1936668" y="4194939"/>
            <a:ext cx="152400" cy="381000"/>
          </a:xfrm>
          <a:prstGeom prst="leftBrace">
            <a:avLst>
              <a:gd name="adj1" fmla="val 20833"/>
              <a:gd name="adj2" fmla="val 50000"/>
            </a:avLst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xmlns="" id="{3E5417AD-1336-4501-8876-FD63BFAE8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613" y="4194939"/>
            <a:ext cx="12089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2000" b="1">
                <a:latin typeface="Cambria" panose="02040503050406030204" pitchFamily="18" charset="0"/>
              </a:rPr>
              <a:t>Bulk ops</a:t>
            </a:r>
          </a:p>
        </p:txBody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xmlns="" id="{54152FBA-1F6C-4E19-8449-9D018D49CE12}"/>
              </a:ext>
            </a:extLst>
          </p:cNvPr>
          <p:cNvSpPr>
            <a:spLocks/>
          </p:cNvSpPr>
          <p:nvPr/>
        </p:nvSpPr>
        <p:spPr bwMode="auto">
          <a:xfrm>
            <a:off x="2012868" y="4880739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xmlns="" id="{7384A029-3BB5-4322-A0A7-795CBC4C9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169" y="4956939"/>
            <a:ext cx="13643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2000" b="1" dirty="0">
                <a:latin typeface="Cambria" panose="02040503050406030204" pitchFamily="18" charset="0"/>
              </a:rPr>
              <a:t>Collection</a:t>
            </a:r>
          </a:p>
          <a:p>
            <a:pPr algn="ctr"/>
            <a:r>
              <a:rPr lang="en-GB" altLang="en-US" sz="2000" b="1" dirty="0">
                <a:latin typeface="Cambria" panose="02040503050406030204" pitchFamily="18" charset="0"/>
              </a:rPr>
              <a:t>views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pPr>
              <a:tabLst>
                <a:tab pos="2690813" algn="l"/>
              </a:tabLst>
            </a:pPr>
            <a:r>
              <a:rPr lang="en-US" sz="2000" b="1" dirty="0" smtClean="0">
                <a:solidFill>
                  <a:schemeClr val="bg1"/>
                </a:solidFill>
                <a:latin typeface="Cambria" pitchFamily="18" charset="0"/>
              </a:rPr>
              <a:t>Map – Definition</a:t>
            </a:r>
            <a:endParaRPr lang="en-US" sz="2000" b="1" dirty="0">
              <a:solidFill>
                <a:schemeClr val="bg1"/>
              </a:solidFill>
              <a:latin typeface="Cambria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057843"/>
      </p:ext>
    </p:extLst>
  </p:cSld>
  <p:clrMapOvr>
    <a:masterClrMapping/>
  </p:clrMapOvr>
  <p:transition>
    <p:wipe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0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Cambria" pitchFamily="18" charset="0"/>
              </a:rPr>
              <a:t>Agenda</a:t>
            </a:r>
          </a:p>
        </p:txBody>
      </p:sp>
      <p:grpSp>
        <p:nvGrpSpPr>
          <p:cNvPr id="8" name="Group 7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57200" y="1835152"/>
            <a:ext cx="2898775" cy="2898775"/>
            <a:chOff x="457200" y="2093913"/>
            <a:chExt cx="2898775" cy="2898775"/>
          </a:xfrm>
        </p:grpSpPr>
        <p:grpSp>
          <p:nvGrpSpPr>
            <p:cNvPr id="91141" name="Group 1"/>
            <p:cNvGrpSpPr>
              <a:grpSpLocks/>
            </p:cNvGrpSpPr>
            <p:nvPr/>
          </p:nvGrpSpPr>
          <p:grpSpPr bwMode="auto">
            <a:xfrm>
              <a:off x="457200" y="2093913"/>
              <a:ext cx="2898775" cy="2898775"/>
              <a:chOff x="457200" y="2093913"/>
              <a:chExt cx="2898775" cy="2898775"/>
            </a:xfrm>
          </p:grpSpPr>
          <p:sp>
            <p:nvSpPr>
              <p:cNvPr id="91146" name="Oval 6"/>
              <p:cNvSpPr>
                <a:spLocks noChangeArrowheads="1"/>
              </p:cNvSpPr>
              <p:nvPr/>
            </p:nvSpPr>
            <p:spPr bwMode="gray">
              <a:xfrm>
                <a:off x="1639888" y="3276600"/>
                <a:ext cx="533400" cy="533400"/>
              </a:xfrm>
              <a:prstGeom prst="ellipse">
                <a:avLst/>
              </a:pr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20000"/>
                  </a:spcAft>
                  <a:buClr>
                    <a:srgbClr val="000000"/>
                  </a:buClr>
                  <a:buSzPct val="80000"/>
                  <a:buFont typeface="Wingdings" pitchFamily="2" charset="2"/>
                  <a:buNone/>
                </a:pPr>
                <a:endParaRPr lang="de-DE" sz="1400">
                  <a:solidFill>
                    <a:srgbClr val="000000"/>
                  </a:solidFill>
                  <a:latin typeface="Cambria" pitchFamily="18" charset="0"/>
                  <a:ea typeface="Arial Unicode MS" pitchFamily="34" charset="-128"/>
                  <a:cs typeface="Arial" charset="0"/>
                </a:endParaRPr>
              </a:p>
            </p:txBody>
          </p:sp>
          <p:sp>
            <p:nvSpPr>
              <p:cNvPr id="91147" name="AutoShape 7"/>
              <p:cNvSpPr>
                <a:spLocks noChangeArrowheads="1"/>
              </p:cNvSpPr>
              <p:nvPr/>
            </p:nvSpPr>
            <p:spPr bwMode="gray">
              <a:xfrm>
                <a:off x="1066800" y="2703513"/>
                <a:ext cx="1679575" cy="1679575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2147483647 w 21600"/>
                  <a:gd name="T7" fmla="*/ 2147483647 h 21600"/>
                  <a:gd name="T8" fmla="*/ 2147483647 w 21600"/>
                  <a:gd name="T9" fmla="*/ 2147483647 h 21600"/>
                  <a:gd name="T10" fmla="*/ 2147483647 w 21600"/>
                  <a:gd name="T11" fmla="*/ 2147483647 h 21600"/>
                  <a:gd name="T12" fmla="*/ 2147483647 w 21600"/>
                  <a:gd name="T13" fmla="*/ 2147483647 h 21600"/>
                  <a:gd name="T14" fmla="*/ 2147483647 w 21600"/>
                  <a:gd name="T15" fmla="*/ 2147483647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4 w 21600"/>
                  <a:gd name="T25" fmla="*/ 3164 h 21600"/>
                  <a:gd name="T26" fmla="*/ 18436 w 21600"/>
                  <a:gd name="T27" fmla="*/ 18436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981" y="10800"/>
                    </a:moveTo>
                    <a:cubicBezTo>
                      <a:pt x="3981" y="14566"/>
                      <a:pt x="7034" y="17619"/>
                      <a:pt x="10800" y="17619"/>
                    </a:cubicBezTo>
                    <a:cubicBezTo>
                      <a:pt x="14566" y="17619"/>
                      <a:pt x="17619" y="14566"/>
                      <a:pt x="17619" y="10800"/>
                    </a:cubicBezTo>
                    <a:cubicBezTo>
                      <a:pt x="17619" y="7034"/>
                      <a:pt x="14566" y="3981"/>
                      <a:pt x="10800" y="3981"/>
                    </a:cubicBezTo>
                    <a:cubicBezTo>
                      <a:pt x="7034" y="3981"/>
                      <a:pt x="3981" y="7034"/>
                      <a:pt x="3981" y="10800"/>
                    </a:cubicBezTo>
                    <a:close/>
                  </a:path>
                </a:pathLst>
              </a:cu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dirty="0">
                  <a:solidFill>
                    <a:prstClr val="white"/>
                  </a:solidFill>
                  <a:latin typeface="Cambria" pitchFamily="18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91148" name="AutoShape 8"/>
              <p:cNvSpPr>
                <a:spLocks noChangeArrowheads="1"/>
              </p:cNvSpPr>
              <p:nvPr/>
            </p:nvSpPr>
            <p:spPr bwMode="gray">
              <a:xfrm>
                <a:off x="457200" y="2093913"/>
                <a:ext cx="2898775" cy="2898775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2147483647 w 21600"/>
                  <a:gd name="T7" fmla="*/ 2147483647 h 21600"/>
                  <a:gd name="T8" fmla="*/ 2147483647 w 21600"/>
                  <a:gd name="T9" fmla="*/ 2147483647 h 21600"/>
                  <a:gd name="T10" fmla="*/ 2147483647 w 21600"/>
                  <a:gd name="T11" fmla="*/ 2147483647 h 21600"/>
                  <a:gd name="T12" fmla="*/ 2147483647 w 21600"/>
                  <a:gd name="T13" fmla="*/ 2147483647 h 21600"/>
                  <a:gd name="T14" fmla="*/ 2147483647 w 21600"/>
                  <a:gd name="T15" fmla="*/ 2147483647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8 w 21600"/>
                  <a:gd name="T25" fmla="*/ 3158 h 21600"/>
                  <a:gd name="T26" fmla="*/ 18442 w 21600"/>
                  <a:gd name="T27" fmla="*/ 1844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426" y="10800"/>
                    </a:moveTo>
                    <a:cubicBezTo>
                      <a:pt x="2426" y="15425"/>
                      <a:pt x="6175" y="19174"/>
                      <a:pt x="10800" y="19174"/>
                    </a:cubicBezTo>
                    <a:cubicBezTo>
                      <a:pt x="15425" y="19174"/>
                      <a:pt x="19174" y="15425"/>
                      <a:pt x="19174" y="10800"/>
                    </a:cubicBezTo>
                    <a:cubicBezTo>
                      <a:pt x="19174" y="6175"/>
                      <a:pt x="15425" y="2426"/>
                      <a:pt x="10800" y="2426"/>
                    </a:cubicBezTo>
                    <a:cubicBezTo>
                      <a:pt x="6175" y="2426"/>
                      <a:pt x="2426" y="6175"/>
                      <a:pt x="2426" y="10800"/>
                    </a:cubicBezTo>
                    <a:close/>
                  </a:path>
                </a:pathLst>
              </a:cu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dirty="0">
                  <a:solidFill>
                    <a:prstClr val="white"/>
                  </a:solidFill>
                  <a:latin typeface="Cambria" pitchFamily="18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  <p:grpSp>
          <p:nvGrpSpPr>
            <p:cNvPr id="91142" name="Group 9"/>
            <p:cNvGrpSpPr>
              <a:grpSpLocks/>
            </p:cNvGrpSpPr>
            <p:nvPr/>
          </p:nvGrpSpPr>
          <p:grpSpPr bwMode="auto">
            <a:xfrm>
              <a:off x="498475" y="2098675"/>
              <a:ext cx="2855913" cy="2886075"/>
              <a:chOff x="339" y="1328"/>
              <a:chExt cx="1799" cy="1818"/>
            </a:xfrm>
          </p:grpSpPr>
          <p:sp>
            <p:nvSpPr>
              <p:cNvPr id="91143" name="AutoShape 10"/>
              <p:cNvSpPr>
                <a:spLocks noChangeArrowheads="1"/>
              </p:cNvSpPr>
              <p:nvPr/>
            </p:nvSpPr>
            <p:spPr bwMode="gray">
              <a:xfrm rot="5400000">
                <a:off x="696" y="1709"/>
                <a:ext cx="1057" cy="105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45 w 21600"/>
                  <a:gd name="T13" fmla="*/ 0 h 21600"/>
                  <a:gd name="T14" fmla="*/ 21355 w 21600"/>
                  <a:gd name="T15" fmla="*/ 935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4740" y="7785"/>
                    </a:moveTo>
                    <a:cubicBezTo>
                      <a:pt x="5884" y="5485"/>
                      <a:pt x="8231" y="4031"/>
                      <a:pt x="10800" y="4032"/>
                    </a:cubicBezTo>
                    <a:cubicBezTo>
                      <a:pt x="13368" y="4032"/>
                      <a:pt x="15715" y="5485"/>
                      <a:pt x="16859" y="7785"/>
                    </a:cubicBezTo>
                    <a:lnTo>
                      <a:pt x="20469" y="5989"/>
                    </a:lnTo>
                    <a:cubicBezTo>
                      <a:pt x="18643" y="2319"/>
                      <a:pt x="14898" y="-1"/>
                      <a:pt x="10799" y="0"/>
                    </a:cubicBezTo>
                    <a:cubicBezTo>
                      <a:pt x="6701" y="0"/>
                      <a:pt x="2956" y="2319"/>
                      <a:pt x="1130" y="5989"/>
                    </a:cubicBezTo>
                    <a:lnTo>
                      <a:pt x="4740" y="7785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dirty="0">
                  <a:solidFill>
                    <a:prstClr val="white"/>
                  </a:solidFill>
                  <a:latin typeface="Cambria" pitchFamily="18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91144" name="Freeform 11"/>
              <p:cNvSpPr>
                <a:spLocks/>
              </p:cNvSpPr>
              <p:nvPr/>
            </p:nvSpPr>
            <p:spPr bwMode="gray">
              <a:xfrm>
                <a:off x="1221" y="2152"/>
                <a:ext cx="0" cy="174"/>
              </a:xfrm>
              <a:custGeom>
                <a:avLst/>
                <a:gdLst>
                  <a:gd name="T0" fmla="*/ 0 w 208"/>
                  <a:gd name="T1" fmla="*/ 150 h 303"/>
                  <a:gd name="T2" fmla="*/ 76 w 208"/>
                  <a:gd name="T3" fmla="*/ 0 h 303"/>
                  <a:gd name="T4" fmla="*/ 78 w 208"/>
                  <a:gd name="T5" fmla="*/ 303 h 303"/>
                  <a:gd name="T6" fmla="*/ 0 w 208"/>
                  <a:gd name="T7" fmla="*/ 150 h 30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8"/>
                  <a:gd name="T13" fmla="*/ 0 h 303"/>
                  <a:gd name="T14" fmla="*/ 208 w 208"/>
                  <a:gd name="T15" fmla="*/ 303 h 30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8" h="303">
                    <a:moveTo>
                      <a:pt x="0" y="150"/>
                    </a:moveTo>
                    <a:cubicBezTo>
                      <a:pt x="12" y="122"/>
                      <a:pt x="58" y="37"/>
                      <a:pt x="76" y="0"/>
                    </a:cubicBezTo>
                    <a:cubicBezTo>
                      <a:pt x="205" y="54"/>
                      <a:pt x="208" y="245"/>
                      <a:pt x="78" y="303"/>
                    </a:cubicBezTo>
                    <a:cubicBezTo>
                      <a:pt x="32" y="221"/>
                      <a:pt x="16" y="181"/>
                      <a:pt x="0" y="15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dirty="0">
                  <a:solidFill>
                    <a:prstClr val="white"/>
                  </a:solidFill>
                  <a:latin typeface="Cambria" pitchFamily="18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91145" name="AutoShape 12"/>
              <p:cNvSpPr>
                <a:spLocks noChangeArrowheads="1"/>
              </p:cNvSpPr>
              <p:nvPr/>
            </p:nvSpPr>
            <p:spPr bwMode="gray">
              <a:xfrm rot="5400000">
                <a:off x="330" y="1337"/>
                <a:ext cx="1818" cy="179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38 w 21600"/>
                  <a:gd name="T13" fmla="*/ 0 h 21600"/>
                  <a:gd name="T14" fmla="*/ 21362 w 21600"/>
                  <a:gd name="T15" fmla="*/ 9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3362" y="7119"/>
                    </a:moveTo>
                    <a:cubicBezTo>
                      <a:pt x="4761" y="4290"/>
                      <a:pt x="7644" y="2500"/>
                      <a:pt x="10800" y="2501"/>
                    </a:cubicBezTo>
                    <a:cubicBezTo>
                      <a:pt x="13955" y="2501"/>
                      <a:pt x="16838" y="4290"/>
                      <a:pt x="18237" y="7119"/>
                    </a:cubicBezTo>
                    <a:lnTo>
                      <a:pt x="20479" y="6009"/>
                    </a:lnTo>
                    <a:cubicBezTo>
                      <a:pt x="18658" y="2329"/>
                      <a:pt x="14906" y="-1"/>
                      <a:pt x="10799" y="0"/>
                    </a:cubicBezTo>
                    <a:cubicBezTo>
                      <a:pt x="6693" y="0"/>
                      <a:pt x="2941" y="2329"/>
                      <a:pt x="1120" y="6009"/>
                    </a:cubicBezTo>
                    <a:lnTo>
                      <a:pt x="3362" y="7119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dirty="0">
                  <a:solidFill>
                    <a:prstClr val="white"/>
                  </a:solidFill>
                  <a:latin typeface="Cambria" pitchFamily="18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</p:grpSp>
      <p:sp>
        <p:nvSpPr>
          <p:cNvPr id="17" name="AutoShape 13"/>
          <p:cNvSpPr>
            <a:spLocks noChangeArrowheads="1"/>
          </p:cNvSpPr>
          <p:nvPr/>
        </p:nvSpPr>
        <p:spPr bwMode="gray">
          <a:xfrm flipH="1">
            <a:off x="1941513" y="1219203"/>
            <a:ext cx="6684962" cy="4124325"/>
          </a:xfrm>
          <a:prstGeom prst="homePlate">
            <a:avLst>
              <a:gd name="adj" fmla="val 25911"/>
            </a:avLst>
          </a:prstGeom>
          <a:solidFill>
            <a:schemeClr val="accent6">
              <a:lumMod val="40000"/>
              <a:lumOff val="60000"/>
              <a:alpha val="33000"/>
            </a:schemeClr>
          </a:solidFill>
          <a:ln w="254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lIns="1080000" tIns="0" rIns="72000" bIns="0" anchor="ctr"/>
          <a:lstStyle/>
          <a:p>
            <a:pPr>
              <a:lnSpc>
                <a:spcPct val="90000"/>
              </a:lnSpc>
              <a:defRPr/>
            </a:pPr>
            <a:r>
              <a:rPr lang="en-US" sz="2000" b="1" dirty="0">
                <a:solidFill>
                  <a:srgbClr val="035642"/>
                </a:solidFill>
                <a:latin typeface="Cambria" pitchFamily="18" charset="0"/>
              </a:rPr>
              <a:t>In this session, you will learn about:</a:t>
            </a:r>
          </a:p>
          <a:p>
            <a:pPr defTabSz="457200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>
              <a:solidFill>
                <a:srgbClr val="035642"/>
              </a:solidFill>
              <a:latin typeface="Cambria" pitchFamily="18" charset="0"/>
            </a:endParaRPr>
          </a:p>
          <a:p>
            <a:pPr marL="457200" indent="-347663" defTabSz="4572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35642"/>
                </a:solidFill>
                <a:latin typeface="Cambria" pitchFamily="18" charset="0"/>
              </a:rPr>
              <a:t>Goals of Collection</a:t>
            </a:r>
          </a:p>
          <a:p>
            <a:pPr marL="457200" indent="-347663" defTabSz="4572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35642"/>
                </a:solidFill>
                <a:latin typeface="Cambria" pitchFamily="18" charset="0"/>
              </a:rPr>
              <a:t>Collection Interfaces</a:t>
            </a:r>
          </a:p>
          <a:p>
            <a:pPr marL="457200" indent="-347663" defTabSz="4572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35642"/>
                </a:solidFill>
                <a:latin typeface="Cambria" pitchFamily="18" charset="0"/>
              </a:rPr>
              <a:t>List</a:t>
            </a:r>
          </a:p>
          <a:p>
            <a:pPr marL="457200" indent="-347663" defTabSz="4572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35642"/>
                </a:solidFill>
                <a:latin typeface="Cambria" pitchFamily="18" charset="0"/>
              </a:rPr>
              <a:t>Iterator</a:t>
            </a:r>
          </a:p>
          <a:p>
            <a:pPr marL="457200" indent="-347663" defTabSz="4572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35642"/>
                </a:solidFill>
                <a:latin typeface="Cambria" pitchFamily="18" charset="0"/>
              </a:rPr>
              <a:t>Map</a:t>
            </a:r>
          </a:p>
          <a:p>
            <a:pPr marL="457200" indent="-347663" defTabSz="457200">
              <a:lnSpc>
                <a:spcPct val="110000"/>
              </a:lnSpc>
              <a:buFont typeface="Arial" pitchFamily="34" charset="0"/>
              <a:buChar char="•"/>
              <a:defRPr/>
            </a:pPr>
            <a:endParaRPr lang="en-US" sz="2000" dirty="0">
              <a:solidFill>
                <a:srgbClr val="035642"/>
              </a:solidFill>
              <a:latin typeface="Cambria" pitchFamily="18" charset="0"/>
            </a:endParaRPr>
          </a:p>
          <a:p>
            <a:pPr marL="457200" indent="-347663" defTabSz="457200">
              <a:lnSpc>
                <a:spcPct val="110000"/>
              </a:lnSpc>
              <a:buFont typeface="Arial" pitchFamily="34" charset="0"/>
              <a:buChar char="•"/>
              <a:defRPr/>
            </a:pPr>
            <a:endParaRPr lang="en-US" sz="2000" dirty="0">
              <a:solidFill>
                <a:srgbClr val="035642"/>
              </a:solidFill>
              <a:latin typeface="Cambria" pitchFamily="18" charset="0"/>
            </a:endParaRPr>
          </a:p>
          <a:p>
            <a:pPr>
              <a:defRPr/>
            </a:pPr>
            <a:endParaRPr lang="en-US" dirty="0">
              <a:solidFill>
                <a:srgbClr val="035642"/>
              </a:solidFill>
              <a:latin typeface="Cambria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45623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69653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Collections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1C9157D-923D-40D1-A492-17B023152125}"/>
              </a:ext>
            </a:extLst>
          </p:cNvPr>
          <p:cNvSpPr/>
          <p:nvPr/>
        </p:nvSpPr>
        <p:spPr>
          <a:xfrm>
            <a:off x="836706" y="2151728"/>
            <a:ext cx="7470589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8000"/>
                </a:solidFill>
                <a:latin typeface="Courier New" panose="02070309020205020404" pitchFamily="49" charset="0"/>
              </a:rPr>
              <a:t>//Book Name and Rack Number location</a:t>
            </a:r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Map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&gt; bookLocations =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HashMap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&lt;&gt;();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bookLocations.put(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"The God of Small Things"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bookLocations.put(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"Alchemist"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bookLocations.put(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"The Great Gastby"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System.out.println(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"The Great GatsBy is in Rack number 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+ bookLocations.get(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"The Great Gastby</a:t>
            </a:r>
            <a:r>
              <a:rPr lang="en-US" sz="1600" b="1" noProof="1" smtClean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sz="16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pPr>
              <a:tabLst>
                <a:tab pos="2690813" algn="l"/>
              </a:tabLst>
            </a:pPr>
            <a:r>
              <a:rPr lang="en-US" sz="2000" b="1" dirty="0">
                <a:solidFill>
                  <a:schemeClr val="bg1"/>
                </a:solidFill>
                <a:latin typeface="Cambria" pitchFamily="18" charset="0"/>
              </a:rPr>
              <a:t>Find Rack Name by Book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4928504"/>
      </p:ext>
    </p:extLst>
  </p:cSld>
  <p:clrMapOvr>
    <a:masterClrMapping/>
  </p:clrMapOvr>
  <p:transition>
    <p:wipe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4905" t="36186" r="55271" b="10416"/>
          <a:stretch/>
        </p:blipFill>
        <p:spPr>
          <a:xfrm>
            <a:off x="0" y="609600"/>
            <a:ext cx="5181601" cy="39061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4905" t="82769" r="55271" b="10417"/>
          <a:stretch/>
        </p:blipFill>
        <p:spPr>
          <a:xfrm>
            <a:off x="-1" y="4515756"/>
            <a:ext cx="5181601" cy="4984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4905" t="82769" r="55271" b="10417"/>
          <a:stretch/>
        </p:blipFill>
        <p:spPr>
          <a:xfrm>
            <a:off x="6439" y="5014231"/>
            <a:ext cx="5181601" cy="4984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l="4905" t="82769" r="55271" b="10417"/>
          <a:stretch/>
        </p:blipFill>
        <p:spPr>
          <a:xfrm>
            <a:off x="17172" y="5486400"/>
            <a:ext cx="5181601" cy="4984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l="4905" t="82769" r="55271" b="10417"/>
          <a:stretch/>
        </p:blipFill>
        <p:spPr>
          <a:xfrm>
            <a:off x="6438" y="5943600"/>
            <a:ext cx="5181601" cy="4984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l="4905" t="82769" r="55271" b="10417"/>
          <a:stretch/>
        </p:blipFill>
        <p:spPr>
          <a:xfrm>
            <a:off x="17171" y="6362700"/>
            <a:ext cx="5181601" cy="498475"/>
          </a:xfrm>
          <a:prstGeom prst="rect">
            <a:avLst/>
          </a:prstGeom>
        </p:spPr>
      </p:pic>
      <p:sp>
        <p:nvSpPr>
          <p:cNvPr id="67592" name="Rectangle 16"/>
          <p:cNvSpPr>
            <a:spLocks noChangeArrowheads="1"/>
          </p:cNvSpPr>
          <p:nvPr/>
        </p:nvSpPr>
        <p:spPr bwMode="auto">
          <a:xfrm>
            <a:off x="685800" y="4708604"/>
            <a:ext cx="35194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defTabSz="477838"/>
            <a:r>
              <a:rPr lang="en-US" altLang="en-US" sz="1200" b="1" dirty="0">
                <a:solidFill>
                  <a:srgbClr val="035642"/>
                </a:solidFill>
                <a:latin typeface="Cambria" pitchFamily="18" charset="0"/>
                <a:ea typeface="ＭＳ Ｐゴシック" pitchFamily="34" charset="-128"/>
              </a:rPr>
              <a:t>ACCREDITED TRAINING PARTNER: </a:t>
            </a:r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65" y="5175603"/>
            <a:ext cx="2216523" cy="107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ib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964" y="5055596"/>
            <a:ext cx="1978025" cy="118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/>
          <a:srcRect l="4905" t="82769" r="55271" b="10417"/>
          <a:stretch/>
        </p:blipFill>
        <p:spPr>
          <a:xfrm>
            <a:off x="2144" y="0"/>
            <a:ext cx="5181601" cy="609600"/>
          </a:xfrm>
          <a:prstGeom prst="rect">
            <a:avLst/>
          </a:prstGeom>
        </p:spPr>
      </p:pic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831055" y="330172"/>
            <a:ext cx="35194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defTabSz="477838"/>
            <a:r>
              <a:rPr lang="en-US" altLang="en-US" sz="1200" b="1" dirty="0">
                <a:solidFill>
                  <a:srgbClr val="035642"/>
                </a:solidFill>
                <a:latin typeface="Cambria" pitchFamily="18" charset="0"/>
                <a:ea typeface="ＭＳ Ｐゴシック" pitchFamily="34" charset="-128"/>
              </a:rPr>
              <a:t>AWARDS:</a:t>
            </a:r>
          </a:p>
        </p:txBody>
      </p:sp>
      <p:pic>
        <p:nvPicPr>
          <p:cNvPr id="67587" name="Picture 3" descr="120616---Final-Logo-Transparen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05"/>
          <a:stretch>
            <a:fillRect/>
          </a:stretch>
        </p:blipFill>
        <p:spPr bwMode="auto">
          <a:xfrm>
            <a:off x="6256404" y="-164990"/>
            <a:ext cx="2433637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6" name="TextBox 2"/>
          <p:cNvSpPr txBox="1">
            <a:spLocks noChangeArrowheads="1"/>
          </p:cNvSpPr>
          <p:nvPr/>
        </p:nvSpPr>
        <p:spPr bwMode="auto">
          <a:xfrm>
            <a:off x="4891088" y="-7828"/>
            <a:ext cx="4252911" cy="6858000"/>
          </a:xfrm>
          <a:prstGeom prst="rect">
            <a:avLst/>
          </a:prstGeom>
          <a:solidFill>
            <a:srgbClr val="0356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 sz="1900" i="1">
              <a:solidFill>
                <a:srgbClr val="F2915A"/>
              </a:solidFill>
              <a:latin typeface="Trebuchet MS" pitchFamily="34" charset="0"/>
              <a:ea typeface="ＭＳ Ｐゴシック" pitchFamily="34" charset="-128"/>
            </a:endParaRPr>
          </a:p>
        </p:txBody>
      </p:sp>
      <p:sp>
        <p:nvSpPr>
          <p:cNvPr id="67588" name="TextBox 10"/>
          <p:cNvSpPr txBox="1">
            <a:spLocks noChangeArrowheads="1"/>
          </p:cNvSpPr>
          <p:nvPr/>
        </p:nvSpPr>
        <p:spPr bwMode="auto">
          <a:xfrm>
            <a:off x="7096594" y="5562600"/>
            <a:ext cx="1979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altLang="en-US" sz="20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Visit us: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5049078" y="5910263"/>
            <a:ext cx="40461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 defTabSz="477838"/>
            <a:r>
              <a:rPr lang="en-IN" sz="12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Mumbai | Thane | Pune | Bangalore | Delhi - NCR | Hyderabad | Chennai | Coimbatore </a:t>
            </a:r>
          </a:p>
        </p:txBody>
      </p:sp>
      <p:sp>
        <p:nvSpPr>
          <p:cNvPr id="67593" name="TextBox 10"/>
          <p:cNvSpPr txBox="1">
            <a:spLocks noChangeArrowheads="1"/>
          </p:cNvSpPr>
          <p:nvPr/>
        </p:nvSpPr>
        <p:spPr bwMode="auto">
          <a:xfrm>
            <a:off x="7119938" y="3031906"/>
            <a:ext cx="1979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altLang="en-US" sz="20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Email us:</a:t>
            </a:r>
          </a:p>
        </p:txBody>
      </p:sp>
      <p:sp>
        <p:nvSpPr>
          <p:cNvPr id="67594" name="Rectangle 9"/>
          <p:cNvSpPr>
            <a:spLocks noChangeArrowheads="1"/>
          </p:cNvSpPr>
          <p:nvPr/>
        </p:nvSpPr>
        <p:spPr bwMode="auto">
          <a:xfrm>
            <a:off x="5562600" y="3420843"/>
            <a:ext cx="35194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defTabSz="477838"/>
            <a:r>
              <a:rPr lang="en-IN" sz="12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info@imarticus.com</a:t>
            </a: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7119938" y="2236569"/>
            <a:ext cx="1979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altLang="en-US" sz="20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Learn more:</a:t>
            </a: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5562600" y="2625506"/>
            <a:ext cx="35194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defTabSz="477838"/>
            <a:r>
              <a:rPr lang="en-IN" sz="12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https://imarticus.org/corporate/</a:t>
            </a:r>
          </a:p>
        </p:txBody>
      </p:sp>
      <p:sp>
        <p:nvSpPr>
          <p:cNvPr id="24" name="TextBox 10"/>
          <p:cNvSpPr txBox="1">
            <a:spLocks noChangeArrowheads="1"/>
          </p:cNvSpPr>
          <p:nvPr/>
        </p:nvSpPr>
        <p:spPr bwMode="auto">
          <a:xfrm>
            <a:off x="6256404" y="3885511"/>
            <a:ext cx="2843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altLang="en-US" sz="20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Connect with us:</a:t>
            </a: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5342699" y="4274448"/>
            <a:ext cx="37393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 defTabSz="477838"/>
            <a:r>
              <a:rPr lang="en-IN" sz="12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www.linkedin.com/company/imarticuslearning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4495800" y="4749225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defTabSz="914400"/>
            <a:r>
              <a:rPr lang="en-US" sz="20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  <a:cs typeface="Arial" pitchFamily="34" charset="0"/>
              </a:rPr>
              <a:t>Watch us:</a:t>
            </a:r>
            <a:endParaRPr lang="en-US" sz="2000" b="1" dirty="0">
              <a:solidFill>
                <a:prstClr val="white"/>
              </a:solidFill>
              <a:latin typeface="Cambria" pitchFamily="18" charset="0"/>
              <a:ea typeface="ＭＳ Ｐゴシック" pitchFamily="34" charset="-128"/>
              <a:cs typeface="Arial" pitchFamily="34" charset="0"/>
              <a:hlinkClick r:id="rId8"/>
            </a:endParaRPr>
          </a:p>
          <a:p>
            <a:pPr algn="r" defTabSz="914400"/>
            <a:r>
              <a:rPr lang="en-US" sz="1200" b="1" dirty="0">
                <a:solidFill>
                  <a:prstClr val="white"/>
                </a:solidFill>
                <a:latin typeface="Cambria" panose="02040503050406030204" pitchFamily="18" charset="0"/>
              </a:rPr>
              <a:t>www.youtube.com/ImarticusLearninginstitute</a:t>
            </a:r>
            <a:endParaRPr lang="en-US" sz="1200" b="1" dirty="0">
              <a:solidFill>
                <a:prstClr val="white"/>
              </a:solidFill>
              <a:latin typeface="Cambria" panose="02040503050406030204" pitchFamily="18" charset="0"/>
              <a:ea typeface="ＭＳ Ｐゴシック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688" y="0"/>
            <a:ext cx="2794000" cy="2095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2294864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Collections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mbria" pitchFamily="18" charset="0"/>
              </a:rPr>
              <a:t>Goals of Collections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cs typeface="Avenir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495E4EB-038F-4FA5-8158-2C8A4A159D11}"/>
              </a:ext>
            </a:extLst>
          </p:cNvPr>
          <p:cNvSpPr/>
          <p:nvPr/>
        </p:nvSpPr>
        <p:spPr>
          <a:xfrm>
            <a:off x="457201" y="1720840"/>
            <a:ext cx="8229599" cy="3170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latin typeface="Cambria" panose="02040503050406030204" pitchFamily="18" charset="0"/>
              </a:rPr>
              <a:t>The Collections Framework was designed to meet several goals. </a:t>
            </a:r>
          </a:p>
          <a:p>
            <a:endParaRPr lang="en-IN" sz="2000" dirty="0"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latin typeface="Cambria" panose="02040503050406030204" pitchFamily="18" charset="0"/>
              </a:rPr>
              <a:t>T</a:t>
            </a:r>
            <a:r>
              <a:rPr lang="en-IN" sz="2000" dirty="0" smtClean="0">
                <a:latin typeface="Cambria" panose="02040503050406030204" pitchFamily="18" charset="0"/>
              </a:rPr>
              <a:t>he </a:t>
            </a:r>
            <a:r>
              <a:rPr lang="en-IN" sz="2000" dirty="0">
                <a:latin typeface="Cambria" panose="02040503050406030204" pitchFamily="18" charset="0"/>
              </a:rPr>
              <a:t>framework had to be high-performance. The implementations for the fundamental collections (dynamic arrays, linked lists, trees, and hash tables) are highly efficient</a:t>
            </a:r>
          </a:p>
          <a:p>
            <a:pPr marL="457200" indent="-457200">
              <a:buFont typeface="+mj-lt"/>
              <a:buAutoNum type="arabicPeriod"/>
            </a:pPr>
            <a:endParaRPr lang="en-IN" sz="2000" dirty="0"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latin typeface="Cambria" panose="02040503050406030204" pitchFamily="18" charset="0"/>
              </a:rPr>
              <a:t>T</a:t>
            </a:r>
            <a:r>
              <a:rPr lang="en-IN" sz="2000" dirty="0" smtClean="0">
                <a:latin typeface="Cambria" panose="02040503050406030204" pitchFamily="18" charset="0"/>
              </a:rPr>
              <a:t>he </a:t>
            </a:r>
            <a:r>
              <a:rPr lang="en-IN" sz="2000" dirty="0">
                <a:latin typeface="Cambria" panose="02040503050406030204" pitchFamily="18" charset="0"/>
              </a:rPr>
              <a:t>framework had to allow different types of collections to work in a similar manner and with a high degree of interoperability. </a:t>
            </a:r>
          </a:p>
          <a:p>
            <a:pPr marL="457200" indent="-457200">
              <a:buFont typeface="+mj-lt"/>
              <a:buAutoNum type="arabicPeriod"/>
            </a:pPr>
            <a:endParaRPr lang="en-IN" sz="2000" dirty="0"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latin typeface="Cambria" panose="02040503050406030204" pitchFamily="18" charset="0"/>
              </a:rPr>
              <a:t>E</a:t>
            </a:r>
            <a:r>
              <a:rPr lang="en-IN" sz="2000" dirty="0" smtClean="0">
                <a:latin typeface="Cambria" panose="02040503050406030204" pitchFamily="18" charset="0"/>
              </a:rPr>
              <a:t>xtending </a:t>
            </a:r>
            <a:r>
              <a:rPr lang="en-IN" sz="2000" dirty="0">
                <a:latin typeface="Cambria" panose="02040503050406030204" pitchFamily="18" charset="0"/>
              </a:rPr>
              <a:t>and/or adapting a collection had to be easy.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4579583"/>
      </p:ext>
    </p:extLst>
  </p:cSld>
  <p:clrMapOvr>
    <a:masterClrMapping/>
  </p:clrMapOvr>
  <p:transition>
    <p:wipe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204159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Collections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A1572FA-71B8-4B77-AA49-1A2B9E8121A0}"/>
              </a:ext>
            </a:extLst>
          </p:cNvPr>
          <p:cNvSpPr/>
          <p:nvPr/>
        </p:nvSpPr>
        <p:spPr>
          <a:xfrm>
            <a:off x="718525" y="1604139"/>
            <a:ext cx="7706951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latin typeface="Cambria" panose="02040503050406030204" pitchFamily="18" charset="0"/>
              </a:rPr>
              <a:t>The Collections Framework defines several interfaces. The interfaces that underpin collections are summarized in the following table: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4DC40B6-6BD3-44AB-9302-D26213038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439" y="2751420"/>
            <a:ext cx="7581120" cy="28246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ambria" pitchFamily="18" charset="0"/>
              </a:rPr>
              <a:t>The C</a:t>
            </a:r>
            <a:r>
              <a:rPr lang="en-US" sz="2000" b="1" dirty="0" smtClean="0">
                <a:solidFill>
                  <a:schemeClr val="bg1"/>
                </a:solidFill>
                <a:latin typeface="Cambria" pitchFamily="18" charset="0"/>
              </a:rPr>
              <a:t>ollections Interfaces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cs typeface="Avenir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6349050"/>
      </p:ext>
    </p:extLst>
  </p:cSld>
  <p:clrMapOvr>
    <a:masterClrMapping/>
  </p:clrMapOvr>
  <p:transition>
    <p:wipe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Collections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A1572FA-71B8-4B77-AA49-1A2B9E8121A0}"/>
              </a:ext>
            </a:extLst>
          </p:cNvPr>
          <p:cNvSpPr/>
          <p:nvPr/>
        </p:nvSpPr>
        <p:spPr>
          <a:xfrm>
            <a:off x="259976" y="1604139"/>
            <a:ext cx="862404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Cambria" panose="02040503050406030204" pitchFamily="18" charset="0"/>
              </a:rPr>
              <a:t>The Collection Interface The Collection interface is the foundation upon which the Collections Framework is built because it must be implemented by any class that defines a collection. </a:t>
            </a:r>
          </a:p>
          <a:p>
            <a:endParaRPr lang="en-IN" sz="2000" dirty="0">
              <a:latin typeface="Cambria" panose="02040503050406030204" pitchFamily="18" charset="0"/>
            </a:endParaRPr>
          </a:p>
          <a:p>
            <a:r>
              <a:rPr lang="en-IN" sz="2000" dirty="0">
                <a:latin typeface="Cambria" panose="02040503050406030204" pitchFamily="18" charset="0"/>
              </a:rPr>
              <a:t>Collection is a generic interface that has this declaration:</a:t>
            </a:r>
          </a:p>
          <a:p>
            <a:endParaRPr lang="en-US" sz="2000" dirty="0">
              <a:latin typeface="Cambria" panose="02040503050406030204" pitchFamily="18" charset="0"/>
            </a:endParaRPr>
          </a:p>
          <a:p>
            <a:r>
              <a:rPr lang="en-IN" sz="2000" dirty="0">
                <a:solidFill>
                  <a:srgbClr val="569CD6"/>
                </a:solidFill>
                <a:latin typeface="Courier New" panose="02070309020205020404" pitchFamily="49" charset="0"/>
              </a:rPr>
              <a:t>interface</a:t>
            </a:r>
            <a:r>
              <a:rPr lang="en-IN" sz="2000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IN" sz="2000" dirty="0">
                <a:solidFill>
                  <a:srgbClr val="4EC9B0"/>
                </a:solidFill>
                <a:latin typeface="Courier New" panose="02070309020205020404" pitchFamily="49" charset="0"/>
              </a:rPr>
              <a:t>Collection</a:t>
            </a:r>
            <a:r>
              <a:rPr lang="en-IN" sz="2000" dirty="0">
                <a:solidFill>
                  <a:srgbClr val="D4D4D4"/>
                </a:solidFill>
                <a:latin typeface="Courier New" panose="02070309020205020404" pitchFamily="49" charset="0"/>
              </a:rPr>
              <a:t>&lt;</a:t>
            </a:r>
            <a:r>
              <a:rPr lang="en-IN" sz="2000" dirty="0">
                <a:solidFill>
                  <a:srgbClr val="4EC9B0"/>
                </a:solidFill>
                <a:latin typeface="Courier New" panose="02070309020205020404" pitchFamily="49" charset="0"/>
              </a:rPr>
              <a:t>E</a:t>
            </a:r>
            <a:r>
              <a:rPr lang="en-IN" sz="2000" dirty="0">
                <a:solidFill>
                  <a:srgbClr val="D4D4D4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en-US" sz="2000" dirty="0">
              <a:latin typeface="Cambria" panose="02040503050406030204" pitchFamily="18" charset="0"/>
            </a:endParaRPr>
          </a:p>
          <a:p>
            <a:r>
              <a:rPr lang="en-IN" sz="2000" dirty="0">
                <a:latin typeface="Cambria" panose="02040503050406030204" pitchFamily="18" charset="0"/>
              </a:rPr>
              <a:t>Here, E specifies the type of objects that the collection will hold. Collection extends the </a:t>
            </a:r>
            <a:r>
              <a:rPr lang="en-IN" sz="2000" dirty="0" err="1">
                <a:latin typeface="Cambria" panose="02040503050406030204" pitchFamily="18" charset="0"/>
              </a:rPr>
              <a:t>Iterable</a:t>
            </a:r>
            <a:r>
              <a:rPr lang="en-IN" sz="2000" dirty="0">
                <a:latin typeface="Cambria" panose="02040503050406030204" pitchFamily="18" charset="0"/>
              </a:rPr>
              <a:t> interface. </a:t>
            </a:r>
          </a:p>
          <a:p>
            <a:endParaRPr lang="en-IN" sz="2000" dirty="0">
              <a:latin typeface="Cambria" panose="02040503050406030204" pitchFamily="18" charset="0"/>
            </a:endParaRPr>
          </a:p>
          <a:p>
            <a:r>
              <a:rPr lang="en-IN" sz="2000" dirty="0">
                <a:latin typeface="Cambria" panose="02040503050406030204" pitchFamily="18" charset="0"/>
              </a:rPr>
              <a:t>This means that all collections can be cycled through by use of the for-each style </a:t>
            </a:r>
            <a:r>
              <a:rPr lang="en-IN" sz="2000" dirty="0" err="1">
                <a:latin typeface="Cambria" panose="02040503050406030204" pitchFamily="18" charset="0"/>
              </a:rPr>
              <a:t>forloop</a:t>
            </a:r>
            <a:r>
              <a:rPr lang="en-IN" sz="2000" dirty="0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ambria" pitchFamily="18" charset="0"/>
              </a:rPr>
              <a:t>The C</a:t>
            </a:r>
            <a:r>
              <a:rPr lang="en-US" sz="2000" b="1" dirty="0" smtClean="0">
                <a:solidFill>
                  <a:schemeClr val="bg1"/>
                </a:solidFill>
                <a:latin typeface="Cambria" pitchFamily="18" charset="0"/>
              </a:rPr>
              <a:t>ollections Interfaces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cs typeface="Avenir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2354416"/>
      </p:ext>
    </p:extLst>
  </p:cSld>
  <p:clrMapOvr>
    <a:masterClrMapping/>
  </p:clrMapOvr>
  <p:transition>
    <p:wipe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Collections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092B0A5-D841-4778-91CE-1B7BD416B350}"/>
              </a:ext>
            </a:extLst>
          </p:cNvPr>
          <p:cNvSpPr/>
          <p:nvPr/>
        </p:nvSpPr>
        <p:spPr>
          <a:xfrm>
            <a:off x="340659" y="2274838"/>
            <a:ext cx="8516469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Some of the classes provide full implementations that can be used as-is.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Others are abstract, providing skeletal implementations that are used as starting points for creating concrete collections.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None of the collection classes are synchronized and it is also possible to obtain synchronized versions.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ambria" pitchFamily="18" charset="0"/>
              </a:rPr>
              <a:t>The C</a:t>
            </a:r>
            <a:r>
              <a:rPr lang="en-US" sz="2000" b="1" dirty="0" smtClean="0">
                <a:solidFill>
                  <a:schemeClr val="bg1"/>
                </a:solidFill>
                <a:latin typeface="Cambria" pitchFamily="18" charset="0"/>
              </a:rPr>
              <a:t>ollections Interfaces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cs typeface="Avenir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0554304"/>
      </p:ext>
    </p:extLst>
  </p:cSld>
  <p:clrMapOvr>
    <a:masterClrMapping/>
  </p:clrMapOvr>
  <p:transition>
    <p:wipe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Collections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B5D5083-853D-491D-82EF-5E3697323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681" y="1646872"/>
            <a:ext cx="8716637" cy="45448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ambria" pitchFamily="18" charset="0"/>
              </a:rPr>
              <a:t>The C</a:t>
            </a:r>
            <a:r>
              <a:rPr lang="en-US" sz="2000" b="1" dirty="0" smtClean="0">
                <a:solidFill>
                  <a:schemeClr val="bg1"/>
                </a:solidFill>
                <a:latin typeface="Cambria" pitchFamily="18" charset="0"/>
              </a:rPr>
              <a:t>ollections Classes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cs typeface="Avenir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4638029"/>
      </p:ext>
    </p:extLst>
  </p:cSld>
  <p:clrMapOvr>
    <a:masterClrMapping/>
  </p:clrMapOvr>
  <p:transition>
    <p:wipe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Collections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97AE7D8-359C-4CA1-915E-AA64E3CEE110}"/>
              </a:ext>
            </a:extLst>
          </p:cNvPr>
          <p:cNvSpPr/>
          <p:nvPr/>
        </p:nvSpPr>
        <p:spPr>
          <a:xfrm>
            <a:off x="304800" y="1604139"/>
            <a:ext cx="8534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The elements in a collection can be cycled and be displayed by employing an Iterator.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Iterator is an object that implements either the Iterator or the </a:t>
            </a:r>
            <a:r>
              <a:rPr lang="en-IN" sz="2000" dirty="0" err="1">
                <a:latin typeface="Cambria" panose="02040503050406030204" pitchFamily="18" charset="0"/>
              </a:rPr>
              <a:t>ListIterator</a:t>
            </a:r>
            <a:r>
              <a:rPr lang="en-IN" sz="2000" dirty="0">
                <a:latin typeface="Cambria" panose="02040503050406030204" pitchFamily="18" charset="0"/>
              </a:rPr>
              <a:t> interface.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Iterator enables you to cycle through a collection, obtaining or removing elements</a:t>
            </a:r>
            <a:r>
              <a:rPr lang="en-IN" sz="2000" dirty="0" smtClean="0">
                <a:latin typeface="Cambria" panose="020405030504060302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 </a:t>
            </a:r>
            <a:r>
              <a:rPr lang="en-IN" sz="2000" dirty="0" err="1">
                <a:latin typeface="Cambria" panose="02040503050406030204" pitchFamily="18" charset="0"/>
              </a:rPr>
              <a:t>ListIterator</a:t>
            </a:r>
            <a:r>
              <a:rPr lang="en-IN" sz="2000" dirty="0">
                <a:latin typeface="Cambria" panose="02040503050406030204" pitchFamily="18" charset="0"/>
              </a:rPr>
              <a:t> extends Iterator to allow bidirectional traversal of a list, and the modification of elements. Iterator and </a:t>
            </a:r>
            <a:r>
              <a:rPr lang="en-IN" sz="2000" dirty="0" err="1">
                <a:latin typeface="Cambria" panose="02040503050406030204" pitchFamily="18" charset="0"/>
              </a:rPr>
              <a:t>ListIterator</a:t>
            </a:r>
            <a:r>
              <a:rPr lang="en-IN" sz="2000" dirty="0">
                <a:latin typeface="Cambria" panose="02040503050406030204" pitchFamily="18" charset="0"/>
              </a:rPr>
              <a:t> are generic interfaces which are declared as shown here:</a:t>
            </a:r>
          </a:p>
          <a:p>
            <a:endParaRPr lang="en-US" sz="2000" dirty="0">
              <a:latin typeface="Cambria" panose="02040503050406030204" pitchFamily="18" charset="0"/>
            </a:endParaRPr>
          </a:p>
          <a:p>
            <a:r>
              <a:rPr lang="it-IT" sz="2000" dirty="0" err="1">
                <a:solidFill>
                  <a:srgbClr val="569CD6"/>
                </a:solidFill>
                <a:latin typeface="Courier New" panose="02070309020205020404" pitchFamily="49" charset="0"/>
              </a:rPr>
              <a:t>interface</a:t>
            </a:r>
            <a:r>
              <a:rPr lang="it-IT" sz="2000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it-IT" sz="2000" dirty="0">
                <a:solidFill>
                  <a:srgbClr val="4EC9B0"/>
                </a:solidFill>
                <a:latin typeface="Courier New" panose="02070309020205020404" pitchFamily="49" charset="0"/>
              </a:rPr>
              <a:t>Iterator</a:t>
            </a:r>
            <a:r>
              <a:rPr lang="it-IT" sz="2000" dirty="0">
                <a:solidFill>
                  <a:srgbClr val="D4D4D4"/>
                </a:solidFill>
                <a:latin typeface="Courier New" panose="02070309020205020404" pitchFamily="49" charset="0"/>
              </a:rPr>
              <a:t>&lt;</a:t>
            </a:r>
            <a:r>
              <a:rPr lang="it-IT" sz="2000" dirty="0">
                <a:solidFill>
                  <a:srgbClr val="4EC9B0"/>
                </a:solidFill>
                <a:latin typeface="Courier New" panose="02070309020205020404" pitchFamily="49" charset="0"/>
              </a:rPr>
              <a:t>E</a:t>
            </a:r>
            <a:r>
              <a:rPr lang="it-IT" sz="2000" dirty="0">
                <a:solidFill>
                  <a:srgbClr val="D4D4D4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it-IT" sz="2000" dirty="0">
                <a:solidFill>
                  <a:srgbClr val="569CD6"/>
                </a:solidFill>
                <a:latin typeface="Courier New" panose="02070309020205020404" pitchFamily="49" charset="0"/>
              </a:rPr>
              <a:t>interface</a:t>
            </a:r>
            <a:r>
              <a:rPr lang="it-IT" sz="2000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it-IT" sz="2000" dirty="0">
                <a:solidFill>
                  <a:srgbClr val="4EC9B0"/>
                </a:solidFill>
                <a:latin typeface="Courier New" panose="02070309020205020404" pitchFamily="49" charset="0"/>
              </a:rPr>
              <a:t>ListIterator</a:t>
            </a:r>
            <a:r>
              <a:rPr lang="it-IT" sz="2000" dirty="0">
                <a:solidFill>
                  <a:srgbClr val="D4D4D4"/>
                </a:solidFill>
                <a:latin typeface="Courier New" panose="02070309020205020404" pitchFamily="49" charset="0"/>
              </a:rPr>
              <a:t>&lt;</a:t>
            </a:r>
            <a:r>
              <a:rPr lang="it-IT" sz="2000" dirty="0">
                <a:solidFill>
                  <a:srgbClr val="4EC9B0"/>
                </a:solidFill>
                <a:latin typeface="Courier New" panose="02070309020205020404" pitchFamily="49" charset="0"/>
              </a:rPr>
              <a:t>E</a:t>
            </a:r>
            <a:r>
              <a:rPr lang="it-IT" sz="2000" dirty="0" smtClean="0">
                <a:solidFill>
                  <a:srgbClr val="D4D4D4"/>
                </a:solidFill>
                <a:latin typeface="Courier New" panose="02070309020205020404" pitchFamily="49" charset="0"/>
              </a:rPr>
              <a:t>&gt;</a:t>
            </a:r>
            <a:endParaRPr lang="it-IT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mbria" pitchFamily="18" charset="0"/>
              </a:rPr>
              <a:t>Accessing </a:t>
            </a:r>
            <a:r>
              <a:rPr lang="en-US" sz="2000" b="1" dirty="0" smtClean="0">
                <a:solidFill>
                  <a:schemeClr val="bg1"/>
                </a:solidFill>
                <a:latin typeface="Cambria" pitchFamily="18" charset="0"/>
              </a:rPr>
              <a:t>Collection </a:t>
            </a:r>
            <a:r>
              <a:rPr lang="en-US" sz="2000" b="1" dirty="0">
                <a:solidFill>
                  <a:schemeClr val="bg1"/>
                </a:solidFill>
                <a:latin typeface="Cambria" pitchFamily="18" charset="0"/>
              </a:rPr>
              <a:t>via an  Iterator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008562"/>
      </p:ext>
    </p:extLst>
  </p:cSld>
  <p:clrMapOvr>
    <a:masterClrMapping/>
  </p:clrMapOvr>
  <p:transition>
    <p:wipe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Collections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15642AB-1DBC-4DD7-967E-1207392DCCED}"/>
              </a:ext>
            </a:extLst>
          </p:cNvPr>
          <p:cNvSpPr/>
          <p:nvPr/>
        </p:nvSpPr>
        <p:spPr>
          <a:xfrm>
            <a:off x="0" y="1604139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Cambria" panose="02040503050406030204" pitchFamily="18" charset="0"/>
              </a:rPr>
              <a:t>To access a collection through an iterator, an iterator should be obtained.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Each of the collection classes provides an iterator( ) method that returns an iterator to the start of the collection.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By using this iterator object, each element in the collection can be accessed, one element at a time. </a:t>
            </a:r>
          </a:p>
          <a:p>
            <a:endParaRPr lang="en-IN" sz="2000" dirty="0">
              <a:latin typeface="Cambria" panose="02040503050406030204" pitchFamily="18" charset="0"/>
            </a:endParaRPr>
          </a:p>
          <a:p>
            <a:r>
              <a:rPr lang="en-IN" sz="2000" dirty="0">
                <a:latin typeface="Cambria" panose="02040503050406030204" pitchFamily="18" charset="0"/>
              </a:rPr>
              <a:t>In general, to use an iterator to cycle through the contents of a collection, following are the steps:</a:t>
            </a:r>
          </a:p>
          <a:p>
            <a:endParaRPr lang="en-IN" sz="2000" dirty="0">
              <a:latin typeface="Cambria" panose="02040503050406030204" pitchFamily="18" charset="0"/>
            </a:endParaRPr>
          </a:p>
          <a:p>
            <a:r>
              <a:rPr lang="en-IN" sz="2000" dirty="0">
                <a:latin typeface="Cambria" panose="02040503050406030204" pitchFamily="18" charset="0"/>
              </a:rPr>
              <a:t> 1. Obtain an iterator to the start of the collection by calling the collection’s iterator( ) method. </a:t>
            </a:r>
          </a:p>
          <a:p>
            <a:r>
              <a:rPr lang="en-IN" sz="2000" dirty="0">
                <a:latin typeface="Cambria" panose="02040503050406030204" pitchFamily="18" charset="0"/>
              </a:rPr>
              <a:t>2. Set up a loop that makes a call to </a:t>
            </a:r>
            <a:r>
              <a:rPr lang="en-IN" sz="2000" dirty="0" err="1">
                <a:latin typeface="Cambria" panose="02040503050406030204" pitchFamily="18" charset="0"/>
              </a:rPr>
              <a:t>hasNext</a:t>
            </a:r>
            <a:r>
              <a:rPr lang="en-IN" sz="2000" dirty="0">
                <a:latin typeface="Cambria" panose="02040503050406030204" pitchFamily="18" charset="0"/>
              </a:rPr>
              <a:t>( ). Have the loop iterate as long as </a:t>
            </a:r>
            <a:r>
              <a:rPr lang="en-IN" sz="2000" dirty="0" err="1">
                <a:latin typeface="Cambria" panose="02040503050406030204" pitchFamily="18" charset="0"/>
              </a:rPr>
              <a:t>hasNext</a:t>
            </a:r>
            <a:r>
              <a:rPr lang="en-IN" sz="2000" dirty="0">
                <a:latin typeface="Cambria" panose="02040503050406030204" pitchFamily="18" charset="0"/>
              </a:rPr>
              <a:t>( ) returns true.</a:t>
            </a:r>
          </a:p>
          <a:p>
            <a:r>
              <a:rPr lang="en-IN" sz="2000" dirty="0">
                <a:latin typeface="Cambria" panose="02040503050406030204" pitchFamily="18" charset="0"/>
              </a:rPr>
              <a:t>3. Within the loop, obtain each element by calling next( ).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mbria" pitchFamily="18" charset="0"/>
              </a:rPr>
              <a:t>Using Iterator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2901680"/>
      </p:ext>
    </p:extLst>
  </p:cSld>
  <p:clrMapOvr>
    <a:masterClrMapping/>
  </p:clrMapOvr>
  <p:transition>
    <p:wipe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STDCONTENT"/>
  <p:tag name="ARTICULATE_SLIDE_GUID" val="bd7b3ccb-7e31-4279-a0be-50ce96e50702"/>
  <p:tag name="ARTICULATE_SLIDE_PAUSE" val="1"/>
  <p:tag name="ARTICULATE_NAV_LEVEL" val="1"/>
  <p:tag name="ARTICULATE_PLAYLIST_ID" val="-1"/>
  <p:tag name="ARTICULATE_VIEW_MODE" val="0"/>
  <p:tag name="ARTICULATE_LOCK_SLIDE" val="0"/>
  <p:tag name="ARTICULATE_SLIDE_NAV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heme/theme1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35642"/>
        </a:solidFill>
        <a:ln>
          <a:noFill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>
          <a:bevelT/>
          <a:bevelB/>
        </a:sp3d>
      </a:spPr>
      <a:bodyPr rtlCol="0" anchor="ctr"/>
      <a:lstStyle>
        <a:defPPr algn="ctr">
          <a:defRPr sz="1000" dirty="0" smtClean="0">
            <a:latin typeface="Cambria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>
          <a:solidFill>
            <a:srgbClr val="EF8A3F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 contourW="12700">
          <a:bevelT/>
          <a:bevelB/>
          <a:contourClr>
            <a:schemeClr val="bg1">
              <a:lumMod val="50000"/>
            </a:schemeClr>
          </a:contourClr>
        </a:sp3d>
      </a:spPr>
      <a:bodyPr wrap="square" lIns="0" tIns="0" rIns="14728" bIns="14728" anchor="ctr" anchorCtr="0">
        <a:noAutofit/>
      </a:bodyPr>
      <a:lstStyle>
        <a:defPPr algn="ctr" defTabSz="736530">
          <a:spcBef>
            <a:spcPct val="50000"/>
          </a:spcBef>
          <a:defRPr sz="18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35642"/>
        </a:solidFill>
        <a:ln>
          <a:noFill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>
          <a:bevelT/>
          <a:bevelB/>
        </a:sp3d>
      </a:spPr>
      <a:bodyPr rtlCol="0" anchor="ctr"/>
      <a:lstStyle>
        <a:defPPr algn="ctr">
          <a:defRPr sz="1000" dirty="0" smtClean="0">
            <a:latin typeface="Cambria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>
          <a:solidFill>
            <a:srgbClr val="EF8A3F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 contourW="12700">
          <a:bevelT/>
          <a:bevelB/>
          <a:contourClr>
            <a:schemeClr val="bg1">
              <a:lumMod val="50000"/>
            </a:schemeClr>
          </a:contourClr>
        </a:sp3d>
      </a:spPr>
      <a:bodyPr wrap="square" lIns="0" tIns="0" rIns="14728" bIns="14728" anchor="ctr" anchorCtr="0">
        <a:noAutofit/>
      </a:bodyPr>
      <a:lstStyle>
        <a:defPPr algn="ctr" defTabSz="736530">
          <a:spcBef>
            <a:spcPct val="50000"/>
          </a:spcBef>
          <a:defRPr sz="1800" dirty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35642"/>
        </a:solidFill>
        <a:ln>
          <a:noFill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>
          <a:bevelT/>
          <a:bevelB/>
        </a:sp3d>
      </a:spPr>
      <a:bodyPr rtlCol="0" anchor="ctr"/>
      <a:lstStyle>
        <a:defPPr algn="ctr">
          <a:defRPr sz="1000" dirty="0" smtClean="0">
            <a:latin typeface="Cambria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>
          <a:solidFill>
            <a:srgbClr val="EF8A3F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 contourW="12700">
          <a:bevelT/>
          <a:bevelB/>
          <a:contourClr>
            <a:schemeClr val="bg1">
              <a:lumMod val="50000"/>
            </a:schemeClr>
          </a:contourClr>
        </a:sp3d>
      </a:spPr>
      <a:bodyPr wrap="square" lIns="0" tIns="0" rIns="14728" bIns="14728" anchor="ctr" anchorCtr="0">
        <a:noAutofit/>
      </a:bodyPr>
      <a:lstStyle>
        <a:defPPr algn="ctr" defTabSz="736530">
          <a:spcBef>
            <a:spcPct val="50000"/>
          </a:spcBef>
          <a:defRPr sz="1800" dirty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7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35642"/>
        </a:solidFill>
        <a:ln>
          <a:noFill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>
          <a:bevelT/>
          <a:bevelB/>
        </a:sp3d>
      </a:spPr>
      <a:bodyPr rtlCol="0" anchor="ctr"/>
      <a:lstStyle>
        <a:defPPr algn="ctr">
          <a:defRPr sz="1000" dirty="0" smtClean="0">
            <a:latin typeface="Cambria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>
          <a:solidFill>
            <a:srgbClr val="EF8A3F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 contourW="12700">
          <a:bevelT/>
          <a:bevelB/>
          <a:contourClr>
            <a:schemeClr val="bg1">
              <a:lumMod val="50000"/>
            </a:schemeClr>
          </a:contourClr>
        </a:sp3d>
      </a:spPr>
      <a:bodyPr wrap="square" lIns="0" tIns="0" rIns="14728" bIns="14728" anchor="ctr" anchorCtr="0">
        <a:noAutofit/>
      </a:bodyPr>
      <a:lstStyle>
        <a:defPPr algn="ctr" defTabSz="736530">
          <a:spcBef>
            <a:spcPct val="50000"/>
          </a:spcBef>
          <a:defRPr sz="1800" dirty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DS</Template>
  <TotalTime>9397</TotalTime>
  <Words>861</Words>
  <Application>Microsoft Office PowerPoint</Application>
  <PresentationFormat>On-screen Show (4:3)</PresentationFormat>
  <Paragraphs>225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21</vt:i4>
      </vt:variant>
    </vt:vector>
  </HeadingPairs>
  <TitlesOfParts>
    <vt:vector size="37" baseType="lpstr">
      <vt:lpstr>Arial Unicode MS</vt:lpstr>
      <vt:lpstr>ＭＳ Ｐゴシック</vt:lpstr>
      <vt:lpstr>ＭＳ Ｐゴシック</vt:lpstr>
      <vt:lpstr>Arial</vt:lpstr>
      <vt:lpstr>Avenir Light</vt:lpstr>
      <vt:lpstr>Calibri</vt:lpstr>
      <vt:lpstr>Cambria</vt:lpstr>
      <vt:lpstr>Courier New</vt:lpstr>
      <vt:lpstr>Times New Roman</vt:lpstr>
      <vt:lpstr>Trebuchet MS</vt:lpstr>
      <vt:lpstr>Wingdings</vt:lpstr>
      <vt:lpstr>6_Custom Design</vt:lpstr>
      <vt:lpstr>1_Office Theme</vt:lpstr>
      <vt:lpstr>5_Custom Design</vt:lpstr>
      <vt:lpstr>1_Custom Design</vt:lpstr>
      <vt:lpstr>7_Custom Design</vt:lpstr>
      <vt:lpstr>PowerPoint Presentation</vt:lpstr>
      <vt:lpstr>Agenda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Thirumal Alagu</dc:creator>
  <cp:lastModifiedBy>Nisha Jebastin</cp:lastModifiedBy>
  <cp:revision>231</cp:revision>
  <dcterms:created xsi:type="dcterms:W3CDTF">2018-04-02T09:32:03Z</dcterms:created>
  <dcterms:modified xsi:type="dcterms:W3CDTF">2019-06-04T13:40:41Z</dcterms:modified>
</cp:coreProperties>
</file>