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 id="2147483706" r:id="rId2"/>
    <p:sldMasterId id="2147483718" r:id="rId3"/>
    <p:sldMasterId id="2147483722" r:id="rId4"/>
    <p:sldMasterId id="2147483726" r:id="rId5"/>
  </p:sldMasterIdLst>
  <p:notesMasterIdLst>
    <p:notesMasterId r:id="rId28"/>
  </p:notesMasterIdLst>
  <p:sldIdLst>
    <p:sldId id="357" r:id="rId6"/>
    <p:sldId id="685" r:id="rId7"/>
    <p:sldId id="655" r:id="rId8"/>
    <p:sldId id="671" r:id="rId9"/>
    <p:sldId id="672" r:id="rId10"/>
    <p:sldId id="673" r:id="rId11"/>
    <p:sldId id="669" r:id="rId12"/>
    <p:sldId id="675" r:id="rId13"/>
    <p:sldId id="689" r:id="rId14"/>
    <p:sldId id="676" r:id="rId15"/>
    <p:sldId id="690" r:id="rId16"/>
    <p:sldId id="677" r:id="rId17"/>
    <p:sldId id="678" r:id="rId18"/>
    <p:sldId id="679" r:id="rId19"/>
    <p:sldId id="680" r:id="rId20"/>
    <p:sldId id="681" r:id="rId21"/>
    <p:sldId id="691" r:id="rId22"/>
    <p:sldId id="694" r:id="rId23"/>
    <p:sldId id="687" r:id="rId24"/>
    <p:sldId id="683" r:id="rId25"/>
    <p:sldId id="684" r:id="rId26"/>
    <p:sldId id="68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4" userDrawn="1">
          <p15:clr>
            <a:srgbClr val="A4A3A4"/>
          </p15:clr>
        </p15:guide>
        <p15:guide id="2" pos="27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642"/>
    <a:srgbClr val="C00000"/>
    <a:srgbClr val="EBF1DE"/>
    <a:srgbClr val="F8CCCC"/>
    <a:srgbClr val="953735"/>
    <a:srgbClr val="7F7F7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78719" autoAdjust="0"/>
  </p:normalViewPr>
  <p:slideViewPr>
    <p:cSldViewPr snapToGrid="0">
      <p:cViewPr varScale="1">
        <p:scale>
          <a:sx n="72" d="100"/>
          <a:sy n="72" d="100"/>
        </p:scale>
        <p:origin x="576" y="66"/>
      </p:cViewPr>
      <p:guideLst>
        <p:guide orient="horz" pos="3144"/>
        <p:guide pos="2784"/>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panose="02040503050406030204" pitchFamily="18" charset="0"/>
              </a:defRPr>
            </a:lvl1pPr>
          </a:lstStyle>
          <a:p>
            <a:fld id="{805EB06F-9B92-4DE2-B309-2E7F4E8A3DDB}" type="datetimeFigureOut">
              <a:rPr lang="en-US" smtClean="0"/>
              <a:pPr/>
              <a:t>6/5/2019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15725F80-A11F-4DCE-AC02-B43CE49AAE75}" type="slidenum">
              <a:rPr lang="en-US" smtClean="0"/>
              <a:pPr/>
              <a:t>‹#›</a:t>
            </a:fld>
            <a:endParaRPr lang="en-US" dirty="0"/>
          </a:p>
        </p:txBody>
      </p:sp>
    </p:spTree>
    <p:extLst>
      <p:ext uri="{BB962C8B-B14F-4D97-AF65-F5344CB8AC3E}">
        <p14:creationId xmlns:p14="http://schemas.microsoft.com/office/powerpoint/2010/main" val="243511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B07108-2913-C74B-A13A-41B5978F61E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8153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950157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546084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semester2\1-java8\2-arrays-strings-collections-generics\2-class-exercises-and-demos\arrays-strings-collections-generics\</a:t>
            </a:r>
            <a:r>
              <a:rPr lang="en-US" dirty="0" err="1"/>
              <a:t>src</a:t>
            </a:r>
            <a:r>
              <a:rPr lang="en-US" dirty="0"/>
              <a:t>\com\</a:t>
            </a:r>
            <a:r>
              <a:rPr lang="en-US" dirty="0" err="1"/>
              <a:t>imarticus</a:t>
            </a:r>
            <a:r>
              <a:rPr lang="en-US" dirty="0"/>
              <a:t>\tutorial\</a:t>
            </a:r>
            <a:r>
              <a:rPr lang="en-US" dirty="0" err="1"/>
              <a:t>arraystringcollectiongenerics</a:t>
            </a:r>
            <a:r>
              <a:rPr lang="en-US" dirty="0"/>
              <a:t>\demos\</a:t>
            </a:r>
            <a:r>
              <a:rPr lang="en-US" dirty="0" err="1"/>
              <a:t>exceptionhandlers</a:t>
            </a:r>
            <a:r>
              <a:rPr lang="en-US" dirty="0"/>
              <a:t>\ThrowDemo.java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1857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425399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semester2\1-java8\2-arrays-strings-collections-generics\2-class-exercises-and-demos\arrays-strings-collections-generics\</a:t>
            </a:r>
            <a:r>
              <a:rPr lang="en-US" dirty="0" err="1"/>
              <a:t>src</a:t>
            </a:r>
            <a:r>
              <a:rPr lang="en-US" dirty="0"/>
              <a:t>\com\</a:t>
            </a:r>
            <a:r>
              <a:rPr lang="en-US" dirty="0" err="1"/>
              <a:t>imarticus</a:t>
            </a:r>
            <a:r>
              <a:rPr lang="en-US" dirty="0"/>
              <a:t>\tutorial\</a:t>
            </a:r>
            <a:r>
              <a:rPr lang="en-US" dirty="0" err="1"/>
              <a:t>arraystringcollectiongenerics</a:t>
            </a:r>
            <a:r>
              <a:rPr lang="en-US" dirty="0"/>
              <a:t>\demos\</a:t>
            </a:r>
            <a:r>
              <a:rPr lang="en-US" dirty="0" err="1"/>
              <a:t>exceptionhandlers</a:t>
            </a:r>
            <a:r>
              <a:rPr lang="en-US" dirty="0"/>
              <a:t>\AccessControlService.java</a:t>
            </a:r>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290012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308676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93339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44661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semester2\1-java8\2-arrays-strings-collections-generics\2-class-exercises-and-demos\arrays-strings-collections-generics\</a:t>
            </a:r>
            <a:r>
              <a:rPr lang="en-US" dirty="0" err="1" smtClean="0"/>
              <a:t>src</a:t>
            </a:r>
            <a:r>
              <a:rPr lang="en-US" dirty="0" smtClean="0"/>
              <a:t>\com\</a:t>
            </a:r>
            <a:r>
              <a:rPr lang="en-US" dirty="0" err="1" smtClean="0"/>
              <a:t>imarticus</a:t>
            </a:r>
            <a:r>
              <a:rPr lang="en-US" dirty="0" smtClean="0"/>
              <a:t>\tutorial\</a:t>
            </a:r>
            <a:r>
              <a:rPr lang="en-US" dirty="0" err="1" smtClean="0"/>
              <a:t>arraystringcollectiongenerics</a:t>
            </a:r>
            <a:r>
              <a:rPr lang="en-US" dirty="0" smtClean="0"/>
              <a:t>\exercises\</a:t>
            </a:r>
            <a:r>
              <a:rPr lang="en-US" dirty="0" err="1" smtClean="0"/>
              <a:t>exceptionhandlers</a:t>
            </a:r>
            <a:r>
              <a:rPr lang="en-US" dirty="0" smtClean="0"/>
              <a:t>\ShareMarketService.java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D97A-96BE-4C72-A334-BADB7B3358BD}"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55566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15772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fld id="{2AFE489E-13D5-4701-A5D3-EF25AE96575F}" type="datetime8">
              <a:rPr lang="en-US" sz="700">
                <a:solidFill>
                  <a:srgbClr val="000000"/>
                </a:solidFill>
                <a:latin typeface="Times New Roman" pitchFamily="18" charset="0"/>
                <a:cs typeface="Arial" charset="0"/>
              </a:rPr>
              <a:pPr/>
              <a:t>6/5/2019 6:12 PM</a:t>
            </a:fld>
            <a:endParaRPr lang="en-US" sz="700" dirty="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921702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954752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1B8C545-6483-4EF7-BACA-4D14814B9701}" type="slidenum">
              <a:rPr lang="en-US" altLang="en-US" smtClean="0">
                <a:solidFill>
                  <a:srgbClr val="000000"/>
                </a:solidFill>
                <a:latin typeface="Cambria" panose="02040503050406030204" pitchFamily="18" charset="0"/>
                <a:ea typeface="MS PGothic" pitchFamily="34" charset="-128"/>
              </a:rPr>
              <a:pPr fontAlgn="base">
                <a:spcBef>
                  <a:spcPct val="0"/>
                </a:spcBef>
                <a:spcAft>
                  <a:spcPct val="0"/>
                </a:spcAft>
                <a:defRPr/>
              </a:pPr>
              <a:t>22</a:t>
            </a:fld>
            <a:endParaRPr lang="en-US" altLang="en-US" dirty="0">
              <a:solidFill>
                <a:srgbClr val="000000"/>
              </a:solidFill>
              <a:latin typeface="Cambria" panose="02040503050406030204" pitchFamily="18" charset="0"/>
              <a:ea typeface="MS PGothic" pitchFamily="34" charset="-128"/>
            </a:endParaRPr>
          </a:p>
        </p:txBody>
      </p:sp>
    </p:spTree>
    <p:extLst>
      <p:ext uri="{BB962C8B-B14F-4D97-AF65-F5344CB8AC3E}">
        <p14:creationId xmlns:p14="http://schemas.microsoft.com/office/powerpoint/2010/main" val="332012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6282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65242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0457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9164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0434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57779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037846-F40B-4FCB-96EC-B61D4977715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9700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ags" Target="../tags/tag4.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ags" Target="../tags/tag5.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ags" Target="../tags/tag6.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565174"/>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56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238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025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9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8084722"/>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195200"/>
      </p:ext>
    </p:extLst>
  </p:cSld>
  <p:clrMapOvr>
    <a:masterClrMapping/>
  </p:clrMapOvr>
  <p:transition>
    <p:wipe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2824729"/>
      </p:ext>
    </p:extLst>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E4EBA90-4B0C-4440-9FDB-0CE93A690310}" type="datetimeFigureOut">
              <a:rPr lang="en-US">
                <a:solidFill>
                  <a:prstClr val="black"/>
                </a:solidFill>
              </a:rPr>
              <a:pPr>
                <a:defRPr/>
              </a:pPr>
              <a:t>6/5/2019</a:t>
            </a:fld>
            <a:endParaRPr lang="en-US">
              <a:solidFill>
                <a:prstClr val="black"/>
              </a:solidFill>
            </a:endParaRPr>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solidFill>
                <a:prstClr val="black"/>
              </a:solidFill>
            </a:endParaRPr>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DD6F2FA-1CAE-41FC-B6B8-99C624A72C98}"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09739431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defTabSz="914400"/>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
        <p:nvSpPr>
          <p:cNvPr id="6"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7"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2260019"/>
      </p:ext>
    </p:extLst>
  </p:cSld>
  <p:clrMapOvr>
    <a:masterClrMapping/>
  </p:clrMapOvr>
  <p:transition>
    <p:wipe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617367"/>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7568750"/>
      </p:ext>
    </p:extLst>
  </p:cSld>
  <p:clrMapOvr>
    <a:masterClrMapping/>
  </p:clrMapOvr>
  <p:transition>
    <p:wipe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109158"/>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118872"/>
            <a:ext cx="6184900" cy="6096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32754446"/>
      </p:ext>
    </p:extLst>
  </p:cSld>
  <p:clrMapOvr>
    <a:masterClrMapping/>
  </p:clrMapOvr>
  <p:transition>
    <p:wipe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defTabSz="914400"/>
            <a:endParaRPr lang="en-US" sz="1000" dirty="0">
              <a:solidFill>
                <a:prstClr val="black"/>
              </a:solidFill>
              <a:latin typeface="Cambria"/>
            </a:endParaRPr>
          </a:p>
        </p:txBody>
      </p:sp>
      <p:pic>
        <p:nvPicPr>
          <p:cNvPr id="10" name="Picture 11" descr="120616---Final-Logo-Transparent.png"/>
          <p:cNvPicPr>
            <a:picLocks noChangeAspect="1"/>
          </p:cNvPicPr>
          <p:nvPr userDrawn="1">
            <p:custDataLst>
              <p:tags r:id="rId1"/>
            </p:custDataLst>
          </p:nvPr>
        </p:nvPicPr>
        <p:blipFill>
          <a:blip r:embed="rId4" cstate="print"/>
          <a:srcRect/>
          <a:stretch>
            <a:fillRect/>
          </a:stretch>
        </p:blipFill>
        <p:spPr bwMode="auto">
          <a:xfrm>
            <a:off x="8293100" y="0"/>
            <a:ext cx="774700" cy="914400"/>
          </a:xfrm>
          <a:prstGeom prst="rect">
            <a:avLst/>
          </a:prstGeom>
          <a:noFill/>
          <a:ln w="9525">
            <a:noFill/>
            <a:miter lim="800000"/>
            <a:headEnd/>
            <a:tailEnd/>
          </a:ln>
        </p:spPr>
      </p:pic>
      <p:sp>
        <p:nvSpPr>
          <p:cNvPr id="6" name="Shape 71"/>
          <p:cNvSpPr txBox="1">
            <a:spLocks noChangeArrowheads="1"/>
          </p:cNvSpPr>
          <p:nvPr userDrawn="1"/>
        </p:nvSpPr>
        <p:spPr bwMode="auto">
          <a:xfrm>
            <a:off x="3124200" y="64166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2500">
                <a:solidFill>
                  <a:schemeClr val="tx1"/>
                </a:solidFill>
                <a:latin typeface="Arial" charset="0"/>
                <a:cs typeface="Arial" charset="0"/>
              </a:defRPr>
            </a:lvl1pPr>
            <a:lvl2pPr marL="742950" indent="-285750" eaLnBrk="0" hangingPunct="0">
              <a:defRPr sz="2500">
                <a:solidFill>
                  <a:schemeClr val="tx1"/>
                </a:solidFill>
                <a:latin typeface="Arial" charset="0"/>
                <a:cs typeface="Arial" charset="0"/>
              </a:defRPr>
            </a:lvl2pPr>
            <a:lvl3pPr marL="1143000" indent="-228600" eaLnBrk="0" hangingPunct="0">
              <a:defRPr sz="2500">
                <a:solidFill>
                  <a:schemeClr val="tx1"/>
                </a:solidFill>
                <a:latin typeface="Arial" charset="0"/>
                <a:cs typeface="Arial" charset="0"/>
              </a:defRPr>
            </a:lvl3pPr>
            <a:lvl4pPr marL="1600200" indent="-228600" eaLnBrk="0" hangingPunct="0">
              <a:defRPr sz="2500">
                <a:solidFill>
                  <a:schemeClr val="tx1"/>
                </a:solidFill>
                <a:latin typeface="Arial" charset="0"/>
                <a:cs typeface="Arial" charset="0"/>
              </a:defRPr>
            </a:lvl4pPr>
            <a:lvl5pPr marL="2057400" indent="-228600" eaLnBrk="0" hangingPunct="0">
              <a:defRPr sz="2500">
                <a:solidFill>
                  <a:schemeClr val="tx1"/>
                </a:solidFill>
                <a:latin typeface="Arial" charset="0"/>
                <a:cs typeface="Arial" charset="0"/>
              </a:defRPr>
            </a:lvl5pPr>
            <a:lvl6pPr marL="2514600" indent="-228600" eaLnBrk="0" fontAlgn="base" hangingPunct="0">
              <a:spcBef>
                <a:spcPct val="0"/>
              </a:spcBef>
              <a:spcAft>
                <a:spcPct val="0"/>
              </a:spcAft>
              <a:defRPr sz="2500">
                <a:solidFill>
                  <a:schemeClr val="tx1"/>
                </a:solidFill>
                <a:latin typeface="Arial" charset="0"/>
                <a:cs typeface="Arial" charset="0"/>
              </a:defRPr>
            </a:lvl6pPr>
            <a:lvl7pPr marL="2971800" indent="-228600" eaLnBrk="0" fontAlgn="base" hangingPunct="0">
              <a:spcBef>
                <a:spcPct val="0"/>
              </a:spcBef>
              <a:spcAft>
                <a:spcPct val="0"/>
              </a:spcAft>
              <a:defRPr sz="2500">
                <a:solidFill>
                  <a:schemeClr val="tx1"/>
                </a:solidFill>
                <a:latin typeface="Arial" charset="0"/>
                <a:cs typeface="Arial" charset="0"/>
              </a:defRPr>
            </a:lvl7pPr>
            <a:lvl8pPr marL="3429000" indent="-228600" eaLnBrk="0" fontAlgn="base" hangingPunct="0">
              <a:spcBef>
                <a:spcPct val="0"/>
              </a:spcBef>
              <a:spcAft>
                <a:spcPct val="0"/>
              </a:spcAft>
              <a:defRPr sz="2500">
                <a:solidFill>
                  <a:schemeClr val="tx1"/>
                </a:solidFill>
                <a:latin typeface="Arial" charset="0"/>
                <a:cs typeface="Arial" charset="0"/>
              </a:defRPr>
            </a:lvl8pPr>
            <a:lvl9pPr marL="3886200" indent="-228600" eaLnBrk="0" fontAlgn="base" hangingPunct="0">
              <a:spcBef>
                <a:spcPct val="0"/>
              </a:spcBef>
              <a:spcAft>
                <a:spcPct val="0"/>
              </a:spcAft>
              <a:defRPr sz="2500">
                <a:solidFill>
                  <a:schemeClr val="tx1"/>
                </a:solidFill>
                <a:latin typeface="Arial" charset="0"/>
                <a:cs typeface="Arial" charset="0"/>
              </a:defRPr>
            </a:lvl9pPr>
          </a:lstStyle>
          <a:p>
            <a:pPr algn="ctr" defTabSz="914400" eaLnBrk="1" fontAlgn="base" hangingPunct="1">
              <a:spcBef>
                <a:spcPct val="0"/>
              </a:spcBef>
              <a:spcAft>
                <a:spcPct val="0"/>
              </a:spcAft>
              <a:buSzPct val="25000"/>
              <a:defRPr/>
            </a:pPr>
            <a:r>
              <a:rPr lang="en-US" sz="1100" dirty="0">
                <a:solidFill>
                  <a:srgbClr val="000000"/>
                </a:solidFill>
                <a:latin typeface="Cambria" pitchFamily="18" charset="0"/>
                <a:ea typeface="MS PGothic" pitchFamily="34" charset="-128"/>
                <a:sym typeface="Cambria" pitchFamily="18" charset="0"/>
              </a:rPr>
              <a:t>Private and Confidential</a:t>
            </a:r>
          </a:p>
        </p:txBody>
      </p:sp>
      <p:sp>
        <p:nvSpPr>
          <p:cNvPr id="7" name="Shape 72"/>
          <p:cNvSpPr txBox="1">
            <a:spLocks noChangeArrowheads="1"/>
          </p:cNvSpPr>
          <p:nvPr userDrawn="1"/>
        </p:nvSpPr>
        <p:spPr bwMode="auto">
          <a:xfrm>
            <a:off x="66294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eaLnBrk="0" hangingPunct="0">
              <a:defRPr sz="2500">
                <a:solidFill>
                  <a:schemeClr val="tx1"/>
                </a:solidFill>
                <a:latin typeface="Arial" panose="020B0604020202020204" pitchFamily="34" charset="0"/>
                <a:cs typeface="Arial" panose="020B0604020202020204" pitchFamily="34" charset="0"/>
              </a:defRPr>
            </a:lvl1pPr>
            <a:lvl2pPr marL="742950" indent="-285750" eaLnBrk="0" hangingPunct="0">
              <a:defRPr sz="2500">
                <a:solidFill>
                  <a:schemeClr val="tx1"/>
                </a:solidFill>
                <a:latin typeface="Arial" panose="020B0604020202020204" pitchFamily="34" charset="0"/>
                <a:cs typeface="Arial" panose="020B0604020202020204" pitchFamily="34" charset="0"/>
              </a:defRPr>
            </a:lvl2pPr>
            <a:lvl3pPr marL="1143000" indent="-228600" eaLnBrk="0" hangingPunct="0">
              <a:defRPr sz="2500">
                <a:solidFill>
                  <a:schemeClr val="tx1"/>
                </a:solidFill>
                <a:latin typeface="Arial" panose="020B0604020202020204" pitchFamily="34" charset="0"/>
                <a:cs typeface="Arial" panose="020B0604020202020204" pitchFamily="34" charset="0"/>
              </a:defRPr>
            </a:lvl3pPr>
            <a:lvl4pPr marL="1600200" indent="-228600" eaLnBrk="0" hangingPunct="0">
              <a:defRPr sz="2500">
                <a:solidFill>
                  <a:schemeClr val="tx1"/>
                </a:solidFill>
                <a:latin typeface="Arial" panose="020B0604020202020204" pitchFamily="34" charset="0"/>
                <a:cs typeface="Arial" panose="020B0604020202020204" pitchFamily="34" charset="0"/>
              </a:defRPr>
            </a:lvl4pPr>
            <a:lvl5pPr marL="2057400" indent="-228600" eaLnBrk="0" hangingPunct="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r" defTabSz="914400" eaLnBrk="1" fontAlgn="base" hangingPunct="1">
              <a:spcBef>
                <a:spcPct val="0"/>
              </a:spcBef>
              <a:spcAft>
                <a:spcPct val="0"/>
              </a:spcAft>
              <a:buSzPct val="25000"/>
            </a:pPr>
            <a:fld id="{45FA6095-4726-4D1A-8411-1EF02EB69AD5}" type="slidenum">
              <a:rPr lang="en-US" sz="1100">
                <a:solidFill>
                  <a:srgbClr val="000000"/>
                </a:solidFill>
                <a:latin typeface="Cambria" panose="02040503050406030204" pitchFamily="18" charset="0"/>
                <a:ea typeface="MS PGothic" pitchFamily="34" charset="-128"/>
                <a:sym typeface="Cambria" panose="02040503050406030204" pitchFamily="18" charset="0"/>
              </a:rPr>
              <a:pPr algn="r" defTabSz="914400" eaLnBrk="1" fontAlgn="base" hangingPunct="1">
                <a:spcBef>
                  <a:spcPct val="0"/>
                </a:spcBef>
                <a:spcAft>
                  <a:spcPct val="0"/>
                </a:spcAft>
                <a:buSzPct val="25000"/>
              </a:pPr>
              <a:t>‹#›</a:t>
            </a:fld>
            <a:endParaRPr lang="en-US" sz="1100" dirty="0">
              <a:solidFill>
                <a:srgbClr val="000000"/>
              </a:solidFill>
              <a:latin typeface="Cambria" panose="02040503050406030204" pitchFamily="18" charset="0"/>
              <a:ea typeface="MS PGothic" pitchFamily="34" charset="-128"/>
              <a:sym typeface="Cambria" panose="02040503050406030204" pitchFamily="18" charset="0"/>
            </a:endParaRPr>
          </a:p>
        </p:txBody>
      </p:sp>
    </p:spTree>
    <p:extLst>
      <p:ext uri="{BB962C8B-B14F-4D97-AF65-F5344CB8AC3E}">
        <p14:creationId xmlns:p14="http://schemas.microsoft.com/office/powerpoint/2010/main" val="374360402"/>
      </p:ext>
    </p:extLst>
  </p:cSld>
  <p:clrMapOvr>
    <a:masterClrMapping/>
  </p:clrMapOvr>
  <p:transition>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517668"/>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719428"/>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pPr defTabSz="914400"/>
            <a:fld id="{75CFC4E9-40B5-7546-816D-324BD338B0C6}" type="datetimeFigureOut">
              <a:rPr lang="en-US" smtClean="0">
                <a:solidFill>
                  <a:prstClr val="black"/>
                </a:solidFill>
              </a:rPr>
              <a:pPr defTabSz="914400"/>
              <a:t>6/5/2019</a:t>
            </a:fld>
            <a:endParaRPr lang="en-US">
              <a:solidFill>
                <a:prstClr val="black"/>
              </a:solidFill>
            </a:endParaRPr>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pPr defTabSz="914400"/>
            <a:endParaRPr lang="en-US">
              <a:solidFill>
                <a:prstClr val="black"/>
              </a:solidFill>
            </a:endParaRP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pPr defTabSz="914400"/>
            <a:fld id="{3A565E46-7880-4D4D-B1EB-437D39468CE2}" type="slidenum">
              <a:rPr lang="en-US" smtClean="0">
                <a:solidFill>
                  <a:prstClr val="black"/>
                </a:solidFill>
              </a:rPr>
              <a:pPr defTabSz="914400"/>
              <a:t>‹#›</a:t>
            </a:fld>
            <a:endParaRPr lang="en-US">
              <a:solidFill>
                <a:prstClr val="black"/>
              </a:solidFill>
            </a:endParaRPr>
          </a:p>
        </p:txBody>
      </p:sp>
      <p:grpSp>
        <p:nvGrpSpPr>
          <p:cNvPr id="7" name="Group 6"/>
          <p:cNvGrpSpPr/>
          <p:nvPr userDrawn="1"/>
        </p:nvGrpSpPr>
        <p:grpSpPr>
          <a:xfrm>
            <a:off x="0" y="-67657"/>
            <a:ext cx="9144000" cy="798653"/>
            <a:chOff x="0" y="-67657"/>
            <a:chExt cx="9144000" cy="79865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0783"/>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120616---Final-Logo-Transparent.png"/>
            <p:cNvPicPr>
              <a:picLocks noChangeAspect="1"/>
            </p:cNvPicPr>
            <p:nvPr>
              <p:custDataLst>
                <p:tags r:id="rId1"/>
              </p:custDataLst>
            </p:nvPr>
          </p:nvPicPr>
          <p:blipFill>
            <a:blip r:embed="rId4" cstate="print"/>
            <a:srcRect/>
            <a:stretch>
              <a:fillRect/>
            </a:stretch>
          </p:blipFill>
          <p:spPr bwMode="auto">
            <a:xfrm>
              <a:off x="8335864" y="-67657"/>
              <a:ext cx="676636" cy="798653"/>
            </a:xfrm>
            <a:prstGeom prst="rect">
              <a:avLst/>
            </a:prstGeom>
            <a:noFill/>
            <a:ln w="9525">
              <a:noFill/>
              <a:miter lim="800000"/>
              <a:headEnd/>
              <a:tailEnd/>
            </a:ln>
          </p:spPr>
        </p:pic>
      </p:grpSp>
    </p:spTree>
    <p:extLst>
      <p:ext uri="{BB962C8B-B14F-4D97-AF65-F5344CB8AC3E}">
        <p14:creationId xmlns:p14="http://schemas.microsoft.com/office/powerpoint/2010/main" val="63454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2028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0" y="-67657"/>
            <a:ext cx="9144000" cy="798653"/>
            <a:chOff x="0" y="-67657"/>
            <a:chExt cx="9144000" cy="798653"/>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0783"/>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120616---Final-Logo-Transparent.png"/>
            <p:cNvPicPr>
              <a:picLocks noChangeAspect="1"/>
            </p:cNvPicPr>
            <p:nvPr>
              <p:custDataLst>
                <p:tags r:id="rId1"/>
              </p:custDataLst>
            </p:nvPr>
          </p:nvPicPr>
          <p:blipFill>
            <a:blip r:embed="rId4" cstate="print"/>
            <a:srcRect/>
            <a:stretch>
              <a:fillRect/>
            </a:stretch>
          </p:blipFill>
          <p:spPr bwMode="auto">
            <a:xfrm>
              <a:off x="8335864" y="-67657"/>
              <a:ext cx="676636" cy="798653"/>
            </a:xfrm>
            <a:prstGeom prst="rect">
              <a:avLst/>
            </a:prstGeom>
            <a:noFill/>
            <a:ln w="9525">
              <a:noFill/>
              <a:miter lim="800000"/>
              <a:headEnd/>
              <a:tailEnd/>
            </a:ln>
          </p:spPr>
        </p:pic>
      </p:grpSp>
    </p:spTree>
    <p:extLst>
      <p:ext uri="{BB962C8B-B14F-4D97-AF65-F5344CB8AC3E}">
        <p14:creationId xmlns:p14="http://schemas.microsoft.com/office/powerpoint/2010/main" val="379496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933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912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450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966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FC4E9-40B5-7546-816D-324BD338B0C6}" type="datetimeFigureOut">
              <a:rPr lang="en-US" smtClean="0">
                <a:solidFill>
                  <a:prstClr val="black">
                    <a:tint val="75000"/>
                  </a:prstClr>
                </a:solidFill>
              </a:rPr>
              <a:pPr/>
              <a:t>6/5/2019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A565E46-7880-4D4D-B1EB-437D39468CE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2320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tags" Target="../tags/tag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4.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5.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4"/>
            </p:custDataLst>
          </p:nvPr>
        </p:nvPicPr>
        <p:blipFill>
          <a:blip r:embed="rId6"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73793322"/>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fld id="{75CFC4E9-40B5-7546-816D-324BD338B0C6}" type="datetimeFigureOut">
              <a:rPr lang="en-US" smtClean="0">
                <a:solidFill>
                  <a:prstClr val="black">
                    <a:tint val="75000"/>
                  </a:prstClr>
                </a:solidFill>
              </a:rPr>
              <a:pPr/>
              <a:t>6/5/2019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defRPr>
            </a:lvl1pPr>
          </a:lstStyle>
          <a:p>
            <a:fld id="{3A565E46-7880-4D4D-B1EB-437D39468CE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5896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31" r:id="rId12"/>
  </p:sldLayoutIdLst>
  <p:txStyles>
    <p:titleStyle>
      <a:lvl1pPr algn="ctr" defTabSz="457200" rtl="0" eaLnBrk="1" latinLnBrk="0" hangingPunct="1">
        <a:spcBef>
          <a:spcPct val="0"/>
        </a:spcBef>
        <a:buNone/>
        <a:defRPr sz="4400" kern="1200">
          <a:solidFill>
            <a:schemeClr val="tx1"/>
          </a:solidFill>
          <a:latin typeface="Cambria" panose="02040503050406030204" pitchFamily="18"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panose="02040503050406030204" pitchFamily="18"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mbria" panose="02040503050406030204" pitchFamily="18"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mbria" panose="02040503050406030204" pitchFamily="18"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p:custDataLst>
              <p:tags r:id="rId5"/>
            </p:custDataLst>
          </p:nvPr>
        </p:nvPicPr>
        <p:blipFill>
          <a:blip r:embed="rId7"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5" name="Slide Number Placeholder 5"/>
          <p:cNvSpPr txBox="1">
            <a:spLocks/>
          </p:cNvSpPr>
          <p:nvPr/>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9764977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3"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1495956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32" r:id="rId4"/>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rPr>
              <a:t>Private and Confidential</a:t>
            </a:r>
          </a:p>
        </p:txBody>
      </p:sp>
      <p:sp>
        <p:nvSpPr>
          <p:cNvPr id="3"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58232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Lst>
  <p:transition>
    <p:wipe dir="u"/>
  </p:transition>
  <p:hf hdr="0" ftr="0" dt="0"/>
  <p:txStyles>
    <p:titleStyle>
      <a:lvl1pPr algn="ctr" defTabSz="455613" rtl="0" eaLnBrk="0" fontAlgn="base" hangingPunct="0">
        <a:spcBef>
          <a:spcPct val="0"/>
        </a:spcBef>
        <a:spcAft>
          <a:spcPct val="0"/>
        </a:spcAft>
        <a:defRPr sz="4400" kern="1200">
          <a:solidFill>
            <a:schemeClr val="tx1"/>
          </a:solidFill>
          <a:latin typeface="+mj-lt"/>
          <a:ea typeface="ＭＳ Ｐゴシック"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ＭＳ Ｐゴシック"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xml"/><Relationship Id="rId1" Type="http://schemas.openxmlformats.org/officeDocument/2006/relationships/tags" Target="../tags/tag24.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2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2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ImarticusLearninginstitute" TargetMode="External"/><Relationship Id="rId3" Type="http://schemas.openxmlformats.org/officeDocument/2006/relationships/notesSlide" Target="../notesSlides/notesSlide21.xml"/><Relationship Id="rId7" Type="http://schemas.openxmlformats.org/officeDocument/2006/relationships/image" Target="../media/image2.png"/><Relationship Id="rId2" Type="http://schemas.openxmlformats.org/officeDocument/2006/relationships/slideLayout" Target="../slideLayouts/slideLayout19.xml"/><Relationship Id="rId1" Type="http://schemas.openxmlformats.org/officeDocument/2006/relationships/tags" Target="../tags/tag27.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44000" cy="6880194"/>
          </a:xfrm>
          <a:prstGeom prst="rect">
            <a:avLst/>
          </a:prstGeom>
        </p:spPr>
      </p:pic>
      <p:sp>
        <p:nvSpPr>
          <p:cNvPr id="2" name="TextBox 1">
            <a:extLst>
              <a:ext uri="{FF2B5EF4-FFF2-40B4-BE49-F238E27FC236}">
                <a16:creationId xmlns:a16="http://schemas.microsoft.com/office/drawing/2014/main" xmlns="" id="{68DE5991-D4F7-4CF5-B88F-152C8EBF402E}"/>
              </a:ext>
            </a:extLst>
          </p:cNvPr>
          <p:cNvSpPr txBox="1"/>
          <p:nvPr/>
        </p:nvSpPr>
        <p:spPr>
          <a:xfrm>
            <a:off x="797857" y="803238"/>
            <a:ext cx="3960956" cy="1569660"/>
          </a:xfrm>
          <a:prstGeom prst="rect">
            <a:avLst/>
          </a:prstGeom>
          <a:noFill/>
        </p:spPr>
        <p:txBody>
          <a:bodyPr wrap="square" rtlCol="0">
            <a:spAutoFit/>
          </a:bodyPr>
          <a:lstStyle/>
          <a:p>
            <a:r>
              <a:rPr lang="en-US" sz="4800" b="1" dirty="0">
                <a:solidFill>
                  <a:prstClr val="white"/>
                </a:solidFill>
                <a:latin typeface="Cambria" panose="02040503050406030204" pitchFamily="18" charset="0"/>
              </a:rPr>
              <a:t>Exception Handling</a:t>
            </a:r>
          </a:p>
        </p:txBody>
      </p:sp>
    </p:spTree>
    <p:extLst>
      <p:ext uri="{BB962C8B-B14F-4D97-AF65-F5344CB8AC3E}">
        <p14:creationId xmlns:p14="http://schemas.microsoft.com/office/powerpoint/2010/main" val="45665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T</a:t>
            </a:r>
            <a:r>
              <a:rPr lang="en-IN" sz="2000" b="1" dirty="0" err="1">
                <a:solidFill>
                  <a:schemeClr val="bg1"/>
                </a:solidFill>
                <a:latin typeface="Cambria" panose="02040503050406030204" pitchFamily="18" charset="0"/>
                <a:cs typeface="Avenir Light"/>
              </a:rPr>
              <a:t>hrow</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6BAF1C6A-58B1-430D-8D2F-12C30F0A3246}"/>
              </a:ext>
            </a:extLst>
          </p:cNvPr>
          <p:cNvSpPr/>
          <p:nvPr/>
        </p:nvSpPr>
        <p:spPr>
          <a:xfrm>
            <a:off x="114300" y="1534813"/>
            <a:ext cx="8731623" cy="2554545"/>
          </a:xfrm>
          <a:prstGeom prst="rect">
            <a:avLst/>
          </a:prstGeom>
          <a:solidFill>
            <a:schemeClr val="accent3">
              <a:lumMod val="20000"/>
              <a:lumOff val="80000"/>
            </a:schemeClr>
          </a:solidFill>
        </p:spPr>
        <p:txBody>
          <a:bodyPr wrap="square">
            <a:spAutoFit/>
          </a:bodyPr>
          <a:lstStyle/>
          <a:p>
            <a:r>
              <a:rPr lang="en-IN" sz="2000" dirty="0">
                <a:latin typeface="Cambria" panose="02040503050406030204" pitchFamily="18" charset="0"/>
              </a:rPr>
              <a:t>It is possible for the program to throw an exception explicitly, using the throw statement. </a:t>
            </a:r>
          </a:p>
          <a:p>
            <a:r>
              <a:rPr lang="en-IN" sz="2000" dirty="0">
                <a:latin typeface="Cambria" panose="02040503050406030204" pitchFamily="18" charset="0"/>
              </a:rPr>
              <a:t>The general form of throw is :</a:t>
            </a:r>
          </a:p>
          <a:p>
            <a:endParaRPr lang="en-IN" sz="2000" dirty="0">
              <a:latin typeface="Cambria" panose="02040503050406030204" pitchFamily="18" charset="0"/>
            </a:endParaRPr>
          </a:p>
          <a:p>
            <a:r>
              <a:rPr lang="en-IN" sz="2000" dirty="0">
                <a:latin typeface="Cambria" panose="02040503050406030204" pitchFamily="18" charset="0"/>
              </a:rPr>
              <a:t> </a:t>
            </a:r>
            <a:r>
              <a:rPr lang="en-IN" sz="2000" b="1" dirty="0">
                <a:latin typeface="Cambria" panose="02040503050406030204" pitchFamily="18" charset="0"/>
              </a:rPr>
              <a:t>throw </a:t>
            </a:r>
            <a:r>
              <a:rPr lang="en-IN" sz="2000" b="1" dirty="0" err="1">
                <a:latin typeface="Cambria" panose="02040503050406030204" pitchFamily="18" charset="0"/>
              </a:rPr>
              <a:t>ThrowableInstance</a:t>
            </a:r>
            <a:r>
              <a:rPr lang="en-IN" sz="2000" b="1" dirty="0">
                <a:latin typeface="Cambria" panose="02040503050406030204" pitchFamily="18" charset="0"/>
              </a:rPr>
              <a:t>; </a:t>
            </a:r>
          </a:p>
          <a:p>
            <a:endParaRPr lang="en-IN" sz="2000" dirty="0">
              <a:latin typeface="Cambria" panose="02040503050406030204" pitchFamily="18" charset="0"/>
            </a:endParaRPr>
          </a:p>
          <a:p>
            <a:r>
              <a:rPr lang="en-IN" sz="2000" dirty="0">
                <a:latin typeface="Cambria" panose="02040503050406030204" pitchFamily="18" charset="0"/>
              </a:rPr>
              <a:t>Here, </a:t>
            </a:r>
            <a:r>
              <a:rPr lang="en-IN" sz="2000" dirty="0" err="1">
                <a:latin typeface="Cambria" panose="02040503050406030204" pitchFamily="18" charset="0"/>
              </a:rPr>
              <a:t>ThrowableInstance</a:t>
            </a:r>
            <a:r>
              <a:rPr lang="en-IN" sz="2000" dirty="0">
                <a:latin typeface="Cambria" panose="02040503050406030204" pitchFamily="18" charset="0"/>
              </a:rPr>
              <a:t> is an object of type Throwable or a subclass of Throwable. </a:t>
            </a:r>
          </a:p>
        </p:txBody>
      </p:sp>
    </p:spTree>
    <p:custDataLst>
      <p:tags r:id="rId1"/>
    </p:custDataLst>
    <p:extLst>
      <p:ext uri="{BB962C8B-B14F-4D97-AF65-F5344CB8AC3E}">
        <p14:creationId xmlns:p14="http://schemas.microsoft.com/office/powerpoint/2010/main" val="498764537"/>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T</a:t>
            </a:r>
            <a:r>
              <a:rPr lang="en-IN" sz="2000" b="1" dirty="0" err="1">
                <a:solidFill>
                  <a:schemeClr val="bg1"/>
                </a:solidFill>
                <a:latin typeface="Cambria" panose="02040503050406030204" pitchFamily="18" charset="0"/>
                <a:cs typeface="Avenir Light"/>
              </a:rPr>
              <a:t>hrow</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6BAF1C6A-58B1-430D-8D2F-12C30F0A3246}"/>
              </a:ext>
            </a:extLst>
          </p:cNvPr>
          <p:cNvSpPr/>
          <p:nvPr/>
        </p:nvSpPr>
        <p:spPr>
          <a:xfrm>
            <a:off x="182880" y="1463040"/>
            <a:ext cx="8778240" cy="4401205"/>
          </a:xfrm>
          <a:prstGeom prst="rect">
            <a:avLst/>
          </a:prstGeom>
        </p:spPr>
        <p:txBody>
          <a:bodyPr wrap="square">
            <a:spAutoFit/>
          </a:bodyPr>
          <a:lstStyle/>
          <a:p>
            <a:pPr marL="342900" indent="-342900">
              <a:buFont typeface="Arial" panose="020B0604020202020204" pitchFamily="34" charset="0"/>
              <a:buChar char="•"/>
            </a:pPr>
            <a:r>
              <a:rPr lang="en-IN" sz="2000" dirty="0" smtClean="0">
                <a:latin typeface="Cambria" panose="02040503050406030204" pitchFamily="18" charset="0"/>
              </a:rPr>
              <a:t>Primitive </a:t>
            </a:r>
            <a:r>
              <a:rPr lang="en-IN" sz="2000" dirty="0">
                <a:latin typeface="Cambria" panose="02040503050406030204" pitchFamily="18" charset="0"/>
              </a:rPr>
              <a:t>types, such as int or char, as well as non-Throwable classes, such as String and Object, cannot be used as exceptions. </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a:latin typeface="Cambria" panose="02040503050406030204" pitchFamily="18" charset="0"/>
              </a:rPr>
              <a:t>The flow of execution stops immediately after the throw statement; any subsequent statements are not executed. </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a:latin typeface="Cambria" panose="02040503050406030204" pitchFamily="18" charset="0"/>
              </a:rPr>
              <a:t>The nearest enclosing try block is inspected to see if it has a catch statement that matches the type of exception.</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a:latin typeface="Cambria" panose="02040503050406030204" pitchFamily="18" charset="0"/>
              </a:rPr>
              <a:t> If it does find a match, control is transferred to that statement. If not, then the next enclosing try statement is inspected, and so on. </a:t>
            </a:r>
          </a:p>
          <a:p>
            <a:pPr marL="342900" indent="-342900">
              <a:buFont typeface="Arial" panose="020B0604020202020204" pitchFamily="34" charset="0"/>
              <a:buChar char="•"/>
            </a:pPr>
            <a:endParaRPr lang="en-IN" sz="2000" dirty="0">
              <a:latin typeface="Cambria" panose="02040503050406030204" pitchFamily="18" charset="0"/>
            </a:endParaRPr>
          </a:p>
          <a:p>
            <a:pPr marL="342900" indent="-342900">
              <a:buFont typeface="Arial" panose="020B0604020202020204" pitchFamily="34" charset="0"/>
              <a:buChar char="•"/>
            </a:pPr>
            <a:r>
              <a:rPr lang="en-IN" sz="2000" dirty="0">
                <a:latin typeface="Cambria" panose="02040503050406030204" pitchFamily="18" charset="0"/>
              </a:rPr>
              <a:t>If no matching catch is found, then the default exception handler halts the program and prints the stack trace</a:t>
            </a:r>
          </a:p>
        </p:txBody>
      </p:sp>
    </p:spTree>
    <p:custDataLst>
      <p:tags r:id="rId1"/>
    </p:custDataLst>
    <p:extLst>
      <p:ext uri="{BB962C8B-B14F-4D97-AF65-F5344CB8AC3E}">
        <p14:creationId xmlns:p14="http://schemas.microsoft.com/office/powerpoint/2010/main" val="3211255445"/>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Welcome User – rethrow Exception</a:t>
            </a:r>
          </a:p>
        </p:txBody>
      </p:sp>
      <p:sp>
        <p:nvSpPr>
          <p:cNvPr id="4" name="Rectangle 3">
            <a:extLst>
              <a:ext uri="{FF2B5EF4-FFF2-40B4-BE49-F238E27FC236}">
                <a16:creationId xmlns:a16="http://schemas.microsoft.com/office/drawing/2014/main" xmlns="" id="{BECE3F7D-6F19-4983-81E9-6B66A04C9222}"/>
              </a:ext>
            </a:extLst>
          </p:cNvPr>
          <p:cNvSpPr/>
          <p:nvPr/>
        </p:nvSpPr>
        <p:spPr>
          <a:xfrm>
            <a:off x="539943" y="1604237"/>
            <a:ext cx="8064114" cy="4770537"/>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welcomeUser(</a:t>
            </a:r>
            <a:r>
              <a:rPr lang="en-US" sz="1600" b="1" noProof="1">
                <a:solidFill>
                  <a:srgbClr val="0000FF"/>
                </a:solidFill>
                <a:latin typeface="Courier New" panose="02070309020205020404" pitchFamily="49" charset="0"/>
              </a:rPr>
              <a:t>String</a:t>
            </a:r>
            <a:r>
              <a:rPr lang="en-US" sz="1600" b="1" noProof="1">
                <a:solidFill>
                  <a:srgbClr val="000000"/>
                </a:solidFill>
                <a:latin typeface="Courier New" panose="02070309020205020404" pitchFamily="49" charset="0"/>
              </a:rPr>
              <a:t> name)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r>
              <a:rPr lang="en-US" sz="1600" b="1" noProof="1" smtClean="0">
                <a:solidFill>
                  <a:srgbClr val="000000"/>
                </a:solidFill>
                <a:latin typeface="Courier New" panose="02070309020205020404" pitchFamily="49" charset="0"/>
              </a:rPr>
              <a:t>{</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if</a:t>
            </a:r>
            <a:r>
              <a:rPr lang="en-US" sz="1600" b="1" noProof="1">
                <a:solidFill>
                  <a:srgbClr val="000000"/>
                </a:solidFill>
                <a:latin typeface="Courier New" panose="02070309020205020404" pitchFamily="49" charset="0"/>
              </a:rPr>
              <a:t>(</a:t>
            </a:r>
            <a:r>
              <a:rPr lang="en-US" sz="1600" b="1" noProof="1">
                <a:solidFill>
                  <a:srgbClr val="0000FF"/>
                </a:solidFill>
                <a:latin typeface="Courier New" panose="02070309020205020404" pitchFamily="49" charset="0"/>
              </a:rPr>
              <a:t>null</a:t>
            </a:r>
            <a:r>
              <a:rPr lang="en-US" sz="1600" b="1" noProof="1">
                <a:solidFill>
                  <a:srgbClr val="000000"/>
                </a:solidFill>
                <a:latin typeface="Courier New" panose="02070309020205020404" pitchFamily="49" charset="0"/>
              </a:rPr>
              <a:t> == name)</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throw</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new</a:t>
            </a:r>
            <a:r>
              <a:rPr lang="en-US" sz="1600" b="1" noProof="1">
                <a:solidFill>
                  <a:srgbClr val="000000"/>
                </a:solidFill>
                <a:latin typeface="Courier New" panose="02070309020205020404" pitchFamily="49" charset="0"/>
              </a:rPr>
              <a:t> NullPointerException(</a:t>
            </a:r>
            <a:r>
              <a:rPr lang="en-US" sz="1600" b="1" noProof="1">
                <a:solidFill>
                  <a:srgbClr val="A31515"/>
                </a:solidFill>
                <a:latin typeface="Courier New" panose="02070309020205020404" pitchFamily="49" charset="0"/>
              </a:rPr>
              <a:t>"Name is null"</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"Welcome "</a:t>
            </a:r>
            <a:r>
              <a:rPr lang="en-US" sz="1600" b="1" noProof="1">
                <a:solidFill>
                  <a:srgbClr val="000000"/>
                </a:solidFill>
                <a:latin typeface="Courier New" panose="02070309020205020404" pitchFamily="49" charset="0"/>
              </a:rPr>
              <a:t> + name</a:t>
            </a:r>
            <a:r>
              <a:rPr lang="en-US" sz="1600" b="1" noProof="1" smtClean="0">
                <a:solidFill>
                  <a:srgbClr val="000000"/>
                </a:solidFill>
                <a:latin typeface="Courier New" panose="02070309020205020404" pitchFamily="49" charset="0"/>
              </a:rPr>
              <a:t>);</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catch</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NullPointerException</a:t>
            </a:r>
            <a:r>
              <a:rPr lang="en-US" sz="1600" b="1" noProof="1">
                <a:solidFill>
                  <a:srgbClr val="000000"/>
                </a:solidFill>
                <a:latin typeface="Courier New" panose="02070309020205020404" pitchFamily="49" charset="0"/>
              </a:rPr>
              <a:t> e)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"Caught inside welcome."</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throw</a:t>
            </a:r>
            <a:r>
              <a:rPr lang="en-US" sz="1600" b="1" noProof="1">
                <a:solidFill>
                  <a:srgbClr val="000000"/>
                </a:solidFill>
                <a:latin typeface="Courier New" panose="02070309020205020404" pitchFamily="49" charset="0"/>
              </a:rPr>
              <a:t> e; </a:t>
            </a:r>
            <a:r>
              <a:rPr lang="en-US" sz="1600" b="1" noProof="1">
                <a:solidFill>
                  <a:srgbClr val="008000"/>
                </a:solidFill>
                <a:latin typeface="Courier New" panose="02070309020205020404" pitchFamily="49" charset="0"/>
              </a:rPr>
              <a:t>// rethrow the exception</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r>
              <a:rPr lang="en-US" sz="1600" b="1" noProof="1" smtClean="0">
                <a:solidFill>
                  <a:srgbClr val="000000"/>
                </a:solidFill>
                <a:latin typeface="Courier New" panose="02070309020205020404" pitchFamily="49" charset="0"/>
              </a:rPr>
              <a:t>}</a:t>
            </a:r>
            <a:r>
              <a:rPr lang="en-US" sz="1600" b="1" noProof="1">
                <a:solidFill>
                  <a:srgbClr val="000000"/>
                </a:solidFill>
                <a:latin typeface="Courier New" panose="02070309020205020404" pitchFamily="49" charset="0"/>
              </a:rPr>
              <a:t/>
            </a:r>
            <a:br>
              <a:rPr lang="en-US" sz="1600" b="1" noProof="1">
                <a:solidFill>
                  <a:srgbClr val="000000"/>
                </a:solidFill>
                <a:latin typeface="Courier New" panose="02070309020205020404" pitchFamily="49" charset="0"/>
              </a:rPr>
            </a:b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public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main(</a:t>
            </a:r>
            <a:r>
              <a:rPr lang="en-US" sz="1600" b="1" noProof="1">
                <a:solidFill>
                  <a:srgbClr val="0000FF"/>
                </a:solidFill>
                <a:latin typeface="Courier New" panose="02070309020205020404" pitchFamily="49" charset="0"/>
              </a:rPr>
              <a:t>String</a:t>
            </a:r>
            <a:r>
              <a:rPr lang="en-US" sz="1600" b="1" noProof="1">
                <a:solidFill>
                  <a:srgbClr val="000000"/>
                </a:solidFill>
                <a:latin typeface="Courier New" panose="02070309020205020404" pitchFamily="49" charset="0"/>
              </a:rPr>
              <a:t> args[])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welcomeUser(</a:t>
            </a:r>
            <a:r>
              <a:rPr lang="en-US" sz="1600" b="1" noProof="1">
                <a:solidFill>
                  <a:srgbClr val="A31515"/>
                </a:solidFill>
                <a:latin typeface="Courier New" panose="02070309020205020404" pitchFamily="49" charset="0"/>
              </a:rPr>
              <a:t>"alex Pandiyan"</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welcomeUser(</a:t>
            </a:r>
            <a:r>
              <a:rPr lang="en-US" sz="1600" b="1" noProof="1">
                <a:solidFill>
                  <a:srgbClr val="0000FF"/>
                </a:solidFill>
                <a:latin typeface="Courier New" panose="02070309020205020404" pitchFamily="49" charset="0"/>
              </a:rPr>
              <a:t>null</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catch</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NullPointerException</a:t>
            </a:r>
            <a:r>
              <a:rPr lang="en-US" sz="1600" b="1" noProof="1">
                <a:solidFill>
                  <a:srgbClr val="000000"/>
                </a:solidFill>
                <a:latin typeface="Courier New" panose="02070309020205020404" pitchFamily="49" charset="0"/>
              </a:rPr>
              <a:t> e)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"Recaught: "</a:t>
            </a:r>
            <a:r>
              <a:rPr lang="en-US" sz="1600" b="1" noProof="1">
                <a:solidFill>
                  <a:srgbClr val="000000"/>
                </a:solidFill>
                <a:latin typeface="Courier New" panose="02070309020205020404" pitchFamily="49" charset="0"/>
              </a:rPr>
              <a:t> + e);</a:t>
            </a: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endParaRPr lang="en-US" sz="1600" b="1" noProof="1">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506336430"/>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Throws</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2862322"/>
          </a:xfrm>
          <a:prstGeom prst="rect">
            <a:avLst/>
          </a:prstGeom>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rPr>
              <a:t>If a method is capable of causing an exception that it does not handle, it must specify this </a:t>
            </a:r>
            <a:r>
              <a:rPr lang="en-IN" dirty="0" err="1">
                <a:latin typeface="Cambria" panose="02040503050406030204" pitchFamily="18" charset="0"/>
              </a:rPr>
              <a:t>behavior</a:t>
            </a:r>
            <a:r>
              <a:rPr lang="en-IN" dirty="0">
                <a:latin typeface="Cambria" panose="02040503050406030204" pitchFamily="18" charset="0"/>
              </a:rPr>
              <a:t> so that callers of the method can guard themselves against that exception. </a:t>
            </a:r>
          </a:p>
          <a:p>
            <a:pPr marL="285750" indent="-285750">
              <a:buFont typeface="Arial" panose="020B0604020202020204" pitchFamily="34" charset="0"/>
              <a:buChar char="•"/>
            </a:pPr>
            <a:r>
              <a:rPr lang="en-IN" dirty="0">
                <a:latin typeface="Cambria" panose="02040503050406030204" pitchFamily="18" charset="0"/>
              </a:rPr>
              <a:t>This can be done by including </a:t>
            </a:r>
            <a:r>
              <a:rPr lang="en-IN" b="1" dirty="0">
                <a:latin typeface="Cambria" panose="02040503050406030204" pitchFamily="18" charset="0"/>
              </a:rPr>
              <a:t>throws</a:t>
            </a:r>
            <a:r>
              <a:rPr lang="en-IN" dirty="0">
                <a:latin typeface="Cambria" panose="02040503050406030204" pitchFamily="18" charset="0"/>
              </a:rPr>
              <a:t> clause in the method’s declaration</a:t>
            </a:r>
            <a:r>
              <a:rPr lang="en-IN" dirty="0" smtClean="0">
                <a:latin typeface="Cambria" panose="02040503050406030204" pitchFamily="18" charset="0"/>
              </a:rPr>
              <a:t>.</a:t>
            </a: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A throws clause lists the types of exceptions that a method might throw. </a:t>
            </a:r>
          </a:p>
          <a:p>
            <a:pPr marL="285750" indent="-285750">
              <a:buFont typeface="Arial" panose="020B0604020202020204" pitchFamily="34" charset="0"/>
              <a:buChar char="•"/>
            </a:pPr>
            <a:r>
              <a:rPr lang="en-IN" dirty="0">
                <a:latin typeface="Cambria" panose="02040503050406030204" pitchFamily="18" charset="0"/>
              </a:rPr>
              <a:t>This is necessary for all exceptions, except those of type Error or </a:t>
            </a:r>
            <a:r>
              <a:rPr lang="en-IN" dirty="0" err="1">
                <a:latin typeface="Cambria" panose="02040503050406030204" pitchFamily="18" charset="0"/>
              </a:rPr>
              <a:t>RuntimeException</a:t>
            </a:r>
            <a:r>
              <a:rPr lang="en-IN" dirty="0">
                <a:latin typeface="Cambria" panose="02040503050406030204" pitchFamily="18" charset="0"/>
              </a:rPr>
              <a:t>, or any of their subclasses. </a:t>
            </a:r>
          </a:p>
          <a:p>
            <a:pPr marL="285750" indent="-285750">
              <a:buFont typeface="Arial" panose="020B0604020202020204" pitchFamily="34" charset="0"/>
              <a:buChar char="•"/>
            </a:pPr>
            <a:r>
              <a:rPr lang="en-IN" dirty="0">
                <a:latin typeface="Cambria" panose="02040503050406030204" pitchFamily="18" charset="0"/>
              </a:rPr>
              <a:t>All other exceptions that a method can throw must be declared in the throws clause. If they are not, a compile-time error will result. </a:t>
            </a:r>
          </a:p>
          <a:p>
            <a:pPr marL="285750" indent="-285750">
              <a:buFont typeface="Arial" panose="020B0604020202020204" pitchFamily="34" charset="0"/>
              <a:buChar char="•"/>
            </a:pPr>
            <a:r>
              <a:rPr lang="en-IN" dirty="0">
                <a:latin typeface="Cambria" panose="02040503050406030204" pitchFamily="18" charset="0"/>
              </a:rPr>
              <a:t>This is the general form of a method declaration that includes a throws clause: </a:t>
            </a:r>
          </a:p>
        </p:txBody>
      </p:sp>
      <p:sp>
        <p:nvSpPr>
          <p:cNvPr id="3" name="Rectangle 2"/>
          <p:cNvSpPr/>
          <p:nvPr/>
        </p:nvSpPr>
        <p:spPr>
          <a:xfrm>
            <a:off x="834887" y="4900718"/>
            <a:ext cx="7010400" cy="1077218"/>
          </a:xfrm>
          <a:prstGeom prst="rect">
            <a:avLst/>
          </a:prstGeom>
          <a:solidFill>
            <a:schemeClr val="bg1">
              <a:lumMod val="95000"/>
            </a:schemeClr>
          </a:solidFill>
          <a:ln>
            <a:solidFill>
              <a:schemeClr val="bg1">
                <a:lumMod val="50000"/>
              </a:schemeClr>
            </a:solidFill>
          </a:ln>
        </p:spPr>
        <p:txBody>
          <a:bodyPr wrap="square">
            <a:spAutoFit/>
          </a:bodyPr>
          <a:lstStyle/>
          <a:p>
            <a:r>
              <a:rPr lang="en-IN" sz="1600" b="1" dirty="0">
                <a:latin typeface="Courier New" panose="02070309020205020404" pitchFamily="49" charset="0"/>
              </a:rPr>
              <a:t>type method-name(parameter-list) throws exception-list</a:t>
            </a:r>
          </a:p>
          <a:p>
            <a:r>
              <a:rPr lang="en-IN" sz="1600" b="1" dirty="0">
                <a:solidFill>
                  <a:srgbClr val="D4D4D4"/>
                </a:solidFill>
                <a:latin typeface="Courier New" panose="02070309020205020404" pitchFamily="49" charset="0"/>
              </a:rPr>
              <a:t>{</a:t>
            </a:r>
          </a:p>
          <a:p>
            <a:r>
              <a:rPr lang="en-IN" sz="1600" b="1" dirty="0">
                <a:solidFill>
                  <a:srgbClr val="6A9955"/>
                </a:solidFill>
                <a:latin typeface="Courier New" panose="02070309020205020404" pitchFamily="49" charset="0"/>
              </a:rPr>
              <a:t>// body of method</a:t>
            </a:r>
            <a:endParaRPr lang="en-IN" sz="1600" b="1" dirty="0">
              <a:solidFill>
                <a:srgbClr val="D4D4D4"/>
              </a:solidFill>
              <a:latin typeface="Courier New" panose="02070309020205020404" pitchFamily="49" charset="0"/>
            </a:endParaRPr>
          </a:p>
          <a:p>
            <a:r>
              <a:rPr lang="en-IN" sz="1600" b="1" dirty="0">
                <a:solidFill>
                  <a:srgbClr val="D4D4D4"/>
                </a:solidFill>
                <a:latin typeface="Courier New" panose="02070309020205020404" pitchFamily="49" charset="0"/>
              </a:rPr>
              <a:t>}</a:t>
            </a:r>
            <a:endParaRPr lang="en-IN" sz="1600" b="1" dirty="0">
              <a:solidFill>
                <a:srgbClr val="D4D4D4"/>
              </a:solidFill>
              <a:latin typeface="Courier New" panose="02070309020205020404" pitchFamily="49" charset="0"/>
            </a:endParaRPr>
          </a:p>
        </p:txBody>
      </p:sp>
    </p:spTree>
    <p:custDataLst>
      <p:tags r:id="rId1"/>
    </p:custDataLst>
    <p:extLst>
      <p:ext uri="{BB962C8B-B14F-4D97-AF65-F5344CB8AC3E}">
        <p14:creationId xmlns:p14="http://schemas.microsoft.com/office/powerpoint/2010/main" val="1953727084"/>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Allow Building Access based on role</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369332"/>
          </a:xfrm>
          <a:prstGeom prst="rect">
            <a:avLst/>
          </a:prstGeom>
        </p:spPr>
        <p:txBody>
          <a:bodyPr wrap="square">
            <a:spAutoFit/>
          </a:bodyPr>
          <a:lstStyle/>
          <a:p>
            <a:endParaRPr lang="en-IN" dirty="0">
              <a:solidFill>
                <a:srgbClr val="D4D4D4"/>
              </a:solidFill>
              <a:latin typeface="Courier New" panose="02070309020205020404" pitchFamily="49" charset="0"/>
            </a:endParaRPr>
          </a:p>
        </p:txBody>
      </p:sp>
      <p:sp>
        <p:nvSpPr>
          <p:cNvPr id="6" name="Rectangle 5">
            <a:extLst>
              <a:ext uri="{FF2B5EF4-FFF2-40B4-BE49-F238E27FC236}">
                <a16:creationId xmlns:a16="http://schemas.microsoft.com/office/drawing/2014/main" xmlns="" id="{7EFD7E5A-DA56-49DF-B774-330F6DA0054F}"/>
              </a:ext>
            </a:extLst>
          </p:cNvPr>
          <p:cNvSpPr/>
          <p:nvPr/>
        </p:nvSpPr>
        <p:spPr>
          <a:xfrm>
            <a:off x="623613" y="1633214"/>
            <a:ext cx="7896774" cy="4770537"/>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accessBuilding(</a:t>
            </a:r>
            <a:r>
              <a:rPr lang="en-US" sz="1600" b="1" noProof="1">
                <a:solidFill>
                  <a:srgbClr val="0000FF"/>
                </a:solidFill>
                <a:latin typeface="Courier New" panose="02070309020205020404" pitchFamily="49" charset="0"/>
              </a:rPr>
              <a:t>String</a:t>
            </a:r>
            <a:r>
              <a:rPr lang="en-US" sz="1600" b="1" noProof="1">
                <a:solidFill>
                  <a:srgbClr val="000000"/>
                </a:solidFill>
                <a:latin typeface="Courier New" panose="02070309020205020404" pitchFamily="49" charset="0"/>
              </a:rPr>
              <a:t> role) </a:t>
            </a:r>
            <a:r>
              <a:rPr lang="en-US" sz="1600" b="1" noProof="1">
                <a:solidFill>
                  <a:srgbClr val="0000FF"/>
                </a:solidFill>
                <a:latin typeface="Courier New" panose="02070309020205020404" pitchFamily="49" charset="0"/>
              </a:rPr>
              <a:t>throws</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IllegalAccessException</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if</a:t>
            </a:r>
            <a:r>
              <a:rPr lang="en-US" sz="1600" b="1" noProof="1">
                <a:solidFill>
                  <a:srgbClr val="000000"/>
                </a:solidFill>
                <a:latin typeface="Courier New" panose="02070309020205020404" pitchFamily="49" charset="0"/>
              </a:rPr>
              <a:t>(role.equalsIgnoreCase(</a:t>
            </a:r>
            <a:r>
              <a:rPr lang="en-US" sz="1600" b="1" noProof="1">
                <a:solidFill>
                  <a:srgbClr val="A31515"/>
                </a:solidFill>
                <a:latin typeface="Courier New" panose="02070309020205020404" pitchFamily="49" charset="0"/>
              </a:rPr>
              <a:t>"admin"</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"Accessing Building"</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else</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throw</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new</a:t>
            </a:r>
            <a:r>
              <a:rPr lang="en-US" sz="1600" b="1" noProof="1">
                <a:solidFill>
                  <a:srgbClr val="000000"/>
                </a:solidFill>
                <a:latin typeface="Courier New" panose="02070309020205020404" pitchFamily="49" charset="0"/>
              </a:rPr>
              <a:t> IllegalAccessException(</a:t>
            </a:r>
            <a:r>
              <a:rPr lang="en-US" sz="1600" b="1" noProof="1">
                <a:solidFill>
                  <a:srgbClr val="A31515"/>
                </a:solidFill>
                <a:latin typeface="Courier New" panose="02070309020205020404" pitchFamily="49" charset="0"/>
              </a:rPr>
              <a:t>"Invalid role "</a:t>
            </a:r>
            <a:r>
              <a:rPr lang="en-US" sz="1600" b="1" noProof="1">
                <a:solidFill>
                  <a:srgbClr val="000000"/>
                </a:solidFill>
                <a:latin typeface="Courier New" panose="02070309020205020404" pitchFamily="49" charset="0"/>
              </a:rPr>
              <a:t> +role);</a:t>
            </a:r>
          </a:p>
          <a:p>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r>
            <a:br>
              <a:rPr lang="en-US" sz="1600" b="1" noProof="1">
                <a:solidFill>
                  <a:srgbClr val="000000"/>
                </a:solidFill>
                <a:latin typeface="Courier New" panose="02070309020205020404" pitchFamily="49" charset="0"/>
              </a:rPr>
            </a:br>
            <a:r>
              <a:rPr lang="en-US" sz="1600" b="1" noProof="1">
                <a:solidFill>
                  <a:srgbClr val="0000FF"/>
                </a:solidFill>
                <a:latin typeface="Courier New" panose="02070309020205020404" pitchFamily="49" charset="0"/>
              </a:rPr>
              <a:t>public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main(</a:t>
            </a:r>
            <a:r>
              <a:rPr lang="en-US" sz="1600" b="1" noProof="1">
                <a:solidFill>
                  <a:srgbClr val="0000FF"/>
                </a:solidFill>
                <a:latin typeface="Courier New" panose="02070309020205020404" pitchFamily="49" charset="0"/>
              </a:rPr>
              <a:t>String</a:t>
            </a:r>
            <a:r>
              <a:rPr lang="en-US" sz="1600" b="1" noProof="1">
                <a:solidFill>
                  <a:srgbClr val="000000"/>
                </a:solidFill>
                <a:latin typeface="Courier New" panose="02070309020205020404" pitchFamily="49" charset="0"/>
              </a:rPr>
              <a:t> args[])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accessBuilding(</a:t>
            </a:r>
            <a:r>
              <a:rPr lang="en-US" sz="1600" b="1" noProof="1">
                <a:solidFill>
                  <a:srgbClr val="A31515"/>
                </a:solidFill>
                <a:latin typeface="Courier New" panose="02070309020205020404" pitchFamily="49" charset="0"/>
              </a:rPr>
              <a:t>"Admin"</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accessBuilding(</a:t>
            </a:r>
            <a:r>
              <a:rPr lang="en-US" sz="1600" b="1" noProof="1">
                <a:solidFill>
                  <a:srgbClr val="A31515"/>
                </a:solidFill>
                <a:latin typeface="Courier New" panose="02070309020205020404" pitchFamily="49" charset="0"/>
              </a:rPr>
              <a:t>"user"</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catch</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IllegalAccessException</a:t>
            </a:r>
            <a:r>
              <a:rPr lang="en-US" sz="1600" b="1" noProof="1">
                <a:solidFill>
                  <a:srgbClr val="000000"/>
                </a:solidFill>
                <a:latin typeface="Courier New" panose="02070309020205020404" pitchFamily="49" charset="0"/>
              </a:rPr>
              <a:t> e)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"Caught "</a:t>
            </a:r>
            <a:r>
              <a:rPr lang="en-US" sz="1600" b="1" noProof="1">
                <a:solidFill>
                  <a:srgbClr val="000000"/>
                </a:solidFill>
                <a:latin typeface="Courier New" panose="02070309020205020404" pitchFamily="49" charset="0"/>
              </a:rPr>
              <a:t> + e);</a:t>
            </a: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a:t>
            </a:r>
            <a:endParaRPr lang="en-US" sz="1600" b="1" noProof="1">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1753202213"/>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Finally</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369332"/>
          </a:xfrm>
          <a:prstGeom prst="rect">
            <a:avLst/>
          </a:prstGeom>
        </p:spPr>
        <p:txBody>
          <a:bodyPr wrap="square">
            <a:spAutoFit/>
          </a:bodyPr>
          <a:lstStyle/>
          <a:p>
            <a:endParaRPr lang="en-IN" dirty="0">
              <a:solidFill>
                <a:srgbClr val="D4D4D4"/>
              </a:solidFill>
              <a:latin typeface="Courier New" panose="02070309020205020404" pitchFamily="49" charset="0"/>
            </a:endParaRPr>
          </a:p>
        </p:txBody>
      </p:sp>
      <p:sp>
        <p:nvSpPr>
          <p:cNvPr id="6" name="Rectangle 5">
            <a:extLst>
              <a:ext uri="{FF2B5EF4-FFF2-40B4-BE49-F238E27FC236}">
                <a16:creationId xmlns:a16="http://schemas.microsoft.com/office/drawing/2014/main" xmlns="" id="{B4D73B25-DB15-4931-8B19-A003A20FA7B5}"/>
              </a:ext>
            </a:extLst>
          </p:cNvPr>
          <p:cNvSpPr/>
          <p:nvPr/>
        </p:nvSpPr>
        <p:spPr>
          <a:xfrm>
            <a:off x="267152" y="1719479"/>
            <a:ext cx="8578311" cy="4247317"/>
          </a:xfrm>
          <a:prstGeom prst="rect">
            <a:avLst/>
          </a:prstGeom>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rPr>
              <a:t>Finally creates a block of code that will be executed after a try/catch block has completed and before the code following the try/catch block. </a:t>
            </a:r>
          </a:p>
          <a:p>
            <a:pPr marL="285750" indent="-285750">
              <a:buFont typeface="Arial" panose="020B0604020202020204" pitchFamily="34" charset="0"/>
              <a:buChar char="•"/>
            </a:pPr>
            <a:r>
              <a:rPr lang="en-IN" dirty="0">
                <a:latin typeface="Cambria" panose="02040503050406030204" pitchFamily="18" charset="0"/>
              </a:rPr>
              <a:t>The finally block will execute whether or not an exception is thrown.</a:t>
            </a:r>
          </a:p>
          <a:p>
            <a:pPr marL="285750" indent="-285750">
              <a:buFont typeface="Arial" panose="020B0604020202020204" pitchFamily="34" charset="0"/>
              <a:buChar char="•"/>
            </a:pP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 If an exception is thrown, the finally block will execute even if no catch statement matches the exception.</a:t>
            </a:r>
          </a:p>
          <a:p>
            <a:pPr marL="285750" indent="-285750">
              <a:buFont typeface="Arial" panose="020B0604020202020204" pitchFamily="34" charset="0"/>
              <a:buChar char="•"/>
            </a:pPr>
            <a:r>
              <a:rPr lang="en-IN" dirty="0">
                <a:latin typeface="Cambria" panose="02040503050406030204" pitchFamily="18" charset="0"/>
              </a:rPr>
              <a:t> Any time a method is about to return to the caller from inside a try/catch block, via an uncaught exception or an explicit return statement, the finally clause is also executed just before the method returns. </a:t>
            </a:r>
          </a:p>
          <a:p>
            <a:pPr marL="285750" indent="-285750">
              <a:buFont typeface="Arial" panose="020B0604020202020204" pitchFamily="34" charset="0"/>
              <a:buChar char="•"/>
            </a:pPr>
            <a:r>
              <a:rPr lang="en-IN" dirty="0">
                <a:latin typeface="Cambria" panose="02040503050406030204" pitchFamily="18" charset="0"/>
              </a:rPr>
              <a:t>This can be useful for closing file handles and freeing up any other resources that might have been allocated at the beginning of a method with the intent of disposing of them before returning. </a:t>
            </a:r>
          </a:p>
          <a:p>
            <a:pPr marL="285750" indent="-285750">
              <a:buFont typeface="Arial" panose="020B0604020202020204" pitchFamily="34" charset="0"/>
              <a:buChar char="•"/>
            </a:pP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The finally clause is optional. However, each try statement requires at least one catch or a finally clause</a:t>
            </a:r>
          </a:p>
        </p:txBody>
      </p:sp>
    </p:spTree>
    <p:custDataLst>
      <p:tags r:id="rId1"/>
    </p:custDataLst>
    <p:extLst>
      <p:ext uri="{BB962C8B-B14F-4D97-AF65-F5344CB8AC3E}">
        <p14:creationId xmlns:p14="http://schemas.microsoft.com/office/powerpoint/2010/main" val="1106198112"/>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Finally - Demonstration</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369332"/>
          </a:xfrm>
          <a:prstGeom prst="rect">
            <a:avLst/>
          </a:prstGeom>
        </p:spPr>
        <p:txBody>
          <a:bodyPr wrap="square">
            <a:spAutoFit/>
          </a:bodyPr>
          <a:lstStyle/>
          <a:p>
            <a:endParaRPr lang="en-IN" dirty="0">
              <a:solidFill>
                <a:srgbClr val="D4D4D4"/>
              </a:solidFill>
              <a:latin typeface="Courier New" panose="02070309020205020404" pitchFamily="49" charset="0"/>
            </a:endParaRPr>
          </a:p>
        </p:txBody>
      </p:sp>
      <p:sp>
        <p:nvSpPr>
          <p:cNvPr id="3" name="Rectangle 2">
            <a:extLst>
              <a:ext uri="{FF2B5EF4-FFF2-40B4-BE49-F238E27FC236}">
                <a16:creationId xmlns:a16="http://schemas.microsoft.com/office/drawing/2014/main" xmlns="" id="{A3C6CCA6-0D7C-4E06-9926-878A3D4DD81E}"/>
              </a:ext>
            </a:extLst>
          </p:cNvPr>
          <p:cNvSpPr/>
          <p:nvPr/>
        </p:nvSpPr>
        <p:spPr>
          <a:xfrm>
            <a:off x="411290" y="1406843"/>
            <a:ext cx="8267176" cy="5016758"/>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gotoLibrary(</a:t>
            </a:r>
            <a:r>
              <a:rPr lang="en-US" sz="1600" b="1" noProof="1">
                <a:solidFill>
                  <a:srgbClr val="0000FF"/>
                </a:solidFill>
                <a:latin typeface="Courier New" panose="02070309020205020404" pitchFamily="49" charset="0"/>
              </a:rPr>
              <a:t>String</a:t>
            </a:r>
            <a:r>
              <a:rPr lang="en-US" sz="1600" b="1" noProof="1">
                <a:solidFill>
                  <a:srgbClr val="000000"/>
                </a:solidFill>
                <a:latin typeface="Courier New" panose="02070309020205020404" pitchFamily="49" charset="0"/>
              </a:rPr>
              <a:t> role)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"Going to Library"</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r>
            <a:br>
              <a:rPr lang="en-US" sz="1600" b="1" noProof="1">
                <a:solidFill>
                  <a:srgbClr val="000000"/>
                </a:solidFill>
                <a:latin typeface="Courier New" panose="02070309020205020404" pitchFamily="49" charset="0"/>
              </a:rPr>
            </a:b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if</a:t>
            </a:r>
            <a:r>
              <a:rPr lang="en-US" sz="1600" b="1" noProof="1">
                <a:solidFill>
                  <a:srgbClr val="000000"/>
                </a:solidFill>
                <a:latin typeface="Courier New" panose="02070309020205020404" pitchFamily="49" charset="0"/>
              </a:rPr>
              <a:t> (role == </a:t>
            </a:r>
            <a:r>
              <a:rPr lang="en-US" sz="1600" b="1" noProof="1">
                <a:solidFill>
                  <a:srgbClr val="0000FF"/>
                </a:solidFill>
                <a:latin typeface="Courier New" panose="02070309020205020404" pitchFamily="49" charset="0"/>
              </a:rPr>
              <a:t>null</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throw</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new</a:t>
            </a:r>
            <a:r>
              <a:rPr lang="en-US" sz="1600" b="1" noProof="1">
                <a:solidFill>
                  <a:srgbClr val="000000"/>
                </a:solidFill>
                <a:latin typeface="Courier New" panose="02070309020205020404" pitchFamily="49" charset="0"/>
              </a:rPr>
              <a:t> RuntimeException(</a:t>
            </a:r>
            <a:r>
              <a:rPr lang="en-US" sz="1600" b="1" noProof="1">
                <a:solidFill>
                  <a:srgbClr val="A31515"/>
                </a:solidFill>
                <a:latin typeface="Courier New" panose="02070309020205020404" pitchFamily="49" charset="0"/>
              </a:rPr>
              <a:t>"role is empty"</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r>
            <a:br>
              <a:rPr lang="en-US" sz="1600" b="1" noProof="1">
                <a:solidFill>
                  <a:srgbClr val="000000"/>
                </a:solidFill>
                <a:latin typeface="Courier New" panose="02070309020205020404" pitchFamily="49" charset="0"/>
              </a:rPr>
            </a:br>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finally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"Going to Library method finally"</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p>
          <a:p>
            <a:r>
              <a:rPr lang="en-US" sz="1600" b="1" noProof="1" smtClean="0">
                <a:solidFill>
                  <a:srgbClr val="000000"/>
                </a:solidFill>
                <a:latin typeface="Courier New" panose="02070309020205020404" pitchFamily="49" charset="0"/>
              </a:rPr>
              <a:t>}</a:t>
            </a:r>
            <a:endParaRPr lang="en-US" sz="1600" b="1" noProof="1">
              <a:solidFill>
                <a:srgbClr val="000000"/>
              </a:solidFill>
              <a:latin typeface="Courier New" panose="02070309020205020404" pitchFamily="49" charset="0"/>
            </a:endParaRPr>
          </a:p>
          <a:p>
            <a:r>
              <a:rPr lang="en-US" sz="1600" b="1" noProof="1">
                <a:solidFill>
                  <a:srgbClr val="008000"/>
                </a:solidFill>
                <a:latin typeface="Courier New" panose="02070309020205020404" pitchFamily="49" charset="0"/>
              </a:rPr>
              <a:t>// Return from within a try block.</a:t>
            </a:r>
            <a:endParaRPr lang="en-US" sz="1600" b="1" noProof="1">
              <a:solidFill>
                <a:srgbClr val="000000"/>
              </a:solidFill>
              <a:latin typeface="Courier New" panose="02070309020205020404" pitchFamily="49" charset="0"/>
            </a:endParaRPr>
          </a:p>
          <a:p>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searchBooks()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"Searching books"</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return</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finally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"Searching books finally"</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p>
          <a:p>
            <a:r>
              <a:rPr lang="en-US" sz="1600" b="1" noProof="1" smtClean="0">
                <a:solidFill>
                  <a:srgbClr val="000000"/>
                </a:solidFill>
                <a:latin typeface="Courier New" panose="02070309020205020404" pitchFamily="49" charset="0"/>
              </a:rPr>
              <a:t>}</a:t>
            </a:r>
            <a:endParaRPr lang="en-US" sz="1600" b="1" noProof="1">
              <a:solidFill>
                <a:srgbClr val="000000"/>
              </a:solidFill>
              <a:latin typeface="Courier New" panose="02070309020205020404" pitchFamily="49" charset="0"/>
            </a:endParaRPr>
          </a:p>
        </p:txBody>
      </p:sp>
    </p:spTree>
    <p:custDataLst>
      <p:tags r:id="rId1"/>
    </p:custDataLst>
    <p:extLst>
      <p:ext uri="{BB962C8B-B14F-4D97-AF65-F5344CB8AC3E}">
        <p14:creationId xmlns:p14="http://schemas.microsoft.com/office/powerpoint/2010/main" val="51212966"/>
      </p:ext>
    </p:extLst>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Finally - Demonstration</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369332"/>
          </a:xfrm>
          <a:prstGeom prst="rect">
            <a:avLst/>
          </a:prstGeom>
        </p:spPr>
        <p:txBody>
          <a:bodyPr wrap="square">
            <a:spAutoFit/>
          </a:bodyPr>
          <a:lstStyle/>
          <a:p>
            <a:endParaRPr lang="en-IN" dirty="0">
              <a:solidFill>
                <a:srgbClr val="D4D4D4"/>
              </a:solidFill>
              <a:latin typeface="Courier New" panose="02070309020205020404" pitchFamily="49" charset="0"/>
            </a:endParaRPr>
          </a:p>
        </p:txBody>
      </p:sp>
      <p:sp>
        <p:nvSpPr>
          <p:cNvPr id="3" name="Rectangle 2">
            <a:extLst>
              <a:ext uri="{FF2B5EF4-FFF2-40B4-BE49-F238E27FC236}">
                <a16:creationId xmlns:a16="http://schemas.microsoft.com/office/drawing/2014/main" xmlns="" id="{A3C6CCA6-0D7C-4E06-9926-878A3D4DD81E}"/>
              </a:ext>
            </a:extLst>
          </p:cNvPr>
          <p:cNvSpPr/>
          <p:nvPr/>
        </p:nvSpPr>
        <p:spPr>
          <a:xfrm>
            <a:off x="956670" y="1673563"/>
            <a:ext cx="6701146" cy="2308324"/>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a:solidFill>
                  <a:srgbClr val="000000"/>
                </a:solidFill>
                <a:latin typeface="Courier New" panose="02070309020205020404" pitchFamily="49" charset="0"/>
              </a:rPr>
              <a:t/>
            </a:r>
            <a:br>
              <a:rPr lang="en-US" sz="1600" b="1" noProof="1">
                <a:solidFill>
                  <a:srgbClr val="000000"/>
                </a:solidFill>
                <a:latin typeface="Courier New" panose="02070309020205020404" pitchFamily="49" charset="0"/>
              </a:rPr>
            </a:br>
            <a:r>
              <a:rPr lang="en-US" sz="1600" b="1" noProof="1">
                <a:solidFill>
                  <a:srgbClr val="008000"/>
                </a:solidFill>
                <a:latin typeface="Courier New" panose="02070309020205020404" pitchFamily="49" charset="0"/>
              </a:rPr>
              <a:t>// Execute a try block normally.</a:t>
            </a:r>
            <a:endParaRPr lang="en-US" sz="1600" b="1" noProof="1">
              <a:solidFill>
                <a:srgbClr val="000000"/>
              </a:solidFill>
              <a:latin typeface="Courier New" panose="02070309020205020404" pitchFamily="49" charset="0"/>
            </a:endParaRPr>
          </a:p>
          <a:p>
            <a:r>
              <a:rPr lang="en-US" sz="1600" b="1" noProof="1">
                <a:solidFill>
                  <a:srgbClr val="0000FF"/>
                </a:solidFill>
                <a:latin typeface="Courier New" panose="02070309020205020404" pitchFamily="49" charset="0"/>
              </a:rPr>
              <a:t>static</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void</a:t>
            </a:r>
            <a:r>
              <a:rPr lang="en-US" sz="1600" b="1" noProof="1">
                <a:solidFill>
                  <a:srgbClr val="000000"/>
                </a:solidFill>
                <a:latin typeface="Courier New" panose="02070309020205020404" pitchFamily="49" charset="0"/>
              </a:rPr>
              <a:t> rentBook() {</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"rent Book"</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finally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"Rent Book finally"</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a:t>
            </a:r>
            <a:endParaRPr lang="en-US" sz="1600" b="1" noProof="1">
              <a:solidFill>
                <a:srgbClr val="000000"/>
              </a:solidFill>
              <a:effectLst/>
              <a:latin typeface="Courier New" panose="02070309020205020404" pitchFamily="49" charset="0"/>
            </a:endParaRPr>
          </a:p>
        </p:txBody>
      </p:sp>
      <p:sp>
        <p:nvSpPr>
          <p:cNvPr id="6" name="Rectangle 5">
            <a:extLst>
              <a:ext uri="{FF2B5EF4-FFF2-40B4-BE49-F238E27FC236}">
                <a16:creationId xmlns:a16="http://schemas.microsoft.com/office/drawing/2014/main" xmlns="" id="{FFFBA8C3-1DAB-4C1C-988C-EB2A06A52A29}"/>
              </a:ext>
            </a:extLst>
          </p:cNvPr>
          <p:cNvSpPr/>
          <p:nvPr/>
        </p:nvSpPr>
        <p:spPr>
          <a:xfrm>
            <a:off x="1002390" y="4139228"/>
            <a:ext cx="6609706" cy="1815882"/>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gotoLibrary(</a:t>
            </a:r>
            <a:r>
              <a:rPr lang="en-US" sz="1600" b="1" noProof="1">
                <a:solidFill>
                  <a:srgbClr val="0000FF"/>
                </a:solidFill>
                <a:latin typeface="Courier New" panose="02070309020205020404" pitchFamily="49" charset="0"/>
              </a:rPr>
              <a:t>null</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catch</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Exception</a:t>
            </a:r>
            <a:r>
              <a:rPr lang="en-US" sz="1600" b="1" noProof="1">
                <a:solidFill>
                  <a:srgbClr val="000000"/>
                </a:solidFill>
                <a:latin typeface="Courier New" panose="02070309020205020404" pitchFamily="49" charset="0"/>
              </a:rPr>
              <a:t> e) {</a:t>
            </a:r>
          </a:p>
          <a:p>
            <a:r>
              <a:rPr lang="en-US" sz="1600" b="1" noProof="1">
                <a:solidFill>
                  <a:srgbClr val="000000"/>
                </a:solidFill>
                <a:latin typeface="Courier New" panose="02070309020205020404" pitchFamily="49" charset="0"/>
              </a:rPr>
              <a:t>    System.out.println(</a:t>
            </a:r>
            <a:r>
              <a:rPr lang="en-US" sz="1600" b="1" noProof="1">
                <a:solidFill>
                  <a:srgbClr val="A31515"/>
                </a:solidFill>
                <a:latin typeface="Courier New" panose="02070309020205020404" pitchFamily="49" charset="0"/>
              </a:rPr>
              <a:t>"Exception caught"</a:t>
            </a:r>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a:t>
            </a:r>
          </a:p>
          <a:p>
            <a:r>
              <a:rPr lang="en-US" sz="1600" b="1" noProof="1">
                <a:solidFill>
                  <a:srgbClr val="000000"/>
                </a:solidFill>
                <a:latin typeface="Courier New" panose="02070309020205020404" pitchFamily="49" charset="0"/>
              </a:rPr>
              <a:t>searchBooks();</a:t>
            </a:r>
          </a:p>
          <a:p>
            <a:r>
              <a:rPr lang="en-US" sz="1600" b="1" noProof="1">
                <a:solidFill>
                  <a:srgbClr val="000000"/>
                </a:solidFill>
                <a:latin typeface="Courier New" panose="02070309020205020404" pitchFamily="49" charset="0"/>
              </a:rPr>
              <a:t>rentBook();</a:t>
            </a:r>
            <a:endParaRPr lang="en-US" sz="1600" b="1" noProof="1">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1497049732"/>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69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mbria" panose="02040503050406030204" pitchFamily="18" charset="0"/>
              <a:ea typeface="+mn-ea"/>
              <a:cs typeface="+mn-cs"/>
            </a:endParaRPr>
          </a:p>
        </p:txBody>
      </p:sp>
      <p:sp>
        <p:nvSpPr>
          <p:cNvPr id="5" name="Rounded Rectangle 4"/>
          <p:cNvSpPr/>
          <p:nvPr/>
        </p:nvSpPr>
        <p:spPr>
          <a:xfrm>
            <a:off x="785499" y="850880"/>
            <a:ext cx="7924800" cy="4724401"/>
          </a:xfrm>
          <a:prstGeom prst="roundRect">
            <a:avLst>
              <a:gd name="adj" fmla="val 1226"/>
            </a:avLst>
          </a:prstGeom>
          <a:solidFill>
            <a:schemeClr val="bg1"/>
          </a:solidFill>
          <a:ln w="76200">
            <a:solidFill>
              <a:srgbClr val="19705D"/>
            </a:solidFill>
          </a:ln>
          <a:effectLst>
            <a:outerShdw blurRad="50800" dist="38100" dir="10800000" algn="r" rotWithShape="0">
              <a:prstClr val="black">
                <a:alpha val="40000"/>
              </a:prstClr>
            </a:outerShdw>
            <a:reflection blurRad="6350" stA="52000" endA="300" endPos="35000" dir="5400000" sy="-100000" algn="bl" rotWithShape="0"/>
          </a:effectLst>
          <a:scene3d>
            <a:camera prst="perspectiveContrastingRightFacing">
              <a:rot lat="170509" lon="20736677" rev="1171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mbria" panose="02040503050406030204" pitchFamily="18" charset="0"/>
              <a:ea typeface="+mn-ea"/>
              <a:cs typeface="+mn-cs"/>
            </a:endParaRPr>
          </a:p>
        </p:txBody>
      </p:sp>
      <p:sp>
        <p:nvSpPr>
          <p:cNvPr id="6" name="TextBox 5"/>
          <p:cNvSpPr txBox="1"/>
          <p:nvPr/>
        </p:nvSpPr>
        <p:spPr>
          <a:xfrm>
            <a:off x="698665" y="850880"/>
            <a:ext cx="6006935" cy="461665"/>
          </a:xfrm>
          <a:prstGeom prst="rect">
            <a:avLst/>
          </a:prstGeom>
          <a:noFill/>
        </p:spPr>
        <p:txBody>
          <a:bodyPr wrap="square">
            <a:spAutoFit/>
          </a:bodyPr>
          <a:lstStyle/>
          <a:p>
            <a:pPr marL="0" lvl="1" algn="ctr">
              <a:defRPr/>
            </a:pPr>
            <a:r>
              <a:rPr lang="en-US" altLang="en-US" sz="2400" b="1" dirty="0">
                <a:solidFill>
                  <a:srgbClr val="19705D"/>
                </a:solidFill>
                <a:effectLst>
                  <a:outerShdw blurRad="38100" dist="38100" dir="2700000" algn="tl">
                    <a:srgbClr val="000000">
                      <a:alpha val="43137"/>
                    </a:srgbClr>
                  </a:outerShdw>
                </a:effectLst>
                <a:latin typeface="Cambria" pitchFamily="18" charset="0"/>
              </a:rPr>
              <a:t>Exercise</a:t>
            </a:r>
            <a:endParaRPr kumimoji="0" lang="en-US" sz="1600" b="0" i="0" u="none" strike="noStrike" kern="1200" cap="none" spc="0" normalizeH="0" baseline="0" noProof="0" dirty="0">
              <a:ln>
                <a:noFill/>
              </a:ln>
              <a:solidFill>
                <a:prstClr val="black">
                  <a:lumMod val="85000"/>
                  <a:lumOff val="15000"/>
                </a:prstClr>
              </a:solidFill>
              <a:effectLst/>
              <a:uLnTx/>
              <a:uFillTx/>
              <a:latin typeface="Cambria" pitchFamily="18" charset="0"/>
              <a:ea typeface="+mn-ea"/>
              <a:cs typeface="+mn-cs"/>
            </a:endParaRPr>
          </a:p>
        </p:txBody>
      </p:sp>
      <p:pic>
        <p:nvPicPr>
          <p:cNvPr id="14" name="Picture 2" descr="D:\Topsim\Graphics_Layouts\shutterstock_1719413.jpg">
            <a:extLst>
              <a:ext uri="{FF2B5EF4-FFF2-40B4-BE49-F238E27FC236}">
                <a16:creationId xmlns:a16="http://schemas.microsoft.com/office/drawing/2014/main" xmlns="" id="{DEF130B2-835B-4281-AD2F-881FF534C3F7}"/>
              </a:ext>
            </a:extLst>
          </p:cNvPr>
          <p:cNvPicPr>
            <a:picLocks noChangeAspect="1" noChangeArrowheads="1"/>
          </p:cNvPicPr>
          <p:nvPr/>
        </p:nvPicPr>
        <p:blipFill>
          <a:blip r:embed="rId4" cstate="print">
            <a:clrChange>
              <a:clrFrom>
                <a:srgbClr val="FFFFFF"/>
              </a:clrFrom>
              <a:clrTo>
                <a:srgbClr val="FFFFFF">
                  <a:alpha val="0"/>
                </a:srgbClr>
              </a:clrTo>
            </a:clrChange>
          </a:blip>
          <a:srcRect l="32143" t="266" r="39285" b="66802"/>
          <a:stretch>
            <a:fillRect/>
          </a:stretch>
        </p:blipFill>
        <p:spPr bwMode="auto">
          <a:xfrm>
            <a:off x="7242044" y="3933056"/>
            <a:ext cx="1901955" cy="2912368"/>
          </a:xfrm>
          <a:prstGeom prst="rect">
            <a:avLst/>
          </a:prstGeom>
          <a:noFill/>
        </p:spPr>
      </p:pic>
      <p:sp>
        <p:nvSpPr>
          <p:cNvPr id="8" name="Rectangle 7">
            <a:extLst>
              <a:ext uri="{FF2B5EF4-FFF2-40B4-BE49-F238E27FC236}">
                <a16:creationId xmlns:a16="http://schemas.microsoft.com/office/drawing/2014/main" xmlns="" id="{B4D73B25-DB15-4931-8B19-A003A20FA7B5}"/>
              </a:ext>
            </a:extLst>
          </p:cNvPr>
          <p:cNvSpPr/>
          <p:nvPr/>
        </p:nvSpPr>
        <p:spPr>
          <a:xfrm>
            <a:off x="698665" y="1719479"/>
            <a:ext cx="6543378" cy="2031325"/>
          </a:xfrm>
          <a:prstGeom prst="rect">
            <a:avLst/>
          </a:prstGeom>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rPr>
              <a:t>Create class  </a:t>
            </a:r>
            <a:r>
              <a:rPr lang="en-US" dirty="0" err="1">
                <a:latin typeface="Cambria" panose="02040503050406030204" pitchFamily="18" charset="0"/>
              </a:rPr>
              <a:t>ShareMarketService</a:t>
            </a:r>
            <a:r>
              <a:rPr lang="en-US" dirty="0">
                <a:latin typeface="Cambria" panose="02040503050406030204" pitchFamily="18" charset="0"/>
              </a:rPr>
              <a:t> </a:t>
            </a:r>
            <a:r>
              <a:rPr lang="en-IN" dirty="0">
                <a:latin typeface="Cambria" panose="02040503050406030204" pitchFamily="18" charset="0"/>
              </a:rPr>
              <a:t> has</a:t>
            </a:r>
          </a:p>
          <a:p>
            <a:pPr marL="285750" indent="-285750">
              <a:buFont typeface="Arial" panose="020B0604020202020204" pitchFamily="34" charset="0"/>
              <a:buChar char="•"/>
            </a:pPr>
            <a:r>
              <a:rPr lang="en-IN" dirty="0">
                <a:latin typeface="Cambria" panose="02040503050406030204" pitchFamily="18" charset="0"/>
              </a:rPr>
              <a:t>Create Method</a:t>
            </a:r>
          </a:p>
          <a:p>
            <a:pPr marL="569913" lvl="2" indent="-285750">
              <a:buSzPct val="70000"/>
              <a:buFont typeface="Courier New" panose="02070309020205020404" pitchFamily="49" charset="0"/>
              <a:buChar char="o"/>
            </a:pPr>
            <a:r>
              <a:rPr lang="en-IN" dirty="0" err="1">
                <a:latin typeface="Cambria" panose="02040503050406030204" pitchFamily="18" charset="0"/>
              </a:rPr>
              <a:t>getStockMarketData</a:t>
            </a:r>
            <a:r>
              <a:rPr lang="en-IN" dirty="0">
                <a:latin typeface="Cambria" panose="02040503050406030204" pitchFamily="18" charset="0"/>
              </a:rPr>
              <a:t>(symbol)</a:t>
            </a:r>
          </a:p>
          <a:p>
            <a:pPr marL="285750" indent="-285750">
              <a:buFont typeface="Arial" panose="020B0604020202020204" pitchFamily="34" charset="0"/>
              <a:buChar char="•"/>
            </a:pPr>
            <a:endParaRPr lang="en-IN" dirty="0">
              <a:latin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rPr>
              <a:t>If symbol contains more than 4 characters</a:t>
            </a:r>
          </a:p>
          <a:p>
            <a:pPr marL="569913" lvl="2" indent="-285750">
              <a:buSzPct val="70000"/>
              <a:buFont typeface="Courier New" panose="02070309020205020404" pitchFamily="49" charset="0"/>
              <a:buChar char="o"/>
            </a:pPr>
            <a:r>
              <a:rPr lang="en-IN" dirty="0">
                <a:latin typeface="Cambria" panose="02040503050406030204" pitchFamily="18" charset="0"/>
              </a:rPr>
              <a:t>Throw </a:t>
            </a:r>
            <a:r>
              <a:rPr lang="en-IN" dirty="0" err="1">
                <a:latin typeface="Cambria" panose="02040503050406030204" pitchFamily="18" charset="0"/>
              </a:rPr>
              <a:t>IllegalAccessException</a:t>
            </a:r>
            <a:r>
              <a:rPr lang="en-IN" dirty="0">
                <a:latin typeface="Cambria" panose="02040503050406030204" pitchFamily="18" charset="0"/>
              </a:rPr>
              <a:t> immediately</a:t>
            </a:r>
          </a:p>
          <a:p>
            <a:pPr marL="569913" lvl="2" indent="-285750">
              <a:buSzPct val="70000"/>
              <a:buFont typeface="Courier New" panose="02070309020205020404" pitchFamily="49" charset="0"/>
              <a:buChar char="o"/>
            </a:pPr>
            <a:r>
              <a:rPr lang="en-IN" dirty="0">
                <a:latin typeface="Cambria" panose="02040503050406030204" pitchFamily="18" charset="0"/>
              </a:rPr>
              <a:t>Log (print) the symbol, for all symbols using </a:t>
            </a:r>
            <a:r>
              <a:rPr lang="en-IN" dirty="0" smtClean="0">
                <a:latin typeface="Cambria" panose="02040503050406030204" pitchFamily="18" charset="0"/>
              </a:rPr>
              <a:t>finally</a:t>
            </a:r>
            <a:endParaRPr lang="en-IN" dirty="0">
              <a:latin typeface="Cambria" panose="02040503050406030204" pitchFamily="18" charset="0"/>
            </a:endParaRPr>
          </a:p>
        </p:txBody>
      </p:sp>
    </p:spTree>
    <p:custDataLst>
      <p:tags r:id="rId1"/>
    </p:custDataLst>
    <p:extLst>
      <p:ext uri="{BB962C8B-B14F-4D97-AF65-F5344CB8AC3E}">
        <p14:creationId xmlns:p14="http://schemas.microsoft.com/office/powerpoint/2010/main" val="15139704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09B16B4-FEDB-4838-9E89-265BC56E1129}"/>
              </a:ext>
            </a:extLst>
          </p:cNvPr>
          <p:cNvSpPr>
            <a:spLocks noGrp="1"/>
          </p:cNvSpPr>
          <p:nvPr>
            <p:ph idx="1"/>
          </p:nvPr>
        </p:nvSpPr>
        <p:spPr>
          <a:xfrm>
            <a:off x="491304" y="914404"/>
            <a:ext cx="7890696" cy="1104178"/>
          </a:xfrm>
        </p:spPr>
        <p:txBody>
          <a:bodyPr/>
          <a:lstStyle/>
          <a:p>
            <a:r>
              <a:rPr lang="en-US" dirty="0"/>
              <a:t>Exceptions fall into two categories:</a:t>
            </a:r>
          </a:p>
          <a:p>
            <a:pPr lvl="1"/>
            <a:r>
              <a:rPr lang="en-US" b="1" dirty="0"/>
              <a:t>Checked Exceptions</a:t>
            </a:r>
          </a:p>
          <a:p>
            <a:pPr lvl="1"/>
            <a:r>
              <a:rPr lang="en-US" b="1" dirty="0"/>
              <a:t>Unchecked </a:t>
            </a:r>
            <a:r>
              <a:rPr lang="en-US" b="1" dirty="0" smtClean="0"/>
              <a:t>Exceptions</a:t>
            </a:r>
            <a:endParaRPr lang="en-US" b="1" dirty="0"/>
          </a:p>
        </p:txBody>
      </p:sp>
      <p:sp>
        <p:nvSpPr>
          <p:cNvPr id="3" name="Title 4">
            <a:extLst>
              <a:ext uri="{FF2B5EF4-FFF2-40B4-BE49-F238E27FC236}">
                <a16:creationId xmlns:a16="http://schemas.microsoft.com/office/drawing/2014/main" xmlns="" id="{4289A1DA-CE7A-448A-B6E9-1475DC685003}"/>
              </a:ext>
            </a:extLst>
          </p:cNvPr>
          <p:cNvSpPr txBox="1">
            <a:spLocks/>
          </p:cNvSpPr>
          <p:nvPr/>
        </p:nvSpPr>
        <p:spPr>
          <a:xfrm>
            <a:off x="0" y="152400"/>
            <a:ext cx="6935713" cy="564606"/>
          </a:xfrm>
          <a:prstGeom prst="rect">
            <a:avLst/>
          </a:prstGeom>
        </p:spPr>
        <p:txBody>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Exception Types</a:t>
            </a:r>
          </a:p>
        </p:txBody>
      </p:sp>
      <p:sp>
        <p:nvSpPr>
          <p:cNvPr id="4" name="Rectangle 3"/>
          <p:cNvSpPr/>
          <p:nvPr/>
        </p:nvSpPr>
        <p:spPr>
          <a:xfrm>
            <a:off x="336430" y="2413815"/>
            <a:ext cx="4114800" cy="2468880"/>
          </a:xfrm>
          <a:prstGeom prst="rect">
            <a:avLst/>
          </a:prstGeom>
          <a:solidFill>
            <a:schemeClr val="accent3">
              <a:lumMod val="20000"/>
              <a:lumOff val="80000"/>
            </a:schemeClr>
          </a:solidFill>
          <a:ln>
            <a:solidFill>
              <a:srgbClr val="035642"/>
            </a:solidFill>
          </a:ln>
        </p:spPr>
        <p:txBody>
          <a:bodyPr wrap="square">
            <a:noAutofit/>
          </a:bodyPr>
          <a:lstStyle/>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Checked </a:t>
            </a:r>
            <a:r>
              <a:rPr lang="en-US" b="1" dirty="0" smtClean="0">
                <a:latin typeface="Cambria" panose="02040503050406030204" pitchFamily="18" charset="0"/>
                <a:ea typeface="Cambria" panose="02040503050406030204" pitchFamily="18" charset="0"/>
              </a:rPr>
              <a:t>exceptions </a:t>
            </a:r>
            <a:r>
              <a:rPr lang="en-US" dirty="0" smtClean="0">
                <a:latin typeface="Cambria" panose="02040503050406030204" pitchFamily="18" charset="0"/>
                <a:ea typeface="Cambria" panose="02040503050406030204" pitchFamily="18" charset="0"/>
              </a:rPr>
              <a:t>are </a:t>
            </a:r>
            <a:r>
              <a:rPr lang="en-US" dirty="0">
                <a:latin typeface="Cambria" panose="02040503050406030204" pitchFamily="18" charset="0"/>
                <a:ea typeface="Cambria" panose="02040503050406030204" pitchFamily="18" charset="0"/>
              </a:rPr>
              <a:t>inherited from the core Java class </a:t>
            </a:r>
            <a:r>
              <a:rPr lang="en-US" dirty="0" smtClean="0">
                <a:latin typeface="Cambria" panose="02040503050406030204" pitchFamily="18" charset="0"/>
                <a:ea typeface="Cambria" panose="02040503050406030204" pitchFamily="18" charset="0"/>
              </a:rPr>
              <a:t>Exception.</a:t>
            </a:r>
          </a:p>
          <a:p>
            <a:pPr marL="285750" indent="-285750">
              <a:buFont typeface="Arial" panose="020B0604020202020204" pitchFamily="34" charset="0"/>
              <a:buChar char="•"/>
            </a:pPr>
            <a:r>
              <a:rPr lang="en-US" dirty="0" smtClean="0">
                <a:latin typeface="Cambria" panose="02040503050406030204" pitchFamily="18" charset="0"/>
                <a:ea typeface="Cambria" panose="02040503050406030204" pitchFamily="18" charset="0"/>
              </a:rPr>
              <a:t>They </a:t>
            </a:r>
            <a:r>
              <a:rPr lang="en-US" dirty="0">
                <a:latin typeface="Cambria" panose="02040503050406030204" pitchFamily="18" charset="0"/>
                <a:ea typeface="Cambria" panose="02040503050406030204" pitchFamily="18" charset="0"/>
              </a:rPr>
              <a:t>represent exceptions that are frequently considered “non fatal” to program execution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Checked exceptions must be handled in your code, or passed to parent classes for handling.</a:t>
            </a:r>
          </a:p>
        </p:txBody>
      </p:sp>
      <p:sp>
        <p:nvSpPr>
          <p:cNvPr id="6" name="Rectangle 5"/>
          <p:cNvSpPr/>
          <p:nvPr/>
        </p:nvSpPr>
        <p:spPr>
          <a:xfrm>
            <a:off x="4626433" y="2413815"/>
            <a:ext cx="4114800" cy="2468880"/>
          </a:xfrm>
          <a:prstGeom prst="rect">
            <a:avLst/>
          </a:prstGeom>
          <a:solidFill>
            <a:schemeClr val="accent3">
              <a:lumMod val="20000"/>
              <a:lumOff val="80000"/>
            </a:schemeClr>
          </a:solidFill>
          <a:ln>
            <a:solidFill>
              <a:srgbClr val="035642"/>
            </a:solidFill>
          </a:ln>
        </p:spPr>
        <p:txBody>
          <a:bodyPr>
            <a:noAutofit/>
          </a:bodyPr>
          <a:lstStyle/>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Unchecked </a:t>
            </a:r>
            <a:r>
              <a:rPr lang="en-US" b="1" dirty="0" smtClean="0">
                <a:latin typeface="Cambria" panose="02040503050406030204" pitchFamily="18" charset="0"/>
                <a:ea typeface="Cambria" panose="02040503050406030204" pitchFamily="18" charset="0"/>
              </a:rPr>
              <a:t>exceptions </a:t>
            </a:r>
            <a:r>
              <a:rPr lang="en-US" dirty="0" smtClean="0">
                <a:latin typeface="Cambria" panose="02040503050406030204" pitchFamily="18" charset="0"/>
                <a:ea typeface="Cambria" panose="02040503050406030204" pitchFamily="18" charset="0"/>
              </a:rPr>
              <a:t>represent </a:t>
            </a:r>
            <a:r>
              <a:rPr lang="en-US" dirty="0">
                <a:latin typeface="Cambria" panose="02040503050406030204" pitchFamily="18" charset="0"/>
                <a:ea typeface="Cambria" panose="02040503050406030204" pitchFamily="18" charset="0"/>
              </a:rPr>
              <a:t>error conditions that are considered “fatal” to program execution.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Cannot  do anything with an unchecked exception. program will terminate with an appropriate error message.</a:t>
            </a:r>
          </a:p>
        </p:txBody>
      </p:sp>
    </p:spTree>
    <p:extLst>
      <p:ext uri="{BB962C8B-B14F-4D97-AF65-F5344CB8AC3E}">
        <p14:creationId xmlns:p14="http://schemas.microsoft.com/office/powerpoint/2010/main" val="1254618149"/>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0"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solidFill>
                  <a:schemeClr val="tx1"/>
                </a:solidFill>
                <a:latin typeface="Cambria" pitchFamily="18" charset="0"/>
              </a:rPr>
              <a:t>Agenda</a:t>
            </a:r>
          </a:p>
        </p:txBody>
      </p:sp>
      <p:grpSp>
        <p:nvGrpSpPr>
          <p:cNvPr id="8" name="Group 7"/>
          <p:cNvGrpSpPr>
            <a:grpSpLocks/>
          </p:cNvGrpSpPr>
          <p:nvPr>
            <p:custDataLst>
              <p:tags r:id="rId2"/>
            </p:custDataLst>
          </p:nvPr>
        </p:nvGrpSpPr>
        <p:grpSpPr bwMode="auto">
          <a:xfrm>
            <a:off x="457200" y="1835152"/>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Cambria" pitchFamily="18"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Cambria" pitchFamily="18"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219203"/>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defTabSz="457200">
              <a:lnSpc>
                <a:spcPct val="90000"/>
              </a:lnSpc>
              <a:buFont typeface="Wingdings" pitchFamily="2" charset="2"/>
              <a:buNone/>
              <a:defRPr/>
            </a:pPr>
            <a:r>
              <a:rPr lang="en-US" sz="2000" b="1" dirty="0" smtClean="0">
                <a:solidFill>
                  <a:srgbClr val="035642"/>
                </a:solidFill>
                <a:latin typeface="Cambria" pitchFamily="18" charset="0"/>
              </a:rPr>
              <a:t>In this </a:t>
            </a:r>
            <a:r>
              <a:rPr lang="en-US" sz="2000" b="1" dirty="0">
                <a:solidFill>
                  <a:srgbClr val="035642"/>
                </a:solidFill>
                <a:latin typeface="Cambria" pitchFamily="18" charset="0"/>
              </a:rPr>
              <a:t>session, you will </a:t>
            </a:r>
            <a:r>
              <a:rPr lang="en-US" sz="2000" b="1" dirty="0" smtClean="0">
                <a:solidFill>
                  <a:srgbClr val="035642"/>
                </a:solidFill>
                <a:latin typeface="Cambria" pitchFamily="18" charset="0"/>
              </a:rPr>
              <a:t>learn about:</a:t>
            </a:r>
            <a:endParaRPr lang="en-US" sz="2000" dirty="0">
              <a:solidFill>
                <a:srgbClr val="035642"/>
              </a:solidFill>
              <a:latin typeface="Cambria" pitchFamily="18" charset="0"/>
            </a:endParaRPr>
          </a:p>
          <a:p>
            <a:pPr defTabSz="457200">
              <a:lnSpc>
                <a:spcPct val="90000"/>
              </a:lnSpc>
              <a:buFont typeface="Wingdings" pitchFamily="2" charset="2"/>
              <a:buNone/>
              <a:defRPr/>
            </a:pPr>
            <a:endParaRPr lang="en-US" sz="2000" dirty="0">
              <a:solidFill>
                <a:srgbClr val="035642"/>
              </a:solidFill>
              <a:latin typeface="Cambria" pitchFamily="18" charset="0"/>
            </a:endParaRPr>
          </a:p>
          <a:p>
            <a:pPr marL="457200" indent="-347663" defTabSz="457200">
              <a:lnSpc>
                <a:spcPct val="110000"/>
              </a:lnSpc>
              <a:buFont typeface="Arial" pitchFamily="34" charset="0"/>
              <a:buChar char="•"/>
              <a:defRPr/>
            </a:pPr>
            <a:r>
              <a:rPr lang="en-US" sz="2000" dirty="0">
                <a:solidFill>
                  <a:srgbClr val="035642"/>
                </a:solidFill>
                <a:latin typeface="Cambria" pitchFamily="18" charset="0"/>
              </a:rPr>
              <a:t>Why Exception Handling</a:t>
            </a:r>
          </a:p>
          <a:p>
            <a:pPr marL="457200" indent="-347663" defTabSz="457200">
              <a:lnSpc>
                <a:spcPct val="110000"/>
              </a:lnSpc>
              <a:buFont typeface="Arial" pitchFamily="34" charset="0"/>
              <a:buChar char="•"/>
              <a:defRPr/>
            </a:pPr>
            <a:r>
              <a:rPr lang="en-US" sz="2000" dirty="0">
                <a:solidFill>
                  <a:srgbClr val="035642"/>
                </a:solidFill>
                <a:latin typeface="Cambria" pitchFamily="18" charset="0"/>
              </a:rPr>
              <a:t>Keywords in </a:t>
            </a:r>
            <a:r>
              <a:rPr lang="en-US" sz="2000" dirty="0" smtClean="0">
                <a:solidFill>
                  <a:srgbClr val="035642"/>
                </a:solidFill>
                <a:latin typeface="Cambria" pitchFamily="18" charset="0"/>
              </a:rPr>
              <a:t>Exception Handling</a:t>
            </a:r>
            <a:endParaRPr lang="en-US" sz="2000" dirty="0">
              <a:solidFill>
                <a:srgbClr val="035642"/>
              </a:solidFill>
              <a:latin typeface="Cambria" pitchFamily="18" charset="0"/>
            </a:endParaRPr>
          </a:p>
          <a:p>
            <a:pPr marL="457200" indent="-347663" defTabSz="457200">
              <a:lnSpc>
                <a:spcPct val="110000"/>
              </a:lnSpc>
              <a:buFont typeface="Arial" pitchFamily="34" charset="0"/>
              <a:buChar char="•"/>
              <a:defRPr/>
            </a:pPr>
            <a:r>
              <a:rPr lang="en-US" sz="2000" dirty="0">
                <a:solidFill>
                  <a:srgbClr val="035642"/>
                </a:solidFill>
                <a:latin typeface="Cambria" pitchFamily="18" charset="0"/>
              </a:rPr>
              <a:t>Identifiers</a:t>
            </a:r>
          </a:p>
          <a:p>
            <a:pPr marL="457200" indent="-347663" defTabSz="457200">
              <a:lnSpc>
                <a:spcPct val="110000"/>
              </a:lnSpc>
              <a:buFont typeface="Arial" pitchFamily="34" charset="0"/>
              <a:buChar char="•"/>
              <a:defRPr/>
            </a:pPr>
            <a:r>
              <a:rPr lang="en-US" sz="2000" dirty="0">
                <a:solidFill>
                  <a:srgbClr val="035642"/>
                </a:solidFill>
                <a:latin typeface="Cambria" pitchFamily="18" charset="0"/>
              </a:rPr>
              <a:t>try-catch</a:t>
            </a:r>
          </a:p>
          <a:p>
            <a:pPr marL="457200" indent="-347663" defTabSz="457200">
              <a:lnSpc>
                <a:spcPct val="110000"/>
              </a:lnSpc>
              <a:buFont typeface="Arial" pitchFamily="34" charset="0"/>
              <a:buChar char="•"/>
              <a:defRPr/>
            </a:pPr>
            <a:r>
              <a:rPr lang="en-US" sz="2000" dirty="0">
                <a:solidFill>
                  <a:srgbClr val="035642"/>
                </a:solidFill>
                <a:latin typeface="Cambria" pitchFamily="18" charset="0"/>
              </a:rPr>
              <a:t>throw</a:t>
            </a:r>
          </a:p>
          <a:p>
            <a:pPr marL="457200" indent="-347663" defTabSz="457200">
              <a:lnSpc>
                <a:spcPct val="110000"/>
              </a:lnSpc>
              <a:buFont typeface="Arial" pitchFamily="34" charset="0"/>
              <a:buChar char="•"/>
              <a:defRPr/>
            </a:pPr>
            <a:r>
              <a:rPr lang="en-US" sz="2000" dirty="0">
                <a:solidFill>
                  <a:srgbClr val="035642"/>
                </a:solidFill>
                <a:latin typeface="Cambria" pitchFamily="18" charset="0"/>
              </a:rPr>
              <a:t>finally</a:t>
            </a:r>
          </a:p>
          <a:p>
            <a:pPr marL="457200" indent="-347663" defTabSz="457200">
              <a:lnSpc>
                <a:spcPct val="110000"/>
              </a:lnSpc>
              <a:buFont typeface="Arial" pitchFamily="34" charset="0"/>
              <a:buChar char="•"/>
              <a:defRPr/>
            </a:pPr>
            <a:endParaRPr lang="en-US" sz="2000" dirty="0">
              <a:solidFill>
                <a:srgbClr val="035642"/>
              </a:solidFill>
              <a:latin typeface="Cambria" pitchFamily="18" charset="0"/>
            </a:endParaRPr>
          </a:p>
          <a:p>
            <a:pPr marL="457200" indent="-347663" defTabSz="457200">
              <a:lnSpc>
                <a:spcPct val="110000"/>
              </a:lnSpc>
              <a:buFont typeface="Arial" pitchFamily="34" charset="0"/>
              <a:buChar char="•"/>
              <a:defRPr/>
            </a:pPr>
            <a:endParaRPr lang="en-US" sz="2000" dirty="0">
              <a:solidFill>
                <a:srgbClr val="035642"/>
              </a:solidFill>
              <a:latin typeface="Cambria" pitchFamily="18" charset="0"/>
            </a:endParaRPr>
          </a:p>
          <a:p>
            <a:pPr marL="457200" indent="-347663" defTabSz="457200">
              <a:lnSpc>
                <a:spcPct val="110000"/>
              </a:lnSpc>
              <a:buFont typeface="Arial" pitchFamily="34" charset="0"/>
              <a:buChar char="•"/>
              <a:defRPr/>
            </a:pPr>
            <a:endParaRPr lang="en-US" sz="2000" dirty="0">
              <a:solidFill>
                <a:srgbClr val="035642"/>
              </a:solidFill>
              <a:latin typeface="Cambria" pitchFamily="18" charset="0"/>
            </a:endParaRPr>
          </a:p>
          <a:p>
            <a:pPr>
              <a:defRPr/>
            </a:pPr>
            <a:endParaRPr lang="en-US" dirty="0">
              <a:solidFill>
                <a:srgbClr val="035642"/>
              </a:solidFill>
              <a:latin typeface="Cambria" pitchFamily="18" charset="0"/>
            </a:endParaRPr>
          </a:p>
        </p:txBody>
      </p:sp>
    </p:spTree>
    <p:custDataLst>
      <p:tags r:id="rId1"/>
    </p:custDataLst>
    <p:extLst>
      <p:ext uri="{BB962C8B-B14F-4D97-AF65-F5344CB8AC3E}">
        <p14:creationId xmlns:p14="http://schemas.microsoft.com/office/powerpoint/2010/main" val="20845623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fade">
                                      <p:cBhvr>
                                        <p:cTn id="25" dur="500"/>
                                        <p:tgtEl>
                                          <p:spTgt spid="17">
                                            <p:txEl>
                                              <p:pRg st="3" end="3"/>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7">
                                            <p:txEl>
                                              <p:pRg st="4" end="4"/>
                                            </p:txEl>
                                          </p:spTgt>
                                        </p:tgtEl>
                                        <p:attrNameLst>
                                          <p:attrName>style.visibility</p:attrName>
                                        </p:attrNameLst>
                                      </p:cBhvr>
                                      <p:to>
                                        <p:strVal val="visible"/>
                                      </p:to>
                                    </p:set>
                                    <p:animEffect transition="in" filter="fade">
                                      <p:cBhvr>
                                        <p:cTn id="29" dur="500"/>
                                        <p:tgtEl>
                                          <p:spTgt spid="17">
                                            <p:txEl>
                                              <p:pRg st="4" end="4"/>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animEffect transition="in" filter="fade">
                                      <p:cBhvr>
                                        <p:cTn id="33" dur="500"/>
                                        <p:tgtEl>
                                          <p:spTgt spid="17">
                                            <p:txEl>
                                              <p:pRg st="5" end="5"/>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7">
                                            <p:txEl>
                                              <p:pRg st="7" end="7"/>
                                            </p:txEl>
                                          </p:spTgt>
                                        </p:tgtEl>
                                        <p:attrNameLst>
                                          <p:attrName>style.visibility</p:attrName>
                                        </p:attrNameLst>
                                      </p:cBhvr>
                                      <p:to>
                                        <p:strVal val="visible"/>
                                      </p:to>
                                    </p:set>
                                    <p:animEffect transition="in" filter="fade">
                                      <p:cBhvr>
                                        <p:cTn id="41"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Java Built In Exceptions</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Java’s Unchecked </a:t>
            </a:r>
            <a:r>
              <a:rPr lang="en-IN" sz="2000" b="1" dirty="0" err="1">
                <a:solidFill>
                  <a:schemeClr val="bg1"/>
                </a:solidFill>
                <a:latin typeface="Cambria" panose="02040503050406030204" pitchFamily="18" charset="0"/>
                <a:cs typeface="Avenir Light"/>
              </a:rPr>
              <a:t>RuntimeException</a:t>
            </a:r>
            <a:r>
              <a:rPr lang="en-IN" sz="2000" b="1" dirty="0">
                <a:solidFill>
                  <a:schemeClr val="bg1"/>
                </a:solidFill>
                <a:latin typeface="Cambria" panose="02040503050406030204" pitchFamily="18" charset="0"/>
                <a:cs typeface="Avenir Light"/>
              </a:rPr>
              <a:t> Subclasses Defined in </a:t>
            </a:r>
            <a:r>
              <a:rPr lang="en-IN" sz="2000" b="1" dirty="0" err="1">
                <a:solidFill>
                  <a:schemeClr val="bg1"/>
                </a:solidFill>
                <a:latin typeface="Cambria" panose="02040503050406030204" pitchFamily="18" charset="0"/>
                <a:cs typeface="Avenir Light"/>
              </a:rPr>
              <a:t>java.lang</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369332"/>
          </a:xfrm>
          <a:prstGeom prst="rect">
            <a:avLst/>
          </a:prstGeom>
        </p:spPr>
        <p:txBody>
          <a:bodyPr wrap="square">
            <a:spAutoFit/>
          </a:bodyPr>
          <a:lstStyle/>
          <a:p>
            <a:endParaRPr lang="en-IN" dirty="0">
              <a:solidFill>
                <a:srgbClr val="D4D4D4"/>
              </a:solidFill>
              <a:latin typeface="Courier New" panose="02070309020205020404" pitchFamily="49" charset="0"/>
            </a:endParaRPr>
          </a:p>
        </p:txBody>
      </p:sp>
      <p:pic>
        <p:nvPicPr>
          <p:cNvPr id="8" name="Picture 7">
            <a:extLst>
              <a:ext uri="{FF2B5EF4-FFF2-40B4-BE49-F238E27FC236}">
                <a16:creationId xmlns:a16="http://schemas.microsoft.com/office/drawing/2014/main" xmlns="" id="{073C498A-4551-4405-B0A1-44298ECA97EC}"/>
              </a:ext>
            </a:extLst>
          </p:cNvPr>
          <p:cNvPicPr>
            <a:picLocks noChangeAspect="1"/>
          </p:cNvPicPr>
          <p:nvPr/>
        </p:nvPicPr>
        <p:blipFill>
          <a:blip r:embed="rId4"/>
          <a:stretch>
            <a:fillRect/>
          </a:stretch>
        </p:blipFill>
        <p:spPr>
          <a:xfrm>
            <a:off x="1154696" y="1406843"/>
            <a:ext cx="7088351" cy="5045715"/>
          </a:xfrm>
          <a:prstGeom prst="rect">
            <a:avLst/>
          </a:prstGeom>
        </p:spPr>
      </p:pic>
    </p:spTree>
    <p:custDataLst>
      <p:tags r:id="rId1"/>
    </p:custDataLst>
    <p:extLst>
      <p:ext uri="{BB962C8B-B14F-4D97-AF65-F5344CB8AC3E}">
        <p14:creationId xmlns:p14="http://schemas.microsoft.com/office/powerpoint/2010/main" val="4186641931"/>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Java Built In Exceptions</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Java’s Checked Exceptions Defined in </a:t>
            </a:r>
            <a:r>
              <a:rPr lang="en-IN" sz="2000" b="1" dirty="0" err="1">
                <a:solidFill>
                  <a:schemeClr val="bg1"/>
                </a:solidFill>
                <a:latin typeface="Cambria" panose="02040503050406030204" pitchFamily="18" charset="0"/>
                <a:cs typeface="Avenir Light"/>
              </a:rPr>
              <a:t>java.lang</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858926DF-4E1A-4186-A7D6-909A59457612}"/>
              </a:ext>
            </a:extLst>
          </p:cNvPr>
          <p:cNvSpPr/>
          <p:nvPr/>
        </p:nvSpPr>
        <p:spPr>
          <a:xfrm>
            <a:off x="255722" y="1534813"/>
            <a:ext cx="8578312" cy="369332"/>
          </a:xfrm>
          <a:prstGeom prst="rect">
            <a:avLst/>
          </a:prstGeom>
        </p:spPr>
        <p:txBody>
          <a:bodyPr wrap="square">
            <a:spAutoFit/>
          </a:bodyPr>
          <a:lstStyle/>
          <a:p>
            <a:endParaRPr lang="en-IN" dirty="0">
              <a:solidFill>
                <a:srgbClr val="D4D4D4"/>
              </a:solidFill>
              <a:latin typeface="Courier New" panose="02070309020205020404" pitchFamily="49" charset="0"/>
            </a:endParaRPr>
          </a:p>
        </p:txBody>
      </p:sp>
      <p:pic>
        <p:nvPicPr>
          <p:cNvPr id="3" name="Picture 2">
            <a:extLst>
              <a:ext uri="{FF2B5EF4-FFF2-40B4-BE49-F238E27FC236}">
                <a16:creationId xmlns:a16="http://schemas.microsoft.com/office/drawing/2014/main" xmlns="" id="{639B30DB-8E8C-4225-A0A2-D618FB84B0A7}"/>
              </a:ext>
            </a:extLst>
          </p:cNvPr>
          <p:cNvPicPr>
            <a:picLocks noChangeAspect="1"/>
          </p:cNvPicPr>
          <p:nvPr/>
        </p:nvPicPr>
        <p:blipFill>
          <a:blip r:embed="rId4"/>
          <a:stretch>
            <a:fillRect/>
          </a:stretch>
        </p:blipFill>
        <p:spPr>
          <a:xfrm>
            <a:off x="457200" y="2096814"/>
            <a:ext cx="8229600" cy="2664372"/>
          </a:xfrm>
          <a:prstGeom prst="rect">
            <a:avLst/>
          </a:prstGeom>
        </p:spPr>
      </p:pic>
    </p:spTree>
    <p:custDataLst>
      <p:tags r:id="rId1"/>
    </p:custDataLst>
    <p:extLst>
      <p:ext uri="{BB962C8B-B14F-4D97-AF65-F5344CB8AC3E}">
        <p14:creationId xmlns:p14="http://schemas.microsoft.com/office/powerpoint/2010/main" val="3472463070"/>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4"/>
          <a:srcRect l="4905" t="36186" r="55271" b="10416"/>
          <a:stretch/>
        </p:blipFill>
        <p:spPr>
          <a:xfrm>
            <a:off x="0" y="609600"/>
            <a:ext cx="5181601" cy="3906156"/>
          </a:xfrm>
          <a:prstGeom prst="rect">
            <a:avLst/>
          </a:prstGeom>
        </p:spPr>
      </p:pic>
      <p:pic>
        <p:nvPicPr>
          <p:cNvPr id="12" name="Picture 11"/>
          <p:cNvPicPr>
            <a:picLocks noChangeAspect="1"/>
          </p:cNvPicPr>
          <p:nvPr/>
        </p:nvPicPr>
        <p:blipFill rotWithShape="1">
          <a:blip r:embed="rId4"/>
          <a:srcRect l="4905" t="82769" r="55271" b="10417"/>
          <a:stretch/>
        </p:blipFill>
        <p:spPr>
          <a:xfrm>
            <a:off x="-1" y="4515756"/>
            <a:ext cx="5181601" cy="498475"/>
          </a:xfrm>
          <a:prstGeom prst="rect">
            <a:avLst/>
          </a:prstGeom>
        </p:spPr>
      </p:pic>
      <p:pic>
        <p:nvPicPr>
          <p:cNvPr id="13" name="Picture 12"/>
          <p:cNvPicPr>
            <a:picLocks noChangeAspect="1"/>
          </p:cNvPicPr>
          <p:nvPr/>
        </p:nvPicPr>
        <p:blipFill rotWithShape="1">
          <a:blip r:embed="rId4"/>
          <a:srcRect l="4905" t="82769" r="55271" b="10417"/>
          <a:stretch/>
        </p:blipFill>
        <p:spPr>
          <a:xfrm>
            <a:off x="6439" y="5014231"/>
            <a:ext cx="5181601" cy="498475"/>
          </a:xfrm>
          <a:prstGeom prst="rect">
            <a:avLst/>
          </a:prstGeom>
        </p:spPr>
      </p:pic>
      <p:pic>
        <p:nvPicPr>
          <p:cNvPr id="14" name="Picture 13"/>
          <p:cNvPicPr>
            <a:picLocks noChangeAspect="1"/>
          </p:cNvPicPr>
          <p:nvPr/>
        </p:nvPicPr>
        <p:blipFill rotWithShape="1">
          <a:blip r:embed="rId4"/>
          <a:srcRect l="4905" t="82769" r="55271" b="10417"/>
          <a:stretch/>
        </p:blipFill>
        <p:spPr>
          <a:xfrm>
            <a:off x="17172" y="5486400"/>
            <a:ext cx="5181601" cy="498475"/>
          </a:xfrm>
          <a:prstGeom prst="rect">
            <a:avLst/>
          </a:prstGeom>
        </p:spPr>
      </p:pic>
      <p:pic>
        <p:nvPicPr>
          <p:cNvPr id="15" name="Picture 14"/>
          <p:cNvPicPr>
            <a:picLocks noChangeAspect="1"/>
          </p:cNvPicPr>
          <p:nvPr/>
        </p:nvPicPr>
        <p:blipFill rotWithShape="1">
          <a:blip r:embed="rId4"/>
          <a:srcRect l="4905" t="82769" r="55271" b="10417"/>
          <a:stretch/>
        </p:blipFill>
        <p:spPr>
          <a:xfrm>
            <a:off x="6438" y="5943600"/>
            <a:ext cx="5181601" cy="498475"/>
          </a:xfrm>
          <a:prstGeom prst="rect">
            <a:avLst/>
          </a:prstGeom>
        </p:spPr>
      </p:pic>
      <p:pic>
        <p:nvPicPr>
          <p:cNvPr id="16" name="Picture 15"/>
          <p:cNvPicPr>
            <a:picLocks noChangeAspect="1"/>
          </p:cNvPicPr>
          <p:nvPr/>
        </p:nvPicPr>
        <p:blipFill rotWithShape="1">
          <a:blip r:embed="rId4"/>
          <a:srcRect l="4905" t="82769" r="55271" b="10417"/>
          <a:stretch/>
        </p:blipFill>
        <p:spPr>
          <a:xfrm>
            <a:off x="17171" y="6362700"/>
            <a:ext cx="5181601" cy="498475"/>
          </a:xfrm>
          <a:prstGeom prst="rect">
            <a:avLst/>
          </a:prstGeom>
        </p:spPr>
      </p:pic>
      <p:sp>
        <p:nvSpPr>
          <p:cNvPr id="67592" name="Rectangle 16"/>
          <p:cNvSpPr>
            <a:spLocks noChangeArrowheads="1"/>
          </p:cNvSpPr>
          <p:nvPr/>
        </p:nvSpPr>
        <p:spPr bwMode="auto">
          <a:xfrm>
            <a:off x="685800" y="4708604"/>
            <a:ext cx="3519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7838"/>
            <a:r>
              <a:rPr lang="en-US" altLang="en-US" sz="1200" b="1" dirty="0">
                <a:solidFill>
                  <a:srgbClr val="035642"/>
                </a:solidFill>
                <a:latin typeface="Cambria" pitchFamily="18" charset="0"/>
                <a:ea typeface="ＭＳ Ｐゴシック" pitchFamily="34" charset="-128"/>
              </a:rPr>
              <a:t>ACCREDITED TRAINING PARTNER: </a:t>
            </a:r>
          </a:p>
        </p:txBody>
      </p:sp>
      <p:pic>
        <p:nvPicPr>
          <p:cNvPr id="1026" name="Picture 2" descr="Image resu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865" y="5175603"/>
            <a:ext cx="2216523" cy="1072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ib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51964" y="5055596"/>
            <a:ext cx="1978025" cy="11820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rotWithShape="1">
          <a:blip r:embed="rId4"/>
          <a:srcRect l="4905" t="82769" r="55271" b="10417"/>
          <a:stretch/>
        </p:blipFill>
        <p:spPr>
          <a:xfrm>
            <a:off x="2144" y="0"/>
            <a:ext cx="5181601" cy="609600"/>
          </a:xfrm>
          <a:prstGeom prst="rect">
            <a:avLst/>
          </a:prstGeom>
        </p:spPr>
      </p:pic>
      <p:sp>
        <p:nvSpPr>
          <p:cNvPr id="21" name="Rectangle 16"/>
          <p:cNvSpPr>
            <a:spLocks noChangeArrowheads="1"/>
          </p:cNvSpPr>
          <p:nvPr/>
        </p:nvSpPr>
        <p:spPr bwMode="auto">
          <a:xfrm>
            <a:off x="831055" y="330172"/>
            <a:ext cx="3519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7838"/>
            <a:r>
              <a:rPr lang="en-US" altLang="en-US" sz="1200" b="1" dirty="0">
                <a:solidFill>
                  <a:srgbClr val="035642"/>
                </a:solidFill>
                <a:latin typeface="Cambria" pitchFamily="18" charset="0"/>
                <a:ea typeface="ＭＳ Ｐゴシック" pitchFamily="34" charset="-128"/>
              </a:rPr>
              <a:t>AWARDS:</a:t>
            </a:r>
          </a:p>
        </p:txBody>
      </p:sp>
      <p:pic>
        <p:nvPicPr>
          <p:cNvPr id="67587" name="Picture 3" descr="120616---Final-Logo-Transparent.png"/>
          <p:cNvPicPr>
            <a:picLocks noChangeAspect="1"/>
          </p:cNvPicPr>
          <p:nvPr/>
        </p:nvPicPr>
        <p:blipFill>
          <a:blip r:embed="rId7">
            <a:extLst>
              <a:ext uri="{28A0092B-C50C-407E-A947-70E740481C1C}">
                <a14:useLocalDpi xmlns:a14="http://schemas.microsoft.com/office/drawing/2010/main" val="0"/>
              </a:ext>
            </a:extLst>
          </a:blip>
          <a:srcRect r="9305"/>
          <a:stretch>
            <a:fillRect/>
          </a:stretch>
        </p:blipFill>
        <p:spPr bwMode="auto">
          <a:xfrm>
            <a:off x="6256404" y="-164990"/>
            <a:ext cx="243363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Box 2"/>
          <p:cNvSpPr txBox="1">
            <a:spLocks noChangeArrowheads="1"/>
          </p:cNvSpPr>
          <p:nvPr/>
        </p:nvSpPr>
        <p:spPr bwMode="auto">
          <a:xfrm>
            <a:off x="4891088" y="-7828"/>
            <a:ext cx="4252911" cy="6858000"/>
          </a:xfrm>
          <a:prstGeom prst="rect">
            <a:avLst/>
          </a:prstGeom>
          <a:solidFill>
            <a:srgbClr val="0356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1900" i="1">
              <a:solidFill>
                <a:srgbClr val="F2915A"/>
              </a:solidFill>
              <a:latin typeface="Trebuchet MS" pitchFamily="34" charset="0"/>
              <a:ea typeface="ＭＳ Ｐゴシック" pitchFamily="34" charset="-128"/>
            </a:endParaRPr>
          </a:p>
        </p:txBody>
      </p:sp>
      <p:sp>
        <p:nvSpPr>
          <p:cNvPr id="67588" name="TextBox 10"/>
          <p:cNvSpPr txBox="1">
            <a:spLocks noChangeArrowheads="1"/>
          </p:cNvSpPr>
          <p:nvPr/>
        </p:nvSpPr>
        <p:spPr bwMode="auto">
          <a:xfrm>
            <a:off x="7096594" y="5562600"/>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Visit us:</a:t>
            </a:r>
          </a:p>
        </p:txBody>
      </p:sp>
      <p:sp>
        <p:nvSpPr>
          <p:cNvPr id="67589" name="Rectangle 5"/>
          <p:cNvSpPr>
            <a:spLocks noChangeArrowheads="1"/>
          </p:cNvSpPr>
          <p:nvPr/>
        </p:nvSpPr>
        <p:spPr bwMode="auto">
          <a:xfrm>
            <a:off x="5049078" y="5910263"/>
            <a:ext cx="4046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477838"/>
            <a:r>
              <a:rPr lang="en-IN" sz="1200" b="1" dirty="0">
                <a:solidFill>
                  <a:prstClr val="white"/>
                </a:solidFill>
                <a:latin typeface="Cambria" pitchFamily="18" charset="0"/>
                <a:ea typeface="ＭＳ Ｐゴシック" pitchFamily="34" charset="-128"/>
              </a:rPr>
              <a:t>Mumbai | Thane | Pune | Bangalore | Delhi - NCR | Hyderabad | Chennai | Coimbatore </a:t>
            </a:r>
          </a:p>
        </p:txBody>
      </p:sp>
      <p:sp>
        <p:nvSpPr>
          <p:cNvPr id="67593" name="TextBox 10"/>
          <p:cNvSpPr txBox="1">
            <a:spLocks noChangeArrowheads="1"/>
          </p:cNvSpPr>
          <p:nvPr/>
        </p:nvSpPr>
        <p:spPr bwMode="auto">
          <a:xfrm>
            <a:off x="7119938" y="3031906"/>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Email us:</a:t>
            </a:r>
          </a:p>
        </p:txBody>
      </p:sp>
      <p:sp>
        <p:nvSpPr>
          <p:cNvPr id="67594" name="Rectangle 9"/>
          <p:cNvSpPr>
            <a:spLocks noChangeArrowheads="1"/>
          </p:cNvSpPr>
          <p:nvPr/>
        </p:nvSpPr>
        <p:spPr bwMode="auto">
          <a:xfrm>
            <a:off x="5562600" y="3420843"/>
            <a:ext cx="3519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a:r>
              <a:rPr lang="en-IN" sz="1200" b="1" dirty="0">
                <a:solidFill>
                  <a:prstClr val="white"/>
                </a:solidFill>
                <a:latin typeface="Cambria" pitchFamily="18" charset="0"/>
                <a:ea typeface="ＭＳ Ｐゴシック" pitchFamily="34" charset="-128"/>
              </a:rPr>
              <a:t>info@imarticus.com</a:t>
            </a:r>
          </a:p>
        </p:txBody>
      </p:sp>
      <p:sp>
        <p:nvSpPr>
          <p:cNvPr id="22" name="TextBox 10"/>
          <p:cNvSpPr txBox="1">
            <a:spLocks noChangeArrowheads="1"/>
          </p:cNvSpPr>
          <p:nvPr/>
        </p:nvSpPr>
        <p:spPr bwMode="auto">
          <a:xfrm>
            <a:off x="7119938" y="2236569"/>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Learn more:</a:t>
            </a:r>
          </a:p>
        </p:txBody>
      </p:sp>
      <p:sp>
        <p:nvSpPr>
          <p:cNvPr id="23" name="Rectangle 9"/>
          <p:cNvSpPr>
            <a:spLocks noChangeArrowheads="1"/>
          </p:cNvSpPr>
          <p:nvPr/>
        </p:nvSpPr>
        <p:spPr bwMode="auto">
          <a:xfrm>
            <a:off x="5562600" y="2625506"/>
            <a:ext cx="3519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a:r>
              <a:rPr lang="en-IN" sz="1200" b="1" dirty="0">
                <a:solidFill>
                  <a:prstClr val="white"/>
                </a:solidFill>
                <a:latin typeface="Cambria" pitchFamily="18" charset="0"/>
                <a:ea typeface="ＭＳ Ｐゴシック" pitchFamily="34" charset="-128"/>
              </a:rPr>
              <a:t>https://imarticus.org/corporate/</a:t>
            </a:r>
          </a:p>
        </p:txBody>
      </p:sp>
      <p:sp>
        <p:nvSpPr>
          <p:cNvPr id="24" name="TextBox 10"/>
          <p:cNvSpPr txBox="1">
            <a:spLocks noChangeArrowheads="1"/>
          </p:cNvSpPr>
          <p:nvPr/>
        </p:nvSpPr>
        <p:spPr bwMode="auto">
          <a:xfrm>
            <a:off x="6256404" y="3885511"/>
            <a:ext cx="284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Connect with us:</a:t>
            </a:r>
          </a:p>
        </p:txBody>
      </p:sp>
      <p:sp>
        <p:nvSpPr>
          <p:cNvPr id="25" name="Rectangle 9"/>
          <p:cNvSpPr>
            <a:spLocks noChangeArrowheads="1"/>
          </p:cNvSpPr>
          <p:nvPr/>
        </p:nvSpPr>
        <p:spPr bwMode="auto">
          <a:xfrm>
            <a:off x="5342699" y="4274448"/>
            <a:ext cx="37393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477838"/>
            <a:r>
              <a:rPr lang="en-IN" sz="1200" b="1" dirty="0">
                <a:solidFill>
                  <a:prstClr val="white"/>
                </a:solidFill>
                <a:latin typeface="Cambria" pitchFamily="18" charset="0"/>
                <a:ea typeface="ＭＳ Ｐゴシック" pitchFamily="34" charset="-128"/>
              </a:rPr>
              <a:t>www.linkedin.com/company/imarticuslearning</a:t>
            </a:r>
          </a:p>
        </p:txBody>
      </p:sp>
      <p:sp>
        <p:nvSpPr>
          <p:cNvPr id="7" name="Rectangle 6"/>
          <p:cNvSpPr/>
          <p:nvPr/>
        </p:nvSpPr>
        <p:spPr>
          <a:xfrm>
            <a:off x="4495800" y="4749225"/>
            <a:ext cx="4572000" cy="584775"/>
          </a:xfrm>
          <a:prstGeom prst="rect">
            <a:avLst/>
          </a:prstGeom>
        </p:spPr>
        <p:txBody>
          <a:bodyPr>
            <a:spAutoFit/>
          </a:bodyPr>
          <a:lstStyle/>
          <a:p>
            <a:pPr algn="r" defTabSz="914400"/>
            <a:r>
              <a:rPr lang="en-US" sz="2000" b="1" dirty="0">
                <a:solidFill>
                  <a:prstClr val="white"/>
                </a:solidFill>
                <a:latin typeface="Cambria" pitchFamily="18" charset="0"/>
                <a:ea typeface="ＭＳ Ｐゴシック" pitchFamily="34" charset="-128"/>
                <a:cs typeface="Arial" pitchFamily="34" charset="0"/>
              </a:rPr>
              <a:t>Watch us:</a:t>
            </a:r>
            <a:endParaRPr lang="en-US" sz="2000" b="1" dirty="0">
              <a:solidFill>
                <a:prstClr val="white"/>
              </a:solidFill>
              <a:latin typeface="Cambria" pitchFamily="18" charset="0"/>
              <a:ea typeface="ＭＳ Ｐゴシック" pitchFamily="34" charset="-128"/>
              <a:cs typeface="Arial" pitchFamily="34" charset="0"/>
              <a:hlinkClick r:id="rId8"/>
            </a:endParaRPr>
          </a:p>
          <a:p>
            <a:pPr algn="r" defTabSz="914400"/>
            <a:r>
              <a:rPr lang="en-US" sz="1200" b="1" dirty="0">
                <a:solidFill>
                  <a:prstClr val="white"/>
                </a:solidFill>
                <a:latin typeface="Cambria" panose="02040503050406030204" pitchFamily="18" charset="0"/>
              </a:rPr>
              <a:t>www.youtube.com/ImarticusLearninginstitute</a:t>
            </a:r>
            <a:endParaRPr lang="en-US" sz="1200" b="1" dirty="0">
              <a:solidFill>
                <a:prstClr val="white"/>
              </a:solidFill>
              <a:latin typeface="Cambria" panose="02040503050406030204" pitchFamily="18" charset="0"/>
              <a:ea typeface="ＭＳ Ｐゴシック" charset="0"/>
            </a:endParaRPr>
          </a:p>
        </p:txBody>
      </p:sp>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43688" y="0"/>
            <a:ext cx="2794000" cy="2095500"/>
          </a:xfrm>
          <a:prstGeom prst="rect">
            <a:avLst/>
          </a:prstGeom>
        </p:spPr>
      </p:pic>
    </p:spTree>
    <p:custDataLst>
      <p:tags r:id="rId1"/>
    </p:custDataLst>
    <p:extLst>
      <p:ext uri="{BB962C8B-B14F-4D97-AF65-F5344CB8AC3E}">
        <p14:creationId xmlns:p14="http://schemas.microsoft.com/office/powerpoint/2010/main" val="3922948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Why is exception handling necessary?</a:t>
            </a:r>
          </a:p>
        </p:txBody>
      </p:sp>
      <p:sp>
        <p:nvSpPr>
          <p:cNvPr id="3" name="Rectangle 2">
            <a:extLst>
              <a:ext uri="{FF2B5EF4-FFF2-40B4-BE49-F238E27FC236}">
                <a16:creationId xmlns:a16="http://schemas.microsoft.com/office/drawing/2014/main" xmlns="" id="{6C32C27B-5845-462D-8B3F-776CD0574FBA}"/>
              </a:ext>
            </a:extLst>
          </p:cNvPr>
          <p:cNvSpPr/>
          <p:nvPr/>
        </p:nvSpPr>
        <p:spPr>
          <a:xfrm>
            <a:off x="376254" y="1673498"/>
            <a:ext cx="8003247" cy="286232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en-US" altLang="en-US" dirty="0">
                <a:latin typeface="Cambria" panose="02040503050406030204" pitchFamily="18" charset="0"/>
              </a:rPr>
              <a:t>An old maxim in software development says that 80 percent of the work is used 20 percent of the time. The 80 percent refers to the effort required to check and handle errors.</a:t>
            </a:r>
          </a:p>
          <a:p>
            <a:pPr marL="285750" indent="-285750">
              <a:buFont typeface="Arial" panose="020B0604020202020204" pitchFamily="34" charset="0"/>
              <a:buChar char="•"/>
            </a:pPr>
            <a:endParaRPr lang="en-US" altLang="en-US" dirty="0">
              <a:latin typeface="Cambria" panose="02040503050406030204" pitchFamily="18" charset="0"/>
            </a:endParaRPr>
          </a:p>
          <a:p>
            <a:pPr marL="285750" indent="-285750">
              <a:buFont typeface="Arial" panose="020B0604020202020204" pitchFamily="34" charset="0"/>
              <a:buChar char="•"/>
            </a:pPr>
            <a:r>
              <a:rPr lang="en-US" altLang="en-US" dirty="0">
                <a:latin typeface="Cambria" panose="02040503050406030204" pitchFamily="18" charset="0"/>
              </a:rPr>
              <a:t>Java arms developers with an elegant mechanism for handling errors that produces efficient and organized error-handling code: exception handling.</a:t>
            </a:r>
          </a:p>
          <a:p>
            <a:pPr marL="285750" indent="-285750">
              <a:buFont typeface="Arial" panose="020B0604020202020204" pitchFamily="34" charset="0"/>
              <a:buChar char="•"/>
            </a:pPr>
            <a:endParaRPr lang="en-US" altLang="en-US" dirty="0">
              <a:latin typeface="Cambria" panose="02040503050406030204" pitchFamily="18" charset="0"/>
            </a:endParaRPr>
          </a:p>
          <a:p>
            <a:pPr marL="285750" indent="-285750">
              <a:buFont typeface="Arial" panose="020B0604020202020204" pitchFamily="34" charset="0"/>
              <a:buChar char="•"/>
            </a:pPr>
            <a:r>
              <a:rPr lang="en-US" altLang="en-US" dirty="0">
                <a:latin typeface="Cambria" panose="02040503050406030204" pitchFamily="18" charset="0"/>
              </a:rPr>
              <a:t>Exception handling allows developers to detect errors easily without writing special code to test return values. Even better, it lets us keep exception-handling code cleanly separated from the exception-generating </a:t>
            </a:r>
            <a:r>
              <a:rPr lang="en-US" altLang="en-US" dirty="0" smtClean="0">
                <a:latin typeface="Cambria" panose="02040503050406030204" pitchFamily="18" charset="0"/>
              </a:rPr>
              <a:t>code</a:t>
            </a:r>
            <a:r>
              <a:rPr lang="en-US" altLang="en-US" dirty="0">
                <a:latin typeface="Cambria" panose="02040503050406030204" pitchFamily="18" charset="0"/>
              </a:rPr>
              <a:t>.</a:t>
            </a:r>
            <a:endParaRPr lang="en-US" altLang="en-US" dirty="0">
              <a:latin typeface="Cambria" panose="02040503050406030204" pitchFamily="18" charset="0"/>
            </a:endParaRPr>
          </a:p>
        </p:txBody>
      </p:sp>
    </p:spTree>
    <p:custDataLst>
      <p:tags r:id="rId1"/>
    </p:custDataLst>
    <p:extLst>
      <p:ext uri="{BB962C8B-B14F-4D97-AF65-F5344CB8AC3E}">
        <p14:creationId xmlns:p14="http://schemas.microsoft.com/office/powerpoint/2010/main" val="3884579583"/>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Exception handling keywords</a:t>
            </a:r>
          </a:p>
        </p:txBody>
      </p:sp>
      <p:sp>
        <p:nvSpPr>
          <p:cNvPr id="3" name="Rectangle 2">
            <a:extLst>
              <a:ext uri="{FF2B5EF4-FFF2-40B4-BE49-F238E27FC236}">
                <a16:creationId xmlns:a16="http://schemas.microsoft.com/office/drawing/2014/main" xmlns="" id="{6C32C27B-5845-462D-8B3F-776CD0574FBA}"/>
              </a:ext>
            </a:extLst>
          </p:cNvPr>
          <p:cNvSpPr/>
          <p:nvPr/>
        </p:nvSpPr>
        <p:spPr>
          <a:xfrm>
            <a:off x="376254" y="1673498"/>
            <a:ext cx="8003247" cy="3970318"/>
          </a:xfrm>
          <a:prstGeom prst="rect">
            <a:avLst/>
          </a:prstGeom>
        </p:spPr>
        <p:txBody>
          <a:bodyPr wrap="square">
            <a:spAutoFit/>
          </a:bodyPr>
          <a:lstStyle/>
          <a:p>
            <a:pPr marL="225425" indent="-225425">
              <a:buFont typeface="Arial" panose="020B0604020202020204" pitchFamily="34" charset="0"/>
              <a:buChar char="•"/>
            </a:pPr>
            <a:r>
              <a:rPr lang="en-IN" dirty="0">
                <a:latin typeface="Cambria" panose="02040503050406030204" pitchFamily="18" charset="0"/>
              </a:rPr>
              <a:t>Java exception handling is managed via five keywords:</a:t>
            </a:r>
          </a:p>
          <a:p>
            <a:pPr marL="225425" indent="-225425">
              <a:buFont typeface="Arial" panose="020B0604020202020204" pitchFamily="34" charset="0"/>
              <a:buChar char="•"/>
            </a:pPr>
            <a:endParaRPr lang="en-IN" dirty="0">
              <a:latin typeface="Cambria" panose="02040503050406030204" pitchFamily="18" charset="0"/>
            </a:endParaRPr>
          </a:p>
          <a:p>
            <a:pPr marL="225425" indent="-225425">
              <a:buFont typeface="Arial" panose="020B0604020202020204" pitchFamily="34" charset="0"/>
              <a:buChar char="•"/>
            </a:pPr>
            <a:r>
              <a:rPr lang="en-IN" b="1" dirty="0">
                <a:latin typeface="Cambria" panose="02040503050406030204" pitchFamily="18" charset="0"/>
              </a:rPr>
              <a:t> try, catch, throw, throws, and finally. </a:t>
            </a:r>
            <a:endParaRPr lang="en-IN" dirty="0">
              <a:latin typeface="Cambria" panose="02040503050406030204" pitchFamily="18" charset="0"/>
            </a:endParaRPr>
          </a:p>
          <a:p>
            <a:pPr marL="285750" indent="-285750">
              <a:buFont typeface="Arial" panose="020B0604020202020204" pitchFamily="34" charset="0"/>
              <a:buChar char="•"/>
            </a:pPr>
            <a:endParaRPr lang="en-IN" dirty="0">
              <a:latin typeface="Cambria" panose="02040503050406030204" pitchFamily="18" charset="0"/>
            </a:endParaRPr>
          </a:p>
          <a:p>
            <a:pPr marL="463550" indent="-238125">
              <a:buSzPct val="70000"/>
              <a:buFont typeface="Courier New" panose="02070309020205020404" pitchFamily="49" charset="0"/>
              <a:buChar char="o"/>
            </a:pPr>
            <a:r>
              <a:rPr lang="en-IN" dirty="0">
                <a:latin typeface="Cambria" panose="02040503050406030204" pitchFamily="18" charset="0"/>
              </a:rPr>
              <a:t>Program statements that you want to monitor for exceptions are contained within a try block.</a:t>
            </a:r>
          </a:p>
          <a:p>
            <a:pPr marL="463550" indent="-238125">
              <a:buSzPct val="70000"/>
              <a:buFont typeface="Courier New" panose="02070309020205020404" pitchFamily="49" charset="0"/>
              <a:buChar char="o"/>
            </a:pPr>
            <a:r>
              <a:rPr lang="en-IN" dirty="0">
                <a:latin typeface="Cambria" panose="02040503050406030204" pitchFamily="18" charset="0"/>
              </a:rPr>
              <a:t> If an exception occurs within the try block, it is thrown. Your code can catch this exception (using catch) and handle it in some rational manner. </a:t>
            </a:r>
          </a:p>
          <a:p>
            <a:pPr marL="463550" indent="-238125">
              <a:buSzPct val="70000"/>
              <a:buFont typeface="Courier New" panose="02070309020205020404" pitchFamily="49" charset="0"/>
              <a:buChar char="o"/>
            </a:pPr>
            <a:r>
              <a:rPr lang="en-IN" dirty="0">
                <a:latin typeface="Cambria" panose="02040503050406030204" pitchFamily="18" charset="0"/>
              </a:rPr>
              <a:t>System-generated exceptions are automatically thrown by the Java run-time system. To manually throw an exception, use the keyword throw. </a:t>
            </a:r>
          </a:p>
          <a:p>
            <a:pPr marL="463550" indent="-238125">
              <a:buSzPct val="70000"/>
              <a:buFont typeface="Courier New" panose="02070309020205020404" pitchFamily="49" charset="0"/>
              <a:buChar char="o"/>
            </a:pPr>
            <a:r>
              <a:rPr lang="en-IN" dirty="0">
                <a:latin typeface="Cambria" panose="02040503050406030204" pitchFamily="18" charset="0"/>
              </a:rPr>
              <a:t>Any exception that is thrown out of a method must be specified as such by a throws clause. </a:t>
            </a:r>
          </a:p>
          <a:p>
            <a:pPr marL="463550" indent="-238125">
              <a:buSzPct val="70000"/>
              <a:buFont typeface="Courier New" panose="02070309020205020404" pitchFamily="49" charset="0"/>
              <a:buChar char="o"/>
            </a:pPr>
            <a:r>
              <a:rPr lang="en-IN" dirty="0">
                <a:latin typeface="Cambria" panose="02040503050406030204" pitchFamily="18" charset="0"/>
              </a:rPr>
              <a:t>Any code that absolutely must be executed after a try block completes is put in a finally block.</a:t>
            </a:r>
            <a:endParaRPr lang="en-IN" b="1" dirty="0">
              <a:latin typeface="Cambria" panose="02040503050406030204" pitchFamily="18" charset="0"/>
            </a:endParaRPr>
          </a:p>
        </p:txBody>
      </p:sp>
    </p:spTree>
    <p:custDataLst>
      <p:tags r:id="rId1"/>
    </p:custDataLst>
    <p:extLst>
      <p:ext uri="{BB962C8B-B14F-4D97-AF65-F5344CB8AC3E}">
        <p14:creationId xmlns:p14="http://schemas.microsoft.com/office/powerpoint/2010/main" val="4176962681"/>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Exception handling Block</a:t>
            </a:r>
          </a:p>
        </p:txBody>
      </p:sp>
      <p:sp>
        <p:nvSpPr>
          <p:cNvPr id="4" name="Rectangle 3">
            <a:extLst>
              <a:ext uri="{FF2B5EF4-FFF2-40B4-BE49-F238E27FC236}">
                <a16:creationId xmlns:a16="http://schemas.microsoft.com/office/drawing/2014/main" xmlns="" id="{ABD0CF47-F902-4574-B601-5491FAF61ED7}"/>
              </a:ext>
            </a:extLst>
          </p:cNvPr>
          <p:cNvSpPr/>
          <p:nvPr/>
        </p:nvSpPr>
        <p:spPr>
          <a:xfrm>
            <a:off x="484113" y="2068423"/>
            <a:ext cx="8175774" cy="3293209"/>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try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r>
              <a:rPr lang="en-US" sz="1600" b="1" noProof="1">
                <a:solidFill>
                  <a:srgbClr val="008000"/>
                </a:solidFill>
                <a:latin typeface="Courier New" panose="02070309020205020404" pitchFamily="49" charset="0"/>
              </a:rPr>
              <a:t>// block of code to monitor for errors</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r>
            <a:br>
              <a:rPr lang="en-US" sz="1600" b="1" noProof="1">
                <a:solidFill>
                  <a:srgbClr val="000000"/>
                </a:solidFill>
                <a:latin typeface="Courier New" panose="02070309020205020404" pitchFamily="49" charset="0"/>
              </a:rPr>
            </a:b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catch</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RuntimeException</a:t>
            </a:r>
            <a:r>
              <a:rPr lang="en-US" sz="1600" b="1" noProof="1">
                <a:solidFill>
                  <a:srgbClr val="000000"/>
                </a:solidFill>
                <a:latin typeface="Courier New" panose="02070309020205020404" pitchFamily="49" charset="0"/>
              </a:rPr>
              <a:t> exOb) {</a:t>
            </a:r>
          </a:p>
          <a:p>
            <a:r>
              <a:rPr lang="en-US" sz="1600" b="1" noProof="1">
                <a:solidFill>
                  <a:srgbClr val="000000"/>
                </a:solidFill>
                <a:latin typeface="Courier New" panose="02070309020205020404" pitchFamily="49" charset="0"/>
              </a:rPr>
              <a:t>            </a:t>
            </a:r>
            <a:r>
              <a:rPr lang="en-US" sz="1600" b="1" noProof="1">
                <a:solidFill>
                  <a:srgbClr val="008000"/>
                </a:solidFill>
                <a:latin typeface="Courier New" panose="02070309020205020404" pitchFamily="49" charset="0"/>
              </a:rPr>
              <a:t>// exception handler for ExceptionType1</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 </a:t>
            </a:r>
            <a:r>
              <a:rPr lang="en-US" sz="1600" b="1" noProof="1">
                <a:solidFill>
                  <a:srgbClr val="0000FF"/>
                </a:solidFill>
                <a:latin typeface="Courier New" panose="02070309020205020404" pitchFamily="49" charset="0"/>
              </a:rPr>
              <a:t>catch</a:t>
            </a:r>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Exception</a:t>
            </a:r>
            <a:r>
              <a:rPr lang="en-US" sz="1600" b="1" noProof="1">
                <a:solidFill>
                  <a:srgbClr val="000000"/>
                </a:solidFill>
                <a:latin typeface="Courier New" panose="02070309020205020404" pitchFamily="49" charset="0"/>
              </a:rPr>
              <a:t> exOb) {</a:t>
            </a:r>
          </a:p>
          <a:p>
            <a:r>
              <a:rPr lang="en-US" sz="1600" b="1" noProof="1">
                <a:solidFill>
                  <a:srgbClr val="000000"/>
                </a:solidFill>
                <a:latin typeface="Courier New" panose="02070309020205020404" pitchFamily="49" charset="0"/>
              </a:rPr>
              <a:t>            </a:t>
            </a:r>
            <a:r>
              <a:rPr lang="en-US" sz="1600" b="1" noProof="1">
                <a:solidFill>
                  <a:srgbClr val="008000"/>
                </a:solidFill>
                <a:latin typeface="Courier New" panose="02070309020205020404" pitchFamily="49" charset="0"/>
              </a:rPr>
              <a:t>// exception handler for ExceptionType2</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r>
              <a:rPr lang="en-US" sz="1600" b="1" noProof="1">
                <a:solidFill>
                  <a:srgbClr val="008000"/>
                </a:solidFill>
                <a:latin typeface="Courier New" panose="02070309020205020404" pitchFamily="49" charset="0"/>
              </a:rPr>
              <a:t>// ...</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r>
              <a:rPr lang="en-US" sz="1600" b="1" noProof="1">
                <a:solidFill>
                  <a:srgbClr val="0000FF"/>
                </a:solidFill>
                <a:latin typeface="Courier New" panose="02070309020205020404" pitchFamily="49" charset="0"/>
              </a:rPr>
              <a:t>finally</a:t>
            </a:r>
            <a:r>
              <a:rPr lang="en-US" sz="1600" b="1" noProof="1">
                <a:solidFill>
                  <a:srgbClr val="000000"/>
                </a:solidFill>
                <a:latin typeface="Courier New" panose="02070309020205020404" pitchFamily="49" charset="0"/>
              </a:rPr>
              <a:t> {</a:t>
            </a:r>
          </a:p>
          <a:p>
            <a:r>
              <a:rPr lang="en-US" sz="1600" b="1" noProof="1">
                <a:solidFill>
                  <a:srgbClr val="000000"/>
                </a:solidFill>
                <a:latin typeface="Courier New" panose="02070309020205020404" pitchFamily="49" charset="0"/>
              </a:rPr>
              <a:t>            </a:t>
            </a:r>
            <a:r>
              <a:rPr lang="en-US" sz="1600" b="1" noProof="1">
                <a:solidFill>
                  <a:srgbClr val="008000"/>
                </a:solidFill>
                <a:latin typeface="Courier New" panose="02070309020205020404" pitchFamily="49" charset="0"/>
              </a:rPr>
              <a:t>// block of code to be executed after try block ends</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        }</a:t>
            </a:r>
            <a:endParaRPr lang="en-US" sz="1600" b="1" noProof="1">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3346006107"/>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US" sz="2000" b="1" dirty="0">
                <a:solidFill>
                  <a:schemeClr val="bg1"/>
                </a:solidFill>
                <a:latin typeface="Cambria" panose="02040503050406030204" pitchFamily="18" charset="0"/>
                <a:cs typeface="Avenir Light"/>
              </a:rPr>
              <a:t>Exception handling  - Using Try and Catch</a:t>
            </a:r>
          </a:p>
        </p:txBody>
      </p:sp>
      <p:sp>
        <p:nvSpPr>
          <p:cNvPr id="4" name="Rectangle 3">
            <a:extLst>
              <a:ext uri="{FF2B5EF4-FFF2-40B4-BE49-F238E27FC236}">
                <a16:creationId xmlns:a16="http://schemas.microsoft.com/office/drawing/2014/main" xmlns="" id="{91E4561E-584B-4428-A471-1EECF1ECB42C}"/>
              </a:ext>
            </a:extLst>
          </p:cNvPr>
          <p:cNvSpPr/>
          <p:nvPr/>
        </p:nvSpPr>
        <p:spPr>
          <a:xfrm>
            <a:off x="508018" y="1720840"/>
            <a:ext cx="8133958" cy="3170099"/>
          </a:xfrm>
          <a:prstGeom prst="rect">
            <a:avLst/>
          </a:prstGeom>
        </p:spPr>
        <p:txBody>
          <a:bodyPr wrap="square">
            <a:spAutoFit/>
          </a:bodyPr>
          <a:lstStyle/>
          <a:p>
            <a:r>
              <a:rPr lang="en-IN" sz="2000" dirty="0">
                <a:latin typeface="Cambria" panose="02040503050406030204" pitchFamily="18" charset="0"/>
              </a:rPr>
              <a:t>Handling exceptions manually provides following benefits,</a:t>
            </a:r>
          </a:p>
          <a:p>
            <a:endParaRPr lang="en-IN" sz="2000" dirty="0">
              <a:latin typeface="Cambria" panose="02040503050406030204" pitchFamily="18" charset="0"/>
            </a:endParaRPr>
          </a:p>
          <a:p>
            <a:pPr marL="342900" indent="-342900">
              <a:buFont typeface="Arial" panose="020B0604020202020204" pitchFamily="34" charset="0"/>
              <a:buChar char="•"/>
            </a:pPr>
            <a:r>
              <a:rPr lang="en-IN" sz="2000" dirty="0">
                <a:latin typeface="Cambria" panose="02040503050406030204" pitchFamily="18" charset="0"/>
              </a:rPr>
              <a:t>F</a:t>
            </a:r>
            <a:r>
              <a:rPr lang="en-IN" sz="2000" dirty="0" smtClean="0">
                <a:latin typeface="Cambria" panose="02040503050406030204" pitchFamily="18" charset="0"/>
              </a:rPr>
              <a:t>ix </a:t>
            </a:r>
            <a:r>
              <a:rPr lang="en-IN" sz="2000" dirty="0">
                <a:latin typeface="Cambria" panose="02040503050406030204" pitchFamily="18" charset="0"/>
              </a:rPr>
              <a:t>the error.</a:t>
            </a:r>
          </a:p>
          <a:p>
            <a:pPr marL="342900" indent="-342900">
              <a:buFont typeface="Arial" panose="020B0604020202020204" pitchFamily="34" charset="0"/>
              <a:buChar char="•"/>
            </a:pPr>
            <a:r>
              <a:rPr lang="en-IN" sz="2000" dirty="0" smtClean="0">
                <a:latin typeface="Cambria" panose="02040503050406030204" pitchFamily="18" charset="0"/>
              </a:rPr>
              <a:t>It </a:t>
            </a:r>
            <a:r>
              <a:rPr lang="en-IN" sz="2000" dirty="0">
                <a:latin typeface="Cambria" panose="02040503050406030204" pitchFamily="18" charset="0"/>
              </a:rPr>
              <a:t>prevents the program from automatically terminating. </a:t>
            </a:r>
          </a:p>
          <a:p>
            <a:endParaRPr lang="en-US" sz="2000" dirty="0">
              <a:latin typeface="Cambria" panose="02040503050406030204" pitchFamily="18" charset="0"/>
            </a:endParaRPr>
          </a:p>
          <a:p>
            <a:endParaRPr lang="en-IN" sz="2000" dirty="0">
              <a:latin typeface="Cambria" panose="02040503050406030204" pitchFamily="18" charset="0"/>
            </a:endParaRPr>
          </a:p>
          <a:p>
            <a:r>
              <a:rPr lang="en-IN" sz="2000" dirty="0">
                <a:latin typeface="Cambria" panose="02040503050406030204" pitchFamily="18" charset="0"/>
              </a:rPr>
              <a:t>To guard against and handle a run-time error, </a:t>
            </a:r>
          </a:p>
          <a:p>
            <a:endParaRPr lang="en-US" sz="2000" dirty="0">
              <a:latin typeface="Cambria" panose="02040503050406030204" pitchFamily="18" charset="0"/>
            </a:endParaRPr>
          </a:p>
          <a:p>
            <a:pPr marL="342900" indent="-342900">
              <a:buFont typeface="Arial" panose="020B0604020202020204" pitchFamily="34" charset="0"/>
              <a:buChar char="•"/>
            </a:pPr>
            <a:r>
              <a:rPr lang="en-IN" sz="2000" dirty="0" smtClean="0">
                <a:latin typeface="Cambria" panose="02040503050406030204" pitchFamily="18" charset="0"/>
              </a:rPr>
              <a:t>Enclose </a:t>
            </a:r>
            <a:r>
              <a:rPr lang="en-IN" sz="2000" dirty="0">
                <a:latin typeface="Cambria" panose="02040503050406030204" pitchFamily="18" charset="0"/>
              </a:rPr>
              <a:t>the code that you want to monitor inside a try block. </a:t>
            </a:r>
          </a:p>
          <a:p>
            <a:pPr marL="342900" indent="-342900">
              <a:buFont typeface="Arial" panose="020B0604020202020204" pitchFamily="34" charset="0"/>
              <a:buChar char="•"/>
            </a:pPr>
            <a:r>
              <a:rPr lang="en-IN" sz="2000" dirty="0">
                <a:latin typeface="Cambria" panose="02040503050406030204" pitchFamily="18" charset="0"/>
              </a:rPr>
              <a:t>I</a:t>
            </a:r>
            <a:r>
              <a:rPr lang="en-IN" sz="2000" dirty="0" smtClean="0">
                <a:latin typeface="Cambria" panose="02040503050406030204" pitchFamily="18" charset="0"/>
              </a:rPr>
              <a:t>nclude </a:t>
            </a:r>
            <a:r>
              <a:rPr lang="en-IN" sz="2000" dirty="0">
                <a:latin typeface="Cambria" panose="02040503050406030204" pitchFamily="18" charset="0"/>
              </a:rPr>
              <a:t>a catch clause that specifies the exception to be cached.</a:t>
            </a:r>
          </a:p>
        </p:txBody>
      </p:sp>
    </p:spTree>
    <p:custDataLst>
      <p:tags r:id="rId1"/>
    </p:custDataLst>
    <p:extLst>
      <p:ext uri="{BB962C8B-B14F-4D97-AF65-F5344CB8AC3E}">
        <p14:creationId xmlns:p14="http://schemas.microsoft.com/office/powerpoint/2010/main" val="1806797364"/>
      </p:ext>
    </p:extLst>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Catching an Exception Using try and catch</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C27E7C88-C2C1-4C32-89BD-C890877454D0}"/>
              </a:ext>
            </a:extLst>
          </p:cNvPr>
          <p:cNvSpPr/>
          <p:nvPr/>
        </p:nvSpPr>
        <p:spPr>
          <a:xfrm>
            <a:off x="501863" y="1978825"/>
            <a:ext cx="8140274" cy="3385542"/>
          </a:xfrm>
          <a:prstGeom prst="rect">
            <a:avLst/>
          </a:prstGeom>
          <a:solidFill>
            <a:schemeClr val="bg1">
              <a:lumMod val="95000"/>
            </a:schemeClr>
          </a:solidFill>
          <a:ln>
            <a:solidFill>
              <a:schemeClr val="bg1">
                <a:lumMod val="50000"/>
              </a:schemeClr>
            </a:solidFill>
          </a:ln>
        </p:spPr>
        <p:txBody>
          <a:bodyPr wrap="square">
            <a:spAutoFit/>
          </a:bodyPr>
          <a:lstStyle/>
          <a:p>
            <a:r>
              <a:rPr lang="en-US" sz="1600" b="1" dirty="0">
                <a:solidFill>
                  <a:srgbClr val="0000FF"/>
                </a:solidFill>
                <a:latin typeface="Courier New" panose="02070309020205020404" pitchFamily="49" charset="0"/>
              </a:rPr>
              <a:t>try</a:t>
            </a:r>
            <a:r>
              <a:rPr lang="en-US" sz="1600" b="1" dirty="0">
                <a:solidFill>
                  <a:srgbClr val="000000"/>
                </a:solidFill>
                <a:latin typeface="Courier New" panose="02070309020205020404" pitchFamily="49" charset="0"/>
              </a:rPr>
              <a:t> {</a:t>
            </a:r>
          </a:p>
          <a:p>
            <a:r>
              <a:rPr lang="en-US" sz="1600" b="1" dirty="0">
                <a:solidFill>
                  <a:srgbClr val="008000"/>
                </a:solidFill>
                <a:latin typeface="Courier New" panose="02070309020205020404" pitchFamily="49" charset="0"/>
              </a:rPr>
              <a:t>// This is the first line of the "guarded region"</a:t>
            </a:r>
            <a:endParaRPr lang="en-US" sz="1600" b="1" dirty="0">
              <a:solidFill>
                <a:srgbClr val="000000"/>
              </a:solidFill>
              <a:latin typeface="Courier New" panose="02070309020205020404" pitchFamily="49" charset="0"/>
            </a:endParaRPr>
          </a:p>
          <a:p>
            <a:r>
              <a:rPr lang="en-US" sz="1600" b="1" dirty="0">
                <a:solidFill>
                  <a:srgbClr val="008000"/>
                </a:solidFill>
                <a:latin typeface="Courier New" panose="02070309020205020404" pitchFamily="49" charset="0"/>
              </a:rPr>
              <a:t>// that is governed by the try keyword.</a:t>
            </a:r>
            <a:endParaRPr lang="en-US" sz="1600" b="1" dirty="0">
              <a:solidFill>
                <a:srgbClr val="000000"/>
              </a:solidFill>
              <a:latin typeface="Courier New" panose="02070309020205020404" pitchFamily="49" charset="0"/>
            </a:endParaRPr>
          </a:p>
          <a:p>
            <a:r>
              <a:rPr lang="en-US" sz="1600" b="1" dirty="0">
                <a:solidFill>
                  <a:srgbClr val="008000"/>
                </a:solidFill>
                <a:latin typeface="Courier New" panose="02070309020205020404" pitchFamily="49" charset="0"/>
              </a:rPr>
              <a:t>// Put code here that might cause some kind of exception.</a:t>
            </a:r>
            <a:endParaRPr lang="en-US" sz="1600" b="1" dirty="0">
              <a:solidFill>
                <a:srgbClr val="000000"/>
              </a:solidFill>
              <a:latin typeface="Courier New" panose="02070309020205020404" pitchFamily="49" charset="0"/>
            </a:endParaRPr>
          </a:p>
          <a:p>
            <a:r>
              <a:rPr lang="en-US" sz="1600" b="1" dirty="0">
                <a:solidFill>
                  <a:srgbClr val="008000"/>
                </a:solidFill>
                <a:latin typeface="Courier New" panose="02070309020205020404" pitchFamily="49" charset="0"/>
              </a:rPr>
              <a:t>// We may have many code lines here or just one.</a:t>
            </a:r>
            <a:endParaRPr lang="en-US" sz="1600" b="1"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a:t>
            </a:r>
          </a:p>
          <a:p>
            <a:r>
              <a:rPr lang="en-US" sz="1600" b="1" dirty="0">
                <a:solidFill>
                  <a:srgbClr val="000000"/>
                </a:solidFill>
                <a:latin typeface="Courier New" panose="02070309020205020404" pitchFamily="49" charset="0"/>
              </a:rPr>
              <a:t>catch(</a:t>
            </a:r>
            <a:r>
              <a:rPr lang="en-US" sz="1600" b="1" dirty="0" err="1">
                <a:solidFill>
                  <a:srgbClr val="0000FF"/>
                </a:solidFill>
                <a:latin typeface="Courier New" panose="02070309020205020404" pitchFamily="49" charset="0"/>
              </a:rPr>
              <a:t>FirstException</a:t>
            </a:r>
            <a:r>
              <a:rPr lang="en-US" sz="1600" b="1" dirty="0">
                <a:solidFill>
                  <a:srgbClr val="000000"/>
                </a:solidFill>
                <a:latin typeface="Courier New" panose="02070309020205020404" pitchFamily="49" charset="0"/>
              </a:rPr>
              <a:t> ex) {</a:t>
            </a:r>
          </a:p>
          <a:p>
            <a:r>
              <a:rPr lang="en-US" sz="1600" b="1" dirty="0">
                <a:solidFill>
                  <a:srgbClr val="008000"/>
                </a:solidFill>
                <a:latin typeface="Courier New" panose="02070309020205020404" pitchFamily="49" charset="0"/>
              </a:rPr>
              <a:t>// Put code here that handles this exception.</a:t>
            </a:r>
            <a:endParaRPr lang="en-US" sz="1600" b="1"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a:t>
            </a:r>
          </a:p>
          <a:p>
            <a:r>
              <a:rPr lang="en-US" sz="1600" b="1" dirty="0">
                <a:solidFill>
                  <a:srgbClr val="000000"/>
                </a:solidFill>
                <a:latin typeface="Courier New" panose="02070309020205020404" pitchFamily="49" charset="0"/>
              </a:rPr>
              <a:t>finally{</a:t>
            </a:r>
          </a:p>
          <a:p>
            <a:r>
              <a:rPr lang="en-US" sz="1600" b="1" dirty="0">
                <a:solidFill>
                  <a:srgbClr val="000000"/>
                </a:solidFill>
                <a:latin typeface="Courier New" panose="02070309020205020404" pitchFamily="49" charset="0"/>
              </a:rPr>
              <a:t>    // </a:t>
            </a:r>
            <a:r>
              <a:rPr lang="en-US" sz="1600" b="1" dirty="0">
                <a:solidFill>
                  <a:srgbClr val="0000FF"/>
                </a:solidFill>
                <a:latin typeface="Courier New" panose="02070309020205020404" pitchFamily="49" charset="0"/>
              </a:rPr>
              <a:t>Some</a:t>
            </a:r>
            <a:r>
              <a:rPr lang="en-US" sz="1600" b="1" dirty="0">
                <a:solidFill>
                  <a:srgbClr val="000000"/>
                </a:solidFill>
                <a:latin typeface="Courier New" panose="02070309020205020404" pitchFamily="49" charset="0"/>
              </a:rPr>
              <a:t> code here other unguarded (normal, non-risky) code begins here</a:t>
            </a:r>
          </a:p>
          <a:p>
            <a:r>
              <a:rPr lang="en-US" sz="1600" b="1" dirty="0">
                <a:solidFill>
                  <a:srgbClr val="000000"/>
                </a:solidFill>
                <a:latin typeface="Courier New" panose="02070309020205020404" pitchFamily="49" charset="0"/>
              </a:rPr>
              <a:t>}</a:t>
            </a:r>
            <a:endParaRPr lang="en-US" sz="1600" b="1" dirty="0">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3169018312"/>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Without Exception Handling</a:t>
            </a:r>
            <a:endParaRPr lang="en-US" sz="2000" b="1" dirty="0">
              <a:solidFill>
                <a:schemeClr val="bg1"/>
              </a:solidFill>
              <a:latin typeface="Cambria" panose="02040503050406030204" pitchFamily="18" charset="0"/>
              <a:cs typeface="Avenir Light"/>
            </a:endParaRPr>
          </a:p>
        </p:txBody>
      </p:sp>
      <p:sp>
        <p:nvSpPr>
          <p:cNvPr id="3" name="Rectangle 2">
            <a:extLst>
              <a:ext uri="{FF2B5EF4-FFF2-40B4-BE49-F238E27FC236}">
                <a16:creationId xmlns:a16="http://schemas.microsoft.com/office/drawing/2014/main" xmlns="" id="{E7B17D42-1FF0-4133-B76D-301C6FCCE8B4}"/>
              </a:ext>
            </a:extLst>
          </p:cNvPr>
          <p:cNvSpPr/>
          <p:nvPr/>
        </p:nvSpPr>
        <p:spPr>
          <a:xfrm>
            <a:off x="347353" y="2302594"/>
            <a:ext cx="8449295" cy="1107996"/>
          </a:xfrm>
          <a:prstGeom prst="rect">
            <a:avLst/>
          </a:prstGeom>
          <a:solidFill>
            <a:schemeClr val="bg1">
              <a:lumMod val="95000"/>
            </a:schemeClr>
          </a:solidFill>
          <a:ln>
            <a:solidFill>
              <a:schemeClr val="bg1">
                <a:lumMod val="50000"/>
              </a:schemeClr>
            </a:solidFill>
          </a:ln>
        </p:spPr>
        <p:txBody>
          <a:bodyPr wrap="square">
            <a:spAutoFit/>
          </a:bodyPr>
          <a:lstStyle/>
          <a:p>
            <a:r>
              <a:rPr lang="en-US" sz="1600" b="1" noProof="1" smtClean="0">
                <a:solidFill>
                  <a:srgbClr val="0000FF"/>
                </a:solidFill>
                <a:latin typeface="Courier New" panose="02070309020205020404" pitchFamily="49" charset="0"/>
              </a:rPr>
              <a:t>int</a:t>
            </a:r>
            <a:r>
              <a:rPr lang="en-US" sz="1600" b="1" noProof="1" smtClean="0">
                <a:solidFill>
                  <a:srgbClr val="000000"/>
                </a:solidFill>
                <a:latin typeface="Courier New" panose="02070309020205020404" pitchFamily="49" charset="0"/>
              </a:rPr>
              <a:t> </a:t>
            </a:r>
            <a:r>
              <a:rPr lang="en-US" sz="1600" b="1" noProof="1">
                <a:solidFill>
                  <a:srgbClr val="000000"/>
                </a:solidFill>
                <a:latin typeface="Courier New" panose="02070309020205020404" pitchFamily="49" charset="0"/>
              </a:rPr>
              <a:t>data = </a:t>
            </a:r>
            <a:r>
              <a:rPr lang="en-US" sz="1600" b="1" noProof="1">
                <a:solidFill>
                  <a:srgbClr val="09885A"/>
                </a:solidFill>
                <a:latin typeface="Courier New" panose="02070309020205020404" pitchFamily="49" charset="0"/>
              </a:rPr>
              <a:t>100</a:t>
            </a:r>
            <a:r>
              <a:rPr lang="en-US" sz="1600" b="1" noProof="1">
                <a:solidFill>
                  <a:srgbClr val="000000"/>
                </a:solidFill>
                <a:latin typeface="Courier New" panose="02070309020205020404" pitchFamily="49" charset="0"/>
              </a:rPr>
              <a:t> / </a:t>
            </a:r>
            <a:r>
              <a:rPr lang="en-US" sz="1600" b="1" noProof="1">
                <a:solidFill>
                  <a:srgbClr val="09885A"/>
                </a:solidFill>
                <a:latin typeface="Courier New" panose="02070309020205020404" pitchFamily="49" charset="0"/>
              </a:rPr>
              <a:t>0</a:t>
            </a:r>
            <a:r>
              <a:rPr lang="en-US" sz="1600" b="1" noProof="1">
                <a:solidFill>
                  <a:srgbClr val="000000"/>
                </a:solidFill>
                <a:latin typeface="Courier New" panose="02070309020205020404" pitchFamily="49" charset="0"/>
              </a:rPr>
              <a:t>;</a:t>
            </a:r>
          </a:p>
          <a:p>
            <a:r>
              <a:rPr lang="en-US" sz="1600" b="1" noProof="1">
                <a:solidFill>
                  <a:srgbClr val="008000"/>
                </a:solidFill>
                <a:latin typeface="Courier New" panose="02070309020205020404" pitchFamily="49" charset="0"/>
              </a:rPr>
              <a:t>// rest code of the program, </a:t>
            </a:r>
          </a:p>
          <a:p>
            <a:r>
              <a:rPr lang="en-US" sz="1600" b="1" noProof="1">
                <a:solidFill>
                  <a:srgbClr val="008000"/>
                </a:solidFill>
                <a:latin typeface="Courier New" panose="02070309020205020404" pitchFamily="49" charset="0"/>
              </a:rPr>
              <a:t>//This wont print as the above exception will halt the program</a:t>
            </a:r>
            <a:endParaRPr lang="en-US" sz="1600" b="1" noProof="1">
              <a:solidFill>
                <a:srgbClr val="000000"/>
              </a:solidFill>
              <a:latin typeface="Courier New" panose="02070309020205020404" pitchFamily="49" charset="0"/>
            </a:endParaRPr>
          </a:p>
          <a:p>
            <a:r>
              <a:rPr lang="en-US" sz="1600" b="1" noProof="1">
                <a:solidFill>
                  <a:srgbClr val="000000"/>
                </a:solidFill>
                <a:latin typeface="Courier New" panose="02070309020205020404" pitchFamily="49" charset="0"/>
              </a:rPr>
              <a:t>System.out.println(</a:t>
            </a:r>
            <a:r>
              <a:rPr lang="en-US" sz="1600" b="1" noProof="1">
                <a:solidFill>
                  <a:srgbClr val="A31515"/>
                </a:solidFill>
                <a:latin typeface="Courier New" panose="02070309020205020404" pitchFamily="49" charset="0"/>
              </a:rPr>
              <a:t>"rest of the code..."</a:t>
            </a:r>
            <a:r>
              <a:rPr lang="en-US" sz="1600" b="1" noProof="1">
                <a:solidFill>
                  <a:srgbClr val="000000"/>
                </a:solidFill>
                <a:latin typeface="Courier New" panose="02070309020205020404" pitchFamily="49" charset="0"/>
              </a:rPr>
              <a:t>);</a:t>
            </a:r>
            <a:endParaRPr lang="en-US" sz="1600" b="1" noProof="1">
              <a:solidFill>
                <a:srgbClr val="000000"/>
              </a:solidFill>
              <a:effectLst/>
              <a:latin typeface="Courier New" panose="02070309020205020404" pitchFamily="49" charset="0"/>
            </a:endParaRPr>
          </a:p>
        </p:txBody>
      </p:sp>
      <p:sp>
        <p:nvSpPr>
          <p:cNvPr id="4" name="Rectangle 3">
            <a:extLst>
              <a:ext uri="{FF2B5EF4-FFF2-40B4-BE49-F238E27FC236}">
                <a16:creationId xmlns:a16="http://schemas.microsoft.com/office/drawing/2014/main" xmlns="" id="{F51A771C-C879-4A4F-817D-7AC26A13602D}"/>
              </a:ext>
            </a:extLst>
          </p:cNvPr>
          <p:cNvSpPr/>
          <p:nvPr/>
        </p:nvSpPr>
        <p:spPr>
          <a:xfrm>
            <a:off x="544780" y="4167145"/>
            <a:ext cx="8054440" cy="646331"/>
          </a:xfrm>
          <a:prstGeom prst="rect">
            <a:avLst/>
          </a:prstGeom>
        </p:spPr>
        <p:txBody>
          <a:bodyPr wrap="square">
            <a:spAutoFit/>
          </a:bodyPr>
          <a:lstStyle/>
          <a:p>
            <a:r>
              <a:rPr lang="en-IN" dirty="0">
                <a:latin typeface="Cambria" panose="02040503050406030204" pitchFamily="18" charset="0"/>
              </a:rPr>
              <a:t>The first statement will throw an </a:t>
            </a:r>
            <a:r>
              <a:rPr lang="en-IN" dirty="0" smtClean="0">
                <a:latin typeface="Cambria" panose="02040503050406030204" pitchFamily="18" charset="0"/>
              </a:rPr>
              <a:t>exception</a:t>
            </a:r>
            <a:endParaRPr lang="en-IN" dirty="0">
              <a:latin typeface="Cambria" panose="02040503050406030204" pitchFamily="18" charset="0"/>
            </a:endParaRPr>
          </a:p>
          <a:p>
            <a:pPr marL="342900" indent="-342900">
              <a:buFont typeface="Arial" panose="020B0604020202020204" pitchFamily="34" charset="0"/>
              <a:buChar char="•"/>
            </a:pPr>
            <a:r>
              <a:rPr lang="en-IN" dirty="0">
                <a:latin typeface="Cambria" panose="02040503050406030204" pitchFamily="18" charset="0"/>
              </a:rPr>
              <a:t>Since there is no exception </a:t>
            </a:r>
            <a:r>
              <a:rPr lang="en-IN" dirty="0" smtClean="0">
                <a:latin typeface="Cambria" panose="02040503050406030204" pitchFamily="18" charset="0"/>
              </a:rPr>
              <a:t>handling, the </a:t>
            </a:r>
            <a:r>
              <a:rPr lang="en-IN" dirty="0">
                <a:latin typeface="Cambria" panose="02040503050406030204" pitchFamily="18" charset="0"/>
              </a:rPr>
              <a:t>program will exit abruptly</a:t>
            </a:r>
          </a:p>
        </p:txBody>
      </p:sp>
    </p:spTree>
    <p:custDataLst>
      <p:tags r:id="rId1"/>
    </p:custDataLst>
    <p:extLst>
      <p:ext uri="{BB962C8B-B14F-4D97-AF65-F5344CB8AC3E}">
        <p14:creationId xmlns:p14="http://schemas.microsoft.com/office/powerpoint/2010/main" val="2931084998"/>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52400"/>
            <a:ext cx="6935713" cy="564606"/>
          </a:xfrm>
          <a:prstGeom prst="rect">
            <a:avLst/>
          </a:prstGeom>
        </p:spPr>
        <p:txBody>
          <a:bodyPr/>
          <a:lstStyle/>
          <a:p>
            <a:pPr algn="l"/>
            <a:r>
              <a:rPr lang="en-US" sz="2400" b="1" dirty="0">
                <a:latin typeface="Cambria" pitchFamily="18" charset="0"/>
              </a:rPr>
              <a:t>Exception Handling</a:t>
            </a:r>
          </a:p>
        </p:txBody>
      </p:sp>
      <p:sp>
        <p:nvSpPr>
          <p:cNvPr id="7" name="Shape 61"/>
          <p:cNvSpPr/>
          <p:nvPr/>
        </p:nvSpPr>
        <p:spPr>
          <a:xfrm>
            <a:off x="-359794" y="268089"/>
            <a:ext cx="76553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9291" indent="-259291" algn="just">
              <a:buSzPct val="75000"/>
              <a:buFontTx/>
              <a:buChar char="•"/>
              <a:defRPr sz="1800"/>
            </a:pPr>
            <a:endParaRPr dirty="0">
              <a:solidFill>
                <a:prstClr val="black"/>
              </a:solidFill>
              <a:latin typeface="Avenir Light"/>
              <a:ea typeface="Avenir Light"/>
              <a:cs typeface="Avenir Light"/>
              <a:sym typeface="Avenir Light"/>
            </a:endParaRPr>
          </a:p>
        </p:txBody>
      </p:sp>
      <p:sp>
        <p:nvSpPr>
          <p:cNvPr id="2" name="Rectangle 1"/>
          <p:cNvSpPr/>
          <p:nvPr/>
        </p:nvSpPr>
        <p:spPr>
          <a:xfrm>
            <a:off x="0" y="914400"/>
            <a:ext cx="9144000" cy="492443"/>
          </a:xfrm>
          <a:prstGeom prst="rect">
            <a:avLst/>
          </a:prstGeom>
          <a:solidFill>
            <a:srgbClr val="035642"/>
          </a:solidFill>
          <a:ln>
            <a:noFill/>
          </a:ln>
        </p:spPr>
        <p:style>
          <a:lnRef idx="2">
            <a:schemeClr val="dk1"/>
          </a:lnRef>
          <a:fillRef idx="1">
            <a:schemeClr val="lt1"/>
          </a:fillRef>
          <a:effectRef idx="0">
            <a:schemeClr val="dk1"/>
          </a:effectRef>
          <a:fontRef idx="minor">
            <a:schemeClr val="dk1"/>
          </a:fontRef>
        </p:style>
        <p:txBody>
          <a:bodyPr tIns="91440" bIns="91440" rtlCol="0" anchor="ctr" anchorCtr="1">
            <a:spAutoFit/>
          </a:bodyPr>
          <a:lstStyle/>
          <a:p>
            <a:pPr algn="ctr"/>
            <a:r>
              <a:rPr lang="en-IN" sz="2000" b="1" dirty="0">
                <a:solidFill>
                  <a:schemeClr val="bg1"/>
                </a:solidFill>
                <a:latin typeface="Cambria" panose="02040503050406030204" pitchFamily="18" charset="0"/>
                <a:cs typeface="Avenir Light"/>
              </a:rPr>
              <a:t>With Exception Handling</a:t>
            </a:r>
            <a:endParaRPr lang="en-US" sz="2000" b="1" dirty="0">
              <a:solidFill>
                <a:schemeClr val="bg1"/>
              </a:solidFill>
              <a:latin typeface="Cambria" panose="02040503050406030204" pitchFamily="18" charset="0"/>
              <a:cs typeface="Avenir Light"/>
            </a:endParaRPr>
          </a:p>
        </p:txBody>
      </p:sp>
      <p:sp>
        <p:nvSpPr>
          <p:cNvPr id="4" name="Rectangle 3">
            <a:extLst>
              <a:ext uri="{FF2B5EF4-FFF2-40B4-BE49-F238E27FC236}">
                <a16:creationId xmlns:a16="http://schemas.microsoft.com/office/drawing/2014/main" xmlns="" id="{F51A771C-C879-4A4F-817D-7AC26A13602D}"/>
              </a:ext>
            </a:extLst>
          </p:cNvPr>
          <p:cNvSpPr/>
          <p:nvPr/>
        </p:nvSpPr>
        <p:spPr>
          <a:xfrm>
            <a:off x="742207" y="4127389"/>
            <a:ext cx="8054440" cy="1477328"/>
          </a:xfrm>
          <a:prstGeom prst="rect">
            <a:avLst/>
          </a:prstGeom>
          <a:solidFill>
            <a:schemeClr val="accent6">
              <a:lumMod val="20000"/>
              <a:lumOff val="80000"/>
            </a:schemeClr>
          </a:solidFill>
        </p:spPr>
        <p:txBody>
          <a:bodyPr wrap="square">
            <a:spAutoFit/>
          </a:bodyPr>
          <a:lstStyle/>
          <a:p>
            <a:r>
              <a:rPr lang="en-IN" dirty="0">
                <a:latin typeface="Cambria" panose="02040503050406030204" pitchFamily="18" charset="0"/>
              </a:rPr>
              <a:t>The third statement will throw an exception</a:t>
            </a:r>
          </a:p>
          <a:p>
            <a:pPr marL="342900" indent="-342900">
              <a:buFont typeface="Arial" panose="020B0604020202020204" pitchFamily="34" charset="0"/>
              <a:buChar char="•"/>
            </a:pPr>
            <a:endParaRPr lang="en-IN" dirty="0">
              <a:latin typeface="Cambria" panose="02040503050406030204" pitchFamily="18" charset="0"/>
            </a:endParaRPr>
          </a:p>
          <a:p>
            <a:pPr marL="342900" indent="-342900">
              <a:buFont typeface="Arial" panose="020B0604020202020204" pitchFamily="34" charset="0"/>
              <a:buChar char="•"/>
            </a:pPr>
            <a:r>
              <a:rPr lang="en-IN" dirty="0">
                <a:latin typeface="Cambria" panose="02040503050406030204" pitchFamily="18" charset="0"/>
              </a:rPr>
              <a:t>As since the exception is wrapped with try catch , it will handle properly</a:t>
            </a:r>
          </a:p>
          <a:p>
            <a:pPr marL="342900" indent="-342900">
              <a:buFont typeface="Arial" panose="020B0604020202020204" pitchFamily="34" charset="0"/>
              <a:buChar char="•"/>
            </a:pPr>
            <a:endParaRPr lang="en-IN" dirty="0">
              <a:latin typeface="Cambria" panose="02040503050406030204" pitchFamily="18" charset="0"/>
            </a:endParaRPr>
          </a:p>
          <a:p>
            <a:pPr marL="342900" indent="-342900">
              <a:buFont typeface="Arial" panose="020B0604020202020204" pitchFamily="34" charset="0"/>
              <a:buChar char="•"/>
            </a:pPr>
            <a:r>
              <a:rPr lang="en-IN" dirty="0">
                <a:latin typeface="Cambria" panose="02040503050406030204" pitchFamily="18" charset="0"/>
              </a:rPr>
              <a:t>And the next line will be executed</a:t>
            </a:r>
          </a:p>
        </p:txBody>
      </p:sp>
      <p:sp>
        <p:nvSpPr>
          <p:cNvPr id="6" name="Rectangle 5">
            <a:extLst>
              <a:ext uri="{FF2B5EF4-FFF2-40B4-BE49-F238E27FC236}">
                <a16:creationId xmlns:a16="http://schemas.microsoft.com/office/drawing/2014/main" xmlns="" id="{D0CC0368-E469-41A1-A00E-4D4CCA803C45}"/>
              </a:ext>
            </a:extLst>
          </p:cNvPr>
          <p:cNvSpPr/>
          <p:nvPr/>
        </p:nvSpPr>
        <p:spPr>
          <a:xfrm>
            <a:off x="1514104" y="1872033"/>
            <a:ext cx="6115793" cy="2062103"/>
          </a:xfrm>
          <a:prstGeom prst="rect">
            <a:avLst/>
          </a:prstGeom>
          <a:solidFill>
            <a:schemeClr val="bg1">
              <a:lumMod val="95000"/>
            </a:schemeClr>
          </a:solidFill>
          <a:ln>
            <a:solidFill>
              <a:schemeClr val="bg1">
                <a:lumMod val="50000"/>
              </a:schemeClr>
            </a:solidFill>
          </a:ln>
        </p:spPr>
        <p:txBody>
          <a:bodyPr wrap="square">
            <a:spAutoFit/>
          </a:bodyPr>
          <a:lstStyle/>
          <a:p>
            <a:r>
              <a:rPr lang="en-US" sz="1600" b="1" dirty="0">
                <a:solidFill>
                  <a:srgbClr val="0000FF"/>
                </a:solidFill>
                <a:latin typeface="Courier New" panose="02070309020205020404" pitchFamily="49" charset="0"/>
              </a:rPr>
              <a:t>try</a:t>
            </a:r>
            <a:r>
              <a:rPr lang="en-US" sz="1600" b="1"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8000"/>
                </a:solidFill>
                <a:latin typeface="Courier New" panose="02070309020205020404" pitchFamily="49" charset="0"/>
              </a:rPr>
              <a:t>// code that may raise exception</a:t>
            </a:r>
            <a:endParaRPr lang="en-US" sz="1600" b="1"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err="1">
                <a:solidFill>
                  <a:srgbClr val="0000FF"/>
                </a:solidFill>
                <a:latin typeface="Courier New" panose="02070309020205020404" pitchFamily="49" charset="0"/>
              </a:rPr>
              <a:t>int</a:t>
            </a:r>
            <a:r>
              <a:rPr lang="en-US" sz="1600" b="1" dirty="0">
                <a:solidFill>
                  <a:srgbClr val="000000"/>
                </a:solidFill>
                <a:latin typeface="Courier New" panose="02070309020205020404" pitchFamily="49" charset="0"/>
              </a:rPr>
              <a:t> data = </a:t>
            </a:r>
            <a:r>
              <a:rPr lang="en-US" sz="1600" b="1" dirty="0">
                <a:solidFill>
                  <a:srgbClr val="09885A"/>
                </a:solidFill>
                <a:latin typeface="Courier New" panose="02070309020205020404" pitchFamily="49" charset="0"/>
              </a:rPr>
              <a:t>100</a:t>
            </a:r>
            <a:r>
              <a:rPr lang="en-US" sz="1600" b="1" dirty="0">
                <a:solidFill>
                  <a:srgbClr val="000000"/>
                </a:solidFill>
                <a:latin typeface="Courier New" panose="02070309020205020404" pitchFamily="49" charset="0"/>
              </a:rPr>
              <a:t> / </a:t>
            </a:r>
            <a:r>
              <a:rPr lang="en-US" sz="1600" b="1" dirty="0">
                <a:solidFill>
                  <a:srgbClr val="09885A"/>
                </a:solidFill>
                <a:latin typeface="Courier New" panose="02070309020205020404" pitchFamily="49" charset="0"/>
              </a:rPr>
              <a:t>0</a:t>
            </a:r>
            <a:r>
              <a:rPr lang="en-US" sz="1600" b="1" dirty="0">
                <a:solidFill>
                  <a:srgbClr val="000000"/>
                </a:solidFill>
                <a:latin typeface="Courier New" panose="02070309020205020404" pitchFamily="49" charset="0"/>
              </a:rPr>
              <a:t>;</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catch</a:t>
            </a:r>
            <a:r>
              <a:rPr lang="en-US" sz="1600" b="1" dirty="0">
                <a:solidFill>
                  <a:srgbClr val="000000"/>
                </a:solidFill>
                <a:latin typeface="Courier New" panose="02070309020205020404" pitchFamily="49" charset="0"/>
              </a:rPr>
              <a:t> (</a:t>
            </a:r>
            <a:r>
              <a:rPr lang="en-US" sz="1600" b="1" dirty="0" err="1">
                <a:solidFill>
                  <a:srgbClr val="0000FF"/>
                </a:solidFill>
                <a:latin typeface="Courier New" panose="02070309020205020404" pitchFamily="49" charset="0"/>
              </a:rPr>
              <a:t>ArithmeticException</a:t>
            </a:r>
            <a:r>
              <a:rPr lang="en-US" sz="1600" b="1" dirty="0">
                <a:solidFill>
                  <a:srgbClr val="000000"/>
                </a:solidFill>
                <a:latin typeface="Courier New" panose="02070309020205020404" pitchFamily="49" charset="0"/>
              </a:rPr>
              <a:t> e) {</a:t>
            </a:r>
          </a:p>
          <a:p>
            <a:r>
              <a:rPr lang="en-US" sz="1600" b="1" dirty="0">
                <a:solidFill>
                  <a:srgbClr val="000000"/>
                </a:solidFill>
                <a:latin typeface="Courier New" panose="02070309020205020404" pitchFamily="49" charset="0"/>
              </a:rPr>
              <a:t>    </a:t>
            </a:r>
            <a:r>
              <a:rPr lang="en-US" sz="1600" b="1" dirty="0" err="1">
                <a:solidFill>
                  <a:srgbClr val="000000"/>
                </a:solidFill>
                <a:latin typeface="Courier New" panose="02070309020205020404" pitchFamily="49" charset="0"/>
              </a:rPr>
              <a:t>System.out.println</a:t>
            </a:r>
            <a:r>
              <a:rPr lang="en-US" sz="1600" b="1" dirty="0">
                <a:solidFill>
                  <a:srgbClr val="000000"/>
                </a:solidFill>
                <a:latin typeface="Courier New" panose="02070309020205020404" pitchFamily="49" charset="0"/>
              </a:rPr>
              <a:t>(e);</a:t>
            </a:r>
          </a:p>
          <a:p>
            <a:r>
              <a:rPr lang="en-US" sz="1600" b="1" dirty="0">
                <a:solidFill>
                  <a:srgbClr val="000000"/>
                </a:solidFill>
                <a:latin typeface="Courier New" panose="02070309020205020404" pitchFamily="49" charset="0"/>
              </a:rPr>
              <a:t>}</a:t>
            </a:r>
          </a:p>
          <a:p>
            <a:r>
              <a:rPr lang="en-US" sz="1600" b="1" dirty="0">
                <a:solidFill>
                  <a:srgbClr val="008000"/>
                </a:solidFill>
                <a:latin typeface="Courier New" panose="02070309020205020404" pitchFamily="49" charset="0"/>
              </a:rPr>
              <a:t>// rest code of the program can continue</a:t>
            </a:r>
            <a:endParaRPr lang="en-US" sz="1600" b="1" dirty="0">
              <a:solidFill>
                <a:srgbClr val="000000"/>
              </a:solidFill>
              <a:latin typeface="Courier New" panose="02070309020205020404" pitchFamily="49" charset="0"/>
            </a:endParaRPr>
          </a:p>
          <a:p>
            <a:r>
              <a:rPr lang="en-US" sz="1600" b="1" dirty="0" err="1">
                <a:solidFill>
                  <a:srgbClr val="000000"/>
                </a:solidFill>
                <a:latin typeface="Courier New" panose="02070309020205020404" pitchFamily="49" charset="0"/>
              </a:rPr>
              <a:t>System.out.println</a:t>
            </a:r>
            <a:r>
              <a:rPr lang="en-US" sz="1600" b="1" dirty="0">
                <a:solidFill>
                  <a:srgbClr val="000000"/>
                </a:solidFill>
                <a:latin typeface="Courier New" panose="02070309020205020404" pitchFamily="49" charset="0"/>
              </a:rPr>
              <a:t>(</a:t>
            </a:r>
            <a:r>
              <a:rPr lang="en-US" sz="1600" b="1" dirty="0">
                <a:solidFill>
                  <a:srgbClr val="A31515"/>
                </a:solidFill>
                <a:latin typeface="Courier New" panose="02070309020205020404" pitchFamily="49" charset="0"/>
              </a:rPr>
              <a:t>"rest of the code..."</a:t>
            </a:r>
            <a:r>
              <a:rPr lang="en-US" sz="1600" b="1" dirty="0">
                <a:solidFill>
                  <a:srgbClr val="000000"/>
                </a:solidFill>
                <a:latin typeface="Courier New" panose="02070309020205020404" pitchFamily="49" charset="0"/>
              </a:rPr>
              <a:t>);</a:t>
            </a:r>
            <a:endParaRPr lang="en-US" sz="1600" b="1" dirty="0">
              <a:solidFill>
                <a:srgbClr val="000000"/>
              </a:solidFill>
              <a:effectLst/>
              <a:latin typeface="Courier New" panose="02070309020205020404" pitchFamily="49" charset="0"/>
            </a:endParaRPr>
          </a:p>
        </p:txBody>
      </p:sp>
    </p:spTree>
    <p:custDataLst>
      <p:tags r:id="rId1"/>
    </p:custDataLst>
    <p:extLst>
      <p:ext uri="{BB962C8B-B14F-4D97-AF65-F5344CB8AC3E}">
        <p14:creationId xmlns:p14="http://schemas.microsoft.com/office/powerpoint/2010/main" val="1679949255"/>
      </p:ext>
    </p:extLst>
  </p:cSld>
  <p:clrMapOvr>
    <a:masterClrMapping/>
  </p:clrMapOvr>
  <p:transition>
    <p:wipe dir="u"/>
  </p:transition>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4.xml><?xml version="1.0" encoding="utf-8"?>
<p:tagLst xmlns:a="http://schemas.openxmlformats.org/drawingml/2006/main" xmlns:r="http://schemas.openxmlformats.org/officeDocument/2006/relationships" xmlns:p="http://schemas.openxmlformats.org/presentationml/2006/main">
  <p:tag name="ARTICULATE_TITLE_TAG" val="Exercise"/>
  <p:tag name="ARTICULATE_SLIDE_PAUSE" val="1"/>
  <p:tag name="ARTICULATE_NAV_LEVEL" val="1"/>
  <p:tag name="ARTICULATE_PLAYLIST_ID" val="-1"/>
  <p:tag name="ARTICULATE_LOCK_SLIDE" val="0"/>
  <p:tag name="ARTICULATE_SLIDE_NAV" val="29"/>
  <p:tag name="ARTICULATE_SLIDE_GUID" val="28bb4684-be9a-4f3b-a7fe-d240fdd2faea"/>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1"/>
  <p:tag name="ARTICULATE_SLIDE_GUID" val="5ea06c1b-3b74-404b-9a26-c88b61c63388"/>
</p:tagLst>
</file>

<file path=ppt/theme/theme1.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5.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Template>
  <TotalTime>8921</TotalTime>
  <Words>1198</Words>
  <Application>Microsoft Office PowerPoint</Application>
  <PresentationFormat>On-screen Show (4:3)</PresentationFormat>
  <Paragraphs>266</Paragraphs>
  <Slides>22</Slides>
  <Notes>21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22</vt:i4>
      </vt:variant>
    </vt:vector>
  </HeadingPairs>
  <TitlesOfParts>
    <vt:vector size="38" baseType="lpstr">
      <vt:lpstr>Arial Unicode MS</vt:lpstr>
      <vt:lpstr>ＭＳ Ｐゴシック</vt:lpstr>
      <vt:lpstr>ＭＳ Ｐゴシック</vt:lpstr>
      <vt:lpstr>Arial</vt:lpstr>
      <vt:lpstr>Avenir Light</vt:lpstr>
      <vt:lpstr>Calibri</vt:lpstr>
      <vt:lpstr>Cambria</vt:lpstr>
      <vt:lpstr>Courier New</vt:lpstr>
      <vt:lpstr>Times New Roman</vt:lpstr>
      <vt:lpstr>Trebuchet MS</vt:lpstr>
      <vt:lpstr>Wingdings</vt:lpstr>
      <vt:lpstr>6_Custom Design</vt:lpstr>
      <vt:lpstr>1_Office Theme</vt:lpstr>
      <vt:lpstr>5_Custom Design</vt:lpstr>
      <vt:lpstr>1_Custom Design</vt:lpstr>
      <vt:lpstr>7_Custom Design</vt:lpstr>
      <vt:lpstr>PowerPoint Presentation</vt:lpstr>
      <vt:lpstr>Agenda</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PowerPoint Presentation</vt:lpstr>
      <vt:lpstr>PowerPoint Presentation</vt:lpstr>
      <vt:lpstr>Java Built In Exceptions</vt:lpstr>
      <vt:lpstr>Java Built In Exceptions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Thirumal Alagu</dc:creator>
  <cp:lastModifiedBy>Nisha Jebastin</cp:lastModifiedBy>
  <cp:revision>197</cp:revision>
  <dcterms:created xsi:type="dcterms:W3CDTF">2018-04-02T09:32:03Z</dcterms:created>
  <dcterms:modified xsi:type="dcterms:W3CDTF">2019-06-05T13:22:40Z</dcterms:modified>
</cp:coreProperties>
</file>