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tags/tag8.xml" ContentType="application/vnd.openxmlformats-officedocument.presentationml.tags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notesSlides/notesSlide6.xml" ContentType="application/vnd.openxmlformats-officedocument.presentationml.notesSlide+xml"/>
  <Override PartName="/ppt/tags/tag10.xml" ContentType="application/vnd.openxmlformats-officedocument.presentationml.tags+xml"/>
  <Override PartName="/ppt/notesSlides/notesSlide7.xml" ContentType="application/vnd.openxmlformats-officedocument.presentationml.notesSlide+xml"/>
  <Override PartName="/ppt/tags/tag11.xml" ContentType="application/vnd.openxmlformats-officedocument.presentationml.tags+xml"/>
  <Override PartName="/ppt/notesSlides/notesSlide8.xml" ContentType="application/vnd.openxmlformats-officedocument.presentationml.notesSlide+xml"/>
  <Override PartName="/ppt/tags/tag12.xml" ContentType="application/vnd.openxmlformats-officedocument.presentationml.tags+xml"/>
  <Override PartName="/ppt/notesSlides/notesSlide9.xml" ContentType="application/vnd.openxmlformats-officedocument.presentationml.notesSlide+xml"/>
  <Override PartName="/ppt/tags/tag13.xml" ContentType="application/vnd.openxmlformats-officedocument.presentationml.tags+xml"/>
  <Override PartName="/ppt/notesSlides/notesSlide10.xml" ContentType="application/vnd.openxmlformats-officedocument.presentationml.notesSlide+xml"/>
  <Override PartName="/ppt/tags/tag14.xml" ContentType="application/vnd.openxmlformats-officedocument.presentationml.tags+xml"/>
  <Override PartName="/ppt/notesSlides/notesSlide11.xml" ContentType="application/vnd.openxmlformats-officedocument.presentationml.notesSlide+xml"/>
  <Override PartName="/ppt/tags/tag15.xml" ContentType="application/vnd.openxmlformats-officedocument.presentationml.tags+xml"/>
  <Override PartName="/ppt/notesSlides/notesSlide12.xml" ContentType="application/vnd.openxmlformats-officedocument.presentationml.notesSlide+xml"/>
  <Override PartName="/ppt/tags/tag16.xml" ContentType="application/vnd.openxmlformats-officedocument.presentationml.tags+xml"/>
  <Override PartName="/ppt/notesSlides/notesSlide13.xml" ContentType="application/vnd.openxmlformats-officedocument.presentationml.notesSlide+xml"/>
  <Override PartName="/ppt/tags/tag17.xml" ContentType="application/vnd.openxmlformats-officedocument.presentationml.tags+xml"/>
  <Override PartName="/ppt/notesSlides/notesSlide14.xml" ContentType="application/vnd.openxmlformats-officedocument.presentationml.notesSlide+xml"/>
  <Override PartName="/ppt/tags/tag18.xml" ContentType="application/vnd.openxmlformats-officedocument.presentationml.tags+xml"/>
  <Override PartName="/ppt/notesSlides/notesSlide15.xml" ContentType="application/vnd.openxmlformats-officedocument.presentationml.notesSlide+xml"/>
  <Override PartName="/ppt/tags/tag19.xml" ContentType="application/vnd.openxmlformats-officedocument.presentationml.tags+xml"/>
  <Override PartName="/ppt/notesSlides/notesSlide16.xml" ContentType="application/vnd.openxmlformats-officedocument.presentationml.notesSlide+xml"/>
  <Override PartName="/ppt/tags/tag20.xml" ContentType="application/vnd.openxmlformats-officedocument.presentationml.tags+xml"/>
  <Override PartName="/ppt/notesSlides/notesSlide17.xml" ContentType="application/vnd.openxmlformats-officedocument.presentationml.notesSlide+xml"/>
  <Override PartName="/ppt/tags/tag21.xml" ContentType="application/vnd.openxmlformats-officedocument.presentationml.tags+xml"/>
  <Override PartName="/ppt/notesSlides/notesSlide18.xml" ContentType="application/vnd.openxmlformats-officedocument.presentationml.notesSlide+xml"/>
  <Override PartName="/ppt/tags/tag22.xml" ContentType="application/vnd.openxmlformats-officedocument.presentationml.tags+xml"/>
  <Override PartName="/ppt/notesSlides/notesSlide19.xml" ContentType="application/vnd.openxmlformats-officedocument.presentationml.notesSlide+xml"/>
  <Override PartName="/ppt/tags/tag23.xml" ContentType="application/vnd.openxmlformats-officedocument.presentationml.tags+xml"/>
  <Override PartName="/ppt/notesSlides/notesSlide20.xml" ContentType="application/vnd.openxmlformats-officedocument.presentationml.notesSlide+xml"/>
  <Override PartName="/ppt/tags/tag24.xml" ContentType="application/vnd.openxmlformats-officedocument.presentationml.tags+xml"/>
  <Override PartName="/ppt/notesSlides/notesSlide21.xml" ContentType="application/vnd.openxmlformats-officedocument.presentationml.notesSlide+xml"/>
  <Override PartName="/ppt/tags/tag25.xml" ContentType="application/vnd.openxmlformats-officedocument.presentationml.tags+xml"/>
  <Override PartName="/ppt/notesSlides/notesSlide22.xml" ContentType="application/vnd.openxmlformats-officedocument.presentationml.notesSlide+xml"/>
  <Override PartName="/ppt/tags/tag26.xml" ContentType="application/vnd.openxmlformats-officedocument.presentationml.tags+xml"/>
  <Override PartName="/ppt/notesSlides/notesSlide23.xml" ContentType="application/vnd.openxmlformats-officedocument.presentationml.notesSlide+xml"/>
  <Override PartName="/ppt/tags/tag27.xml" ContentType="application/vnd.openxmlformats-officedocument.presentationml.tags+xml"/>
  <Override PartName="/ppt/notesSlides/notesSlide24.xml" ContentType="application/vnd.openxmlformats-officedocument.presentationml.notesSlide+xml"/>
  <Override PartName="/ppt/tags/tag28.xml" ContentType="application/vnd.openxmlformats-officedocument.presentationml.tags+xml"/>
  <Override PartName="/ppt/notesSlides/notesSlide25.xml" ContentType="application/vnd.openxmlformats-officedocument.presentationml.notesSlide+xml"/>
  <Override PartName="/ppt/tags/tag29.xml" ContentType="application/vnd.openxmlformats-officedocument.presentationml.tags+xml"/>
  <Override PartName="/ppt/notesSlides/notesSlide26.xml" ContentType="application/vnd.openxmlformats-officedocument.presentationml.notesSlide+xml"/>
  <Override PartName="/ppt/tags/tag30.xml" ContentType="application/vnd.openxmlformats-officedocument.presentationml.tags+xml"/>
  <Override PartName="/ppt/notesSlides/notesSlide27.xml" ContentType="application/vnd.openxmlformats-officedocument.presentationml.notesSlide+xml"/>
  <Override PartName="/ppt/tags/tag31.xml" ContentType="application/vnd.openxmlformats-officedocument.presentationml.tags+xml"/>
  <Override PartName="/ppt/notesSlides/notesSlide28.xml" ContentType="application/vnd.openxmlformats-officedocument.presentationml.notesSlide+xml"/>
  <Override PartName="/ppt/tags/tag32.xml" ContentType="application/vnd.openxmlformats-officedocument.presentationml.tags+xml"/>
  <Override PartName="/ppt/notesSlides/notesSlide29.xml" ContentType="application/vnd.openxmlformats-officedocument.presentationml.notesSlide+xml"/>
  <Override PartName="/ppt/tags/tag33.xml" ContentType="application/vnd.openxmlformats-officedocument.presentationml.tags+xml"/>
  <Override PartName="/ppt/notesSlides/notesSlide30.xml" ContentType="application/vnd.openxmlformats-officedocument.presentationml.notesSlide+xml"/>
  <Override PartName="/ppt/tags/tag34.xml" ContentType="application/vnd.openxmlformats-officedocument.presentationml.tags+xml"/>
  <Override PartName="/ppt/notesSlides/notesSlide31.xml" ContentType="application/vnd.openxmlformats-officedocument.presentationml.notesSlide+xml"/>
  <Override PartName="/ppt/tags/tag35.xml" ContentType="application/vnd.openxmlformats-officedocument.presentationml.tags+xml"/>
  <Override PartName="/ppt/notesSlides/notesSlide32.xml" ContentType="application/vnd.openxmlformats-officedocument.presentationml.notesSlide+xml"/>
  <Override PartName="/ppt/tags/tag36.xml" ContentType="application/vnd.openxmlformats-officedocument.presentationml.tags+xml"/>
  <Override PartName="/ppt/notesSlides/notesSlide33.xml" ContentType="application/vnd.openxmlformats-officedocument.presentationml.notesSlide+xml"/>
  <Override PartName="/ppt/tags/tag37.xml" ContentType="application/vnd.openxmlformats-officedocument.presentationml.tags+xml"/>
  <Override PartName="/ppt/notesSlides/notesSlide34.xml" ContentType="application/vnd.openxmlformats-officedocument.presentationml.notesSlide+xml"/>
  <Override PartName="/ppt/tags/tag38.xml" ContentType="application/vnd.openxmlformats-officedocument.presentationml.tags+xml"/>
  <Override PartName="/ppt/notesSlides/notesSlide35.xml" ContentType="application/vnd.openxmlformats-officedocument.presentationml.notesSlide+xml"/>
  <Override PartName="/ppt/tags/tag39.xml" ContentType="application/vnd.openxmlformats-officedocument.presentationml.tags+xml"/>
  <Override PartName="/ppt/notesSlides/notesSlide36.xml" ContentType="application/vnd.openxmlformats-officedocument.presentationml.notesSlide+xml"/>
  <Override PartName="/ppt/tags/tag40.xml" ContentType="application/vnd.openxmlformats-officedocument.presentationml.tags+xml"/>
  <Override PartName="/ppt/notesSlides/notesSlide37.xml" ContentType="application/vnd.openxmlformats-officedocument.presentationml.notesSlide+xml"/>
  <Override PartName="/ppt/tags/tag41.xml" ContentType="application/vnd.openxmlformats-officedocument.presentationml.tags+xml"/>
  <Override PartName="/ppt/notesSlides/notesSlide38.xml" ContentType="application/vnd.openxmlformats-officedocument.presentationml.notesSlide+xml"/>
  <Override PartName="/ppt/tags/tag42.xml" ContentType="application/vnd.openxmlformats-officedocument.presentationml.tags+xml"/>
  <Override PartName="/ppt/notesSlides/notesSlide39.xml" ContentType="application/vnd.openxmlformats-officedocument.presentationml.notesSlide+xml"/>
  <Override PartName="/ppt/tags/tag43.xml" ContentType="application/vnd.openxmlformats-officedocument.presentationml.tags+xml"/>
  <Override PartName="/ppt/notesSlides/notesSlide40.xml" ContentType="application/vnd.openxmlformats-officedocument.presentationml.notesSlide+xml"/>
  <Override PartName="/ppt/tags/tag44.xml" ContentType="application/vnd.openxmlformats-officedocument.presentationml.tags+xml"/>
  <Override PartName="/ppt/notesSlides/notesSlide41.xml" ContentType="application/vnd.openxmlformats-officedocument.presentationml.notesSlide+xml"/>
  <Override PartName="/ppt/tags/tag45.xml" ContentType="application/vnd.openxmlformats-officedocument.presentationml.tags+xml"/>
  <Override PartName="/ppt/notesSlides/notesSlide42.xml" ContentType="application/vnd.openxmlformats-officedocument.presentationml.notesSlide+xml"/>
  <Override PartName="/ppt/tags/tag46.xml" ContentType="application/vnd.openxmlformats-officedocument.presentationml.tags+xml"/>
  <Override PartName="/ppt/notesSlides/notesSlide43.xml" ContentType="application/vnd.openxmlformats-officedocument.presentationml.notesSlide+xml"/>
  <Override PartName="/ppt/tags/tag47.xml" ContentType="application/vnd.openxmlformats-officedocument.presentationml.tags+xml"/>
  <Override PartName="/ppt/notesSlides/notesSlide44.xml" ContentType="application/vnd.openxmlformats-officedocument.presentationml.notesSlide+xml"/>
  <Override PartName="/ppt/tags/tag48.xml" ContentType="application/vnd.openxmlformats-officedocument.presentationml.tags+xml"/>
  <Override PartName="/ppt/notesSlides/notesSlide45.xml" ContentType="application/vnd.openxmlformats-officedocument.presentationml.notesSlide+xml"/>
  <Override PartName="/ppt/tags/tag49.xml" ContentType="application/vnd.openxmlformats-officedocument.presentationml.tags+xml"/>
  <Override PartName="/ppt/notesSlides/notesSlide46.xml" ContentType="application/vnd.openxmlformats-officedocument.presentationml.notesSlide+xml"/>
  <Override PartName="/ppt/tags/tag50.xml" ContentType="application/vnd.openxmlformats-officedocument.presentationml.tags+xml"/>
  <Override PartName="/ppt/notesSlides/notesSlide47.xml" ContentType="application/vnd.openxmlformats-officedocument.presentationml.notesSlide+xml"/>
  <Override PartName="/ppt/tags/tag51.xml" ContentType="application/vnd.openxmlformats-officedocument.presentationml.tags+xml"/>
  <Override PartName="/ppt/notesSlides/notesSlide48.xml" ContentType="application/vnd.openxmlformats-officedocument.presentationml.notesSlide+xml"/>
  <Override PartName="/ppt/tags/tag52.xml" ContentType="application/vnd.openxmlformats-officedocument.presentationml.tags+xml"/>
  <Override PartName="/ppt/notesSlides/notesSlide49.xml" ContentType="application/vnd.openxmlformats-officedocument.presentationml.notesSlide+xml"/>
  <Override PartName="/ppt/tags/tag53.xml" ContentType="application/vnd.openxmlformats-officedocument.presentationml.tags+xml"/>
  <Override PartName="/ppt/notesSlides/notesSlide50.xml" ContentType="application/vnd.openxmlformats-officedocument.presentationml.notesSlide+xml"/>
  <Override PartName="/ppt/tags/tag54.xml" ContentType="application/vnd.openxmlformats-officedocument.presentationml.tags+xml"/>
  <Override PartName="/ppt/notesSlides/notesSlide51.xml" ContentType="application/vnd.openxmlformats-officedocument.presentationml.notesSlide+xml"/>
  <Override PartName="/ppt/tags/tag55.xml" ContentType="application/vnd.openxmlformats-officedocument.presentationml.tags+xml"/>
  <Override PartName="/ppt/notesSlides/notesSlide52.xml" ContentType="application/vnd.openxmlformats-officedocument.presentationml.notesSlide+xml"/>
  <Override PartName="/ppt/tags/tag56.xml" ContentType="application/vnd.openxmlformats-officedocument.presentationml.tags+xml"/>
  <Override PartName="/ppt/notesSlides/notesSlide53.xml" ContentType="application/vnd.openxmlformats-officedocument.presentationml.notesSlide+xml"/>
  <Override PartName="/ppt/tags/tag57.xml" ContentType="application/vnd.openxmlformats-officedocument.presentationml.tags+xml"/>
  <Override PartName="/ppt/notesSlides/notesSlide54.xml" ContentType="application/vnd.openxmlformats-officedocument.presentationml.notesSlide+xml"/>
  <Override PartName="/ppt/tags/tag58.xml" ContentType="application/vnd.openxmlformats-officedocument.presentationml.tags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4" r:id="rId2"/>
    <p:sldMasterId id="2147483688" r:id="rId3"/>
  </p:sldMasterIdLst>
  <p:notesMasterIdLst>
    <p:notesMasterId r:id="rId59"/>
  </p:notesMasterIdLst>
  <p:sldIdLst>
    <p:sldId id="258" r:id="rId4"/>
    <p:sldId id="259" r:id="rId5"/>
    <p:sldId id="340" r:id="rId6"/>
    <p:sldId id="378" r:id="rId7"/>
    <p:sldId id="379" r:id="rId8"/>
    <p:sldId id="380" r:id="rId9"/>
    <p:sldId id="382" r:id="rId10"/>
    <p:sldId id="383" r:id="rId11"/>
    <p:sldId id="385" r:id="rId12"/>
    <p:sldId id="387" r:id="rId13"/>
    <p:sldId id="389" r:id="rId14"/>
    <p:sldId id="390" r:id="rId15"/>
    <p:sldId id="388" r:id="rId16"/>
    <p:sldId id="381" r:id="rId17"/>
    <p:sldId id="386" r:id="rId18"/>
    <p:sldId id="391" r:id="rId19"/>
    <p:sldId id="393" r:id="rId20"/>
    <p:sldId id="395" r:id="rId21"/>
    <p:sldId id="396" r:id="rId22"/>
    <p:sldId id="397" r:id="rId23"/>
    <p:sldId id="433" r:id="rId24"/>
    <p:sldId id="399" r:id="rId25"/>
    <p:sldId id="401" r:id="rId26"/>
    <p:sldId id="402" r:id="rId27"/>
    <p:sldId id="403" r:id="rId28"/>
    <p:sldId id="404" r:id="rId29"/>
    <p:sldId id="405" r:id="rId30"/>
    <p:sldId id="434" r:id="rId31"/>
    <p:sldId id="429" r:id="rId32"/>
    <p:sldId id="430" r:id="rId33"/>
    <p:sldId id="431" r:id="rId34"/>
    <p:sldId id="432" r:id="rId35"/>
    <p:sldId id="392" r:id="rId36"/>
    <p:sldId id="407" r:id="rId37"/>
    <p:sldId id="412" r:id="rId38"/>
    <p:sldId id="413" r:id="rId39"/>
    <p:sldId id="435" r:id="rId40"/>
    <p:sldId id="418" r:id="rId41"/>
    <p:sldId id="419" r:id="rId42"/>
    <p:sldId id="420" r:id="rId43"/>
    <p:sldId id="421" r:id="rId44"/>
    <p:sldId id="408" r:id="rId45"/>
    <p:sldId id="410" r:id="rId46"/>
    <p:sldId id="411" r:id="rId47"/>
    <p:sldId id="436" r:id="rId48"/>
    <p:sldId id="415" r:id="rId49"/>
    <p:sldId id="416" r:id="rId50"/>
    <p:sldId id="417" r:id="rId51"/>
    <p:sldId id="423" r:id="rId52"/>
    <p:sldId id="422" r:id="rId53"/>
    <p:sldId id="427" r:id="rId54"/>
    <p:sldId id="424" r:id="rId55"/>
    <p:sldId id="426" r:id="rId56"/>
    <p:sldId id="428" r:id="rId57"/>
    <p:sldId id="302" r:id="rId5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66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06" autoAdjust="0"/>
    <p:restoredTop sz="83416" autoAdjust="0"/>
  </p:normalViewPr>
  <p:slideViewPr>
    <p:cSldViewPr snapToGrid="0">
      <p:cViewPr varScale="1">
        <p:scale>
          <a:sx n="72" d="100"/>
          <a:sy n="72" d="100"/>
        </p:scale>
        <p:origin x="55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61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mbria" panose="020405030504060302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mbria" panose="02040503050406030204" pitchFamily="18" charset="0"/>
              </a:defRPr>
            </a:lvl1pPr>
          </a:lstStyle>
          <a:p>
            <a:fld id="{836FCE60-F6D6-4567-8F37-AC33CF2A48E0}" type="datetimeFigureOut">
              <a:rPr lang="en-US" smtClean="0"/>
              <a:pPr/>
              <a:t>6/6/2019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mbria" panose="020405030504060302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mbria" panose="02040503050406030204" pitchFamily="18" charset="0"/>
              </a:defRPr>
            </a:lvl1pPr>
          </a:lstStyle>
          <a:p>
            <a:fld id="{D6DECACA-4E87-4B68-9427-BF1604DB1F6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356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Cambria" panose="02040503050406030204" pitchFamily="18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Cambria" panose="02040503050406030204" pitchFamily="18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Cambria" panose="02040503050406030204" pitchFamily="18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Cambria" panose="02040503050406030204" pitchFamily="18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Cambria" panose="020405030504060302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B07108-2913-C74B-A13A-41B5978F61E1}" type="slidenum">
              <a:rPr lang="en-US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0074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semester2\1-java8\4-java8-streams-functional-interface-date-time\2-class-exercises-and-demos\functional-interfaces\</a:t>
            </a:r>
            <a:r>
              <a:rPr lang="en-US" dirty="0" err="1"/>
              <a:t>src</a:t>
            </a:r>
            <a:r>
              <a:rPr lang="en-US" dirty="0"/>
              <a:t>\com\</a:t>
            </a:r>
            <a:r>
              <a:rPr lang="en-US" dirty="0" err="1"/>
              <a:t>imarticus</a:t>
            </a:r>
            <a:r>
              <a:rPr lang="en-US" dirty="0"/>
              <a:t>\tutorial\</a:t>
            </a:r>
            <a:r>
              <a:rPr lang="en-US" dirty="0" err="1"/>
              <a:t>functionalinterfaces</a:t>
            </a:r>
            <a:r>
              <a:rPr lang="en-US" dirty="0"/>
              <a:t>\demos\section2\PassedAsArguments.java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37846-F40B-4FCB-96EC-B61D49777159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30899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semester2\1-java8\4-java8-streams-functional-interface-date-time\2-class-exercises-and-demos\functional-interfaces\</a:t>
            </a:r>
            <a:r>
              <a:rPr lang="en-US" dirty="0" err="1"/>
              <a:t>src</a:t>
            </a:r>
            <a:r>
              <a:rPr lang="en-US" dirty="0"/>
              <a:t>\com\</a:t>
            </a:r>
            <a:r>
              <a:rPr lang="en-US" dirty="0" err="1"/>
              <a:t>imarticus</a:t>
            </a:r>
            <a:r>
              <a:rPr lang="en-US" dirty="0"/>
              <a:t>\tutorial\</a:t>
            </a:r>
            <a:r>
              <a:rPr lang="en-US" dirty="0" err="1"/>
              <a:t>functionalinterfaces</a:t>
            </a:r>
            <a:r>
              <a:rPr lang="en-US" dirty="0"/>
              <a:t>\demos\section1\FunctionalInterfaceDemo.java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37846-F40B-4FCB-96EC-B61D49777159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93164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semester2\1-java8\4-java8-streams-functional-interface-date-time\2-class-exercises-and-demos\functional-interfaces\</a:t>
            </a:r>
            <a:r>
              <a:rPr lang="en-US" dirty="0" err="1"/>
              <a:t>src</a:t>
            </a:r>
            <a:r>
              <a:rPr lang="en-US" dirty="0"/>
              <a:t>\com\</a:t>
            </a:r>
            <a:r>
              <a:rPr lang="en-US" dirty="0" err="1"/>
              <a:t>imarticus</a:t>
            </a:r>
            <a:r>
              <a:rPr lang="en-US" dirty="0"/>
              <a:t>\tutorial\</a:t>
            </a:r>
            <a:r>
              <a:rPr lang="en-US" dirty="0" err="1"/>
              <a:t>functionalinterfaces</a:t>
            </a:r>
            <a:r>
              <a:rPr lang="en-US" dirty="0"/>
              <a:t>\demos\section2\ExecuteLambdas.java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37846-F40B-4FCB-96EC-B61D49777159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34669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semester2\1-java8\4-java8-streams-functional-interface-date-time\2-class-exercises-and-demos\functional-interfaces\</a:t>
            </a:r>
            <a:r>
              <a:rPr lang="en-US" dirty="0" err="1"/>
              <a:t>src</a:t>
            </a:r>
            <a:r>
              <a:rPr lang="en-US" dirty="0"/>
              <a:t>\com\</a:t>
            </a:r>
            <a:r>
              <a:rPr lang="en-US" dirty="0" err="1"/>
              <a:t>imarticus</a:t>
            </a:r>
            <a:r>
              <a:rPr lang="en-US" dirty="0"/>
              <a:t>\tutorial\</a:t>
            </a:r>
            <a:r>
              <a:rPr lang="en-US" dirty="0" err="1"/>
              <a:t>functionalinterfaces</a:t>
            </a:r>
            <a:r>
              <a:rPr lang="en-US" dirty="0"/>
              <a:t>\demos\section1\FunctionalInterfaceDemo.java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37846-F40B-4FCB-96EC-B61D49777159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2938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37846-F40B-4FCB-96EC-B61D49777159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2226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37846-F40B-4FCB-96EC-B61D49777159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547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37846-F40B-4FCB-96EC-B61D49777159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7292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semester2\1-java8\4-java8-streams-functional-interface-date-time\2-class-exercises-and-demos\functional-interfaces\</a:t>
            </a:r>
            <a:r>
              <a:rPr lang="en-US" dirty="0" err="1"/>
              <a:t>src</a:t>
            </a:r>
            <a:r>
              <a:rPr lang="en-US" dirty="0"/>
              <a:t>\com\</a:t>
            </a:r>
            <a:r>
              <a:rPr lang="en-US" dirty="0" err="1"/>
              <a:t>imarticus</a:t>
            </a:r>
            <a:r>
              <a:rPr lang="en-US" dirty="0"/>
              <a:t>\tutorial\</a:t>
            </a:r>
            <a:r>
              <a:rPr lang="en-US" dirty="0" err="1"/>
              <a:t>functionalinterfaces</a:t>
            </a:r>
            <a:r>
              <a:rPr lang="en-US" dirty="0"/>
              <a:t>\demos\section3\Book.java</a:t>
            </a:r>
          </a:p>
          <a:p>
            <a:r>
              <a:rPr lang="en-US" dirty="0"/>
              <a:t>semester2\1-java8\4-java8-streams-functional-interface-date-time\2-class-exercises-and-demos\functional-interfaces\</a:t>
            </a:r>
            <a:r>
              <a:rPr lang="en-US" dirty="0" err="1"/>
              <a:t>src</a:t>
            </a:r>
            <a:r>
              <a:rPr lang="en-US" dirty="0"/>
              <a:t>\com\</a:t>
            </a:r>
            <a:r>
              <a:rPr lang="en-US" dirty="0" err="1"/>
              <a:t>imarticus</a:t>
            </a:r>
            <a:r>
              <a:rPr lang="en-US" dirty="0"/>
              <a:t>\tutorial\</a:t>
            </a:r>
            <a:r>
              <a:rPr lang="en-US" dirty="0" err="1"/>
              <a:t>functionalinterfaces</a:t>
            </a:r>
            <a:r>
              <a:rPr lang="en-US" dirty="0"/>
              <a:t>\demos\section3\DiscountPredicate.java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37846-F40B-4FCB-96EC-B61D49777159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1784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semester2\1-java8\4-java8-streams-functional-interface-date-time\2-class-exercises-and-demos\functional-interfaces\</a:t>
            </a:r>
            <a:r>
              <a:rPr lang="en-US" dirty="0" err="1"/>
              <a:t>src</a:t>
            </a:r>
            <a:r>
              <a:rPr lang="en-US" dirty="0"/>
              <a:t>\com\</a:t>
            </a:r>
            <a:r>
              <a:rPr lang="en-US" dirty="0" err="1"/>
              <a:t>imarticus</a:t>
            </a:r>
            <a:r>
              <a:rPr lang="en-US" dirty="0"/>
              <a:t>\tutorial\</a:t>
            </a:r>
            <a:r>
              <a:rPr lang="en-US" dirty="0" err="1"/>
              <a:t>functionalinterfaces</a:t>
            </a:r>
            <a:r>
              <a:rPr lang="en-US" dirty="0"/>
              <a:t>\demos\section3\Book.java</a:t>
            </a:r>
          </a:p>
          <a:p>
            <a:r>
              <a:rPr lang="en-US" dirty="0"/>
              <a:t>semester2\1-java8\4-java8-streams-functional-interface-date-time\2-class-exercises-and-demos\functional-interfaces\</a:t>
            </a:r>
            <a:r>
              <a:rPr lang="en-US" dirty="0" err="1"/>
              <a:t>src</a:t>
            </a:r>
            <a:r>
              <a:rPr lang="en-US" dirty="0"/>
              <a:t>\com\</a:t>
            </a:r>
            <a:r>
              <a:rPr lang="en-US" dirty="0" err="1"/>
              <a:t>imarticus</a:t>
            </a:r>
            <a:r>
              <a:rPr lang="en-US" dirty="0"/>
              <a:t>\tutorial\</a:t>
            </a:r>
            <a:r>
              <a:rPr lang="en-US" dirty="0" err="1"/>
              <a:t>functionalinterfaces</a:t>
            </a:r>
            <a:r>
              <a:rPr lang="en-US" dirty="0"/>
              <a:t>\demos\section3\DiscountPredicate.java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37846-F40B-4FCB-96EC-B61D49777159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8171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semester2\1-java8\4-java8-streams-functional-interface-date-time\2-class-exercises-and-demos\functional-interfaces\</a:t>
            </a:r>
            <a:r>
              <a:rPr lang="en-US" dirty="0" err="1"/>
              <a:t>src</a:t>
            </a:r>
            <a:r>
              <a:rPr lang="en-US" dirty="0"/>
              <a:t>\com\</a:t>
            </a:r>
            <a:r>
              <a:rPr lang="en-US" dirty="0" err="1"/>
              <a:t>imarticus</a:t>
            </a:r>
            <a:r>
              <a:rPr lang="en-US" dirty="0"/>
              <a:t>\tutorial\</a:t>
            </a:r>
            <a:r>
              <a:rPr lang="en-US" dirty="0" err="1"/>
              <a:t>functionalinterfaces</a:t>
            </a:r>
            <a:r>
              <a:rPr lang="en-US" dirty="0"/>
              <a:t>\demos\section3\Book.java</a:t>
            </a:r>
          </a:p>
          <a:p>
            <a:r>
              <a:rPr lang="en-US" dirty="0"/>
              <a:t>semester2\1-java8\4-java8-streams-functional-interface-date-time\2-class-exercises-and-demos\functional-interfaces\</a:t>
            </a:r>
            <a:r>
              <a:rPr lang="en-US" dirty="0" err="1"/>
              <a:t>src</a:t>
            </a:r>
            <a:r>
              <a:rPr lang="en-US" dirty="0"/>
              <a:t>\com\</a:t>
            </a:r>
            <a:r>
              <a:rPr lang="en-US" dirty="0" err="1"/>
              <a:t>imarticus</a:t>
            </a:r>
            <a:r>
              <a:rPr lang="en-US" dirty="0"/>
              <a:t>\tutorial\</a:t>
            </a:r>
            <a:r>
              <a:rPr lang="en-US" dirty="0" err="1"/>
              <a:t>functionalinterfaces</a:t>
            </a:r>
            <a:r>
              <a:rPr lang="en-US" dirty="0"/>
              <a:t>\demos\section3\PricePredicate.java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37846-F40B-4FCB-96EC-B61D49777159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551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0"/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6938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defTabSz="896938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defTabSz="896938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defTabSz="896938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defTabSz="896938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89693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89693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89693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89693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fld id="{2AFE489E-13D5-4701-A5D3-EF25AE96575F}" type="datetime8">
              <a:rPr lang="en-US" sz="70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pPr/>
              <a:t>6/6/2019 3:50 PM</a:t>
            </a:fld>
            <a:endParaRPr lang="en-US" sz="700" dirty="0">
              <a:solidFill>
                <a:srgbClr val="000000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5975" y="434975"/>
            <a:ext cx="5226050" cy="3919538"/>
          </a:xfrm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25077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semester2\1-java8\4-java8-streams-functional-interface-date-time\2-class-exercises-and-demos\functional-interfaces\</a:t>
            </a:r>
            <a:r>
              <a:rPr lang="en-US" dirty="0" err="1"/>
              <a:t>src</a:t>
            </a:r>
            <a:r>
              <a:rPr lang="en-US" dirty="0"/>
              <a:t>\com\</a:t>
            </a:r>
            <a:r>
              <a:rPr lang="en-US" dirty="0" err="1"/>
              <a:t>imarticus</a:t>
            </a:r>
            <a:r>
              <a:rPr lang="en-US" dirty="0"/>
              <a:t>\tutorial\</a:t>
            </a:r>
            <a:r>
              <a:rPr lang="en-US" dirty="0" err="1"/>
              <a:t>functionalinterfaces</a:t>
            </a:r>
            <a:r>
              <a:rPr lang="en-US" dirty="0"/>
              <a:t>\demos\section3\Book.java</a:t>
            </a:r>
          </a:p>
          <a:p>
            <a:r>
              <a:rPr lang="en-US" dirty="0"/>
              <a:t>semester2\1-java8\4-java8-streams-functional-interface-date-time\2-class-exercises-and-demos\functional-interfaces\</a:t>
            </a:r>
            <a:r>
              <a:rPr lang="en-US" dirty="0" err="1"/>
              <a:t>src</a:t>
            </a:r>
            <a:r>
              <a:rPr lang="en-US" dirty="0"/>
              <a:t>\com\</a:t>
            </a:r>
            <a:r>
              <a:rPr lang="en-US" dirty="0" err="1"/>
              <a:t>imarticus</a:t>
            </a:r>
            <a:r>
              <a:rPr lang="en-US" dirty="0"/>
              <a:t>\tutorial\</a:t>
            </a:r>
            <a:r>
              <a:rPr lang="en-US" dirty="0" err="1"/>
              <a:t>functionalinterfaces</a:t>
            </a:r>
            <a:r>
              <a:rPr lang="en-US" dirty="0"/>
              <a:t>\demos\section3\PricePredicate.java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37846-F40B-4FCB-96EC-B61D49777159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9125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semester2\1-java8\4-java8-streams-functional-interface-date-time\2-class-exercises-and-demos\functional-interfaces\</a:t>
            </a:r>
            <a:r>
              <a:rPr lang="en-US" dirty="0" err="1" smtClean="0"/>
              <a:t>src</a:t>
            </a:r>
            <a:r>
              <a:rPr lang="en-US" dirty="0" smtClean="0"/>
              <a:t>\com\</a:t>
            </a:r>
            <a:r>
              <a:rPr lang="en-US" dirty="0" err="1" smtClean="0"/>
              <a:t>imarticus</a:t>
            </a:r>
            <a:r>
              <a:rPr lang="en-US" dirty="0" smtClean="0"/>
              <a:t>\tutorial\</a:t>
            </a:r>
            <a:r>
              <a:rPr lang="en-US" dirty="0" err="1" smtClean="0"/>
              <a:t>functionalinterfaces</a:t>
            </a:r>
            <a:r>
              <a:rPr lang="en-US" dirty="0" smtClean="0"/>
              <a:t>\exercises\predicates\AuthorNameHasLetterOAndBookNameDoesNotContainLetterC.java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05D97A-96BE-4C72-A334-BADB7B3358B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99385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37846-F40B-4FCB-96EC-B61D49777159}" type="slidenum">
              <a:rPr lang="en-US" smtClean="0">
                <a:solidFill>
                  <a:prstClr val="black"/>
                </a:solidFill>
              </a:rPr>
              <a:pPr/>
              <a:t>22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36508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semester2\1-java8\4-java8-streams-functional-interface-date-time\2-class-exercises-and-demos\functional-interfaces\</a:t>
            </a:r>
            <a:r>
              <a:rPr lang="en-US" dirty="0" err="1"/>
              <a:t>src</a:t>
            </a:r>
            <a:r>
              <a:rPr lang="en-US" dirty="0"/>
              <a:t>\com\</a:t>
            </a:r>
            <a:r>
              <a:rPr lang="en-US" dirty="0" err="1"/>
              <a:t>imarticus</a:t>
            </a:r>
            <a:r>
              <a:rPr lang="en-US" dirty="0"/>
              <a:t>\tutorial\</a:t>
            </a:r>
            <a:r>
              <a:rPr lang="en-US" dirty="0" err="1"/>
              <a:t>functionalinterfaces</a:t>
            </a:r>
            <a:r>
              <a:rPr lang="en-US" dirty="0"/>
              <a:t>\demos\section3\Book.java</a:t>
            </a:r>
          </a:p>
          <a:p>
            <a:r>
              <a:rPr lang="en-US" dirty="0"/>
              <a:t>semester2\1-java8\4-java8-streams-functional-interface-date-time\2-class-exercises-and-demos\functional-interfaces\</a:t>
            </a:r>
            <a:r>
              <a:rPr lang="en-US" dirty="0" err="1"/>
              <a:t>src</a:t>
            </a:r>
            <a:r>
              <a:rPr lang="en-US" dirty="0"/>
              <a:t>\com\</a:t>
            </a:r>
            <a:r>
              <a:rPr lang="en-US" dirty="0" err="1"/>
              <a:t>imarticus</a:t>
            </a:r>
            <a:r>
              <a:rPr lang="en-US" dirty="0"/>
              <a:t>\tutorial\</a:t>
            </a:r>
            <a:r>
              <a:rPr lang="en-US" dirty="0" err="1"/>
              <a:t>functionalinterfaces</a:t>
            </a:r>
            <a:r>
              <a:rPr lang="en-US" dirty="0"/>
              <a:t>\demos\section3\DiscountPredicate.java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37846-F40B-4FCB-96EC-B61D49777159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56834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semester2\1-java8\4-java8-streams-functional-interface-date-time\2-class-exercises-and-demos\functional-interfaces\</a:t>
            </a:r>
            <a:r>
              <a:rPr lang="en-US" dirty="0" err="1"/>
              <a:t>src</a:t>
            </a:r>
            <a:r>
              <a:rPr lang="en-US" dirty="0"/>
              <a:t>\com\</a:t>
            </a:r>
            <a:r>
              <a:rPr lang="en-US" dirty="0" err="1"/>
              <a:t>imarticus</a:t>
            </a:r>
            <a:r>
              <a:rPr lang="en-US" dirty="0"/>
              <a:t>\tutorial\</a:t>
            </a:r>
            <a:r>
              <a:rPr lang="en-US" dirty="0" err="1"/>
              <a:t>functionalinterfaces</a:t>
            </a:r>
            <a:r>
              <a:rPr lang="en-US" dirty="0"/>
              <a:t>\demos\section3\Book.java</a:t>
            </a:r>
          </a:p>
          <a:p>
            <a:r>
              <a:rPr lang="en-US" dirty="0"/>
              <a:t>semester2\1-java8\4-java8-streams-functional-interface-date-time\2-class-exercises-and-demos\functional-interfaces\</a:t>
            </a:r>
            <a:r>
              <a:rPr lang="en-US" dirty="0" err="1"/>
              <a:t>src</a:t>
            </a:r>
            <a:r>
              <a:rPr lang="en-US" dirty="0"/>
              <a:t>\com\</a:t>
            </a:r>
            <a:r>
              <a:rPr lang="en-US" dirty="0" err="1"/>
              <a:t>imarticus</a:t>
            </a:r>
            <a:r>
              <a:rPr lang="en-US" dirty="0"/>
              <a:t>\tutorial\</a:t>
            </a:r>
            <a:r>
              <a:rPr lang="en-US" dirty="0" err="1"/>
              <a:t>functionalinterfaces</a:t>
            </a:r>
            <a:r>
              <a:rPr lang="en-US" dirty="0"/>
              <a:t>\demos\section3\DiscountPredicate.java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37846-F40B-4FCB-96EC-B61D49777159}" type="slidenum">
              <a:rPr lang="en-US" smtClean="0">
                <a:solidFill>
                  <a:prstClr val="black"/>
                </a:solidFill>
              </a:rPr>
              <a:pPr/>
              <a:t>24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9430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semester2\1-java8\4-java8-streams-functional-interface-date-time\2-class-exercises-and-demos\functional-interfaces\</a:t>
            </a:r>
            <a:r>
              <a:rPr lang="en-US" dirty="0" err="1"/>
              <a:t>src</a:t>
            </a:r>
            <a:r>
              <a:rPr lang="en-US" dirty="0"/>
              <a:t>\com\</a:t>
            </a:r>
            <a:r>
              <a:rPr lang="en-US" dirty="0" err="1"/>
              <a:t>imarticus</a:t>
            </a:r>
            <a:r>
              <a:rPr lang="en-US" dirty="0"/>
              <a:t>\tutorial\</a:t>
            </a:r>
            <a:r>
              <a:rPr lang="en-US" dirty="0" err="1"/>
              <a:t>functionalinterfaces</a:t>
            </a:r>
            <a:r>
              <a:rPr lang="en-US" dirty="0"/>
              <a:t>\demos\section3\Book.java</a:t>
            </a:r>
          </a:p>
          <a:p>
            <a:r>
              <a:rPr lang="en-US" dirty="0"/>
              <a:t>semester2\1-java8\4-java8-streams-functional-interface-date-time\2-class-exercises-and-demos\functional-interfaces\</a:t>
            </a:r>
            <a:r>
              <a:rPr lang="en-US" dirty="0" err="1"/>
              <a:t>src</a:t>
            </a:r>
            <a:r>
              <a:rPr lang="en-US" dirty="0"/>
              <a:t>\com\</a:t>
            </a:r>
            <a:r>
              <a:rPr lang="en-US" dirty="0" err="1"/>
              <a:t>imarticus</a:t>
            </a:r>
            <a:r>
              <a:rPr lang="en-US" dirty="0"/>
              <a:t>\tutorial\</a:t>
            </a:r>
            <a:r>
              <a:rPr lang="en-US" dirty="0" err="1"/>
              <a:t>functionalinterfaces</a:t>
            </a:r>
            <a:r>
              <a:rPr lang="en-US" dirty="0"/>
              <a:t>\demos\section3\DiscountPredicate.java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37846-F40B-4FCB-96EC-B61D49777159}" type="slidenum">
              <a:rPr lang="en-US" smtClean="0">
                <a:solidFill>
                  <a:prstClr val="black"/>
                </a:solidFill>
              </a:rPr>
              <a:pPr/>
              <a:t>25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2255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semester2\1-java8\4-java8-streams-functional-interface-date-time\2-class-exercises-and-demos\functional-interfaces\</a:t>
            </a:r>
            <a:r>
              <a:rPr lang="en-US" dirty="0" err="1"/>
              <a:t>src</a:t>
            </a:r>
            <a:r>
              <a:rPr lang="en-US" dirty="0"/>
              <a:t>\com\</a:t>
            </a:r>
            <a:r>
              <a:rPr lang="en-US" dirty="0" err="1"/>
              <a:t>imarticus</a:t>
            </a:r>
            <a:r>
              <a:rPr lang="en-US" dirty="0"/>
              <a:t>\tutorial\</a:t>
            </a:r>
            <a:r>
              <a:rPr lang="en-US" dirty="0" err="1"/>
              <a:t>functionalinterfaces</a:t>
            </a:r>
            <a:r>
              <a:rPr lang="en-US" dirty="0"/>
              <a:t>\demos\section3\Book.java</a:t>
            </a:r>
          </a:p>
          <a:p>
            <a:r>
              <a:rPr lang="en-US" dirty="0"/>
              <a:t>semester2\1-java8\4-java8-streams-functional-interface-date-time\2-class-exercises-and-demos\functional-interfaces\</a:t>
            </a:r>
            <a:r>
              <a:rPr lang="en-US" dirty="0" err="1"/>
              <a:t>src</a:t>
            </a:r>
            <a:r>
              <a:rPr lang="en-US" dirty="0"/>
              <a:t>\com\</a:t>
            </a:r>
            <a:r>
              <a:rPr lang="en-US" dirty="0" err="1"/>
              <a:t>imarticus</a:t>
            </a:r>
            <a:r>
              <a:rPr lang="en-US" dirty="0"/>
              <a:t>\tutorial\</a:t>
            </a:r>
            <a:r>
              <a:rPr lang="en-US" dirty="0" err="1"/>
              <a:t>functionalinterfaces</a:t>
            </a:r>
            <a:r>
              <a:rPr lang="en-US" dirty="0"/>
              <a:t>\demos\section3\DiscountPredicate.java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37846-F40B-4FCB-96EC-B61D49777159}" type="slidenum">
              <a:rPr lang="en-US" smtClean="0">
                <a:solidFill>
                  <a:prstClr val="black"/>
                </a:solidFill>
              </a:rPr>
              <a:pPr/>
              <a:t>26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490305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a typeface="+mn-ea"/>
                <a:cs typeface="+mn-cs"/>
              </a:rPr>
              <a:t>//The output will be </a:t>
            </a:r>
            <a:r>
              <a:rPr lang="en-US" sz="1200" kern="1200" dirty="0" smtClean="0">
                <a:solidFill>
                  <a:schemeClr val="tx1"/>
                </a:solidFill>
                <a:ea typeface="+mn-ea"/>
                <a:cs typeface="+mn-cs"/>
              </a:rPr>
              <a:t>changed, </a:t>
            </a:r>
            <a:endParaRPr lang="en-US" sz="1200" kern="1200" dirty="0">
              <a:solidFill>
                <a:schemeClr val="tx1"/>
              </a:solidFill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a typeface="+mn-ea"/>
                <a:cs typeface="+mn-cs"/>
              </a:rPr>
              <a:t>//Inform the students Consumers AndThen follows pass by reference,</a:t>
            </a:r>
          </a:p>
          <a:p>
            <a:r>
              <a:rPr lang="en-US" sz="1200" kern="1200" dirty="0">
                <a:solidFill>
                  <a:schemeClr val="tx1"/>
                </a:solidFill>
                <a:ea typeface="+mn-ea"/>
                <a:cs typeface="+mn-cs"/>
              </a:rPr>
              <a:t>// so apart from print you have option to modify object properties as well with consumer functional interface</a:t>
            </a:r>
          </a:p>
          <a:p>
            <a:endParaRPr lang="en-US" dirty="0"/>
          </a:p>
          <a:p>
            <a:r>
              <a:rPr lang="en-US" dirty="0"/>
              <a:t>semester2\1-java8\4-java8-streams-functional-interface-date-time\2-class-exercises-and-demos\functional-interfaces\</a:t>
            </a:r>
            <a:r>
              <a:rPr lang="en-US" dirty="0" err="1"/>
              <a:t>src</a:t>
            </a:r>
            <a:r>
              <a:rPr lang="en-US" dirty="0"/>
              <a:t>\com\</a:t>
            </a:r>
            <a:r>
              <a:rPr lang="en-US" dirty="0" err="1"/>
              <a:t>imarticus</a:t>
            </a:r>
            <a:r>
              <a:rPr lang="en-US" dirty="0"/>
              <a:t>\tutorial\</a:t>
            </a:r>
            <a:r>
              <a:rPr lang="en-US" dirty="0" err="1"/>
              <a:t>functionalinterfaces</a:t>
            </a:r>
            <a:r>
              <a:rPr lang="en-US" dirty="0"/>
              <a:t>\exercises\consumers\PrintBookNameAndAuthor.java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37846-F40B-4FCB-96EC-B61D49777159}" type="slidenum">
              <a:rPr lang="en-US" smtClean="0">
                <a:solidFill>
                  <a:prstClr val="black"/>
                </a:solidFill>
              </a:rPr>
              <a:pPr/>
              <a:t>27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6412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05D97A-96BE-4C72-A334-BADB7B3358B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990514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37846-F40B-4FCB-96EC-B61D49777159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8974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37846-F40B-4FCB-96EC-B61D49777159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120190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semester2\1-java8\4-java8-streams-functional-interface-date-time\2-class-exercises-and-demos\functional-interfaces\</a:t>
            </a:r>
            <a:r>
              <a:rPr lang="en-US" dirty="0" err="1"/>
              <a:t>src</a:t>
            </a:r>
            <a:r>
              <a:rPr lang="en-US" dirty="0"/>
              <a:t>\com\</a:t>
            </a:r>
            <a:r>
              <a:rPr lang="en-US" dirty="0" err="1"/>
              <a:t>imarticus</a:t>
            </a:r>
            <a:r>
              <a:rPr lang="en-US" dirty="0"/>
              <a:t>\tutorial\</a:t>
            </a:r>
            <a:r>
              <a:rPr lang="en-US" dirty="0" err="1"/>
              <a:t>functionalinterfaces</a:t>
            </a:r>
            <a:r>
              <a:rPr lang="en-US" dirty="0"/>
              <a:t>\demos\</a:t>
            </a:r>
            <a:r>
              <a:rPr lang="en-US" dirty="0" err="1"/>
              <a:t>biconsumers</a:t>
            </a:r>
            <a:r>
              <a:rPr lang="en-US" dirty="0"/>
              <a:t>\Book.java</a:t>
            </a:r>
          </a:p>
          <a:p>
            <a:r>
              <a:rPr lang="en-US" dirty="0"/>
              <a:t>semester2\1-java8\4-java8-streams-functional-interface-date-time\2-class-exercises-and-demos\functional-interfaces\</a:t>
            </a:r>
            <a:r>
              <a:rPr lang="en-US" dirty="0" err="1"/>
              <a:t>src</a:t>
            </a:r>
            <a:r>
              <a:rPr lang="en-US" dirty="0"/>
              <a:t>\com\</a:t>
            </a:r>
            <a:r>
              <a:rPr lang="en-US" dirty="0" err="1"/>
              <a:t>imarticus</a:t>
            </a:r>
            <a:r>
              <a:rPr lang="en-US" dirty="0"/>
              <a:t>\tutorial\</a:t>
            </a:r>
            <a:r>
              <a:rPr lang="en-US" dirty="0" err="1"/>
              <a:t>functionalinterfaces</a:t>
            </a:r>
            <a:r>
              <a:rPr lang="en-US" dirty="0"/>
              <a:t>\demos\</a:t>
            </a:r>
            <a:r>
              <a:rPr lang="en-US" dirty="0" err="1"/>
              <a:t>biconsumers</a:t>
            </a:r>
            <a:r>
              <a:rPr lang="en-US" dirty="0"/>
              <a:t>\Customer.java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37846-F40B-4FCB-96EC-B61D49777159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586090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37846-F40B-4FCB-96EC-B61D49777159}" type="slidenum">
              <a:rPr lang="en-US" smtClean="0">
                <a:solidFill>
                  <a:prstClr val="black"/>
                </a:solidFill>
              </a:rPr>
              <a:pPr/>
              <a:t>31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330522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semester2\1-java8\4-java8-streams-functional-interface-date-time\2-class-exercises-and-demos\functional-interfaces\</a:t>
            </a:r>
            <a:r>
              <a:rPr lang="en-US" dirty="0" err="1"/>
              <a:t>src</a:t>
            </a:r>
            <a:r>
              <a:rPr lang="en-US" dirty="0"/>
              <a:t>\com\</a:t>
            </a:r>
            <a:r>
              <a:rPr lang="en-US" dirty="0" err="1"/>
              <a:t>imarticus</a:t>
            </a:r>
            <a:r>
              <a:rPr lang="en-US" dirty="0"/>
              <a:t>\tutorial\</a:t>
            </a:r>
            <a:r>
              <a:rPr lang="en-US" dirty="0" err="1"/>
              <a:t>functionalinterfaces</a:t>
            </a:r>
            <a:r>
              <a:rPr lang="en-US" dirty="0"/>
              <a:t>\demos\</a:t>
            </a:r>
            <a:r>
              <a:rPr lang="en-US" dirty="0" err="1"/>
              <a:t>biconsumers</a:t>
            </a:r>
            <a:r>
              <a:rPr lang="en-US" dirty="0"/>
              <a:t>\ReturnedBooksCollector.java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37846-F40B-4FCB-96EC-B61D49777159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03168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37846-F40B-4FCB-96EC-B61D49777159}" type="slidenum">
              <a:rPr lang="en-US" smtClean="0">
                <a:solidFill>
                  <a:prstClr val="black"/>
                </a:solidFill>
              </a:rPr>
              <a:pPr/>
              <a:t>33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842261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37846-F40B-4FCB-96EC-B61D49777159}" type="slidenum">
              <a:rPr lang="en-US" smtClean="0">
                <a:solidFill>
                  <a:prstClr val="black"/>
                </a:solidFill>
              </a:rPr>
              <a:pPr/>
              <a:t>34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968432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semester2\1-java8\4-java8-streams-functional-interface-date-time\2-class-exercises-and-demos\functional-interfaces\</a:t>
            </a:r>
            <a:r>
              <a:rPr lang="en-US" dirty="0" err="1"/>
              <a:t>src</a:t>
            </a:r>
            <a:r>
              <a:rPr lang="en-US" dirty="0"/>
              <a:t>\com\</a:t>
            </a:r>
            <a:r>
              <a:rPr lang="en-US" dirty="0" err="1"/>
              <a:t>imarticus</a:t>
            </a:r>
            <a:r>
              <a:rPr lang="en-US" dirty="0"/>
              <a:t>\tutorial\</a:t>
            </a:r>
            <a:r>
              <a:rPr lang="en-US" dirty="0" err="1"/>
              <a:t>functionalinterfaces</a:t>
            </a:r>
            <a:r>
              <a:rPr lang="en-US" dirty="0"/>
              <a:t>\demos\functions\DiscountThirtyRupeesForBook.java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37846-F40B-4FCB-96EC-B61D49777159}" type="slidenum">
              <a:rPr lang="en-US" smtClean="0">
                <a:solidFill>
                  <a:prstClr val="black"/>
                </a:solidFill>
              </a:rPr>
              <a:pPr/>
              <a:t>35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16760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semester2\1-java8\4-java8-streams-functional-interface-date-time\2-class-exercises-and-demos\functional-interfaces\</a:t>
            </a:r>
            <a:r>
              <a:rPr lang="en-US" dirty="0" err="1"/>
              <a:t>src</a:t>
            </a:r>
            <a:r>
              <a:rPr lang="en-US" dirty="0"/>
              <a:t>\com\</a:t>
            </a:r>
            <a:r>
              <a:rPr lang="en-US" dirty="0" err="1"/>
              <a:t>imarticus</a:t>
            </a:r>
            <a:r>
              <a:rPr lang="en-US" dirty="0"/>
              <a:t>\tutorial\</a:t>
            </a:r>
            <a:r>
              <a:rPr lang="en-US" dirty="0" err="1"/>
              <a:t>functionalinterfaces</a:t>
            </a:r>
            <a:r>
              <a:rPr lang="en-US" dirty="0"/>
              <a:t>\demos\functions\DiscountThirtyRupeesForBookAndAddGST.java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37846-F40B-4FCB-96EC-B61D49777159}" type="slidenum">
              <a:rPr lang="en-US" smtClean="0">
                <a:solidFill>
                  <a:prstClr val="black"/>
                </a:solidFill>
              </a:rPr>
              <a:pPr/>
              <a:t>36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89269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semester2\1-java8\4-java8-streams-functional-interface-date-time\2-class-exercises-and-demos\functional-interfaces\</a:t>
            </a:r>
            <a:r>
              <a:rPr lang="en-US" dirty="0" err="1" smtClean="0"/>
              <a:t>src</a:t>
            </a:r>
            <a:r>
              <a:rPr lang="en-US" dirty="0" smtClean="0"/>
              <a:t>\com\</a:t>
            </a:r>
            <a:r>
              <a:rPr lang="en-US" dirty="0" err="1" smtClean="0"/>
              <a:t>imarticus</a:t>
            </a:r>
            <a:r>
              <a:rPr lang="en-US" dirty="0" smtClean="0"/>
              <a:t>\tutorial\</a:t>
            </a:r>
            <a:r>
              <a:rPr lang="en-US" dirty="0" err="1" smtClean="0"/>
              <a:t>functionalinterfaces</a:t>
            </a:r>
            <a:r>
              <a:rPr lang="en-US" dirty="0" smtClean="0"/>
              <a:t>\exercises\functions\AddGSTAndDiscountThirtyRupeesForBook.java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05D97A-96BE-4C72-A334-BADB7B3358B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768363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37846-F40B-4FCB-96EC-B61D49777159}" type="slidenum">
              <a:rPr lang="en-US" smtClean="0">
                <a:solidFill>
                  <a:prstClr val="black"/>
                </a:solidFill>
              </a:rPr>
              <a:pPr/>
              <a:t>38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651208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37846-F40B-4FCB-96EC-B61D49777159}" type="slidenum">
              <a:rPr lang="en-US" smtClean="0">
                <a:solidFill>
                  <a:prstClr val="black"/>
                </a:solidFill>
              </a:rPr>
              <a:pPr/>
              <a:t>39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9874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37846-F40B-4FCB-96EC-B61D49777159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21084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37846-F40B-4FCB-96EC-B61D49777159}" type="slidenum">
              <a:rPr lang="en-US" smtClean="0">
                <a:solidFill>
                  <a:prstClr val="black"/>
                </a:solidFill>
              </a:rPr>
              <a:pPr/>
              <a:t>40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57651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37846-F40B-4FCB-96EC-B61D49777159}" type="slidenum">
              <a:rPr lang="en-US" smtClean="0">
                <a:solidFill>
                  <a:prstClr val="black"/>
                </a:solidFill>
              </a:rPr>
              <a:pPr/>
              <a:t>41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640121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37846-F40B-4FCB-96EC-B61D49777159}" type="slidenum">
              <a:rPr lang="en-US" smtClean="0">
                <a:solidFill>
                  <a:prstClr val="black"/>
                </a:solidFill>
              </a:rPr>
              <a:pPr/>
              <a:t>42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86402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semester2\1-java8\4-java8-streams-functional-interface-date-time\2-class-exercises-and-demos\functional-interfaces\</a:t>
            </a:r>
            <a:r>
              <a:rPr lang="en-US" dirty="0" err="1"/>
              <a:t>src</a:t>
            </a:r>
            <a:r>
              <a:rPr lang="en-US" dirty="0"/>
              <a:t>\com\</a:t>
            </a:r>
            <a:r>
              <a:rPr lang="en-US" dirty="0" err="1"/>
              <a:t>imarticus</a:t>
            </a:r>
            <a:r>
              <a:rPr lang="en-US" dirty="0"/>
              <a:t>\tutorial\</a:t>
            </a:r>
            <a:r>
              <a:rPr lang="en-US" dirty="0" err="1"/>
              <a:t>functionalinterfaces</a:t>
            </a:r>
            <a:r>
              <a:rPr lang="en-US" dirty="0"/>
              <a:t>\demos\suppliers\GetCurrentBookEntryTime.java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37846-F40B-4FCB-96EC-B61D49777159}" type="slidenum">
              <a:rPr lang="en-US" smtClean="0">
                <a:solidFill>
                  <a:prstClr val="black"/>
                </a:solidFill>
              </a:rPr>
              <a:pPr/>
              <a:t>43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795496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37846-F40B-4FCB-96EC-B61D49777159}" type="slidenum">
              <a:rPr lang="en-US" smtClean="0">
                <a:solidFill>
                  <a:prstClr val="black"/>
                </a:solidFill>
              </a:rPr>
              <a:pPr/>
              <a:t>44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53875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semester2\1-java8\4-java8-streams-functional-interface-date-time\2-class-exercises-and-demos\functional-interfaces\</a:t>
            </a:r>
            <a:r>
              <a:rPr lang="en-US" dirty="0" err="1" smtClean="0"/>
              <a:t>src</a:t>
            </a:r>
            <a:r>
              <a:rPr lang="en-US" dirty="0" smtClean="0"/>
              <a:t>\com\</a:t>
            </a:r>
            <a:r>
              <a:rPr lang="en-US" dirty="0" err="1" smtClean="0"/>
              <a:t>imarticus</a:t>
            </a:r>
            <a:r>
              <a:rPr lang="en-US" dirty="0" smtClean="0"/>
              <a:t>\tutorial\</a:t>
            </a:r>
            <a:r>
              <a:rPr lang="en-US" dirty="0" err="1" smtClean="0"/>
              <a:t>functionalinterfaces</a:t>
            </a:r>
            <a:r>
              <a:rPr lang="en-US" dirty="0" smtClean="0"/>
              <a:t>\exercises\suppliers\WelcomeUser.java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05D97A-96BE-4C72-A334-BADB7B3358B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510817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37846-F40B-4FCB-96EC-B61D49777159}" type="slidenum">
              <a:rPr lang="en-US" smtClean="0">
                <a:solidFill>
                  <a:prstClr val="black"/>
                </a:solidFill>
              </a:rPr>
              <a:pPr/>
              <a:t>46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34117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37846-F40B-4FCB-96EC-B61D49777159}" type="slidenum">
              <a:rPr lang="en-US" smtClean="0">
                <a:solidFill>
                  <a:prstClr val="black"/>
                </a:solidFill>
              </a:rPr>
              <a:pPr/>
              <a:t>47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44482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semester2\1-java8\4-java8-streams-functional-interface-date-time\2-class-exercises-and-demos\functional-interfaces\</a:t>
            </a:r>
            <a:r>
              <a:rPr lang="en-US" dirty="0" err="1"/>
              <a:t>src</a:t>
            </a:r>
            <a:r>
              <a:rPr lang="en-US" dirty="0"/>
              <a:t>\com\</a:t>
            </a:r>
            <a:r>
              <a:rPr lang="en-US" dirty="0" err="1"/>
              <a:t>imarticus</a:t>
            </a:r>
            <a:r>
              <a:rPr lang="en-US" dirty="0"/>
              <a:t>\tutorial\</a:t>
            </a:r>
            <a:r>
              <a:rPr lang="en-US" dirty="0" err="1"/>
              <a:t>functionalinterfaces</a:t>
            </a:r>
            <a:r>
              <a:rPr lang="en-US" dirty="0"/>
              <a:t>\demos\</a:t>
            </a:r>
            <a:r>
              <a:rPr lang="en-US" dirty="0" err="1"/>
              <a:t>unaryoperators</a:t>
            </a:r>
            <a:r>
              <a:rPr lang="en-US" dirty="0"/>
              <a:t>\DiscountThirtyRupeesForBook.java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37846-F40B-4FCB-96EC-B61D49777159}" type="slidenum">
              <a:rPr lang="en-US" smtClean="0">
                <a:solidFill>
                  <a:prstClr val="black"/>
                </a:solidFill>
              </a:rPr>
              <a:pPr/>
              <a:t>48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35915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37846-F40B-4FCB-96EC-B61D49777159}" type="slidenum">
              <a:rPr lang="en-US" smtClean="0">
                <a:solidFill>
                  <a:prstClr val="black"/>
                </a:solidFill>
              </a:rPr>
              <a:pPr/>
              <a:t>49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26527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37846-F40B-4FCB-96EC-B61D49777159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442812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37846-F40B-4FCB-96EC-B61D49777159}" type="slidenum">
              <a:rPr lang="en-US" smtClean="0">
                <a:solidFill>
                  <a:prstClr val="black"/>
                </a:solidFill>
              </a:rPr>
              <a:pPr/>
              <a:t>50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258155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semester2\1-java8\4-java8-streams-functional-interface-date-time\2-class-exercises-and-demos\functional-interfaces\</a:t>
            </a:r>
            <a:r>
              <a:rPr lang="en-US" dirty="0" err="1"/>
              <a:t>src</a:t>
            </a:r>
            <a:r>
              <a:rPr lang="en-US" dirty="0"/>
              <a:t>\com\</a:t>
            </a:r>
            <a:r>
              <a:rPr lang="en-US" dirty="0" err="1"/>
              <a:t>imarticus</a:t>
            </a:r>
            <a:r>
              <a:rPr lang="en-US" dirty="0"/>
              <a:t>\tutorial\</a:t>
            </a:r>
            <a:r>
              <a:rPr lang="en-US" dirty="0" err="1"/>
              <a:t>functionalinterfaces</a:t>
            </a:r>
            <a:r>
              <a:rPr lang="en-US" dirty="0"/>
              <a:t>\demos\</a:t>
            </a:r>
            <a:r>
              <a:rPr lang="en-US" dirty="0" err="1"/>
              <a:t>binaryoperators</a:t>
            </a:r>
            <a:r>
              <a:rPr lang="en-US" dirty="0"/>
              <a:t>\Book.java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37846-F40B-4FCB-96EC-B61D49777159}" type="slidenum">
              <a:rPr lang="en-US" smtClean="0">
                <a:solidFill>
                  <a:prstClr val="black"/>
                </a:solidFill>
              </a:rPr>
              <a:pPr/>
              <a:t>51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744914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semester2\1-java8\4-java8-streams-functional-interface-date-time\2-class-exercises-and-demos\functional-interfaces\</a:t>
            </a:r>
            <a:r>
              <a:rPr lang="en-US" dirty="0" err="1"/>
              <a:t>src</a:t>
            </a:r>
            <a:r>
              <a:rPr lang="en-US" dirty="0"/>
              <a:t>\com\</a:t>
            </a:r>
            <a:r>
              <a:rPr lang="en-US" dirty="0" err="1"/>
              <a:t>imarticus</a:t>
            </a:r>
            <a:r>
              <a:rPr lang="en-US" dirty="0"/>
              <a:t>\tutorial\</a:t>
            </a:r>
            <a:r>
              <a:rPr lang="en-US" dirty="0" err="1"/>
              <a:t>functionalinterfaces</a:t>
            </a:r>
            <a:r>
              <a:rPr lang="en-US" dirty="0"/>
              <a:t>\demos\</a:t>
            </a:r>
            <a:r>
              <a:rPr lang="en-US" dirty="0" err="1"/>
              <a:t>binaryoperators</a:t>
            </a:r>
            <a:r>
              <a:rPr lang="en-US" dirty="0"/>
              <a:t>\TwoBookPriceCalculator.java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37846-F40B-4FCB-96EC-B61D49777159}" type="slidenum">
              <a:rPr lang="en-US" smtClean="0">
                <a:solidFill>
                  <a:prstClr val="black"/>
                </a:solidFill>
              </a:rPr>
              <a:pPr/>
              <a:t>52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024612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semester2\1-java8\4-java8-streams-functional-interface-date-time\2-class-exercises-and-demos\functional-interfaces\</a:t>
            </a:r>
            <a:r>
              <a:rPr lang="en-US" dirty="0" err="1"/>
              <a:t>src</a:t>
            </a:r>
            <a:r>
              <a:rPr lang="en-US" dirty="0"/>
              <a:t>\com\</a:t>
            </a:r>
            <a:r>
              <a:rPr lang="en-US" dirty="0" err="1"/>
              <a:t>imarticus</a:t>
            </a:r>
            <a:r>
              <a:rPr lang="en-US" dirty="0"/>
              <a:t>\tutorial\</a:t>
            </a:r>
            <a:r>
              <a:rPr lang="en-US" dirty="0" err="1"/>
              <a:t>functionalinterfaces</a:t>
            </a:r>
            <a:r>
              <a:rPr lang="en-US" dirty="0"/>
              <a:t>\demos\</a:t>
            </a:r>
            <a:r>
              <a:rPr lang="en-US" dirty="0" err="1"/>
              <a:t>binaryoperators</a:t>
            </a:r>
            <a:r>
              <a:rPr lang="en-US" dirty="0"/>
              <a:t>\CostliestOfTwoBooks.java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37846-F40B-4FCB-96EC-B61D49777159}" type="slidenum">
              <a:rPr lang="en-US" smtClean="0">
                <a:solidFill>
                  <a:prstClr val="black"/>
                </a:solidFill>
              </a:rPr>
              <a:pPr/>
              <a:t>53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65210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semester2\1-java8\4-java8-streams-functional-interface-date-time\2-class-exercises-and-demos\functional-interfaces\</a:t>
            </a:r>
            <a:r>
              <a:rPr lang="en-US" dirty="0" err="1"/>
              <a:t>src</a:t>
            </a:r>
            <a:r>
              <a:rPr lang="en-US" dirty="0"/>
              <a:t>\com\</a:t>
            </a:r>
            <a:r>
              <a:rPr lang="en-US" dirty="0" err="1"/>
              <a:t>imarticus</a:t>
            </a:r>
            <a:r>
              <a:rPr lang="en-US" dirty="0"/>
              <a:t>\tutorial\</a:t>
            </a:r>
            <a:r>
              <a:rPr lang="en-US" dirty="0" err="1"/>
              <a:t>functionalinterfaces</a:t>
            </a:r>
            <a:r>
              <a:rPr lang="en-US" dirty="0"/>
              <a:t>\demos\</a:t>
            </a:r>
            <a:r>
              <a:rPr lang="en-US" dirty="0" err="1"/>
              <a:t>binaryoperators</a:t>
            </a:r>
            <a:r>
              <a:rPr lang="en-US" dirty="0"/>
              <a:t>\CostliestOfTwoBooks.java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37846-F40B-4FCB-96EC-B61D49777159}" type="slidenum">
              <a:rPr lang="en-US" smtClean="0">
                <a:solidFill>
                  <a:prstClr val="black"/>
                </a:solidFill>
              </a:rPr>
              <a:pPr/>
              <a:t>54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77376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1B8C545-6483-4EF7-BACA-4D14814B9701}" type="slidenum">
              <a:rPr lang="en-US" altLang="en-US" smtClean="0">
                <a:solidFill>
                  <a:srgbClr val="000000"/>
                </a:solidFill>
                <a:latin typeface="Cambria" panose="02040503050406030204" pitchFamily="18" charset="0"/>
                <a:ea typeface="MS PGothic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55</a:t>
            </a:fld>
            <a:endParaRPr lang="en-US" altLang="en-US" dirty="0">
              <a:solidFill>
                <a:srgbClr val="000000"/>
              </a:solidFill>
              <a:latin typeface="Cambria" panose="02040503050406030204" pitchFamily="18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467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37846-F40B-4FCB-96EC-B61D49777159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7013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semester2\1-java8\4-java8-streams-functional-interface-date-time\2-class-exercises-and-demos\functional-interfaces\</a:t>
            </a:r>
            <a:r>
              <a:rPr lang="en-US" dirty="0" err="1"/>
              <a:t>src</a:t>
            </a:r>
            <a:r>
              <a:rPr lang="en-US" dirty="0"/>
              <a:t>\com\</a:t>
            </a:r>
            <a:r>
              <a:rPr lang="en-US" dirty="0" err="1"/>
              <a:t>imarticus</a:t>
            </a:r>
            <a:r>
              <a:rPr lang="en-US" dirty="0"/>
              <a:t>\tutorial\</a:t>
            </a:r>
            <a:r>
              <a:rPr lang="en-US" dirty="0" err="1"/>
              <a:t>functionalinterfaces</a:t>
            </a:r>
            <a:r>
              <a:rPr lang="en-US" dirty="0"/>
              <a:t>\demos\section1\FunctionalInterfaceDemo.java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37846-F40B-4FCB-96EC-B61D49777159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3022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semester2\1-java8\4-java8-streams-functional-interface-date-time\2-class-exercises-and-demos\functional-interfaces\</a:t>
            </a:r>
            <a:r>
              <a:rPr lang="en-US" dirty="0" err="1"/>
              <a:t>src</a:t>
            </a:r>
            <a:r>
              <a:rPr lang="en-US" dirty="0"/>
              <a:t>\com\</a:t>
            </a:r>
            <a:r>
              <a:rPr lang="en-US" dirty="0" err="1"/>
              <a:t>imarticus</a:t>
            </a:r>
            <a:r>
              <a:rPr lang="en-US" dirty="0"/>
              <a:t>\tutorial\</a:t>
            </a:r>
            <a:r>
              <a:rPr lang="en-US" dirty="0" err="1"/>
              <a:t>functionalinterfaces</a:t>
            </a:r>
            <a:r>
              <a:rPr lang="en-US" dirty="0"/>
              <a:t>\demos\section1\FunctionalInterfaceDemo.java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37846-F40B-4FCB-96EC-B61D49777159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3832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semester2\1-java8\4-java8-streams-functional-interface-date-time\2-class-exercises-and-demos\functional-interfaces\</a:t>
            </a:r>
            <a:r>
              <a:rPr lang="en-US" dirty="0" err="1"/>
              <a:t>src</a:t>
            </a:r>
            <a:r>
              <a:rPr lang="en-US" dirty="0"/>
              <a:t>\com\</a:t>
            </a:r>
            <a:r>
              <a:rPr lang="en-US" dirty="0" err="1"/>
              <a:t>imarticus</a:t>
            </a:r>
            <a:r>
              <a:rPr lang="en-US" dirty="0"/>
              <a:t>\tutorial\</a:t>
            </a:r>
            <a:r>
              <a:rPr lang="en-US" dirty="0" err="1"/>
              <a:t>functionalinterfaces</a:t>
            </a:r>
            <a:r>
              <a:rPr lang="en-US" dirty="0"/>
              <a:t>\demos\section1\FunctionalInterfaceDemo.java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37846-F40B-4FCB-96EC-B61D49777159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010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C4E9-40B5-7546-816D-324BD338B0C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65E46-7880-4D4D-B1EB-437D39468CE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6988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C4E9-40B5-7546-816D-324BD338B0C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65E46-7880-4D4D-B1EB-437D39468CE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4349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C4E9-40B5-7546-816D-324BD338B0C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65E46-7880-4D4D-B1EB-437D39468CE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20126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9997903"/>
      </p:ext>
    </p:extLst>
  </p:cSld>
  <p:clrMapOvr>
    <a:masterClrMapping/>
  </p:clrMapOvr>
  <p:transition>
    <p:wipe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1304" y="914403"/>
            <a:ext cx="7890696" cy="5408741"/>
          </a:xfrm>
          <a:prstGeom prst="rect">
            <a:avLst/>
          </a:prstGeom>
        </p:spPr>
        <p:txBody>
          <a:bodyPr lIns="91429" tIns="45714" rIns="91429" bIns="45714"/>
          <a:lstStyle>
            <a:lvl1pPr>
              <a:defRPr sz="2000">
                <a:latin typeface="Cambria" pitchFamily="18" charset="0"/>
              </a:defRPr>
            </a:lvl1pPr>
            <a:lvl2pPr>
              <a:defRPr sz="1800">
                <a:latin typeface="Cambria" pitchFamily="18" charset="0"/>
              </a:defRPr>
            </a:lvl2pPr>
            <a:lvl3pPr>
              <a:defRPr sz="1800">
                <a:latin typeface="Cambria" pitchFamily="18" charset="0"/>
              </a:defRPr>
            </a:lvl3pPr>
            <a:lvl4pPr>
              <a:defRPr sz="1800">
                <a:latin typeface="Cambria" pitchFamily="18" charset="0"/>
              </a:defRPr>
            </a:lvl4pPr>
            <a:lvl5pPr>
              <a:defRPr sz="1800">
                <a:latin typeface="Cambr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42394218"/>
      </p:ext>
    </p:extLst>
  </p:cSld>
  <p:clrMapOvr>
    <a:masterClrMapping/>
  </p:clrMapOvr>
  <p:transition>
    <p:wipe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3059"/>
            <a:ext cx="8229600" cy="5408741"/>
          </a:xfrm>
          <a:prstGeom prst="rect">
            <a:avLst/>
          </a:prstGeom>
        </p:spPr>
        <p:txBody>
          <a:bodyPr lIns="91429" tIns="45714" rIns="91429" bIns="45714"/>
          <a:lstStyle>
            <a:lvl1pPr>
              <a:defRPr sz="2000">
                <a:latin typeface="Cambria" pitchFamily="18" charset="0"/>
              </a:defRPr>
            </a:lvl1pPr>
            <a:lvl2pPr marL="742950" indent="-285750">
              <a:buFont typeface="Courier New" pitchFamily="49" charset="0"/>
              <a:buChar char="o"/>
              <a:defRPr sz="1800">
                <a:latin typeface="Cambria" pitchFamily="18" charset="0"/>
              </a:defRPr>
            </a:lvl2pPr>
            <a:lvl3pPr>
              <a:defRPr sz="1800">
                <a:latin typeface="Cambria" pitchFamily="18" charset="0"/>
              </a:defRPr>
            </a:lvl3pPr>
            <a:lvl4pPr>
              <a:defRPr sz="1800">
                <a:latin typeface="Cambria" pitchFamily="18" charset="0"/>
              </a:defRPr>
            </a:lvl4pPr>
            <a:lvl5pPr>
              <a:defRPr sz="1800">
                <a:latin typeface="Cambria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8872"/>
            <a:ext cx="61849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34218214"/>
      </p:ext>
    </p:extLst>
  </p:cSld>
  <p:clrMapOvr>
    <a:masterClrMapping/>
  </p:clrMapOvr>
  <p:transition>
    <p:wipe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569569" cy="5408741"/>
          </a:xfrm>
          <a:prstGeom prst="rect">
            <a:avLst/>
          </a:prstGeom>
        </p:spPr>
        <p:txBody>
          <a:bodyPr lIns="91429" tIns="45714" rIns="91429" bIns="45714"/>
          <a:lstStyle>
            <a:lvl1pPr>
              <a:defRPr sz="2200">
                <a:latin typeface="Cambria" pitchFamily="18" charset="0"/>
              </a:defRPr>
            </a:lvl1pPr>
            <a:lvl2pPr>
              <a:defRPr sz="2000">
                <a:latin typeface="Cambria" pitchFamily="18" charset="0"/>
              </a:defRPr>
            </a:lvl2pPr>
            <a:lvl3pPr>
              <a:defRPr sz="2000">
                <a:latin typeface="Cambria" pitchFamily="18" charset="0"/>
              </a:defRPr>
            </a:lvl3pPr>
            <a:lvl4pPr>
              <a:defRPr sz="2000">
                <a:latin typeface="Cambria" pitchFamily="18" charset="0"/>
              </a:defRPr>
            </a:lvl4pPr>
            <a:lvl5pPr>
              <a:defRPr sz="2000">
                <a:latin typeface="Cambria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1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9550"/>
            <a:ext cx="91440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 userDrawn="1"/>
        </p:nvSpPr>
        <p:spPr>
          <a:xfrm>
            <a:off x="0" y="628650"/>
            <a:ext cx="9144000" cy="62293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  <a:scene3d>
            <a:camera prst="orthographicFront"/>
            <a:lightRig rig="threePt" dir="t"/>
          </a:scene3d>
          <a:sp3d>
            <a:bevelB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prstClr val="black"/>
              </a:solidFill>
              <a:latin typeface="Cambria"/>
            </a:endParaRPr>
          </a:p>
        </p:txBody>
      </p:sp>
      <p:pic>
        <p:nvPicPr>
          <p:cNvPr id="10" name="Picture 11" descr="120616---Final-Logo-Transparent.png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93100" y="0"/>
            <a:ext cx="7747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4"/>
          <p:cNvSpPr txBox="1">
            <a:spLocks/>
          </p:cNvSpPr>
          <p:nvPr userDrawn="1"/>
        </p:nvSpPr>
        <p:spPr>
          <a:xfrm>
            <a:off x="3124200" y="6416679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100" kern="1200">
                <a:solidFill>
                  <a:schemeClr val="tx1"/>
                </a:solidFill>
                <a:latin typeface="Cambria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prstClr val="black"/>
                </a:solidFill>
              </a:rPr>
              <a:t>Private and Confidential</a:t>
            </a:r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6629400" y="6416679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Cambria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6F68F43-4567-4CB0-B00D-7267D614B448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071631"/>
      </p:ext>
    </p:extLst>
  </p:cSld>
  <p:clrMapOvr>
    <a:masterClrMapping/>
  </p:clrMapOvr>
  <p:transition>
    <p:wipe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4329634"/>
      </p:ext>
    </p:extLst>
  </p:cSld>
  <p:clrMapOvr>
    <a:masterClrMapping/>
  </p:clrMapOvr>
  <p:transition>
    <p:wipe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2755042"/>
      </p:ext>
    </p:extLst>
  </p:cSld>
  <p:clrMapOvr>
    <a:masterClrMapping/>
  </p:clrMapOvr>
  <p:transition>
    <p:wipe dir="u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AFDEAD-1791-4179-AE75-307604ECC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F530F56-2A59-452D-B353-F77D6A33E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  <a:lvl2pPr>
              <a:defRPr>
                <a:latin typeface="Cambria" panose="02040503050406030204" pitchFamily="18" charset="0"/>
              </a:defRPr>
            </a:lvl2pPr>
            <a:lvl3pPr>
              <a:defRPr>
                <a:latin typeface="Cambria" panose="02040503050406030204" pitchFamily="18" charset="0"/>
              </a:defRPr>
            </a:lvl3pPr>
            <a:lvl4pPr>
              <a:defRPr>
                <a:latin typeface="Cambria" panose="02040503050406030204" pitchFamily="18" charset="0"/>
              </a:defRPr>
            </a:lvl4pPr>
            <a:lvl5pPr>
              <a:defRPr>
                <a:latin typeface="Cambria" panose="02040503050406030204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42ECC46-6E6A-434B-9A4E-EAB2477DA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1CEEF4A-D055-4875-84E0-B344C92B8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39FDFB6-93D6-46F6-B5AE-4084BD5BB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fld id="{D257A872-AA7D-4416-B046-3110B88631D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8789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C4E9-40B5-7546-816D-324BD338B0C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65E46-7880-4D4D-B1EB-437D39468CE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-67657"/>
            <a:ext cx="9144000" cy="798653"/>
            <a:chOff x="0" y="-67657"/>
            <a:chExt cx="9144000" cy="798653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00783"/>
              <a:ext cx="9144000" cy="41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8" descr="120616---Final-Logo-Transparent.png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335864" y="-67657"/>
              <a:ext cx="676636" cy="7986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1308615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C4E9-40B5-7546-816D-324BD338B0C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65E46-7880-4D4D-B1EB-437D39468CE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642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C4E9-40B5-7546-816D-324BD338B0C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65E46-7880-4D4D-B1EB-437D39468CE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4859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C4E9-40B5-7546-816D-324BD338B0C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65E46-7880-4D4D-B1EB-437D39468CE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755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C4E9-40B5-7546-816D-324BD338B0C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65E46-7880-4D4D-B1EB-437D39468CE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040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C4E9-40B5-7546-816D-324BD338B0C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65E46-7880-4D4D-B1EB-437D39468CE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235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C4E9-40B5-7546-816D-324BD338B0C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65E46-7880-4D4D-B1EB-437D39468CE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178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FC4E9-40B5-7546-816D-324BD338B0C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6/6/2019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65E46-7880-4D4D-B1EB-437D39468CE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4182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.png"/><Relationship Id="rId5" Type="http://schemas.openxmlformats.org/officeDocument/2006/relationships/tags" Target="../tags/tag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Cambria" panose="02040503050406030204" pitchFamily="18" charset="0"/>
              </a:defRPr>
            </a:lvl1pPr>
          </a:lstStyle>
          <a:p>
            <a:pPr defTabSz="342900"/>
            <a:fld id="{75CFC4E9-40B5-7546-816D-324BD338B0C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342900"/>
              <a:t>6/6/2019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Cambria" panose="02040503050406030204" pitchFamily="18" charset="0"/>
              </a:defRPr>
            </a:lvl1pPr>
          </a:lstStyle>
          <a:p>
            <a:pPr defTabSz="342900"/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Cambria" panose="02040503050406030204" pitchFamily="18" charset="0"/>
              </a:defRPr>
            </a:lvl1pPr>
          </a:lstStyle>
          <a:p>
            <a:pPr defTabSz="342900"/>
            <a:fld id="{3A565E46-7880-4D4D-B1EB-437D39468CE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34290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155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Cambria" panose="02040503050406030204" pitchFamily="18" charset="0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9550"/>
            <a:ext cx="91440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11" descr="120616---Final-Logo-Transparent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293100" y="0"/>
            <a:ext cx="7747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4"/>
          <p:cNvSpPr txBox="1">
            <a:spLocks/>
          </p:cNvSpPr>
          <p:nvPr/>
        </p:nvSpPr>
        <p:spPr>
          <a:xfrm>
            <a:off x="3124200" y="6416679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100" kern="1200">
                <a:solidFill>
                  <a:schemeClr val="tx1"/>
                </a:solidFill>
                <a:latin typeface="Cambria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prstClr val="black"/>
                </a:solidFill>
              </a:rPr>
              <a:t>Private and Confidential</a:t>
            </a:r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>
          <a:xfrm>
            <a:off x="6629400" y="6416679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Cambria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6F68F43-4567-4CB0-B00D-7267D614B448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8554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707" r:id="rId3"/>
  </p:sldLayoutIdLst>
  <p:transition>
    <p:wipe dir="u"/>
  </p:transition>
  <p:txStyles>
    <p:titleStyle>
      <a:lvl1pPr algn="ctr" defTabSz="455613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MS PGothic"/>
        </a:defRPr>
      </a:lvl1pPr>
      <a:lvl2pPr algn="ctr" defTabSz="455613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  <a:cs typeface="MS PGothic"/>
        </a:defRPr>
      </a:lvl2pPr>
      <a:lvl3pPr algn="ctr" defTabSz="455613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  <a:cs typeface="MS PGothic"/>
        </a:defRPr>
      </a:lvl3pPr>
      <a:lvl4pPr algn="ctr" defTabSz="455613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  <a:cs typeface="MS PGothic"/>
        </a:defRPr>
      </a:lvl4pPr>
      <a:lvl5pPr algn="ctr" defTabSz="455613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  <a:cs typeface="MS PGothic"/>
        </a:defRPr>
      </a:lvl5pPr>
      <a:lvl6pPr marL="457146" algn="ctr" defTabSz="457146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6pPr>
      <a:lvl7pPr marL="914293" algn="ctr" defTabSz="457146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7pPr>
      <a:lvl8pPr marL="1371440" algn="ctr" defTabSz="457146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8pPr>
      <a:lvl9pPr marL="1828586" algn="ctr" defTabSz="457146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9pPr>
    </p:titleStyle>
    <p:bodyStyle>
      <a:lvl1pPr marL="341313" indent="-341313" algn="l" defTabSz="45561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MS PGothic"/>
        </a:defRPr>
      </a:lvl1pPr>
      <a:lvl2pPr marL="741363" indent="-284163" algn="l" defTabSz="455613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MS PGothic"/>
        </a:defRPr>
      </a:lvl2pPr>
      <a:lvl3pPr marL="1141413" indent="-227013" algn="l" defTabSz="45561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MS PGothic"/>
        </a:defRPr>
      </a:lvl3pPr>
      <a:lvl4pPr marL="1598613" indent="-227013" algn="l" defTabSz="455613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MS PGothic"/>
        </a:defRPr>
      </a:lvl4pPr>
      <a:lvl5pPr marL="2055813" indent="-227013" algn="l" defTabSz="455613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MS PGothic"/>
        </a:defRPr>
      </a:lvl5pPr>
      <a:lvl6pPr marL="2514306" indent="-228573" algn="l" defTabSz="45714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53" indent="-228573" algn="l" defTabSz="45714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9" indent="-228573" algn="l" defTabSz="45714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6" indent="-228573" algn="l" defTabSz="45714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6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0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6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33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9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6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72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 txBox="1">
            <a:spLocks/>
          </p:cNvSpPr>
          <p:nvPr userDrawn="1"/>
        </p:nvSpPr>
        <p:spPr>
          <a:xfrm>
            <a:off x="3124200" y="6416679"/>
            <a:ext cx="289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100" kern="1200">
                <a:solidFill>
                  <a:schemeClr val="tx1"/>
                </a:solidFill>
                <a:latin typeface="Cambria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prstClr val="black"/>
                </a:solidFill>
              </a:rPr>
              <a:t>Private and Confidential</a:t>
            </a:r>
          </a:p>
        </p:txBody>
      </p:sp>
      <p:sp>
        <p:nvSpPr>
          <p:cNvPr id="3" name="Slide Number Placeholder 5"/>
          <p:cNvSpPr txBox="1">
            <a:spLocks/>
          </p:cNvSpPr>
          <p:nvPr userDrawn="1"/>
        </p:nvSpPr>
        <p:spPr>
          <a:xfrm>
            <a:off x="6629400" y="6416679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Cambria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6F68F43-4567-4CB0-B00D-7267D614B448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960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706" r:id="rId4"/>
  </p:sldLayoutIdLst>
  <p:transition>
    <p:wipe dir="u"/>
  </p:transition>
  <p:txStyles>
    <p:titleStyle>
      <a:lvl1pPr algn="ctr" defTabSz="455613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MS PGothic"/>
        </a:defRPr>
      </a:lvl1pPr>
      <a:lvl2pPr algn="ctr" defTabSz="455613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-128"/>
          <a:cs typeface="MS PGothic"/>
        </a:defRPr>
      </a:lvl2pPr>
      <a:lvl3pPr algn="ctr" defTabSz="455613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-128"/>
          <a:cs typeface="MS PGothic"/>
        </a:defRPr>
      </a:lvl3pPr>
      <a:lvl4pPr algn="ctr" defTabSz="455613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-128"/>
          <a:cs typeface="MS PGothic"/>
        </a:defRPr>
      </a:lvl4pPr>
      <a:lvl5pPr algn="ctr" defTabSz="455613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-128"/>
          <a:cs typeface="MS PGothic"/>
        </a:defRPr>
      </a:lvl5pPr>
      <a:lvl6pPr marL="457146" algn="ctr" defTabSz="457146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6pPr>
      <a:lvl7pPr marL="914293" algn="ctr" defTabSz="457146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7pPr>
      <a:lvl8pPr marL="1371440" algn="ctr" defTabSz="457146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8pPr>
      <a:lvl9pPr marL="1828586" algn="ctr" defTabSz="457146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9pPr>
    </p:titleStyle>
    <p:bodyStyle>
      <a:lvl1pPr marL="341313" indent="-341313" algn="l" defTabSz="45561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MS PGothic"/>
        </a:defRPr>
      </a:lvl1pPr>
      <a:lvl2pPr marL="741363" indent="-284163" algn="l" defTabSz="455613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MS PGothic"/>
        </a:defRPr>
      </a:lvl2pPr>
      <a:lvl3pPr marL="1141413" indent="-227013" algn="l" defTabSz="45561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MS PGothic"/>
        </a:defRPr>
      </a:lvl3pPr>
      <a:lvl4pPr marL="1598613" indent="-227013" algn="l" defTabSz="455613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MS PGothic"/>
        </a:defRPr>
      </a:lvl4pPr>
      <a:lvl5pPr marL="2055813" indent="-227013" algn="l" defTabSz="455613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MS PGothic"/>
        </a:defRPr>
      </a:lvl5pPr>
      <a:lvl6pPr marL="2514306" indent="-228573" algn="l" defTabSz="45714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53" indent="-228573" algn="l" defTabSz="45714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9" indent="-228573" algn="l" defTabSz="45714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6" indent="-228573" algn="l" defTabSz="45714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6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0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6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33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9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6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72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24.xml"/><Relationship Id="rId4" Type="http://schemas.openxmlformats.org/officeDocument/2006/relationships/image" Target="../media/image5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31.xml"/><Relationship Id="rId4" Type="http://schemas.openxmlformats.org/officeDocument/2006/relationships/image" Target="../media/image5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40.xml"/><Relationship Id="rId4" Type="http://schemas.openxmlformats.org/officeDocument/2006/relationships/image" Target="../media/image5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.xml"/><Relationship Id="rId4" Type="http://schemas.openxmlformats.org/officeDocument/2006/relationships/image" Target="../media/image4.e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48.xml"/><Relationship Id="rId4" Type="http://schemas.openxmlformats.org/officeDocument/2006/relationships/image" Target="../media/image5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9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0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3.xml"/><Relationship Id="rId4" Type="http://schemas.openxmlformats.org/officeDocument/2006/relationships/image" Target="../media/image6.jpe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5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7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ImarticusLearninginstitute" TargetMode="External"/><Relationship Id="rId3" Type="http://schemas.openxmlformats.org/officeDocument/2006/relationships/notesSlide" Target="../notesSlides/notesSlide55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58.xml"/><Relationship Id="rId6" Type="http://schemas.openxmlformats.org/officeDocument/2006/relationships/image" Target="../media/image9.png"/><Relationship Id="rId5" Type="http://schemas.openxmlformats.org/officeDocument/2006/relationships/image" Target="../media/image8.gif"/><Relationship Id="rId4" Type="http://schemas.openxmlformats.org/officeDocument/2006/relationships/image" Target="../media/image7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1097"/>
            <a:ext cx="9144000" cy="688019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8DE5991-D4F7-4CF5-B88F-152C8EBF402E}"/>
              </a:ext>
            </a:extLst>
          </p:cNvPr>
          <p:cNvSpPr txBox="1"/>
          <p:nvPr/>
        </p:nvSpPr>
        <p:spPr>
          <a:xfrm>
            <a:off x="500420" y="790208"/>
            <a:ext cx="66514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900"/>
            <a:r>
              <a:rPr lang="en-US" sz="4800" b="1" dirty="0">
                <a:solidFill>
                  <a:prstClr val="white"/>
                </a:solidFill>
                <a:latin typeface="Cambria" panose="02040503050406030204" pitchFamily="18" charset="0"/>
              </a:rPr>
              <a:t>Functional Interfaces</a:t>
            </a:r>
          </a:p>
        </p:txBody>
      </p:sp>
    </p:spTree>
    <p:extLst>
      <p:ext uri="{BB962C8B-B14F-4D97-AF65-F5344CB8AC3E}">
        <p14:creationId xmlns:p14="http://schemas.microsoft.com/office/powerpoint/2010/main" val="1726675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0" y="152400"/>
            <a:ext cx="6935788" cy="56515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IN" sz="2400" b="1" dirty="0">
                <a:latin typeface="Cambria" panose="02040503050406030204" pitchFamily="18" charset="0"/>
              </a:rPr>
              <a:t>Functional Interface – can be </a:t>
            </a:r>
            <a:endParaRPr lang="en-US" sz="2400" b="1" dirty="0">
              <a:latin typeface="Cambria" panose="02040503050406030204" pitchFamily="18" charset="0"/>
              <a:ea typeface="Cambria" panose="02040503050406030204" pitchFamily="18" charset="0"/>
              <a:cs typeface="Avenir Ligh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8FB266D7-1DA6-48BA-BB19-F5DF36303BEB}"/>
              </a:ext>
            </a:extLst>
          </p:cNvPr>
          <p:cNvSpPr/>
          <p:nvPr/>
        </p:nvSpPr>
        <p:spPr>
          <a:xfrm>
            <a:off x="1371172" y="3288113"/>
            <a:ext cx="6461693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executeLambda(()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-&gt;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System.out.println(</a:t>
            </a:r>
            <a:r>
              <a:rPr lang="en-US" sz="1600" b="1" noProof="1">
                <a:solidFill>
                  <a:srgbClr val="A31515"/>
                </a:solidFill>
                <a:latin typeface="Courier New" panose="02070309020205020404" pitchFamily="49" charset="0"/>
              </a:rPr>
              <a:t>"Direct Arguments"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));</a:t>
            </a:r>
            <a:endParaRPr lang="en-US" sz="1600" b="1" noProof="1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605D9E85-276E-4787-B4F8-8BB46E55E980}"/>
              </a:ext>
            </a:extLst>
          </p:cNvPr>
          <p:cNvSpPr/>
          <p:nvPr/>
        </p:nvSpPr>
        <p:spPr>
          <a:xfrm>
            <a:off x="1371172" y="1887885"/>
            <a:ext cx="6461692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static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void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executeLambda(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Runnable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r) {</a:t>
            </a:r>
          </a:p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        r.run();</a:t>
            </a:r>
          </a:p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    }</a:t>
            </a:r>
            <a:endParaRPr lang="en-US" sz="1600" b="1" noProof="1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502A4344-1727-410C-A7A6-76CFBA2B6091}"/>
              </a:ext>
            </a:extLst>
          </p:cNvPr>
          <p:cNvSpPr/>
          <p:nvPr/>
        </p:nvSpPr>
        <p:spPr>
          <a:xfrm>
            <a:off x="0" y="914400"/>
            <a:ext cx="9144000" cy="492443"/>
          </a:xfrm>
          <a:prstGeom prst="rect">
            <a:avLst/>
          </a:prstGeom>
          <a:solidFill>
            <a:srgbClr val="035642"/>
          </a:solidFill>
        </p:spPr>
        <p:txBody>
          <a:bodyPr wrap="square" tIns="91440" bIns="91440" anchor="ctr" anchorCtr="1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  <a:latin typeface="Cambria" panose="02040503050406030204" pitchFamily="18" charset="0"/>
              </a:rPr>
              <a:t>Passed to Method as arguments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63240213"/>
      </p:ext>
    </p:extLst>
  </p:cSld>
  <p:clrMapOvr>
    <a:masterClrMapping/>
  </p:clrMapOvr>
  <p:transition>
    <p:wipe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0" y="152400"/>
            <a:ext cx="6935788" cy="56515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IN" sz="2400" b="1" dirty="0">
                <a:latin typeface="Cambria" panose="02040503050406030204" pitchFamily="18" charset="0"/>
              </a:rPr>
              <a:t>Functional Interface – can be </a:t>
            </a:r>
            <a:endParaRPr lang="en-US" sz="2400" b="1" dirty="0">
              <a:latin typeface="Cambria" panose="02040503050406030204" pitchFamily="18" charset="0"/>
              <a:ea typeface="Cambria" panose="02040503050406030204" pitchFamily="18" charset="0"/>
              <a:cs typeface="Avenir Ligh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502A4344-1727-410C-A7A6-76CFBA2B6091}"/>
              </a:ext>
            </a:extLst>
          </p:cNvPr>
          <p:cNvSpPr/>
          <p:nvPr/>
        </p:nvSpPr>
        <p:spPr>
          <a:xfrm>
            <a:off x="0" y="914400"/>
            <a:ext cx="9144000" cy="492443"/>
          </a:xfrm>
          <a:prstGeom prst="rect">
            <a:avLst/>
          </a:prstGeom>
          <a:solidFill>
            <a:srgbClr val="035642"/>
          </a:solidFill>
        </p:spPr>
        <p:txBody>
          <a:bodyPr wrap="square" tIns="91440" bIns="91440" anchor="ctr" anchorCtr="1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Cambria" panose="02040503050406030204" pitchFamily="18" charset="0"/>
              </a:rPr>
              <a:t>Return types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B7BD0FE7-7E06-4A52-B840-358024CE2352}"/>
              </a:ext>
            </a:extLst>
          </p:cNvPr>
          <p:cNvSpPr/>
          <p:nvPr/>
        </p:nvSpPr>
        <p:spPr>
          <a:xfrm>
            <a:off x="1266211" y="2128653"/>
            <a:ext cx="6611578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static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Runnable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createRunnable(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String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args) {</a:t>
            </a:r>
          </a:p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()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-&gt;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System.out.println(args);</a:t>
            </a:r>
          </a:p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sz="1600" b="1" noProof="1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58985775"/>
      </p:ext>
    </p:extLst>
  </p:cSld>
  <p:clrMapOvr>
    <a:masterClrMapping/>
  </p:clrMapOvr>
  <p:transition>
    <p:wipe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0" y="152400"/>
            <a:ext cx="6935788" cy="56515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IN" sz="2400" b="1" dirty="0">
                <a:latin typeface="Cambria" panose="02040503050406030204" pitchFamily="18" charset="0"/>
              </a:rPr>
              <a:t>Functional Interface – can be </a:t>
            </a:r>
            <a:endParaRPr lang="en-US" sz="2400" b="1" dirty="0">
              <a:latin typeface="Cambria" panose="02040503050406030204" pitchFamily="18" charset="0"/>
              <a:ea typeface="Cambria" panose="02040503050406030204" pitchFamily="18" charset="0"/>
              <a:cs typeface="Avenir Ligh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502A4344-1727-410C-A7A6-76CFBA2B6091}"/>
              </a:ext>
            </a:extLst>
          </p:cNvPr>
          <p:cNvSpPr/>
          <p:nvPr/>
        </p:nvSpPr>
        <p:spPr>
          <a:xfrm>
            <a:off x="0" y="914400"/>
            <a:ext cx="9144000" cy="492443"/>
          </a:xfrm>
          <a:prstGeom prst="rect">
            <a:avLst/>
          </a:prstGeom>
          <a:solidFill>
            <a:srgbClr val="035642"/>
          </a:solidFill>
        </p:spPr>
        <p:txBody>
          <a:bodyPr wrap="square" tIns="91440" bIns="91440" anchor="ctr" anchorCtr="1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Cambria" panose="02040503050406030204" pitchFamily="18" charset="0"/>
              </a:rPr>
              <a:t>Can be executed via its method calls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CE81E169-31B9-43EB-9065-27706B914B45}"/>
              </a:ext>
            </a:extLst>
          </p:cNvPr>
          <p:cNvSpPr/>
          <p:nvPr/>
        </p:nvSpPr>
        <p:spPr>
          <a:xfrm>
            <a:off x="1341154" y="3144230"/>
            <a:ext cx="6461693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executeLambda(()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-&gt;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System.out.println(</a:t>
            </a:r>
            <a:r>
              <a:rPr lang="en-US" sz="1600" b="1" noProof="1">
                <a:solidFill>
                  <a:srgbClr val="A31515"/>
                </a:solidFill>
                <a:latin typeface="Courier New" panose="02070309020205020404" pitchFamily="49" charset="0"/>
              </a:rPr>
              <a:t>“can be executed"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));</a:t>
            </a:r>
            <a:endParaRPr lang="en-US" sz="1600" b="1" noProof="1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1F1C203F-9D52-4B56-8AD3-C9AC64FFA75D}"/>
              </a:ext>
            </a:extLst>
          </p:cNvPr>
          <p:cNvSpPr/>
          <p:nvPr/>
        </p:nvSpPr>
        <p:spPr>
          <a:xfrm>
            <a:off x="1341154" y="1871556"/>
            <a:ext cx="6461693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static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void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executeLambda(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Runnable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r) {</a:t>
            </a:r>
          </a:p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        r.run();</a:t>
            </a:r>
          </a:p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    }</a:t>
            </a:r>
            <a:endParaRPr lang="en-US" sz="1600" b="1" noProof="1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07120994"/>
      </p:ext>
    </p:extLst>
  </p:cSld>
  <p:clrMapOvr>
    <a:masterClrMapping/>
  </p:clrMapOvr>
  <p:transition>
    <p:wipe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0" y="152400"/>
            <a:ext cx="6935788" cy="56515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IN" sz="2400" b="1" dirty="0">
                <a:latin typeface="Cambria" panose="02040503050406030204" pitchFamily="18" charset="0"/>
              </a:rPr>
              <a:t>Functional Interface – can be </a:t>
            </a:r>
            <a:endParaRPr lang="en-US" sz="2400" b="1" dirty="0">
              <a:latin typeface="Cambria" panose="02040503050406030204" pitchFamily="18" charset="0"/>
              <a:ea typeface="Cambria" panose="02040503050406030204" pitchFamily="18" charset="0"/>
              <a:cs typeface="Avenir Ligh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5C57AB9A-71D8-4CFA-AA25-866174052A7C}"/>
              </a:ext>
            </a:extLst>
          </p:cNvPr>
          <p:cNvSpPr txBox="1"/>
          <p:nvPr/>
        </p:nvSpPr>
        <p:spPr>
          <a:xfrm>
            <a:off x="0" y="1202890"/>
            <a:ext cx="9144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000" noProof="1">
                <a:latin typeface="Cambria" panose="02040503050406030204" pitchFamily="18" charset="0"/>
              </a:rPr>
              <a:t>Can be passed to a method as </a:t>
            </a:r>
            <a:r>
              <a:rPr lang="en-US" sz="2000" noProof="1" smtClean="0">
                <a:latin typeface="Cambria" panose="02040503050406030204" pitchFamily="18" charset="0"/>
              </a:rPr>
              <a:t>arguments</a:t>
            </a:r>
            <a:endParaRPr lang="en-US" sz="2000" noProof="1">
              <a:latin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noProof="1">
              <a:latin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noProof="1">
              <a:latin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noProof="1">
              <a:latin typeface="Cambria" panose="02040503050406030204" pitchFamily="18" charset="0"/>
            </a:endParaRPr>
          </a:p>
          <a:p>
            <a:endParaRPr lang="en-US" sz="2000" noProof="1">
              <a:latin typeface="Cambria" panose="02040503050406030204" pitchFamily="18" charset="0"/>
            </a:endParaRP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000" noProof="1">
                <a:latin typeface="Cambria" panose="02040503050406030204" pitchFamily="18" charset="0"/>
              </a:rPr>
              <a:t>Can be return type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noProof="1">
              <a:latin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noProof="1">
              <a:latin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noProof="1">
              <a:latin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noProof="1">
              <a:latin typeface="Cambria" panose="02040503050406030204" pitchFamily="18" charset="0"/>
            </a:endParaRP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000" noProof="1">
                <a:latin typeface="Cambria" panose="02040503050406030204" pitchFamily="18" charset="0"/>
              </a:rPr>
              <a:t>Can be executed by referring the parent method, </a:t>
            </a:r>
            <a:r>
              <a:rPr lang="en-US" sz="2000" noProof="1" smtClean="0">
                <a:latin typeface="Cambria" panose="02040503050406030204" pitchFamily="18" charset="0"/>
              </a:rPr>
              <a:t>though </a:t>
            </a:r>
            <a:r>
              <a:rPr lang="en-US" sz="2000" noProof="1">
                <a:latin typeface="Cambria" panose="02040503050406030204" pitchFamily="18" charset="0"/>
              </a:rPr>
              <a:t>its just a lambda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noProof="1">
              <a:latin typeface="Cambria" panose="02040503050406030204" pitchFamily="18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3E4BFEA2-A848-4D89-9C11-046D0D4CC68B}"/>
              </a:ext>
            </a:extLst>
          </p:cNvPr>
          <p:cNvGrpSpPr/>
          <p:nvPr/>
        </p:nvGrpSpPr>
        <p:grpSpPr>
          <a:xfrm>
            <a:off x="886502" y="1777272"/>
            <a:ext cx="7032855" cy="2187529"/>
            <a:chOff x="908017" y="1500515"/>
            <a:chExt cx="6461693" cy="2187529"/>
          </a:xfrm>
          <a:solidFill>
            <a:schemeClr val="bg1">
              <a:lumMod val="95000"/>
            </a:schemeClr>
          </a:solidFill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xmlns="" id="{8FB266D7-1DA6-48BA-BB19-F5DF36303BEB}"/>
                </a:ext>
              </a:extLst>
            </p:cNvPr>
            <p:cNvSpPr/>
            <p:nvPr/>
          </p:nvSpPr>
          <p:spPr>
            <a:xfrm>
              <a:off x="908017" y="3103269"/>
              <a:ext cx="6461693" cy="584775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600" b="1" noProof="1">
                  <a:solidFill>
                    <a:srgbClr val="000000"/>
                  </a:solidFill>
                  <a:latin typeface="Courier New" panose="02070309020205020404" pitchFamily="49" charset="0"/>
                </a:rPr>
                <a:t>executeLambda(()</a:t>
              </a:r>
              <a:r>
                <a:rPr lang="en-US" sz="1600" b="1" noProof="1">
                  <a:solidFill>
                    <a:srgbClr val="0000FF"/>
                  </a:solidFill>
                  <a:latin typeface="Courier New" panose="02070309020205020404" pitchFamily="49" charset="0"/>
                </a:rPr>
                <a:t>-&gt;</a:t>
              </a:r>
              <a:r>
                <a:rPr lang="en-US" sz="1600" b="1" noProof="1">
                  <a:solidFill>
                    <a:srgbClr val="000000"/>
                  </a:solidFill>
                  <a:latin typeface="Courier New" panose="02070309020205020404" pitchFamily="49" charset="0"/>
                </a:rPr>
                <a:t>System.out.println(</a:t>
              </a:r>
              <a:r>
                <a:rPr lang="en-US" sz="1600" b="1" noProof="1">
                  <a:solidFill>
                    <a:srgbClr val="A31515"/>
                  </a:solidFill>
                  <a:latin typeface="Courier New" panose="02070309020205020404" pitchFamily="49" charset="0"/>
                </a:rPr>
                <a:t>"Direct Arguments"</a:t>
              </a:r>
              <a:r>
                <a:rPr lang="en-US" sz="1600" b="1" noProof="1">
                  <a:solidFill>
                    <a:srgbClr val="000000"/>
                  </a:solidFill>
                  <a:latin typeface="Courier New" panose="02070309020205020404" pitchFamily="49" charset="0"/>
                </a:rPr>
                <a:t>));</a:t>
              </a:r>
              <a:endParaRPr lang="en-US" sz="1600" b="1" noProof="1">
                <a:solidFill>
                  <a:srgbClr val="000000"/>
                </a:solidFill>
                <a:effectLst/>
                <a:latin typeface="Courier New" panose="02070309020205020404" pitchFamily="49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605D9E85-276E-4787-B4F8-8BB46E55E980}"/>
                </a:ext>
              </a:extLst>
            </p:cNvPr>
            <p:cNvSpPr/>
            <p:nvPr/>
          </p:nvSpPr>
          <p:spPr>
            <a:xfrm>
              <a:off x="908017" y="1500515"/>
              <a:ext cx="6461693" cy="830997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600" b="1" noProof="1">
                  <a:solidFill>
                    <a:srgbClr val="0000FF"/>
                  </a:solidFill>
                  <a:latin typeface="Courier New" panose="02070309020205020404" pitchFamily="49" charset="0"/>
                </a:rPr>
                <a:t>public</a:t>
              </a:r>
              <a:r>
                <a:rPr lang="en-US" sz="1600" b="1" noProof="1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600" b="1" noProof="1">
                  <a:solidFill>
                    <a:srgbClr val="0000FF"/>
                  </a:solidFill>
                  <a:latin typeface="Courier New" panose="02070309020205020404" pitchFamily="49" charset="0"/>
                </a:rPr>
                <a:t>static</a:t>
              </a:r>
              <a:r>
                <a:rPr lang="en-US" sz="1600" b="1" noProof="1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n-US" sz="1600" b="1" noProof="1">
                  <a:solidFill>
                    <a:srgbClr val="0000FF"/>
                  </a:solidFill>
                  <a:latin typeface="Courier New" panose="02070309020205020404" pitchFamily="49" charset="0"/>
                </a:rPr>
                <a:t>void</a:t>
              </a:r>
              <a:r>
                <a:rPr lang="en-US" sz="1600" b="1" noProof="1">
                  <a:solidFill>
                    <a:srgbClr val="000000"/>
                  </a:solidFill>
                  <a:latin typeface="Courier New" panose="02070309020205020404" pitchFamily="49" charset="0"/>
                </a:rPr>
                <a:t> executeLambda(</a:t>
              </a:r>
              <a:r>
                <a:rPr lang="en-US" sz="1600" b="1" noProof="1">
                  <a:solidFill>
                    <a:srgbClr val="0000FF"/>
                  </a:solidFill>
                  <a:latin typeface="Courier New" panose="02070309020205020404" pitchFamily="49" charset="0"/>
                </a:rPr>
                <a:t>Runnable</a:t>
              </a:r>
              <a:r>
                <a:rPr lang="en-US" sz="1600" b="1" noProof="1">
                  <a:solidFill>
                    <a:srgbClr val="000000"/>
                  </a:solidFill>
                  <a:latin typeface="Courier New" panose="02070309020205020404" pitchFamily="49" charset="0"/>
                </a:rPr>
                <a:t> r) {</a:t>
              </a:r>
            </a:p>
            <a:p>
              <a:r>
                <a:rPr lang="en-US" sz="1600" b="1" noProof="1">
                  <a:solidFill>
                    <a:srgbClr val="000000"/>
                  </a:solidFill>
                  <a:latin typeface="Courier New" panose="02070309020205020404" pitchFamily="49" charset="0"/>
                </a:rPr>
                <a:t>        r.run();</a:t>
              </a:r>
            </a:p>
            <a:p>
              <a:r>
                <a:rPr lang="en-US" sz="1600" b="1" noProof="1">
                  <a:solidFill>
                    <a:srgbClr val="000000"/>
                  </a:solidFill>
                  <a:latin typeface="Courier New" panose="02070309020205020404" pitchFamily="49" charset="0"/>
                </a:rPr>
                <a:t>    }</a:t>
              </a:r>
              <a:endParaRPr lang="en-US" sz="1600" b="1" noProof="1">
                <a:solidFill>
                  <a:srgbClr val="000000"/>
                </a:solidFill>
                <a:effectLst/>
                <a:latin typeface="Courier New" panose="02070309020205020404" pitchFamily="49" charset="0"/>
              </a:endParaRP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08922AFB-A54F-4B84-A910-F23DA886AB12}"/>
              </a:ext>
            </a:extLst>
          </p:cNvPr>
          <p:cNvSpPr/>
          <p:nvPr/>
        </p:nvSpPr>
        <p:spPr>
          <a:xfrm>
            <a:off x="886502" y="4736559"/>
            <a:ext cx="7032855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static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void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executeLambda(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Runnable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r) {</a:t>
            </a:r>
          </a:p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        r.run();</a:t>
            </a:r>
          </a:p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    }</a:t>
            </a:r>
            <a:endParaRPr lang="en-US" sz="1600" b="1" noProof="1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10009798"/>
      </p:ext>
    </p:extLst>
  </p:cSld>
  <p:clrMapOvr>
    <a:masterClrMapping/>
  </p:clrMapOvr>
  <p:transition>
    <p:wipe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0" y="152400"/>
            <a:ext cx="6935713" cy="564606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IN" sz="2400" b="1" dirty="0">
                <a:latin typeface="Cambria" panose="02040503050406030204" pitchFamily="18" charset="0"/>
              </a:rPr>
              <a:t>Function Descriptor</a:t>
            </a:r>
            <a:endParaRPr lang="en-US" sz="2400" b="1" dirty="0">
              <a:latin typeface="Cambria" panose="02040503050406030204" pitchFamily="18" charset="0"/>
              <a:ea typeface="Cambria" panose="02040503050406030204" pitchFamily="18" charset="0"/>
              <a:cs typeface="Avenir Ligh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FCEEB87-3F25-4F88-BEB8-ADA90D67894E}"/>
              </a:ext>
            </a:extLst>
          </p:cNvPr>
          <p:cNvSpPr txBox="1"/>
          <p:nvPr/>
        </p:nvSpPr>
        <p:spPr>
          <a:xfrm>
            <a:off x="-315003" y="5272469"/>
            <a:ext cx="86310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400" dirty="0">
              <a:latin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Cambria" panose="02040503050406030204" pitchFamily="18" charset="0"/>
            </a:endParaRPr>
          </a:p>
          <a:p>
            <a:r>
              <a:rPr lang="en-IN" sz="2400" dirty="0">
                <a:latin typeface="Cambria" panose="02040503050406030204" pitchFamily="18" charset="0"/>
              </a:rPr>
              <a:t/>
            </a:r>
            <a:br>
              <a:rPr lang="en-IN" sz="2400" dirty="0">
                <a:latin typeface="Cambria" panose="02040503050406030204" pitchFamily="18" charset="0"/>
              </a:rPr>
            </a:br>
            <a:endParaRPr lang="en-IN" sz="2400" dirty="0">
              <a:latin typeface="Cambria" panose="020405030504060302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1271894"/>
            <a:ext cx="9144000" cy="80021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tIns="91440" bIns="91440" anchor="ctr" anchorCtr="1">
            <a:spAutoFit/>
          </a:bodyPr>
          <a:lstStyle/>
          <a:p>
            <a:pPr algn="ctr"/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The signature of the abstract method of the functional interface describes the signature of the lambda expression 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2287557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This abstract method a function descriptor 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2135" y="3056477"/>
            <a:ext cx="3667730" cy="163121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noAutofit/>
          </a:bodyPr>
          <a:lstStyle/>
          <a:p>
            <a:pPr marL="0" lvl="1" algn="ctr"/>
            <a:r>
              <a:rPr lang="en-US" sz="2000" dirty="0">
                <a:latin typeface="Cambria" panose="02040503050406030204" pitchFamily="18" charset="0"/>
              </a:rPr>
              <a:t>For example, the Runnable interface can be viewed as the signature of a function that accepts nothing and returns nothing (void) </a:t>
            </a:r>
            <a:endParaRPr lang="en-US" sz="2000" dirty="0">
              <a:latin typeface="Cambria" panose="020405030504060302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94527" y="3056477"/>
            <a:ext cx="3667730" cy="163121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noAutofit/>
          </a:bodyPr>
          <a:lstStyle/>
          <a:p>
            <a:pPr marL="0" lvl="1" algn="ctr"/>
            <a:r>
              <a:rPr lang="en-US" sz="2000" dirty="0">
                <a:latin typeface="Cambria" panose="02040503050406030204" pitchFamily="18" charset="0"/>
              </a:rPr>
              <a:t>because it has only one abstract method called run, which accepts nothing and returns nothing (void)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26852467"/>
      </p:ext>
    </p:extLst>
  </p:cSld>
  <p:clrMapOvr>
    <a:masterClrMapping/>
  </p:clrMapOvr>
  <p:transition>
    <p:wipe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0" y="152400"/>
            <a:ext cx="6935713" cy="564606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IN" sz="2400" b="1" dirty="0">
                <a:latin typeface="Cambria" panose="02040503050406030204" pitchFamily="18" charset="0"/>
              </a:rPr>
              <a:t>Common Functional Interfaces</a:t>
            </a:r>
            <a:endParaRPr lang="en-US" sz="2400" b="1" dirty="0">
              <a:latin typeface="Cambria" panose="02040503050406030204" pitchFamily="18" charset="0"/>
              <a:ea typeface="Cambria" panose="02040503050406030204" pitchFamily="18" charset="0"/>
              <a:cs typeface="Avenir Light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xmlns="" id="{F78D013C-7E8F-43D2-9D52-2F18DEA7DE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5241885"/>
              </p:ext>
            </p:extLst>
          </p:nvPr>
        </p:nvGraphicFramePr>
        <p:xfrm>
          <a:off x="836070" y="1362517"/>
          <a:ext cx="7471860" cy="4132967"/>
        </p:xfrm>
        <a:graphic>
          <a:graphicData uri="http://schemas.openxmlformats.org/drawingml/2006/table">
            <a:tbl>
              <a:tblPr firstRow="1">
                <a:tableStyleId>{10A1B5D5-9B99-4C35-A422-299274C87663}</a:tableStyleId>
              </a:tblPr>
              <a:tblGrid>
                <a:gridCol w="3969863">
                  <a:extLst>
                    <a:ext uri="{9D8B030D-6E8A-4147-A177-3AD203B41FA5}">
                      <a16:colId xmlns:a16="http://schemas.microsoft.com/office/drawing/2014/main" xmlns="" val="1009028036"/>
                    </a:ext>
                  </a:extLst>
                </a:gridCol>
                <a:gridCol w="3501997">
                  <a:extLst>
                    <a:ext uri="{9D8B030D-6E8A-4147-A177-3AD203B41FA5}">
                      <a16:colId xmlns:a16="http://schemas.microsoft.com/office/drawing/2014/main" xmlns="" val="2869475939"/>
                    </a:ext>
                  </a:extLst>
                </a:gridCol>
              </a:tblGrid>
              <a:tr h="4753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Functional interface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T="91440" marB="9144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Function descriptor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T="91440" marB="91440" anchor="ctr" anchorCtr="1"/>
                </a:tc>
                <a:extLst>
                  <a:ext uri="{0D108BD9-81ED-4DB2-BD59-A6C34878D82A}">
                    <a16:rowId xmlns:a16="http://schemas.microsoft.com/office/drawing/2014/main" xmlns="" val="3002391341"/>
                  </a:ext>
                </a:extLst>
              </a:tr>
              <a:tr h="3130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Predicate&lt;T&gt;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T="91440" marB="9144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 -&gt; </a:t>
                      </a:r>
                      <a:r>
                        <a:rPr lang="en-US" sz="18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boolean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T="91440" marB="91440" anchor="ctr" anchorCtr="1"/>
                </a:tc>
                <a:extLst>
                  <a:ext uri="{0D108BD9-81ED-4DB2-BD59-A6C34878D82A}">
                    <a16:rowId xmlns:a16="http://schemas.microsoft.com/office/drawing/2014/main" xmlns="" val="1646585492"/>
                  </a:ext>
                </a:extLst>
              </a:tr>
              <a:tr h="3130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Consumer&lt;T&gt;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T="91440" marB="9144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 -&gt; void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T="91440" marB="91440" anchor="ctr" anchorCtr="1"/>
                </a:tc>
                <a:extLst>
                  <a:ext uri="{0D108BD9-81ED-4DB2-BD59-A6C34878D82A}">
                    <a16:rowId xmlns:a16="http://schemas.microsoft.com/office/drawing/2014/main" xmlns="" val="3771249201"/>
                  </a:ext>
                </a:extLst>
              </a:tr>
              <a:tr h="4135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Function&lt;T, R&gt;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T="91440" marB="9144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 -&gt; 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T="91440" marB="91440" anchor="ctr" anchorCtr="1"/>
                </a:tc>
                <a:extLst>
                  <a:ext uri="{0D108BD9-81ED-4DB2-BD59-A6C34878D82A}">
                    <a16:rowId xmlns:a16="http://schemas.microsoft.com/office/drawing/2014/main" xmlns="" val="4022511688"/>
                  </a:ext>
                </a:extLst>
              </a:tr>
              <a:tr h="3130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Supplier&lt;T&gt;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T="91440" marB="9144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() -&gt; 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T="91440" marB="91440" anchor="ctr" anchorCtr="1"/>
                </a:tc>
                <a:extLst>
                  <a:ext uri="{0D108BD9-81ED-4DB2-BD59-A6C34878D82A}">
                    <a16:rowId xmlns:a16="http://schemas.microsoft.com/office/drawing/2014/main" xmlns="" val="1215125733"/>
                  </a:ext>
                </a:extLst>
              </a:tr>
              <a:tr h="3130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UnaryOperator</a:t>
                      </a:r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&lt;T&gt;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T="91440" marB="9144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kern="1200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 -&gt; 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T="91440" marB="91440" anchor="ctr" anchorCtr="1"/>
                </a:tc>
                <a:extLst>
                  <a:ext uri="{0D108BD9-81ED-4DB2-BD59-A6C34878D82A}">
                    <a16:rowId xmlns:a16="http://schemas.microsoft.com/office/drawing/2014/main" xmlns="" val="3070722437"/>
                  </a:ext>
                </a:extLst>
              </a:tr>
              <a:tr h="3130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err="1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BinaryOperator</a:t>
                      </a:r>
                      <a:r>
                        <a:rPr lang="en-US" sz="1800" u="none" strike="noStrike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&lt;T&gt;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T="91440" marB="9144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kern="1200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(T, T) -&gt; 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T="91440" marB="91440" anchor="ctr" anchorCtr="1"/>
                </a:tc>
                <a:extLst>
                  <a:ext uri="{0D108BD9-81ED-4DB2-BD59-A6C34878D82A}">
                    <a16:rowId xmlns:a16="http://schemas.microsoft.com/office/drawing/2014/main" xmlns="" val="3356799836"/>
                  </a:ext>
                </a:extLst>
              </a:tr>
              <a:tr h="3130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kern="1200" baseline="0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BiFunction</a:t>
                      </a:r>
                      <a:r>
                        <a:rPr lang="en-US" sz="1800" u="none" strike="noStrike" kern="1200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&lt;T, U, R&gt;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T="91440" marB="9144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kern="1200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(T, U) -&gt; 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T="91440" marB="91440" anchor="ctr" anchorCtr="1"/>
                </a:tc>
                <a:extLst>
                  <a:ext uri="{0D108BD9-81ED-4DB2-BD59-A6C34878D82A}">
                    <a16:rowId xmlns:a16="http://schemas.microsoft.com/office/drawing/2014/main" xmlns="" val="2202326055"/>
                  </a:ext>
                </a:extLst>
              </a:tr>
              <a:tr h="3130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kern="1200" baseline="0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BiConsumer</a:t>
                      </a:r>
                      <a:r>
                        <a:rPr lang="en-US" sz="1800" u="none" strike="noStrike" kern="1200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&lt;T, U&gt;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T="91440" marB="9144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kern="1200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(T, U) -&gt; void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T="91440" marB="91440" anchor="ctr" anchorCtr="1"/>
                </a:tc>
                <a:extLst>
                  <a:ext uri="{0D108BD9-81ED-4DB2-BD59-A6C34878D82A}">
                    <a16:rowId xmlns:a16="http://schemas.microsoft.com/office/drawing/2014/main" xmlns="" val="678060607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175592507"/>
      </p:ext>
    </p:extLst>
  </p:cSld>
  <p:clrMapOvr>
    <a:masterClrMapping/>
  </p:clrMapOvr>
  <p:transition>
    <p:wipe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0" y="152400"/>
            <a:ext cx="6935713" cy="564606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IN" sz="2400" b="1" dirty="0">
                <a:latin typeface="Cambria" panose="02040503050406030204" pitchFamily="18" charset="0"/>
              </a:rPr>
              <a:t>Functional Interface - Predicate</a:t>
            </a:r>
            <a:endParaRPr lang="en-US" sz="2400" b="1" dirty="0">
              <a:latin typeface="Cambria" panose="02040503050406030204" pitchFamily="18" charset="0"/>
              <a:ea typeface="Cambria" panose="02040503050406030204" pitchFamily="18" charset="0"/>
              <a:cs typeface="Avenir Ligh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FCEEB87-3F25-4F88-BEB8-ADA90D67894E}"/>
              </a:ext>
            </a:extLst>
          </p:cNvPr>
          <p:cNvSpPr txBox="1"/>
          <p:nvPr/>
        </p:nvSpPr>
        <p:spPr>
          <a:xfrm>
            <a:off x="256496" y="1411283"/>
            <a:ext cx="86310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mbria" panose="02040503050406030204" pitchFamily="18" charset="0"/>
              </a:rPr>
              <a:t>The </a:t>
            </a:r>
            <a:r>
              <a:rPr lang="en-US" sz="2000" dirty="0" err="1">
                <a:latin typeface="Cambria" panose="02040503050406030204" pitchFamily="18" charset="0"/>
              </a:rPr>
              <a:t>java.util.function.Predicate</a:t>
            </a:r>
            <a:r>
              <a:rPr lang="en-US" sz="2000" dirty="0">
                <a:latin typeface="Cambria" panose="02040503050406030204" pitchFamily="18" charset="0"/>
              </a:rPr>
              <a:t>&lt;T&gt; interface defines an abstract method named test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</a:rPr>
              <a:t>It accepts an object of generic type T and returns a </a:t>
            </a:r>
            <a:r>
              <a:rPr lang="en-US" sz="2000" b="1" dirty="0" smtClean="0">
                <a:latin typeface="Cambria" panose="02040503050406030204" pitchFamily="18" charset="0"/>
              </a:rPr>
              <a:t>Boolean</a:t>
            </a:r>
            <a:endParaRPr lang="en-IN" sz="2000" dirty="0">
              <a:latin typeface="Cambria" panose="020405030504060302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5FF047A1-F82C-43D0-81A7-DDF79DA898BF}"/>
              </a:ext>
            </a:extLst>
          </p:cNvPr>
          <p:cNvSpPr/>
          <p:nvPr/>
        </p:nvSpPr>
        <p:spPr>
          <a:xfrm>
            <a:off x="1508761" y="3429000"/>
            <a:ext cx="6126478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@FunctionalInterface</a:t>
            </a:r>
            <a:endParaRPr lang="en-US" sz="1600" b="1" noProof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interface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Predicate&lt;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T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&gt;{</a:t>
            </a:r>
          </a:p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boolean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test(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T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t);</a:t>
            </a:r>
          </a:p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sz="1600" b="1" noProof="1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89479415"/>
      </p:ext>
    </p:extLst>
  </p:cSld>
  <p:clrMapOvr>
    <a:masterClrMapping/>
  </p:clrMapOvr>
  <p:transition>
    <p:wipe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0" y="152400"/>
            <a:ext cx="6935788" cy="56515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IN" sz="2400" b="1" dirty="0">
                <a:latin typeface="Cambria" panose="02040503050406030204" pitchFamily="18" charset="0"/>
              </a:rPr>
              <a:t>Functional Interface - Predicate</a:t>
            </a:r>
            <a:endParaRPr lang="en-US" sz="2400" b="1" dirty="0">
              <a:latin typeface="Cambria" panose="02040503050406030204" pitchFamily="18" charset="0"/>
              <a:ea typeface="Cambria" panose="02040503050406030204" pitchFamily="18" charset="0"/>
              <a:cs typeface="Avenir Ligh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502A4344-1727-410C-A7A6-76CFBA2B6091}"/>
              </a:ext>
            </a:extLst>
          </p:cNvPr>
          <p:cNvSpPr/>
          <p:nvPr/>
        </p:nvSpPr>
        <p:spPr>
          <a:xfrm>
            <a:off x="0" y="914400"/>
            <a:ext cx="9144000" cy="492443"/>
          </a:xfrm>
          <a:prstGeom prst="rect">
            <a:avLst/>
          </a:prstGeom>
          <a:solidFill>
            <a:srgbClr val="035642"/>
          </a:solidFill>
        </p:spPr>
        <p:txBody>
          <a:bodyPr wrap="square" tIns="91440" bIns="91440" anchor="ctr" anchorCtr="1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Cambria" panose="02040503050406030204" pitchFamily="18" charset="0"/>
              </a:rPr>
              <a:t>Create a class Book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E2749724-B658-4120-954D-B1DC81584223}"/>
              </a:ext>
            </a:extLst>
          </p:cNvPr>
          <p:cNvSpPr/>
          <p:nvPr/>
        </p:nvSpPr>
        <p:spPr>
          <a:xfrm>
            <a:off x="551329" y="1566856"/>
            <a:ext cx="8041342" cy="16004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400" b="1" noProof="1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US" sz="14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noProof="1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sz="14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Book</a:t>
            </a:r>
            <a:r>
              <a:rPr lang="en-US" sz="1400" b="1" noProof="1" smtClean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endParaRPr lang="en-US" sz="1400" b="1" noProof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noProof="1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sz="1400" b="1" noProof="1">
                <a:solidFill>
                  <a:srgbClr val="0000FF"/>
                </a:solidFill>
                <a:latin typeface="Courier New" panose="02070309020205020404" pitchFamily="49" charset="0"/>
              </a:rPr>
              <a:t>String</a:t>
            </a:r>
            <a:r>
              <a:rPr lang="en-US" sz="14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name;</a:t>
            </a:r>
          </a:p>
          <a:p>
            <a:r>
              <a:rPr lang="en-US" sz="1400" b="1" noProof="1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sz="1400" b="1" noProof="1">
                <a:solidFill>
                  <a:srgbClr val="0000FF"/>
                </a:solidFill>
                <a:latin typeface="Courier New" panose="02070309020205020404" pitchFamily="49" charset="0"/>
              </a:rPr>
              <a:t>String</a:t>
            </a:r>
            <a:r>
              <a:rPr lang="en-US" sz="14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category;</a:t>
            </a:r>
          </a:p>
          <a:p>
            <a:r>
              <a:rPr lang="en-US" sz="1400" b="1" noProof="1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sz="1400" b="1" noProof="1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sz="14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price;</a:t>
            </a:r>
          </a:p>
          <a:p>
            <a:r>
              <a:rPr lang="en-US" sz="1400" b="1" noProof="1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sz="1400" b="1" noProof="1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sz="14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discountPercentage;</a:t>
            </a:r>
          </a:p>
          <a:p>
            <a:r>
              <a:rPr lang="en-US" sz="1400" b="1" noProof="1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sz="1400" b="1" noProof="1">
                <a:solidFill>
                  <a:srgbClr val="0000FF"/>
                </a:solidFill>
                <a:latin typeface="Courier New" panose="02070309020205020404" pitchFamily="49" charset="0"/>
              </a:rPr>
              <a:t>String</a:t>
            </a:r>
            <a:r>
              <a:rPr lang="en-US" sz="14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author</a:t>
            </a:r>
            <a:r>
              <a:rPr lang="en-US" sz="1400" b="1" noProof="1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sz="1400" b="1" noProof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noProof="1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sz="1400" b="1" noProof="1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26EA3E51-5B21-4104-B3F9-3B6FBC7B0D45}"/>
              </a:ext>
            </a:extLst>
          </p:cNvPr>
          <p:cNvSpPr/>
          <p:nvPr/>
        </p:nvSpPr>
        <p:spPr>
          <a:xfrm>
            <a:off x="0" y="3682845"/>
            <a:ext cx="9144000" cy="492443"/>
          </a:xfrm>
          <a:prstGeom prst="rect">
            <a:avLst/>
          </a:prstGeom>
          <a:solidFill>
            <a:srgbClr val="035642"/>
          </a:solidFill>
        </p:spPr>
        <p:txBody>
          <a:bodyPr wrap="square" tIns="91440" bIns="91440" anchor="ctr" anchorCtr="1">
            <a:spAutoFit/>
          </a:bodyPr>
          <a:lstStyle/>
          <a:p>
            <a:r>
              <a:rPr lang="en-US" sz="2000" b="1" noProof="1">
                <a:solidFill>
                  <a:schemeClr val="bg1"/>
                </a:solidFill>
                <a:latin typeface="Cambria" panose="02040503050406030204" pitchFamily="18" charset="0"/>
              </a:rPr>
              <a:t>Create another class PredicateDemo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7CDED598-D8D1-40FB-B9F8-73E3AB1BE6F7}"/>
              </a:ext>
            </a:extLst>
          </p:cNvPr>
          <p:cNvSpPr/>
          <p:nvPr/>
        </p:nvSpPr>
        <p:spPr>
          <a:xfrm>
            <a:off x="0" y="4418968"/>
            <a:ext cx="9143999" cy="11695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400" b="1" noProof="1">
                <a:solidFill>
                  <a:srgbClr val="0000FF"/>
                </a:solidFill>
                <a:latin typeface="Courier New" panose="02070309020205020404" pitchFamily="49" charset="0"/>
              </a:rPr>
              <a:t>Book</a:t>
            </a:r>
            <a:r>
              <a:rPr lang="en-US" sz="14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powerOfSubConscious = </a:t>
            </a:r>
            <a:r>
              <a:rPr lang="en-US" sz="1400" b="1" noProof="1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sz="14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Book(</a:t>
            </a:r>
            <a:r>
              <a:rPr lang="en-US" sz="1400" b="1" noProof="1">
                <a:solidFill>
                  <a:srgbClr val="A31515"/>
                </a:solidFill>
                <a:latin typeface="Courier New" panose="02070309020205020404" pitchFamily="49" charset="0"/>
              </a:rPr>
              <a:t>"nscious Mind"</a:t>
            </a:r>
            <a:r>
              <a:rPr lang="en-US" sz="1400" b="1" noProof="1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b="1" noProof="1">
                <a:solidFill>
                  <a:srgbClr val="A31515"/>
                </a:solidFill>
                <a:latin typeface="Courier New" panose="02070309020205020404" pitchFamily="49" charset="0"/>
              </a:rPr>
              <a:t>"self-help"</a:t>
            </a:r>
            <a:r>
              <a:rPr lang="en-US" sz="1400" b="1" noProof="1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b="1" noProof="1">
                <a:solidFill>
                  <a:srgbClr val="09885A"/>
                </a:solidFill>
                <a:latin typeface="Courier New" panose="02070309020205020404" pitchFamily="49" charset="0"/>
              </a:rPr>
              <a:t>296.00</a:t>
            </a:r>
            <a:r>
              <a:rPr lang="en-US" sz="1400" b="1" noProof="1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b="1" noProof="1">
                <a:solidFill>
                  <a:srgbClr val="09885A"/>
                </a:solidFill>
                <a:latin typeface="Courier New" panose="02070309020205020404" pitchFamily="49" charset="0"/>
              </a:rPr>
              <a:t>11</a:t>
            </a:r>
            <a:r>
              <a:rPr lang="en-US" sz="1400" b="1" noProof="1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400" b="1" noProof="1">
                <a:solidFill>
                  <a:srgbClr val="A31515"/>
                </a:solidFill>
                <a:latin typeface="Courier New" panose="02070309020205020404" pitchFamily="49" charset="0"/>
              </a:rPr>
              <a:t>"Joseph Murphy"</a:t>
            </a:r>
            <a:r>
              <a:rPr lang="en-US" sz="1400" b="1" noProof="1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400" b="1" noProof="1">
                <a:solidFill>
                  <a:srgbClr val="0000FF"/>
                </a:solidFill>
                <a:latin typeface="Courier New" panose="02070309020205020404" pitchFamily="49" charset="0"/>
              </a:rPr>
              <a:t>Book</a:t>
            </a:r>
            <a:r>
              <a:rPr lang="en-US" sz="14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greatGatsby = </a:t>
            </a:r>
            <a:r>
              <a:rPr lang="en-US" sz="1400" b="1" noProof="1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sz="14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Book(</a:t>
            </a:r>
            <a:r>
              <a:rPr lang="en-US" sz="1400" b="1" noProof="1">
                <a:solidFill>
                  <a:srgbClr val="A31515"/>
                </a:solidFill>
                <a:latin typeface="Courier New" panose="02070309020205020404" pitchFamily="49" charset="0"/>
              </a:rPr>
              <a:t>"Great Gatsby"</a:t>
            </a:r>
            <a:r>
              <a:rPr lang="en-US" sz="1400" b="1" noProof="1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b="1" noProof="1">
                <a:solidFill>
                  <a:srgbClr val="A31515"/>
                </a:solidFill>
                <a:latin typeface="Courier New" panose="02070309020205020404" pitchFamily="49" charset="0"/>
              </a:rPr>
              <a:t>"literature"</a:t>
            </a:r>
            <a:r>
              <a:rPr lang="en-US" sz="1400" b="1" noProof="1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b="1" noProof="1">
                <a:solidFill>
                  <a:srgbClr val="09885A"/>
                </a:solidFill>
                <a:latin typeface="Courier New" panose="02070309020205020404" pitchFamily="49" charset="0"/>
              </a:rPr>
              <a:t>96.00</a:t>
            </a:r>
            <a:r>
              <a:rPr lang="en-US" sz="1400" b="1" noProof="1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b="1" noProof="1">
                <a:solidFill>
                  <a:srgbClr val="09885A"/>
                </a:solidFill>
                <a:latin typeface="Courier New" panose="02070309020205020404" pitchFamily="49" charset="0"/>
              </a:rPr>
              <a:t>11</a:t>
            </a:r>
            <a:r>
              <a:rPr lang="en-US" sz="1400" b="1" noProof="1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b="1" noProof="1">
                <a:solidFill>
                  <a:srgbClr val="A31515"/>
                </a:solidFill>
                <a:latin typeface="Courier New" panose="02070309020205020404" pitchFamily="49" charset="0"/>
              </a:rPr>
              <a:t>"F. Scott Fitzgerald"</a:t>
            </a:r>
            <a:r>
              <a:rPr lang="en-US" sz="1400" b="1" noProof="1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400" b="1" noProof="1">
                <a:solidFill>
                  <a:srgbClr val="0000FF"/>
                </a:solidFill>
                <a:latin typeface="Courier New" panose="02070309020205020404" pitchFamily="49" charset="0"/>
              </a:rPr>
              <a:t>Book</a:t>
            </a:r>
            <a:r>
              <a:rPr lang="en-US" sz="14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alchemist = </a:t>
            </a:r>
            <a:r>
              <a:rPr lang="en-US" sz="1400" b="1" noProof="1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sz="14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Book(</a:t>
            </a:r>
            <a:r>
              <a:rPr lang="en-US" sz="1400" b="1" noProof="1">
                <a:solidFill>
                  <a:srgbClr val="A31515"/>
                </a:solidFill>
                <a:latin typeface="Courier New" panose="02070309020205020404" pitchFamily="49" charset="0"/>
              </a:rPr>
              <a:t>"The Alchemist"</a:t>
            </a:r>
            <a:r>
              <a:rPr lang="en-US" sz="1400" b="1" noProof="1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b="1" noProof="1">
                <a:solidFill>
                  <a:srgbClr val="A31515"/>
                </a:solidFill>
                <a:latin typeface="Courier New" panose="02070309020205020404" pitchFamily="49" charset="0"/>
              </a:rPr>
              <a:t>"novel"</a:t>
            </a:r>
            <a:r>
              <a:rPr lang="en-US" sz="1400" b="1" noProof="1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b="1" noProof="1">
                <a:solidFill>
                  <a:srgbClr val="09885A"/>
                </a:solidFill>
                <a:latin typeface="Courier New" panose="02070309020205020404" pitchFamily="49" charset="0"/>
              </a:rPr>
              <a:t>196.00</a:t>
            </a:r>
            <a:r>
              <a:rPr lang="en-US" sz="1400" b="1" noProof="1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b="1" noProof="1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sz="1400" b="1" noProof="1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b="1" noProof="1">
                <a:solidFill>
                  <a:srgbClr val="A31515"/>
                </a:solidFill>
                <a:latin typeface="Courier New" panose="02070309020205020404" pitchFamily="49" charset="0"/>
              </a:rPr>
              <a:t>"Paulo Coelho"</a:t>
            </a:r>
            <a:r>
              <a:rPr lang="en-US" sz="1400" b="1" noProof="1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en-US" sz="1400" b="1" noProof="1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1DEA57C4-74D3-4B25-B43A-FAA9BF7A5B11}"/>
              </a:ext>
            </a:extLst>
          </p:cNvPr>
          <p:cNvSpPr txBox="1"/>
          <p:nvPr/>
        </p:nvSpPr>
        <p:spPr>
          <a:xfrm>
            <a:off x="256497" y="5820697"/>
            <a:ext cx="8631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Cambria" panose="02040503050406030204" pitchFamily="18" charset="0"/>
              </a:rPr>
              <a:t>We </a:t>
            </a:r>
            <a:r>
              <a:rPr lang="en-US" b="1" dirty="0">
                <a:latin typeface="Cambria" panose="02040503050406030204" pitchFamily="18" charset="0"/>
              </a:rPr>
              <a:t>are going to check every </a:t>
            </a:r>
            <a:r>
              <a:rPr lang="en-US" b="1" dirty="0" smtClean="0">
                <a:latin typeface="Cambria" panose="02040503050406030204" pitchFamily="18" charset="0"/>
              </a:rPr>
              <a:t>book, </a:t>
            </a:r>
            <a:r>
              <a:rPr lang="en-US" b="1" dirty="0">
                <a:latin typeface="Cambria" panose="02040503050406030204" pitchFamily="18" charset="0"/>
              </a:rPr>
              <a:t>if discount greater than 5 </a:t>
            </a:r>
            <a:r>
              <a:rPr lang="en-US" b="1" dirty="0" smtClean="0">
                <a:latin typeface="Cambria" panose="02040503050406030204" pitchFamily="18" charset="0"/>
              </a:rPr>
              <a:t>percent</a:t>
            </a:r>
            <a:endParaRPr lang="en-US" b="1" dirty="0">
              <a:latin typeface="Cambria" panose="020405030504060302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37050019"/>
      </p:ext>
    </p:extLst>
  </p:cSld>
  <p:clrMapOvr>
    <a:masterClrMapping/>
  </p:clrMapOvr>
  <p:transition>
    <p:wipe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0" y="152400"/>
            <a:ext cx="6935788" cy="56515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IN" sz="2400" b="1" dirty="0">
                <a:latin typeface="Cambria" panose="02040503050406030204" pitchFamily="18" charset="0"/>
              </a:rPr>
              <a:t>Functional Interface - Predicate</a:t>
            </a:r>
            <a:endParaRPr lang="en-US" sz="2400" b="1" dirty="0">
              <a:latin typeface="Cambria" panose="02040503050406030204" pitchFamily="18" charset="0"/>
              <a:ea typeface="Cambria" panose="02040503050406030204" pitchFamily="18" charset="0"/>
              <a:cs typeface="Avenir Ligh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502A4344-1727-410C-A7A6-76CFBA2B6091}"/>
              </a:ext>
            </a:extLst>
          </p:cNvPr>
          <p:cNvSpPr/>
          <p:nvPr/>
        </p:nvSpPr>
        <p:spPr>
          <a:xfrm>
            <a:off x="0" y="914400"/>
            <a:ext cx="9143999" cy="492443"/>
          </a:xfrm>
          <a:prstGeom prst="rect">
            <a:avLst/>
          </a:prstGeom>
          <a:solidFill>
            <a:srgbClr val="035642"/>
          </a:solidFill>
        </p:spPr>
        <p:txBody>
          <a:bodyPr wrap="square" tIns="91440" bIns="9144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</a:rPr>
              <a:t>C</a:t>
            </a:r>
            <a:r>
              <a:rPr lang="en-US" sz="20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heck 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</a:rPr>
              <a:t>discount greater than 5 percent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554E6296-772D-438F-8C27-4B8CB75DEBC3}"/>
              </a:ext>
            </a:extLst>
          </p:cNvPr>
          <p:cNvSpPr/>
          <p:nvPr/>
        </p:nvSpPr>
        <p:spPr>
          <a:xfrm>
            <a:off x="1143000" y="1569988"/>
            <a:ext cx="6858000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Predicate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Book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&gt; isDiscountGreaterThanFivePercent() {</a:t>
            </a:r>
          </a:p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book 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-&gt;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book.discountPercentage &gt; </a:t>
            </a:r>
            <a:r>
              <a:rPr lang="en-US" sz="1600" b="1" noProof="1">
                <a:solidFill>
                  <a:srgbClr val="09885A"/>
                </a:solidFill>
                <a:latin typeface="Courier New" panose="02070309020205020404" pitchFamily="49" charset="0"/>
              </a:rPr>
              <a:t>5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sz="1600" b="1" noProof="1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B1C31219-1CD3-4290-843A-A731F48589C9}"/>
              </a:ext>
            </a:extLst>
          </p:cNvPr>
          <p:cNvSpPr txBox="1"/>
          <p:nvPr/>
        </p:nvSpPr>
        <p:spPr>
          <a:xfrm>
            <a:off x="1" y="2766934"/>
            <a:ext cx="91439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Cambria" panose="02040503050406030204" pitchFamily="18" charset="0"/>
              </a:rPr>
              <a:t>The </a:t>
            </a:r>
            <a:r>
              <a:rPr lang="en-US" sz="2000" b="1" dirty="0">
                <a:latin typeface="Cambria" panose="02040503050406030204" pitchFamily="18" charset="0"/>
              </a:rPr>
              <a:t>above method will return a </a:t>
            </a:r>
            <a:r>
              <a:rPr lang="en-US" sz="2000" b="1" dirty="0" smtClean="0">
                <a:latin typeface="Cambria" panose="02040503050406030204" pitchFamily="18" charset="0"/>
              </a:rPr>
              <a:t>predicate, </a:t>
            </a:r>
            <a:r>
              <a:rPr lang="en-US" sz="2000" b="1" dirty="0">
                <a:latin typeface="Cambria" panose="02040503050406030204" pitchFamily="18" charset="0"/>
              </a:rPr>
              <a:t>which has one method called test to validate the condition</a:t>
            </a:r>
            <a:endParaRPr lang="en-IN" sz="2000" b="1" dirty="0">
              <a:latin typeface="Cambria" panose="020405030504060302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7F5AEB79-B34B-49C9-A171-71177C6D51DC}"/>
              </a:ext>
            </a:extLst>
          </p:cNvPr>
          <p:cNvSpPr/>
          <p:nvPr/>
        </p:nvSpPr>
        <p:spPr>
          <a:xfrm>
            <a:off x="677636" y="3553445"/>
            <a:ext cx="7788729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Book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powerOfSubConscious = 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Book(</a:t>
            </a:r>
            <a:r>
              <a:rPr lang="en-US" sz="1600" b="1" noProof="1">
                <a:solidFill>
                  <a:srgbClr val="A31515"/>
                </a:solidFill>
                <a:latin typeface="Courier New" panose="02070309020205020404" pitchFamily="49" charset="0"/>
              </a:rPr>
              <a:t>"The Power of your Subconscious Mind"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b="1" noProof="1">
                <a:solidFill>
                  <a:srgbClr val="A31515"/>
                </a:solidFill>
                <a:latin typeface="Courier New" panose="02070309020205020404" pitchFamily="49" charset="0"/>
              </a:rPr>
              <a:t>"self-help"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b="1" noProof="1">
                <a:solidFill>
                  <a:srgbClr val="09885A"/>
                </a:solidFill>
                <a:latin typeface="Courier New" panose="02070309020205020404" pitchFamily="49" charset="0"/>
              </a:rPr>
              <a:t>296.00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b="1" noProof="1">
                <a:solidFill>
                  <a:srgbClr val="09885A"/>
                </a:solidFill>
                <a:latin typeface="Courier New" panose="02070309020205020404" pitchFamily="49" charset="0"/>
              </a:rPr>
              <a:t>11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600" b="1" noProof="1">
                <a:solidFill>
                  <a:srgbClr val="A31515"/>
                </a:solidFill>
                <a:latin typeface="Courier New" panose="02070309020205020404" pitchFamily="49" charset="0"/>
              </a:rPr>
              <a:t>"Joseph Murphy"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B9F39DD9-9A9F-4DFC-ACC4-862C929610B4}"/>
              </a:ext>
            </a:extLst>
          </p:cNvPr>
          <p:cNvSpPr/>
          <p:nvPr/>
        </p:nvSpPr>
        <p:spPr>
          <a:xfrm>
            <a:off x="677636" y="4346475"/>
            <a:ext cx="7788729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boolean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result = isDiscountGreaterThanFivePercent().test(powerOfSubConscious);</a:t>
            </a:r>
            <a:endParaRPr lang="en-US" sz="1600" b="1" noProof="1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61820B14-9D73-429C-ADC5-F4B492678D07}"/>
              </a:ext>
            </a:extLst>
          </p:cNvPr>
          <p:cNvSpPr txBox="1"/>
          <p:nvPr/>
        </p:nvSpPr>
        <p:spPr>
          <a:xfrm>
            <a:off x="1" y="5286734"/>
            <a:ext cx="9143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Cambria" panose="02040503050406030204" pitchFamily="18" charset="0"/>
              </a:rPr>
              <a:t>Invoking </a:t>
            </a:r>
            <a:r>
              <a:rPr lang="en-US" b="1" dirty="0">
                <a:latin typeface="Cambria" panose="02040503050406030204" pitchFamily="18" charset="0"/>
              </a:rPr>
              <a:t>the </a:t>
            </a:r>
            <a:r>
              <a:rPr lang="en-US" b="1" dirty="0" smtClean="0">
                <a:latin typeface="Cambria" panose="02040503050406030204" pitchFamily="18" charset="0"/>
              </a:rPr>
              <a:t>test method </a:t>
            </a:r>
            <a:r>
              <a:rPr lang="en-US" b="1" dirty="0">
                <a:latin typeface="Cambria" panose="02040503050406030204" pitchFamily="18" charset="0"/>
              </a:rPr>
              <a:t>of predicate will execute the condition and return the result</a:t>
            </a:r>
            <a:endParaRPr lang="en-IN" b="1" dirty="0">
              <a:latin typeface="Cambria" panose="020405030504060302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42526485"/>
      </p:ext>
    </p:extLst>
  </p:cSld>
  <p:clrMapOvr>
    <a:masterClrMapping/>
  </p:clrMapOvr>
  <p:transition>
    <p:wipe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0" y="152400"/>
            <a:ext cx="6935788" cy="56515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IN" sz="2400" b="1" dirty="0">
                <a:latin typeface="Cambria" panose="02040503050406030204" pitchFamily="18" charset="0"/>
              </a:rPr>
              <a:t>Functional Interface - Predicate</a:t>
            </a:r>
            <a:endParaRPr lang="en-US" sz="2400" b="1" dirty="0">
              <a:latin typeface="Cambria" panose="02040503050406030204" pitchFamily="18" charset="0"/>
              <a:ea typeface="Cambria" panose="02040503050406030204" pitchFamily="18" charset="0"/>
              <a:cs typeface="Avenir Ligh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502A4344-1727-410C-A7A6-76CFBA2B6091}"/>
              </a:ext>
            </a:extLst>
          </p:cNvPr>
          <p:cNvSpPr/>
          <p:nvPr/>
        </p:nvSpPr>
        <p:spPr>
          <a:xfrm>
            <a:off x="0" y="914400"/>
            <a:ext cx="9143999" cy="492443"/>
          </a:xfrm>
          <a:prstGeom prst="rect">
            <a:avLst/>
          </a:prstGeom>
          <a:solidFill>
            <a:srgbClr val="035642"/>
          </a:solidFill>
        </p:spPr>
        <p:txBody>
          <a:bodyPr wrap="square" tIns="91440" bIns="91440" anchor="ctr" anchorCtr="1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</a:rPr>
              <a:t>C</a:t>
            </a:r>
            <a:r>
              <a:rPr lang="en-US" sz="20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heck 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</a:rPr>
              <a:t>price greater than 100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B1C31219-1CD3-4290-843A-A731F48589C9}"/>
              </a:ext>
            </a:extLst>
          </p:cNvPr>
          <p:cNvSpPr txBox="1"/>
          <p:nvPr/>
        </p:nvSpPr>
        <p:spPr>
          <a:xfrm>
            <a:off x="0" y="2601732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Cambria" panose="02040503050406030204" pitchFamily="18" charset="0"/>
              </a:rPr>
              <a:t>The </a:t>
            </a:r>
            <a:r>
              <a:rPr lang="en-US" sz="2000" b="1" dirty="0">
                <a:latin typeface="Cambria" panose="02040503050406030204" pitchFamily="18" charset="0"/>
              </a:rPr>
              <a:t>above lambda will return a </a:t>
            </a:r>
            <a:r>
              <a:rPr lang="en-US" sz="2000" b="1" dirty="0" smtClean="0">
                <a:latin typeface="Cambria" panose="02040503050406030204" pitchFamily="18" charset="0"/>
              </a:rPr>
              <a:t>predicate, </a:t>
            </a:r>
            <a:r>
              <a:rPr lang="en-US" sz="2000" b="1" dirty="0">
                <a:latin typeface="Cambria" panose="02040503050406030204" pitchFamily="18" charset="0"/>
              </a:rPr>
              <a:t>which has one method called test to validate the </a:t>
            </a:r>
            <a:r>
              <a:rPr lang="en-US" sz="2000" b="1" dirty="0" smtClean="0">
                <a:latin typeface="Cambria" panose="02040503050406030204" pitchFamily="18" charset="0"/>
              </a:rPr>
              <a:t>condition.</a:t>
            </a:r>
            <a:endParaRPr lang="en-IN" sz="2000" b="1" dirty="0">
              <a:latin typeface="Cambria" panose="020405030504060302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61820B14-9D73-429C-ADC5-F4B492678D07}"/>
              </a:ext>
            </a:extLst>
          </p:cNvPr>
          <p:cNvSpPr txBox="1"/>
          <p:nvPr/>
        </p:nvSpPr>
        <p:spPr>
          <a:xfrm>
            <a:off x="0" y="5185180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Cambria" panose="02040503050406030204" pitchFamily="18" charset="0"/>
              </a:rPr>
              <a:t>Invoking </a:t>
            </a:r>
            <a:r>
              <a:rPr lang="en-US" dirty="0">
                <a:latin typeface="Cambria" panose="02040503050406030204" pitchFamily="18" charset="0"/>
              </a:rPr>
              <a:t>the </a:t>
            </a:r>
            <a:r>
              <a:rPr lang="en-US" dirty="0" smtClean="0">
                <a:latin typeface="Cambria" panose="02040503050406030204" pitchFamily="18" charset="0"/>
              </a:rPr>
              <a:t>test method </a:t>
            </a:r>
            <a:r>
              <a:rPr lang="en-US" dirty="0">
                <a:latin typeface="Cambria" panose="02040503050406030204" pitchFamily="18" charset="0"/>
              </a:rPr>
              <a:t>of predicate will execute the condition and return the result</a:t>
            </a:r>
          </a:p>
          <a:p>
            <a:pPr lvl="1"/>
            <a:endParaRPr lang="en-US" dirty="0" smtClean="0">
              <a:latin typeface="Cambria" panose="020405030504060302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Cambria" panose="02040503050406030204" pitchFamily="18" charset="0"/>
              </a:rPr>
              <a:t>Note </a:t>
            </a:r>
            <a:r>
              <a:rPr lang="en-US" dirty="0">
                <a:latin typeface="Cambria" panose="02040503050406030204" pitchFamily="18" charset="0"/>
              </a:rPr>
              <a:t>now here the predicate is just a variable.</a:t>
            </a:r>
            <a:endParaRPr lang="en-IN" dirty="0">
              <a:latin typeface="Cambria" panose="020405030504060302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DEDA9602-91CD-4225-8548-DBC96813BCDC}"/>
              </a:ext>
            </a:extLst>
          </p:cNvPr>
          <p:cNvSpPr/>
          <p:nvPr/>
        </p:nvSpPr>
        <p:spPr>
          <a:xfrm>
            <a:off x="770730" y="1734203"/>
            <a:ext cx="7602541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Predicate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Book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&gt; isPriceGreatherThanHundred = (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Book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book) 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-&gt;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book.price &gt; </a:t>
            </a:r>
            <a:r>
              <a:rPr lang="en-US" sz="1600" b="1" noProof="1">
                <a:solidFill>
                  <a:srgbClr val="09885A"/>
                </a:solidFill>
                <a:latin typeface="Courier New" panose="02070309020205020404" pitchFamily="49" charset="0"/>
              </a:rPr>
              <a:t>100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sz="1600" b="1" noProof="1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4325BDB5-8A4C-4C05-BB92-603373A37F8A}"/>
              </a:ext>
            </a:extLst>
          </p:cNvPr>
          <p:cNvSpPr/>
          <p:nvPr/>
        </p:nvSpPr>
        <p:spPr>
          <a:xfrm>
            <a:off x="285750" y="3546653"/>
            <a:ext cx="8572499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noProof="1">
                <a:solidFill>
                  <a:srgbClr val="0000FF"/>
                </a:solidFill>
                <a:latin typeface="Courier New" panose="02070309020205020404" pitchFamily="49" charset="0"/>
              </a:rPr>
              <a:t>Book</a:t>
            </a:r>
            <a:r>
              <a:rPr lang="en-US" b="1" noProof="1">
                <a:solidFill>
                  <a:srgbClr val="000000"/>
                </a:solidFill>
                <a:latin typeface="Courier New" panose="02070309020205020404" pitchFamily="49" charset="0"/>
              </a:rPr>
              <a:t> alchemist = </a:t>
            </a:r>
            <a:r>
              <a:rPr lang="en-US" b="1" noProof="1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b="1" noProof="1">
                <a:solidFill>
                  <a:srgbClr val="000000"/>
                </a:solidFill>
                <a:latin typeface="Courier New" panose="02070309020205020404" pitchFamily="49" charset="0"/>
              </a:rPr>
              <a:t> Book(</a:t>
            </a:r>
            <a:r>
              <a:rPr lang="en-US" b="1" noProof="1">
                <a:solidFill>
                  <a:srgbClr val="A31515"/>
                </a:solidFill>
                <a:latin typeface="Courier New" panose="02070309020205020404" pitchFamily="49" charset="0"/>
              </a:rPr>
              <a:t>"The Alchemist"</a:t>
            </a:r>
            <a:r>
              <a:rPr lang="en-US" b="1" noProof="1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b="1" noProof="1">
                <a:solidFill>
                  <a:srgbClr val="A31515"/>
                </a:solidFill>
                <a:latin typeface="Courier New" panose="02070309020205020404" pitchFamily="49" charset="0"/>
              </a:rPr>
              <a:t>"novel"</a:t>
            </a:r>
            <a:r>
              <a:rPr lang="en-US" b="1" noProof="1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b="1" noProof="1">
                <a:solidFill>
                  <a:srgbClr val="09885A"/>
                </a:solidFill>
                <a:latin typeface="Courier New" panose="02070309020205020404" pitchFamily="49" charset="0"/>
              </a:rPr>
              <a:t>196.00</a:t>
            </a:r>
            <a:r>
              <a:rPr lang="en-US" b="1" noProof="1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b="1" noProof="1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b="1" noProof="1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b="1" noProof="1">
                <a:solidFill>
                  <a:srgbClr val="A31515"/>
                </a:solidFill>
                <a:latin typeface="Courier New" panose="02070309020205020404" pitchFamily="49" charset="0"/>
              </a:rPr>
              <a:t>"Paulo Coelho"</a:t>
            </a:r>
            <a:r>
              <a:rPr lang="en-US" b="1" noProof="1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endParaRPr lang="en-US" b="1" noProof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1" noProof="1" smtClean="0">
                <a:solidFill>
                  <a:srgbClr val="0000FF"/>
                </a:solidFill>
                <a:latin typeface="Courier New" panose="02070309020205020404" pitchFamily="49" charset="0"/>
              </a:rPr>
              <a:t>boolean</a:t>
            </a:r>
            <a:r>
              <a:rPr lang="en-US" b="1" noProof="1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noProof="1">
                <a:solidFill>
                  <a:srgbClr val="000000"/>
                </a:solidFill>
                <a:latin typeface="Courier New" panose="02070309020205020404" pitchFamily="49" charset="0"/>
              </a:rPr>
              <a:t>result = isPriceGreatherThanHundred.test(alchemist</a:t>
            </a:r>
            <a:r>
              <a:rPr lang="en-US" b="1" noProof="1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en-US" b="1" noProof="1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52857688"/>
      </p:ext>
    </p:extLst>
  </p:cSld>
  <p:clrMapOvr>
    <a:masterClrMapping/>
  </p:clrMapOvr>
  <p:transition>
    <p:wipe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itle 1"/>
          <p:cNvSpPr>
            <a:spLocks noGrp="1"/>
          </p:cNvSpPr>
          <p:nvPr>
            <p:ph type="title" idx="4294967295"/>
          </p:nvPr>
        </p:nvSpPr>
        <p:spPr bwMode="auto">
          <a:xfrm>
            <a:off x="0" y="196850"/>
            <a:ext cx="6935788" cy="56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sz="2400" b="1" dirty="0">
                <a:solidFill>
                  <a:schemeClr val="tx1"/>
                </a:solidFill>
                <a:latin typeface="Cambria" pitchFamily="18" charset="0"/>
              </a:rPr>
              <a:t>Agenda</a:t>
            </a:r>
          </a:p>
        </p:txBody>
      </p:sp>
      <p:grpSp>
        <p:nvGrpSpPr>
          <p:cNvPr id="8" name="Group 7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457200" y="1835152"/>
            <a:ext cx="2898775" cy="2898775"/>
            <a:chOff x="457200" y="2093913"/>
            <a:chExt cx="2898775" cy="2898775"/>
          </a:xfrm>
        </p:grpSpPr>
        <p:grpSp>
          <p:nvGrpSpPr>
            <p:cNvPr id="91141" name="Group 1"/>
            <p:cNvGrpSpPr>
              <a:grpSpLocks/>
            </p:cNvGrpSpPr>
            <p:nvPr/>
          </p:nvGrpSpPr>
          <p:grpSpPr bwMode="auto">
            <a:xfrm>
              <a:off x="457200" y="2093913"/>
              <a:ext cx="2898775" cy="2898775"/>
              <a:chOff x="457200" y="2093913"/>
              <a:chExt cx="2898775" cy="2898775"/>
            </a:xfrm>
          </p:grpSpPr>
          <p:sp>
            <p:nvSpPr>
              <p:cNvPr id="91146" name="Oval 6"/>
              <p:cNvSpPr>
                <a:spLocks noChangeArrowheads="1"/>
              </p:cNvSpPr>
              <p:nvPr/>
            </p:nvSpPr>
            <p:spPr bwMode="gray">
              <a:xfrm>
                <a:off x="1639888" y="3276600"/>
                <a:ext cx="533400" cy="533400"/>
              </a:xfrm>
              <a:prstGeom prst="ellipse">
                <a:avLst/>
              </a:prstGeom>
              <a:solidFill>
                <a:srgbClr val="0356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20000"/>
                  </a:spcAft>
                  <a:buClr>
                    <a:srgbClr val="000000"/>
                  </a:buClr>
                  <a:buSzPct val="80000"/>
                  <a:buFont typeface="Wingdings" pitchFamily="2" charset="2"/>
                  <a:buNone/>
                </a:pPr>
                <a:endParaRPr lang="de-DE" sz="1400">
                  <a:solidFill>
                    <a:srgbClr val="000000"/>
                  </a:solidFill>
                  <a:latin typeface="Cambria" pitchFamily="18" charset="0"/>
                  <a:ea typeface="Arial Unicode MS" pitchFamily="34" charset="-128"/>
                  <a:cs typeface="Arial" charset="0"/>
                </a:endParaRPr>
              </a:p>
            </p:txBody>
          </p:sp>
          <p:sp>
            <p:nvSpPr>
              <p:cNvPr id="91147" name="AutoShape 7"/>
              <p:cNvSpPr>
                <a:spLocks noChangeArrowheads="1"/>
              </p:cNvSpPr>
              <p:nvPr/>
            </p:nvSpPr>
            <p:spPr bwMode="gray">
              <a:xfrm>
                <a:off x="1066800" y="2703513"/>
                <a:ext cx="1679575" cy="1679575"/>
              </a:xfrm>
              <a:custGeom>
                <a:avLst/>
                <a:gdLst>
                  <a:gd name="T0" fmla="*/ 2147483647 w 21600"/>
                  <a:gd name="T1" fmla="*/ 0 h 21600"/>
                  <a:gd name="T2" fmla="*/ 2147483647 w 21600"/>
                  <a:gd name="T3" fmla="*/ 2147483647 h 21600"/>
                  <a:gd name="T4" fmla="*/ 0 w 21600"/>
                  <a:gd name="T5" fmla="*/ 2147483647 h 21600"/>
                  <a:gd name="T6" fmla="*/ 2147483647 w 21600"/>
                  <a:gd name="T7" fmla="*/ 2147483647 h 21600"/>
                  <a:gd name="T8" fmla="*/ 2147483647 w 21600"/>
                  <a:gd name="T9" fmla="*/ 2147483647 h 21600"/>
                  <a:gd name="T10" fmla="*/ 2147483647 w 21600"/>
                  <a:gd name="T11" fmla="*/ 2147483647 h 21600"/>
                  <a:gd name="T12" fmla="*/ 2147483647 w 21600"/>
                  <a:gd name="T13" fmla="*/ 2147483647 h 21600"/>
                  <a:gd name="T14" fmla="*/ 2147483647 w 21600"/>
                  <a:gd name="T15" fmla="*/ 2147483647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3164 w 21600"/>
                  <a:gd name="T25" fmla="*/ 3164 h 21600"/>
                  <a:gd name="T26" fmla="*/ 18436 w 21600"/>
                  <a:gd name="T27" fmla="*/ 18436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3981" y="10800"/>
                    </a:moveTo>
                    <a:cubicBezTo>
                      <a:pt x="3981" y="14566"/>
                      <a:pt x="7034" y="17619"/>
                      <a:pt x="10800" y="17619"/>
                    </a:cubicBezTo>
                    <a:cubicBezTo>
                      <a:pt x="14566" y="17619"/>
                      <a:pt x="17619" y="14566"/>
                      <a:pt x="17619" y="10800"/>
                    </a:cubicBezTo>
                    <a:cubicBezTo>
                      <a:pt x="17619" y="7034"/>
                      <a:pt x="14566" y="3981"/>
                      <a:pt x="10800" y="3981"/>
                    </a:cubicBezTo>
                    <a:cubicBezTo>
                      <a:pt x="7034" y="3981"/>
                      <a:pt x="3981" y="7034"/>
                      <a:pt x="3981" y="10800"/>
                    </a:cubicBezTo>
                    <a:close/>
                  </a:path>
                </a:pathLst>
              </a:custGeom>
              <a:solidFill>
                <a:srgbClr val="0356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/>
              <a:p>
                <a:pPr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en-US" dirty="0">
                  <a:solidFill>
                    <a:prstClr val="white"/>
                  </a:solidFill>
                  <a:latin typeface="Cambria" pitchFamily="18" charset="0"/>
                  <a:ea typeface="Arial Unicode MS" pitchFamily="34" charset="-128"/>
                  <a:cs typeface="Arial Unicode MS" pitchFamily="34" charset="-128"/>
                </a:endParaRPr>
              </a:p>
            </p:txBody>
          </p:sp>
          <p:sp>
            <p:nvSpPr>
              <p:cNvPr id="91148" name="AutoShape 8"/>
              <p:cNvSpPr>
                <a:spLocks noChangeArrowheads="1"/>
              </p:cNvSpPr>
              <p:nvPr/>
            </p:nvSpPr>
            <p:spPr bwMode="gray">
              <a:xfrm>
                <a:off x="457200" y="2093913"/>
                <a:ext cx="2898775" cy="2898775"/>
              </a:xfrm>
              <a:custGeom>
                <a:avLst/>
                <a:gdLst>
                  <a:gd name="T0" fmla="*/ 2147483647 w 21600"/>
                  <a:gd name="T1" fmla="*/ 0 h 21600"/>
                  <a:gd name="T2" fmla="*/ 2147483647 w 21600"/>
                  <a:gd name="T3" fmla="*/ 2147483647 h 21600"/>
                  <a:gd name="T4" fmla="*/ 0 w 21600"/>
                  <a:gd name="T5" fmla="*/ 2147483647 h 21600"/>
                  <a:gd name="T6" fmla="*/ 2147483647 w 21600"/>
                  <a:gd name="T7" fmla="*/ 2147483647 h 21600"/>
                  <a:gd name="T8" fmla="*/ 2147483647 w 21600"/>
                  <a:gd name="T9" fmla="*/ 2147483647 h 21600"/>
                  <a:gd name="T10" fmla="*/ 2147483647 w 21600"/>
                  <a:gd name="T11" fmla="*/ 2147483647 h 21600"/>
                  <a:gd name="T12" fmla="*/ 2147483647 w 21600"/>
                  <a:gd name="T13" fmla="*/ 2147483647 h 21600"/>
                  <a:gd name="T14" fmla="*/ 2147483647 w 21600"/>
                  <a:gd name="T15" fmla="*/ 2147483647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3158 w 21600"/>
                  <a:gd name="T25" fmla="*/ 3158 h 21600"/>
                  <a:gd name="T26" fmla="*/ 18442 w 21600"/>
                  <a:gd name="T27" fmla="*/ 18442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2426" y="10800"/>
                    </a:moveTo>
                    <a:cubicBezTo>
                      <a:pt x="2426" y="15425"/>
                      <a:pt x="6175" y="19174"/>
                      <a:pt x="10800" y="19174"/>
                    </a:cubicBezTo>
                    <a:cubicBezTo>
                      <a:pt x="15425" y="19174"/>
                      <a:pt x="19174" y="15425"/>
                      <a:pt x="19174" y="10800"/>
                    </a:cubicBezTo>
                    <a:cubicBezTo>
                      <a:pt x="19174" y="6175"/>
                      <a:pt x="15425" y="2426"/>
                      <a:pt x="10800" y="2426"/>
                    </a:cubicBezTo>
                    <a:cubicBezTo>
                      <a:pt x="6175" y="2426"/>
                      <a:pt x="2426" y="6175"/>
                      <a:pt x="2426" y="10800"/>
                    </a:cubicBezTo>
                    <a:close/>
                  </a:path>
                </a:pathLst>
              </a:custGeom>
              <a:solidFill>
                <a:srgbClr val="0356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/>
              <a:p>
                <a:pPr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en-US" dirty="0">
                  <a:solidFill>
                    <a:prstClr val="white"/>
                  </a:solidFill>
                  <a:latin typeface="Cambria" pitchFamily="18" charset="0"/>
                  <a:ea typeface="Arial Unicode MS" pitchFamily="34" charset="-128"/>
                  <a:cs typeface="Arial Unicode MS" pitchFamily="34" charset="-128"/>
                </a:endParaRPr>
              </a:p>
            </p:txBody>
          </p:sp>
        </p:grpSp>
        <p:grpSp>
          <p:nvGrpSpPr>
            <p:cNvPr id="91142" name="Group 9"/>
            <p:cNvGrpSpPr>
              <a:grpSpLocks/>
            </p:cNvGrpSpPr>
            <p:nvPr/>
          </p:nvGrpSpPr>
          <p:grpSpPr bwMode="auto">
            <a:xfrm>
              <a:off x="498475" y="2098675"/>
              <a:ext cx="2855913" cy="2886075"/>
              <a:chOff x="339" y="1328"/>
              <a:chExt cx="1799" cy="1818"/>
            </a:xfrm>
          </p:grpSpPr>
          <p:sp>
            <p:nvSpPr>
              <p:cNvPr id="91143" name="AutoShape 10"/>
              <p:cNvSpPr>
                <a:spLocks noChangeArrowheads="1"/>
              </p:cNvSpPr>
              <p:nvPr/>
            </p:nvSpPr>
            <p:spPr bwMode="gray">
              <a:xfrm rot="5400000">
                <a:off x="696" y="1709"/>
                <a:ext cx="1057" cy="1057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45 w 21600"/>
                  <a:gd name="T13" fmla="*/ 0 h 21600"/>
                  <a:gd name="T14" fmla="*/ 21355 w 21600"/>
                  <a:gd name="T15" fmla="*/ 9359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4740" y="7785"/>
                    </a:moveTo>
                    <a:cubicBezTo>
                      <a:pt x="5884" y="5485"/>
                      <a:pt x="8231" y="4031"/>
                      <a:pt x="10800" y="4032"/>
                    </a:cubicBezTo>
                    <a:cubicBezTo>
                      <a:pt x="13368" y="4032"/>
                      <a:pt x="15715" y="5485"/>
                      <a:pt x="16859" y="7785"/>
                    </a:cubicBezTo>
                    <a:lnTo>
                      <a:pt x="20469" y="5989"/>
                    </a:lnTo>
                    <a:cubicBezTo>
                      <a:pt x="18643" y="2319"/>
                      <a:pt x="14898" y="-1"/>
                      <a:pt x="10799" y="0"/>
                    </a:cubicBezTo>
                    <a:cubicBezTo>
                      <a:pt x="6701" y="0"/>
                      <a:pt x="2956" y="2319"/>
                      <a:pt x="1130" y="5989"/>
                    </a:cubicBezTo>
                    <a:lnTo>
                      <a:pt x="4740" y="7785"/>
                    </a:lnTo>
                    <a:close/>
                  </a:path>
                </a:pathLst>
              </a:cu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/>
              <a:p>
                <a:pPr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en-US" dirty="0">
                  <a:solidFill>
                    <a:prstClr val="white"/>
                  </a:solidFill>
                  <a:latin typeface="Cambria" pitchFamily="18" charset="0"/>
                  <a:ea typeface="Arial Unicode MS" pitchFamily="34" charset="-128"/>
                  <a:cs typeface="Arial Unicode MS" pitchFamily="34" charset="-128"/>
                </a:endParaRPr>
              </a:p>
            </p:txBody>
          </p:sp>
          <p:sp>
            <p:nvSpPr>
              <p:cNvPr id="91144" name="Freeform 11"/>
              <p:cNvSpPr>
                <a:spLocks/>
              </p:cNvSpPr>
              <p:nvPr/>
            </p:nvSpPr>
            <p:spPr bwMode="gray">
              <a:xfrm>
                <a:off x="1221" y="2152"/>
                <a:ext cx="0" cy="174"/>
              </a:xfrm>
              <a:custGeom>
                <a:avLst/>
                <a:gdLst>
                  <a:gd name="T0" fmla="*/ 0 w 208"/>
                  <a:gd name="T1" fmla="*/ 150 h 303"/>
                  <a:gd name="T2" fmla="*/ 76 w 208"/>
                  <a:gd name="T3" fmla="*/ 0 h 303"/>
                  <a:gd name="T4" fmla="*/ 78 w 208"/>
                  <a:gd name="T5" fmla="*/ 303 h 303"/>
                  <a:gd name="T6" fmla="*/ 0 w 208"/>
                  <a:gd name="T7" fmla="*/ 150 h 30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08"/>
                  <a:gd name="T13" fmla="*/ 0 h 303"/>
                  <a:gd name="T14" fmla="*/ 208 w 208"/>
                  <a:gd name="T15" fmla="*/ 303 h 30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08" h="303">
                    <a:moveTo>
                      <a:pt x="0" y="150"/>
                    </a:moveTo>
                    <a:cubicBezTo>
                      <a:pt x="12" y="122"/>
                      <a:pt x="58" y="37"/>
                      <a:pt x="76" y="0"/>
                    </a:cubicBezTo>
                    <a:cubicBezTo>
                      <a:pt x="205" y="54"/>
                      <a:pt x="208" y="245"/>
                      <a:pt x="78" y="303"/>
                    </a:cubicBezTo>
                    <a:cubicBezTo>
                      <a:pt x="32" y="221"/>
                      <a:pt x="16" y="181"/>
                      <a:pt x="0" y="150"/>
                    </a:cubicBezTo>
                    <a:close/>
                  </a:path>
                </a:pathLst>
              </a:cu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en-US" dirty="0">
                  <a:solidFill>
                    <a:prstClr val="white"/>
                  </a:solidFill>
                  <a:latin typeface="Cambria" pitchFamily="18" charset="0"/>
                  <a:ea typeface="Arial Unicode MS" pitchFamily="34" charset="-128"/>
                  <a:cs typeface="Arial Unicode MS" pitchFamily="34" charset="-128"/>
                </a:endParaRPr>
              </a:p>
            </p:txBody>
          </p:sp>
          <p:sp>
            <p:nvSpPr>
              <p:cNvPr id="91145" name="AutoShape 12"/>
              <p:cNvSpPr>
                <a:spLocks noChangeArrowheads="1"/>
              </p:cNvSpPr>
              <p:nvPr/>
            </p:nvSpPr>
            <p:spPr bwMode="gray">
              <a:xfrm rot="5400000">
                <a:off x="330" y="1337"/>
                <a:ext cx="1818" cy="1799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38 w 21600"/>
                  <a:gd name="T13" fmla="*/ 0 h 21600"/>
                  <a:gd name="T14" fmla="*/ 21362 w 21600"/>
                  <a:gd name="T15" fmla="*/ 9053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3362" y="7119"/>
                    </a:moveTo>
                    <a:cubicBezTo>
                      <a:pt x="4761" y="4290"/>
                      <a:pt x="7644" y="2500"/>
                      <a:pt x="10800" y="2501"/>
                    </a:cubicBezTo>
                    <a:cubicBezTo>
                      <a:pt x="13955" y="2501"/>
                      <a:pt x="16838" y="4290"/>
                      <a:pt x="18237" y="7119"/>
                    </a:cubicBezTo>
                    <a:lnTo>
                      <a:pt x="20479" y="6009"/>
                    </a:lnTo>
                    <a:cubicBezTo>
                      <a:pt x="18658" y="2329"/>
                      <a:pt x="14906" y="-1"/>
                      <a:pt x="10799" y="0"/>
                    </a:cubicBezTo>
                    <a:cubicBezTo>
                      <a:pt x="6693" y="0"/>
                      <a:pt x="2941" y="2329"/>
                      <a:pt x="1120" y="6009"/>
                    </a:cubicBezTo>
                    <a:lnTo>
                      <a:pt x="3362" y="7119"/>
                    </a:lnTo>
                    <a:close/>
                  </a:path>
                </a:pathLst>
              </a:cu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/>
              <a:p>
                <a:pPr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</a:pPr>
                <a:endParaRPr lang="en-US" dirty="0">
                  <a:solidFill>
                    <a:prstClr val="white"/>
                  </a:solidFill>
                  <a:latin typeface="Cambria" pitchFamily="18" charset="0"/>
                  <a:ea typeface="Arial Unicode MS" pitchFamily="34" charset="-128"/>
                  <a:cs typeface="Arial Unicode MS" pitchFamily="34" charset="-128"/>
                </a:endParaRPr>
              </a:p>
            </p:txBody>
          </p:sp>
        </p:grpSp>
      </p:grpSp>
      <p:sp>
        <p:nvSpPr>
          <p:cNvPr id="17" name="AutoShape 13"/>
          <p:cNvSpPr>
            <a:spLocks noChangeArrowheads="1"/>
          </p:cNvSpPr>
          <p:nvPr/>
        </p:nvSpPr>
        <p:spPr bwMode="gray">
          <a:xfrm flipH="1">
            <a:off x="1941513" y="1219203"/>
            <a:ext cx="6684962" cy="4124325"/>
          </a:xfrm>
          <a:prstGeom prst="homePlate">
            <a:avLst>
              <a:gd name="adj" fmla="val 25911"/>
            </a:avLst>
          </a:prstGeom>
          <a:solidFill>
            <a:schemeClr val="accent6">
              <a:lumMod val="40000"/>
              <a:lumOff val="60000"/>
              <a:alpha val="33000"/>
            </a:schemeClr>
          </a:solidFill>
          <a:ln w="25400">
            <a:solidFill>
              <a:schemeClr val="accent6">
                <a:lumMod val="75000"/>
              </a:schemeClr>
            </a:solidFill>
            <a:miter lim="800000"/>
            <a:headEnd/>
            <a:tailEnd/>
          </a:ln>
        </p:spPr>
        <p:txBody>
          <a:bodyPr lIns="1080000" tIns="0" rIns="72000" bIns="0" anchor="ctr"/>
          <a:lstStyle/>
          <a:p>
            <a:pPr defTabSz="457200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b="1" dirty="0" smtClean="0">
                <a:solidFill>
                  <a:srgbClr val="035642"/>
                </a:solidFill>
                <a:latin typeface="Cambria" pitchFamily="18" charset="0"/>
              </a:rPr>
              <a:t>In this </a:t>
            </a:r>
            <a:r>
              <a:rPr lang="en-US" sz="2000" b="1" dirty="0">
                <a:solidFill>
                  <a:srgbClr val="035642"/>
                </a:solidFill>
                <a:latin typeface="Cambria" pitchFamily="18" charset="0"/>
              </a:rPr>
              <a:t>session, you will </a:t>
            </a:r>
            <a:r>
              <a:rPr lang="en-US" sz="2000" b="1" dirty="0" smtClean="0">
                <a:solidFill>
                  <a:srgbClr val="035642"/>
                </a:solidFill>
                <a:latin typeface="Cambria" pitchFamily="18" charset="0"/>
              </a:rPr>
              <a:t>learn about:</a:t>
            </a:r>
            <a:endParaRPr lang="en-US" sz="2000" dirty="0">
              <a:solidFill>
                <a:srgbClr val="035642"/>
              </a:solidFill>
              <a:latin typeface="Cambria" pitchFamily="18" charset="0"/>
            </a:endParaRPr>
          </a:p>
          <a:p>
            <a:pPr defTabSz="457200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2000" dirty="0">
              <a:solidFill>
                <a:srgbClr val="035642"/>
              </a:solidFill>
              <a:latin typeface="Cambria" pitchFamily="18" charset="0"/>
            </a:endParaRPr>
          </a:p>
          <a:p>
            <a:pPr marL="457200" indent="-347663" defTabSz="457200">
              <a:lnSpc>
                <a:spcPct val="110000"/>
              </a:lnSpc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rgbClr val="035642"/>
                </a:solidFill>
                <a:latin typeface="Cambria" pitchFamily="18" charset="0"/>
              </a:rPr>
              <a:t>Identify Functional Interface</a:t>
            </a:r>
          </a:p>
          <a:p>
            <a:pPr marL="457200" indent="-347663" defTabSz="457200">
              <a:lnSpc>
                <a:spcPct val="110000"/>
              </a:lnSpc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rgbClr val="035642"/>
                </a:solidFill>
                <a:latin typeface="Cambria" pitchFamily="18" charset="0"/>
              </a:rPr>
              <a:t>Create Functional Interface</a:t>
            </a:r>
          </a:p>
          <a:p>
            <a:pPr marL="457200" indent="-347663" defTabSz="457200">
              <a:lnSpc>
                <a:spcPct val="110000"/>
              </a:lnSpc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rgbClr val="035642"/>
                </a:solidFill>
                <a:latin typeface="Cambria" pitchFamily="18" charset="0"/>
              </a:rPr>
              <a:t>Categories of Functional Interface</a:t>
            </a:r>
          </a:p>
          <a:p>
            <a:pPr marL="457200" indent="-347663" defTabSz="457200">
              <a:lnSpc>
                <a:spcPct val="110000"/>
              </a:lnSpc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rgbClr val="035642"/>
                </a:solidFill>
                <a:latin typeface="Cambria" pitchFamily="18" charset="0"/>
              </a:rPr>
              <a:t>Predicates</a:t>
            </a:r>
          </a:p>
          <a:p>
            <a:pPr marL="457200" indent="-347663" defTabSz="457200">
              <a:lnSpc>
                <a:spcPct val="110000"/>
              </a:lnSpc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rgbClr val="035642"/>
                </a:solidFill>
                <a:latin typeface="Cambria" pitchFamily="18" charset="0"/>
              </a:rPr>
              <a:t>Consumer</a:t>
            </a:r>
          </a:p>
          <a:p>
            <a:pPr marL="457200" indent="-347663" defTabSz="457200">
              <a:lnSpc>
                <a:spcPct val="110000"/>
              </a:lnSpc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rgbClr val="035642"/>
                </a:solidFill>
                <a:latin typeface="Cambria" pitchFamily="18" charset="0"/>
              </a:rPr>
              <a:t>Functions</a:t>
            </a:r>
          </a:p>
          <a:p>
            <a:pPr marL="457200" indent="-347663" defTabSz="457200">
              <a:lnSpc>
                <a:spcPct val="110000"/>
              </a:lnSpc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rgbClr val="035642"/>
                </a:solidFill>
                <a:latin typeface="Cambria" pitchFamily="18" charset="0"/>
              </a:rPr>
              <a:t>Supplier</a:t>
            </a:r>
            <a:endParaRPr lang="en-US" dirty="0">
              <a:solidFill>
                <a:srgbClr val="035642"/>
              </a:solidFill>
              <a:latin typeface="Cambria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097601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0" y="152400"/>
            <a:ext cx="6935788" cy="56515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IN" sz="2400" b="1" dirty="0">
                <a:latin typeface="Cambria" panose="02040503050406030204" pitchFamily="18" charset="0"/>
              </a:rPr>
              <a:t>Functional Interface - Predicate</a:t>
            </a:r>
            <a:endParaRPr lang="en-US" sz="2400" b="1" dirty="0">
              <a:latin typeface="Cambria" panose="02040503050406030204" pitchFamily="18" charset="0"/>
              <a:ea typeface="Cambria" panose="02040503050406030204" pitchFamily="18" charset="0"/>
              <a:cs typeface="Avenir Ligh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502A4344-1727-410C-A7A6-76CFBA2B6091}"/>
              </a:ext>
            </a:extLst>
          </p:cNvPr>
          <p:cNvSpPr/>
          <p:nvPr/>
        </p:nvSpPr>
        <p:spPr>
          <a:xfrm>
            <a:off x="0" y="1040715"/>
            <a:ext cx="9143999" cy="492443"/>
          </a:xfrm>
          <a:prstGeom prst="rect">
            <a:avLst/>
          </a:prstGeom>
          <a:solidFill>
            <a:srgbClr val="035642"/>
          </a:solidFill>
        </p:spPr>
        <p:txBody>
          <a:bodyPr wrap="square" tIns="91440" bIns="91440" anchor="ctr" anchorCtr="1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</a:rPr>
              <a:t>Merging multiple predicates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B1C31219-1CD3-4290-843A-A731F48589C9}"/>
              </a:ext>
            </a:extLst>
          </p:cNvPr>
          <p:cNvSpPr txBox="1"/>
          <p:nvPr/>
        </p:nvSpPr>
        <p:spPr>
          <a:xfrm>
            <a:off x="256497" y="1804366"/>
            <a:ext cx="8631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Cambria" panose="02040503050406030204" pitchFamily="18" charset="0"/>
              </a:rPr>
              <a:t>Predicates </a:t>
            </a:r>
            <a:r>
              <a:rPr lang="en-US" b="1" dirty="0">
                <a:latin typeface="Cambria" panose="02040503050406030204" pitchFamily="18" charset="0"/>
              </a:rPr>
              <a:t>can be combined with to form another predicate</a:t>
            </a:r>
            <a:endParaRPr lang="en-IN" b="1" dirty="0">
              <a:latin typeface="Cambria" panose="020405030504060302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61820B14-9D73-429C-ADC5-F4B492678D07}"/>
              </a:ext>
            </a:extLst>
          </p:cNvPr>
          <p:cNvSpPr txBox="1"/>
          <p:nvPr/>
        </p:nvSpPr>
        <p:spPr>
          <a:xfrm>
            <a:off x="355056" y="5627413"/>
            <a:ext cx="8433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mbria" panose="02040503050406030204" pitchFamily="18" charset="0"/>
              </a:rPr>
              <a:t>Invoking </a:t>
            </a:r>
            <a:r>
              <a:rPr lang="en-US" dirty="0">
                <a:latin typeface="Cambria" panose="02040503050406030204" pitchFamily="18" charset="0"/>
              </a:rPr>
              <a:t>the </a:t>
            </a:r>
            <a:r>
              <a:rPr lang="en-US" dirty="0" smtClean="0">
                <a:latin typeface="Cambria" panose="02040503050406030204" pitchFamily="18" charset="0"/>
              </a:rPr>
              <a:t>test method </a:t>
            </a:r>
            <a:r>
              <a:rPr lang="en-US" dirty="0">
                <a:latin typeface="Cambria" panose="02040503050406030204" pitchFamily="18" charset="0"/>
              </a:rPr>
              <a:t>of predicate will execute the conditions across multiple predicates and return the </a:t>
            </a:r>
            <a:r>
              <a:rPr lang="en-US" dirty="0" smtClean="0">
                <a:latin typeface="Cambria" panose="02040503050406030204" pitchFamily="18" charset="0"/>
              </a:rPr>
              <a:t>result.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6980FDEC-14C8-464B-B021-E5D4279E09C5}"/>
              </a:ext>
            </a:extLst>
          </p:cNvPr>
          <p:cNvSpPr/>
          <p:nvPr/>
        </p:nvSpPr>
        <p:spPr>
          <a:xfrm>
            <a:off x="355056" y="3173424"/>
            <a:ext cx="8433888" cy="20621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Predicate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Book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&gt; isPriceGreatherThanHundred = (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Book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book) 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-&gt;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book.price &gt; </a:t>
            </a:r>
            <a:r>
              <a:rPr lang="en-US" sz="1600" b="1" noProof="1">
                <a:solidFill>
                  <a:srgbClr val="09885A"/>
                </a:solidFill>
                <a:latin typeface="Courier New" panose="02070309020205020404" pitchFamily="49" charset="0"/>
              </a:rPr>
              <a:t>100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Predicate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Book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&gt; isCategoryNovel = (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Book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book) 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-&gt;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book.category.equals(</a:t>
            </a:r>
            <a:r>
              <a:rPr lang="en-US" sz="1600" b="1" noProof="1">
                <a:solidFill>
                  <a:srgbClr val="A31515"/>
                </a:solidFill>
                <a:latin typeface="Courier New" panose="02070309020205020404" pitchFamily="49" charset="0"/>
              </a:rPr>
              <a:t>"novel"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Predicate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Book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&gt; isPriceGreatherThanHundredAndCategoryNovel =      </a:t>
            </a:r>
          </a:p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           isPriceGreatherThanHundred.and(isCategoryNovel);</a:t>
            </a:r>
            <a:endParaRPr lang="en-US" sz="1600" b="1" noProof="1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15910CF2-1357-4DF2-B777-C8BF81400A80}"/>
              </a:ext>
            </a:extLst>
          </p:cNvPr>
          <p:cNvSpPr/>
          <p:nvPr/>
        </p:nvSpPr>
        <p:spPr>
          <a:xfrm>
            <a:off x="-1" y="2493298"/>
            <a:ext cx="9143999" cy="492443"/>
          </a:xfrm>
          <a:prstGeom prst="rect">
            <a:avLst/>
          </a:prstGeom>
          <a:solidFill>
            <a:srgbClr val="035642"/>
          </a:solidFill>
        </p:spPr>
        <p:txBody>
          <a:bodyPr wrap="square" tIns="91440" bIns="91440" anchor="ctr" anchorCtr="1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</a:rPr>
              <a:t>Price &gt; 100 And Novel Category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53261701"/>
      </p:ext>
    </p:extLst>
  </p:cSld>
  <p:clrMapOvr>
    <a:masterClrMapping/>
  </p:clrMapOvr>
  <p:transition>
    <p:wipe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697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85499" y="850880"/>
            <a:ext cx="7924800" cy="4724401"/>
          </a:xfrm>
          <a:prstGeom prst="roundRect">
            <a:avLst>
              <a:gd name="adj" fmla="val 1226"/>
            </a:avLst>
          </a:prstGeom>
          <a:solidFill>
            <a:schemeClr val="bg1"/>
          </a:solidFill>
          <a:ln w="76200">
            <a:solidFill>
              <a:srgbClr val="19705D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perspectiveContrastingRightFacing">
              <a:rot lat="170509" lon="20736677" rev="117141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8665" y="850880"/>
            <a:ext cx="60069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algn="ctr">
              <a:defRPr/>
            </a:pPr>
            <a:r>
              <a:rPr lang="en-US" altLang="en-US" sz="2400" b="1" dirty="0">
                <a:solidFill>
                  <a:srgbClr val="19705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Exercise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mbria" pitchFamily="18" charset="0"/>
              <a:ea typeface="+mn-ea"/>
              <a:cs typeface="+mn-cs"/>
            </a:endParaRPr>
          </a:p>
        </p:txBody>
      </p:sp>
      <p:pic>
        <p:nvPicPr>
          <p:cNvPr id="14" name="Picture 2" descr="D:\Topsim\Graphics_Layouts\shutterstock_1719413.jpg">
            <a:extLst>
              <a:ext uri="{FF2B5EF4-FFF2-40B4-BE49-F238E27FC236}">
                <a16:creationId xmlns:a16="http://schemas.microsoft.com/office/drawing/2014/main" xmlns="" id="{DEF130B2-835B-4281-AD2F-881FF534C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2143" t="266" r="39285" b="66802"/>
          <a:stretch>
            <a:fillRect/>
          </a:stretch>
        </p:blipFill>
        <p:spPr bwMode="auto">
          <a:xfrm>
            <a:off x="7242044" y="3933056"/>
            <a:ext cx="1901955" cy="2912368"/>
          </a:xfrm>
          <a:prstGeom prst="rect">
            <a:avLst/>
          </a:prstGeom>
          <a:noFill/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432567DB-FDBB-482D-B667-FBAC15AF5F01}"/>
              </a:ext>
            </a:extLst>
          </p:cNvPr>
          <p:cNvSpPr/>
          <p:nvPr/>
        </p:nvSpPr>
        <p:spPr>
          <a:xfrm>
            <a:off x="653615" y="1355888"/>
            <a:ext cx="7543328" cy="13849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noProof="1">
                <a:solidFill>
                  <a:srgbClr val="0000FF"/>
                </a:solidFill>
                <a:latin typeface="Courier New" panose="02070309020205020404" pitchFamily="49" charset="0"/>
              </a:rPr>
              <a:t>Book</a:t>
            </a:r>
            <a:r>
              <a:rPr lang="en-US" sz="14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powerOfSubConscious = </a:t>
            </a:r>
            <a:r>
              <a:rPr lang="en-US" sz="1400" b="1" noProof="1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sz="14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Book(</a:t>
            </a:r>
            <a:r>
              <a:rPr lang="en-US" sz="1400" b="1" noProof="1">
                <a:solidFill>
                  <a:srgbClr val="A31515"/>
                </a:solidFill>
                <a:latin typeface="Courier New" panose="02070309020205020404" pitchFamily="49" charset="0"/>
              </a:rPr>
              <a:t>"nscious Mind"</a:t>
            </a:r>
            <a:r>
              <a:rPr lang="en-US" sz="1400" b="1" noProof="1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b="1" noProof="1">
                <a:solidFill>
                  <a:srgbClr val="A31515"/>
                </a:solidFill>
                <a:latin typeface="Courier New" panose="02070309020205020404" pitchFamily="49" charset="0"/>
              </a:rPr>
              <a:t>"self-help"</a:t>
            </a:r>
            <a:r>
              <a:rPr lang="en-US" sz="1400" b="1" noProof="1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b="1" noProof="1">
                <a:solidFill>
                  <a:srgbClr val="09885A"/>
                </a:solidFill>
                <a:latin typeface="Courier New" panose="02070309020205020404" pitchFamily="49" charset="0"/>
              </a:rPr>
              <a:t>296.00</a:t>
            </a:r>
            <a:r>
              <a:rPr lang="en-US" sz="1400" b="1" noProof="1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b="1" noProof="1">
                <a:solidFill>
                  <a:srgbClr val="09885A"/>
                </a:solidFill>
                <a:latin typeface="Courier New" panose="02070309020205020404" pitchFamily="49" charset="0"/>
              </a:rPr>
              <a:t>11</a:t>
            </a:r>
            <a:r>
              <a:rPr lang="en-US" sz="1400" b="1" noProof="1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400" b="1" noProof="1">
                <a:solidFill>
                  <a:srgbClr val="A31515"/>
                </a:solidFill>
                <a:latin typeface="Courier New" panose="02070309020205020404" pitchFamily="49" charset="0"/>
              </a:rPr>
              <a:t>"Joseph Murphy"</a:t>
            </a:r>
            <a:r>
              <a:rPr lang="en-US" sz="1400" b="1" noProof="1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400" b="1" noProof="1">
                <a:solidFill>
                  <a:srgbClr val="0000FF"/>
                </a:solidFill>
                <a:latin typeface="Courier New" panose="02070309020205020404" pitchFamily="49" charset="0"/>
              </a:rPr>
              <a:t>Book</a:t>
            </a:r>
            <a:r>
              <a:rPr lang="en-US" sz="14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greatGatsby = </a:t>
            </a:r>
            <a:r>
              <a:rPr lang="en-US" sz="1400" b="1" noProof="1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sz="14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Book(</a:t>
            </a:r>
            <a:r>
              <a:rPr lang="en-US" sz="1400" b="1" noProof="1">
                <a:solidFill>
                  <a:srgbClr val="A31515"/>
                </a:solidFill>
                <a:latin typeface="Courier New" panose="02070309020205020404" pitchFamily="49" charset="0"/>
              </a:rPr>
              <a:t>"Great Gatsby"</a:t>
            </a:r>
            <a:r>
              <a:rPr lang="en-US" sz="1400" b="1" noProof="1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b="1" noProof="1">
                <a:solidFill>
                  <a:srgbClr val="A31515"/>
                </a:solidFill>
                <a:latin typeface="Courier New" panose="02070309020205020404" pitchFamily="49" charset="0"/>
              </a:rPr>
              <a:t>"literature"</a:t>
            </a:r>
            <a:r>
              <a:rPr lang="en-US" sz="1400" b="1" noProof="1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b="1" noProof="1">
                <a:solidFill>
                  <a:srgbClr val="09885A"/>
                </a:solidFill>
                <a:latin typeface="Courier New" panose="02070309020205020404" pitchFamily="49" charset="0"/>
              </a:rPr>
              <a:t>96.00</a:t>
            </a:r>
            <a:r>
              <a:rPr lang="en-US" sz="1400" b="1" noProof="1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b="1" noProof="1">
                <a:solidFill>
                  <a:srgbClr val="09885A"/>
                </a:solidFill>
                <a:latin typeface="Courier New" panose="02070309020205020404" pitchFamily="49" charset="0"/>
              </a:rPr>
              <a:t>11</a:t>
            </a:r>
            <a:r>
              <a:rPr lang="en-US" sz="1400" b="1" noProof="1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b="1" noProof="1">
                <a:solidFill>
                  <a:srgbClr val="A31515"/>
                </a:solidFill>
                <a:latin typeface="Courier New" panose="02070309020205020404" pitchFamily="49" charset="0"/>
              </a:rPr>
              <a:t>"F. Scott Fitzgerald"</a:t>
            </a:r>
            <a:r>
              <a:rPr lang="en-US" sz="1400" b="1" noProof="1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400" b="1" noProof="1">
                <a:solidFill>
                  <a:srgbClr val="0000FF"/>
                </a:solidFill>
                <a:latin typeface="Courier New" panose="02070309020205020404" pitchFamily="49" charset="0"/>
              </a:rPr>
              <a:t>Book</a:t>
            </a:r>
            <a:r>
              <a:rPr lang="en-US" sz="14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alchemist = </a:t>
            </a:r>
            <a:r>
              <a:rPr lang="en-US" sz="1400" b="1" noProof="1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sz="14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Book(</a:t>
            </a:r>
            <a:r>
              <a:rPr lang="en-US" sz="1400" b="1" noProof="1">
                <a:solidFill>
                  <a:srgbClr val="A31515"/>
                </a:solidFill>
                <a:latin typeface="Courier New" panose="02070309020205020404" pitchFamily="49" charset="0"/>
              </a:rPr>
              <a:t>"The Alchemist"</a:t>
            </a:r>
            <a:r>
              <a:rPr lang="en-US" sz="1400" b="1" noProof="1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b="1" noProof="1">
                <a:solidFill>
                  <a:srgbClr val="A31515"/>
                </a:solidFill>
                <a:latin typeface="Courier New" panose="02070309020205020404" pitchFamily="49" charset="0"/>
              </a:rPr>
              <a:t>"novel"</a:t>
            </a:r>
            <a:r>
              <a:rPr lang="en-US" sz="1400" b="1" noProof="1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b="1" noProof="1">
                <a:solidFill>
                  <a:srgbClr val="09885A"/>
                </a:solidFill>
                <a:latin typeface="Courier New" panose="02070309020205020404" pitchFamily="49" charset="0"/>
              </a:rPr>
              <a:t>196.00</a:t>
            </a:r>
            <a:r>
              <a:rPr lang="en-US" sz="1400" b="1" noProof="1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b="1" noProof="1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sz="1400" b="1" noProof="1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b="1" noProof="1">
                <a:solidFill>
                  <a:srgbClr val="A31515"/>
                </a:solidFill>
                <a:latin typeface="Courier New" panose="02070309020205020404" pitchFamily="49" charset="0"/>
              </a:rPr>
              <a:t>"Paulo Coelho"</a:t>
            </a:r>
            <a:r>
              <a:rPr lang="en-US" sz="1400" b="1" noProof="1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en-US" sz="1400" b="1" noProof="1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61820B14-9D73-429C-ADC5-F4B492678D07}"/>
              </a:ext>
            </a:extLst>
          </p:cNvPr>
          <p:cNvSpPr txBox="1"/>
          <p:nvPr/>
        </p:nvSpPr>
        <p:spPr>
          <a:xfrm>
            <a:off x="1037980" y="2928403"/>
            <a:ext cx="59515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mbria" panose="02040503050406030204" pitchFamily="18" charset="0"/>
              </a:rPr>
              <a:t>For </a:t>
            </a:r>
            <a:r>
              <a:rPr lang="en-US" sz="1600" dirty="0">
                <a:latin typeface="Cambria" panose="02040503050406030204" pitchFamily="18" charset="0"/>
              </a:rPr>
              <a:t>the above Input, Identify Books 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1600" dirty="0">
                <a:latin typeface="Cambria" panose="02040503050406030204" pitchFamily="18" charset="0"/>
              </a:rPr>
              <a:t>which has Author Name with Letter O or </a:t>
            </a:r>
            <a:r>
              <a:rPr lang="en-US" sz="1600" dirty="0" smtClean="0">
                <a:latin typeface="Cambria" panose="02040503050406030204" pitchFamily="18" charset="0"/>
              </a:rPr>
              <a:t>o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ambria" panose="02040503050406030204" pitchFamily="18" charset="0"/>
              </a:rPr>
              <a:t>And </a:t>
            </a:r>
            <a:r>
              <a:rPr lang="en-US" sz="1600" dirty="0">
                <a:latin typeface="Cambria" panose="02040503050406030204" pitchFamily="18" charset="0"/>
              </a:rPr>
              <a:t>Book Name does not contain letter C or </a:t>
            </a:r>
            <a:r>
              <a:rPr lang="en-US" sz="1600" dirty="0" smtClean="0">
                <a:latin typeface="Cambria" panose="02040503050406030204" pitchFamily="18" charset="0"/>
              </a:rPr>
              <a:t>c</a:t>
            </a:r>
            <a:endParaRPr lang="en-US" sz="1600" dirty="0">
              <a:latin typeface="Cambria" panose="02040503050406030204" pitchFamily="18" charset="0"/>
            </a:endParaRP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IN" sz="1600" dirty="0">
                <a:latin typeface="Cambria" panose="02040503050406030204" pitchFamily="18" charset="0"/>
              </a:rPr>
              <a:t>Use the same Book Class and the available books are </a:t>
            </a:r>
            <a:r>
              <a:rPr lang="en-IN" sz="1600" dirty="0" smtClean="0">
                <a:latin typeface="Cambria" panose="02040503050406030204" pitchFamily="18" charset="0"/>
              </a:rPr>
              <a:t>below</a:t>
            </a:r>
            <a:endParaRPr lang="en-IN" sz="1600" dirty="0">
              <a:latin typeface="Cambria" panose="02040503050406030204" pitchFamily="18" charset="0"/>
            </a:endParaRP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IN" sz="1600" dirty="0">
                <a:latin typeface="Cambria" panose="02040503050406030204" pitchFamily="18" charset="0"/>
              </a:rPr>
              <a:t>Use Merging Multiple </a:t>
            </a:r>
            <a:r>
              <a:rPr lang="en-IN" sz="1600" dirty="0" smtClean="0">
                <a:latin typeface="Cambria" panose="02040503050406030204" pitchFamily="18" charset="0"/>
              </a:rPr>
              <a:t>Predicates</a:t>
            </a:r>
            <a:endParaRPr lang="en-IN" sz="1600" dirty="0">
              <a:latin typeface="Cambria" panose="020405030504060302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07470062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0" y="158822"/>
            <a:ext cx="6935713" cy="564606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IN" sz="2400" b="1" dirty="0">
                <a:latin typeface="Cambria" panose="02040503050406030204" pitchFamily="18" charset="0"/>
              </a:rPr>
              <a:t>Functional Interface - Consumer</a:t>
            </a:r>
            <a:endParaRPr lang="en-US" sz="2400" b="1" dirty="0">
              <a:latin typeface="Cambria" panose="02040503050406030204" pitchFamily="18" charset="0"/>
              <a:ea typeface="Cambria" panose="02040503050406030204" pitchFamily="18" charset="0"/>
              <a:cs typeface="Avenir Ligh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FCEEB87-3F25-4F88-BEB8-ADA90D67894E}"/>
              </a:ext>
            </a:extLst>
          </p:cNvPr>
          <p:cNvSpPr txBox="1"/>
          <p:nvPr/>
        </p:nvSpPr>
        <p:spPr>
          <a:xfrm>
            <a:off x="256497" y="1108682"/>
            <a:ext cx="863100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mbria" panose="02040503050406030204" pitchFamily="18" charset="0"/>
              </a:rPr>
              <a:t>The </a:t>
            </a:r>
            <a:r>
              <a:rPr lang="en-US" sz="2000" dirty="0" err="1">
                <a:latin typeface="Cambria" panose="02040503050406030204" pitchFamily="18" charset="0"/>
              </a:rPr>
              <a:t>java.util.function.Consumer</a:t>
            </a:r>
            <a:r>
              <a:rPr lang="en-US" sz="2000" dirty="0">
                <a:latin typeface="Cambria" panose="02040503050406030204" pitchFamily="18" charset="0"/>
              </a:rPr>
              <a:t>&lt;T&gt; interface defines an abstract method named accept that takes an object of generic type T and returns </a:t>
            </a:r>
            <a:r>
              <a:rPr lang="en-US" sz="2000" b="1" dirty="0">
                <a:latin typeface="Cambria" panose="02040503050406030204" pitchFamily="18" charset="0"/>
              </a:rPr>
              <a:t>no result </a:t>
            </a:r>
            <a:r>
              <a:rPr lang="en-US" sz="2000" dirty="0">
                <a:latin typeface="Cambria" panose="02040503050406030204" pitchFamily="18" charset="0"/>
              </a:rPr>
              <a:t>(void).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</a:rPr>
              <a:t>Use this interface to access an object of type T and perform some operations on it</a:t>
            </a:r>
            <a:r>
              <a:rPr lang="en-US" sz="2000" dirty="0" smtClean="0">
                <a:latin typeface="Cambria" panose="02040503050406030204" pitchFamily="18" charset="0"/>
              </a:rPr>
              <a:t>.</a:t>
            </a:r>
            <a:endParaRPr lang="en-US" sz="2000" dirty="0">
              <a:latin typeface="Cambria" panose="020405030504060302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16A62EA3-CDDF-4DE5-B313-33D25E414CE6}"/>
              </a:ext>
            </a:extLst>
          </p:cNvPr>
          <p:cNvSpPr/>
          <p:nvPr/>
        </p:nvSpPr>
        <p:spPr>
          <a:xfrm>
            <a:off x="1508761" y="3914651"/>
            <a:ext cx="6126479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fr-FR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@FunctionalInterface</a:t>
            </a:r>
            <a:endParaRPr lang="fr-FR" sz="1600" b="1" noProof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fr-FR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interface</a:t>
            </a:r>
            <a:r>
              <a:rPr lang="fr-FR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Consumer {</a:t>
            </a:r>
          </a:p>
          <a:p>
            <a:r>
              <a:rPr lang="fr-FR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	void</a:t>
            </a:r>
            <a:r>
              <a:rPr lang="fr-FR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accept(</a:t>
            </a:r>
            <a:r>
              <a:rPr lang="fr-FR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T</a:t>
            </a:r>
            <a:r>
              <a:rPr lang="fr-FR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t);</a:t>
            </a:r>
          </a:p>
          <a:p>
            <a:r>
              <a:rPr lang="fr-FR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fr-FR" sz="1600" b="1" noProof="1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60195516"/>
      </p:ext>
    </p:extLst>
  </p:cSld>
  <p:clrMapOvr>
    <a:masterClrMapping/>
  </p:clrMapOvr>
  <p:transition>
    <p:wipe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0" y="152400"/>
            <a:ext cx="6935788" cy="56515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IN" sz="2400" b="1" dirty="0">
                <a:latin typeface="Cambria" panose="02040503050406030204" pitchFamily="18" charset="0"/>
              </a:rPr>
              <a:t>Functional Interface - Consumer</a:t>
            </a:r>
            <a:endParaRPr lang="en-US" sz="2400" b="1" dirty="0">
              <a:latin typeface="Cambria" panose="02040503050406030204" pitchFamily="18" charset="0"/>
              <a:ea typeface="Cambria" panose="02040503050406030204" pitchFamily="18" charset="0"/>
              <a:cs typeface="Avenir Ligh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502A4344-1727-410C-A7A6-76CFBA2B6091}"/>
              </a:ext>
            </a:extLst>
          </p:cNvPr>
          <p:cNvSpPr/>
          <p:nvPr/>
        </p:nvSpPr>
        <p:spPr>
          <a:xfrm>
            <a:off x="0" y="837890"/>
            <a:ext cx="9144000" cy="400110"/>
          </a:xfrm>
          <a:prstGeom prst="rect">
            <a:avLst/>
          </a:prstGeom>
          <a:solidFill>
            <a:srgbClr val="035642"/>
          </a:solidFill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  <a:latin typeface="Cambria" panose="02040503050406030204" pitchFamily="18" charset="0"/>
              </a:rPr>
              <a:t>Create a class Book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E2749724-B658-4120-954D-B1DC81584223}"/>
              </a:ext>
            </a:extLst>
          </p:cNvPr>
          <p:cNvSpPr/>
          <p:nvPr/>
        </p:nvSpPr>
        <p:spPr>
          <a:xfrm>
            <a:off x="551329" y="1419895"/>
            <a:ext cx="8041342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Book</a:t>
            </a:r>
            <a:r>
              <a:rPr lang="en-US" sz="1600" b="1" noProof="1" smtClean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endParaRPr lang="en-US" sz="1600" b="1" noProof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String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name;</a:t>
            </a:r>
          </a:p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String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category;</a:t>
            </a:r>
          </a:p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price;</a:t>
            </a:r>
          </a:p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discountPercentage;</a:t>
            </a:r>
          </a:p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String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author</a:t>
            </a:r>
            <a:r>
              <a:rPr lang="en-US" sz="1600" b="1" noProof="1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sz="1600" b="1" noProof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sz="1600" b="1" noProof="1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26EA3E51-5B21-4104-B3F9-3B6FBC7B0D45}"/>
              </a:ext>
            </a:extLst>
          </p:cNvPr>
          <p:cNvSpPr/>
          <p:nvPr/>
        </p:nvSpPr>
        <p:spPr>
          <a:xfrm>
            <a:off x="-44279" y="3403457"/>
            <a:ext cx="9144000" cy="400110"/>
          </a:xfrm>
          <a:prstGeom prst="rect">
            <a:avLst/>
          </a:prstGeom>
          <a:solidFill>
            <a:srgbClr val="035642"/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b="1" noProof="1">
                <a:solidFill>
                  <a:schemeClr val="bg1"/>
                </a:solidFill>
                <a:latin typeface="Cambria" panose="02040503050406030204" pitchFamily="18" charset="0"/>
              </a:rPr>
              <a:t>Create another class PrintBookName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7CDED598-D8D1-40FB-B9F8-73E3AB1BE6F7}"/>
              </a:ext>
            </a:extLst>
          </p:cNvPr>
          <p:cNvSpPr/>
          <p:nvPr/>
        </p:nvSpPr>
        <p:spPr>
          <a:xfrm>
            <a:off x="244929" y="3971247"/>
            <a:ext cx="8565584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Book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powerOfSubConscious = 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Book(</a:t>
            </a:r>
            <a:r>
              <a:rPr lang="en-US" sz="1600" b="1" noProof="1">
                <a:solidFill>
                  <a:srgbClr val="A31515"/>
                </a:solidFill>
                <a:latin typeface="Courier New" panose="02070309020205020404" pitchFamily="49" charset="0"/>
              </a:rPr>
              <a:t>"nscious Mind"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b="1" noProof="1">
                <a:solidFill>
                  <a:srgbClr val="A31515"/>
                </a:solidFill>
                <a:latin typeface="Courier New" panose="02070309020205020404" pitchFamily="49" charset="0"/>
              </a:rPr>
              <a:t>"self-help"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b="1" noProof="1">
                <a:solidFill>
                  <a:srgbClr val="09885A"/>
                </a:solidFill>
                <a:latin typeface="Courier New" panose="02070309020205020404" pitchFamily="49" charset="0"/>
              </a:rPr>
              <a:t>296.00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b="1" noProof="1">
                <a:solidFill>
                  <a:srgbClr val="09885A"/>
                </a:solidFill>
                <a:latin typeface="Courier New" panose="02070309020205020404" pitchFamily="49" charset="0"/>
              </a:rPr>
              <a:t>11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600" b="1" noProof="1">
                <a:solidFill>
                  <a:srgbClr val="A31515"/>
                </a:solidFill>
                <a:latin typeface="Courier New" panose="02070309020205020404" pitchFamily="49" charset="0"/>
              </a:rPr>
              <a:t>"Joseph Murphy"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Book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greatGatsby = 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Book(</a:t>
            </a:r>
            <a:r>
              <a:rPr lang="en-US" sz="1600" b="1" noProof="1">
                <a:solidFill>
                  <a:srgbClr val="A31515"/>
                </a:solidFill>
                <a:latin typeface="Courier New" panose="02070309020205020404" pitchFamily="49" charset="0"/>
              </a:rPr>
              <a:t>"Great Gatsby"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b="1" noProof="1">
                <a:solidFill>
                  <a:srgbClr val="A31515"/>
                </a:solidFill>
                <a:latin typeface="Courier New" panose="02070309020205020404" pitchFamily="49" charset="0"/>
              </a:rPr>
              <a:t>"literature"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b="1" noProof="1">
                <a:solidFill>
                  <a:srgbClr val="09885A"/>
                </a:solidFill>
                <a:latin typeface="Courier New" panose="02070309020205020404" pitchFamily="49" charset="0"/>
              </a:rPr>
              <a:t>96.00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b="1" noProof="1">
                <a:solidFill>
                  <a:srgbClr val="09885A"/>
                </a:solidFill>
                <a:latin typeface="Courier New" panose="02070309020205020404" pitchFamily="49" charset="0"/>
              </a:rPr>
              <a:t>11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b="1" noProof="1">
                <a:solidFill>
                  <a:srgbClr val="A31515"/>
                </a:solidFill>
                <a:latin typeface="Courier New" panose="02070309020205020404" pitchFamily="49" charset="0"/>
              </a:rPr>
              <a:t>"F. Scott Fitzgerald"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Book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alchemist = 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Book(</a:t>
            </a:r>
            <a:r>
              <a:rPr lang="en-US" sz="1600" b="1" noProof="1">
                <a:solidFill>
                  <a:srgbClr val="A31515"/>
                </a:solidFill>
                <a:latin typeface="Courier New" panose="02070309020205020404" pitchFamily="49" charset="0"/>
              </a:rPr>
              <a:t>"The Alchemist"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b="1" noProof="1">
                <a:solidFill>
                  <a:srgbClr val="A31515"/>
                </a:solidFill>
                <a:latin typeface="Courier New" panose="02070309020205020404" pitchFamily="49" charset="0"/>
              </a:rPr>
              <a:t>"novel"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b="1" noProof="1">
                <a:solidFill>
                  <a:srgbClr val="09885A"/>
                </a:solidFill>
                <a:latin typeface="Courier New" panose="02070309020205020404" pitchFamily="49" charset="0"/>
              </a:rPr>
              <a:t>196.00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b="1" noProof="1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b="1" noProof="1">
                <a:solidFill>
                  <a:srgbClr val="A31515"/>
                </a:solidFill>
                <a:latin typeface="Courier New" panose="02070309020205020404" pitchFamily="49" charset="0"/>
              </a:rPr>
              <a:t>"Paulo Coelho"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en-US" sz="1600" b="1" noProof="1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1DEA57C4-74D3-4B25-B43A-FAA9BF7A5B11}"/>
              </a:ext>
            </a:extLst>
          </p:cNvPr>
          <p:cNvSpPr txBox="1"/>
          <p:nvPr/>
        </p:nvSpPr>
        <p:spPr>
          <a:xfrm>
            <a:off x="244929" y="5737018"/>
            <a:ext cx="8631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mbria" panose="02040503050406030204" pitchFamily="18" charset="0"/>
              </a:rPr>
              <a:t>We </a:t>
            </a:r>
            <a:r>
              <a:rPr lang="en-US" dirty="0">
                <a:latin typeface="Cambria" panose="02040503050406030204" pitchFamily="18" charset="0"/>
              </a:rPr>
              <a:t>are going to print name of every </a:t>
            </a:r>
            <a:r>
              <a:rPr lang="en-US" dirty="0" smtClean="0">
                <a:latin typeface="Cambria" panose="02040503050406030204" pitchFamily="18" charset="0"/>
              </a:rPr>
              <a:t>book.</a:t>
            </a:r>
            <a:endParaRPr lang="en-US" dirty="0">
              <a:latin typeface="Cambria" panose="020405030504060302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07553828"/>
      </p:ext>
    </p:extLst>
  </p:cSld>
  <p:clrMapOvr>
    <a:masterClrMapping/>
  </p:clrMapOvr>
  <p:transition>
    <p:wipe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0" y="152400"/>
            <a:ext cx="6935788" cy="56515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IN" sz="2400" b="1" dirty="0">
                <a:latin typeface="Cambria" panose="02040503050406030204" pitchFamily="18" charset="0"/>
              </a:rPr>
              <a:t>Functional Interface - Consumer</a:t>
            </a:r>
            <a:endParaRPr lang="en-US" sz="2400" b="1" dirty="0">
              <a:latin typeface="Cambria" panose="02040503050406030204" pitchFamily="18" charset="0"/>
              <a:ea typeface="Cambria" panose="02040503050406030204" pitchFamily="18" charset="0"/>
              <a:cs typeface="Avenir Ligh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502A4344-1727-410C-A7A6-76CFBA2B6091}"/>
              </a:ext>
            </a:extLst>
          </p:cNvPr>
          <p:cNvSpPr/>
          <p:nvPr/>
        </p:nvSpPr>
        <p:spPr>
          <a:xfrm>
            <a:off x="0" y="1040715"/>
            <a:ext cx="9143999" cy="492443"/>
          </a:xfrm>
          <a:prstGeom prst="rect">
            <a:avLst/>
          </a:prstGeom>
          <a:solidFill>
            <a:srgbClr val="035642"/>
          </a:solidFill>
        </p:spPr>
        <p:txBody>
          <a:bodyPr wrap="square" tIns="91440" bIns="9144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</a:rPr>
              <a:t>Print name of </a:t>
            </a:r>
            <a:r>
              <a:rPr lang="en-US" sz="20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Book</a:t>
            </a:r>
            <a:endParaRPr lang="en-US" sz="20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B1C31219-1CD3-4290-843A-A731F48589C9}"/>
              </a:ext>
            </a:extLst>
          </p:cNvPr>
          <p:cNvSpPr txBox="1"/>
          <p:nvPr/>
        </p:nvSpPr>
        <p:spPr>
          <a:xfrm>
            <a:off x="256497" y="2857785"/>
            <a:ext cx="8631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mbria" panose="02040503050406030204" pitchFamily="18" charset="0"/>
              </a:rPr>
              <a:t>The </a:t>
            </a:r>
            <a:r>
              <a:rPr lang="en-US" dirty="0">
                <a:latin typeface="Cambria" panose="02040503050406030204" pitchFamily="18" charset="0"/>
              </a:rPr>
              <a:t>above lambda will accept a book and print name of it</a:t>
            </a:r>
            <a:endParaRPr lang="en-IN" dirty="0">
              <a:latin typeface="Cambria" panose="020405030504060302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7F5AEB79-B34B-49C9-A171-71177C6D51DC}"/>
              </a:ext>
            </a:extLst>
          </p:cNvPr>
          <p:cNvSpPr/>
          <p:nvPr/>
        </p:nvSpPr>
        <p:spPr>
          <a:xfrm>
            <a:off x="596206" y="3541944"/>
            <a:ext cx="7951588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Book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powerOfSubConscious = 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Book(</a:t>
            </a:r>
            <a:r>
              <a:rPr lang="en-US" sz="1600" b="1" noProof="1">
                <a:solidFill>
                  <a:srgbClr val="A31515"/>
                </a:solidFill>
                <a:latin typeface="Courier New" panose="02070309020205020404" pitchFamily="49" charset="0"/>
              </a:rPr>
              <a:t>"The Power of your Subconscious Mind"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b="1" noProof="1">
                <a:solidFill>
                  <a:srgbClr val="A31515"/>
                </a:solidFill>
                <a:latin typeface="Courier New" panose="02070309020205020404" pitchFamily="49" charset="0"/>
              </a:rPr>
              <a:t>"self-help"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b="1" noProof="1">
                <a:solidFill>
                  <a:srgbClr val="09885A"/>
                </a:solidFill>
                <a:latin typeface="Courier New" panose="02070309020205020404" pitchFamily="49" charset="0"/>
              </a:rPr>
              <a:t>296.00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b="1" noProof="1">
                <a:solidFill>
                  <a:srgbClr val="09885A"/>
                </a:solidFill>
                <a:latin typeface="Courier New" panose="02070309020205020404" pitchFamily="49" charset="0"/>
              </a:rPr>
              <a:t>11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600" b="1" noProof="1">
                <a:solidFill>
                  <a:srgbClr val="A31515"/>
                </a:solidFill>
                <a:latin typeface="Courier New" panose="02070309020205020404" pitchFamily="49" charset="0"/>
              </a:rPr>
              <a:t>"Joseph Murphy"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61820B14-9D73-429C-ADC5-F4B492678D07}"/>
              </a:ext>
            </a:extLst>
          </p:cNvPr>
          <p:cNvSpPr txBox="1"/>
          <p:nvPr/>
        </p:nvSpPr>
        <p:spPr>
          <a:xfrm>
            <a:off x="596205" y="5146377"/>
            <a:ext cx="7951588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Cambria" panose="02040503050406030204" pitchFamily="18" charset="0"/>
              </a:rPr>
              <a:t>Invoking </a:t>
            </a:r>
            <a:r>
              <a:rPr lang="en-US" dirty="0">
                <a:latin typeface="Cambria" panose="02040503050406030204" pitchFamily="18" charset="0"/>
              </a:rPr>
              <a:t>the </a:t>
            </a:r>
            <a:r>
              <a:rPr lang="en-US" b="1" i="1" dirty="0">
                <a:latin typeface="Cambria" panose="02040503050406030204" pitchFamily="18" charset="0"/>
              </a:rPr>
              <a:t>accept</a:t>
            </a:r>
            <a:r>
              <a:rPr lang="en-US" dirty="0">
                <a:latin typeface="Cambria" panose="02040503050406030204" pitchFamily="18" charset="0"/>
              </a:rPr>
              <a:t>  method of </a:t>
            </a:r>
            <a:r>
              <a:rPr lang="en-US" b="1" dirty="0">
                <a:latin typeface="Cambria" panose="02040503050406030204" pitchFamily="18" charset="0"/>
              </a:rPr>
              <a:t>consumer</a:t>
            </a:r>
            <a:r>
              <a:rPr lang="en-US" dirty="0">
                <a:latin typeface="Cambria" panose="02040503050406030204" pitchFamily="18" charset="0"/>
              </a:rPr>
              <a:t> will execute the function body.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Which in turns print the book name</a:t>
            </a:r>
            <a:endParaRPr lang="en-IN" dirty="0">
              <a:latin typeface="Cambria" panose="020405030504060302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C45E6228-C888-46D3-BA0E-320A14DEEDD6}"/>
              </a:ext>
            </a:extLst>
          </p:cNvPr>
          <p:cNvSpPr/>
          <p:nvPr/>
        </p:nvSpPr>
        <p:spPr>
          <a:xfrm>
            <a:off x="1169894" y="2091275"/>
            <a:ext cx="6804212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Consumer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Book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&gt; printBookName=book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-&gt;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System.out.println(book.name);</a:t>
            </a:r>
            <a:endParaRPr lang="en-US" sz="1600" b="1" noProof="1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E84A6086-F1FA-4608-8432-17CB5133F00F}"/>
              </a:ext>
            </a:extLst>
          </p:cNvPr>
          <p:cNvSpPr/>
          <p:nvPr/>
        </p:nvSpPr>
        <p:spPr>
          <a:xfrm>
            <a:off x="1887612" y="4287657"/>
            <a:ext cx="5368777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printBookName.accept(powerOfSubConscious);</a:t>
            </a:r>
            <a:endParaRPr lang="en-US" sz="1600" b="1" noProof="1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51855651"/>
      </p:ext>
    </p:extLst>
  </p:cSld>
  <p:clrMapOvr>
    <a:masterClrMapping/>
  </p:clrMapOvr>
  <p:transition>
    <p:wipe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0" y="152400"/>
            <a:ext cx="6935788" cy="56515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IN" sz="2400" b="1" dirty="0">
                <a:latin typeface="Cambria" panose="02040503050406030204" pitchFamily="18" charset="0"/>
              </a:rPr>
              <a:t>Functional Interface – Combining Consumer</a:t>
            </a:r>
            <a:endParaRPr lang="en-US" sz="2400" b="1" dirty="0">
              <a:latin typeface="Cambria" panose="02040503050406030204" pitchFamily="18" charset="0"/>
              <a:ea typeface="Cambria" panose="02040503050406030204" pitchFamily="18" charset="0"/>
              <a:cs typeface="Avenir Ligh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502A4344-1727-410C-A7A6-76CFBA2B6091}"/>
              </a:ext>
            </a:extLst>
          </p:cNvPr>
          <p:cNvSpPr/>
          <p:nvPr/>
        </p:nvSpPr>
        <p:spPr>
          <a:xfrm>
            <a:off x="0" y="868234"/>
            <a:ext cx="9143999" cy="492443"/>
          </a:xfrm>
          <a:prstGeom prst="rect">
            <a:avLst/>
          </a:prstGeom>
          <a:solidFill>
            <a:srgbClr val="035642"/>
          </a:solidFill>
        </p:spPr>
        <p:txBody>
          <a:bodyPr wrap="square" tIns="91440" bIns="91440" anchor="ctr" anchorCtr="1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</a:rPr>
              <a:t>Print name of </a:t>
            </a:r>
            <a:r>
              <a:rPr lang="en-US" sz="20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Book 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</a:rPr>
              <a:t>and Author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B1C31219-1CD3-4290-843A-A731F48589C9}"/>
              </a:ext>
            </a:extLst>
          </p:cNvPr>
          <p:cNvSpPr txBox="1"/>
          <p:nvPr/>
        </p:nvSpPr>
        <p:spPr>
          <a:xfrm>
            <a:off x="1" y="3211351"/>
            <a:ext cx="9144000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The first lambda expression will accept a book and print name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The second lambda expression will accept a book and print author</a:t>
            </a:r>
            <a:endParaRPr lang="en-IN" dirty="0">
              <a:latin typeface="Cambria" panose="020405030504060302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F3945E02-6772-4E5D-8EBE-7FE6A896C79C}"/>
              </a:ext>
            </a:extLst>
          </p:cNvPr>
          <p:cNvSpPr/>
          <p:nvPr/>
        </p:nvSpPr>
        <p:spPr>
          <a:xfrm>
            <a:off x="544264" y="1941367"/>
            <a:ext cx="8055472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Consumer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Book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&gt; printBookName=book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-&gt;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System.out.print(book.name);</a:t>
            </a:r>
          </a:p>
          <a:p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Consumer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Book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&gt; printBookAuthor=book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-&gt;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System.out.println(</a:t>
            </a:r>
            <a:r>
              <a:rPr lang="en-US" sz="1600" b="1" noProof="1">
                <a:solidFill>
                  <a:srgbClr val="A31515"/>
                </a:solidFill>
                <a:latin typeface="Courier New" panose="02070309020205020404" pitchFamily="49" charset="0"/>
              </a:rPr>
              <a:t>"=&gt;"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+ book.author);</a:t>
            </a:r>
            <a:endParaRPr lang="en-US" sz="1600" b="1" noProof="1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25144469"/>
      </p:ext>
    </p:extLst>
  </p:cSld>
  <p:clrMapOvr>
    <a:masterClrMapping/>
  </p:clrMapOvr>
  <p:transition>
    <p:wipe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0" y="152400"/>
            <a:ext cx="6935788" cy="56515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IN" sz="2400" b="1" dirty="0">
                <a:latin typeface="Cambria" panose="02040503050406030204" pitchFamily="18" charset="0"/>
              </a:rPr>
              <a:t>Functional Interface – Combining Consumer</a:t>
            </a:r>
            <a:endParaRPr lang="en-US" sz="2400" b="1" dirty="0">
              <a:latin typeface="Cambria" panose="02040503050406030204" pitchFamily="18" charset="0"/>
              <a:ea typeface="Cambria" panose="02040503050406030204" pitchFamily="18" charset="0"/>
              <a:cs typeface="Avenir Ligh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502A4344-1727-410C-A7A6-76CFBA2B6091}"/>
              </a:ext>
            </a:extLst>
          </p:cNvPr>
          <p:cNvSpPr/>
          <p:nvPr/>
        </p:nvSpPr>
        <p:spPr>
          <a:xfrm>
            <a:off x="0" y="914400"/>
            <a:ext cx="9143999" cy="492443"/>
          </a:xfrm>
          <a:prstGeom prst="rect">
            <a:avLst/>
          </a:prstGeom>
          <a:solidFill>
            <a:srgbClr val="035642"/>
          </a:solidFill>
        </p:spPr>
        <p:txBody>
          <a:bodyPr wrap="square" tIns="91440" bIns="91440" anchor="ctr" anchorCtr="1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</a:rPr>
              <a:t>Print name of </a:t>
            </a:r>
            <a:r>
              <a:rPr lang="en-US" sz="20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Book </a:t>
            </a:r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</a:rPr>
              <a:t>and Author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7F5AEB79-B34B-49C9-A171-71177C6D51DC}"/>
              </a:ext>
            </a:extLst>
          </p:cNvPr>
          <p:cNvSpPr/>
          <p:nvPr/>
        </p:nvSpPr>
        <p:spPr>
          <a:xfrm>
            <a:off x="596206" y="1633969"/>
            <a:ext cx="7951588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Book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powerOfSubConscious = 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Book(</a:t>
            </a:r>
            <a:r>
              <a:rPr lang="en-US" sz="1600" b="1" noProof="1">
                <a:solidFill>
                  <a:srgbClr val="A31515"/>
                </a:solidFill>
                <a:latin typeface="Courier New" panose="02070309020205020404" pitchFamily="49" charset="0"/>
              </a:rPr>
              <a:t>"The Power of your Subconscious Mind"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b="1" noProof="1">
                <a:solidFill>
                  <a:srgbClr val="A31515"/>
                </a:solidFill>
                <a:latin typeface="Courier New" panose="02070309020205020404" pitchFamily="49" charset="0"/>
              </a:rPr>
              <a:t>"self-help"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b="1" noProof="1">
                <a:solidFill>
                  <a:srgbClr val="09885A"/>
                </a:solidFill>
                <a:latin typeface="Courier New" panose="02070309020205020404" pitchFamily="49" charset="0"/>
              </a:rPr>
              <a:t>296.00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b="1" noProof="1">
                <a:solidFill>
                  <a:srgbClr val="09885A"/>
                </a:solidFill>
                <a:latin typeface="Courier New" panose="02070309020205020404" pitchFamily="49" charset="0"/>
              </a:rPr>
              <a:t>11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600" b="1" noProof="1">
                <a:solidFill>
                  <a:srgbClr val="A31515"/>
                </a:solidFill>
                <a:latin typeface="Courier New" panose="02070309020205020404" pitchFamily="49" charset="0"/>
              </a:rPr>
              <a:t>"Joseph Murphy"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61820B14-9D73-429C-ADC5-F4B492678D07}"/>
              </a:ext>
            </a:extLst>
          </p:cNvPr>
          <p:cNvSpPr txBox="1"/>
          <p:nvPr/>
        </p:nvSpPr>
        <p:spPr>
          <a:xfrm>
            <a:off x="1" y="3294639"/>
            <a:ext cx="914399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Cambria" panose="02040503050406030204" pitchFamily="18" charset="0"/>
              </a:rPr>
              <a:t>The </a:t>
            </a:r>
            <a:r>
              <a:rPr lang="en-US" dirty="0">
                <a:latin typeface="Cambria" panose="02040503050406030204" pitchFamily="18" charset="0"/>
              </a:rPr>
              <a:t>above line will invoke the </a:t>
            </a:r>
            <a:r>
              <a:rPr lang="en-US" dirty="0" err="1">
                <a:latin typeface="Cambria" panose="02040503050406030204" pitchFamily="18" charset="0"/>
              </a:rPr>
              <a:t>printBookName</a:t>
            </a:r>
            <a:r>
              <a:rPr lang="en-US" dirty="0">
                <a:latin typeface="Cambria" panose="02040503050406030204" pitchFamily="18" charset="0"/>
              </a:rPr>
              <a:t> lambda expression with the arguments specified in </a:t>
            </a:r>
            <a:r>
              <a:rPr lang="en-US" b="1" i="1" dirty="0">
                <a:latin typeface="Cambria" panose="02040503050406030204" pitchFamily="18" charset="0"/>
              </a:rPr>
              <a:t>accept</a:t>
            </a:r>
            <a:r>
              <a:rPr lang="en-US" dirty="0">
                <a:latin typeface="Cambria" panose="020405030504060302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And then it will Invoke </a:t>
            </a:r>
            <a:r>
              <a:rPr lang="en-US" dirty="0" err="1">
                <a:latin typeface="Cambria" panose="02040503050406030204" pitchFamily="18" charset="0"/>
              </a:rPr>
              <a:t>printBookAuthor</a:t>
            </a:r>
            <a:r>
              <a:rPr lang="en-US" dirty="0">
                <a:latin typeface="Cambria" panose="02040503050406030204" pitchFamily="18" charset="0"/>
              </a:rPr>
              <a:t> lambda expression with the arguments specified in </a:t>
            </a:r>
            <a:r>
              <a:rPr lang="en-US" b="1" i="1" dirty="0">
                <a:latin typeface="Cambria" panose="02040503050406030204" pitchFamily="18" charset="0"/>
              </a:rPr>
              <a:t>accept</a:t>
            </a:r>
            <a:r>
              <a:rPr lang="en-US" dirty="0">
                <a:latin typeface="Cambria" panose="020405030504060302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The result will be like </a:t>
            </a:r>
            <a:r>
              <a:rPr lang="en-US" dirty="0" smtClean="0">
                <a:latin typeface="Cambria" panose="02040503050406030204" pitchFamily="18" charset="0"/>
              </a:rPr>
              <a:t>below:</a:t>
            </a:r>
            <a:endParaRPr lang="en-IN" dirty="0">
              <a:latin typeface="Cambria" panose="020405030504060302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5D7E4D4E-2011-4C37-9734-20157B708F15}"/>
              </a:ext>
            </a:extLst>
          </p:cNvPr>
          <p:cNvSpPr/>
          <p:nvPr/>
        </p:nvSpPr>
        <p:spPr>
          <a:xfrm>
            <a:off x="1150225" y="2428346"/>
            <a:ext cx="6843550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printBookName.andThen(printBookAuthor).accept(powerOfSubConscious);</a:t>
            </a:r>
            <a:endParaRPr lang="en-US" sz="1600" b="1" noProof="1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A06F2706-57DE-40B2-BFDD-684291109F78}"/>
              </a:ext>
            </a:extLst>
          </p:cNvPr>
          <p:cNvSpPr/>
          <p:nvPr/>
        </p:nvSpPr>
        <p:spPr>
          <a:xfrm>
            <a:off x="1336638" y="5689126"/>
            <a:ext cx="6470725" cy="3385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The Power of your Subconscious Mind=&gt;Joseph Murphy</a:t>
            </a:r>
            <a:endParaRPr lang="en-US" sz="1600" b="1" dirty="0">
              <a:latin typeface="Cambria" panose="020405030504060302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75877051"/>
      </p:ext>
    </p:extLst>
  </p:cSld>
  <p:clrMapOvr>
    <a:masterClrMapping/>
  </p:clrMapOvr>
  <p:transition>
    <p:wipe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0" y="152400"/>
            <a:ext cx="6935788" cy="56515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IN" sz="2400" b="1" dirty="0">
                <a:latin typeface="Cambria" panose="02040503050406030204" pitchFamily="18" charset="0"/>
              </a:rPr>
              <a:t>Functional Interface –Consumer</a:t>
            </a:r>
            <a:endParaRPr lang="en-US" sz="2400" b="1" dirty="0">
              <a:latin typeface="Cambria" panose="02040503050406030204" pitchFamily="18" charset="0"/>
              <a:ea typeface="Cambria" panose="02040503050406030204" pitchFamily="18" charset="0"/>
              <a:cs typeface="Avenir Ligh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502A4344-1727-410C-A7A6-76CFBA2B6091}"/>
              </a:ext>
            </a:extLst>
          </p:cNvPr>
          <p:cNvSpPr/>
          <p:nvPr/>
        </p:nvSpPr>
        <p:spPr>
          <a:xfrm>
            <a:off x="1" y="1040715"/>
            <a:ext cx="5185186" cy="461665"/>
          </a:xfrm>
          <a:prstGeom prst="rect">
            <a:avLst/>
          </a:prstGeom>
          <a:solidFill>
            <a:srgbClr val="035642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</a:rPr>
              <a:t>Exercise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61820B14-9D73-429C-ADC5-F4B492678D07}"/>
              </a:ext>
            </a:extLst>
          </p:cNvPr>
          <p:cNvSpPr txBox="1"/>
          <p:nvPr/>
        </p:nvSpPr>
        <p:spPr>
          <a:xfrm>
            <a:off x="373144" y="1681665"/>
            <a:ext cx="863100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>
              <a:latin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Based on the previous demo </a:t>
            </a:r>
            <a:r>
              <a:rPr lang="en-US" b="1" dirty="0">
                <a:latin typeface="Cambria" panose="02040503050406030204" pitchFamily="18" charset="0"/>
              </a:rPr>
              <a:t>Print name of book and Author </a:t>
            </a:r>
            <a:r>
              <a:rPr lang="en-IN" sz="1000" dirty="0">
                <a:latin typeface="Cambria" panose="02040503050406030204" pitchFamily="18" charset="0"/>
              </a:rPr>
              <a:t>Combining Consumer</a:t>
            </a:r>
            <a:endParaRPr lang="en-IN" dirty="0">
              <a:latin typeface="Cambria" panose="020405030504060302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1400" dirty="0">
                <a:latin typeface="Cambria" panose="02040503050406030204" pitchFamily="18" charset="0"/>
              </a:rPr>
              <a:t>Use the same Book Class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1400" dirty="0">
                <a:latin typeface="Cambria" panose="02040503050406030204" pitchFamily="18" charset="0"/>
              </a:rPr>
              <a:t>Reference the other class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1400" dirty="0">
                <a:latin typeface="Cambria" panose="02040503050406030204" pitchFamily="18" charset="0"/>
              </a:rPr>
              <a:t>Use the below Book Instances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400" dirty="0">
              <a:latin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Modify the lambda expression </a:t>
            </a:r>
            <a:r>
              <a:rPr lang="en-US" noProof="1">
                <a:solidFill>
                  <a:srgbClr val="000000"/>
                </a:solidFill>
                <a:latin typeface="Courier New" panose="02070309020205020404" pitchFamily="49" charset="0"/>
              </a:rPr>
              <a:t>printBookName.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Along with printing the book </a:t>
            </a:r>
            <a:r>
              <a:rPr lang="en-US" dirty="0" smtClean="0">
                <a:latin typeface="Cambria" panose="02040503050406030204" pitchFamily="18" charset="0"/>
              </a:rPr>
              <a:t>name, </a:t>
            </a:r>
            <a:endParaRPr lang="en-US" dirty="0">
              <a:latin typeface="Cambria" panose="020405030504060302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The author name for the book should be changed to “</a:t>
            </a:r>
            <a:r>
              <a:rPr lang="en-US" dirty="0" err="1">
                <a:latin typeface="Cambria" panose="02040503050406030204" pitchFamily="18" charset="0"/>
              </a:rPr>
              <a:t>Mr.X</a:t>
            </a:r>
            <a:r>
              <a:rPr lang="en-US" dirty="0">
                <a:latin typeface="Cambria" panose="02040503050406030204" pitchFamily="18" charset="0"/>
              </a:rPr>
              <a:t>” within that expression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Observe the results after printing book name and author.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5C4A4FE6-A907-4AFA-AB78-347F9A03D0B4}"/>
              </a:ext>
            </a:extLst>
          </p:cNvPr>
          <p:cNvSpPr/>
          <p:nvPr/>
        </p:nvSpPr>
        <p:spPr>
          <a:xfrm>
            <a:off x="833718" y="3013501"/>
            <a:ext cx="8041342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noProof="1">
                <a:solidFill>
                  <a:srgbClr val="0000FF"/>
                </a:solidFill>
                <a:latin typeface="Courier New" panose="02070309020205020404" pitchFamily="49" charset="0"/>
              </a:rPr>
              <a:t>Book</a:t>
            </a:r>
            <a:r>
              <a:rPr lang="en-US" sz="1200" noProof="1">
                <a:solidFill>
                  <a:srgbClr val="000000"/>
                </a:solidFill>
                <a:latin typeface="Courier New" panose="02070309020205020404" pitchFamily="49" charset="0"/>
              </a:rPr>
              <a:t> powerOfSubConscious = </a:t>
            </a:r>
            <a:r>
              <a:rPr lang="en-US" sz="1200" noProof="1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sz="1200" noProof="1">
                <a:solidFill>
                  <a:srgbClr val="000000"/>
                </a:solidFill>
                <a:latin typeface="Courier New" panose="02070309020205020404" pitchFamily="49" charset="0"/>
              </a:rPr>
              <a:t> Book(</a:t>
            </a:r>
            <a:r>
              <a:rPr lang="en-US" sz="1200" noProof="1">
                <a:solidFill>
                  <a:srgbClr val="A31515"/>
                </a:solidFill>
                <a:latin typeface="Courier New" panose="02070309020205020404" pitchFamily="49" charset="0"/>
              </a:rPr>
              <a:t>“The power of subconscious Mind"</a:t>
            </a:r>
            <a:r>
              <a:rPr lang="en-US" sz="1200" noProof="1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200" noProof="1">
                <a:solidFill>
                  <a:srgbClr val="A31515"/>
                </a:solidFill>
                <a:latin typeface="Courier New" panose="02070309020205020404" pitchFamily="49" charset="0"/>
              </a:rPr>
              <a:t>"self-help"</a:t>
            </a:r>
            <a:r>
              <a:rPr lang="en-US" sz="1200" noProof="1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200" noProof="1">
                <a:solidFill>
                  <a:srgbClr val="09885A"/>
                </a:solidFill>
                <a:latin typeface="Courier New" panose="02070309020205020404" pitchFamily="49" charset="0"/>
              </a:rPr>
              <a:t>296.00</a:t>
            </a:r>
            <a:r>
              <a:rPr lang="en-US" sz="1200" noProof="1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200" noProof="1">
                <a:solidFill>
                  <a:srgbClr val="09885A"/>
                </a:solidFill>
                <a:latin typeface="Courier New" panose="02070309020205020404" pitchFamily="49" charset="0"/>
              </a:rPr>
              <a:t>11</a:t>
            </a:r>
            <a:r>
              <a:rPr lang="en-US" sz="1200" noProof="1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200" noProof="1">
                <a:solidFill>
                  <a:srgbClr val="A31515"/>
                </a:solidFill>
                <a:latin typeface="Courier New" panose="02070309020205020404" pitchFamily="49" charset="0"/>
              </a:rPr>
              <a:t>"Joseph Murphy"</a:t>
            </a:r>
            <a:r>
              <a:rPr lang="en-US" sz="1200" noProof="1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200" noProof="1">
                <a:solidFill>
                  <a:srgbClr val="0000FF"/>
                </a:solidFill>
                <a:latin typeface="Courier New" panose="02070309020205020404" pitchFamily="49" charset="0"/>
              </a:rPr>
              <a:t>Book</a:t>
            </a:r>
            <a:r>
              <a:rPr lang="en-US" sz="1200" noProof="1">
                <a:solidFill>
                  <a:srgbClr val="000000"/>
                </a:solidFill>
                <a:latin typeface="Courier New" panose="02070309020205020404" pitchFamily="49" charset="0"/>
              </a:rPr>
              <a:t> greatGatsby = </a:t>
            </a:r>
            <a:r>
              <a:rPr lang="en-US" sz="1200" noProof="1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sz="1200" noProof="1">
                <a:solidFill>
                  <a:srgbClr val="000000"/>
                </a:solidFill>
                <a:latin typeface="Courier New" panose="02070309020205020404" pitchFamily="49" charset="0"/>
              </a:rPr>
              <a:t> Book(</a:t>
            </a:r>
            <a:r>
              <a:rPr lang="en-US" sz="1200" noProof="1">
                <a:solidFill>
                  <a:srgbClr val="A31515"/>
                </a:solidFill>
                <a:latin typeface="Courier New" panose="02070309020205020404" pitchFamily="49" charset="0"/>
              </a:rPr>
              <a:t>"Great Gatsby"</a:t>
            </a:r>
            <a:r>
              <a:rPr lang="en-US" sz="1200" noProof="1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200" noProof="1">
                <a:solidFill>
                  <a:srgbClr val="A31515"/>
                </a:solidFill>
                <a:latin typeface="Courier New" panose="02070309020205020404" pitchFamily="49" charset="0"/>
              </a:rPr>
              <a:t>"literature"</a:t>
            </a:r>
            <a:r>
              <a:rPr lang="en-US" sz="1200" noProof="1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200" noProof="1">
                <a:solidFill>
                  <a:srgbClr val="09885A"/>
                </a:solidFill>
                <a:latin typeface="Courier New" panose="02070309020205020404" pitchFamily="49" charset="0"/>
              </a:rPr>
              <a:t>96.00</a:t>
            </a:r>
            <a:r>
              <a:rPr lang="en-US" sz="1200" noProof="1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200" noProof="1">
                <a:solidFill>
                  <a:srgbClr val="09885A"/>
                </a:solidFill>
                <a:latin typeface="Courier New" panose="02070309020205020404" pitchFamily="49" charset="0"/>
              </a:rPr>
              <a:t>11</a:t>
            </a:r>
            <a:r>
              <a:rPr lang="en-US" sz="1200" noProof="1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200" noProof="1">
                <a:solidFill>
                  <a:srgbClr val="A31515"/>
                </a:solidFill>
                <a:latin typeface="Courier New" panose="02070309020205020404" pitchFamily="49" charset="0"/>
              </a:rPr>
              <a:t>"F. Scott Fitzgerald"</a:t>
            </a:r>
            <a:r>
              <a:rPr lang="en-US" sz="1200" noProof="1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200" noProof="1">
                <a:solidFill>
                  <a:srgbClr val="0000FF"/>
                </a:solidFill>
                <a:latin typeface="Courier New" panose="02070309020205020404" pitchFamily="49" charset="0"/>
              </a:rPr>
              <a:t>Book</a:t>
            </a:r>
            <a:r>
              <a:rPr lang="en-US" sz="1200" noProof="1">
                <a:solidFill>
                  <a:srgbClr val="000000"/>
                </a:solidFill>
                <a:latin typeface="Courier New" panose="02070309020205020404" pitchFamily="49" charset="0"/>
              </a:rPr>
              <a:t> alchemist = </a:t>
            </a:r>
            <a:r>
              <a:rPr lang="en-US" sz="1200" noProof="1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sz="1200" noProof="1">
                <a:solidFill>
                  <a:srgbClr val="000000"/>
                </a:solidFill>
                <a:latin typeface="Courier New" panose="02070309020205020404" pitchFamily="49" charset="0"/>
              </a:rPr>
              <a:t> Book(</a:t>
            </a:r>
            <a:r>
              <a:rPr lang="en-US" sz="1200" noProof="1">
                <a:solidFill>
                  <a:srgbClr val="A31515"/>
                </a:solidFill>
                <a:latin typeface="Courier New" panose="02070309020205020404" pitchFamily="49" charset="0"/>
              </a:rPr>
              <a:t>"The Alchemist"</a:t>
            </a:r>
            <a:r>
              <a:rPr lang="en-US" sz="1200" noProof="1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200" noProof="1">
                <a:solidFill>
                  <a:srgbClr val="A31515"/>
                </a:solidFill>
                <a:latin typeface="Courier New" panose="02070309020205020404" pitchFamily="49" charset="0"/>
              </a:rPr>
              <a:t>"novel"</a:t>
            </a:r>
            <a:r>
              <a:rPr lang="en-US" sz="1200" noProof="1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200" noProof="1">
                <a:solidFill>
                  <a:srgbClr val="09885A"/>
                </a:solidFill>
                <a:latin typeface="Courier New" panose="02070309020205020404" pitchFamily="49" charset="0"/>
              </a:rPr>
              <a:t>196.00</a:t>
            </a:r>
            <a:r>
              <a:rPr lang="en-US" sz="1200" noProof="1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200" noProof="1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sz="1200" noProof="1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200" noProof="1">
                <a:solidFill>
                  <a:srgbClr val="A31515"/>
                </a:solidFill>
                <a:latin typeface="Courier New" panose="02070309020205020404" pitchFamily="49" charset="0"/>
              </a:rPr>
              <a:t>"Paulo Coelho"</a:t>
            </a:r>
            <a:r>
              <a:rPr lang="en-US" sz="1200" noProof="1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en-US" sz="1200" b="0" noProof="1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25772018"/>
      </p:ext>
    </p:extLst>
  </p:cSld>
  <p:clrMapOvr>
    <a:masterClrMapping/>
  </p:clrMapOvr>
  <p:transition>
    <p:wipe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697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85499" y="850880"/>
            <a:ext cx="7924800" cy="4724401"/>
          </a:xfrm>
          <a:prstGeom prst="roundRect">
            <a:avLst>
              <a:gd name="adj" fmla="val 1226"/>
            </a:avLst>
          </a:prstGeom>
          <a:solidFill>
            <a:schemeClr val="bg1"/>
          </a:solidFill>
          <a:ln w="76200">
            <a:solidFill>
              <a:srgbClr val="19705D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perspectiveContrastingRightFacing">
              <a:rot lat="170509" lon="20736677" rev="117141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8665" y="850880"/>
            <a:ext cx="60069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algn="ctr">
              <a:defRPr/>
            </a:pPr>
            <a:r>
              <a:rPr lang="en-US" altLang="en-US" sz="2400" b="1" dirty="0">
                <a:solidFill>
                  <a:srgbClr val="19705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Exercise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mbria" pitchFamily="18" charset="0"/>
              <a:ea typeface="+mn-ea"/>
              <a:cs typeface="+mn-cs"/>
            </a:endParaRPr>
          </a:p>
        </p:txBody>
      </p:sp>
      <p:pic>
        <p:nvPicPr>
          <p:cNvPr id="14" name="Picture 2" descr="D:\Topsim\Graphics_Layouts\shutterstock_1719413.jpg">
            <a:extLst>
              <a:ext uri="{FF2B5EF4-FFF2-40B4-BE49-F238E27FC236}">
                <a16:creationId xmlns:a16="http://schemas.microsoft.com/office/drawing/2014/main" xmlns="" id="{DEF130B2-835B-4281-AD2F-881FF534C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2143" t="266" r="39285" b="66802"/>
          <a:stretch>
            <a:fillRect/>
          </a:stretch>
        </p:blipFill>
        <p:spPr bwMode="auto">
          <a:xfrm>
            <a:off x="7242044" y="3933056"/>
            <a:ext cx="1901955" cy="2912368"/>
          </a:xfrm>
          <a:prstGeom prst="rect">
            <a:avLst/>
          </a:prstGeom>
          <a:noFill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1820B14-9D73-429C-ADC5-F4B492678D07}"/>
              </a:ext>
            </a:extLst>
          </p:cNvPr>
          <p:cNvSpPr txBox="1"/>
          <p:nvPr/>
        </p:nvSpPr>
        <p:spPr>
          <a:xfrm>
            <a:off x="698665" y="1312545"/>
            <a:ext cx="7579921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Based 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on the previous demo </a:t>
            </a: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Print name of book and Author </a:t>
            </a: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Combining Consumer</a:t>
            </a:r>
          </a:p>
          <a:p>
            <a:pPr marL="514350" lvl="1" indent="-285750">
              <a:buSzPct val="70000"/>
              <a:buFont typeface="Courier New" panose="02070309020205020404" pitchFamily="49" charset="0"/>
              <a:buChar char="o"/>
            </a:pP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Use the same Book Class</a:t>
            </a:r>
          </a:p>
          <a:p>
            <a:pPr marL="514350" lvl="1" indent="-285750">
              <a:buSzPct val="70000"/>
              <a:buFont typeface="Courier New" panose="02070309020205020404" pitchFamily="49" charset="0"/>
              <a:buChar char="o"/>
            </a:pP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Reference the other class</a:t>
            </a:r>
          </a:p>
          <a:p>
            <a:pPr marL="514350" lvl="1" indent="-285750">
              <a:buSzPct val="70000"/>
              <a:buFont typeface="Courier New" panose="02070309020205020404" pitchFamily="49" charset="0"/>
              <a:buChar char="o"/>
            </a:pP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Use the below Book Instances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16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Modify the lambda expression </a:t>
            </a:r>
            <a:r>
              <a:rPr lang="en-US" sz="1600" noProof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printBookName. </a:t>
            </a:r>
          </a:p>
          <a:p>
            <a:pPr marL="514350" lvl="1" indent="-285750">
              <a:buSzPct val="70000"/>
              <a:buFont typeface="Courier New" panose="02070309020205020404" pitchFamily="49" charset="0"/>
              <a:buChar char="o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Along with printing the book </a:t>
            </a:r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name, </a:t>
            </a:r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lvl="1" indent="-285750">
              <a:buSzPct val="70000"/>
              <a:buFont typeface="Courier New" panose="02070309020205020404" pitchFamily="49" charset="0"/>
              <a:buChar char="o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The author name for the book should be changed to “</a:t>
            </a:r>
            <a:r>
              <a:rPr lang="en-US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Mr.X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” within that </a:t>
            </a:r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</a:rPr>
              <a:t>expression</a:t>
            </a:r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Observe the results after printing book name and author.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5C4A4FE6-A907-4AFA-AB78-347F9A03D0B4}"/>
              </a:ext>
            </a:extLst>
          </p:cNvPr>
          <p:cNvSpPr/>
          <p:nvPr/>
        </p:nvSpPr>
        <p:spPr>
          <a:xfrm>
            <a:off x="699934" y="2716628"/>
            <a:ext cx="7493087" cy="13849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400" b="1" noProof="1">
                <a:solidFill>
                  <a:srgbClr val="0000FF"/>
                </a:solidFill>
                <a:latin typeface="Courier New" panose="02070309020205020404" pitchFamily="49" charset="0"/>
              </a:rPr>
              <a:t>Book</a:t>
            </a:r>
            <a:r>
              <a:rPr lang="en-US" sz="14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powerOfSubConscious = </a:t>
            </a:r>
            <a:r>
              <a:rPr lang="en-US" sz="1400" b="1" noProof="1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sz="14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Book(</a:t>
            </a:r>
            <a:r>
              <a:rPr lang="en-US" sz="1400" b="1" noProof="1">
                <a:solidFill>
                  <a:srgbClr val="A31515"/>
                </a:solidFill>
                <a:latin typeface="Courier New" panose="02070309020205020404" pitchFamily="49" charset="0"/>
              </a:rPr>
              <a:t>“The power of subconscious Mind"</a:t>
            </a:r>
            <a:r>
              <a:rPr lang="en-US" sz="1400" b="1" noProof="1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b="1" noProof="1">
                <a:solidFill>
                  <a:srgbClr val="A31515"/>
                </a:solidFill>
                <a:latin typeface="Courier New" panose="02070309020205020404" pitchFamily="49" charset="0"/>
              </a:rPr>
              <a:t>"self-help"</a:t>
            </a:r>
            <a:r>
              <a:rPr lang="en-US" sz="1400" b="1" noProof="1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b="1" noProof="1">
                <a:solidFill>
                  <a:srgbClr val="09885A"/>
                </a:solidFill>
                <a:latin typeface="Courier New" panose="02070309020205020404" pitchFamily="49" charset="0"/>
              </a:rPr>
              <a:t>296.00</a:t>
            </a:r>
            <a:r>
              <a:rPr lang="en-US" sz="1400" b="1" noProof="1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b="1" noProof="1">
                <a:solidFill>
                  <a:srgbClr val="09885A"/>
                </a:solidFill>
                <a:latin typeface="Courier New" panose="02070309020205020404" pitchFamily="49" charset="0"/>
              </a:rPr>
              <a:t>11</a:t>
            </a:r>
            <a:r>
              <a:rPr lang="en-US" sz="1400" b="1" noProof="1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400" b="1" noProof="1">
                <a:solidFill>
                  <a:srgbClr val="A31515"/>
                </a:solidFill>
                <a:latin typeface="Courier New" panose="02070309020205020404" pitchFamily="49" charset="0"/>
              </a:rPr>
              <a:t>"Joseph Murphy"</a:t>
            </a:r>
            <a:r>
              <a:rPr lang="en-US" sz="1400" b="1" noProof="1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400" b="1" noProof="1">
                <a:solidFill>
                  <a:srgbClr val="0000FF"/>
                </a:solidFill>
                <a:latin typeface="Courier New" panose="02070309020205020404" pitchFamily="49" charset="0"/>
              </a:rPr>
              <a:t>Book</a:t>
            </a:r>
            <a:r>
              <a:rPr lang="en-US" sz="14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greatGatsby = </a:t>
            </a:r>
            <a:r>
              <a:rPr lang="en-US" sz="1400" b="1" noProof="1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sz="14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Book(</a:t>
            </a:r>
            <a:r>
              <a:rPr lang="en-US" sz="1400" b="1" noProof="1">
                <a:solidFill>
                  <a:srgbClr val="A31515"/>
                </a:solidFill>
                <a:latin typeface="Courier New" panose="02070309020205020404" pitchFamily="49" charset="0"/>
              </a:rPr>
              <a:t>"Great Gatsby"</a:t>
            </a:r>
            <a:r>
              <a:rPr lang="en-US" sz="1400" b="1" noProof="1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b="1" noProof="1">
                <a:solidFill>
                  <a:srgbClr val="A31515"/>
                </a:solidFill>
                <a:latin typeface="Courier New" panose="02070309020205020404" pitchFamily="49" charset="0"/>
              </a:rPr>
              <a:t>"literature"</a:t>
            </a:r>
            <a:r>
              <a:rPr lang="en-US" sz="1400" b="1" noProof="1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b="1" noProof="1">
                <a:solidFill>
                  <a:srgbClr val="09885A"/>
                </a:solidFill>
                <a:latin typeface="Courier New" panose="02070309020205020404" pitchFamily="49" charset="0"/>
              </a:rPr>
              <a:t>96.00</a:t>
            </a:r>
            <a:r>
              <a:rPr lang="en-US" sz="1400" b="1" noProof="1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b="1" noProof="1">
                <a:solidFill>
                  <a:srgbClr val="09885A"/>
                </a:solidFill>
                <a:latin typeface="Courier New" panose="02070309020205020404" pitchFamily="49" charset="0"/>
              </a:rPr>
              <a:t>11</a:t>
            </a:r>
            <a:r>
              <a:rPr lang="en-US" sz="1400" b="1" noProof="1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b="1" noProof="1">
                <a:solidFill>
                  <a:srgbClr val="A31515"/>
                </a:solidFill>
                <a:latin typeface="Courier New" panose="02070309020205020404" pitchFamily="49" charset="0"/>
              </a:rPr>
              <a:t>"F. Scott Fitzgerald"</a:t>
            </a:r>
            <a:r>
              <a:rPr lang="en-US" sz="1400" b="1" noProof="1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400" b="1" noProof="1">
                <a:solidFill>
                  <a:srgbClr val="0000FF"/>
                </a:solidFill>
                <a:latin typeface="Courier New" panose="02070309020205020404" pitchFamily="49" charset="0"/>
              </a:rPr>
              <a:t>Book</a:t>
            </a:r>
            <a:r>
              <a:rPr lang="en-US" sz="14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alchemist = </a:t>
            </a:r>
            <a:r>
              <a:rPr lang="en-US" sz="1400" b="1" noProof="1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sz="14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Book(</a:t>
            </a:r>
            <a:r>
              <a:rPr lang="en-US" sz="1400" b="1" noProof="1">
                <a:solidFill>
                  <a:srgbClr val="A31515"/>
                </a:solidFill>
                <a:latin typeface="Courier New" panose="02070309020205020404" pitchFamily="49" charset="0"/>
              </a:rPr>
              <a:t>"The Alchemist"</a:t>
            </a:r>
            <a:r>
              <a:rPr lang="en-US" sz="1400" b="1" noProof="1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b="1" noProof="1">
                <a:solidFill>
                  <a:srgbClr val="A31515"/>
                </a:solidFill>
                <a:latin typeface="Courier New" panose="02070309020205020404" pitchFamily="49" charset="0"/>
              </a:rPr>
              <a:t>"novel"</a:t>
            </a:r>
            <a:r>
              <a:rPr lang="en-US" sz="1400" b="1" noProof="1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b="1" noProof="1">
                <a:solidFill>
                  <a:srgbClr val="09885A"/>
                </a:solidFill>
                <a:latin typeface="Courier New" panose="02070309020205020404" pitchFamily="49" charset="0"/>
              </a:rPr>
              <a:t>196.00</a:t>
            </a:r>
            <a:r>
              <a:rPr lang="en-US" sz="1400" b="1" noProof="1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b="1" noProof="1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sz="1400" b="1" noProof="1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b="1" noProof="1">
                <a:solidFill>
                  <a:srgbClr val="A31515"/>
                </a:solidFill>
                <a:latin typeface="Courier New" panose="02070309020205020404" pitchFamily="49" charset="0"/>
              </a:rPr>
              <a:t>"Paulo Coelho"</a:t>
            </a:r>
            <a:r>
              <a:rPr lang="en-US" sz="1400" b="1" noProof="1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en-US" sz="1400" b="1" noProof="1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42047977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0" y="152400"/>
            <a:ext cx="6935713" cy="564606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IN" sz="2400" b="1" dirty="0">
                <a:latin typeface="Cambria" panose="02040503050406030204" pitchFamily="18" charset="0"/>
              </a:rPr>
              <a:t>Functional Interface - </a:t>
            </a:r>
            <a:r>
              <a:rPr lang="en-IN" sz="2400" b="1" dirty="0" err="1">
                <a:latin typeface="Cambria" panose="02040503050406030204" pitchFamily="18" charset="0"/>
              </a:rPr>
              <a:t>BiConsumer</a:t>
            </a:r>
            <a:endParaRPr lang="en-US" sz="2400" b="1" dirty="0">
              <a:latin typeface="Cambria" panose="02040503050406030204" pitchFamily="18" charset="0"/>
              <a:ea typeface="Cambria" panose="02040503050406030204" pitchFamily="18" charset="0"/>
              <a:cs typeface="Avenir Ligh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24542" y="914400"/>
            <a:ext cx="3853543" cy="12003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tIns="91440" bIns="91440" anchor="ctr" anchorCtr="1">
            <a:noAutofit/>
          </a:bodyPr>
          <a:lstStyle/>
          <a:p>
            <a:pPr algn="ctr"/>
            <a:r>
              <a:rPr lang="en-US" dirty="0" err="1">
                <a:latin typeface="Cambria" panose="02040503050406030204" pitchFamily="18" charset="0"/>
              </a:rPr>
              <a:t>java.util.function.</a:t>
            </a:r>
            <a:r>
              <a:rPr lang="en-US" b="1" dirty="0" err="1">
                <a:latin typeface="Cambria" panose="02040503050406030204" pitchFamily="18" charset="0"/>
              </a:rPr>
              <a:t>BiConsumer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dirty="0">
                <a:latin typeface="Cambria" panose="02040503050406030204" pitchFamily="18" charset="0"/>
              </a:rPr>
              <a:t>is a functional interface whose functional method is </a:t>
            </a:r>
            <a:r>
              <a:rPr lang="en-US" b="1" dirty="0">
                <a:latin typeface="Cambria" panose="02040503050406030204" pitchFamily="18" charset="0"/>
              </a:rPr>
              <a:t>accept(T </a:t>
            </a:r>
            <a:r>
              <a:rPr lang="en-US" b="1" dirty="0" err="1" smtClean="0">
                <a:latin typeface="Cambria" panose="02040503050406030204" pitchFamily="18" charset="0"/>
              </a:rPr>
              <a:t>t,U</a:t>
            </a:r>
            <a:r>
              <a:rPr lang="en-US" b="1" dirty="0" smtClean="0">
                <a:latin typeface="Cambria" panose="02040503050406030204" pitchFamily="18" charset="0"/>
              </a:rPr>
              <a:t> </a:t>
            </a:r>
            <a:r>
              <a:rPr lang="en-US" b="1" dirty="0">
                <a:latin typeface="Cambria" panose="02040503050406030204" pitchFamily="18" charset="0"/>
              </a:rPr>
              <a:t>u). </a:t>
            </a:r>
          </a:p>
        </p:txBody>
      </p:sp>
      <p:sp>
        <p:nvSpPr>
          <p:cNvPr id="7" name="Rectangle 6"/>
          <p:cNvSpPr/>
          <p:nvPr/>
        </p:nvSpPr>
        <p:spPr>
          <a:xfrm>
            <a:off x="2767693" y="2828836"/>
            <a:ext cx="3943350" cy="12003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tIns="91440" bIns="91440" anchor="ctr" anchorCtr="1">
            <a:no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</a:rPr>
              <a:t>The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 err="1">
                <a:latin typeface="Cambria" panose="02040503050406030204" pitchFamily="18" charset="0"/>
              </a:rPr>
              <a:t>BiConsumer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dirty="0">
                <a:latin typeface="Cambria" panose="02040503050406030204" pitchFamily="18" charset="0"/>
              </a:rPr>
              <a:t>interface represents an operation that takes two arguments (T,U) and returns no result</a:t>
            </a:r>
            <a:r>
              <a:rPr lang="en-US" dirty="0" smtClean="0">
                <a:latin typeface="Cambria" panose="02040503050406030204" pitchFamily="18" charset="0"/>
              </a:rPr>
              <a:t>.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68899" y="4736379"/>
            <a:ext cx="3608614" cy="12003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tIns="91440" bIns="91440" anchor="ctr" anchorCtr="1">
            <a:noAutofit/>
          </a:bodyPr>
          <a:lstStyle/>
          <a:p>
            <a:pPr algn="ctr"/>
            <a:r>
              <a:rPr lang="en-US" b="1" dirty="0" err="1">
                <a:latin typeface="Cambria" panose="02040503050406030204" pitchFamily="18" charset="0"/>
              </a:rPr>
              <a:t>BiConsumer</a:t>
            </a:r>
            <a:r>
              <a:rPr lang="en-US" dirty="0">
                <a:latin typeface="Cambria" panose="02040503050406030204" pitchFamily="18" charset="0"/>
              </a:rPr>
              <a:t> can be used in all contexts where there is two inputs of same or different types to be processed with no return type.</a:t>
            </a:r>
            <a:endParaRPr lang="en-US" dirty="0">
              <a:latin typeface="Cambria" panose="020405030504060302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11492143"/>
      </p:ext>
    </p:extLst>
  </p:cSld>
  <p:clrMapOvr>
    <a:masterClrMapping/>
  </p:clrMapOvr>
  <p:transition>
    <p:wipe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0" y="152400"/>
            <a:ext cx="6935713" cy="564606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IN" sz="2400" b="1" dirty="0">
                <a:latin typeface="Cambria" panose="02040503050406030204" pitchFamily="18" charset="0"/>
              </a:rPr>
              <a:t>Functional Interface</a:t>
            </a:r>
            <a:endParaRPr lang="en-US" sz="2400" b="1" dirty="0">
              <a:latin typeface="Cambria" panose="02040503050406030204" pitchFamily="18" charset="0"/>
              <a:ea typeface="Cambria" panose="02040503050406030204" pitchFamily="18" charset="0"/>
              <a:cs typeface="Avenir Ligh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24238" y="1693705"/>
            <a:ext cx="2241775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tIns="91440" bIns="91440" anchor="ctr" anchorCtr="1">
            <a:no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</a:rPr>
              <a:t>An interface that specifies exactly one abstract method.</a:t>
            </a:r>
          </a:p>
        </p:txBody>
      </p:sp>
      <p:sp>
        <p:nvSpPr>
          <p:cNvPr id="7" name="Rectangle 6"/>
          <p:cNvSpPr/>
          <p:nvPr/>
        </p:nvSpPr>
        <p:spPr>
          <a:xfrm>
            <a:off x="3295295" y="1693705"/>
            <a:ext cx="2241775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tIns="91440" bIns="91440" anchor="ctr" anchorCtr="1">
            <a:no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</a:rPr>
              <a:t>An interface is still a functional interface if it has many default methods as long as it specifies only one abstract method</a:t>
            </a:r>
          </a:p>
        </p:txBody>
      </p:sp>
      <p:sp>
        <p:nvSpPr>
          <p:cNvPr id="8" name="Rectangle 7"/>
          <p:cNvSpPr/>
          <p:nvPr/>
        </p:nvSpPr>
        <p:spPr>
          <a:xfrm>
            <a:off x="5766352" y="1693705"/>
            <a:ext cx="2241775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tIns="91440" bIns="91440" anchor="ctr" anchorCtr="1">
            <a:no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</a:rPr>
              <a:t>The java ‘Type’ of a </a:t>
            </a:r>
            <a:r>
              <a:rPr lang="en-US" dirty="0" err="1">
                <a:latin typeface="Cambria" panose="02040503050406030204" pitchFamily="18" charset="0"/>
              </a:rPr>
              <a:t>lamba</a:t>
            </a:r>
            <a:r>
              <a:rPr lang="en-US" dirty="0">
                <a:latin typeface="Cambria" panose="02040503050406030204" pitchFamily="18" charset="0"/>
              </a:rPr>
              <a:t> expression is a “Functional Interface</a:t>
            </a:r>
            <a:r>
              <a:rPr lang="en-US" dirty="0" smtClean="0">
                <a:latin typeface="Cambria" panose="02040503050406030204" pitchFamily="18" charset="0"/>
              </a:rPr>
              <a:t>”, </a:t>
            </a:r>
            <a:r>
              <a:rPr lang="en-US" dirty="0">
                <a:latin typeface="Cambria" panose="02040503050406030204" pitchFamily="18" charset="0"/>
              </a:rPr>
              <a:t>as it still used to define only one expression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2174407" y="3625919"/>
            <a:ext cx="2241775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tIns="91440" bIns="91440" anchor="ctr" anchorCtr="1">
            <a:no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</a:rPr>
              <a:t>Also known as single abstract method (SAM)</a:t>
            </a:r>
          </a:p>
        </p:txBody>
      </p:sp>
      <p:sp>
        <p:nvSpPr>
          <p:cNvPr id="10" name="Rectangle 9"/>
          <p:cNvSpPr/>
          <p:nvPr/>
        </p:nvSpPr>
        <p:spPr>
          <a:xfrm>
            <a:off x="4693938" y="3625919"/>
            <a:ext cx="2241775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tIns="91440" bIns="91440" anchor="ctr" anchorCtr="1">
            <a:no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</a:rPr>
              <a:t>functional interfaces are annotated with @</a:t>
            </a:r>
            <a:r>
              <a:rPr lang="en-US" dirty="0" err="1">
                <a:latin typeface="Cambria" panose="02040503050406030204" pitchFamily="18" charset="0"/>
              </a:rPr>
              <a:t>FunctionalInterface</a:t>
            </a:r>
            <a:r>
              <a:rPr lang="en-US" dirty="0">
                <a:latin typeface="Cambria" panose="02040503050406030204" pitchFamily="18" charset="0"/>
              </a:rPr>
              <a:t>, Not mandatory .( but to identify compile time errors)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39516457"/>
      </p:ext>
    </p:extLst>
  </p:cSld>
  <p:clrMapOvr>
    <a:masterClrMapping/>
  </p:clrMapOvr>
  <p:transition>
    <p:wipe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0" y="152400"/>
            <a:ext cx="6935788" cy="56515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IN" sz="2400" b="1" dirty="0">
                <a:latin typeface="Cambria" panose="02040503050406030204" pitchFamily="18" charset="0"/>
              </a:rPr>
              <a:t>Functional Interface - </a:t>
            </a:r>
            <a:r>
              <a:rPr lang="en-IN" sz="2400" b="1" dirty="0" err="1">
                <a:latin typeface="Cambria" panose="02040503050406030204" pitchFamily="18" charset="0"/>
              </a:rPr>
              <a:t>BiConsumer</a:t>
            </a:r>
            <a:endParaRPr lang="en-US" sz="2400" b="1" dirty="0">
              <a:latin typeface="Cambria" panose="02040503050406030204" pitchFamily="18" charset="0"/>
              <a:ea typeface="Cambria" panose="02040503050406030204" pitchFamily="18" charset="0"/>
              <a:cs typeface="Avenir Ligh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502A4344-1727-410C-A7A6-76CFBA2B6091}"/>
              </a:ext>
            </a:extLst>
          </p:cNvPr>
          <p:cNvSpPr/>
          <p:nvPr/>
        </p:nvSpPr>
        <p:spPr>
          <a:xfrm>
            <a:off x="0" y="837890"/>
            <a:ext cx="9144000" cy="492443"/>
          </a:xfrm>
          <a:prstGeom prst="rect">
            <a:avLst/>
          </a:prstGeom>
          <a:solidFill>
            <a:srgbClr val="035642"/>
          </a:solidFill>
        </p:spPr>
        <p:txBody>
          <a:bodyPr wrap="square" tIns="91440" bIns="91440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  <a:latin typeface="Cambria" panose="02040503050406030204" pitchFamily="18" charset="0"/>
              </a:rPr>
              <a:t>Create a class Book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E2749724-B658-4120-954D-B1DC81584223}"/>
              </a:ext>
            </a:extLst>
          </p:cNvPr>
          <p:cNvSpPr/>
          <p:nvPr/>
        </p:nvSpPr>
        <p:spPr>
          <a:xfrm>
            <a:off x="551329" y="1583181"/>
            <a:ext cx="8041342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Book{</a:t>
            </a:r>
          </a:p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</a:p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String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name;</a:t>
            </a:r>
          </a:p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price;</a:t>
            </a:r>
          </a:p>
          <a:p>
            <a:endParaRPr lang="en-US" sz="1600" b="1" noProof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sz="1600" b="1" noProof="1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62AB5FAB-C4EE-4BD7-B4C1-59E4718D123E}"/>
              </a:ext>
            </a:extLst>
          </p:cNvPr>
          <p:cNvSpPr/>
          <p:nvPr/>
        </p:nvSpPr>
        <p:spPr>
          <a:xfrm>
            <a:off x="0" y="3469341"/>
            <a:ext cx="9144000" cy="492443"/>
          </a:xfrm>
          <a:prstGeom prst="rect">
            <a:avLst/>
          </a:prstGeom>
          <a:solidFill>
            <a:srgbClr val="035642"/>
          </a:solidFill>
        </p:spPr>
        <p:txBody>
          <a:bodyPr wrap="square" tIns="91440" bIns="91440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  <a:latin typeface="Cambria" panose="02040503050406030204" pitchFamily="18" charset="0"/>
              </a:rPr>
              <a:t>Create a class Customer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1DDA46C0-2432-49D4-8265-859E3B2B429E}"/>
              </a:ext>
            </a:extLst>
          </p:cNvPr>
          <p:cNvSpPr/>
          <p:nvPr/>
        </p:nvSpPr>
        <p:spPr>
          <a:xfrm>
            <a:off x="551330" y="4216396"/>
            <a:ext cx="8041341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Customer {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String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name;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  }</a:t>
            </a:r>
            <a:endParaRPr lang="en-US" sz="16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59454679"/>
      </p:ext>
    </p:extLst>
  </p:cSld>
  <p:clrMapOvr>
    <a:masterClrMapping/>
  </p:clrMapOvr>
  <p:transition>
    <p:wipe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0" y="152400"/>
            <a:ext cx="6935788" cy="56515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IN" sz="2400" b="1" dirty="0">
                <a:latin typeface="Cambria" panose="02040503050406030204" pitchFamily="18" charset="0"/>
              </a:rPr>
              <a:t>Functional Interface - </a:t>
            </a:r>
            <a:r>
              <a:rPr lang="en-IN" sz="2400" b="1" dirty="0" err="1">
                <a:latin typeface="Cambria" panose="02040503050406030204" pitchFamily="18" charset="0"/>
              </a:rPr>
              <a:t>BiConsumer</a:t>
            </a:r>
            <a:endParaRPr lang="en-US" sz="2400" b="1" dirty="0">
              <a:latin typeface="Cambria" panose="02040503050406030204" pitchFamily="18" charset="0"/>
              <a:ea typeface="Cambria" panose="02040503050406030204" pitchFamily="18" charset="0"/>
              <a:cs typeface="Avenir Ligh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502A4344-1727-410C-A7A6-76CFBA2B6091}"/>
              </a:ext>
            </a:extLst>
          </p:cNvPr>
          <p:cNvSpPr/>
          <p:nvPr/>
        </p:nvSpPr>
        <p:spPr>
          <a:xfrm>
            <a:off x="-1" y="837890"/>
            <a:ext cx="6121101" cy="461665"/>
          </a:xfrm>
          <a:prstGeom prst="rect">
            <a:avLst/>
          </a:prstGeom>
          <a:solidFill>
            <a:srgbClr val="035642"/>
          </a:solidFill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  <a:latin typeface="Cambria" panose="02040503050406030204" pitchFamily="18" charset="0"/>
              </a:rPr>
              <a:t>Create a class </a:t>
            </a:r>
            <a:r>
              <a:rPr lang="en-IN" sz="2400" dirty="0" err="1">
                <a:solidFill>
                  <a:schemeClr val="bg1"/>
                </a:solidFill>
                <a:latin typeface="Cambria" panose="02040503050406030204" pitchFamily="18" charset="0"/>
              </a:rPr>
              <a:t>ReturnedBooksCollector</a:t>
            </a:r>
            <a:endParaRPr lang="en-IN" sz="24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C11B816-315B-4A62-9CEF-7A781B3704F5}"/>
              </a:ext>
            </a:extLst>
          </p:cNvPr>
          <p:cNvSpPr txBox="1"/>
          <p:nvPr/>
        </p:nvSpPr>
        <p:spPr>
          <a:xfrm>
            <a:off x="256496" y="3724041"/>
            <a:ext cx="86310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IN" dirty="0" smtClean="0">
                <a:latin typeface="Cambria" panose="02040503050406030204" pitchFamily="18" charset="0"/>
              </a:rPr>
              <a:t>When </a:t>
            </a:r>
            <a:r>
              <a:rPr lang="en-IN" dirty="0">
                <a:latin typeface="Cambria" panose="02040503050406030204" pitchFamily="18" charset="0"/>
              </a:rPr>
              <a:t>Book is </a:t>
            </a:r>
            <a:r>
              <a:rPr lang="en-IN" dirty="0" smtClean="0">
                <a:latin typeface="Cambria" panose="02040503050406030204" pitchFamily="18" charset="0"/>
              </a:rPr>
              <a:t>returned:</a:t>
            </a:r>
            <a:endParaRPr lang="en-IN" dirty="0">
              <a:latin typeface="Cambria" panose="02040503050406030204" pitchFamily="18" charset="0"/>
            </a:endParaRPr>
          </a:p>
          <a:p>
            <a:pPr marL="514350" lvl="1" indent="-285750">
              <a:buSzPct val="70000"/>
              <a:buFont typeface="Courier New" panose="02070309020205020404" pitchFamily="49" charset="0"/>
              <a:buChar char="o"/>
            </a:pPr>
            <a:r>
              <a:rPr lang="en-IN" dirty="0">
                <a:latin typeface="Cambria" panose="02040503050406030204" pitchFamily="18" charset="0"/>
              </a:rPr>
              <a:t>Print the name of the book &amp; customer name along with return </a:t>
            </a:r>
            <a:r>
              <a:rPr lang="en-IN" dirty="0" smtClean="0">
                <a:latin typeface="Cambria" panose="02040503050406030204" pitchFamily="18" charset="0"/>
              </a:rPr>
              <a:t>time</a:t>
            </a:r>
          </a:p>
          <a:p>
            <a:pPr marL="514350" lvl="1" indent="-285750">
              <a:buSzPct val="70000"/>
              <a:buFont typeface="Courier New" panose="02070309020205020404" pitchFamily="49" charset="0"/>
              <a:buChar char="o"/>
            </a:pPr>
            <a:endParaRPr lang="en-IN" dirty="0">
              <a:latin typeface="Cambria" panose="02040503050406030204" pitchFamily="18" charset="0"/>
            </a:endParaRP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IN" b="1" dirty="0">
                <a:latin typeface="Cambria" panose="02040503050406030204" pitchFamily="18" charset="0"/>
              </a:rPr>
              <a:t>Scenario</a:t>
            </a:r>
          </a:p>
          <a:p>
            <a:pPr lvl="1" indent="-228600">
              <a:buSzPct val="70000"/>
              <a:buFont typeface="Courier New" panose="02070309020205020404" pitchFamily="49" charset="0"/>
              <a:buChar char="o"/>
            </a:pPr>
            <a:r>
              <a:rPr lang="en-US" dirty="0">
                <a:latin typeface="Cambria" panose="02040503050406030204" pitchFamily="18" charset="0"/>
              </a:rPr>
              <a:t>Dr. </a:t>
            </a:r>
            <a:r>
              <a:rPr lang="en-US" dirty="0" err="1">
                <a:latin typeface="Cambria" panose="02040503050406030204" pitchFamily="18" charset="0"/>
              </a:rPr>
              <a:t>GuruMoorthy</a:t>
            </a:r>
            <a:r>
              <a:rPr lang="en-US" dirty="0">
                <a:latin typeface="Cambria" panose="02040503050406030204" pitchFamily="18" charset="0"/>
              </a:rPr>
              <a:t> has lost the book </a:t>
            </a:r>
            <a:r>
              <a:rPr lang="en-US" b="1" dirty="0">
                <a:latin typeface="Cambria" panose="02040503050406030204" pitchFamily="18" charset="0"/>
              </a:rPr>
              <a:t>The Power of your Subconscious Mind</a:t>
            </a:r>
          </a:p>
          <a:p>
            <a:pPr lvl="1" indent="-228600">
              <a:buSzPct val="70000"/>
              <a:buFont typeface="Courier New" panose="02070309020205020404" pitchFamily="49" charset="0"/>
              <a:buChar char="o"/>
            </a:pPr>
            <a:r>
              <a:rPr lang="en-US" dirty="0" err="1">
                <a:latin typeface="Cambria" panose="02040503050406030204" pitchFamily="18" charset="0"/>
              </a:rPr>
              <a:t>Manik</a:t>
            </a:r>
            <a:r>
              <a:rPr lang="en-US" dirty="0">
                <a:latin typeface="Cambria" panose="02040503050406030204" pitchFamily="18" charset="0"/>
              </a:rPr>
              <a:t> has lost the book </a:t>
            </a:r>
            <a:r>
              <a:rPr lang="en-US" b="1" dirty="0">
                <a:latin typeface="Cambria" panose="02040503050406030204" pitchFamily="18" charset="0"/>
              </a:rPr>
              <a:t>Great Gatsby </a:t>
            </a:r>
            <a:endParaRPr lang="en-US" sz="2000" b="1" dirty="0">
              <a:latin typeface="Cambria" panose="020405030504060302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25C1BA38-9FF7-4BAD-B31B-66517D395AD8}"/>
              </a:ext>
            </a:extLst>
          </p:cNvPr>
          <p:cNvSpPr/>
          <p:nvPr/>
        </p:nvSpPr>
        <p:spPr>
          <a:xfrm>
            <a:off x="389121" y="1603857"/>
            <a:ext cx="8365759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Book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powerOfSubConscious = 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Book(</a:t>
            </a:r>
            <a:r>
              <a:rPr lang="en-US" sz="1600" b="1" noProof="1">
                <a:solidFill>
                  <a:srgbClr val="A31515"/>
                </a:solidFill>
                <a:latin typeface="Courier New" panose="02070309020205020404" pitchFamily="49" charset="0"/>
              </a:rPr>
              <a:t>"The Power of your Subconscious Mind"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b="1" noProof="1">
                <a:solidFill>
                  <a:srgbClr val="09885A"/>
                </a:solidFill>
                <a:latin typeface="Courier New" panose="02070309020205020404" pitchFamily="49" charset="0"/>
              </a:rPr>
              <a:t>230.00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Book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greatGatsby = 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Book(</a:t>
            </a:r>
            <a:r>
              <a:rPr lang="en-US" sz="1600" b="1" noProof="1">
                <a:solidFill>
                  <a:srgbClr val="A31515"/>
                </a:solidFill>
                <a:latin typeface="Courier New" panose="02070309020205020404" pitchFamily="49" charset="0"/>
              </a:rPr>
              <a:t>"Great Gatsby"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b="1" noProof="1">
                <a:solidFill>
                  <a:srgbClr val="09885A"/>
                </a:solidFill>
                <a:latin typeface="Courier New" panose="02070309020205020404" pitchFamily="49" charset="0"/>
              </a:rPr>
              <a:t>96.00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Book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alchemist = 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Book(</a:t>
            </a:r>
            <a:r>
              <a:rPr lang="en-US" sz="1600" b="1" noProof="1">
                <a:solidFill>
                  <a:srgbClr val="A31515"/>
                </a:solidFill>
                <a:latin typeface="Courier New" panose="02070309020205020404" pitchFamily="49" charset="0"/>
              </a:rPr>
              <a:t>"The Alchemist"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b="1" noProof="1">
                <a:solidFill>
                  <a:srgbClr val="09885A"/>
                </a:solidFill>
                <a:latin typeface="Courier New" panose="02070309020205020404" pitchFamily="49" charset="0"/>
              </a:rPr>
              <a:t>196.00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Customer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staffGuru = 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Customer(</a:t>
            </a:r>
            <a:r>
              <a:rPr lang="en-US" sz="1600" b="1" noProof="1">
                <a:solidFill>
                  <a:srgbClr val="A31515"/>
                </a:solidFill>
                <a:latin typeface="Courier New" panose="02070309020205020404" pitchFamily="49" charset="0"/>
              </a:rPr>
              <a:t>"Dr. GuruMoorthy"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Customer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studentManik = 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Customer(</a:t>
            </a:r>
            <a:r>
              <a:rPr lang="en-US" sz="1600" b="1" noProof="1">
                <a:solidFill>
                  <a:srgbClr val="A31515"/>
                </a:solidFill>
                <a:latin typeface="Courier New" panose="02070309020205020404" pitchFamily="49" charset="0"/>
              </a:rPr>
              <a:t>"Manik"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en-US" sz="1600" b="1" noProof="1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67937440"/>
      </p:ext>
    </p:extLst>
  </p:cSld>
  <p:clrMapOvr>
    <a:masterClrMapping/>
  </p:clrMapOvr>
  <p:transition>
    <p:wipe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0" y="152400"/>
            <a:ext cx="6935788" cy="56515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IN" sz="2400" b="1" dirty="0">
                <a:latin typeface="Cambria" panose="02040503050406030204" pitchFamily="18" charset="0"/>
              </a:rPr>
              <a:t>Functional Interface - </a:t>
            </a:r>
            <a:r>
              <a:rPr lang="en-IN" sz="2400" b="1" dirty="0" err="1">
                <a:latin typeface="Cambria" panose="02040503050406030204" pitchFamily="18" charset="0"/>
              </a:rPr>
              <a:t>BiConsumer</a:t>
            </a:r>
            <a:endParaRPr lang="en-US" sz="2400" b="1" dirty="0">
              <a:latin typeface="Cambria" panose="02040503050406030204" pitchFamily="18" charset="0"/>
              <a:ea typeface="Cambria" panose="02040503050406030204" pitchFamily="18" charset="0"/>
              <a:cs typeface="Avenir Ligh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C11B816-315B-4A62-9CEF-7A781B3704F5}"/>
              </a:ext>
            </a:extLst>
          </p:cNvPr>
          <p:cNvSpPr txBox="1"/>
          <p:nvPr/>
        </p:nvSpPr>
        <p:spPr>
          <a:xfrm>
            <a:off x="256496" y="4016792"/>
            <a:ext cx="86310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IN" dirty="0" smtClean="0">
                <a:latin typeface="Cambria" panose="02040503050406030204" pitchFamily="18" charset="0"/>
                <a:ea typeface="Cambria" panose="02040503050406030204" pitchFamily="18" charset="0"/>
              </a:rPr>
              <a:t>The 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above </a:t>
            </a:r>
            <a:r>
              <a:rPr lang="en-IN" dirty="0" err="1">
                <a:latin typeface="Cambria" panose="02040503050406030204" pitchFamily="18" charset="0"/>
                <a:ea typeface="Cambria" panose="02040503050406030204" pitchFamily="18" charset="0"/>
              </a:rPr>
              <a:t>BiConsumer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noProof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receiveBookFromCustomer </a:t>
            </a:r>
            <a:r>
              <a:rPr lang="en-US" noProof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has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 indent="-228600">
              <a:buSzPct val="70000"/>
              <a:buFont typeface="Courier New" panose="02070309020205020404" pitchFamily="49" charset="0"/>
              <a:buChar char="o"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Two Inputs of type </a:t>
            </a:r>
            <a:r>
              <a:rPr lang="en-US" b="1" noProof="1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Customer,Book</a:t>
            </a:r>
          </a:p>
          <a:p>
            <a:pPr lvl="1" indent="-228600">
              <a:buSzPct val="70000"/>
              <a:buFont typeface="Courier New" panose="02070309020205020404" pitchFamily="49" charset="0"/>
              <a:buChar char="o"/>
            </a:pPr>
            <a:r>
              <a:rPr lang="en-US" noProof="1">
                <a:latin typeface="Cambria" panose="02040503050406030204" pitchFamily="18" charset="0"/>
                <a:ea typeface="Cambria" panose="02040503050406030204" pitchFamily="18" charset="0"/>
              </a:rPr>
              <a:t>Prints book &amp; customer details along with current Date </a:t>
            </a:r>
            <a:r>
              <a:rPr lang="en-US" noProof="1" smtClean="0">
                <a:latin typeface="Cambria" panose="02040503050406030204" pitchFamily="18" charset="0"/>
                <a:ea typeface="Cambria" panose="02040503050406030204" pitchFamily="18" charset="0"/>
              </a:rPr>
              <a:t>time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61EC6750-D550-47B6-A529-58FE3770CBA4}"/>
              </a:ext>
            </a:extLst>
          </p:cNvPr>
          <p:cNvSpPr/>
          <p:nvPr/>
        </p:nvSpPr>
        <p:spPr>
          <a:xfrm>
            <a:off x="734209" y="1290534"/>
            <a:ext cx="7675582" cy="20621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BiConsumer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Customer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Book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&gt; receiveBookFromCustomer = </a:t>
            </a:r>
          </a:p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Customer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customer,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Book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book)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-&gt;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</a:p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    System.out.println(</a:t>
            </a:r>
            <a:r>
              <a:rPr lang="en-US" sz="1600" b="1" noProof="1">
                <a:solidFill>
                  <a:srgbClr val="A31515"/>
                </a:solidFill>
                <a:latin typeface="Courier New" panose="02070309020205020404" pitchFamily="49" charset="0"/>
              </a:rPr>
              <a:t>"Book named "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+ book.name + </a:t>
            </a:r>
            <a:r>
              <a:rPr lang="en-US" sz="1600" b="1" noProof="1">
                <a:solidFill>
                  <a:srgbClr val="A31515"/>
                </a:solidFill>
                <a:latin typeface="Courier New" panose="02070309020205020404" pitchFamily="49" charset="0"/>
              </a:rPr>
              <a:t>" returned by "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+customer.name + </a:t>
            </a:r>
            <a:r>
              <a:rPr lang="en-US" sz="1600" b="1" noProof="1">
                <a:solidFill>
                  <a:srgbClr val="A31515"/>
                </a:solidFill>
                <a:latin typeface="Courier New" panose="02070309020205020404" pitchFamily="49" charset="0"/>
              </a:rPr>
              <a:t>" on "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+ 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Date());</a:t>
            </a:r>
          </a:p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</a:p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    receiveBookFromCustomer.accept(inputCustomer,inputBook);</a:t>
            </a:r>
            <a:endParaRPr lang="en-US" sz="1600" b="1" noProof="1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46990043"/>
      </p:ext>
    </p:extLst>
  </p:cSld>
  <p:clrMapOvr>
    <a:masterClrMapping/>
  </p:clrMapOvr>
  <p:transition>
    <p:wipe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0" y="152400"/>
            <a:ext cx="6935713" cy="564606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IN" sz="2400" b="1" dirty="0">
                <a:latin typeface="Cambria" panose="02040503050406030204" pitchFamily="18" charset="0"/>
              </a:rPr>
              <a:t>Functional Interface - Function</a:t>
            </a:r>
            <a:endParaRPr lang="en-US" sz="2400" b="1" dirty="0">
              <a:latin typeface="Cambria" panose="02040503050406030204" pitchFamily="18" charset="0"/>
              <a:ea typeface="Cambria" panose="02040503050406030204" pitchFamily="18" charset="0"/>
              <a:cs typeface="Avenir Ligh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FCEEB87-3F25-4F88-BEB8-ADA90D67894E}"/>
              </a:ext>
            </a:extLst>
          </p:cNvPr>
          <p:cNvSpPr txBox="1"/>
          <p:nvPr/>
        </p:nvSpPr>
        <p:spPr>
          <a:xfrm>
            <a:off x="0" y="1108682"/>
            <a:ext cx="9144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mbria" panose="02040503050406030204" pitchFamily="18" charset="0"/>
              </a:rPr>
              <a:t>The </a:t>
            </a:r>
            <a:r>
              <a:rPr lang="en-US" sz="2000" dirty="0" err="1">
                <a:latin typeface="Cambria" panose="02040503050406030204" pitchFamily="18" charset="0"/>
              </a:rPr>
              <a:t>java.util.function.Function</a:t>
            </a:r>
            <a:r>
              <a:rPr lang="en-US" sz="2000" dirty="0">
                <a:latin typeface="Cambria" panose="02040503050406030204" pitchFamily="18" charset="0"/>
              </a:rPr>
              <a:t>&lt;T, R&gt; interface defines an abstract method named </a:t>
            </a:r>
            <a:r>
              <a:rPr lang="en-US" sz="2000" b="1" i="1" dirty="0">
                <a:latin typeface="Cambria" panose="02040503050406030204" pitchFamily="18" charset="0"/>
              </a:rPr>
              <a:t>apply</a:t>
            </a:r>
            <a:r>
              <a:rPr lang="en-US" sz="2000" dirty="0">
                <a:latin typeface="Cambria" panose="02040503050406030204" pitchFamily="18" charset="0"/>
              </a:rPr>
              <a:t> that takes an object of </a:t>
            </a:r>
            <a:r>
              <a:rPr lang="en-US" sz="2000" b="1" i="1" dirty="0">
                <a:latin typeface="Cambria" panose="02040503050406030204" pitchFamily="18" charset="0"/>
              </a:rPr>
              <a:t>generic type T </a:t>
            </a:r>
            <a:r>
              <a:rPr lang="en-US" sz="2000" dirty="0">
                <a:latin typeface="Cambria" panose="02040503050406030204" pitchFamily="18" charset="0"/>
              </a:rPr>
              <a:t>as input and returns an object of </a:t>
            </a:r>
            <a:r>
              <a:rPr lang="en-US" sz="2000" b="1" i="1" dirty="0">
                <a:latin typeface="Cambria" panose="02040503050406030204" pitchFamily="18" charset="0"/>
              </a:rPr>
              <a:t>generic type R</a:t>
            </a:r>
            <a:r>
              <a:rPr lang="en-US" sz="2000" dirty="0">
                <a:latin typeface="Cambria" panose="02040503050406030204" pitchFamily="18" charset="0"/>
              </a:rPr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</a:rPr>
              <a:t>To define a lambda that maps information from an</a:t>
            </a:r>
            <a:r>
              <a:rPr lang="en-US" sz="2000" b="1" i="1" dirty="0">
                <a:latin typeface="Cambria" panose="02040503050406030204" pitchFamily="18" charset="0"/>
              </a:rPr>
              <a:t> input object </a:t>
            </a:r>
            <a:r>
              <a:rPr lang="en-US" sz="2000" dirty="0">
                <a:latin typeface="Cambria" panose="02040503050406030204" pitchFamily="18" charset="0"/>
              </a:rPr>
              <a:t>to an </a:t>
            </a:r>
            <a:r>
              <a:rPr lang="en-US" sz="2000" b="1" i="1" dirty="0" smtClean="0">
                <a:latin typeface="Cambria" panose="02040503050406030204" pitchFamily="18" charset="0"/>
              </a:rPr>
              <a:t>output.</a:t>
            </a:r>
            <a:r>
              <a:rPr lang="en-US" sz="2000" dirty="0" smtClean="0">
                <a:latin typeface="Cambria" panose="02040503050406030204" pitchFamily="18" charset="0"/>
              </a:rPr>
              <a:t> </a:t>
            </a:r>
            <a:endParaRPr lang="en-IN" sz="2000" dirty="0">
              <a:latin typeface="Cambria" panose="020405030504060302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D5869846-64B0-4101-970E-8970B50C3234}"/>
              </a:ext>
            </a:extLst>
          </p:cNvPr>
          <p:cNvSpPr/>
          <p:nvPr/>
        </p:nvSpPr>
        <p:spPr>
          <a:xfrm>
            <a:off x="1325880" y="3657354"/>
            <a:ext cx="6492240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fr-FR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@FunctionalInterface</a:t>
            </a:r>
            <a:endParaRPr lang="fr-FR" sz="1600" b="1" noProof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fr-FR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interface</a:t>
            </a:r>
            <a:r>
              <a:rPr lang="fr-FR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Function&lt;</a:t>
            </a:r>
            <a:r>
              <a:rPr lang="fr-FR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T</a:t>
            </a:r>
            <a:r>
              <a:rPr lang="fr-FR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fr-FR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R</a:t>
            </a:r>
            <a:r>
              <a:rPr lang="fr-FR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&gt; {</a:t>
            </a:r>
          </a:p>
          <a:p>
            <a:r>
              <a:rPr lang="fr-FR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fr-FR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R</a:t>
            </a:r>
            <a:r>
              <a:rPr lang="fr-FR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apply(</a:t>
            </a:r>
            <a:r>
              <a:rPr lang="fr-FR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T</a:t>
            </a:r>
            <a:r>
              <a:rPr lang="fr-FR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t);</a:t>
            </a:r>
          </a:p>
          <a:p>
            <a:r>
              <a:rPr lang="fr-FR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fr-FR" sz="1600" b="1" noProof="1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5817919"/>
      </p:ext>
    </p:extLst>
  </p:cSld>
  <p:clrMapOvr>
    <a:masterClrMapping/>
  </p:clrMapOvr>
  <p:transition>
    <p:wipe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0" y="152400"/>
            <a:ext cx="6935788" cy="56515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IN" sz="2400" b="1" dirty="0">
                <a:latin typeface="Cambria" panose="02040503050406030204" pitchFamily="18" charset="0"/>
              </a:rPr>
              <a:t>Functional Interface - Function</a:t>
            </a:r>
            <a:endParaRPr lang="en-US" sz="2400" b="1" dirty="0">
              <a:latin typeface="Cambria" panose="02040503050406030204" pitchFamily="18" charset="0"/>
              <a:ea typeface="Cambria" panose="02040503050406030204" pitchFamily="18" charset="0"/>
              <a:cs typeface="Avenir Ligh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502A4344-1727-410C-A7A6-76CFBA2B6091}"/>
              </a:ext>
            </a:extLst>
          </p:cNvPr>
          <p:cNvSpPr/>
          <p:nvPr/>
        </p:nvSpPr>
        <p:spPr>
          <a:xfrm>
            <a:off x="0" y="837890"/>
            <a:ext cx="9144000" cy="400110"/>
          </a:xfrm>
          <a:prstGeom prst="rect">
            <a:avLst/>
          </a:prstGeom>
          <a:solidFill>
            <a:srgbClr val="035642"/>
          </a:solidFill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  <a:latin typeface="Cambria" panose="02040503050406030204" pitchFamily="18" charset="0"/>
              </a:rPr>
              <a:t>Create a class Book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E2749724-B658-4120-954D-B1DC81584223}"/>
              </a:ext>
            </a:extLst>
          </p:cNvPr>
          <p:cNvSpPr/>
          <p:nvPr/>
        </p:nvSpPr>
        <p:spPr>
          <a:xfrm>
            <a:off x="551329" y="1419895"/>
            <a:ext cx="8041342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Book</a:t>
            </a:r>
            <a:r>
              <a:rPr lang="en-US" sz="1600" b="1" noProof="1" smtClean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endParaRPr lang="en-US" sz="1600" b="1" noProof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String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name;</a:t>
            </a:r>
          </a:p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String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category;</a:t>
            </a:r>
          </a:p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price;</a:t>
            </a:r>
          </a:p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discountPercentage;</a:t>
            </a:r>
          </a:p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String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author</a:t>
            </a:r>
            <a:r>
              <a:rPr lang="en-US" sz="1600" b="1" noProof="1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sz="1600" b="1" noProof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sz="1600" b="1" noProof="1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26EA3E51-5B21-4104-B3F9-3B6FBC7B0D45}"/>
              </a:ext>
            </a:extLst>
          </p:cNvPr>
          <p:cNvSpPr/>
          <p:nvPr/>
        </p:nvSpPr>
        <p:spPr>
          <a:xfrm>
            <a:off x="0" y="3398869"/>
            <a:ext cx="9144000" cy="400110"/>
          </a:xfrm>
          <a:prstGeom prst="rect">
            <a:avLst/>
          </a:prstGeom>
          <a:solidFill>
            <a:srgbClr val="035642"/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b="1" noProof="1">
                <a:solidFill>
                  <a:schemeClr val="bg1"/>
                </a:solidFill>
                <a:latin typeface="Cambria" panose="02040503050406030204" pitchFamily="18" charset="0"/>
              </a:rPr>
              <a:t>Create another class DiscountThirtyRupeesForBook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7CDED598-D8D1-40FB-B9F8-73E3AB1BE6F7}"/>
              </a:ext>
            </a:extLst>
          </p:cNvPr>
          <p:cNvSpPr/>
          <p:nvPr/>
        </p:nvSpPr>
        <p:spPr>
          <a:xfrm>
            <a:off x="551329" y="4018726"/>
            <a:ext cx="8041342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Book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powerOfSubConscious = 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Book(</a:t>
            </a:r>
            <a:r>
              <a:rPr lang="en-US" sz="1600" b="1" noProof="1">
                <a:solidFill>
                  <a:srgbClr val="A31515"/>
                </a:solidFill>
                <a:latin typeface="Courier New" panose="02070309020205020404" pitchFamily="49" charset="0"/>
              </a:rPr>
              <a:t>"nscious Mind"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b="1" noProof="1">
                <a:solidFill>
                  <a:srgbClr val="A31515"/>
                </a:solidFill>
                <a:latin typeface="Courier New" panose="02070309020205020404" pitchFamily="49" charset="0"/>
              </a:rPr>
              <a:t>"self-help"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b="1" noProof="1">
                <a:solidFill>
                  <a:srgbClr val="09885A"/>
                </a:solidFill>
                <a:latin typeface="Courier New" panose="02070309020205020404" pitchFamily="49" charset="0"/>
              </a:rPr>
              <a:t>296.00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b="1" noProof="1">
                <a:solidFill>
                  <a:srgbClr val="09885A"/>
                </a:solidFill>
                <a:latin typeface="Courier New" panose="02070309020205020404" pitchFamily="49" charset="0"/>
              </a:rPr>
              <a:t>0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600" b="1" noProof="1">
                <a:solidFill>
                  <a:srgbClr val="A31515"/>
                </a:solidFill>
                <a:latin typeface="Courier New" panose="02070309020205020404" pitchFamily="49" charset="0"/>
              </a:rPr>
              <a:t>"Joseph Murphy"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Book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greatGatsby = 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Book(</a:t>
            </a:r>
            <a:r>
              <a:rPr lang="en-US" sz="1600" b="1" noProof="1">
                <a:solidFill>
                  <a:srgbClr val="A31515"/>
                </a:solidFill>
                <a:latin typeface="Courier New" panose="02070309020205020404" pitchFamily="49" charset="0"/>
              </a:rPr>
              <a:t>"Great Gatsby"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b="1" noProof="1">
                <a:solidFill>
                  <a:srgbClr val="A31515"/>
                </a:solidFill>
                <a:latin typeface="Courier New" panose="02070309020205020404" pitchFamily="49" charset="0"/>
              </a:rPr>
              <a:t>"literature"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b="1" noProof="1">
                <a:solidFill>
                  <a:srgbClr val="09885A"/>
                </a:solidFill>
                <a:latin typeface="Courier New" panose="02070309020205020404" pitchFamily="49" charset="0"/>
              </a:rPr>
              <a:t>96.00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b="1" noProof="1">
                <a:solidFill>
                  <a:srgbClr val="09885A"/>
                </a:solidFill>
                <a:latin typeface="Courier New" panose="02070309020205020404" pitchFamily="49" charset="0"/>
              </a:rPr>
              <a:t>11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b="1" noProof="1">
                <a:solidFill>
                  <a:srgbClr val="A31515"/>
                </a:solidFill>
                <a:latin typeface="Courier New" panose="02070309020205020404" pitchFamily="49" charset="0"/>
              </a:rPr>
              <a:t>"F. Scott Fitzgerald"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Book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alchemist = 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Book(</a:t>
            </a:r>
            <a:r>
              <a:rPr lang="en-US" sz="1600" b="1" noProof="1">
                <a:solidFill>
                  <a:srgbClr val="A31515"/>
                </a:solidFill>
                <a:latin typeface="Courier New" panose="02070309020205020404" pitchFamily="49" charset="0"/>
              </a:rPr>
              <a:t>"The Alchemist"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b="1" noProof="1">
                <a:solidFill>
                  <a:srgbClr val="A31515"/>
                </a:solidFill>
                <a:latin typeface="Courier New" panose="02070309020205020404" pitchFamily="49" charset="0"/>
              </a:rPr>
              <a:t>"novel"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b="1" noProof="1">
                <a:solidFill>
                  <a:srgbClr val="09885A"/>
                </a:solidFill>
                <a:latin typeface="Courier New" panose="02070309020205020404" pitchFamily="49" charset="0"/>
              </a:rPr>
              <a:t>196.00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b="1" noProof="1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b="1" noProof="1">
                <a:solidFill>
                  <a:srgbClr val="A31515"/>
                </a:solidFill>
                <a:latin typeface="Courier New" panose="02070309020205020404" pitchFamily="49" charset="0"/>
              </a:rPr>
              <a:t>"Paulo Coelho"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en-US" sz="1600" b="1" noProof="1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1DEA57C4-74D3-4B25-B43A-FAA9BF7A5B11}"/>
              </a:ext>
            </a:extLst>
          </p:cNvPr>
          <p:cNvSpPr txBox="1"/>
          <p:nvPr/>
        </p:nvSpPr>
        <p:spPr>
          <a:xfrm>
            <a:off x="1" y="5714190"/>
            <a:ext cx="914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Cambria" panose="02040503050406030204" pitchFamily="18" charset="0"/>
              </a:rPr>
              <a:t>We </a:t>
            </a:r>
            <a:r>
              <a:rPr lang="en-US" b="1" dirty="0">
                <a:latin typeface="Cambria" panose="02040503050406030204" pitchFamily="18" charset="0"/>
              </a:rPr>
              <a:t>are going to apply 30 Rupees discount to all books price and calculate the discounted price using </a:t>
            </a:r>
            <a:r>
              <a:rPr lang="en-US" b="1" dirty="0" smtClean="0">
                <a:latin typeface="Cambria" panose="02040503050406030204" pitchFamily="18" charset="0"/>
              </a:rPr>
              <a:t>Function</a:t>
            </a:r>
            <a:endParaRPr lang="en-US" b="1" dirty="0">
              <a:latin typeface="Cambria" panose="020405030504060302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02299128"/>
      </p:ext>
    </p:extLst>
  </p:cSld>
  <p:clrMapOvr>
    <a:masterClrMapping/>
  </p:clrMapOvr>
  <p:transition>
    <p:wipe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0" y="152400"/>
            <a:ext cx="6935788" cy="56515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IN" sz="2400" b="1" dirty="0">
                <a:latin typeface="Cambria" panose="02040503050406030204" pitchFamily="18" charset="0"/>
              </a:rPr>
              <a:t>Functional Interface – Function</a:t>
            </a:r>
            <a:endParaRPr lang="en-US" sz="2400" b="1" dirty="0">
              <a:latin typeface="Cambria" panose="02040503050406030204" pitchFamily="18" charset="0"/>
              <a:ea typeface="Cambria" panose="02040503050406030204" pitchFamily="18" charset="0"/>
              <a:cs typeface="Avenir Ligh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502A4344-1727-410C-A7A6-76CFBA2B6091}"/>
              </a:ext>
            </a:extLst>
          </p:cNvPr>
          <p:cNvSpPr/>
          <p:nvPr/>
        </p:nvSpPr>
        <p:spPr>
          <a:xfrm>
            <a:off x="0" y="1040715"/>
            <a:ext cx="9143999" cy="400110"/>
          </a:xfrm>
          <a:prstGeom prst="rect">
            <a:avLst/>
          </a:prstGeom>
          <a:solidFill>
            <a:srgbClr val="035642"/>
          </a:solidFill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</a:rPr>
              <a:t>Discount 30 Rupees to every book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B1C31219-1CD3-4290-843A-A731F48589C9}"/>
              </a:ext>
            </a:extLst>
          </p:cNvPr>
          <p:cNvSpPr txBox="1"/>
          <p:nvPr/>
        </p:nvSpPr>
        <p:spPr>
          <a:xfrm>
            <a:off x="1479781" y="2660569"/>
            <a:ext cx="61844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The above function gets a double as input 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It will subtract 30 from input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And returns the subtracted value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27936DD-BF6A-45A5-B388-93D67B4F71EB}"/>
              </a:ext>
            </a:extLst>
          </p:cNvPr>
          <p:cNvSpPr txBox="1"/>
          <p:nvPr/>
        </p:nvSpPr>
        <p:spPr>
          <a:xfrm>
            <a:off x="256495" y="4903275"/>
            <a:ext cx="8631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</a:rPr>
              <a:t>The function interface can be executed by calling the </a:t>
            </a:r>
            <a:r>
              <a:rPr lang="en-US" b="1" i="1" dirty="0">
                <a:latin typeface="Cambria" panose="02040503050406030204" pitchFamily="18" charset="0"/>
              </a:rPr>
              <a:t>apply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smtClean="0">
                <a:latin typeface="Cambria" panose="02040503050406030204" pitchFamily="18" charset="0"/>
              </a:rPr>
              <a:t>method.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9035F0D1-2A74-4CC0-8B76-A49654D87B60}"/>
              </a:ext>
            </a:extLst>
          </p:cNvPr>
          <p:cNvSpPr/>
          <p:nvPr/>
        </p:nvSpPr>
        <p:spPr>
          <a:xfrm>
            <a:off x="0" y="1736822"/>
            <a:ext cx="9143999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Function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Book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&gt; calculateThirtyRupeesDiscountedPrice </a:t>
            </a:r>
          </a:p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				= (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Book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book)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-&gt;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book.price -</a:t>
            </a:r>
            <a:r>
              <a:rPr lang="en-US" sz="1600" b="1" noProof="1">
                <a:solidFill>
                  <a:srgbClr val="09885A"/>
                </a:solidFill>
                <a:latin typeface="Courier New" panose="02070309020205020404" pitchFamily="49" charset="0"/>
              </a:rPr>
              <a:t>30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sz="1600" b="1" noProof="1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CB7AEAAD-EDCE-4059-BAD0-3A68E2BDA490}"/>
              </a:ext>
            </a:extLst>
          </p:cNvPr>
          <p:cNvSpPr/>
          <p:nvPr/>
        </p:nvSpPr>
        <p:spPr>
          <a:xfrm>
            <a:off x="510986" y="3879896"/>
            <a:ext cx="7996200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result = 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;       </a:t>
            </a:r>
          </a:p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result = calculateThirtyRupeesDiscountedPrice.apply(inputBook);</a:t>
            </a:r>
            <a:endParaRPr lang="en-US" sz="1600" b="1" noProof="1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48061288"/>
      </p:ext>
    </p:extLst>
  </p:cSld>
  <p:clrMapOvr>
    <a:masterClrMapping/>
  </p:clrMapOvr>
  <p:transition>
    <p:wipe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0" y="152400"/>
            <a:ext cx="6935788" cy="56515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IN" sz="2400" b="1" dirty="0">
                <a:latin typeface="Cambria" panose="02040503050406030204" pitchFamily="18" charset="0"/>
              </a:rPr>
              <a:t>Functional Interface – Function</a:t>
            </a:r>
            <a:endParaRPr lang="en-US" sz="2400" b="1" dirty="0">
              <a:latin typeface="Cambria" panose="02040503050406030204" pitchFamily="18" charset="0"/>
              <a:ea typeface="Cambria" panose="02040503050406030204" pitchFamily="18" charset="0"/>
              <a:cs typeface="Avenir Ligh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502A4344-1727-410C-A7A6-76CFBA2B6091}"/>
              </a:ext>
            </a:extLst>
          </p:cNvPr>
          <p:cNvSpPr/>
          <p:nvPr/>
        </p:nvSpPr>
        <p:spPr>
          <a:xfrm>
            <a:off x="0" y="1040715"/>
            <a:ext cx="9143999" cy="400110"/>
          </a:xfrm>
          <a:prstGeom prst="rect">
            <a:avLst/>
          </a:prstGeom>
          <a:solidFill>
            <a:srgbClr val="035642"/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</a:rPr>
              <a:t>Discount 30 Rupees and 30% GST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B1C31219-1CD3-4290-843A-A731F48589C9}"/>
              </a:ext>
            </a:extLst>
          </p:cNvPr>
          <p:cNvSpPr txBox="1"/>
          <p:nvPr/>
        </p:nvSpPr>
        <p:spPr>
          <a:xfrm>
            <a:off x="256497" y="1645340"/>
            <a:ext cx="8631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</a:rPr>
              <a:t>To combine functions left to </a:t>
            </a:r>
            <a:r>
              <a:rPr lang="en-US" dirty="0" smtClean="0">
                <a:latin typeface="Cambria" panose="02040503050406030204" pitchFamily="18" charset="0"/>
              </a:rPr>
              <a:t>right, </a:t>
            </a:r>
            <a:r>
              <a:rPr lang="en-US" dirty="0">
                <a:latin typeface="Cambria" panose="02040503050406030204" pitchFamily="18" charset="0"/>
              </a:rPr>
              <a:t>Use </a:t>
            </a:r>
            <a:r>
              <a:rPr lang="en-US" b="1" noProof="1">
                <a:latin typeface="Cambria" panose="02040503050406030204" pitchFamily="18" charset="0"/>
              </a:rPr>
              <a:t>andThen</a:t>
            </a:r>
            <a:r>
              <a:rPr lang="en-US" dirty="0">
                <a:latin typeface="Cambria" panose="02040503050406030204" pitchFamily="18" charset="0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27936DD-BF6A-45A5-B388-93D67B4F71EB}"/>
              </a:ext>
            </a:extLst>
          </p:cNvPr>
          <p:cNvSpPr txBox="1"/>
          <p:nvPr/>
        </p:nvSpPr>
        <p:spPr>
          <a:xfrm>
            <a:off x="295994" y="5169575"/>
            <a:ext cx="8631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Using of </a:t>
            </a:r>
            <a:r>
              <a:rPr lang="en-US" b="1" dirty="0">
                <a:latin typeface="Cambria" panose="02040503050406030204" pitchFamily="18" charset="0"/>
              </a:rPr>
              <a:t>andThen</a:t>
            </a:r>
            <a:r>
              <a:rPr lang="en-US" dirty="0">
                <a:latin typeface="Cambria" panose="02040503050406030204" pitchFamily="18" charset="0"/>
              </a:rPr>
              <a:t> executes from left To Right </a:t>
            </a:r>
          </a:p>
          <a:p>
            <a:pPr lvl="1" indent="-228600">
              <a:buSzPct val="70000"/>
              <a:buFont typeface="Courier New" panose="02070309020205020404" pitchFamily="49" charset="0"/>
              <a:buChar char="o"/>
            </a:pPr>
            <a:r>
              <a:rPr lang="en-US" dirty="0">
                <a:latin typeface="Cambria" panose="02040503050406030204" pitchFamily="18" charset="0"/>
              </a:rPr>
              <a:t>The output of first function is passed to the next function and so </a:t>
            </a:r>
            <a:r>
              <a:rPr lang="en-US" dirty="0" smtClean="0">
                <a:latin typeface="Cambria" panose="02040503050406030204" pitchFamily="18" charset="0"/>
              </a:rPr>
              <a:t>on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9141758F-757E-49B0-B58F-22A0335CDDEA}"/>
              </a:ext>
            </a:extLst>
          </p:cNvPr>
          <p:cNvSpPr/>
          <p:nvPr/>
        </p:nvSpPr>
        <p:spPr>
          <a:xfrm>
            <a:off x="295994" y="2342297"/>
            <a:ext cx="8552011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Function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Book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&gt; calculateThirtyRupeesDiscountedPrice </a:t>
            </a:r>
          </a:p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				= (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Book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book)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-&gt;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book.price -</a:t>
            </a:r>
            <a:r>
              <a:rPr lang="en-US" sz="1600" b="1" noProof="1">
                <a:solidFill>
                  <a:srgbClr val="09885A"/>
                </a:solidFill>
                <a:latin typeface="Courier New" panose="02070309020205020404" pitchFamily="49" charset="0"/>
              </a:rPr>
              <a:t>30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Function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&gt; apply30PercentGST = (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price) 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-&gt;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price + (price * </a:t>
            </a:r>
            <a:r>
              <a:rPr lang="en-US" sz="1600" b="1" noProof="1">
                <a:solidFill>
                  <a:srgbClr val="09885A"/>
                </a:solidFill>
                <a:latin typeface="Courier New" panose="02070309020205020404" pitchFamily="49" charset="0"/>
              </a:rPr>
              <a:t>0.3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result = </a:t>
            </a:r>
          </a:p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	calculateThirtyRupeesDiscountedPrice.andThen(apply30PercentGST).apply(inputBook);</a:t>
            </a:r>
            <a:endParaRPr lang="en-US" sz="1600" b="1" noProof="1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43673395"/>
      </p:ext>
    </p:extLst>
  </p:cSld>
  <p:clrMapOvr>
    <a:masterClrMapping/>
  </p:clrMapOvr>
  <p:transition>
    <p:wipe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697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85499" y="850880"/>
            <a:ext cx="7924800" cy="4724401"/>
          </a:xfrm>
          <a:prstGeom prst="roundRect">
            <a:avLst>
              <a:gd name="adj" fmla="val 1226"/>
            </a:avLst>
          </a:prstGeom>
          <a:solidFill>
            <a:schemeClr val="bg1"/>
          </a:solidFill>
          <a:ln w="76200">
            <a:solidFill>
              <a:srgbClr val="19705D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perspectiveContrastingRightFacing">
              <a:rot lat="170509" lon="20736677" rev="117141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0693" y="981509"/>
            <a:ext cx="72860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algn="ctr">
              <a:defRPr/>
            </a:pPr>
            <a:r>
              <a:rPr lang="en-US" altLang="en-US" sz="2400" b="1" dirty="0">
                <a:solidFill>
                  <a:srgbClr val="19705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Exercise – Add 30% GST  and Discount 30 Rupees</a:t>
            </a:r>
          </a:p>
        </p:txBody>
      </p:sp>
      <p:pic>
        <p:nvPicPr>
          <p:cNvPr id="14" name="Picture 2" descr="D:\Topsim\Graphics_Layouts\shutterstock_1719413.jpg">
            <a:extLst>
              <a:ext uri="{FF2B5EF4-FFF2-40B4-BE49-F238E27FC236}">
                <a16:creationId xmlns:a16="http://schemas.microsoft.com/office/drawing/2014/main" xmlns="" id="{DEF130B2-835B-4281-AD2F-881FF534C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2143" t="266" r="39285" b="66802"/>
          <a:stretch>
            <a:fillRect/>
          </a:stretch>
        </p:blipFill>
        <p:spPr bwMode="auto">
          <a:xfrm>
            <a:off x="7242044" y="3933056"/>
            <a:ext cx="1901955" cy="2912368"/>
          </a:xfrm>
          <a:prstGeom prst="rect">
            <a:avLst/>
          </a:prstGeom>
          <a:noFill/>
        </p:spPr>
      </p:pic>
      <p:sp>
        <p:nvSpPr>
          <p:cNvPr id="2" name="Rectangle 1"/>
          <p:cNvSpPr/>
          <p:nvPr/>
        </p:nvSpPr>
        <p:spPr>
          <a:xfrm>
            <a:off x="1110343" y="2001122"/>
            <a:ext cx="542108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Use the same demo for reference previously</a:t>
            </a:r>
            <a:endParaRPr lang="en-IN" dirty="0">
              <a:latin typeface="Cambria" panose="02040503050406030204" pitchFamily="18" charset="0"/>
            </a:endParaRPr>
          </a:p>
          <a:p>
            <a:pPr marL="514350" lvl="1" indent="-285750">
              <a:buSzPct val="70000"/>
              <a:buFont typeface="Courier New" panose="02070309020205020404" pitchFamily="49" charset="0"/>
              <a:buChar char="o"/>
            </a:pPr>
            <a:r>
              <a:rPr lang="en-IN" sz="1400" b="1" i="1" dirty="0" err="1">
                <a:latin typeface="Cambria" panose="02040503050406030204" pitchFamily="18" charset="0"/>
              </a:rPr>
              <a:t>andThen</a:t>
            </a:r>
            <a:r>
              <a:rPr lang="en-IN" sz="1400" dirty="0">
                <a:latin typeface="Cambria" panose="02040503050406030204" pitchFamily="18" charset="0"/>
              </a:rPr>
              <a:t> is used to execute left to right</a:t>
            </a:r>
          </a:p>
          <a:p>
            <a:pPr marL="514350" lvl="1" indent="-285750">
              <a:buSzPct val="70000"/>
              <a:buFont typeface="Courier New" panose="02070309020205020404" pitchFamily="49" charset="0"/>
              <a:buChar char="o"/>
            </a:pPr>
            <a:r>
              <a:rPr lang="en-IN" sz="1400" b="1" i="1" dirty="0">
                <a:latin typeface="Cambria" panose="02040503050406030204" pitchFamily="18" charset="0"/>
              </a:rPr>
              <a:t>compose</a:t>
            </a:r>
            <a:r>
              <a:rPr lang="en-IN" sz="1400" dirty="0">
                <a:latin typeface="Cambria" panose="02040503050406030204" pitchFamily="18" charset="0"/>
              </a:rPr>
              <a:t> is used to execute right to left,</a:t>
            </a:r>
          </a:p>
          <a:p>
            <a:pPr marL="742950" lvl="2" indent="-285750">
              <a:buFont typeface="Cambria" panose="02040503050406030204" pitchFamily="18" charset="0"/>
              <a:buChar char="–"/>
            </a:pPr>
            <a:r>
              <a:rPr lang="en-IN" sz="1400" dirty="0">
                <a:latin typeface="Cambria" panose="02040503050406030204" pitchFamily="18" charset="0"/>
              </a:rPr>
              <a:t>Enable to solve it by changing parameter types of Function</a:t>
            </a:r>
            <a:endParaRPr lang="en-IN" sz="1400" dirty="0">
              <a:latin typeface="Cambria" panose="020405030504060302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49307706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0" y="152400"/>
            <a:ext cx="6935713" cy="564606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IN" sz="2400" b="1" dirty="0">
                <a:latin typeface="Cambria" panose="02040503050406030204" pitchFamily="18" charset="0"/>
              </a:rPr>
              <a:t>Functional Interface - </a:t>
            </a:r>
            <a:r>
              <a:rPr lang="en-IN" sz="2400" b="1" dirty="0" err="1">
                <a:latin typeface="Cambria" panose="02040503050406030204" pitchFamily="18" charset="0"/>
              </a:rPr>
              <a:t>BiFunction</a:t>
            </a:r>
            <a:endParaRPr lang="en-US" sz="2400" b="1" dirty="0">
              <a:latin typeface="Cambria" panose="02040503050406030204" pitchFamily="18" charset="0"/>
              <a:ea typeface="Cambria" panose="02040503050406030204" pitchFamily="18" charset="0"/>
              <a:cs typeface="Avenir Ligh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49799" y="1904999"/>
            <a:ext cx="2109558" cy="2819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>
              <a:defRPr/>
            </a:pPr>
            <a:r>
              <a:rPr lang="en-US" sz="2000" kern="0" dirty="0" err="1">
                <a:solidFill>
                  <a:schemeClr val="tx1"/>
                </a:solidFill>
                <a:latin typeface="Cambria" panose="02040503050406030204" pitchFamily="18" charset="0"/>
              </a:rPr>
              <a:t>java.util.function.BiFunction</a:t>
            </a:r>
            <a:r>
              <a:rPr lang="en-US" sz="2000" kern="0" dirty="0">
                <a:solidFill>
                  <a:schemeClr val="tx1"/>
                </a:solidFill>
                <a:latin typeface="Cambria" panose="02040503050406030204" pitchFamily="18" charset="0"/>
              </a:rPr>
              <a:t> is a functional interface whose functional method is R apply(T </a:t>
            </a:r>
            <a:r>
              <a:rPr lang="en-US" sz="2000" kern="0" dirty="0" err="1">
                <a:solidFill>
                  <a:schemeClr val="tx1"/>
                </a:solidFill>
                <a:latin typeface="Cambria" panose="02040503050406030204" pitchFamily="18" charset="0"/>
              </a:rPr>
              <a:t>t</a:t>
            </a:r>
            <a:r>
              <a:rPr lang="en-US" sz="2000" kern="0" dirty="0">
                <a:solidFill>
                  <a:schemeClr val="tx1"/>
                </a:solidFill>
                <a:latin typeface="Cambria" panose="02040503050406030204" pitchFamily="18" charset="0"/>
              </a:rPr>
              <a:t>, U u). </a:t>
            </a:r>
          </a:p>
        </p:txBody>
      </p:sp>
      <p:sp>
        <p:nvSpPr>
          <p:cNvPr id="8" name="Rectangle 7"/>
          <p:cNvSpPr/>
          <p:nvPr/>
        </p:nvSpPr>
        <p:spPr>
          <a:xfrm>
            <a:off x="3291688" y="1904999"/>
            <a:ext cx="2109558" cy="2819400"/>
          </a:xfrm>
          <a:prstGeom prst="rect">
            <a:avLst/>
          </a:prstGeom>
          <a:solidFill>
            <a:srgbClr val="F28C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sz="2000" kern="0" dirty="0">
                <a:solidFill>
                  <a:schemeClr val="bg1"/>
                </a:solidFill>
                <a:latin typeface="Cambria" panose="02040503050406030204" pitchFamily="18" charset="0"/>
              </a:rPr>
              <a:t>The </a:t>
            </a:r>
            <a:r>
              <a:rPr lang="en-US" sz="2000" kern="0" dirty="0" err="1">
                <a:solidFill>
                  <a:schemeClr val="bg1"/>
                </a:solidFill>
                <a:latin typeface="Cambria" panose="02040503050406030204" pitchFamily="18" charset="0"/>
              </a:rPr>
              <a:t>BiFunction</a:t>
            </a:r>
            <a:r>
              <a:rPr lang="en-US" sz="2000" kern="0" dirty="0">
                <a:solidFill>
                  <a:schemeClr val="bg1"/>
                </a:solidFill>
                <a:latin typeface="Cambria" panose="02040503050406030204" pitchFamily="18" charset="0"/>
              </a:rPr>
              <a:t> is interface represents an operation that takes two arguments (T and U) and returns a result R</a:t>
            </a:r>
          </a:p>
        </p:txBody>
      </p:sp>
      <p:sp>
        <p:nvSpPr>
          <p:cNvPr id="9" name="Rectangle 8"/>
          <p:cNvSpPr/>
          <p:nvPr/>
        </p:nvSpPr>
        <p:spPr>
          <a:xfrm>
            <a:off x="5533577" y="1904999"/>
            <a:ext cx="2109558" cy="2819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>
              <a:defRPr/>
            </a:pPr>
            <a:r>
              <a:rPr lang="en-US" sz="2000" kern="0" dirty="0" err="1">
                <a:solidFill>
                  <a:schemeClr val="tx1"/>
                </a:solidFill>
                <a:latin typeface="Cambria" panose="02040503050406030204" pitchFamily="18" charset="0"/>
              </a:rPr>
              <a:t>BiFunction</a:t>
            </a:r>
            <a:r>
              <a:rPr lang="en-US" sz="2000" kern="0" dirty="0">
                <a:solidFill>
                  <a:schemeClr val="tx1"/>
                </a:solidFill>
                <a:latin typeface="Cambria" panose="02040503050406030204" pitchFamily="18" charset="0"/>
              </a:rPr>
              <a:t> can be used in all contexts where there is two inputs and single output.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4060491" y="4876799"/>
            <a:ext cx="548640" cy="54864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anose="02040503050406030204" pitchFamily="18" charset="0"/>
              </a:rPr>
              <a:t>2</a:t>
            </a:r>
          </a:p>
        </p:txBody>
      </p:sp>
      <p:sp>
        <p:nvSpPr>
          <p:cNvPr id="11" name="Oval 10"/>
          <p:cNvSpPr/>
          <p:nvPr/>
        </p:nvSpPr>
        <p:spPr>
          <a:xfrm>
            <a:off x="1843887" y="1269589"/>
            <a:ext cx="548640" cy="54864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mbria" panose="02040503050406030204" pitchFamily="18" charset="0"/>
              </a:rPr>
              <a:t>1</a:t>
            </a:r>
          </a:p>
        </p:txBody>
      </p:sp>
      <p:sp>
        <p:nvSpPr>
          <p:cNvPr id="12" name="Oval 11"/>
          <p:cNvSpPr/>
          <p:nvPr/>
        </p:nvSpPr>
        <p:spPr>
          <a:xfrm>
            <a:off x="6327665" y="1307689"/>
            <a:ext cx="548640" cy="54864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mbria" panose="02040503050406030204" pitchFamily="18" charset="0"/>
              </a:rPr>
              <a:t>3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20150640"/>
      </p:ext>
    </p:extLst>
  </p:cSld>
  <p:clrMapOvr>
    <a:masterClrMapping/>
  </p:clrMapOvr>
  <p:transition>
    <p:wipe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0" y="152400"/>
            <a:ext cx="6935788" cy="56515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IN" sz="2400" b="1" dirty="0">
                <a:latin typeface="Cambria" panose="02040503050406030204" pitchFamily="18" charset="0"/>
              </a:rPr>
              <a:t>Functional Interface - </a:t>
            </a:r>
            <a:r>
              <a:rPr lang="en-IN" sz="2400" b="1" dirty="0" err="1">
                <a:latin typeface="Cambria" panose="02040503050406030204" pitchFamily="18" charset="0"/>
              </a:rPr>
              <a:t>BiFunction</a:t>
            </a:r>
            <a:endParaRPr lang="en-US" sz="2400" b="1" dirty="0">
              <a:latin typeface="Cambria" panose="02040503050406030204" pitchFamily="18" charset="0"/>
              <a:ea typeface="Cambria" panose="02040503050406030204" pitchFamily="18" charset="0"/>
              <a:cs typeface="Avenir Ligh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502A4344-1727-410C-A7A6-76CFBA2B6091}"/>
              </a:ext>
            </a:extLst>
          </p:cNvPr>
          <p:cNvSpPr/>
          <p:nvPr/>
        </p:nvSpPr>
        <p:spPr>
          <a:xfrm>
            <a:off x="0" y="868668"/>
            <a:ext cx="9144000" cy="492443"/>
          </a:xfrm>
          <a:prstGeom prst="rect">
            <a:avLst/>
          </a:prstGeom>
          <a:solidFill>
            <a:srgbClr val="035642"/>
          </a:solidFill>
        </p:spPr>
        <p:txBody>
          <a:bodyPr wrap="square" tIns="91440" bIns="91440" anchor="ctr" anchorCtr="1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  <a:latin typeface="Cambria" panose="02040503050406030204" pitchFamily="18" charset="0"/>
              </a:rPr>
              <a:t>Create a class Book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E2749724-B658-4120-954D-B1DC81584223}"/>
              </a:ext>
            </a:extLst>
          </p:cNvPr>
          <p:cNvSpPr/>
          <p:nvPr/>
        </p:nvSpPr>
        <p:spPr>
          <a:xfrm>
            <a:off x="535000" y="1697481"/>
            <a:ext cx="8041342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Book{</a:t>
            </a:r>
          </a:p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</a:p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String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name;</a:t>
            </a:r>
          </a:p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price;</a:t>
            </a:r>
          </a:p>
          <a:p>
            <a:endParaRPr lang="en-US" sz="1600" b="1" noProof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sz="1600" b="1" noProof="1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62AB5FAB-C4EE-4BD7-B4C1-59E4718D123E}"/>
              </a:ext>
            </a:extLst>
          </p:cNvPr>
          <p:cNvSpPr/>
          <p:nvPr/>
        </p:nvSpPr>
        <p:spPr>
          <a:xfrm>
            <a:off x="0" y="3500119"/>
            <a:ext cx="9144000" cy="492443"/>
          </a:xfrm>
          <a:prstGeom prst="rect">
            <a:avLst/>
          </a:prstGeom>
          <a:solidFill>
            <a:srgbClr val="035642"/>
          </a:solidFill>
        </p:spPr>
        <p:txBody>
          <a:bodyPr wrap="square" tIns="91440" bIns="91440" anchor="ctr" anchorCtr="1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  <a:latin typeface="Cambria" panose="02040503050406030204" pitchFamily="18" charset="0"/>
              </a:rPr>
              <a:t>Create a class Customer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1DDA46C0-2432-49D4-8265-859E3B2B429E}"/>
              </a:ext>
            </a:extLst>
          </p:cNvPr>
          <p:cNvSpPr/>
          <p:nvPr/>
        </p:nvSpPr>
        <p:spPr>
          <a:xfrm>
            <a:off x="535001" y="4330696"/>
            <a:ext cx="8041341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Customer {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String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name;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sz="1600" b="1" dirty="0">
                <a:solidFill>
                  <a:srgbClr val="008000"/>
                </a:solidFill>
                <a:latin typeface="Courier New" panose="02070309020205020404" pitchFamily="49" charset="0"/>
              </a:rPr>
              <a:t>// role can be STAFF or STUDENT</a:t>
            </a:r>
            <a:endParaRPr 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String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role;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sz="16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87302323"/>
      </p:ext>
    </p:extLst>
  </p:cSld>
  <p:clrMapOvr>
    <a:masterClrMapping/>
  </p:clrMapOvr>
  <p:transition>
    <p:wipe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0" y="152400"/>
            <a:ext cx="6935713" cy="564606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IN" sz="2400" b="1" dirty="0">
                <a:latin typeface="Cambria" panose="02040503050406030204" pitchFamily="18" charset="0"/>
              </a:rPr>
              <a:t>Functional Interfaces in Java </a:t>
            </a:r>
            <a:endParaRPr lang="en-US" sz="2400" b="1" dirty="0">
              <a:latin typeface="Cambria" panose="02040503050406030204" pitchFamily="18" charset="0"/>
              <a:ea typeface="Cambria" panose="02040503050406030204" pitchFamily="18" charset="0"/>
              <a:cs typeface="Avenir Ligh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7B071265-10E0-46C5-B0E0-696F9731503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tretch/>
        </p:blipFill>
        <p:spPr>
          <a:xfrm>
            <a:off x="457200" y="898538"/>
            <a:ext cx="8229600" cy="434101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53D32655-4879-401E-9067-BBCBF81436BD}"/>
              </a:ext>
            </a:extLst>
          </p:cNvPr>
          <p:cNvSpPr/>
          <p:nvPr/>
        </p:nvSpPr>
        <p:spPr>
          <a:xfrm>
            <a:off x="0" y="5421086"/>
            <a:ext cx="9144000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dirty="0">
                <a:latin typeface="Cambria" panose="02040503050406030204" pitchFamily="18" charset="0"/>
              </a:rPr>
              <a:t>Java8 defines many more functional interfaces in the </a:t>
            </a:r>
            <a:r>
              <a:rPr lang="en-US" dirty="0" smtClean="0">
                <a:latin typeface="Cambria" panose="02040503050406030204" pitchFamily="18" charset="0"/>
              </a:rPr>
              <a:t>package:</a:t>
            </a:r>
            <a:endParaRPr lang="en-US" dirty="0">
              <a:latin typeface="Cambria" panose="02040503050406030204" pitchFamily="18" charset="0"/>
            </a:endParaRPr>
          </a:p>
          <a:p>
            <a:pPr algn="ctr" fontAlgn="auto">
              <a:spcAft>
                <a:spcPts val="0"/>
              </a:spcAft>
              <a:defRPr/>
            </a:pPr>
            <a:r>
              <a:rPr lang="en-US" dirty="0">
                <a:latin typeface="Cambria" panose="02040503050406030204" pitchFamily="18" charset="0"/>
              </a:rPr>
              <a:t>java.util.function.*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92912823"/>
      </p:ext>
    </p:extLst>
  </p:cSld>
  <p:clrMapOvr>
    <a:masterClrMapping/>
  </p:clrMapOvr>
  <p:transition>
    <p:wipe dir="u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0" y="152400"/>
            <a:ext cx="6935788" cy="56515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IN" sz="2400" b="1" dirty="0">
                <a:latin typeface="Cambria" panose="02040503050406030204" pitchFamily="18" charset="0"/>
              </a:rPr>
              <a:t>Functional Interface - </a:t>
            </a:r>
            <a:r>
              <a:rPr lang="en-IN" sz="2400" b="1" dirty="0" err="1">
                <a:latin typeface="Cambria" panose="02040503050406030204" pitchFamily="18" charset="0"/>
              </a:rPr>
              <a:t>BiFunction</a:t>
            </a:r>
            <a:endParaRPr lang="en-US" sz="2400" b="1" dirty="0">
              <a:latin typeface="Cambria" panose="02040503050406030204" pitchFamily="18" charset="0"/>
              <a:ea typeface="Cambria" panose="02040503050406030204" pitchFamily="18" charset="0"/>
              <a:cs typeface="Avenir Ligh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502A4344-1727-410C-A7A6-76CFBA2B6091}"/>
              </a:ext>
            </a:extLst>
          </p:cNvPr>
          <p:cNvSpPr/>
          <p:nvPr/>
        </p:nvSpPr>
        <p:spPr>
          <a:xfrm>
            <a:off x="0" y="914400"/>
            <a:ext cx="9144001" cy="492443"/>
          </a:xfrm>
          <a:prstGeom prst="rect">
            <a:avLst/>
          </a:prstGeom>
          <a:solidFill>
            <a:srgbClr val="035642"/>
          </a:solidFill>
        </p:spPr>
        <p:txBody>
          <a:bodyPr wrap="square" tIns="91440" bIns="91440" anchor="ctr" anchorCtr="1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  <a:latin typeface="Cambria" panose="02040503050406030204" pitchFamily="18" charset="0"/>
              </a:rPr>
              <a:t>Create a class </a:t>
            </a:r>
            <a:r>
              <a:rPr lang="en-IN" sz="2000" b="1" dirty="0" err="1">
                <a:solidFill>
                  <a:schemeClr val="bg1"/>
                </a:solidFill>
                <a:latin typeface="Cambria" panose="02040503050406030204" pitchFamily="18" charset="0"/>
              </a:rPr>
              <a:t>RoleBasedPenaltyCollector</a:t>
            </a:r>
            <a:endParaRPr lang="en-IN" sz="20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C11B816-315B-4A62-9CEF-7A781B3704F5}"/>
              </a:ext>
            </a:extLst>
          </p:cNvPr>
          <p:cNvSpPr txBox="1"/>
          <p:nvPr/>
        </p:nvSpPr>
        <p:spPr>
          <a:xfrm>
            <a:off x="256496" y="3745332"/>
            <a:ext cx="863100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IN" dirty="0" smtClean="0">
                <a:latin typeface="Cambria" panose="02040503050406030204" pitchFamily="18" charset="0"/>
              </a:rPr>
              <a:t>When Book is lost apart from cost of book</a:t>
            </a:r>
          </a:p>
          <a:p>
            <a:pPr marL="514350" lvl="1" indent="-285750">
              <a:buSzPct val="70000"/>
              <a:buFont typeface="Courier New" panose="02070309020205020404" pitchFamily="49" charset="0"/>
              <a:buChar char="o"/>
            </a:pPr>
            <a:r>
              <a:rPr lang="en-IN" dirty="0">
                <a:latin typeface="Cambria" panose="02040503050406030204" pitchFamily="18" charset="0"/>
              </a:rPr>
              <a:t>C</a:t>
            </a:r>
            <a:r>
              <a:rPr lang="en-IN" dirty="0" smtClean="0">
                <a:latin typeface="Cambria" panose="02040503050406030204" pitchFamily="18" charset="0"/>
              </a:rPr>
              <a:t>ollect 50 rupees penalty from Student </a:t>
            </a:r>
          </a:p>
          <a:p>
            <a:pPr marL="514350" lvl="1" indent="-285750">
              <a:buSzPct val="70000"/>
              <a:buFont typeface="Courier New" panose="02070309020205020404" pitchFamily="49" charset="0"/>
              <a:buChar char="o"/>
            </a:pPr>
            <a:r>
              <a:rPr lang="en-IN" dirty="0" smtClean="0">
                <a:latin typeface="Cambria" panose="02040503050406030204" pitchFamily="18" charset="0"/>
              </a:rPr>
              <a:t>100 Rupees from STAFF </a:t>
            </a:r>
          </a:p>
          <a:p>
            <a:pPr marL="514350" lvl="1" indent="-285750">
              <a:buSzPct val="70000"/>
              <a:buFont typeface="Courier New" panose="02070309020205020404" pitchFamily="49" charset="0"/>
              <a:buChar char="o"/>
            </a:pPr>
            <a:endParaRPr lang="en-IN" dirty="0" smtClean="0">
              <a:latin typeface="Cambria" panose="02040503050406030204" pitchFamily="18" charset="0"/>
            </a:endParaRP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IN" dirty="0" smtClean="0">
                <a:latin typeface="Cambria" panose="02040503050406030204" pitchFamily="18" charset="0"/>
              </a:rPr>
              <a:t>Scenario</a:t>
            </a:r>
            <a:endParaRPr lang="en-IN" dirty="0">
              <a:latin typeface="Cambria" panose="02040503050406030204" pitchFamily="18" charset="0"/>
            </a:endParaRPr>
          </a:p>
          <a:p>
            <a:pPr marL="514350" lvl="1" indent="-285750">
              <a:buSzPct val="70000"/>
              <a:buFont typeface="Courier New" panose="02070309020205020404" pitchFamily="49" charset="0"/>
              <a:buChar char="o"/>
            </a:pPr>
            <a:r>
              <a:rPr lang="en-US" dirty="0">
                <a:latin typeface="Cambria" panose="02040503050406030204" pitchFamily="18" charset="0"/>
              </a:rPr>
              <a:t>Dr. </a:t>
            </a:r>
            <a:r>
              <a:rPr lang="en-US" dirty="0" err="1">
                <a:latin typeface="Cambria" panose="02040503050406030204" pitchFamily="18" charset="0"/>
              </a:rPr>
              <a:t>GuruMoorthy</a:t>
            </a:r>
            <a:r>
              <a:rPr lang="en-US" dirty="0">
                <a:latin typeface="Cambria" panose="02040503050406030204" pitchFamily="18" charset="0"/>
              </a:rPr>
              <a:t> has lost the book </a:t>
            </a:r>
            <a:r>
              <a:rPr lang="en-US" b="1" dirty="0">
                <a:latin typeface="Cambria" panose="02040503050406030204" pitchFamily="18" charset="0"/>
              </a:rPr>
              <a:t>The Power of your Subconscious Mind</a:t>
            </a:r>
          </a:p>
          <a:p>
            <a:pPr marL="514350" lvl="1" indent="-285750">
              <a:buSzPct val="70000"/>
              <a:buFont typeface="Courier New" panose="02070309020205020404" pitchFamily="49" charset="0"/>
              <a:buChar char="o"/>
            </a:pPr>
            <a:r>
              <a:rPr lang="en-US" dirty="0" err="1">
                <a:latin typeface="Cambria" panose="02040503050406030204" pitchFamily="18" charset="0"/>
              </a:rPr>
              <a:t>Manik</a:t>
            </a:r>
            <a:r>
              <a:rPr lang="en-US" dirty="0">
                <a:latin typeface="Cambria" panose="02040503050406030204" pitchFamily="18" charset="0"/>
              </a:rPr>
              <a:t> has lost the book </a:t>
            </a:r>
            <a:r>
              <a:rPr lang="en-US" b="1" dirty="0">
                <a:latin typeface="Cambria" panose="02040503050406030204" pitchFamily="18" charset="0"/>
              </a:rPr>
              <a:t>Great Gatsby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25C1BA38-9FF7-4BAD-B31B-66517D395AD8}"/>
              </a:ext>
            </a:extLst>
          </p:cNvPr>
          <p:cNvSpPr/>
          <p:nvPr/>
        </p:nvSpPr>
        <p:spPr>
          <a:xfrm>
            <a:off x="342900" y="1603857"/>
            <a:ext cx="8458200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Book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powerOfSubConscious = 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Book(</a:t>
            </a:r>
            <a:r>
              <a:rPr lang="en-US" sz="1600" b="1" noProof="1">
                <a:solidFill>
                  <a:srgbClr val="A31515"/>
                </a:solidFill>
                <a:latin typeface="Courier New" panose="02070309020205020404" pitchFamily="49" charset="0"/>
              </a:rPr>
              <a:t>"The Power of your Subconscious Mind"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b="1" noProof="1">
                <a:solidFill>
                  <a:srgbClr val="09885A"/>
                </a:solidFill>
                <a:latin typeface="Courier New" panose="02070309020205020404" pitchFamily="49" charset="0"/>
              </a:rPr>
              <a:t>230.00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Book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greatGatsby = 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Book(</a:t>
            </a:r>
            <a:r>
              <a:rPr lang="en-US" sz="1600" b="1" noProof="1">
                <a:solidFill>
                  <a:srgbClr val="A31515"/>
                </a:solidFill>
                <a:latin typeface="Courier New" panose="02070309020205020404" pitchFamily="49" charset="0"/>
              </a:rPr>
              <a:t>"Great Gatsby"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b="1" noProof="1">
                <a:solidFill>
                  <a:srgbClr val="09885A"/>
                </a:solidFill>
                <a:latin typeface="Courier New" panose="02070309020205020404" pitchFamily="49" charset="0"/>
              </a:rPr>
              <a:t>96.00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Book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alchemist = 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Book(</a:t>
            </a:r>
            <a:r>
              <a:rPr lang="en-US" sz="1600" b="1" noProof="1">
                <a:solidFill>
                  <a:srgbClr val="A31515"/>
                </a:solidFill>
                <a:latin typeface="Courier New" panose="02070309020205020404" pitchFamily="49" charset="0"/>
              </a:rPr>
              <a:t>"The Alchemist"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b="1" noProof="1">
                <a:solidFill>
                  <a:srgbClr val="09885A"/>
                </a:solidFill>
                <a:latin typeface="Courier New" panose="02070309020205020404" pitchFamily="49" charset="0"/>
              </a:rPr>
              <a:t>196.00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Customer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staffGuru = 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Customer(</a:t>
            </a:r>
            <a:r>
              <a:rPr lang="en-US" sz="1600" b="1" noProof="1">
                <a:solidFill>
                  <a:srgbClr val="A31515"/>
                </a:solidFill>
                <a:latin typeface="Courier New" panose="02070309020205020404" pitchFamily="49" charset="0"/>
              </a:rPr>
              <a:t>"Dr. GuruMoorthy"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b="1" noProof="1">
                <a:solidFill>
                  <a:srgbClr val="A31515"/>
                </a:solidFill>
                <a:latin typeface="Courier New" panose="02070309020205020404" pitchFamily="49" charset="0"/>
              </a:rPr>
              <a:t>"STAFF"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Customer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studentManik = 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Customer(</a:t>
            </a:r>
            <a:r>
              <a:rPr lang="en-US" sz="1600" b="1" noProof="1">
                <a:solidFill>
                  <a:srgbClr val="A31515"/>
                </a:solidFill>
                <a:latin typeface="Courier New" panose="02070309020205020404" pitchFamily="49" charset="0"/>
              </a:rPr>
              <a:t>"Manik"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b="1" noProof="1">
                <a:solidFill>
                  <a:srgbClr val="A31515"/>
                </a:solidFill>
                <a:latin typeface="Courier New" panose="02070309020205020404" pitchFamily="49" charset="0"/>
              </a:rPr>
              <a:t>"STUDENT"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en-US" sz="1600" b="1" noProof="1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86738347"/>
      </p:ext>
    </p:extLst>
  </p:cSld>
  <p:clrMapOvr>
    <a:masterClrMapping/>
  </p:clrMapOvr>
  <p:transition>
    <p:wipe dir="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0" y="152400"/>
            <a:ext cx="6935788" cy="56515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IN" sz="2400" b="1" dirty="0">
                <a:latin typeface="Cambria" panose="02040503050406030204" pitchFamily="18" charset="0"/>
              </a:rPr>
              <a:t>Functional Interface - </a:t>
            </a:r>
            <a:r>
              <a:rPr lang="en-IN" sz="2400" b="1" dirty="0" err="1">
                <a:latin typeface="Cambria" panose="02040503050406030204" pitchFamily="18" charset="0"/>
              </a:rPr>
              <a:t>BiFunction</a:t>
            </a:r>
            <a:endParaRPr lang="en-US" sz="2400" b="1" dirty="0">
              <a:latin typeface="Cambria" panose="02040503050406030204" pitchFamily="18" charset="0"/>
              <a:ea typeface="Cambria" panose="02040503050406030204" pitchFamily="18" charset="0"/>
              <a:cs typeface="Avenir Ligh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C11B816-315B-4A62-9CEF-7A781B3704F5}"/>
              </a:ext>
            </a:extLst>
          </p:cNvPr>
          <p:cNvSpPr txBox="1"/>
          <p:nvPr/>
        </p:nvSpPr>
        <p:spPr>
          <a:xfrm>
            <a:off x="256496" y="4522978"/>
            <a:ext cx="86310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IN" dirty="0" smtClean="0">
                <a:latin typeface="Cambria" panose="02040503050406030204" pitchFamily="18" charset="0"/>
              </a:rPr>
              <a:t>The </a:t>
            </a:r>
            <a:r>
              <a:rPr lang="en-IN" dirty="0">
                <a:latin typeface="Cambria" panose="02040503050406030204" pitchFamily="18" charset="0"/>
              </a:rPr>
              <a:t>above </a:t>
            </a:r>
            <a:r>
              <a:rPr lang="en-IN" dirty="0" err="1">
                <a:latin typeface="Cambria" panose="02040503050406030204" pitchFamily="18" charset="0"/>
              </a:rPr>
              <a:t>BiFunction</a:t>
            </a:r>
            <a:r>
              <a:rPr lang="en-IN" dirty="0">
                <a:latin typeface="Cambria" panose="02040503050406030204" pitchFamily="18" charset="0"/>
              </a:rPr>
              <a:t> </a:t>
            </a:r>
            <a:r>
              <a:rPr lang="en-US" b="1" noProof="1" smtClean="0">
                <a:solidFill>
                  <a:srgbClr val="000000"/>
                </a:solidFill>
                <a:latin typeface="Courier New" panose="02070309020205020404" pitchFamily="49" charset="0"/>
              </a:rPr>
              <a:t>calculatePenaltyBasedOnRole </a:t>
            </a:r>
            <a:r>
              <a:rPr lang="en-US" noProof="1" smtClea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has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IN" dirty="0">
                <a:latin typeface="Cambria" panose="02040503050406030204" pitchFamily="18" charset="0"/>
              </a:rPr>
              <a:t> Two Inputs of type </a:t>
            </a:r>
            <a:r>
              <a:rPr lang="en-US" b="1" noProof="1">
                <a:solidFill>
                  <a:srgbClr val="C00000"/>
                </a:solidFill>
                <a:latin typeface="Courier New" panose="02070309020205020404" pitchFamily="49" charset="0"/>
              </a:rPr>
              <a:t>Customer,Book</a:t>
            </a:r>
            <a:endParaRPr lang="en-IN" dirty="0">
              <a:latin typeface="Cambria" panose="02040503050406030204" pitchFamily="18" charset="0"/>
            </a:endParaRP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IN" dirty="0">
                <a:latin typeface="Cambria" panose="02040503050406030204" pitchFamily="18" charset="0"/>
              </a:rPr>
              <a:t>Output of Type </a:t>
            </a:r>
            <a:r>
              <a:rPr lang="en-IN" dirty="0" smtClean="0">
                <a:latin typeface="Cambria" panose="02040503050406030204" pitchFamily="18" charset="0"/>
              </a:rPr>
              <a:t>Double</a:t>
            </a:r>
            <a:endParaRPr lang="en-IN" dirty="0">
              <a:latin typeface="Cambria" panose="020405030504060302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8D7EE4C1-74D5-4994-BAA8-E9A8A6724ED3}"/>
              </a:ext>
            </a:extLst>
          </p:cNvPr>
          <p:cNvSpPr/>
          <p:nvPr/>
        </p:nvSpPr>
        <p:spPr>
          <a:xfrm>
            <a:off x="558032" y="868157"/>
            <a:ext cx="8027936" cy="2893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400" b="1" noProof="1">
                <a:solidFill>
                  <a:srgbClr val="0000FF"/>
                </a:solidFill>
                <a:latin typeface="Courier New" panose="02070309020205020404" pitchFamily="49" charset="0"/>
              </a:rPr>
              <a:t>BiFunction</a:t>
            </a:r>
            <a:r>
              <a:rPr lang="en-US" sz="1400" b="1" noProof="1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en-US" sz="1400" b="1" noProof="1">
                <a:solidFill>
                  <a:srgbClr val="C00000"/>
                </a:solidFill>
                <a:latin typeface="Courier New" panose="02070309020205020404" pitchFamily="49" charset="0"/>
              </a:rPr>
              <a:t>Customer,Book</a:t>
            </a:r>
            <a:r>
              <a:rPr lang="en-US" sz="1400" b="1" noProof="1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400" b="1" noProof="1">
                <a:solidFill>
                  <a:srgbClr val="00B050"/>
                </a:solidFill>
                <a:latin typeface="Courier New" panose="02070309020205020404" pitchFamily="49" charset="0"/>
              </a:rPr>
              <a:t>Double</a:t>
            </a:r>
            <a:r>
              <a:rPr lang="en-US" sz="1400" b="1" noProof="1">
                <a:solidFill>
                  <a:srgbClr val="000000"/>
                </a:solidFill>
                <a:latin typeface="Courier New" panose="02070309020205020404" pitchFamily="49" charset="0"/>
              </a:rPr>
              <a:t>&gt; calculatePenaltyBasedOnRole</a:t>
            </a:r>
          </a:p>
          <a:p>
            <a:r>
              <a:rPr lang="en-US" sz="14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= (</a:t>
            </a:r>
            <a:r>
              <a:rPr lang="en-US" sz="1400" b="1" noProof="1">
                <a:solidFill>
                  <a:srgbClr val="0000FF"/>
                </a:solidFill>
                <a:latin typeface="Courier New" panose="02070309020205020404" pitchFamily="49" charset="0"/>
              </a:rPr>
              <a:t>Customer</a:t>
            </a:r>
            <a:r>
              <a:rPr lang="en-US" sz="14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customer,</a:t>
            </a:r>
            <a:r>
              <a:rPr lang="en-US" sz="1400" b="1" noProof="1">
                <a:solidFill>
                  <a:srgbClr val="0000FF"/>
                </a:solidFill>
                <a:latin typeface="Courier New" panose="02070309020205020404" pitchFamily="49" charset="0"/>
              </a:rPr>
              <a:t>Book</a:t>
            </a:r>
            <a:r>
              <a:rPr lang="en-US" sz="14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book)</a:t>
            </a:r>
            <a:r>
              <a:rPr lang="en-US" sz="1400" b="1" noProof="1">
                <a:solidFill>
                  <a:srgbClr val="0000FF"/>
                </a:solidFill>
                <a:latin typeface="Courier New" panose="02070309020205020404" pitchFamily="49" charset="0"/>
              </a:rPr>
              <a:t>-&gt;</a:t>
            </a:r>
            <a:r>
              <a:rPr lang="en-US" sz="1400" b="1" noProof="1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en-US" sz="1400" b="1" noProof="1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</a:p>
          <a:p>
            <a:r>
              <a:rPr lang="en-US" sz="1400" b="1" noProof="1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sz="1400" b="1" noProof="1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sz="14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penaltyFees = </a:t>
            </a:r>
            <a:r>
              <a:rPr lang="en-US" sz="1400" b="1" noProof="1">
                <a:solidFill>
                  <a:srgbClr val="09885A"/>
                </a:solidFill>
                <a:latin typeface="Courier New" panose="02070309020205020404" pitchFamily="49" charset="0"/>
              </a:rPr>
              <a:t>0</a:t>
            </a:r>
            <a:r>
              <a:rPr lang="en-US" sz="1400" b="1" noProof="1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b="1" noProof="1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sz="1400" b="1" noProof="1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400" b="1" noProof="1">
                <a:solidFill>
                  <a:srgbClr val="000000"/>
                </a:solidFill>
                <a:latin typeface="Courier New" panose="02070309020205020404" pitchFamily="49" charset="0"/>
              </a:rPr>
              <a:t>(customer.role.equals(</a:t>
            </a:r>
            <a:r>
              <a:rPr lang="en-US" sz="1400" b="1" noProof="1">
                <a:solidFill>
                  <a:srgbClr val="A31515"/>
                </a:solidFill>
                <a:latin typeface="Courier New" panose="02070309020205020404" pitchFamily="49" charset="0"/>
              </a:rPr>
              <a:t>"STAFF"</a:t>
            </a:r>
            <a:r>
              <a:rPr lang="en-US" sz="1400" b="1" noProof="1">
                <a:solidFill>
                  <a:srgbClr val="000000"/>
                </a:solidFill>
                <a:latin typeface="Courier New" panose="02070309020205020404" pitchFamily="49" charset="0"/>
              </a:rPr>
              <a:t>)) </a:t>
            </a:r>
          </a:p>
          <a:p>
            <a:r>
              <a:rPr lang="en-US" sz="1400" b="1" noProof="1">
                <a:solidFill>
                  <a:srgbClr val="000000"/>
                </a:solidFill>
                <a:latin typeface="Courier New" panose="02070309020205020404" pitchFamily="49" charset="0"/>
              </a:rPr>
              <a:t>        penaltyFees = book.price + </a:t>
            </a:r>
            <a:r>
              <a:rPr lang="en-US" sz="1400" b="1" noProof="1">
                <a:solidFill>
                  <a:srgbClr val="09885A"/>
                </a:solidFill>
                <a:latin typeface="Courier New" panose="02070309020205020404" pitchFamily="49" charset="0"/>
              </a:rPr>
              <a:t>100</a:t>
            </a:r>
            <a:r>
              <a:rPr lang="en-US" sz="1400" b="1" noProof="1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b="1" noProof="1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sz="1400" b="1" noProof="1">
                <a:solidFill>
                  <a:srgbClr val="0000FF"/>
                </a:solidFill>
                <a:latin typeface="Courier New" panose="02070309020205020404" pitchFamily="49" charset="0"/>
              </a:rPr>
              <a:t>else</a:t>
            </a:r>
            <a:endParaRPr lang="en-US" sz="1400" b="1" noProof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1" noProof="1">
                <a:solidFill>
                  <a:srgbClr val="000000"/>
                </a:solidFill>
                <a:latin typeface="Courier New" panose="02070309020205020404" pitchFamily="49" charset="0"/>
              </a:rPr>
              <a:t>        penaltyFees = book.price + </a:t>
            </a:r>
            <a:r>
              <a:rPr lang="en-US" sz="1400" b="1" noProof="1">
                <a:solidFill>
                  <a:srgbClr val="09885A"/>
                </a:solidFill>
                <a:latin typeface="Courier New" panose="02070309020205020404" pitchFamily="49" charset="0"/>
              </a:rPr>
              <a:t>50</a:t>
            </a:r>
            <a:r>
              <a:rPr lang="en-US" sz="1400" b="1" noProof="1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400" b="1" noProof="1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</a:p>
          <a:p>
            <a:r>
              <a:rPr lang="en-US" sz="1400" b="1" noProof="1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sz="1400" b="1" noProof="1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sz="14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penaltyFees;</a:t>
            </a:r>
          </a:p>
          <a:p>
            <a:r>
              <a:rPr lang="en-US" sz="1400" b="1" noProof="1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</a:p>
          <a:p>
            <a:r>
              <a:rPr lang="en-US" sz="1400" b="1" noProof="1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sz="1400" b="1" noProof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400" b="1" noProof="1" smtClean="0">
                <a:solidFill>
                  <a:srgbClr val="0000FF"/>
                </a:solidFill>
                <a:latin typeface="Courier New" panose="02070309020205020404" pitchFamily="49" charset="0"/>
              </a:rPr>
              <a:t>Double </a:t>
            </a:r>
            <a:r>
              <a:rPr lang="en-US" sz="1400" b="1" noProof="1">
                <a:solidFill>
                  <a:srgbClr val="000000"/>
                </a:solidFill>
                <a:latin typeface="Courier New" panose="02070309020205020404" pitchFamily="49" charset="0"/>
              </a:rPr>
              <a:t>result = calculateFineBasedOnRole.apply(inputCustomer,inputBook);</a:t>
            </a:r>
            <a:endParaRPr lang="en-US" sz="1400" b="1" noProof="1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49661829"/>
      </p:ext>
    </p:extLst>
  </p:cSld>
  <p:clrMapOvr>
    <a:masterClrMapping/>
  </p:clrMapOvr>
  <p:transition>
    <p:wipe dir="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0" y="152400"/>
            <a:ext cx="6935713" cy="564606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IN" sz="2400" b="1" dirty="0">
                <a:latin typeface="Cambria" panose="02040503050406030204" pitchFamily="18" charset="0"/>
              </a:rPr>
              <a:t>Functional Interface - Supplier</a:t>
            </a:r>
            <a:endParaRPr lang="en-US" sz="2400" b="1" dirty="0">
              <a:latin typeface="Cambria" panose="02040503050406030204" pitchFamily="18" charset="0"/>
              <a:ea typeface="Cambria" panose="02040503050406030204" pitchFamily="18" charset="0"/>
              <a:cs typeface="Avenir Ligh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FCEEB87-3F25-4F88-BEB8-ADA90D67894E}"/>
              </a:ext>
            </a:extLst>
          </p:cNvPr>
          <p:cNvSpPr txBox="1"/>
          <p:nvPr/>
        </p:nvSpPr>
        <p:spPr>
          <a:xfrm>
            <a:off x="256496" y="1108682"/>
            <a:ext cx="86310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Cambria" panose="02040503050406030204" pitchFamily="18" charset="0"/>
              </a:rPr>
              <a:t>The  </a:t>
            </a:r>
            <a:r>
              <a:rPr lang="en-US" dirty="0" err="1">
                <a:latin typeface="Cambria" panose="02040503050406030204" pitchFamily="18" charset="0"/>
              </a:rPr>
              <a:t>java.util.function.Supplier</a:t>
            </a:r>
            <a:r>
              <a:rPr lang="en-US" dirty="0">
                <a:latin typeface="Cambria" panose="02040503050406030204" pitchFamily="18" charset="0"/>
              </a:rPr>
              <a:t>&lt;T&gt; interface defines an abstract method named </a:t>
            </a:r>
            <a:r>
              <a:rPr lang="en-US" b="1" i="1" dirty="0">
                <a:latin typeface="Cambria" panose="02040503050406030204" pitchFamily="18" charset="0"/>
              </a:rPr>
              <a:t>get</a:t>
            </a:r>
            <a:r>
              <a:rPr lang="en-US" dirty="0">
                <a:latin typeface="Cambria" panose="02040503050406030204" pitchFamily="18" charset="0"/>
              </a:rPr>
              <a:t> that takes no input and returns an object of </a:t>
            </a:r>
            <a:r>
              <a:rPr lang="en-US" b="1" i="1" dirty="0">
                <a:latin typeface="Cambria" panose="02040503050406030204" pitchFamily="18" charset="0"/>
              </a:rPr>
              <a:t>generic type T</a:t>
            </a:r>
            <a:r>
              <a:rPr lang="en-US" dirty="0">
                <a:latin typeface="Cambria" panose="02040503050406030204" pitchFamily="18" charset="0"/>
              </a:rPr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 Supplier can be used in all contexts where there is no input but an output is expected</a:t>
            </a:r>
            <a:r>
              <a:rPr lang="en-US" dirty="0" smtClean="0">
                <a:latin typeface="Cambria" panose="02040503050406030204" pitchFamily="18" charset="0"/>
              </a:rPr>
              <a:t>.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57BFC6F2-7B98-469A-99C6-A2C7B03AA83F}"/>
              </a:ext>
            </a:extLst>
          </p:cNvPr>
          <p:cNvSpPr/>
          <p:nvPr/>
        </p:nvSpPr>
        <p:spPr>
          <a:xfrm>
            <a:off x="2285999" y="3493129"/>
            <a:ext cx="4572000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>
            <a:spAutoFit/>
          </a:bodyPr>
          <a:lstStyle/>
          <a:p>
            <a:r>
              <a:rPr lang="fr-FR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@FunctionalInterface</a:t>
            </a:r>
            <a:endParaRPr lang="fr-FR" sz="1600" b="1" noProof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fr-FR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fr-FR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interface</a:t>
            </a:r>
            <a:r>
              <a:rPr lang="fr-FR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Supplier&lt;</a:t>
            </a:r>
            <a:r>
              <a:rPr lang="fr-FR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T</a:t>
            </a:r>
            <a:r>
              <a:rPr lang="fr-FR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&gt; {</a:t>
            </a:r>
          </a:p>
          <a:p>
            <a:r>
              <a:rPr lang="fr-FR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fr-FR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fr-FR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T</a:t>
            </a:r>
            <a:r>
              <a:rPr lang="fr-FR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get();</a:t>
            </a:r>
          </a:p>
          <a:p>
            <a:r>
              <a:rPr lang="fr-FR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fr-FR" sz="1600" b="1" noProof="1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52717011"/>
      </p:ext>
    </p:extLst>
  </p:cSld>
  <p:clrMapOvr>
    <a:masterClrMapping/>
  </p:clrMapOvr>
  <p:transition>
    <p:wipe dir="u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0" y="152400"/>
            <a:ext cx="6935788" cy="56515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IN" sz="2400" b="1" dirty="0">
                <a:latin typeface="Cambria" panose="02040503050406030204" pitchFamily="18" charset="0"/>
              </a:rPr>
              <a:t>Functional Interface – Supplier</a:t>
            </a:r>
            <a:endParaRPr lang="en-US" sz="2400" b="1" dirty="0">
              <a:latin typeface="Cambria" panose="02040503050406030204" pitchFamily="18" charset="0"/>
              <a:ea typeface="Cambria" panose="02040503050406030204" pitchFamily="18" charset="0"/>
              <a:cs typeface="Avenir Ligh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502A4344-1727-410C-A7A6-76CFBA2B6091}"/>
              </a:ext>
            </a:extLst>
          </p:cNvPr>
          <p:cNvSpPr/>
          <p:nvPr/>
        </p:nvSpPr>
        <p:spPr>
          <a:xfrm>
            <a:off x="0" y="1040715"/>
            <a:ext cx="9143999" cy="400110"/>
          </a:xfrm>
          <a:prstGeom prst="rect">
            <a:avLst/>
          </a:prstGeom>
          <a:solidFill>
            <a:srgbClr val="035642"/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</a:rPr>
              <a:t>Get Current book entry time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B1C31219-1CD3-4290-843A-A731F48589C9}"/>
              </a:ext>
            </a:extLst>
          </p:cNvPr>
          <p:cNvSpPr txBox="1"/>
          <p:nvPr/>
        </p:nvSpPr>
        <p:spPr>
          <a:xfrm>
            <a:off x="256497" y="2371933"/>
            <a:ext cx="8631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</a:rPr>
              <a:t>The lambda expression will return the current Date &amp; </a:t>
            </a:r>
            <a:r>
              <a:rPr lang="en-US" dirty="0" smtClean="0">
                <a:latin typeface="Cambria" panose="02040503050406030204" pitchFamily="18" charset="0"/>
              </a:rPr>
              <a:t>time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579D4E11-BAAA-4879-9A44-8FBFFCF1A1D6}"/>
              </a:ext>
            </a:extLst>
          </p:cNvPr>
          <p:cNvSpPr/>
          <p:nvPr/>
        </p:nvSpPr>
        <p:spPr>
          <a:xfrm>
            <a:off x="1577842" y="1939318"/>
            <a:ext cx="5988317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Supplier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Date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&gt;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addBookEntry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()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-&gt;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Date();</a:t>
            </a:r>
            <a:endParaRPr lang="en-US" sz="16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8E675A22-BA31-4574-AAD6-83EAFADA56DA}"/>
              </a:ext>
            </a:extLst>
          </p:cNvPr>
          <p:cNvSpPr/>
          <p:nvPr/>
        </p:nvSpPr>
        <p:spPr>
          <a:xfrm>
            <a:off x="2286000" y="3499640"/>
            <a:ext cx="4572000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Date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currentDate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addBookEntry.get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  <a:endParaRPr lang="en-US" sz="16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27936DD-BF6A-45A5-B388-93D67B4F71EB}"/>
              </a:ext>
            </a:extLst>
          </p:cNvPr>
          <p:cNvSpPr txBox="1"/>
          <p:nvPr/>
        </p:nvSpPr>
        <p:spPr>
          <a:xfrm>
            <a:off x="256497" y="4163927"/>
            <a:ext cx="8631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</a:rPr>
              <a:t>The supplier interface can be executed by calling the </a:t>
            </a:r>
            <a:r>
              <a:rPr lang="en-US" b="1" i="1" dirty="0">
                <a:latin typeface="Cambria" panose="02040503050406030204" pitchFamily="18" charset="0"/>
              </a:rPr>
              <a:t>get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smtClean="0">
                <a:latin typeface="Cambria" panose="02040503050406030204" pitchFamily="18" charset="0"/>
              </a:rPr>
              <a:t>method</a:t>
            </a:r>
            <a:endParaRPr lang="en-US" dirty="0">
              <a:latin typeface="Cambria" panose="020405030504060302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31607373"/>
      </p:ext>
    </p:extLst>
  </p:cSld>
  <p:clrMapOvr>
    <a:masterClrMapping/>
  </p:clrMapOvr>
  <p:transition>
    <p:wipe dir="u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0" y="152400"/>
            <a:ext cx="6935788" cy="56515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IN" sz="2400" b="1" dirty="0">
                <a:latin typeface="Cambria" panose="02040503050406030204" pitchFamily="18" charset="0"/>
              </a:rPr>
              <a:t>Functional Interface –Supplier</a:t>
            </a:r>
            <a:endParaRPr lang="en-US" sz="2400" b="1" dirty="0">
              <a:latin typeface="Cambria" panose="02040503050406030204" pitchFamily="18" charset="0"/>
              <a:ea typeface="Cambria" panose="02040503050406030204" pitchFamily="18" charset="0"/>
              <a:cs typeface="Avenir Ligh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502A4344-1727-410C-A7A6-76CFBA2B6091}"/>
              </a:ext>
            </a:extLst>
          </p:cNvPr>
          <p:cNvSpPr/>
          <p:nvPr/>
        </p:nvSpPr>
        <p:spPr>
          <a:xfrm>
            <a:off x="1" y="1040715"/>
            <a:ext cx="5185186" cy="461665"/>
          </a:xfrm>
          <a:prstGeom prst="rect">
            <a:avLst/>
          </a:prstGeom>
          <a:solidFill>
            <a:srgbClr val="035642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</a:rPr>
              <a:t>Exercise – Welcome Users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61820B14-9D73-429C-ADC5-F4B492678D07}"/>
              </a:ext>
            </a:extLst>
          </p:cNvPr>
          <p:cNvSpPr txBox="1"/>
          <p:nvPr/>
        </p:nvSpPr>
        <p:spPr>
          <a:xfrm>
            <a:off x="373144" y="1681665"/>
            <a:ext cx="8631007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Cambria" panose="02040503050406030204" pitchFamily="18" charset="0"/>
              </a:rPr>
              <a:t>Create </a:t>
            </a:r>
            <a:r>
              <a:rPr lang="en-US" dirty="0">
                <a:latin typeface="Cambria" panose="02040503050406030204" pitchFamily="18" charset="0"/>
              </a:rPr>
              <a:t>a Supplier Functional </a:t>
            </a:r>
            <a:r>
              <a:rPr lang="en-US" dirty="0" smtClean="0">
                <a:latin typeface="Cambria" panose="02040503050406030204" pitchFamily="18" charset="0"/>
              </a:rPr>
              <a:t>Interface, </a:t>
            </a:r>
            <a:r>
              <a:rPr lang="en-US" dirty="0">
                <a:latin typeface="Cambria" panose="02040503050406030204" pitchFamily="18" charset="0"/>
              </a:rPr>
              <a:t>Which will display greeting</a:t>
            </a:r>
            <a:endParaRPr lang="en-IN" dirty="0">
              <a:latin typeface="Cambria" panose="020405030504060302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1400" dirty="0">
                <a:latin typeface="Cambria" panose="02040503050406030204" pitchFamily="18" charset="0"/>
              </a:rPr>
              <a:t>If time is between 05:00 AM to 11:00 </a:t>
            </a:r>
            <a:r>
              <a:rPr lang="en-IN" sz="1400" dirty="0" smtClean="0">
                <a:latin typeface="Cambria" panose="02040503050406030204" pitchFamily="18" charset="0"/>
              </a:rPr>
              <a:t>AM, </a:t>
            </a:r>
            <a:r>
              <a:rPr lang="en-IN" sz="1400" dirty="0">
                <a:latin typeface="Cambria" panose="02040503050406030204" pitchFamily="18" charset="0"/>
              </a:rPr>
              <a:t>it should return Good Morning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1400" dirty="0">
                <a:latin typeface="Cambria" panose="02040503050406030204" pitchFamily="18" charset="0"/>
              </a:rPr>
              <a:t>If time is between 11:00 AM to 03:00 </a:t>
            </a:r>
            <a:r>
              <a:rPr lang="en-IN" sz="1400" dirty="0" smtClean="0">
                <a:latin typeface="Cambria" panose="02040503050406030204" pitchFamily="18" charset="0"/>
              </a:rPr>
              <a:t>PM, </a:t>
            </a:r>
            <a:r>
              <a:rPr lang="en-IN" sz="1400" dirty="0">
                <a:latin typeface="Cambria" panose="02040503050406030204" pitchFamily="18" charset="0"/>
              </a:rPr>
              <a:t>it should return Good Afternoon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1400" dirty="0">
                <a:latin typeface="Cambria" panose="02040503050406030204" pitchFamily="18" charset="0"/>
              </a:rPr>
              <a:t>If time is between 03:00 PM to 07:00 </a:t>
            </a:r>
            <a:r>
              <a:rPr lang="en-IN" sz="1400" dirty="0" smtClean="0">
                <a:latin typeface="Cambria" panose="02040503050406030204" pitchFamily="18" charset="0"/>
              </a:rPr>
              <a:t>PM, </a:t>
            </a:r>
            <a:r>
              <a:rPr lang="en-IN" sz="1400" dirty="0">
                <a:latin typeface="Cambria" panose="02040503050406030204" pitchFamily="18" charset="0"/>
              </a:rPr>
              <a:t>it should return Good Evening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1400" dirty="0">
                <a:latin typeface="Cambria" panose="02040503050406030204" pitchFamily="18" charset="0"/>
              </a:rPr>
              <a:t>If time is between 07:00 PM to 05:00 </a:t>
            </a:r>
            <a:r>
              <a:rPr lang="en-IN" sz="1400" dirty="0" smtClean="0">
                <a:latin typeface="Cambria" panose="02040503050406030204" pitchFamily="18" charset="0"/>
              </a:rPr>
              <a:t>AM, </a:t>
            </a:r>
            <a:r>
              <a:rPr lang="en-IN" sz="1400" dirty="0">
                <a:latin typeface="Cambria" panose="02040503050406030204" pitchFamily="18" charset="0"/>
              </a:rPr>
              <a:t>it should return Good Night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IN" sz="1400" dirty="0">
              <a:latin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1400" dirty="0">
              <a:latin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1400" dirty="0">
              <a:latin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1400" dirty="0">
              <a:latin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400" dirty="0">
                <a:latin typeface="Cambria" panose="02040503050406030204" pitchFamily="18" charset="0"/>
              </a:rPr>
              <a:t>Use the below code to get hour in 24 hour format and minutes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IN" sz="1400" dirty="0">
              <a:latin typeface="Cambria" panose="020405030504060302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EBB5F8BF-BA8F-4875-AEB8-730C7B0F5973}"/>
              </a:ext>
            </a:extLst>
          </p:cNvPr>
          <p:cNvSpPr/>
          <p:nvPr/>
        </p:nvSpPr>
        <p:spPr>
          <a:xfrm>
            <a:off x="887506" y="5024887"/>
            <a:ext cx="4125558" cy="7386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050" noProof="1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sz="1050" noProof="1">
                <a:solidFill>
                  <a:srgbClr val="0000FF"/>
                </a:solidFill>
                <a:latin typeface="Courier New" panose="02070309020205020404" pitchFamily="49" charset="0"/>
              </a:rPr>
              <a:t>GregorianCalendar</a:t>
            </a:r>
            <a:r>
              <a:rPr lang="en-US" sz="1050" noProof="1">
                <a:solidFill>
                  <a:srgbClr val="000000"/>
                </a:solidFill>
                <a:latin typeface="Courier New" panose="02070309020205020404" pitchFamily="49" charset="0"/>
              </a:rPr>
              <a:t> time = </a:t>
            </a:r>
            <a:r>
              <a:rPr lang="en-US" sz="1050" noProof="1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sz="1050" noProof="1">
                <a:solidFill>
                  <a:srgbClr val="000000"/>
                </a:solidFill>
                <a:latin typeface="Courier New" panose="02070309020205020404" pitchFamily="49" charset="0"/>
              </a:rPr>
              <a:t> GregorianCalendar();</a:t>
            </a:r>
          </a:p>
          <a:p>
            <a:r>
              <a:rPr lang="en-US" sz="1050" noProof="1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sz="1050" noProof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sz="1050" noProof="1">
                <a:solidFill>
                  <a:srgbClr val="000000"/>
                </a:solidFill>
                <a:latin typeface="Courier New" panose="02070309020205020404" pitchFamily="49" charset="0"/>
              </a:rPr>
              <a:t> hour = time.get(Calendar.HOUR_OF_DAY);</a:t>
            </a:r>
          </a:p>
          <a:p>
            <a:r>
              <a:rPr lang="en-US" sz="1050" noProof="1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sz="1050" noProof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sz="1050" noProof="1">
                <a:solidFill>
                  <a:srgbClr val="000000"/>
                </a:solidFill>
                <a:latin typeface="Courier New" panose="02070309020205020404" pitchFamily="49" charset="0"/>
              </a:rPr>
              <a:t> min = time.get(Calendar.MINUTE);</a:t>
            </a:r>
            <a:endParaRPr lang="en-US" sz="1050" b="0" noProof="1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586F28D7-8A4D-4949-A9AF-2FBDB0798B04}"/>
              </a:ext>
            </a:extLst>
          </p:cNvPr>
          <p:cNvSpPr/>
          <p:nvPr/>
        </p:nvSpPr>
        <p:spPr>
          <a:xfrm>
            <a:off x="887506" y="4290470"/>
            <a:ext cx="3060550" cy="5770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050" noProof="1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050" noProof="1">
                <a:solidFill>
                  <a:srgbClr val="000000"/>
                </a:solidFill>
                <a:latin typeface="Courier New" panose="02070309020205020404" pitchFamily="49" charset="0"/>
              </a:rPr>
              <a:t> java.util.Calendar;</a:t>
            </a:r>
          </a:p>
          <a:p>
            <a:r>
              <a:rPr lang="en-US" sz="1050" noProof="1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050" noProof="1">
                <a:solidFill>
                  <a:srgbClr val="000000"/>
                </a:solidFill>
                <a:latin typeface="Courier New" panose="02070309020205020404" pitchFamily="49" charset="0"/>
              </a:rPr>
              <a:t> java.util.Date;</a:t>
            </a:r>
          </a:p>
          <a:p>
            <a:r>
              <a:rPr lang="en-US" sz="1050" noProof="1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050" noProof="1">
                <a:solidFill>
                  <a:srgbClr val="000000"/>
                </a:solidFill>
                <a:latin typeface="Courier New" panose="02070309020205020404" pitchFamily="49" charset="0"/>
              </a:rPr>
              <a:t> java.util.GregorianCalendar;</a:t>
            </a:r>
            <a:endParaRPr lang="en-US" sz="1050" b="0" noProof="1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61258487"/>
      </p:ext>
    </p:extLst>
  </p:cSld>
  <p:clrMapOvr>
    <a:masterClrMapping/>
  </p:clrMapOvr>
  <p:transition>
    <p:wipe dir="u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697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85499" y="850880"/>
            <a:ext cx="7924800" cy="4724401"/>
          </a:xfrm>
          <a:prstGeom prst="roundRect">
            <a:avLst>
              <a:gd name="adj" fmla="val 1226"/>
            </a:avLst>
          </a:prstGeom>
          <a:solidFill>
            <a:schemeClr val="bg1"/>
          </a:solidFill>
          <a:ln w="76200">
            <a:solidFill>
              <a:srgbClr val="19705D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perspectiveContrastingRightFacing">
              <a:rot lat="170509" lon="20736677" rev="117141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8665" y="850880"/>
            <a:ext cx="60069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algn="ctr">
              <a:defRPr/>
            </a:pPr>
            <a:r>
              <a:rPr lang="en-US" altLang="en-US" sz="2400" b="1" dirty="0" smtClean="0">
                <a:solidFill>
                  <a:srgbClr val="19705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Exercise – Welcome Users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mbria" pitchFamily="18" charset="0"/>
              <a:ea typeface="+mn-ea"/>
              <a:cs typeface="+mn-cs"/>
            </a:endParaRPr>
          </a:p>
        </p:txBody>
      </p:sp>
      <p:pic>
        <p:nvPicPr>
          <p:cNvPr id="14" name="Picture 2" descr="D:\Topsim\Graphics_Layouts\shutterstock_1719413.jpg">
            <a:extLst>
              <a:ext uri="{FF2B5EF4-FFF2-40B4-BE49-F238E27FC236}">
                <a16:creationId xmlns:a16="http://schemas.microsoft.com/office/drawing/2014/main" xmlns="" id="{DEF130B2-835B-4281-AD2F-881FF534C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2143" t="266" r="39285" b="66802"/>
          <a:stretch>
            <a:fillRect/>
          </a:stretch>
        </p:blipFill>
        <p:spPr bwMode="auto">
          <a:xfrm>
            <a:off x="7242044" y="3933056"/>
            <a:ext cx="1901955" cy="2912368"/>
          </a:xfrm>
          <a:prstGeom prst="rect">
            <a:avLst/>
          </a:prstGeom>
          <a:noFill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1820B14-9D73-429C-ADC5-F4B492678D07}"/>
              </a:ext>
            </a:extLst>
          </p:cNvPr>
          <p:cNvSpPr txBox="1"/>
          <p:nvPr/>
        </p:nvSpPr>
        <p:spPr>
          <a:xfrm>
            <a:off x="583096" y="1274446"/>
            <a:ext cx="7739270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5425" indent="-225425">
              <a:buFont typeface="Arial" panose="020B0604020202020204" pitchFamily="34" charset="0"/>
              <a:buChar char="•"/>
            </a:pPr>
            <a:r>
              <a:rPr lang="en-US" dirty="0" smtClean="0">
                <a:latin typeface="Cambria" panose="02040503050406030204" pitchFamily="18" charset="0"/>
              </a:rPr>
              <a:t>Create </a:t>
            </a:r>
            <a:r>
              <a:rPr lang="en-US" dirty="0">
                <a:latin typeface="Cambria" panose="02040503050406030204" pitchFamily="18" charset="0"/>
              </a:rPr>
              <a:t>a Supplier Functional </a:t>
            </a:r>
            <a:r>
              <a:rPr lang="en-US" dirty="0" smtClean="0">
                <a:latin typeface="Cambria" panose="02040503050406030204" pitchFamily="18" charset="0"/>
              </a:rPr>
              <a:t>Interface, </a:t>
            </a:r>
            <a:r>
              <a:rPr lang="en-US" dirty="0">
                <a:latin typeface="Cambria" panose="02040503050406030204" pitchFamily="18" charset="0"/>
              </a:rPr>
              <a:t>Which will display greeting</a:t>
            </a:r>
            <a:endParaRPr lang="en-IN" dirty="0">
              <a:latin typeface="Cambria" panose="02040503050406030204" pitchFamily="18" charset="0"/>
            </a:endParaRPr>
          </a:p>
          <a:p>
            <a:pPr marL="511175" lvl="1" indent="-285750">
              <a:buSzPct val="70000"/>
              <a:buFont typeface="Courier New" panose="02070309020205020404" pitchFamily="49" charset="0"/>
              <a:buChar char="o"/>
            </a:pPr>
            <a:r>
              <a:rPr lang="en-IN" sz="1600" dirty="0">
                <a:latin typeface="Cambria" panose="02040503050406030204" pitchFamily="18" charset="0"/>
              </a:rPr>
              <a:t>If time is between 05:00 AM to 11:00 </a:t>
            </a:r>
            <a:r>
              <a:rPr lang="en-IN" sz="1600" dirty="0" smtClean="0">
                <a:latin typeface="Cambria" panose="02040503050406030204" pitchFamily="18" charset="0"/>
              </a:rPr>
              <a:t>AM, </a:t>
            </a:r>
            <a:r>
              <a:rPr lang="en-IN" sz="1600" dirty="0">
                <a:latin typeface="Cambria" panose="02040503050406030204" pitchFamily="18" charset="0"/>
              </a:rPr>
              <a:t>it should return Good Morning</a:t>
            </a:r>
          </a:p>
          <a:p>
            <a:pPr marL="511175" lvl="1" indent="-285750">
              <a:buSzPct val="70000"/>
              <a:buFont typeface="Courier New" panose="02070309020205020404" pitchFamily="49" charset="0"/>
              <a:buChar char="o"/>
            </a:pPr>
            <a:r>
              <a:rPr lang="en-IN" sz="1600" dirty="0">
                <a:latin typeface="Cambria" panose="02040503050406030204" pitchFamily="18" charset="0"/>
              </a:rPr>
              <a:t>If time is between 11:00 AM to 03:00 </a:t>
            </a:r>
            <a:r>
              <a:rPr lang="en-IN" sz="1600" dirty="0" smtClean="0">
                <a:latin typeface="Cambria" panose="02040503050406030204" pitchFamily="18" charset="0"/>
              </a:rPr>
              <a:t>PM, </a:t>
            </a:r>
            <a:r>
              <a:rPr lang="en-IN" sz="1600" dirty="0">
                <a:latin typeface="Cambria" panose="02040503050406030204" pitchFamily="18" charset="0"/>
              </a:rPr>
              <a:t>it should return Good Afternoon</a:t>
            </a:r>
          </a:p>
          <a:p>
            <a:pPr marL="511175" lvl="1" indent="-285750">
              <a:buSzPct val="70000"/>
              <a:buFont typeface="Courier New" panose="02070309020205020404" pitchFamily="49" charset="0"/>
              <a:buChar char="o"/>
            </a:pPr>
            <a:r>
              <a:rPr lang="en-IN" sz="1600" dirty="0">
                <a:latin typeface="Cambria" panose="02040503050406030204" pitchFamily="18" charset="0"/>
              </a:rPr>
              <a:t>If time is between 03:00 PM to 07:00 </a:t>
            </a:r>
            <a:r>
              <a:rPr lang="en-IN" sz="1600" dirty="0" smtClean="0">
                <a:latin typeface="Cambria" panose="02040503050406030204" pitchFamily="18" charset="0"/>
              </a:rPr>
              <a:t>PM, </a:t>
            </a:r>
            <a:r>
              <a:rPr lang="en-IN" sz="1600" dirty="0">
                <a:latin typeface="Cambria" panose="02040503050406030204" pitchFamily="18" charset="0"/>
              </a:rPr>
              <a:t>it should return Good Evening</a:t>
            </a:r>
          </a:p>
          <a:p>
            <a:pPr marL="511175" lvl="1" indent="-285750">
              <a:buSzPct val="70000"/>
              <a:buFont typeface="Courier New" panose="02070309020205020404" pitchFamily="49" charset="0"/>
              <a:buChar char="o"/>
            </a:pPr>
            <a:r>
              <a:rPr lang="en-IN" sz="1600" dirty="0">
                <a:latin typeface="Cambria" panose="02040503050406030204" pitchFamily="18" charset="0"/>
              </a:rPr>
              <a:t>If time is between 07:00 PM to 05:00 </a:t>
            </a:r>
            <a:r>
              <a:rPr lang="en-IN" sz="1600" dirty="0" smtClean="0">
                <a:latin typeface="Cambria" panose="02040503050406030204" pitchFamily="18" charset="0"/>
              </a:rPr>
              <a:t>AM, </a:t>
            </a:r>
            <a:r>
              <a:rPr lang="en-IN" sz="1600" dirty="0">
                <a:latin typeface="Cambria" panose="02040503050406030204" pitchFamily="18" charset="0"/>
              </a:rPr>
              <a:t>it should return Good </a:t>
            </a:r>
            <a:r>
              <a:rPr lang="en-IN" sz="1600" dirty="0" smtClean="0">
                <a:latin typeface="Cambria" panose="02040503050406030204" pitchFamily="18" charset="0"/>
              </a:rPr>
              <a:t>Night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IN" dirty="0">
              <a:latin typeface="Cambria" panose="02040503050406030204" pitchFamily="18" charset="0"/>
            </a:endParaRPr>
          </a:p>
          <a:p>
            <a:pPr marL="225425" indent="-225425">
              <a:buFont typeface="Arial" panose="020B0604020202020204" pitchFamily="34" charset="0"/>
              <a:buChar char="•"/>
            </a:pPr>
            <a:r>
              <a:rPr lang="en-IN" dirty="0">
                <a:latin typeface="Cambria" panose="02040503050406030204" pitchFamily="18" charset="0"/>
              </a:rPr>
              <a:t>Use the below code to get hour in 24 hour format and minutes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IN" dirty="0">
              <a:latin typeface="Cambria" panose="020405030504060302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EBB5F8BF-BA8F-4875-AEB8-730C7B0F5973}"/>
              </a:ext>
            </a:extLst>
          </p:cNvPr>
          <p:cNvSpPr/>
          <p:nvPr/>
        </p:nvSpPr>
        <p:spPr>
          <a:xfrm>
            <a:off x="1077045" y="4265732"/>
            <a:ext cx="4621389" cy="11695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400" b="1" noProof="1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sz="1400" b="1" noProof="1">
                <a:solidFill>
                  <a:srgbClr val="0000FF"/>
                </a:solidFill>
                <a:latin typeface="Courier New" panose="02070309020205020404" pitchFamily="49" charset="0"/>
              </a:rPr>
              <a:t>GregorianCalendar</a:t>
            </a:r>
            <a:r>
              <a:rPr lang="en-US" sz="14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time = </a:t>
            </a:r>
            <a:r>
              <a:rPr lang="en-US" sz="1400" b="1" noProof="1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sz="14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GregorianCalendar();</a:t>
            </a:r>
          </a:p>
          <a:p>
            <a:r>
              <a:rPr lang="en-US" sz="1400" b="1" noProof="1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sz="1400" b="1" noProof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sz="14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hour = time.get(Calendar.HOUR_OF_DAY);</a:t>
            </a:r>
          </a:p>
          <a:p>
            <a:r>
              <a:rPr lang="en-US" sz="1400" b="1" noProof="1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sz="1400" b="1" noProof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sz="14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min = time.get(Calendar.MINUTE);</a:t>
            </a:r>
            <a:endParaRPr lang="en-US" sz="1400" b="1" noProof="1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86F28D7-8A4D-4949-A9AF-2FBDB0798B04}"/>
              </a:ext>
            </a:extLst>
          </p:cNvPr>
          <p:cNvSpPr/>
          <p:nvPr/>
        </p:nvSpPr>
        <p:spPr>
          <a:xfrm>
            <a:off x="785498" y="3261329"/>
            <a:ext cx="3653979" cy="9541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400" b="1" noProof="1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java.util.Calendar;</a:t>
            </a:r>
          </a:p>
          <a:p>
            <a:r>
              <a:rPr lang="en-US" sz="1400" b="1" noProof="1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java.util.Date;</a:t>
            </a:r>
          </a:p>
          <a:p>
            <a:r>
              <a:rPr lang="en-US" sz="1400" b="1" noProof="1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sz="14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java.util.GregorianCalendar;</a:t>
            </a:r>
            <a:endParaRPr lang="en-US" sz="1400" b="1" noProof="1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38912625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0" y="152400"/>
            <a:ext cx="6935713" cy="564606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IN" sz="2400" b="1" dirty="0">
                <a:latin typeface="Cambria" panose="02040503050406030204" pitchFamily="18" charset="0"/>
              </a:rPr>
              <a:t>Functional Interface - </a:t>
            </a:r>
            <a:r>
              <a:rPr lang="en-IN" sz="2400" b="1" dirty="0" err="1">
                <a:latin typeface="Cambria" panose="02040503050406030204" pitchFamily="18" charset="0"/>
              </a:rPr>
              <a:t>UnaryOperator</a:t>
            </a:r>
            <a:endParaRPr lang="en-US" sz="2400" b="1" dirty="0">
              <a:latin typeface="Cambria" panose="02040503050406030204" pitchFamily="18" charset="0"/>
              <a:ea typeface="Cambria" panose="02040503050406030204" pitchFamily="18" charset="0"/>
              <a:cs typeface="Avenir Light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4582118" y="3871447"/>
            <a:ext cx="0" cy="394171"/>
          </a:xfrm>
          <a:prstGeom prst="line">
            <a:avLst/>
          </a:prstGeom>
          <a:ln>
            <a:prstDash val="sysDot"/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0" y="1583622"/>
            <a:ext cx="3291840" cy="21031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sz="1600" b="1" kern="0" dirty="0" err="1">
                <a:solidFill>
                  <a:schemeClr val="bg1"/>
                </a:solidFill>
                <a:latin typeface="Cambria" panose="02040503050406030204" pitchFamily="18" charset="0"/>
                <a:cs typeface="Calibri" pitchFamily="34" charset="0"/>
              </a:rPr>
              <a:t>java.util.function.UnaryOperator</a:t>
            </a:r>
            <a:r>
              <a:rPr lang="en-US" sz="1600" kern="0" dirty="0">
                <a:solidFill>
                  <a:schemeClr val="bg1"/>
                </a:solidFill>
                <a:latin typeface="Cambria" panose="02040503050406030204" pitchFamily="18" charset="0"/>
                <a:cs typeface="Calibri" pitchFamily="34" charset="0"/>
              </a:rPr>
              <a:t> is a functional interface, which extends the </a:t>
            </a:r>
            <a:r>
              <a:rPr lang="en-US" sz="1600" b="1" kern="0" dirty="0" err="1">
                <a:solidFill>
                  <a:schemeClr val="bg1"/>
                </a:solidFill>
                <a:latin typeface="Cambria" panose="02040503050406030204" pitchFamily="18" charset="0"/>
                <a:cs typeface="Calibri" pitchFamily="34" charset="0"/>
              </a:rPr>
              <a:t>java.util.function.Function</a:t>
            </a:r>
            <a:r>
              <a:rPr lang="en-US" sz="1600" kern="0" dirty="0">
                <a:solidFill>
                  <a:schemeClr val="bg1"/>
                </a:solidFill>
                <a:latin typeface="Cambria" panose="02040503050406030204" pitchFamily="18" charset="0"/>
                <a:cs typeface="Calibri" pitchFamily="34" charset="0"/>
              </a:rPr>
              <a:t> </a:t>
            </a:r>
            <a:r>
              <a:rPr lang="en-US" sz="1600" kern="0" dirty="0" smtClean="0">
                <a:solidFill>
                  <a:schemeClr val="bg1"/>
                </a:solidFill>
                <a:latin typeface="Cambria" panose="02040503050406030204" pitchFamily="18" charset="0"/>
                <a:cs typeface="Calibri" pitchFamily="34" charset="0"/>
              </a:rPr>
              <a:t>interface.</a:t>
            </a:r>
            <a:endParaRPr lang="en-US" sz="1600" kern="0" dirty="0">
              <a:solidFill>
                <a:schemeClr val="bg1"/>
              </a:solidFill>
              <a:latin typeface="Cambria" panose="02040503050406030204" pitchFamily="18" charset="0"/>
              <a:cs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332401" y="1566450"/>
            <a:ext cx="2926080" cy="21031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sz="1600" kern="0" dirty="0">
                <a:solidFill>
                  <a:srgbClr val="000000"/>
                </a:solidFill>
                <a:latin typeface="Cambria" panose="02040503050406030204" pitchFamily="18" charset="0"/>
                <a:cs typeface="Calibri" pitchFamily="34" charset="0"/>
              </a:rPr>
              <a:t>The</a:t>
            </a:r>
            <a:r>
              <a:rPr lang="en-US" sz="1600" b="1" kern="0" dirty="0">
                <a:solidFill>
                  <a:srgbClr val="000000"/>
                </a:solidFill>
                <a:latin typeface="Cambria" panose="02040503050406030204" pitchFamily="18" charset="0"/>
                <a:cs typeface="Calibri" pitchFamily="34" charset="0"/>
              </a:rPr>
              <a:t> </a:t>
            </a:r>
            <a:r>
              <a:rPr lang="en-US" sz="1600" b="1" i="1" kern="0" dirty="0" err="1">
                <a:solidFill>
                  <a:srgbClr val="000000"/>
                </a:solidFill>
                <a:latin typeface="Cambria" panose="02040503050406030204" pitchFamily="18" charset="0"/>
                <a:cs typeface="Calibri" pitchFamily="34" charset="0"/>
              </a:rPr>
              <a:t>UnaryOperator</a:t>
            </a:r>
            <a:r>
              <a:rPr lang="en-US" sz="1600" b="1" kern="0" dirty="0">
                <a:solidFill>
                  <a:srgbClr val="000000"/>
                </a:solidFill>
                <a:latin typeface="Cambria" panose="02040503050406030204" pitchFamily="18" charset="0"/>
                <a:cs typeface="Calibri" pitchFamily="34" charset="0"/>
              </a:rPr>
              <a:t> </a:t>
            </a:r>
            <a:r>
              <a:rPr lang="en-US" sz="1600" kern="0" dirty="0">
                <a:solidFill>
                  <a:srgbClr val="000000"/>
                </a:solidFill>
                <a:latin typeface="Cambria" panose="02040503050406030204" pitchFamily="18" charset="0"/>
                <a:cs typeface="Calibri" pitchFamily="34" charset="0"/>
              </a:rPr>
              <a:t>interface represents an operation that takes a single argument and returns a result of same type as its input argument.</a:t>
            </a:r>
          </a:p>
        </p:txBody>
      </p:sp>
      <p:sp>
        <p:nvSpPr>
          <p:cNvPr id="9" name="Rectangle 8"/>
          <p:cNvSpPr/>
          <p:nvPr/>
        </p:nvSpPr>
        <p:spPr>
          <a:xfrm>
            <a:off x="6299043" y="1583621"/>
            <a:ext cx="2848708" cy="2103120"/>
          </a:xfrm>
          <a:prstGeom prst="rect">
            <a:avLst/>
          </a:prstGeom>
          <a:solidFill>
            <a:schemeClr val="accent1">
              <a:lumMod val="20000"/>
              <a:lumOff val="80000"/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sz="1600" b="1" i="1" kern="0" dirty="0" err="1">
                <a:solidFill>
                  <a:srgbClr val="000000"/>
                </a:solidFill>
                <a:latin typeface="Cambria" panose="02040503050406030204" pitchFamily="18" charset="0"/>
                <a:cs typeface="Calibri" pitchFamily="34" charset="0"/>
              </a:rPr>
              <a:t>UnaryOperator</a:t>
            </a:r>
            <a:r>
              <a:rPr lang="en-US" sz="1600" b="1" kern="0" dirty="0">
                <a:solidFill>
                  <a:srgbClr val="000000"/>
                </a:solidFill>
                <a:latin typeface="Cambria" panose="02040503050406030204" pitchFamily="18" charset="0"/>
                <a:cs typeface="Calibri" pitchFamily="34" charset="0"/>
              </a:rPr>
              <a:t> </a:t>
            </a:r>
            <a:r>
              <a:rPr lang="en-US" sz="1600" kern="0" dirty="0">
                <a:solidFill>
                  <a:srgbClr val="000000"/>
                </a:solidFill>
                <a:latin typeface="Cambria" panose="02040503050406030204" pitchFamily="18" charset="0"/>
                <a:cs typeface="Calibri" pitchFamily="34" charset="0"/>
              </a:rPr>
              <a:t>can be used in all contexts where there is single input and single output of same type.</a:t>
            </a:r>
            <a:endParaRPr kumimoji="0" lang="en-US" sz="16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mbria" panose="02040503050406030204" pitchFamily="18" charset="0"/>
              <a:cs typeface="Calibri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1439424"/>
            <a:ext cx="9144000" cy="0"/>
          </a:xfrm>
          <a:prstGeom prst="line">
            <a:avLst/>
          </a:prstGeom>
          <a:ln>
            <a:prstDash val="sysDot"/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0" y="3768166"/>
            <a:ext cx="9144000" cy="0"/>
          </a:xfrm>
          <a:prstGeom prst="line">
            <a:avLst/>
          </a:prstGeom>
          <a:ln>
            <a:prstDash val="sysDot"/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1068053" y="4474396"/>
            <a:ext cx="712601" cy="663057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46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mbria" panose="02040503050406030204" pitchFamily="18" charset="0"/>
                <a:cs typeface="Calibri" pitchFamily="34" charset="0"/>
              </a:rPr>
              <a:t>1</a:t>
            </a:r>
          </a:p>
        </p:txBody>
      </p:sp>
      <p:sp>
        <p:nvSpPr>
          <p:cNvPr id="13" name="Oval 12"/>
          <p:cNvSpPr/>
          <p:nvPr/>
        </p:nvSpPr>
        <p:spPr>
          <a:xfrm>
            <a:off x="4242730" y="4121258"/>
            <a:ext cx="712601" cy="66305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46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mbria" panose="02040503050406030204" pitchFamily="18" charset="0"/>
                <a:cs typeface="Calibri" pitchFamily="34" charset="0"/>
              </a:rPr>
              <a:t>2</a:t>
            </a:r>
          </a:p>
        </p:txBody>
      </p:sp>
      <p:sp>
        <p:nvSpPr>
          <p:cNvPr id="14" name="Oval 13"/>
          <p:cNvSpPr/>
          <p:nvPr/>
        </p:nvSpPr>
        <p:spPr>
          <a:xfrm>
            <a:off x="7417408" y="4480714"/>
            <a:ext cx="712601" cy="663057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46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mbria" panose="02040503050406030204" pitchFamily="18" charset="0"/>
                <a:cs typeface="Calibri" pitchFamily="34" charset="0"/>
              </a:rPr>
              <a:t>3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424354" y="3904646"/>
            <a:ext cx="0" cy="394171"/>
          </a:xfrm>
          <a:prstGeom prst="line">
            <a:avLst/>
          </a:prstGeom>
          <a:ln>
            <a:prstDash val="sysDot"/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773708" y="3940701"/>
            <a:ext cx="0" cy="394171"/>
          </a:xfrm>
          <a:prstGeom prst="line">
            <a:avLst/>
          </a:prstGeom>
          <a:ln>
            <a:prstDash val="sysDot"/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4166627467"/>
      </p:ext>
    </p:extLst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2" grpId="0" animBg="1"/>
      <p:bldP spid="13" grpId="0" animBg="1"/>
      <p:bldP spid="1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0" y="152400"/>
            <a:ext cx="6935713" cy="564606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IN" sz="2400" b="1" dirty="0">
                <a:latin typeface="Cambria" panose="02040503050406030204" pitchFamily="18" charset="0"/>
              </a:rPr>
              <a:t>Functional Interface - </a:t>
            </a:r>
            <a:r>
              <a:rPr lang="en-IN" sz="2400" b="1" dirty="0" err="1">
                <a:latin typeface="Cambria" panose="02040503050406030204" pitchFamily="18" charset="0"/>
              </a:rPr>
              <a:t>UnaryOperator</a:t>
            </a:r>
            <a:endParaRPr lang="en-US" sz="2400" b="1" dirty="0">
              <a:latin typeface="Cambria" panose="02040503050406030204" pitchFamily="18" charset="0"/>
              <a:ea typeface="Cambria" panose="02040503050406030204" pitchFamily="18" charset="0"/>
              <a:cs typeface="Avenir Ligh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FCEEB87-3F25-4F88-BEB8-ADA90D67894E}"/>
              </a:ext>
            </a:extLst>
          </p:cNvPr>
          <p:cNvSpPr txBox="1"/>
          <p:nvPr/>
        </p:nvSpPr>
        <p:spPr>
          <a:xfrm>
            <a:off x="256497" y="3530772"/>
            <a:ext cx="8631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mbria" panose="02040503050406030204" pitchFamily="18" charset="0"/>
              </a:rPr>
              <a:t>Use </a:t>
            </a:r>
            <a:r>
              <a:rPr lang="en-US" dirty="0">
                <a:latin typeface="Cambria" panose="02040503050406030204" pitchFamily="18" charset="0"/>
              </a:rPr>
              <a:t>method </a:t>
            </a:r>
            <a:r>
              <a:rPr lang="en-US" b="1" i="1" dirty="0">
                <a:latin typeface="Cambria" panose="02040503050406030204" pitchFamily="18" charset="0"/>
              </a:rPr>
              <a:t>apply</a:t>
            </a:r>
            <a:r>
              <a:rPr lang="en-US" b="1" i="1" dirty="0" smtClean="0">
                <a:latin typeface="Cambria" panose="02040503050406030204" pitchFamily="18" charset="0"/>
              </a:rPr>
              <a:t>(),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  <a:r>
              <a:rPr lang="en-US" dirty="0">
                <a:latin typeface="Cambria" panose="02040503050406030204" pitchFamily="18" charset="0"/>
              </a:rPr>
              <a:t>to perform operations over the input value</a:t>
            </a:r>
            <a:r>
              <a:rPr lang="en-US" dirty="0" smtClean="0">
                <a:latin typeface="Cambria" panose="02040503050406030204" pitchFamily="18" charset="0"/>
              </a:rPr>
              <a:t>.</a:t>
            </a:r>
            <a:endParaRPr lang="en-IN" sz="2000" dirty="0">
              <a:latin typeface="Cambria" panose="020405030504060302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3FAF6FE5-7FC7-4D63-977C-80E7BAF3C62C}"/>
              </a:ext>
            </a:extLst>
          </p:cNvPr>
          <p:cNvSpPr/>
          <p:nvPr/>
        </p:nvSpPr>
        <p:spPr>
          <a:xfrm>
            <a:off x="2037522" y="4357761"/>
            <a:ext cx="5068957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@</a:t>
            </a:r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FunctionalInterface</a:t>
            </a:r>
            <a:endParaRPr 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interface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UnaryOperator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&gt; {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UnaryOperator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identity();</a:t>
            </a:r>
          </a:p>
          <a:p>
            <a:r>
              <a:rPr lang="fr-FR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   </a:t>
            </a:r>
            <a:r>
              <a:rPr lang="fr-FR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T</a:t>
            </a:r>
            <a:r>
              <a:rPr lang="fr-FR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apply(</a:t>
            </a:r>
            <a:r>
              <a:rPr lang="fr-FR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T</a:t>
            </a:r>
            <a:r>
              <a:rPr lang="fr-FR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t);</a:t>
            </a:r>
          </a:p>
          <a:p>
            <a:endParaRPr lang="en-US" sz="16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sz="16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0294" y="1178169"/>
            <a:ext cx="2995591" cy="2095577"/>
          </a:xfrm>
          <a:prstGeom prst="rect">
            <a:avLst/>
          </a:prstGeom>
          <a:solidFill>
            <a:schemeClr val="bg1"/>
          </a:solidFill>
          <a:ln>
            <a:solidFill>
              <a:srgbClr val="00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1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77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mbria" pitchFamily="18" charset="0"/>
                <a:cs typeface="Arial" charset="0"/>
              </a:rPr>
              <a:t>Technical products are structured to capture opportunities arising out of demand-supply imbalances of specific stocks/indices.  </a:t>
            </a:r>
          </a:p>
        </p:txBody>
      </p:sp>
      <p:sp>
        <p:nvSpPr>
          <p:cNvPr id="8" name="Rectangle 7"/>
          <p:cNvSpPr/>
          <p:nvPr/>
        </p:nvSpPr>
        <p:spPr>
          <a:xfrm>
            <a:off x="690971" y="1301965"/>
            <a:ext cx="2995591" cy="20318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>
              <a:defRPr/>
            </a:pPr>
            <a:r>
              <a:rPr lang="en-US" sz="1477" kern="0" dirty="0">
                <a:solidFill>
                  <a:schemeClr val="tx1"/>
                </a:solidFill>
                <a:latin typeface="Cambria" panose="02040503050406030204" pitchFamily="18" charset="0"/>
                <a:cs typeface="Calibri" pitchFamily="34" charset="0"/>
              </a:rPr>
              <a:t>Functional method </a:t>
            </a:r>
            <a:r>
              <a:rPr lang="en-US" sz="1477" b="1" i="1" kern="0" dirty="0">
                <a:solidFill>
                  <a:schemeClr val="tx1"/>
                </a:solidFill>
                <a:latin typeface="Cambria" panose="02040503050406030204" pitchFamily="18" charset="0"/>
                <a:cs typeface="Calibri" pitchFamily="34" charset="0"/>
              </a:rPr>
              <a:t>apply() </a:t>
            </a:r>
            <a:r>
              <a:rPr lang="en-US" sz="1477" kern="0" dirty="0">
                <a:solidFill>
                  <a:schemeClr val="tx1"/>
                </a:solidFill>
                <a:latin typeface="Cambria" panose="02040503050406030204" pitchFamily="18" charset="0"/>
                <a:cs typeface="Calibri" pitchFamily="34" charset="0"/>
              </a:rPr>
              <a:t>and default methods ( </a:t>
            </a:r>
            <a:r>
              <a:rPr lang="en-US" sz="1477" b="1" i="1" kern="0" dirty="0" err="1">
                <a:solidFill>
                  <a:schemeClr val="tx1"/>
                </a:solidFill>
                <a:latin typeface="Cambria" panose="02040503050406030204" pitchFamily="18" charset="0"/>
                <a:cs typeface="Calibri" pitchFamily="34" charset="0"/>
              </a:rPr>
              <a:t>andThen</a:t>
            </a:r>
            <a:r>
              <a:rPr lang="en-US" sz="1477" b="1" i="1" kern="0" dirty="0">
                <a:solidFill>
                  <a:schemeClr val="tx1"/>
                </a:solidFill>
                <a:latin typeface="Cambria" panose="02040503050406030204" pitchFamily="18" charset="0"/>
                <a:cs typeface="Calibri" pitchFamily="34" charset="0"/>
              </a:rPr>
              <a:t>() </a:t>
            </a:r>
            <a:r>
              <a:rPr lang="en-US" sz="1477" kern="0" dirty="0">
                <a:solidFill>
                  <a:schemeClr val="tx1"/>
                </a:solidFill>
                <a:latin typeface="Cambria" panose="02040503050406030204" pitchFamily="18" charset="0"/>
                <a:cs typeface="Calibri" pitchFamily="34" charset="0"/>
              </a:rPr>
              <a:t>and </a:t>
            </a:r>
            <a:r>
              <a:rPr lang="en-US" sz="1477" b="1" i="1" kern="0" dirty="0">
                <a:solidFill>
                  <a:schemeClr val="tx1"/>
                </a:solidFill>
                <a:latin typeface="Cambria" panose="02040503050406030204" pitchFamily="18" charset="0"/>
                <a:cs typeface="Calibri" pitchFamily="34" charset="0"/>
              </a:rPr>
              <a:t>compose() </a:t>
            </a:r>
            <a:r>
              <a:rPr lang="en-US" sz="1477" kern="0" dirty="0">
                <a:solidFill>
                  <a:schemeClr val="tx1"/>
                </a:solidFill>
                <a:latin typeface="Cambria" panose="02040503050406030204" pitchFamily="18" charset="0"/>
                <a:cs typeface="Calibri" pitchFamily="34" charset="0"/>
              </a:rPr>
              <a:t>) are inherited from the Function interface into the </a:t>
            </a:r>
            <a:r>
              <a:rPr lang="en-US" sz="1477" kern="0" dirty="0" err="1">
                <a:solidFill>
                  <a:schemeClr val="tx1"/>
                </a:solidFill>
                <a:latin typeface="Cambria" panose="02040503050406030204" pitchFamily="18" charset="0"/>
                <a:cs typeface="Calibri" pitchFamily="34" charset="0"/>
              </a:rPr>
              <a:t>UnaryOperator</a:t>
            </a:r>
            <a:r>
              <a:rPr lang="en-US" sz="1477" kern="0" dirty="0">
                <a:solidFill>
                  <a:schemeClr val="tx1"/>
                </a:solidFill>
                <a:latin typeface="Cambria" panose="02040503050406030204" pitchFamily="18" charset="0"/>
                <a:cs typeface="Calibri" pitchFamily="34" charset="0"/>
              </a:rPr>
              <a:t>.</a:t>
            </a:r>
          </a:p>
        </p:txBody>
      </p:sp>
      <p:sp>
        <p:nvSpPr>
          <p:cNvPr id="9" name="Rectangle 8"/>
          <p:cNvSpPr/>
          <p:nvPr/>
        </p:nvSpPr>
        <p:spPr>
          <a:xfrm>
            <a:off x="5395375" y="1178169"/>
            <a:ext cx="2995591" cy="2095577"/>
          </a:xfrm>
          <a:prstGeom prst="rect">
            <a:avLst/>
          </a:prstGeom>
          <a:solidFill>
            <a:schemeClr val="bg1"/>
          </a:solidFill>
          <a:ln>
            <a:solidFill>
              <a:srgbClr val="00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1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77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mbria" pitchFamily="18" charset="0"/>
                <a:cs typeface="Arial" charset="0"/>
              </a:rPr>
              <a:t>Technical products are structured to capture opportunities arising out of demand-supply imbalances of specific stocks/indices.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5536052" y="1301965"/>
            <a:ext cx="2995591" cy="203187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>
              <a:defRPr/>
            </a:pPr>
            <a:r>
              <a:rPr lang="en-US" sz="1477" kern="0" dirty="0">
                <a:solidFill>
                  <a:schemeClr val="tx1"/>
                </a:solidFill>
                <a:latin typeface="Cambria" panose="02040503050406030204" pitchFamily="18" charset="0"/>
                <a:cs typeface="Calibri" pitchFamily="34" charset="0"/>
              </a:rPr>
              <a:t>The static method </a:t>
            </a:r>
            <a:r>
              <a:rPr lang="en-US" sz="1477" b="1" i="1" kern="0" dirty="0">
                <a:solidFill>
                  <a:schemeClr val="tx1"/>
                </a:solidFill>
                <a:latin typeface="Cambria" panose="02040503050406030204" pitchFamily="18" charset="0"/>
                <a:cs typeface="Calibri" pitchFamily="34" charset="0"/>
              </a:rPr>
              <a:t>identity() </a:t>
            </a:r>
            <a:r>
              <a:rPr lang="en-US" sz="1477" kern="0" dirty="0">
                <a:solidFill>
                  <a:schemeClr val="tx1"/>
                </a:solidFill>
                <a:latin typeface="Cambria" panose="02040503050406030204" pitchFamily="18" charset="0"/>
                <a:cs typeface="Calibri" pitchFamily="34" charset="0"/>
              </a:rPr>
              <a:t>returns a </a:t>
            </a:r>
            <a:r>
              <a:rPr lang="en-US" sz="1477" kern="0" dirty="0" err="1">
                <a:solidFill>
                  <a:schemeClr val="tx1"/>
                </a:solidFill>
                <a:latin typeface="Cambria" panose="02040503050406030204" pitchFamily="18" charset="0"/>
                <a:cs typeface="Calibri" pitchFamily="34" charset="0"/>
              </a:rPr>
              <a:t>UnaryOperator</a:t>
            </a:r>
            <a:r>
              <a:rPr lang="en-US" sz="1477" kern="0" dirty="0">
                <a:solidFill>
                  <a:schemeClr val="tx1"/>
                </a:solidFill>
                <a:latin typeface="Cambria" panose="02040503050406030204" pitchFamily="18" charset="0"/>
                <a:cs typeface="Calibri" pitchFamily="34" charset="0"/>
              </a:rPr>
              <a:t> which takes in one value and returns it. The returned </a:t>
            </a:r>
            <a:r>
              <a:rPr lang="en-US" sz="1477" kern="0" dirty="0" err="1">
                <a:solidFill>
                  <a:schemeClr val="tx1"/>
                </a:solidFill>
                <a:latin typeface="Cambria" panose="02040503050406030204" pitchFamily="18" charset="0"/>
                <a:cs typeface="Calibri" pitchFamily="34" charset="0"/>
              </a:rPr>
              <a:t>UnaryOperator</a:t>
            </a:r>
            <a:r>
              <a:rPr lang="en-US" sz="1477" kern="0" dirty="0">
                <a:solidFill>
                  <a:schemeClr val="tx1"/>
                </a:solidFill>
                <a:latin typeface="Cambria" panose="02040503050406030204" pitchFamily="18" charset="0"/>
                <a:cs typeface="Calibri" pitchFamily="34" charset="0"/>
              </a:rPr>
              <a:t> does not perform any operation on its only value.</a:t>
            </a:r>
          </a:p>
          <a:p>
            <a:pPr marL="263776" lvl="1" indent="-263776">
              <a:buFont typeface="Arial" panose="020B0604020202020204" pitchFamily="34" charset="0"/>
              <a:buChar char="•"/>
              <a:defRPr/>
            </a:pPr>
            <a:r>
              <a:rPr lang="en-US" sz="1477" kern="0" dirty="0">
                <a:solidFill>
                  <a:schemeClr val="tx1"/>
                </a:solidFill>
                <a:latin typeface="Cambria" panose="02040503050406030204" pitchFamily="18" charset="0"/>
                <a:cs typeface="Calibri" pitchFamily="34" charset="0"/>
              </a:rPr>
              <a:t>Do note static method definitions are supported by interface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92576738"/>
      </p:ext>
    </p:extLst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0" y="152400"/>
            <a:ext cx="6935788" cy="56515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IN" sz="2400" b="1" dirty="0">
                <a:latin typeface="Cambria" panose="02040503050406030204" pitchFamily="18" charset="0"/>
              </a:rPr>
              <a:t>Functional Interface – </a:t>
            </a:r>
            <a:r>
              <a:rPr lang="en-IN" sz="2400" b="1" dirty="0" err="1">
                <a:latin typeface="Cambria" panose="02040503050406030204" pitchFamily="18" charset="0"/>
              </a:rPr>
              <a:t>UnaryOperator</a:t>
            </a:r>
            <a:endParaRPr lang="en-US" sz="2400" b="1" dirty="0">
              <a:latin typeface="Cambria" panose="02040503050406030204" pitchFamily="18" charset="0"/>
              <a:ea typeface="Cambria" panose="02040503050406030204" pitchFamily="18" charset="0"/>
              <a:cs typeface="Avenir Ligh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502A4344-1727-410C-A7A6-76CFBA2B6091}"/>
              </a:ext>
            </a:extLst>
          </p:cNvPr>
          <p:cNvSpPr/>
          <p:nvPr/>
        </p:nvSpPr>
        <p:spPr>
          <a:xfrm>
            <a:off x="0" y="914400"/>
            <a:ext cx="9143999" cy="400110"/>
          </a:xfrm>
          <a:prstGeom prst="rect">
            <a:avLst/>
          </a:prstGeom>
          <a:solidFill>
            <a:srgbClr val="035642"/>
          </a:solidFill>
        </p:spPr>
        <p:txBody>
          <a:bodyPr wrap="square" anchor="ctr" anchorCtr="1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</a:rPr>
              <a:t>Calculate Thirty Rupees Discount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B1C31219-1CD3-4290-843A-A731F48589C9}"/>
              </a:ext>
            </a:extLst>
          </p:cNvPr>
          <p:cNvSpPr txBox="1"/>
          <p:nvPr/>
        </p:nvSpPr>
        <p:spPr>
          <a:xfrm>
            <a:off x="1022769" y="2532944"/>
            <a:ext cx="70984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5425" indent="-225425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The above function gets a double as input </a:t>
            </a:r>
          </a:p>
          <a:p>
            <a:pPr marL="225425" indent="-225425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It will subtract 30 from input</a:t>
            </a:r>
          </a:p>
          <a:p>
            <a:pPr marL="225425" indent="-225425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And returns the subtracted value </a:t>
            </a:r>
          </a:p>
          <a:p>
            <a:pPr marL="225425" indent="-225425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And we have already seen </a:t>
            </a:r>
            <a:r>
              <a:rPr lang="en-US" dirty="0" smtClean="0">
                <a:latin typeface="Cambria" panose="02040503050406030204" pitchFamily="18" charset="0"/>
              </a:rPr>
              <a:t>it, </a:t>
            </a:r>
            <a:r>
              <a:rPr lang="en-US" dirty="0">
                <a:latin typeface="Cambria" panose="02040503050406030204" pitchFamily="18" charset="0"/>
              </a:rPr>
              <a:t>when we are working on function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27936DD-BF6A-45A5-B388-93D67B4F71EB}"/>
              </a:ext>
            </a:extLst>
          </p:cNvPr>
          <p:cNvSpPr txBox="1"/>
          <p:nvPr/>
        </p:nvSpPr>
        <p:spPr>
          <a:xfrm>
            <a:off x="256497" y="4015463"/>
            <a:ext cx="8631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</a:rPr>
              <a:t>The same Function interface can be rewritten in </a:t>
            </a:r>
            <a:r>
              <a:rPr lang="en-US" dirty="0" err="1">
                <a:latin typeface="Cambria" panose="02040503050406030204" pitchFamily="18" charset="0"/>
              </a:rPr>
              <a:t>UnaryOperator</a:t>
            </a:r>
            <a:r>
              <a:rPr lang="en-US" dirty="0">
                <a:latin typeface="Cambria" panose="02040503050406030204" pitchFamily="18" charset="0"/>
              </a:rPr>
              <a:t> like </a:t>
            </a:r>
            <a:r>
              <a:rPr lang="en-US" dirty="0" smtClean="0">
                <a:latin typeface="Cambria" panose="02040503050406030204" pitchFamily="18" charset="0"/>
              </a:rPr>
              <a:t>below</a:t>
            </a:r>
            <a:r>
              <a:rPr lang="en-US" dirty="0">
                <a:latin typeface="Cambria" panose="02040503050406030204" pitchFamily="18" charset="0"/>
              </a:rPr>
              <a:t>: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9035F0D1-2A74-4CC0-8B76-A49654D87B60}"/>
              </a:ext>
            </a:extLst>
          </p:cNvPr>
          <p:cNvSpPr/>
          <p:nvPr/>
        </p:nvSpPr>
        <p:spPr>
          <a:xfrm>
            <a:off x="1191408" y="1383300"/>
            <a:ext cx="6761182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Function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&gt; calculateThirtyRupeesDiscountedPrice </a:t>
            </a:r>
          </a:p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				= (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price)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-&gt;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price -</a:t>
            </a:r>
            <a:r>
              <a:rPr lang="en-US" sz="1600" b="1" noProof="1">
                <a:solidFill>
                  <a:srgbClr val="09885A"/>
                </a:solidFill>
                <a:latin typeface="Courier New" panose="02070309020205020404" pitchFamily="49" charset="0"/>
              </a:rPr>
              <a:t>30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sz="1600" b="1" noProof="1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6F579F2D-0FC3-400C-9D2F-BBE43949034C}"/>
              </a:ext>
            </a:extLst>
          </p:cNvPr>
          <p:cNvSpPr/>
          <p:nvPr/>
        </p:nvSpPr>
        <p:spPr>
          <a:xfrm>
            <a:off x="519057" y="4603971"/>
            <a:ext cx="8105887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UnaryOperator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&gt;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calculateThirtyRupeesDiscountedPrice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=(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price) </a:t>
            </a: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-&gt;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price -</a:t>
            </a:r>
            <a:r>
              <a:rPr lang="en-US" sz="1600" b="1" dirty="0">
                <a:solidFill>
                  <a:srgbClr val="09885A"/>
                </a:solidFill>
                <a:latin typeface="Courier New" panose="02070309020205020404" pitchFamily="49" charset="0"/>
              </a:rPr>
              <a:t>30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US" sz="16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67441455"/>
      </p:ext>
    </p:extLst>
  </p:cSld>
  <p:clrMapOvr>
    <a:masterClrMapping/>
  </p:clrMapOvr>
  <p:transition>
    <p:wipe dir="u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0" y="152400"/>
            <a:ext cx="6935713" cy="564606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IN" sz="2400" b="1" dirty="0">
                <a:latin typeface="Cambria" panose="02040503050406030204" pitchFamily="18" charset="0"/>
              </a:rPr>
              <a:t>Functional Interface - </a:t>
            </a:r>
            <a:r>
              <a:rPr lang="en-IN" sz="2400" b="1" dirty="0" err="1">
                <a:latin typeface="Cambria" panose="02040503050406030204" pitchFamily="18" charset="0"/>
              </a:rPr>
              <a:t>BinaryOperator</a:t>
            </a:r>
            <a:endParaRPr lang="en-US" sz="2400" b="1" dirty="0">
              <a:latin typeface="Cambria" panose="02040503050406030204" pitchFamily="18" charset="0"/>
              <a:ea typeface="Cambria" panose="02040503050406030204" pitchFamily="18" charset="0"/>
              <a:cs typeface="Avenir Ligh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068" y="1698625"/>
            <a:ext cx="2868613" cy="3314700"/>
          </a:xfrm>
          <a:prstGeom prst="rect">
            <a:avLst/>
          </a:prstGeom>
          <a:solidFill>
            <a:srgbClr val="F2915A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b="1" dirty="0" err="1">
                <a:solidFill>
                  <a:schemeClr val="bg1"/>
                </a:solidFill>
                <a:latin typeface="Cambria" panose="02040503050406030204" pitchFamily="18" charset="0"/>
              </a:rPr>
              <a:t>java.util.function.BinaryOperator</a:t>
            </a:r>
            <a:r>
              <a:rPr lang="en-US" b="1" i="1" dirty="0">
                <a:solidFill>
                  <a:schemeClr val="bg1"/>
                </a:solidFill>
                <a:latin typeface="Cambria" panose="02040503050406030204" pitchFamily="18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</a:rPr>
              <a:t>is a functional interface, which extends the </a:t>
            </a:r>
            <a:r>
              <a:rPr lang="en-US" b="1" dirty="0" err="1">
                <a:solidFill>
                  <a:schemeClr val="bg1"/>
                </a:solidFill>
                <a:latin typeface="Cambria" panose="02040503050406030204" pitchFamily="18" charset="0"/>
              </a:rPr>
              <a:t>java.util.function.BiFunction</a:t>
            </a:r>
            <a:r>
              <a:rPr lang="en-US" b="1" i="1" dirty="0">
                <a:solidFill>
                  <a:schemeClr val="bg1"/>
                </a:solidFill>
                <a:latin typeface="Cambria" panose="02040503050406030204" pitchFamily="18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ambria" panose="02040503050406030204" pitchFamily="18" charset="0"/>
              </a:rPr>
              <a:t>interface.</a:t>
            </a:r>
            <a:endParaRPr lang="en-US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16263" y="1698625"/>
            <a:ext cx="2868612" cy="33147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</a:rPr>
              <a:t>The </a:t>
            </a:r>
            <a:r>
              <a:rPr lang="en-US" b="1" i="1" dirty="0" err="1">
                <a:solidFill>
                  <a:schemeClr val="bg1"/>
                </a:solidFill>
                <a:latin typeface="Cambria" panose="02040503050406030204" pitchFamily="18" charset="0"/>
              </a:rPr>
              <a:t>BinaryOperator</a:t>
            </a:r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</a:rPr>
              <a:t> interface represents an operation that takes a two arguments of same type and returns a result of same type as its input argument.</a:t>
            </a:r>
            <a:endParaRPr lang="en-US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137275" y="1698625"/>
            <a:ext cx="2868613" cy="3314700"/>
          </a:xfrm>
          <a:prstGeom prst="rect">
            <a:avLst/>
          </a:prstGeom>
          <a:solidFill>
            <a:srgbClr val="035642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lvl="0" algn="ctr">
              <a:defRPr/>
            </a:pPr>
            <a:r>
              <a:rPr lang="en-US" b="1" i="1" dirty="0" err="1">
                <a:solidFill>
                  <a:schemeClr val="bg1"/>
                </a:solidFill>
                <a:latin typeface="Cambria" panose="02040503050406030204" pitchFamily="18" charset="0"/>
              </a:rPr>
              <a:t>BinaryOperator</a:t>
            </a:r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</a:rPr>
              <a:t> can be used in all contexts where there is two inputs and single output of same type.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mbria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37780267"/>
      </p:ext>
    </p:extLst>
  </p:cSld>
  <p:clrMapOvr>
    <a:masterClrMapping/>
  </p:clrMapOvr>
  <p:transition>
    <p:wipe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0" y="168729"/>
            <a:ext cx="6935713" cy="564606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IN" sz="2400" b="1" dirty="0">
                <a:latin typeface="Cambria" panose="02040503050406030204" pitchFamily="18" charset="0"/>
              </a:rPr>
              <a:t>What can we do with Functional </a:t>
            </a:r>
            <a:r>
              <a:rPr lang="en-IN" sz="2400" b="1" dirty="0" smtClean="0">
                <a:latin typeface="Cambria" panose="02040503050406030204" pitchFamily="18" charset="0"/>
              </a:rPr>
              <a:t>Interface?</a:t>
            </a:r>
            <a:endParaRPr lang="en-US" sz="2400" b="1" dirty="0">
              <a:latin typeface="Cambria" panose="02040503050406030204" pitchFamily="18" charset="0"/>
              <a:ea typeface="Cambria" panose="02040503050406030204" pitchFamily="18" charset="0"/>
              <a:cs typeface="Avenir Ligh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FCEEB87-3F25-4F88-BEB8-ADA90D67894E}"/>
              </a:ext>
            </a:extLst>
          </p:cNvPr>
          <p:cNvSpPr txBox="1"/>
          <p:nvPr/>
        </p:nvSpPr>
        <p:spPr>
          <a:xfrm>
            <a:off x="1744777" y="2151728"/>
            <a:ext cx="5654447" cy="255454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mbria" panose="02040503050406030204" pitchFamily="18" charset="0"/>
              </a:rPr>
              <a:t>Lambda </a:t>
            </a:r>
            <a:r>
              <a:rPr lang="en-US" sz="2000" dirty="0">
                <a:latin typeface="Cambria" panose="02040503050406030204" pitchFamily="18" charset="0"/>
              </a:rPr>
              <a:t>expressions let you provide the implementation of the abstract method of a functional interface directly inline and treat the whole expression as an instance of a functional interface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</a:rPr>
              <a:t>We can achieve the same thing with an anonymous inner class, although it’s clumsier </a:t>
            </a:r>
            <a:endParaRPr lang="en-IN" sz="2000" dirty="0">
              <a:latin typeface="Cambria" panose="020405030504060302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81671945"/>
      </p:ext>
    </p:extLst>
  </p:cSld>
  <p:clrMapOvr>
    <a:masterClrMapping/>
  </p:clrMapOvr>
  <p:transition>
    <p:wipe dir="u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0" y="152400"/>
            <a:ext cx="6935713" cy="564606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IN" sz="2400" b="1" dirty="0">
                <a:latin typeface="Cambria" panose="02040503050406030204" pitchFamily="18" charset="0"/>
              </a:rPr>
              <a:t>Functional Interface - </a:t>
            </a:r>
            <a:r>
              <a:rPr lang="en-IN" sz="2400" b="1" dirty="0" err="1">
                <a:latin typeface="Cambria" panose="02040503050406030204" pitchFamily="18" charset="0"/>
              </a:rPr>
              <a:t>BinaryOperator</a:t>
            </a:r>
            <a:endParaRPr lang="en-US" sz="2400" b="1" dirty="0">
              <a:latin typeface="Cambria" panose="02040503050406030204" pitchFamily="18" charset="0"/>
              <a:ea typeface="Cambria" panose="02040503050406030204" pitchFamily="18" charset="0"/>
              <a:cs typeface="Avenir Light"/>
            </a:endParaRPr>
          </a:p>
        </p:txBody>
      </p:sp>
      <p:pic>
        <p:nvPicPr>
          <p:cNvPr id="4" name="Picture 8" descr="\\shutterstock\ShutterStock_images\2009_Images\01_10_09\shutterstock_25782166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552"/>
          <a:stretch>
            <a:fillRect/>
          </a:stretch>
        </p:blipFill>
        <p:spPr bwMode="auto">
          <a:xfrm>
            <a:off x="654061" y="1754486"/>
            <a:ext cx="269875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 descr="\\shutterstock\ShutterStock_images\2009_Images\01_10_09\shutterstock_25782166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552"/>
          <a:stretch>
            <a:fillRect/>
          </a:stretch>
        </p:blipFill>
        <p:spPr bwMode="auto">
          <a:xfrm>
            <a:off x="3062964" y="1717615"/>
            <a:ext cx="269875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 descr="\\shutterstock\ShutterStock_images\2009_Images\01_10_09\shutterstock_25782166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552"/>
          <a:stretch>
            <a:fillRect/>
          </a:stretch>
        </p:blipFill>
        <p:spPr bwMode="auto">
          <a:xfrm>
            <a:off x="5431113" y="1717615"/>
            <a:ext cx="269875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64"/>
          <p:cNvCxnSpPr>
            <a:cxnSpLocks noChangeShapeType="1"/>
          </p:cNvCxnSpPr>
          <p:nvPr/>
        </p:nvCxnSpPr>
        <p:spPr bwMode="auto">
          <a:xfrm flipV="1">
            <a:off x="3215364" y="1412815"/>
            <a:ext cx="0" cy="3657600"/>
          </a:xfrm>
          <a:prstGeom prst="line">
            <a:avLst/>
          </a:prstGeom>
          <a:noFill/>
          <a:ln w="38100" algn="ctr">
            <a:solidFill>
              <a:schemeClr val="bg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</p:spPr>
      </p:cxnSp>
      <p:cxnSp>
        <p:nvCxnSpPr>
          <p:cNvPr id="10" name="Straight Connector 64"/>
          <p:cNvCxnSpPr>
            <a:cxnSpLocks noChangeShapeType="1"/>
          </p:cNvCxnSpPr>
          <p:nvPr/>
        </p:nvCxnSpPr>
        <p:spPr bwMode="auto">
          <a:xfrm flipV="1">
            <a:off x="5539063" y="1412815"/>
            <a:ext cx="0" cy="3657600"/>
          </a:xfrm>
          <a:prstGeom prst="line">
            <a:avLst/>
          </a:prstGeom>
          <a:noFill/>
          <a:ln w="38100" algn="ctr">
            <a:solidFill>
              <a:schemeClr val="bg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</p:spPr>
      </p:cxn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1005564" y="2000190"/>
            <a:ext cx="19812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600" dirty="0">
                <a:latin typeface="Cambria" panose="02040503050406030204" pitchFamily="18" charset="0"/>
              </a:rPr>
              <a:t>Functional method </a:t>
            </a:r>
            <a:r>
              <a:rPr lang="en-US" sz="1600" b="1" i="1" dirty="0">
                <a:latin typeface="Cambria" panose="02040503050406030204" pitchFamily="18" charset="0"/>
              </a:rPr>
              <a:t>apply() </a:t>
            </a:r>
            <a:r>
              <a:rPr lang="en-US" sz="1600" dirty="0">
                <a:latin typeface="Cambria" panose="02040503050406030204" pitchFamily="18" charset="0"/>
              </a:rPr>
              <a:t>and default methods ( </a:t>
            </a:r>
            <a:r>
              <a:rPr lang="en-US" sz="1600" b="1" i="1" dirty="0" err="1">
                <a:latin typeface="Cambria" panose="02040503050406030204" pitchFamily="18" charset="0"/>
              </a:rPr>
              <a:t>andThen</a:t>
            </a:r>
            <a:r>
              <a:rPr lang="en-US" sz="1600" b="1" i="1" dirty="0">
                <a:latin typeface="Cambria" panose="02040503050406030204" pitchFamily="18" charset="0"/>
              </a:rPr>
              <a:t>() </a:t>
            </a:r>
            <a:r>
              <a:rPr lang="en-US" sz="1600" dirty="0">
                <a:latin typeface="Cambria" panose="02040503050406030204" pitchFamily="18" charset="0"/>
              </a:rPr>
              <a:t>and </a:t>
            </a:r>
            <a:r>
              <a:rPr lang="en-US" sz="1600" b="1" i="1" dirty="0">
                <a:latin typeface="Cambria" panose="02040503050406030204" pitchFamily="18" charset="0"/>
              </a:rPr>
              <a:t>compose() </a:t>
            </a:r>
            <a:r>
              <a:rPr lang="en-US" sz="1600" dirty="0">
                <a:latin typeface="Cambria" panose="02040503050406030204" pitchFamily="18" charset="0"/>
              </a:rPr>
              <a:t>) are inherited from the </a:t>
            </a:r>
            <a:r>
              <a:rPr lang="en-US" sz="1600" dirty="0" err="1">
                <a:latin typeface="Cambria" panose="02040503050406030204" pitchFamily="18" charset="0"/>
              </a:rPr>
              <a:t>BiFunction</a:t>
            </a:r>
            <a:r>
              <a:rPr lang="en-US" sz="1600" dirty="0">
                <a:latin typeface="Cambria" panose="02040503050406030204" pitchFamily="18" charset="0"/>
              </a:rPr>
              <a:t> interface into the </a:t>
            </a:r>
            <a:r>
              <a:rPr lang="en-US" sz="1600" dirty="0" err="1">
                <a:latin typeface="Cambria" panose="02040503050406030204" pitchFamily="18" charset="0"/>
              </a:rPr>
              <a:t>BinaryOperator</a:t>
            </a:r>
            <a:r>
              <a:rPr lang="en-US" sz="1600" dirty="0">
                <a:latin typeface="Cambria" panose="02040503050406030204" pitchFamily="18" charset="0"/>
              </a:rPr>
              <a:t>.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3443964" y="2022415"/>
            <a:ext cx="19812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600" dirty="0">
                <a:latin typeface="Cambria" panose="02040503050406030204" pitchFamily="18" charset="0"/>
              </a:rPr>
              <a:t>The static method </a:t>
            </a:r>
            <a:r>
              <a:rPr lang="en-US" sz="1600" b="1" i="1" dirty="0" err="1">
                <a:latin typeface="Cambria" panose="02040503050406030204" pitchFamily="18" charset="0"/>
              </a:rPr>
              <a:t>maxBy</a:t>
            </a:r>
            <a:r>
              <a:rPr lang="en-US" sz="1600" b="1" i="1" dirty="0">
                <a:latin typeface="Cambria" panose="02040503050406030204" pitchFamily="18" charset="0"/>
              </a:rPr>
              <a:t>(Comparator)</a:t>
            </a:r>
            <a:r>
              <a:rPr lang="en-US" sz="1600" dirty="0">
                <a:latin typeface="Cambria" panose="02040503050406030204" pitchFamily="18" charset="0"/>
              </a:rPr>
              <a:t> returns a </a:t>
            </a:r>
            <a:r>
              <a:rPr lang="en-US" sz="1600" dirty="0" err="1">
                <a:latin typeface="Cambria" panose="02040503050406030204" pitchFamily="18" charset="0"/>
              </a:rPr>
              <a:t>BinaryOperator</a:t>
            </a:r>
            <a:r>
              <a:rPr lang="en-US" sz="1600" dirty="0">
                <a:latin typeface="Cambria" panose="02040503050406030204" pitchFamily="18" charset="0"/>
              </a:rPr>
              <a:t> which takes a comparator for comparing two values, when calling </a:t>
            </a:r>
            <a:r>
              <a:rPr lang="en-US" sz="1600" b="1" i="1" dirty="0">
                <a:latin typeface="Cambria" panose="02040503050406030204" pitchFamily="18" charset="0"/>
              </a:rPr>
              <a:t>apply()</a:t>
            </a:r>
            <a:r>
              <a:rPr lang="en-US" sz="1600" dirty="0">
                <a:latin typeface="Cambria" panose="02040503050406030204" pitchFamily="18" charset="0"/>
              </a:rPr>
              <a:t> </a:t>
            </a:r>
            <a:r>
              <a:rPr lang="en-US" sz="1600" dirty="0" smtClean="0">
                <a:latin typeface="Cambria" panose="02040503050406030204" pitchFamily="18" charset="0"/>
              </a:rPr>
              <a:t>method.</a:t>
            </a: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5767663" y="1979553"/>
            <a:ext cx="19812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600" dirty="0">
                <a:latin typeface="Cambria" panose="02040503050406030204" pitchFamily="18" charset="0"/>
              </a:rPr>
              <a:t>The static method </a:t>
            </a:r>
            <a:r>
              <a:rPr lang="en-US" sz="1600" b="1" i="1" dirty="0" err="1">
                <a:latin typeface="Cambria" panose="02040503050406030204" pitchFamily="18" charset="0"/>
              </a:rPr>
              <a:t>minBy</a:t>
            </a:r>
            <a:r>
              <a:rPr lang="en-US" sz="1600" b="1" i="1" dirty="0">
                <a:latin typeface="Cambria" panose="02040503050406030204" pitchFamily="18" charset="0"/>
              </a:rPr>
              <a:t>(Comparator)</a:t>
            </a:r>
            <a:r>
              <a:rPr lang="en-US" sz="1600" dirty="0">
                <a:latin typeface="Cambria" panose="02040503050406030204" pitchFamily="18" charset="0"/>
              </a:rPr>
              <a:t> returns a </a:t>
            </a:r>
            <a:r>
              <a:rPr lang="en-US" sz="1600" dirty="0" err="1">
                <a:latin typeface="Cambria" panose="02040503050406030204" pitchFamily="18" charset="0"/>
              </a:rPr>
              <a:t>BinaryOperator</a:t>
            </a:r>
            <a:r>
              <a:rPr lang="en-US" sz="1600" dirty="0">
                <a:latin typeface="Cambria" panose="02040503050406030204" pitchFamily="18" charset="0"/>
              </a:rPr>
              <a:t> which takes a comparator for comparing two values, when calling </a:t>
            </a:r>
            <a:r>
              <a:rPr lang="en-US" sz="1600" b="1" i="1" dirty="0">
                <a:latin typeface="Cambria" panose="02040503050406030204" pitchFamily="18" charset="0"/>
              </a:rPr>
              <a:t>apply()</a:t>
            </a:r>
            <a:r>
              <a:rPr lang="en-US" sz="1600" dirty="0">
                <a:latin typeface="Cambria" panose="02040503050406030204" pitchFamily="18" charset="0"/>
              </a:rPr>
              <a:t> </a:t>
            </a:r>
            <a:r>
              <a:rPr lang="en-US" sz="1600" dirty="0" smtClean="0">
                <a:latin typeface="Cambria" panose="02040503050406030204" pitchFamily="18" charset="0"/>
              </a:rPr>
              <a:t>method.</a:t>
            </a:r>
            <a:endParaRPr lang="en-US" sz="1600" dirty="0">
              <a:latin typeface="Cambria" panose="020405030504060302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64582325"/>
      </p:ext>
    </p:extLst>
  </p:cSld>
  <p:clrMapOvr>
    <a:masterClrMapping/>
  </p:clrMapOvr>
  <p:transition>
    <p:wipe dir="u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0" y="152400"/>
            <a:ext cx="6935788" cy="56515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IN" sz="2400" b="1" dirty="0">
                <a:latin typeface="Cambria" panose="02040503050406030204" pitchFamily="18" charset="0"/>
              </a:rPr>
              <a:t>Functional Interface - </a:t>
            </a:r>
            <a:r>
              <a:rPr lang="en-IN" sz="2400" b="1" dirty="0" err="1">
                <a:latin typeface="Cambria" panose="02040503050406030204" pitchFamily="18" charset="0"/>
              </a:rPr>
              <a:t>BinaryOperator</a:t>
            </a:r>
            <a:endParaRPr lang="en-US" sz="2400" b="1" dirty="0">
              <a:latin typeface="Cambria" panose="02040503050406030204" pitchFamily="18" charset="0"/>
              <a:ea typeface="Cambria" panose="02040503050406030204" pitchFamily="18" charset="0"/>
              <a:cs typeface="Avenir Ligh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502A4344-1727-410C-A7A6-76CFBA2B6091}"/>
              </a:ext>
            </a:extLst>
          </p:cNvPr>
          <p:cNvSpPr/>
          <p:nvPr/>
        </p:nvSpPr>
        <p:spPr>
          <a:xfrm>
            <a:off x="0" y="837890"/>
            <a:ext cx="9144000" cy="400110"/>
          </a:xfrm>
          <a:prstGeom prst="rect">
            <a:avLst/>
          </a:prstGeom>
          <a:solidFill>
            <a:srgbClr val="035642"/>
          </a:solidFill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  <a:latin typeface="Cambria" panose="02040503050406030204" pitchFamily="18" charset="0"/>
              </a:rPr>
              <a:t>Create a class Book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E2749724-B658-4120-954D-B1DC81584223}"/>
              </a:ext>
            </a:extLst>
          </p:cNvPr>
          <p:cNvSpPr/>
          <p:nvPr/>
        </p:nvSpPr>
        <p:spPr>
          <a:xfrm>
            <a:off x="551329" y="1419895"/>
            <a:ext cx="8041342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Book{</a:t>
            </a:r>
          </a:p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</a:p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String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name;</a:t>
            </a:r>
          </a:p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price;</a:t>
            </a:r>
          </a:p>
          <a:p>
            <a:endParaRPr lang="en-US" sz="1600" b="1" noProof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sz="1600" b="1" noProof="1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62AB5FAB-C4EE-4BD7-B4C1-59E4718D123E}"/>
              </a:ext>
            </a:extLst>
          </p:cNvPr>
          <p:cNvSpPr/>
          <p:nvPr/>
        </p:nvSpPr>
        <p:spPr>
          <a:xfrm>
            <a:off x="0" y="3469341"/>
            <a:ext cx="9144000" cy="400110"/>
          </a:xfrm>
          <a:prstGeom prst="rect">
            <a:avLst/>
          </a:prstGeom>
          <a:solidFill>
            <a:srgbClr val="035642"/>
          </a:solidFill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  <a:latin typeface="Cambria" panose="02040503050406030204" pitchFamily="18" charset="0"/>
              </a:rPr>
              <a:t>Create instances of book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FBD9DA7A-3783-4D2A-903D-2F76D9FF4E17}"/>
              </a:ext>
            </a:extLst>
          </p:cNvPr>
          <p:cNvSpPr/>
          <p:nvPr/>
        </p:nvSpPr>
        <p:spPr>
          <a:xfrm>
            <a:off x="379207" y="4306684"/>
            <a:ext cx="8385586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Book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powerOfSubConscious = 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Book(</a:t>
            </a:r>
            <a:r>
              <a:rPr lang="en-US" sz="1600" b="1" noProof="1">
                <a:solidFill>
                  <a:srgbClr val="A31515"/>
                </a:solidFill>
                <a:latin typeface="Courier New" panose="02070309020205020404" pitchFamily="49" charset="0"/>
              </a:rPr>
              <a:t>"The Power of your Subconscious Mind"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b="1" noProof="1">
                <a:solidFill>
                  <a:srgbClr val="09885A"/>
                </a:solidFill>
                <a:latin typeface="Courier New" panose="02070309020205020404" pitchFamily="49" charset="0"/>
              </a:rPr>
              <a:t>230.00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Book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greatGatsby = 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Book(</a:t>
            </a:r>
            <a:r>
              <a:rPr lang="en-US" sz="1600" b="1" noProof="1">
                <a:solidFill>
                  <a:srgbClr val="A31515"/>
                </a:solidFill>
                <a:latin typeface="Courier New" panose="02070309020205020404" pitchFamily="49" charset="0"/>
              </a:rPr>
              <a:t>"Great Gatsby"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b="1" noProof="1">
                <a:solidFill>
                  <a:srgbClr val="09885A"/>
                </a:solidFill>
                <a:latin typeface="Courier New" panose="02070309020205020404" pitchFamily="49" charset="0"/>
              </a:rPr>
              <a:t>96.00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Book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alchemist = 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Book(</a:t>
            </a:r>
            <a:r>
              <a:rPr lang="en-US" sz="1600" b="1" noProof="1">
                <a:solidFill>
                  <a:srgbClr val="A31515"/>
                </a:solidFill>
                <a:latin typeface="Courier New" panose="02070309020205020404" pitchFamily="49" charset="0"/>
              </a:rPr>
              <a:t>"The Alchemist"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600" b="1" noProof="1">
                <a:solidFill>
                  <a:srgbClr val="09885A"/>
                </a:solidFill>
                <a:latin typeface="Courier New" panose="02070309020205020404" pitchFamily="49" charset="0"/>
              </a:rPr>
              <a:t>196.00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en-US" sz="1600" b="1" noProof="1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62455169"/>
      </p:ext>
    </p:extLst>
  </p:cSld>
  <p:clrMapOvr>
    <a:masterClrMapping/>
  </p:clrMapOvr>
  <p:transition>
    <p:wipe dir="u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0" y="152400"/>
            <a:ext cx="6935788" cy="56515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IN" sz="2400" b="1" dirty="0">
                <a:latin typeface="Cambria" panose="02040503050406030204" pitchFamily="18" charset="0"/>
              </a:rPr>
              <a:t>Functional Interface – </a:t>
            </a:r>
            <a:r>
              <a:rPr lang="en-IN" sz="2400" b="1" dirty="0" err="1">
                <a:latin typeface="Cambria" panose="02040503050406030204" pitchFamily="18" charset="0"/>
              </a:rPr>
              <a:t>BinaryOperator</a:t>
            </a:r>
            <a:endParaRPr lang="en-US" sz="2400" b="1" dirty="0">
              <a:latin typeface="Cambria" panose="02040503050406030204" pitchFamily="18" charset="0"/>
              <a:ea typeface="Cambria" panose="02040503050406030204" pitchFamily="18" charset="0"/>
              <a:cs typeface="Avenir Ligh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502A4344-1727-410C-A7A6-76CFBA2B6091}"/>
              </a:ext>
            </a:extLst>
          </p:cNvPr>
          <p:cNvSpPr/>
          <p:nvPr/>
        </p:nvSpPr>
        <p:spPr>
          <a:xfrm>
            <a:off x="0" y="1040715"/>
            <a:ext cx="9143999" cy="400110"/>
          </a:xfrm>
          <a:prstGeom prst="rect">
            <a:avLst/>
          </a:prstGeom>
          <a:solidFill>
            <a:srgbClr val="035642"/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</a:rPr>
              <a:t>Calculate Total Price of two books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B1C31219-1CD3-4290-843A-A731F48589C9}"/>
              </a:ext>
            </a:extLst>
          </p:cNvPr>
          <p:cNvSpPr txBox="1"/>
          <p:nvPr/>
        </p:nvSpPr>
        <p:spPr>
          <a:xfrm>
            <a:off x="834069" y="3490995"/>
            <a:ext cx="7475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The above function gets two book prices of data type double as input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It will add and return the value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372CB62A-3D25-4B1A-AB57-2D359508C6B2}"/>
              </a:ext>
            </a:extLst>
          </p:cNvPr>
          <p:cNvSpPr/>
          <p:nvPr/>
        </p:nvSpPr>
        <p:spPr>
          <a:xfrm>
            <a:off x="435685" y="1613834"/>
            <a:ext cx="8396343" cy="1323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BinaryOperator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&gt; calculateTotalPriceOfTwoBooks = </a:t>
            </a:r>
          </a:p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		(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price1, 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price2) 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-&gt;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price1 + price2;</a:t>
            </a:r>
          </a:p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Double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result = calculateTotalPriceOfTwoBooks.apply(book1.price, book2.price);</a:t>
            </a:r>
            <a:endParaRPr lang="en-US" sz="1600" b="1" noProof="1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77188284"/>
      </p:ext>
    </p:extLst>
  </p:cSld>
  <p:clrMapOvr>
    <a:masterClrMapping/>
  </p:clrMapOvr>
  <p:transition>
    <p:wipe dir="u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0" y="152400"/>
            <a:ext cx="6935788" cy="56515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IN" sz="2400" b="1" dirty="0">
                <a:latin typeface="Cambria" panose="02040503050406030204" pitchFamily="18" charset="0"/>
              </a:rPr>
              <a:t>Functional Interface – </a:t>
            </a:r>
            <a:r>
              <a:rPr lang="en-IN" sz="2400" b="1" dirty="0" err="1">
                <a:latin typeface="Cambria" panose="02040503050406030204" pitchFamily="18" charset="0"/>
              </a:rPr>
              <a:t>BinaryOperator</a:t>
            </a:r>
            <a:endParaRPr lang="en-US" sz="2400" b="1" dirty="0">
              <a:latin typeface="Cambria" panose="02040503050406030204" pitchFamily="18" charset="0"/>
              <a:ea typeface="Cambria" panose="02040503050406030204" pitchFamily="18" charset="0"/>
              <a:cs typeface="Avenir Ligh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502A4344-1727-410C-A7A6-76CFBA2B6091}"/>
              </a:ext>
            </a:extLst>
          </p:cNvPr>
          <p:cNvSpPr/>
          <p:nvPr/>
        </p:nvSpPr>
        <p:spPr>
          <a:xfrm>
            <a:off x="0" y="1040715"/>
            <a:ext cx="9143999" cy="400110"/>
          </a:xfrm>
          <a:prstGeom prst="rect">
            <a:avLst/>
          </a:prstGeom>
          <a:solidFill>
            <a:srgbClr val="035642"/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</a:rPr>
              <a:t>Costliest of two books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B1C31219-1CD3-4290-843A-A731F48589C9}"/>
              </a:ext>
            </a:extLst>
          </p:cNvPr>
          <p:cNvSpPr txBox="1"/>
          <p:nvPr/>
        </p:nvSpPr>
        <p:spPr>
          <a:xfrm>
            <a:off x="0" y="5170954"/>
            <a:ext cx="9143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The above function uses  </a:t>
            </a:r>
            <a:r>
              <a:rPr lang="en-US" dirty="0" err="1">
                <a:latin typeface="Cambria" panose="02040503050406030204" pitchFamily="18" charset="0"/>
              </a:rPr>
              <a:t>maxBy</a:t>
            </a:r>
            <a:r>
              <a:rPr lang="en-US" dirty="0">
                <a:latin typeface="Cambria" panose="02040503050406030204" pitchFamily="18" charset="0"/>
              </a:rPr>
              <a:t> static method  which accepts a comparator</a:t>
            </a:r>
          </a:p>
          <a:p>
            <a:pPr marL="463550" lvl="1" indent="-238125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The </a:t>
            </a:r>
            <a:r>
              <a:rPr lang="en-US" dirty="0" smtClean="0">
                <a:latin typeface="Cambria" panose="02040503050406030204" pitchFamily="18" charset="0"/>
              </a:rPr>
              <a:t>0, </a:t>
            </a:r>
            <a:r>
              <a:rPr lang="en-US" dirty="0">
                <a:latin typeface="Cambria" panose="02040503050406030204" pitchFamily="18" charset="0"/>
              </a:rPr>
              <a:t>1 &amp; -1 are return values of comparator for sorting max &amp; min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B82E5FC5-9AD9-42E7-8BDA-7C1EB5DD049C}"/>
              </a:ext>
            </a:extLst>
          </p:cNvPr>
          <p:cNvSpPr/>
          <p:nvPr/>
        </p:nvSpPr>
        <p:spPr>
          <a:xfrm>
            <a:off x="422237" y="1758310"/>
            <a:ext cx="8299526" cy="32932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BinaryOperator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Book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&gt; calculateMaxOfTwoBooks =</a:t>
            </a:r>
          </a:p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	 BinaryOperator.maxBy((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Book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book1, 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Book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book2) 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-&gt;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lvl="2"/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(book1.price == book2.price)</a:t>
            </a:r>
          </a:p>
          <a:p>
            <a:pPr lvl="2"/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        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noProof="1">
                <a:solidFill>
                  <a:srgbClr val="09885A"/>
                </a:solidFill>
                <a:latin typeface="Courier New" panose="02070309020205020404" pitchFamily="49" charset="0"/>
              </a:rPr>
              <a:t>0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US" sz="1600" b="1" noProof="1">
                <a:solidFill>
                  <a:srgbClr val="008000"/>
                </a:solidFill>
                <a:latin typeface="Courier New" panose="02070309020205020404" pitchFamily="49" charset="0"/>
              </a:rPr>
              <a:t>// for equal return 0</a:t>
            </a:r>
            <a:endParaRPr lang="en-US" sz="1600" b="1" noProof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2"/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(book1.price &gt; book2.price)</a:t>
            </a:r>
          </a:p>
          <a:p>
            <a:pPr lvl="2"/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        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noProof="1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r>
              <a:rPr lang="en-US" sz="1600" b="1" noProof="1">
                <a:solidFill>
                  <a:srgbClr val="008000"/>
                </a:solidFill>
                <a:latin typeface="Courier New" panose="02070309020205020404" pitchFamily="49" charset="0"/>
              </a:rPr>
              <a:t>// if first arguement is greater return 1</a:t>
            </a:r>
            <a:endParaRPr lang="en-US" sz="1600" b="1" noProof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2"/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else</a:t>
            </a:r>
            <a:endParaRPr lang="en-US" sz="1600" b="1" noProof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2"/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        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-</a:t>
            </a:r>
            <a:r>
              <a:rPr lang="en-US" sz="1600" b="1" noProof="1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US" sz="1600" b="1" noProof="1">
                <a:solidFill>
                  <a:srgbClr val="008000"/>
                </a:solidFill>
                <a:latin typeface="Courier New" panose="02070309020205020404" pitchFamily="49" charset="0"/>
              </a:rPr>
              <a:t>// if second argument is greater return -1</a:t>
            </a:r>
            <a:endParaRPr lang="en-US" sz="1600" b="1" noProof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2"/>
            <a:r>
              <a:rPr lang="en-US" sz="1600" b="1" noProof="1" smtClean="0">
                <a:solidFill>
                  <a:srgbClr val="000000"/>
                </a:solidFill>
                <a:latin typeface="Courier New" panose="02070309020205020404" pitchFamily="49" charset="0"/>
              </a:rPr>
              <a:t>});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Book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result = calculateMaxOfTwoBooks.apply(inputbook1, inputbook2);</a:t>
            </a:r>
            <a:endParaRPr lang="en-US" sz="1600" b="1" noProof="1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25766684"/>
      </p:ext>
    </p:extLst>
  </p:cSld>
  <p:clrMapOvr>
    <a:masterClrMapping/>
  </p:clrMapOvr>
  <p:transition>
    <p:wipe dir="u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0" y="152400"/>
            <a:ext cx="6935788" cy="56515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IN" sz="2400" b="1" dirty="0">
                <a:latin typeface="Cambria" panose="02040503050406030204" pitchFamily="18" charset="0"/>
              </a:rPr>
              <a:t>Functional Interface – </a:t>
            </a:r>
            <a:r>
              <a:rPr lang="en-IN" sz="2400" b="1" dirty="0" err="1">
                <a:latin typeface="Cambria" panose="02040503050406030204" pitchFamily="18" charset="0"/>
              </a:rPr>
              <a:t>BinaryOperator</a:t>
            </a:r>
            <a:endParaRPr lang="en-US" sz="2400" b="1" dirty="0">
              <a:latin typeface="Cambria" panose="02040503050406030204" pitchFamily="18" charset="0"/>
              <a:ea typeface="Cambria" panose="02040503050406030204" pitchFamily="18" charset="0"/>
              <a:cs typeface="Avenir Ligh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502A4344-1727-410C-A7A6-76CFBA2B6091}"/>
              </a:ext>
            </a:extLst>
          </p:cNvPr>
          <p:cNvSpPr/>
          <p:nvPr/>
        </p:nvSpPr>
        <p:spPr>
          <a:xfrm>
            <a:off x="0" y="1040715"/>
            <a:ext cx="9143999" cy="400110"/>
          </a:xfrm>
          <a:prstGeom prst="rect">
            <a:avLst/>
          </a:prstGeom>
          <a:solidFill>
            <a:srgbClr val="035642"/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ambria" panose="02040503050406030204" pitchFamily="18" charset="0"/>
              </a:rPr>
              <a:t>Cheapest of two books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B1C31219-1CD3-4290-843A-A731F48589C9}"/>
              </a:ext>
            </a:extLst>
          </p:cNvPr>
          <p:cNvSpPr txBox="1"/>
          <p:nvPr/>
        </p:nvSpPr>
        <p:spPr>
          <a:xfrm>
            <a:off x="256497" y="4907340"/>
            <a:ext cx="86310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The above function uses  </a:t>
            </a:r>
            <a:r>
              <a:rPr lang="en-US" dirty="0" err="1">
                <a:latin typeface="Cambria" panose="02040503050406030204" pitchFamily="18" charset="0"/>
              </a:rPr>
              <a:t>minBy</a:t>
            </a:r>
            <a:r>
              <a:rPr lang="en-US" dirty="0">
                <a:latin typeface="Cambria" panose="02040503050406030204" pitchFamily="18" charset="0"/>
              </a:rPr>
              <a:t> static method  which accepts a comparator</a:t>
            </a:r>
          </a:p>
          <a:p>
            <a:pPr marL="463550" lvl="1" indent="-238125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The </a:t>
            </a:r>
            <a:r>
              <a:rPr lang="en-US" dirty="0" smtClean="0">
                <a:latin typeface="Cambria" panose="02040503050406030204" pitchFamily="18" charset="0"/>
              </a:rPr>
              <a:t>0, </a:t>
            </a:r>
            <a:r>
              <a:rPr lang="en-US" dirty="0">
                <a:latin typeface="Cambria" panose="02040503050406030204" pitchFamily="18" charset="0"/>
              </a:rPr>
              <a:t>1 &amp; -1 are return values of comparator for sorting max &amp; min</a:t>
            </a:r>
          </a:p>
          <a:p>
            <a:pPr marL="463550" lvl="1" indent="-238125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Notice that the sorting comparator will return the same value</a:t>
            </a:r>
          </a:p>
          <a:p>
            <a:pPr marL="463550" lvl="1" indent="-238125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Only difference is we use </a:t>
            </a:r>
            <a:r>
              <a:rPr lang="en-US" dirty="0" err="1" smtClean="0">
                <a:latin typeface="Cambria" panose="02040503050406030204" pitchFamily="18" charset="0"/>
              </a:rPr>
              <a:t>minBy</a:t>
            </a:r>
            <a:r>
              <a:rPr lang="en-US" dirty="0" smtClean="0">
                <a:latin typeface="Cambria" panose="02040503050406030204" pitchFamily="18" charset="0"/>
              </a:rPr>
              <a:t>, </a:t>
            </a:r>
            <a:r>
              <a:rPr lang="en-US" dirty="0">
                <a:latin typeface="Cambria" panose="02040503050406030204" pitchFamily="18" charset="0"/>
              </a:rPr>
              <a:t>So the result will have the book with lowest </a:t>
            </a:r>
            <a:r>
              <a:rPr lang="en-US" dirty="0" smtClean="0">
                <a:latin typeface="Cambria" panose="02040503050406030204" pitchFamily="18" charset="0"/>
              </a:rPr>
              <a:t>price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B82E5FC5-9AD9-42E7-8BDA-7C1EB5DD049C}"/>
              </a:ext>
            </a:extLst>
          </p:cNvPr>
          <p:cNvSpPr/>
          <p:nvPr/>
        </p:nvSpPr>
        <p:spPr>
          <a:xfrm>
            <a:off x="422237" y="1652294"/>
            <a:ext cx="8299526" cy="32932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BinaryOperator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Book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&gt; calculateMinOfTwoBooks =</a:t>
            </a:r>
          </a:p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	 BinaryOperator.maxBy((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Book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book1, 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Book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book2) 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-&gt;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lvl="2"/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(book1.price == book2.price)</a:t>
            </a:r>
          </a:p>
          <a:p>
            <a:pPr lvl="2"/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        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noProof="1">
                <a:solidFill>
                  <a:srgbClr val="09885A"/>
                </a:solidFill>
                <a:latin typeface="Courier New" panose="02070309020205020404" pitchFamily="49" charset="0"/>
              </a:rPr>
              <a:t>0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US" sz="1600" b="1" noProof="1">
                <a:solidFill>
                  <a:srgbClr val="008000"/>
                </a:solidFill>
                <a:latin typeface="Courier New" panose="02070309020205020404" pitchFamily="49" charset="0"/>
              </a:rPr>
              <a:t>// for equal return 0</a:t>
            </a:r>
            <a:endParaRPr lang="en-US" sz="1600" b="1" noProof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2"/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(book1.price &gt; book2.price)</a:t>
            </a:r>
          </a:p>
          <a:p>
            <a:pPr lvl="2"/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        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noProof="1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r>
              <a:rPr lang="en-US" sz="1600" b="1" noProof="1">
                <a:solidFill>
                  <a:srgbClr val="008000"/>
                </a:solidFill>
                <a:latin typeface="Courier New" panose="02070309020205020404" pitchFamily="49" charset="0"/>
              </a:rPr>
              <a:t>// if first arguement is greater return 1</a:t>
            </a:r>
            <a:endParaRPr lang="en-US" sz="1600" b="1" noProof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2"/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else</a:t>
            </a:r>
            <a:endParaRPr lang="en-US" sz="1600" b="1" noProof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2"/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        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-</a:t>
            </a:r>
            <a:r>
              <a:rPr lang="en-US" sz="1600" b="1" noProof="1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US" sz="1600" b="1" noProof="1">
                <a:solidFill>
                  <a:srgbClr val="008000"/>
                </a:solidFill>
                <a:latin typeface="Courier New" panose="02070309020205020404" pitchFamily="49" charset="0"/>
              </a:rPr>
              <a:t>// if second argument is greater return -1</a:t>
            </a:r>
            <a:endParaRPr lang="en-US" sz="1600" b="1" noProof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2"/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});</a:t>
            </a:r>
          </a:p>
          <a:p>
            <a:r>
              <a:rPr lang="en-US" sz="1600" b="1" noProof="1" smtClean="0">
                <a:solidFill>
                  <a:srgbClr val="0000FF"/>
                </a:solidFill>
                <a:latin typeface="Courier New" panose="02070309020205020404" pitchFamily="49" charset="0"/>
              </a:rPr>
              <a:t>Book</a:t>
            </a:r>
            <a:r>
              <a:rPr lang="en-US" sz="1600" b="1" noProof="1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result = calculateMinOfTwoBooks.apply(inputbook1, inputbook2);</a:t>
            </a:r>
            <a:endParaRPr lang="en-US" sz="1600" b="1" noProof="1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57993337"/>
      </p:ext>
    </p:extLst>
  </p:cSld>
  <p:clrMapOvr>
    <a:masterClrMapping/>
  </p:clrMapOvr>
  <p:transition>
    <p:wipe dir="u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 l="4905" t="36186" r="55271" b="10416"/>
          <a:stretch/>
        </p:blipFill>
        <p:spPr>
          <a:xfrm>
            <a:off x="0" y="609600"/>
            <a:ext cx="5181601" cy="390615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/>
          <a:srcRect l="4905" t="82769" r="55271" b="10417"/>
          <a:stretch/>
        </p:blipFill>
        <p:spPr>
          <a:xfrm>
            <a:off x="-1" y="4515756"/>
            <a:ext cx="5181601" cy="4984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/>
          <a:srcRect l="4905" t="82769" r="55271" b="10417"/>
          <a:stretch/>
        </p:blipFill>
        <p:spPr>
          <a:xfrm>
            <a:off x="6439" y="5014231"/>
            <a:ext cx="5181601" cy="4984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/>
          <a:srcRect l="4905" t="82769" r="55271" b="10417"/>
          <a:stretch/>
        </p:blipFill>
        <p:spPr>
          <a:xfrm>
            <a:off x="17172" y="5486400"/>
            <a:ext cx="5181601" cy="49847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4"/>
          <a:srcRect l="4905" t="82769" r="55271" b="10417"/>
          <a:stretch/>
        </p:blipFill>
        <p:spPr>
          <a:xfrm>
            <a:off x="6438" y="5943600"/>
            <a:ext cx="5181601" cy="49847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/>
          <a:srcRect l="4905" t="82769" r="55271" b="10417"/>
          <a:stretch/>
        </p:blipFill>
        <p:spPr>
          <a:xfrm>
            <a:off x="17171" y="6362700"/>
            <a:ext cx="5181601" cy="498475"/>
          </a:xfrm>
          <a:prstGeom prst="rect">
            <a:avLst/>
          </a:prstGeom>
        </p:spPr>
      </p:pic>
      <p:sp>
        <p:nvSpPr>
          <p:cNvPr id="67592" name="Rectangle 16"/>
          <p:cNvSpPr>
            <a:spLocks noChangeArrowheads="1"/>
          </p:cNvSpPr>
          <p:nvPr/>
        </p:nvSpPr>
        <p:spPr bwMode="auto">
          <a:xfrm>
            <a:off x="685800" y="4708604"/>
            <a:ext cx="351948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defTabSz="477838"/>
            <a:r>
              <a:rPr lang="en-US" altLang="en-US" sz="1200" b="1" dirty="0">
                <a:solidFill>
                  <a:srgbClr val="035642"/>
                </a:solidFill>
                <a:latin typeface="Cambria" pitchFamily="18" charset="0"/>
                <a:ea typeface="ＭＳ Ｐゴシック" pitchFamily="34" charset="-128"/>
              </a:rPr>
              <a:t>ACCREDITED TRAINING PARTNER: </a:t>
            </a:r>
          </a:p>
        </p:txBody>
      </p:sp>
      <p:pic>
        <p:nvPicPr>
          <p:cNvPr id="1026" name="Picture 2" descr="Image resul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65" y="5175603"/>
            <a:ext cx="2216523" cy="1072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iiba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1964" y="5055596"/>
            <a:ext cx="1978025" cy="1182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4"/>
          <a:srcRect l="4905" t="82769" r="55271" b="10417"/>
          <a:stretch/>
        </p:blipFill>
        <p:spPr>
          <a:xfrm>
            <a:off x="2144" y="0"/>
            <a:ext cx="5181601" cy="609600"/>
          </a:xfrm>
          <a:prstGeom prst="rect">
            <a:avLst/>
          </a:prstGeom>
        </p:spPr>
      </p:pic>
      <p:sp>
        <p:nvSpPr>
          <p:cNvPr id="21" name="Rectangle 16"/>
          <p:cNvSpPr>
            <a:spLocks noChangeArrowheads="1"/>
          </p:cNvSpPr>
          <p:nvPr/>
        </p:nvSpPr>
        <p:spPr bwMode="auto">
          <a:xfrm>
            <a:off x="831055" y="330172"/>
            <a:ext cx="351948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defTabSz="477838"/>
            <a:r>
              <a:rPr lang="en-US" altLang="en-US" sz="1200" b="1" dirty="0">
                <a:solidFill>
                  <a:srgbClr val="035642"/>
                </a:solidFill>
                <a:latin typeface="Cambria" pitchFamily="18" charset="0"/>
                <a:ea typeface="ＭＳ Ｐゴシック" pitchFamily="34" charset="-128"/>
              </a:rPr>
              <a:t>AWARDS:</a:t>
            </a:r>
          </a:p>
        </p:txBody>
      </p:sp>
      <p:pic>
        <p:nvPicPr>
          <p:cNvPr id="67587" name="Picture 3" descr="120616---Final-Logo-Transparent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305"/>
          <a:stretch>
            <a:fillRect/>
          </a:stretch>
        </p:blipFill>
        <p:spPr bwMode="auto">
          <a:xfrm>
            <a:off x="6256404" y="-164990"/>
            <a:ext cx="2433637" cy="316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86" name="TextBox 2"/>
          <p:cNvSpPr txBox="1">
            <a:spLocks noChangeArrowheads="1"/>
          </p:cNvSpPr>
          <p:nvPr/>
        </p:nvSpPr>
        <p:spPr bwMode="auto">
          <a:xfrm>
            <a:off x="4891088" y="-7828"/>
            <a:ext cx="4252911" cy="6858000"/>
          </a:xfrm>
          <a:prstGeom prst="rect">
            <a:avLst/>
          </a:prstGeom>
          <a:solidFill>
            <a:srgbClr val="0356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47783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47783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47783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47783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47783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477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477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477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477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 sz="1900" i="1">
              <a:solidFill>
                <a:srgbClr val="F2915A"/>
              </a:solidFill>
              <a:latin typeface="Trebuchet MS" pitchFamily="34" charset="0"/>
              <a:ea typeface="ＭＳ Ｐゴシック" pitchFamily="34" charset="-128"/>
            </a:endParaRPr>
          </a:p>
        </p:txBody>
      </p:sp>
      <p:sp>
        <p:nvSpPr>
          <p:cNvPr id="67588" name="TextBox 10"/>
          <p:cNvSpPr txBox="1">
            <a:spLocks noChangeArrowheads="1"/>
          </p:cNvSpPr>
          <p:nvPr/>
        </p:nvSpPr>
        <p:spPr bwMode="auto">
          <a:xfrm>
            <a:off x="7096594" y="5562600"/>
            <a:ext cx="19796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7783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47783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47783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47783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47783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477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477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477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477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r>
              <a:rPr lang="en-US" altLang="en-US" sz="2000" b="1" dirty="0">
                <a:solidFill>
                  <a:prstClr val="white"/>
                </a:solidFill>
                <a:latin typeface="Cambria" pitchFamily="18" charset="0"/>
                <a:ea typeface="ＭＳ Ｐゴシック" pitchFamily="34" charset="-128"/>
              </a:rPr>
              <a:t>Visit us:</a:t>
            </a:r>
          </a:p>
        </p:txBody>
      </p:sp>
      <p:sp>
        <p:nvSpPr>
          <p:cNvPr id="67589" name="Rectangle 5"/>
          <p:cNvSpPr>
            <a:spLocks noChangeArrowheads="1"/>
          </p:cNvSpPr>
          <p:nvPr/>
        </p:nvSpPr>
        <p:spPr bwMode="auto">
          <a:xfrm>
            <a:off x="5049078" y="5910263"/>
            <a:ext cx="404617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 defTabSz="477838"/>
            <a:r>
              <a:rPr lang="en-IN" sz="1200" b="1" dirty="0">
                <a:solidFill>
                  <a:prstClr val="white"/>
                </a:solidFill>
                <a:latin typeface="Cambria" pitchFamily="18" charset="0"/>
                <a:ea typeface="ＭＳ Ｐゴシック" pitchFamily="34" charset="-128"/>
              </a:rPr>
              <a:t>Mumbai | Thane | Pune | Bangalore | Delhi - NCR | Hyderabad | Chennai | Coimbatore </a:t>
            </a:r>
          </a:p>
        </p:txBody>
      </p:sp>
      <p:sp>
        <p:nvSpPr>
          <p:cNvPr id="67593" name="TextBox 10"/>
          <p:cNvSpPr txBox="1">
            <a:spLocks noChangeArrowheads="1"/>
          </p:cNvSpPr>
          <p:nvPr/>
        </p:nvSpPr>
        <p:spPr bwMode="auto">
          <a:xfrm>
            <a:off x="7119938" y="3031906"/>
            <a:ext cx="19796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7783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47783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47783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47783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47783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477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477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477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477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r>
              <a:rPr lang="en-US" altLang="en-US" sz="2000" b="1" dirty="0">
                <a:solidFill>
                  <a:prstClr val="white"/>
                </a:solidFill>
                <a:latin typeface="Cambria" pitchFamily="18" charset="0"/>
                <a:ea typeface="ＭＳ Ｐゴシック" pitchFamily="34" charset="-128"/>
              </a:rPr>
              <a:t>Email us:</a:t>
            </a:r>
          </a:p>
        </p:txBody>
      </p:sp>
      <p:sp>
        <p:nvSpPr>
          <p:cNvPr id="67594" name="Rectangle 9"/>
          <p:cNvSpPr>
            <a:spLocks noChangeArrowheads="1"/>
          </p:cNvSpPr>
          <p:nvPr/>
        </p:nvSpPr>
        <p:spPr bwMode="auto">
          <a:xfrm>
            <a:off x="5562600" y="3420843"/>
            <a:ext cx="3519488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 defTabSz="477838"/>
            <a:r>
              <a:rPr lang="en-IN" sz="1200" b="1" dirty="0">
                <a:solidFill>
                  <a:prstClr val="white"/>
                </a:solidFill>
                <a:latin typeface="Cambria" pitchFamily="18" charset="0"/>
                <a:ea typeface="ＭＳ Ｐゴシック" pitchFamily="34" charset="-128"/>
              </a:rPr>
              <a:t>info@imarticus.com</a:t>
            </a:r>
          </a:p>
        </p:txBody>
      </p:sp>
      <p:sp>
        <p:nvSpPr>
          <p:cNvPr id="22" name="TextBox 10"/>
          <p:cNvSpPr txBox="1">
            <a:spLocks noChangeArrowheads="1"/>
          </p:cNvSpPr>
          <p:nvPr/>
        </p:nvSpPr>
        <p:spPr bwMode="auto">
          <a:xfrm>
            <a:off x="7119938" y="2236569"/>
            <a:ext cx="19796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7783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47783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47783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47783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47783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477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477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477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477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r>
              <a:rPr lang="en-US" altLang="en-US" sz="2000" b="1" dirty="0">
                <a:solidFill>
                  <a:prstClr val="white"/>
                </a:solidFill>
                <a:latin typeface="Cambria" pitchFamily="18" charset="0"/>
                <a:ea typeface="ＭＳ Ｐゴシック" pitchFamily="34" charset="-128"/>
              </a:rPr>
              <a:t>Learn more:</a:t>
            </a:r>
          </a:p>
        </p:txBody>
      </p:sp>
      <p:sp>
        <p:nvSpPr>
          <p:cNvPr id="23" name="Rectangle 9"/>
          <p:cNvSpPr>
            <a:spLocks noChangeArrowheads="1"/>
          </p:cNvSpPr>
          <p:nvPr/>
        </p:nvSpPr>
        <p:spPr bwMode="auto">
          <a:xfrm>
            <a:off x="5562600" y="2625506"/>
            <a:ext cx="3519488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 defTabSz="477838"/>
            <a:r>
              <a:rPr lang="en-IN" sz="1200" b="1" dirty="0">
                <a:solidFill>
                  <a:prstClr val="white"/>
                </a:solidFill>
                <a:latin typeface="Cambria" pitchFamily="18" charset="0"/>
                <a:ea typeface="ＭＳ Ｐゴシック" pitchFamily="34" charset="-128"/>
              </a:rPr>
              <a:t>https://imarticus.org/corporate/</a:t>
            </a:r>
          </a:p>
        </p:txBody>
      </p:sp>
      <p:sp>
        <p:nvSpPr>
          <p:cNvPr id="24" name="TextBox 10"/>
          <p:cNvSpPr txBox="1">
            <a:spLocks noChangeArrowheads="1"/>
          </p:cNvSpPr>
          <p:nvPr/>
        </p:nvSpPr>
        <p:spPr bwMode="auto">
          <a:xfrm>
            <a:off x="6256404" y="3885511"/>
            <a:ext cx="284314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47783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47783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47783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47783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477838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477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477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477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4778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r>
              <a:rPr lang="en-US" altLang="en-US" sz="2000" b="1" dirty="0">
                <a:solidFill>
                  <a:prstClr val="white"/>
                </a:solidFill>
                <a:latin typeface="Cambria" pitchFamily="18" charset="0"/>
                <a:ea typeface="ＭＳ Ｐゴシック" pitchFamily="34" charset="-128"/>
              </a:rPr>
              <a:t>Connect with us:</a:t>
            </a:r>
          </a:p>
        </p:txBody>
      </p:sp>
      <p:sp>
        <p:nvSpPr>
          <p:cNvPr id="25" name="Rectangle 9"/>
          <p:cNvSpPr>
            <a:spLocks noChangeArrowheads="1"/>
          </p:cNvSpPr>
          <p:nvPr/>
        </p:nvSpPr>
        <p:spPr bwMode="auto">
          <a:xfrm>
            <a:off x="5342699" y="4274448"/>
            <a:ext cx="373938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 defTabSz="477838"/>
            <a:r>
              <a:rPr lang="en-IN" sz="1200" b="1" dirty="0">
                <a:solidFill>
                  <a:prstClr val="white"/>
                </a:solidFill>
                <a:latin typeface="Cambria" pitchFamily="18" charset="0"/>
                <a:ea typeface="ＭＳ Ｐゴシック" pitchFamily="34" charset="-128"/>
              </a:rPr>
              <a:t>www.linkedin.com/company/imarticuslearning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4495800" y="4749225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defTabSz="914400"/>
            <a:r>
              <a:rPr lang="en-US" sz="2000" b="1" dirty="0">
                <a:solidFill>
                  <a:prstClr val="white"/>
                </a:solidFill>
                <a:latin typeface="Cambria" pitchFamily="18" charset="0"/>
                <a:ea typeface="ＭＳ Ｐゴシック" pitchFamily="34" charset="-128"/>
                <a:cs typeface="Arial" pitchFamily="34" charset="0"/>
              </a:rPr>
              <a:t>Watch us:</a:t>
            </a:r>
            <a:endParaRPr lang="en-US" sz="2000" b="1" dirty="0">
              <a:solidFill>
                <a:prstClr val="white"/>
              </a:solidFill>
              <a:latin typeface="Cambria" pitchFamily="18" charset="0"/>
              <a:ea typeface="ＭＳ Ｐゴシック" pitchFamily="34" charset="-128"/>
              <a:cs typeface="Arial" pitchFamily="34" charset="0"/>
              <a:hlinkClick r:id="rId8"/>
            </a:endParaRPr>
          </a:p>
          <a:p>
            <a:pPr algn="r" defTabSz="914400"/>
            <a:r>
              <a:rPr lang="en-US" sz="1200" b="1" dirty="0">
                <a:solidFill>
                  <a:prstClr val="white"/>
                </a:solidFill>
                <a:latin typeface="Cambria" panose="02040503050406030204" pitchFamily="18" charset="0"/>
              </a:rPr>
              <a:t>www.youtube.com/ImarticusLearninginstitute</a:t>
            </a:r>
            <a:endParaRPr lang="en-US" sz="1200" b="1" dirty="0">
              <a:solidFill>
                <a:prstClr val="white"/>
              </a:solidFill>
              <a:latin typeface="Cambria" panose="02040503050406030204" pitchFamily="18" charset="0"/>
              <a:ea typeface="ＭＳ Ｐゴシック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3688" y="0"/>
            <a:ext cx="2794000" cy="20955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22948646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FFBF72B8-9850-426E-8960-549575618991}"/>
              </a:ext>
            </a:extLst>
          </p:cNvPr>
          <p:cNvSpPr/>
          <p:nvPr/>
        </p:nvSpPr>
        <p:spPr>
          <a:xfrm>
            <a:off x="94129" y="1355039"/>
            <a:ext cx="8955742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Comparator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Person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&gt; sortbyAgeComparator = </a:t>
            </a:r>
          </a:p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		(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Person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person1, 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Person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person2)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-&gt;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person1.age - person2.age;</a:t>
            </a:r>
            <a:endParaRPr lang="en-US" sz="1600" b="1" noProof="1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5123B8AA-8DAC-4706-B2EF-AB2787CEED44}"/>
              </a:ext>
            </a:extLst>
          </p:cNvPr>
          <p:cNvSpPr/>
          <p:nvPr/>
        </p:nvSpPr>
        <p:spPr>
          <a:xfrm>
            <a:off x="695979" y="2577847"/>
            <a:ext cx="7752042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Comparator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Person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&gt; sortbyAgeComparator = 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Comparator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Person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&gt;() {</a:t>
            </a:r>
          </a:p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@Override</a:t>
            </a:r>
            <a:endParaRPr lang="en-US" sz="1600" b="1" noProof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compare(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Person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person1, 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Person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person2) {</a:t>
            </a:r>
          </a:p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        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person1.age - person2.age;</a:t>
            </a:r>
          </a:p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    }</a:t>
            </a:r>
          </a:p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};</a:t>
            </a:r>
            <a:endParaRPr lang="en-US" sz="1600" b="1" noProof="1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5224668-F8C3-47D5-8EBB-2BDAF2C3EE04}"/>
              </a:ext>
            </a:extLst>
          </p:cNvPr>
          <p:cNvSpPr txBox="1"/>
          <p:nvPr/>
        </p:nvSpPr>
        <p:spPr>
          <a:xfrm>
            <a:off x="256497" y="5277982"/>
            <a:ext cx="8631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mbria" panose="02040503050406030204" pitchFamily="18" charset="0"/>
              </a:rPr>
              <a:t>Functional </a:t>
            </a:r>
            <a:r>
              <a:rPr lang="en-US" dirty="0">
                <a:latin typeface="Cambria" panose="02040503050406030204" pitchFamily="18" charset="0"/>
              </a:rPr>
              <a:t>Interface with Lambda and anonymous </a:t>
            </a:r>
            <a:r>
              <a:rPr lang="en-US" dirty="0" smtClean="0">
                <a:latin typeface="Cambria" panose="02040503050406030204" pitchFamily="18" charset="0"/>
              </a:rPr>
              <a:t>class</a:t>
            </a:r>
            <a:endParaRPr lang="en-IN" dirty="0">
              <a:latin typeface="Cambria" panose="02040503050406030204" pitchFamily="18" charset="0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0" y="168729"/>
            <a:ext cx="6935713" cy="564606"/>
          </a:xfrm>
          <a:prstGeom prst="rect">
            <a:avLst/>
          </a:prstGeom>
        </p:spPr>
        <p:txBody>
          <a:bodyPr/>
          <a:lstStyle>
            <a:lvl1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MS PGothic" pitchFamily="34" charset="-128"/>
                <a:cs typeface="MS PGothic"/>
              </a:defRPr>
            </a:lvl1pPr>
            <a:lvl2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2pPr>
            <a:lvl3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3pPr>
            <a:lvl4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4pPr>
            <a:lvl5pPr algn="ctr" defTabSz="455613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  <a:cs typeface="MS PGothic"/>
              </a:defRPr>
            </a:lvl5pPr>
            <a:lvl6pPr marL="457146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914293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1371440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1828586" algn="ctr" defTabSz="457146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l"/>
            <a:r>
              <a:rPr lang="en-IN" sz="2400" b="1" smtClean="0">
                <a:latin typeface="Cambria" panose="02040503050406030204" pitchFamily="18" charset="0"/>
              </a:rPr>
              <a:t>What can we do with Functional Interface?</a:t>
            </a:r>
            <a:endParaRPr lang="en-US" sz="2400" b="1" dirty="0">
              <a:latin typeface="Cambria" panose="02040503050406030204" pitchFamily="18" charset="0"/>
              <a:ea typeface="Cambria" panose="02040503050406030204" pitchFamily="18" charset="0"/>
              <a:cs typeface="Avenir Ligh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53138166"/>
      </p:ext>
    </p:extLst>
  </p:cSld>
  <p:clrMapOvr>
    <a:masterClrMapping/>
  </p:clrMapOvr>
  <p:transition>
    <p:wipe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0" y="152400"/>
            <a:ext cx="6935788" cy="56515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IN" sz="2400" b="1" dirty="0">
                <a:latin typeface="Cambria" panose="02040503050406030204" pitchFamily="18" charset="0"/>
              </a:rPr>
              <a:t>Functional Interface Runnable - </a:t>
            </a:r>
            <a:r>
              <a:rPr lang="en-IN" sz="2400" b="1" dirty="0" err="1">
                <a:latin typeface="Cambria" panose="02040503050406030204" pitchFamily="18" charset="0"/>
              </a:rPr>
              <a:t>Playaround</a:t>
            </a:r>
            <a:endParaRPr lang="en-US" sz="2400" b="1" dirty="0">
              <a:latin typeface="Cambria" panose="02040503050406030204" pitchFamily="18" charset="0"/>
              <a:ea typeface="Cambria" panose="02040503050406030204" pitchFamily="18" charset="0"/>
              <a:cs typeface="Avenir Ligh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7B4AADE1-CE00-44B2-A5E5-7222C933585E}"/>
              </a:ext>
            </a:extLst>
          </p:cNvPr>
          <p:cNvSpPr/>
          <p:nvPr/>
        </p:nvSpPr>
        <p:spPr>
          <a:xfrm>
            <a:off x="0" y="914400"/>
            <a:ext cx="9144000" cy="492443"/>
          </a:xfrm>
          <a:prstGeom prst="rect">
            <a:avLst/>
          </a:prstGeom>
          <a:solidFill>
            <a:srgbClr val="035642"/>
          </a:solidFill>
        </p:spPr>
        <p:txBody>
          <a:bodyPr wrap="square" tIns="91440" bIns="91440" anchor="ctr" anchorCtr="1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  <a:latin typeface="Cambria" panose="02040503050406030204" pitchFamily="18" charset="0"/>
              </a:rPr>
              <a:t>Create a method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AC0CA078-9DD7-4180-9FEA-9EDE366A672D}"/>
              </a:ext>
            </a:extLst>
          </p:cNvPr>
          <p:cNvSpPr/>
          <p:nvPr/>
        </p:nvSpPr>
        <p:spPr>
          <a:xfrm>
            <a:off x="1341154" y="1910309"/>
            <a:ext cx="6461693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static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void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process(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Runnable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r) {</a:t>
            </a:r>
          </a:p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        r.run();</a:t>
            </a:r>
          </a:p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    }</a:t>
            </a:r>
            <a:endParaRPr lang="en-US" sz="1600" b="1" noProof="1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5C57AB9A-71D8-4CFA-AA25-866174052A7C}"/>
              </a:ext>
            </a:extLst>
          </p:cNvPr>
          <p:cNvSpPr txBox="1"/>
          <p:nvPr/>
        </p:nvSpPr>
        <p:spPr>
          <a:xfrm>
            <a:off x="979715" y="3359273"/>
            <a:ext cx="7184571" cy="64633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mbria" panose="02040503050406030204" pitchFamily="18" charset="0"/>
              </a:rPr>
              <a:t>The </a:t>
            </a:r>
            <a:r>
              <a:rPr lang="en-US" dirty="0">
                <a:latin typeface="Cambria" panose="02040503050406030204" pitchFamily="18" charset="0"/>
              </a:rPr>
              <a:t>above method will invoke the run function of Runnable </a:t>
            </a:r>
            <a:r>
              <a:rPr lang="en-US" dirty="0" smtClean="0">
                <a:latin typeface="Cambria" panose="02040503050406030204" pitchFamily="18" charset="0"/>
              </a:rPr>
              <a:t>Interface: (</a:t>
            </a:r>
            <a:r>
              <a:rPr lang="en-US" dirty="0">
                <a:latin typeface="Cambria" panose="02040503050406030204" pitchFamily="18" charset="0"/>
              </a:rPr>
              <a:t>Runnable is a functional </a:t>
            </a:r>
            <a:r>
              <a:rPr lang="en-US" dirty="0" smtClean="0">
                <a:latin typeface="Cambria" panose="02040503050406030204" pitchFamily="18" charset="0"/>
              </a:rPr>
              <a:t>interface, </a:t>
            </a:r>
            <a:r>
              <a:rPr lang="en-US" dirty="0">
                <a:latin typeface="Cambria" panose="02040503050406030204" pitchFamily="18" charset="0"/>
              </a:rPr>
              <a:t>it has only one abstract method run)</a:t>
            </a:r>
            <a:endParaRPr lang="en-IN" dirty="0">
              <a:latin typeface="Cambria" panose="020405030504060302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36120894"/>
      </p:ext>
    </p:extLst>
  </p:cSld>
  <p:clrMapOvr>
    <a:masterClrMapping/>
  </p:clrMapOvr>
  <p:transition>
    <p:wipe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0" y="152400"/>
            <a:ext cx="6935788" cy="56515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IN" sz="2400" b="1" dirty="0">
                <a:latin typeface="Cambria" panose="02040503050406030204" pitchFamily="18" charset="0"/>
              </a:rPr>
              <a:t>Functional Interface Runnable - </a:t>
            </a:r>
            <a:r>
              <a:rPr lang="en-IN" sz="2400" b="1" dirty="0" err="1">
                <a:latin typeface="Cambria" panose="02040503050406030204" pitchFamily="18" charset="0"/>
              </a:rPr>
              <a:t>Playaround</a:t>
            </a:r>
            <a:endParaRPr lang="en-US" sz="2400" b="1" dirty="0">
              <a:latin typeface="Cambria" panose="02040503050406030204" pitchFamily="18" charset="0"/>
              <a:ea typeface="Cambria" panose="02040503050406030204" pitchFamily="18" charset="0"/>
              <a:cs typeface="Avenir Ligh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AA131E9-0439-4C83-A166-6122B5DA6E44}"/>
              </a:ext>
            </a:extLst>
          </p:cNvPr>
          <p:cNvSpPr/>
          <p:nvPr/>
        </p:nvSpPr>
        <p:spPr>
          <a:xfrm>
            <a:off x="0" y="914400"/>
            <a:ext cx="9144000" cy="492443"/>
          </a:xfrm>
          <a:prstGeom prst="rect">
            <a:avLst/>
          </a:prstGeom>
          <a:solidFill>
            <a:srgbClr val="035642"/>
          </a:solidFill>
        </p:spPr>
        <p:txBody>
          <a:bodyPr wrap="square" tIns="91440" bIns="91440" anchor="ctr" anchorCtr="1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  <a:latin typeface="Cambria" panose="02040503050406030204" pitchFamily="18" charset="0"/>
              </a:rPr>
              <a:t>Create Runnable Instances and invoke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5C57AB9A-71D8-4CFA-AA25-866174052A7C}"/>
              </a:ext>
            </a:extLst>
          </p:cNvPr>
          <p:cNvSpPr txBox="1"/>
          <p:nvPr/>
        </p:nvSpPr>
        <p:spPr>
          <a:xfrm>
            <a:off x="1" y="4783227"/>
            <a:ext cx="9144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228600">
              <a:buFont typeface="Arial" panose="020B0604020202020204" pitchFamily="34" charset="0"/>
              <a:buChar char="•"/>
            </a:pPr>
            <a:r>
              <a:rPr lang="en-US" b="1" noProof="1">
                <a:latin typeface="Cambria" panose="02040503050406030204" pitchFamily="18" charset="0"/>
              </a:rPr>
              <a:t>printHello</a:t>
            </a:r>
            <a:r>
              <a:rPr lang="en-US" noProof="1">
                <a:latin typeface="Cambria" panose="02040503050406030204" pitchFamily="18" charset="0"/>
              </a:rPr>
              <a:t> Method is defined in Lambda</a:t>
            </a:r>
          </a:p>
          <a:p>
            <a:pPr marL="457200" indent="-228600">
              <a:buFont typeface="Arial" panose="020B0604020202020204" pitchFamily="34" charset="0"/>
              <a:buChar char="•"/>
            </a:pPr>
            <a:r>
              <a:rPr lang="en-US" b="1" noProof="1">
                <a:latin typeface="Cambria" panose="02040503050406030204" pitchFamily="18" charset="0"/>
              </a:rPr>
              <a:t>printHi</a:t>
            </a:r>
            <a:r>
              <a:rPr lang="en-US" noProof="1">
                <a:latin typeface="Cambria" panose="02040503050406030204" pitchFamily="18" charset="0"/>
              </a:rPr>
              <a:t> Method is defined as anonymous class</a:t>
            </a:r>
          </a:p>
          <a:p>
            <a:pPr marL="457200" indent="-228600">
              <a:buFont typeface="Arial" panose="020B0604020202020204" pitchFamily="34" charset="0"/>
              <a:buChar char="•"/>
            </a:pPr>
            <a:endParaRPr lang="en-US" noProof="1">
              <a:latin typeface="Cambria" panose="02040503050406030204" pitchFamily="18" charset="0"/>
            </a:endParaRPr>
          </a:p>
          <a:p>
            <a:pPr marL="457200" indent="-228600">
              <a:buFont typeface="Arial" panose="020B0604020202020204" pitchFamily="34" charset="0"/>
              <a:buChar char="•"/>
            </a:pPr>
            <a:r>
              <a:rPr lang="en-US" noProof="1">
                <a:latin typeface="Cambria" panose="02040503050406030204" pitchFamily="18" charset="0"/>
              </a:rPr>
              <a:t>Calling the </a:t>
            </a:r>
            <a:r>
              <a:rPr lang="en-US" b="1" noProof="1">
                <a:latin typeface="Cambria" panose="02040503050406030204" pitchFamily="18" charset="0"/>
              </a:rPr>
              <a:t>process</a:t>
            </a:r>
            <a:r>
              <a:rPr lang="en-US" noProof="1">
                <a:latin typeface="Cambria" panose="02040503050406030204" pitchFamily="18" charset="0"/>
              </a:rPr>
              <a:t> method with </a:t>
            </a:r>
            <a:r>
              <a:rPr lang="en-US" noProof="1" smtClean="0">
                <a:latin typeface="Cambria" panose="02040503050406030204" pitchFamily="18" charset="0"/>
              </a:rPr>
              <a:t>args, </a:t>
            </a:r>
            <a:r>
              <a:rPr lang="en-US" noProof="1">
                <a:latin typeface="Cambria" panose="02040503050406030204" pitchFamily="18" charset="0"/>
              </a:rPr>
              <a:t>will invoke the run </a:t>
            </a:r>
            <a:r>
              <a:rPr lang="en-US" noProof="1" smtClean="0">
                <a:latin typeface="Cambria" panose="02040503050406030204" pitchFamily="18" charset="0"/>
              </a:rPr>
              <a:t>method which </a:t>
            </a:r>
            <a:r>
              <a:rPr lang="en-US" noProof="1">
                <a:latin typeface="Cambria" panose="02040503050406030204" pitchFamily="18" charset="0"/>
              </a:rPr>
              <a:t>in turns call the print </a:t>
            </a:r>
            <a:r>
              <a:rPr lang="en-US" noProof="1" smtClean="0">
                <a:latin typeface="Cambria" panose="02040503050406030204" pitchFamily="18" charset="0"/>
              </a:rPr>
              <a:t>statements.</a:t>
            </a:r>
            <a:endParaRPr lang="en-US" noProof="1">
              <a:latin typeface="Cambria" panose="020405030504060302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3A3DA24E-6D11-43A5-9BF8-953206E40674}"/>
              </a:ext>
            </a:extLst>
          </p:cNvPr>
          <p:cNvSpPr/>
          <p:nvPr/>
        </p:nvSpPr>
        <p:spPr>
          <a:xfrm>
            <a:off x="674358" y="1516509"/>
            <a:ext cx="7632551" cy="30469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Runnable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printHello = ()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-&gt;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System.out.println(</a:t>
            </a:r>
            <a:r>
              <a:rPr lang="en-US" sz="1600" b="1" noProof="1">
                <a:solidFill>
                  <a:srgbClr val="A31515"/>
                </a:solidFill>
                <a:latin typeface="Courier New" panose="02070309020205020404" pitchFamily="49" charset="0"/>
              </a:rPr>
              <a:t>"Hello"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Runnable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printHi= 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Runnable() {</a:t>
            </a:r>
          </a:p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</a:p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@Override</a:t>
            </a:r>
            <a:endParaRPr lang="en-US" sz="1600" b="1" noProof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    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void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 run() {</a:t>
            </a:r>
          </a:p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        System.out.println(</a:t>
            </a:r>
            <a:r>
              <a:rPr lang="en-US" sz="1600" b="1" noProof="1">
                <a:solidFill>
                  <a:srgbClr val="A31515"/>
                </a:solidFill>
                <a:latin typeface="Courier New" panose="02070309020205020404" pitchFamily="49" charset="0"/>
              </a:rPr>
              <a:t>"Hi"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        </a:t>
            </a:r>
          </a:p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    }</a:t>
            </a:r>
          </a:p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}; </a:t>
            </a:r>
          </a:p>
          <a:p>
            <a:r>
              <a:rPr lang="en-US" sz="1600" b="1" noProof="1" smtClean="0">
                <a:solidFill>
                  <a:srgbClr val="000000"/>
                </a:solidFill>
                <a:latin typeface="Courier New" panose="02070309020205020404" pitchFamily="49" charset="0"/>
              </a:rPr>
              <a:t>process(printHello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);        </a:t>
            </a:r>
          </a:p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process(printHi);</a:t>
            </a:r>
            <a:endParaRPr lang="en-US" sz="1600" b="1" noProof="1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94775170"/>
      </p:ext>
    </p:extLst>
  </p:cSld>
  <p:clrMapOvr>
    <a:masterClrMapping/>
  </p:clrMapOvr>
  <p:transition>
    <p:wipe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0" y="152400"/>
            <a:ext cx="6935788" cy="56515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IN" sz="2400" b="1" dirty="0">
                <a:latin typeface="Cambria" panose="02040503050406030204" pitchFamily="18" charset="0"/>
              </a:rPr>
              <a:t>Functional Interface Runnable - </a:t>
            </a:r>
            <a:r>
              <a:rPr lang="en-IN" sz="2400" b="1" dirty="0" err="1">
                <a:latin typeface="Cambria" panose="02040503050406030204" pitchFamily="18" charset="0"/>
              </a:rPr>
              <a:t>Playaround</a:t>
            </a:r>
            <a:endParaRPr lang="en-US" sz="2400" b="1" dirty="0">
              <a:latin typeface="Cambria" panose="02040503050406030204" pitchFamily="18" charset="0"/>
              <a:ea typeface="Cambria" panose="02040503050406030204" pitchFamily="18" charset="0"/>
              <a:cs typeface="Avenir Ligh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AA131E9-0439-4C83-A166-6122B5DA6E44}"/>
              </a:ext>
            </a:extLst>
          </p:cNvPr>
          <p:cNvSpPr/>
          <p:nvPr/>
        </p:nvSpPr>
        <p:spPr>
          <a:xfrm>
            <a:off x="0" y="914400"/>
            <a:ext cx="9144000" cy="492443"/>
          </a:xfrm>
          <a:prstGeom prst="rect">
            <a:avLst/>
          </a:prstGeom>
          <a:solidFill>
            <a:srgbClr val="035642"/>
          </a:solidFill>
        </p:spPr>
        <p:txBody>
          <a:bodyPr wrap="square" tIns="91440" bIns="91440" anchor="ctr" anchorCtr="1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  <a:latin typeface="Cambria" panose="02040503050406030204" pitchFamily="18" charset="0"/>
              </a:rPr>
              <a:t>Create Runnable Instances and </a:t>
            </a:r>
            <a:r>
              <a:rPr lang="en-IN" sz="2000" b="1" dirty="0" smtClean="0">
                <a:solidFill>
                  <a:schemeClr val="bg1"/>
                </a:solidFill>
                <a:latin typeface="Cambria" panose="02040503050406030204" pitchFamily="18" charset="0"/>
              </a:rPr>
              <a:t>Invoke</a:t>
            </a:r>
            <a:endParaRPr lang="en-IN" sz="20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5C57AB9A-71D8-4CFA-AA25-866174052A7C}"/>
              </a:ext>
            </a:extLst>
          </p:cNvPr>
          <p:cNvSpPr txBox="1"/>
          <p:nvPr/>
        </p:nvSpPr>
        <p:spPr>
          <a:xfrm>
            <a:off x="1175656" y="3398818"/>
            <a:ext cx="6792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noProof="1">
                <a:latin typeface="Cambria" panose="02040503050406030204" pitchFamily="18" charset="0"/>
              </a:rPr>
              <a:t>The above method is also </a:t>
            </a:r>
            <a:r>
              <a:rPr lang="en-US" b="1" noProof="1" smtClean="0">
                <a:latin typeface="Cambria" panose="02040503050406030204" pitchFamily="18" charset="0"/>
              </a:rPr>
              <a:t>valid, </a:t>
            </a:r>
            <a:r>
              <a:rPr lang="en-US" b="1" noProof="1">
                <a:latin typeface="Cambria" panose="02040503050406030204" pitchFamily="18" charset="0"/>
              </a:rPr>
              <a:t>as it constructs </a:t>
            </a:r>
            <a:r>
              <a:rPr lang="en-US" b="1" noProof="1" smtClean="0">
                <a:latin typeface="Cambria" panose="02040503050406030204" pitchFamily="18" charset="0"/>
              </a:rPr>
              <a:t>a functionalInterface </a:t>
            </a:r>
            <a:r>
              <a:rPr lang="en-US" b="1" noProof="1">
                <a:latin typeface="Cambria" panose="02040503050406030204" pitchFamily="18" charset="0"/>
              </a:rPr>
              <a:t>dynamically and passes to method </a:t>
            </a:r>
            <a:r>
              <a:rPr lang="en-US" b="1" noProof="1" smtClean="0">
                <a:latin typeface="Cambria" panose="02040503050406030204" pitchFamily="18" charset="0"/>
              </a:rPr>
              <a:t>process.  </a:t>
            </a:r>
            <a:endParaRPr lang="en-US" b="1" noProof="1">
              <a:latin typeface="Cambria" panose="020405030504060302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8FB266D7-1DA6-48BA-BB19-F5DF36303BEB}"/>
              </a:ext>
            </a:extLst>
          </p:cNvPr>
          <p:cNvSpPr/>
          <p:nvPr/>
        </p:nvSpPr>
        <p:spPr>
          <a:xfrm>
            <a:off x="718072" y="1894999"/>
            <a:ext cx="7707854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process(()</a:t>
            </a:r>
            <a:r>
              <a:rPr lang="en-US" sz="1600" b="1" noProof="1">
                <a:solidFill>
                  <a:srgbClr val="0000FF"/>
                </a:solidFill>
                <a:latin typeface="Courier New" panose="02070309020205020404" pitchFamily="49" charset="0"/>
              </a:rPr>
              <a:t>-&gt;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System.out.println(</a:t>
            </a:r>
            <a:r>
              <a:rPr lang="en-US" sz="1600" b="1" noProof="1">
                <a:solidFill>
                  <a:srgbClr val="A31515"/>
                </a:solidFill>
                <a:latin typeface="Courier New" panose="02070309020205020404" pitchFamily="49" charset="0"/>
              </a:rPr>
              <a:t>"Direct Arguments"</a:t>
            </a:r>
            <a:r>
              <a:rPr lang="en-US" sz="1600" b="1" noProof="1">
                <a:solidFill>
                  <a:srgbClr val="000000"/>
                </a:solidFill>
                <a:latin typeface="Courier New" panose="02070309020205020404" pitchFamily="49" charset="0"/>
              </a:rPr>
              <a:t>));</a:t>
            </a:r>
            <a:endParaRPr lang="en-US" sz="1600" b="1" noProof="1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76296977"/>
      </p:ext>
    </p:extLst>
  </p:cSld>
  <p:clrMapOvr>
    <a:masterClrMapping/>
  </p:clrMapOvr>
  <p:transition>
    <p:wipe dir="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pooja\LOCALS~1\Temp\articulate\presenter\imgtemp\IbI6ydJu_files\slide0001_image001.png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1"/>
  <p:tag name="ARTICULATE_NAV_LEVEL" val="1"/>
  <p:tag name="ARTICULATE_PLAYLIST_ID" val="-1"/>
  <p:tag name="ARTICULATE_LOCK_SLIDE" val="0"/>
  <p:tag name="ARTICULATE_SLIDE_NAV" val="11"/>
  <p:tag name="ARTICULATE_SLIDE_GUID" val="5ea06c1b-3b74-404b-9a26-c88b61c6338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1"/>
  <p:tag name="ARTICULATE_NAV_LEVEL" val="1"/>
  <p:tag name="ARTICULATE_PLAYLIST_ID" val="-1"/>
  <p:tag name="ARTICULATE_LOCK_SLIDE" val="0"/>
  <p:tag name="ARTICULATE_SLIDE_NAV" val="11"/>
  <p:tag name="ARTICULATE_SLIDE_GUID" val="5ea06c1b-3b74-404b-9a26-c88b61c6338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1"/>
  <p:tag name="ARTICULATE_NAV_LEVEL" val="1"/>
  <p:tag name="ARTICULATE_PLAYLIST_ID" val="-1"/>
  <p:tag name="ARTICULATE_LOCK_SLIDE" val="0"/>
  <p:tag name="ARTICULATE_SLIDE_NAV" val="11"/>
  <p:tag name="ARTICULATE_SLIDE_GUID" val="5ea06c1b-3b74-404b-9a26-c88b61c6338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1"/>
  <p:tag name="ARTICULATE_NAV_LEVEL" val="1"/>
  <p:tag name="ARTICULATE_PLAYLIST_ID" val="-1"/>
  <p:tag name="ARTICULATE_LOCK_SLIDE" val="0"/>
  <p:tag name="ARTICULATE_SLIDE_NAV" val="11"/>
  <p:tag name="ARTICULATE_SLIDE_GUID" val="5ea06c1b-3b74-404b-9a26-c88b61c6338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1"/>
  <p:tag name="ARTICULATE_NAV_LEVEL" val="1"/>
  <p:tag name="ARTICULATE_PLAYLIST_ID" val="-1"/>
  <p:tag name="ARTICULATE_LOCK_SLIDE" val="0"/>
  <p:tag name="ARTICULATE_SLIDE_NAV" val="11"/>
  <p:tag name="ARTICULATE_SLIDE_GUID" val="5ea06c1b-3b74-404b-9a26-c88b61c63388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1"/>
  <p:tag name="ARTICULATE_NAV_LEVEL" val="1"/>
  <p:tag name="ARTICULATE_PLAYLIST_ID" val="-1"/>
  <p:tag name="ARTICULATE_LOCK_SLIDE" val="0"/>
  <p:tag name="ARTICULATE_SLIDE_NAV" val="11"/>
  <p:tag name="ARTICULATE_SLIDE_GUID" val="5ea06c1b-3b74-404b-9a26-c88b61c63388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1"/>
  <p:tag name="ARTICULATE_NAV_LEVEL" val="1"/>
  <p:tag name="ARTICULATE_PLAYLIST_ID" val="-1"/>
  <p:tag name="ARTICULATE_LOCK_SLIDE" val="0"/>
  <p:tag name="ARTICULATE_SLIDE_NAV" val="11"/>
  <p:tag name="ARTICULATE_SLIDE_GUID" val="5ea06c1b-3b74-404b-9a26-c88b61c6338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1"/>
  <p:tag name="ARTICULATE_NAV_LEVEL" val="1"/>
  <p:tag name="ARTICULATE_PLAYLIST_ID" val="-1"/>
  <p:tag name="ARTICULATE_LOCK_SLIDE" val="0"/>
  <p:tag name="ARTICULATE_SLIDE_NAV" val="11"/>
  <p:tag name="ARTICULATE_SLIDE_GUID" val="5ea06c1b-3b74-404b-9a26-c88b61c63388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1"/>
  <p:tag name="ARTICULATE_NAV_LEVEL" val="1"/>
  <p:tag name="ARTICULATE_PLAYLIST_ID" val="-1"/>
  <p:tag name="ARTICULATE_LOCK_SLIDE" val="0"/>
  <p:tag name="ARTICULATE_SLIDE_NAV" val="11"/>
  <p:tag name="ARTICULATE_SLIDE_GUID" val="5ea06c1b-3b74-404b-9a26-c88b61c6338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1"/>
  <p:tag name="ARTICULATE_NAV_LEVEL" val="1"/>
  <p:tag name="ARTICULATE_PLAYLIST_ID" val="-1"/>
  <p:tag name="ARTICULATE_LOCK_SLIDE" val="0"/>
  <p:tag name="ARTICULATE_SLIDE_NAV" val="11"/>
  <p:tag name="ARTICULATE_SLIDE_GUID" val="5ea06c1b-3b74-404b-9a26-c88b61c6338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pooja\LOCALS~1\Temp\articulate\presenter\imgtemp\IbI6ydJu_files\slide0001_image001.png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1"/>
  <p:tag name="ARTICULATE_NAV_LEVEL" val="1"/>
  <p:tag name="ARTICULATE_PLAYLIST_ID" val="-1"/>
  <p:tag name="ARTICULATE_LOCK_SLIDE" val="0"/>
  <p:tag name="ARTICULATE_SLIDE_NAV" val="11"/>
  <p:tag name="ARTICULATE_SLIDE_GUID" val="5ea06c1b-3b74-404b-9a26-c88b61c63388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1"/>
  <p:tag name="ARTICULATE_NAV_LEVEL" val="1"/>
  <p:tag name="ARTICULATE_PLAYLIST_ID" val="-1"/>
  <p:tag name="ARTICULATE_LOCK_SLIDE" val="0"/>
  <p:tag name="ARTICULATE_SLIDE_NAV" val="11"/>
  <p:tag name="ARTICULATE_SLIDE_GUID" val="5ea06c1b-3b74-404b-9a26-c88b61c63388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1"/>
  <p:tag name="ARTICULATE_NAV_LEVEL" val="1"/>
  <p:tag name="ARTICULATE_PLAYLIST_ID" val="-1"/>
  <p:tag name="ARTICULATE_LOCK_SLIDE" val="0"/>
  <p:tag name="ARTICULATE_SLIDE_NAV" val="11"/>
  <p:tag name="ARTICULATE_SLIDE_GUID" val="5ea06c1b-3b74-404b-9a26-c88b61c63388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1"/>
  <p:tag name="ARTICULATE_NAV_LEVEL" val="1"/>
  <p:tag name="ARTICULATE_PLAYLIST_ID" val="-1"/>
  <p:tag name="ARTICULATE_LOCK_SLIDE" val="0"/>
  <p:tag name="ARTICULATE_SLIDE_NAV" val="11"/>
  <p:tag name="ARTICULATE_SLIDE_GUID" val="5ea06c1b-3b74-404b-9a26-c88b61c63388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TITLE_TAG" val="Exercise"/>
  <p:tag name="ARTICULATE_SLIDE_PAUSE" val="1"/>
  <p:tag name="ARTICULATE_NAV_LEVEL" val="1"/>
  <p:tag name="ARTICULATE_PLAYLIST_ID" val="-1"/>
  <p:tag name="ARTICULATE_LOCK_SLIDE" val="0"/>
  <p:tag name="ARTICULATE_SLIDE_NAV" val="29"/>
  <p:tag name="ARTICULATE_SLIDE_GUID" val="28bb4684-be9a-4f3b-a7fe-d240fdd2faea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1"/>
  <p:tag name="ARTICULATE_NAV_LEVEL" val="1"/>
  <p:tag name="ARTICULATE_PLAYLIST_ID" val="-1"/>
  <p:tag name="ARTICULATE_LOCK_SLIDE" val="0"/>
  <p:tag name="ARTICULATE_SLIDE_NAV" val="11"/>
  <p:tag name="ARTICULATE_SLIDE_GUID" val="5ea06c1b-3b74-404b-9a26-c88b61c63388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1"/>
  <p:tag name="ARTICULATE_NAV_LEVEL" val="1"/>
  <p:tag name="ARTICULATE_PLAYLIST_ID" val="-1"/>
  <p:tag name="ARTICULATE_LOCK_SLIDE" val="0"/>
  <p:tag name="ARTICULATE_SLIDE_NAV" val="11"/>
  <p:tag name="ARTICULATE_SLIDE_GUID" val="5ea06c1b-3b74-404b-9a26-c88b61c63388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1"/>
  <p:tag name="ARTICULATE_NAV_LEVEL" val="1"/>
  <p:tag name="ARTICULATE_PLAYLIST_ID" val="-1"/>
  <p:tag name="ARTICULATE_LOCK_SLIDE" val="0"/>
  <p:tag name="ARTICULATE_SLIDE_NAV" val="11"/>
  <p:tag name="ARTICULATE_SLIDE_GUID" val="5ea06c1b-3b74-404b-9a26-c88b61c63388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1"/>
  <p:tag name="ARTICULATE_NAV_LEVEL" val="1"/>
  <p:tag name="ARTICULATE_PLAYLIST_ID" val="-1"/>
  <p:tag name="ARTICULATE_LOCK_SLIDE" val="0"/>
  <p:tag name="ARTICULATE_SLIDE_NAV" val="11"/>
  <p:tag name="ARTICULATE_SLIDE_GUID" val="5ea06c1b-3b74-404b-9a26-c88b61c63388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1"/>
  <p:tag name="ARTICULATE_NAV_LEVEL" val="1"/>
  <p:tag name="ARTICULATE_PLAYLIST_ID" val="-1"/>
  <p:tag name="ARTICULATE_LOCK_SLIDE" val="0"/>
  <p:tag name="ARTICULATE_SLIDE_NAV" val="11"/>
  <p:tag name="ARTICULATE_SLIDE_GUID" val="5ea06c1b-3b74-404b-9a26-c88b61c6338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C:\DOCUME~1\pooja\LOCALS~1\Temp\articulate\presenter\imgtemp\IbI6ydJu_files\slide0001_image001.png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1"/>
  <p:tag name="ARTICULATE_NAV_LEVEL" val="1"/>
  <p:tag name="ARTICULATE_PLAYLIST_ID" val="-1"/>
  <p:tag name="ARTICULATE_LOCK_SLIDE" val="0"/>
  <p:tag name="ARTICULATE_SLIDE_NAV" val="11"/>
  <p:tag name="ARTICULATE_SLIDE_GUID" val="5ea06c1b-3b74-404b-9a26-c88b61c63388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TITLE_TAG" val="Exercise"/>
  <p:tag name="ARTICULATE_SLIDE_PAUSE" val="1"/>
  <p:tag name="ARTICULATE_NAV_LEVEL" val="1"/>
  <p:tag name="ARTICULATE_PLAYLIST_ID" val="-1"/>
  <p:tag name="ARTICULATE_LOCK_SLIDE" val="0"/>
  <p:tag name="ARTICULATE_SLIDE_NAV" val="29"/>
  <p:tag name="ARTICULATE_SLIDE_GUID" val="28bb4684-be9a-4f3b-a7fe-d240fdd2faea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1"/>
  <p:tag name="ARTICULATE_NAV_LEVEL" val="1"/>
  <p:tag name="ARTICULATE_PLAYLIST_ID" val="-1"/>
  <p:tag name="ARTICULATE_LOCK_SLIDE" val="0"/>
  <p:tag name="ARTICULATE_SLIDE_NAV" val="11"/>
  <p:tag name="ARTICULATE_SLIDE_GUID" val="5ea06c1b-3b74-404b-9a26-c88b61c63388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1"/>
  <p:tag name="ARTICULATE_NAV_LEVEL" val="1"/>
  <p:tag name="ARTICULATE_PLAYLIST_ID" val="-1"/>
  <p:tag name="ARTICULATE_LOCK_SLIDE" val="0"/>
  <p:tag name="ARTICULATE_SLIDE_NAV" val="11"/>
  <p:tag name="ARTICULATE_SLIDE_GUID" val="5ea06c1b-3b74-404b-9a26-c88b61c63388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1"/>
  <p:tag name="ARTICULATE_NAV_LEVEL" val="1"/>
  <p:tag name="ARTICULATE_PLAYLIST_ID" val="-1"/>
  <p:tag name="ARTICULATE_LOCK_SLIDE" val="0"/>
  <p:tag name="ARTICULATE_SLIDE_NAV" val="11"/>
  <p:tag name="ARTICULATE_SLIDE_GUID" val="5ea06c1b-3b74-404b-9a26-c88b61c63388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1"/>
  <p:tag name="ARTICULATE_NAV_LEVEL" val="1"/>
  <p:tag name="ARTICULATE_PLAYLIST_ID" val="-1"/>
  <p:tag name="ARTICULATE_LOCK_SLIDE" val="0"/>
  <p:tag name="ARTICULATE_SLIDE_NAV" val="11"/>
  <p:tag name="ARTICULATE_SLIDE_GUID" val="5ea06c1b-3b74-404b-9a26-c88b61c63388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1"/>
  <p:tag name="ARTICULATE_NAV_LEVEL" val="1"/>
  <p:tag name="ARTICULATE_PLAYLIST_ID" val="-1"/>
  <p:tag name="ARTICULATE_LOCK_SLIDE" val="0"/>
  <p:tag name="ARTICULATE_SLIDE_NAV" val="11"/>
  <p:tag name="ARTICULATE_SLIDE_GUID" val="5ea06c1b-3b74-404b-9a26-c88b61c63388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1"/>
  <p:tag name="ARTICULATE_NAV_LEVEL" val="1"/>
  <p:tag name="ARTICULATE_PLAYLIST_ID" val="-1"/>
  <p:tag name="ARTICULATE_LOCK_SLIDE" val="0"/>
  <p:tag name="ARTICULATE_SLIDE_NAV" val="11"/>
  <p:tag name="ARTICULATE_SLIDE_GUID" val="5ea06c1b-3b74-404b-9a26-c88b61c63388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1"/>
  <p:tag name="ARTICULATE_NAV_LEVEL" val="1"/>
  <p:tag name="ARTICULATE_PLAYLIST_ID" val="-1"/>
  <p:tag name="ARTICULATE_LOCK_SLIDE" val="0"/>
  <p:tag name="ARTICULATE_SLIDE_NAV" val="11"/>
  <p:tag name="ARTICULATE_SLIDE_GUID" val="5ea06c1b-3b74-404b-9a26-c88b61c63388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1"/>
  <p:tag name="ARTICULATE_NAV_LEVEL" val="1"/>
  <p:tag name="ARTICULATE_PLAYLIST_ID" val="-1"/>
  <p:tag name="ARTICULATE_LOCK_SLIDE" val="0"/>
  <p:tag name="ARTICULATE_SLIDE_NAV" val="11"/>
  <p:tag name="ARTICULATE_SLIDE_GUID" val="5ea06c1b-3b74-404b-9a26-c88b61c6338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TYPE" val="STDCONTENT"/>
  <p:tag name="ARTICULATE_SLIDE_GUID" val="bd7b3ccb-7e31-4279-a0be-50ce96e50702"/>
  <p:tag name="ARTICULATE_SLIDE_PAUSE" val="1"/>
  <p:tag name="ARTICULATE_NAV_LEVEL" val="1"/>
  <p:tag name="ARTICULATE_PLAYLIST_ID" val="-1"/>
  <p:tag name="ARTICULATE_VIEW_MODE" val="0"/>
  <p:tag name="ARTICULATE_LOCK_SLIDE" val="0"/>
  <p:tag name="ARTICULATE_SLIDE_NAV" val="2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TITLE_TAG" val="Exercise"/>
  <p:tag name="ARTICULATE_SLIDE_PAUSE" val="1"/>
  <p:tag name="ARTICULATE_NAV_LEVEL" val="1"/>
  <p:tag name="ARTICULATE_PLAYLIST_ID" val="-1"/>
  <p:tag name="ARTICULATE_LOCK_SLIDE" val="0"/>
  <p:tag name="ARTICULATE_SLIDE_NAV" val="29"/>
  <p:tag name="ARTICULATE_SLIDE_GUID" val="28bb4684-be9a-4f3b-a7fe-d240fdd2faea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1"/>
  <p:tag name="ARTICULATE_NAV_LEVEL" val="1"/>
  <p:tag name="ARTICULATE_PLAYLIST_ID" val="-1"/>
  <p:tag name="ARTICULATE_LOCK_SLIDE" val="0"/>
  <p:tag name="ARTICULATE_SLIDE_NAV" val="11"/>
  <p:tag name="ARTICULATE_SLIDE_GUID" val="5ea06c1b-3b74-404b-9a26-c88b61c63388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1"/>
  <p:tag name="ARTICULATE_NAV_LEVEL" val="1"/>
  <p:tag name="ARTICULATE_PLAYLIST_ID" val="-1"/>
  <p:tag name="ARTICULATE_LOCK_SLIDE" val="0"/>
  <p:tag name="ARTICULATE_SLIDE_NAV" val="11"/>
  <p:tag name="ARTICULATE_SLIDE_GUID" val="5ea06c1b-3b74-404b-9a26-c88b61c63388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1"/>
  <p:tag name="ARTICULATE_NAV_LEVEL" val="1"/>
  <p:tag name="ARTICULATE_PLAYLIST_ID" val="-1"/>
  <p:tag name="ARTICULATE_LOCK_SLIDE" val="0"/>
  <p:tag name="ARTICULATE_SLIDE_NAV" val="11"/>
  <p:tag name="ARTICULATE_SLIDE_GUID" val="5ea06c1b-3b74-404b-9a26-c88b61c63388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1"/>
  <p:tag name="ARTICULATE_NAV_LEVEL" val="1"/>
  <p:tag name="ARTICULATE_PLAYLIST_ID" val="-1"/>
  <p:tag name="ARTICULATE_LOCK_SLIDE" val="0"/>
  <p:tag name="ARTICULATE_SLIDE_NAV" val="11"/>
  <p:tag name="ARTICULATE_SLIDE_GUID" val="5ea06c1b-3b74-404b-9a26-c88b61c63388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1"/>
  <p:tag name="ARTICULATE_NAV_LEVEL" val="1"/>
  <p:tag name="ARTICULATE_PLAYLIST_ID" val="-1"/>
  <p:tag name="ARTICULATE_LOCK_SLIDE" val="0"/>
  <p:tag name="ARTICULATE_SLIDE_NAV" val="11"/>
  <p:tag name="ARTICULATE_SLIDE_GUID" val="5ea06c1b-3b74-404b-9a26-c88b61c63388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1"/>
  <p:tag name="ARTICULATE_NAV_LEVEL" val="1"/>
  <p:tag name="ARTICULATE_PLAYLIST_ID" val="-1"/>
  <p:tag name="ARTICULATE_LOCK_SLIDE" val="0"/>
  <p:tag name="ARTICULATE_SLIDE_NAV" val="11"/>
  <p:tag name="ARTICULATE_SLIDE_GUID" val="5ea06c1b-3b74-404b-9a26-c88b61c63388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1"/>
  <p:tag name="ARTICULATE_NAV_LEVEL" val="1"/>
  <p:tag name="ARTICULATE_PLAYLIST_ID" val="-1"/>
  <p:tag name="ARTICULATE_LOCK_SLIDE" val="0"/>
  <p:tag name="ARTICULATE_SLIDE_NAV" val="11"/>
  <p:tag name="ARTICULATE_SLIDE_GUID" val="5ea06c1b-3b74-404b-9a26-c88b61c63388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TITLE_TAG" val="Exercise"/>
  <p:tag name="ARTICULATE_SLIDE_PAUSE" val="1"/>
  <p:tag name="ARTICULATE_NAV_LEVEL" val="1"/>
  <p:tag name="ARTICULATE_PLAYLIST_ID" val="-1"/>
  <p:tag name="ARTICULATE_LOCK_SLIDE" val="0"/>
  <p:tag name="ARTICULATE_SLIDE_NAV" val="29"/>
  <p:tag name="ARTICULATE_SLIDE_GUID" val="28bb4684-be9a-4f3b-a7fe-d240fdd2faea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1"/>
  <p:tag name="ARTICULATE_NAV_LEVEL" val="1"/>
  <p:tag name="ARTICULATE_PLAYLIST_ID" val="-1"/>
  <p:tag name="ARTICULATE_LOCK_SLIDE" val="0"/>
  <p:tag name="ARTICULATE_SLIDE_NAV" val="11"/>
  <p:tag name="ARTICULATE_SLIDE_GUID" val="5ea06c1b-3b74-404b-9a26-c88b61c6338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1"/>
  <p:tag name="ARTICULATE_NAV_LEVEL" val="1"/>
  <p:tag name="ARTICULATE_PLAYLIST_ID" val="-1"/>
  <p:tag name="ARTICULATE_LOCK_SLIDE" val="0"/>
  <p:tag name="ARTICULATE_SLIDE_NAV" val="11"/>
  <p:tag name="ARTICULATE_SLIDE_GUID" val="5ea06c1b-3b74-404b-9a26-c88b61c63388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1"/>
  <p:tag name="ARTICULATE_NAV_LEVEL" val="1"/>
  <p:tag name="ARTICULATE_PLAYLIST_ID" val="-1"/>
  <p:tag name="ARTICULATE_LOCK_SLIDE" val="0"/>
  <p:tag name="ARTICULATE_SLIDE_NAV" val="11"/>
  <p:tag name="ARTICULATE_SLIDE_GUID" val="5ea06c1b-3b74-404b-9a26-c88b61c63388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1"/>
  <p:tag name="ARTICULATE_NAV_LEVEL" val="1"/>
  <p:tag name="ARTICULATE_PLAYLIST_ID" val="-1"/>
  <p:tag name="ARTICULATE_LOCK_SLIDE" val="0"/>
  <p:tag name="ARTICULATE_SLIDE_NAV" val="11"/>
  <p:tag name="ARTICULATE_SLIDE_GUID" val="5ea06c1b-3b74-404b-9a26-c88b61c63388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1"/>
  <p:tag name="ARTICULATE_NAV_LEVEL" val="1"/>
  <p:tag name="ARTICULATE_PLAYLIST_ID" val="-1"/>
  <p:tag name="ARTICULATE_LOCK_SLIDE" val="0"/>
  <p:tag name="ARTICULATE_SLIDE_NAV" val="11"/>
  <p:tag name="ARTICULATE_SLIDE_GUID" val="5ea06c1b-3b74-404b-9a26-c88b61c63388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1"/>
  <p:tag name="ARTICULATE_NAV_LEVEL" val="1"/>
  <p:tag name="ARTICULATE_PLAYLIST_ID" val="-1"/>
  <p:tag name="ARTICULATE_LOCK_SLIDE" val="0"/>
  <p:tag name="ARTICULATE_SLIDE_NAV" val="11"/>
  <p:tag name="ARTICULATE_SLIDE_GUID" val="5ea06c1b-3b74-404b-9a26-c88b61c63388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1"/>
  <p:tag name="ARTICULATE_NAV_LEVEL" val="1"/>
  <p:tag name="ARTICULATE_PLAYLIST_ID" val="-1"/>
  <p:tag name="ARTICULATE_LOCK_SLIDE" val="0"/>
  <p:tag name="ARTICULATE_SLIDE_NAV" val="11"/>
  <p:tag name="ARTICULATE_SLIDE_GUID" val="5ea06c1b-3b74-404b-9a26-c88b61c63388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1"/>
  <p:tag name="ARTICULATE_NAV_LEVEL" val="1"/>
  <p:tag name="ARTICULATE_PLAYLIST_ID" val="-1"/>
  <p:tag name="ARTICULATE_LOCK_SLIDE" val="0"/>
  <p:tag name="ARTICULATE_SLIDE_NAV" val="11"/>
  <p:tag name="ARTICULATE_SLIDE_GUID" val="5ea06c1b-3b74-404b-9a26-c88b61c63388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1"/>
  <p:tag name="ARTICULATE_NAV_LEVEL" val="1"/>
  <p:tag name="ARTICULATE_PLAYLIST_ID" val="-1"/>
  <p:tag name="ARTICULATE_LOCK_SLIDE" val="0"/>
  <p:tag name="ARTICULATE_SLIDE_NAV" val="11"/>
  <p:tag name="ARTICULATE_SLIDE_GUID" val="5ea06c1b-3b74-404b-9a26-c88b61c63388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1"/>
  <p:tag name="ARTICULATE_NAV_LEVEL" val="1"/>
  <p:tag name="ARTICULATE_PLAYLIST_ID" val="-1"/>
  <p:tag name="ARTICULATE_LOCK_SLIDE" val="0"/>
  <p:tag name="ARTICULATE_SLIDE_NAV" val="11"/>
  <p:tag name="ARTICULATE_SLIDE_GUID" val="5ea06c1b-3b74-404b-9a26-c88b61c6338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1"/>
  <p:tag name="ARTICULATE_NAV_LEVEL" val="1"/>
  <p:tag name="ARTICULATE_PLAYLIST_ID" val="-1"/>
  <p:tag name="ARTICULATE_LOCK_SLIDE" val="0"/>
  <p:tag name="ARTICULATE_SLIDE_NAV" val="11"/>
  <p:tag name="ARTICULATE_SLIDE_GUID" val="5ea06c1b-3b74-404b-9a26-c88b61c6338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1"/>
  <p:tag name="ARTICULATE_NAV_LEVEL" val="1"/>
  <p:tag name="ARTICULATE_PLAYLIST_ID" val="-1"/>
  <p:tag name="ARTICULATE_LOCK_SLIDE" val="0"/>
  <p:tag name="ARTICULATE_SLIDE_NAV" val="11"/>
  <p:tag name="ARTICULATE_SLIDE_GUID" val="5ea06c1b-3b74-404b-9a26-c88b61c6338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PAUSE" val="1"/>
  <p:tag name="ARTICULATE_NAV_LEVEL" val="1"/>
  <p:tag name="ARTICULATE_PLAYLIST_ID" val="-1"/>
  <p:tag name="ARTICULATE_LOCK_SLIDE" val="0"/>
  <p:tag name="ARTICULATE_SLIDE_NAV" val="11"/>
  <p:tag name="ARTICULATE_SLIDE_GUID" val="5ea06c1b-3b74-404b-9a26-c88b61c63388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5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35642"/>
        </a:solidFill>
        <a:ln>
          <a:noFill/>
        </a:ln>
        <a:effectLst>
          <a:innerShdw blurRad="114300">
            <a:prstClr val="black"/>
          </a:innerShdw>
        </a:effectLst>
        <a:scene3d>
          <a:camera prst="orthographicFront"/>
          <a:lightRig rig="threePt" dir="t"/>
        </a:scene3d>
        <a:sp3d>
          <a:bevelT/>
          <a:bevelB/>
        </a:sp3d>
      </a:spPr>
      <a:bodyPr rtlCol="0" anchor="ctr"/>
      <a:lstStyle>
        <a:defPPr algn="ctr">
          <a:defRPr sz="1000" dirty="0" smtClean="0">
            <a:latin typeface="Cambria"/>
          </a:defRPr>
        </a:defPPr>
      </a:lstStyle>
      <a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a:style>
    </a:spDef>
    <a:lnDef>
      <a:spPr>
        <a:ln>
          <a:solidFill>
            <a:srgbClr val="EF8A3F"/>
          </a:solidFill>
          <a:tailEnd type="arrow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 bwMode="auto">
        <a:solidFill>
          <a:schemeClr val="bg1">
            <a:lumMod val="75000"/>
          </a:schemeClr>
        </a:solidFill>
        <a:ln w="9525">
          <a:noFill/>
          <a:miter lim="800000"/>
          <a:headEnd/>
          <a:tailEnd/>
        </a:ln>
        <a:effectLst>
          <a:innerShdw blurRad="114300">
            <a:prstClr val="black"/>
          </a:innerShdw>
        </a:effectLst>
        <a:scene3d>
          <a:camera prst="orthographicFront"/>
          <a:lightRig rig="threePt" dir="t"/>
        </a:scene3d>
        <a:sp3d contourW="12700">
          <a:bevelT/>
          <a:bevelB/>
          <a:contourClr>
            <a:schemeClr val="bg1">
              <a:lumMod val="50000"/>
            </a:schemeClr>
          </a:contourClr>
        </a:sp3d>
      </a:spPr>
      <a:bodyPr wrap="square" lIns="0" tIns="0" rIns="14728" bIns="14728" anchor="ctr" anchorCtr="0">
        <a:noAutofit/>
      </a:bodyPr>
      <a:lstStyle>
        <a:defPPr algn="ctr" defTabSz="736530">
          <a:spcBef>
            <a:spcPct val="50000"/>
          </a:spcBef>
          <a:defRPr sz="1800" dirty="0">
            <a:latin typeface="+mn-lt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35642"/>
        </a:solidFill>
        <a:ln>
          <a:noFill/>
        </a:ln>
        <a:effectLst>
          <a:innerShdw blurRad="114300">
            <a:prstClr val="black"/>
          </a:innerShdw>
        </a:effectLst>
        <a:scene3d>
          <a:camera prst="orthographicFront"/>
          <a:lightRig rig="threePt" dir="t"/>
        </a:scene3d>
        <a:sp3d>
          <a:bevelT/>
          <a:bevelB/>
        </a:sp3d>
      </a:spPr>
      <a:bodyPr rtlCol="0" anchor="ctr"/>
      <a:lstStyle>
        <a:defPPr algn="ctr">
          <a:defRPr sz="1000" dirty="0" smtClean="0">
            <a:latin typeface="Cambria"/>
          </a:defRPr>
        </a:defPPr>
      </a:lstStyle>
      <a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a:style>
    </a:spDef>
    <a:lnDef>
      <a:spPr>
        <a:ln>
          <a:solidFill>
            <a:srgbClr val="EF8A3F"/>
          </a:solidFill>
          <a:tailEnd type="arrow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 bwMode="auto">
        <a:solidFill>
          <a:schemeClr val="bg1">
            <a:lumMod val="75000"/>
          </a:schemeClr>
        </a:solidFill>
        <a:ln w="9525">
          <a:noFill/>
          <a:miter lim="800000"/>
          <a:headEnd/>
          <a:tailEnd/>
        </a:ln>
        <a:effectLst>
          <a:innerShdw blurRad="114300">
            <a:prstClr val="black"/>
          </a:innerShdw>
        </a:effectLst>
        <a:scene3d>
          <a:camera prst="orthographicFront"/>
          <a:lightRig rig="threePt" dir="t"/>
        </a:scene3d>
        <a:sp3d contourW="12700">
          <a:bevelT/>
          <a:bevelB/>
          <a:contourClr>
            <a:schemeClr val="bg1">
              <a:lumMod val="50000"/>
            </a:schemeClr>
          </a:contourClr>
        </a:sp3d>
      </a:spPr>
      <a:bodyPr wrap="square" lIns="0" tIns="0" rIns="14728" bIns="14728" anchor="ctr" anchorCtr="0">
        <a:noAutofit/>
      </a:bodyPr>
      <a:lstStyle>
        <a:defPPr algn="ctr" defTabSz="736530">
          <a:spcBef>
            <a:spcPct val="50000"/>
          </a:spcBef>
          <a:defRPr sz="1800" dirty="0">
            <a:latin typeface="+mn-lt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2625</TotalTime>
  <Words>3380</Words>
  <Application>Microsoft Office PowerPoint</Application>
  <PresentationFormat>On-screen Show (4:3)</PresentationFormat>
  <Paragraphs>652</Paragraphs>
  <Slides>55</Slides>
  <Notes>55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55</vt:i4>
      </vt:variant>
    </vt:vector>
  </HeadingPairs>
  <TitlesOfParts>
    <vt:vector size="69" baseType="lpstr">
      <vt:lpstr>Arial Unicode MS</vt:lpstr>
      <vt:lpstr>ＭＳ Ｐゴシック</vt:lpstr>
      <vt:lpstr>ＭＳ Ｐゴシック</vt:lpstr>
      <vt:lpstr>Arial</vt:lpstr>
      <vt:lpstr>Avenir Light</vt:lpstr>
      <vt:lpstr>Calibri</vt:lpstr>
      <vt:lpstr>Cambria</vt:lpstr>
      <vt:lpstr>Courier New</vt:lpstr>
      <vt:lpstr>Times New Roman</vt:lpstr>
      <vt:lpstr>Trebuchet MS</vt:lpstr>
      <vt:lpstr>Wingdings</vt:lpstr>
      <vt:lpstr>1_Office Theme</vt:lpstr>
      <vt:lpstr>5_Custom Design</vt:lpstr>
      <vt:lpstr>1_Custom Design</vt:lpstr>
      <vt:lpstr>PowerPoint Presentation</vt:lpstr>
      <vt:lpstr>Agenda</vt:lpstr>
      <vt:lpstr>Functional Interface</vt:lpstr>
      <vt:lpstr>Functional Interfaces in Java </vt:lpstr>
      <vt:lpstr>What can we do with Functional Interface?</vt:lpstr>
      <vt:lpstr>PowerPoint Presentation</vt:lpstr>
      <vt:lpstr>Functional Interface Runnable - Playaround</vt:lpstr>
      <vt:lpstr>Functional Interface Runnable - Playaround</vt:lpstr>
      <vt:lpstr>Functional Interface Runnable - Playaround</vt:lpstr>
      <vt:lpstr>Functional Interface – can be </vt:lpstr>
      <vt:lpstr>Functional Interface – can be </vt:lpstr>
      <vt:lpstr>Functional Interface – can be </vt:lpstr>
      <vt:lpstr>Functional Interface – can be </vt:lpstr>
      <vt:lpstr>Function Descriptor</vt:lpstr>
      <vt:lpstr>Common Functional Interfaces</vt:lpstr>
      <vt:lpstr>Functional Interface - Predicate</vt:lpstr>
      <vt:lpstr>Functional Interface - Predicate</vt:lpstr>
      <vt:lpstr>Functional Interface - Predicate</vt:lpstr>
      <vt:lpstr>Functional Interface - Predicate</vt:lpstr>
      <vt:lpstr>Functional Interface - Predicate</vt:lpstr>
      <vt:lpstr>PowerPoint Presentation</vt:lpstr>
      <vt:lpstr>Functional Interface - Consumer</vt:lpstr>
      <vt:lpstr>Functional Interface - Consumer</vt:lpstr>
      <vt:lpstr>Functional Interface - Consumer</vt:lpstr>
      <vt:lpstr>Functional Interface – Combining Consumer</vt:lpstr>
      <vt:lpstr>Functional Interface – Combining Consumer</vt:lpstr>
      <vt:lpstr>Functional Interface –Consumer</vt:lpstr>
      <vt:lpstr>PowerPoint Presentation</vt:lpstr>
      <vt:lpstr>Functional Interface - BiConsumer</vt:lpstr>
      <vt:lpstr>Functional Interface - BiConsumer</vt:lpstr>
      <vt:lpstr>Functional Interface - BiConsumer</vt:lpstr>
      <vt:lpstr>Functional Interface - BiConsumer</vt:lpstr>
      <vt:lpstr>Functional Interface - Function</vt:lpstr>
      <vt:lpstr>Functional Interface - Function</vt:lpstr>
      <vt:lpstr>Functional Interface – Function</vt:lpstr>
      <vt:lpstr>Functional Interface – Function</vt:lpstr>
      <vt:lpstr>PowerPoint Presentation</vt:lpstr>
      <vt:lpstr>Functional Interface - BiFunction</vt:lpstr>
      <vt:lpstr>Functional Interface - BiFunction</vt:lpstr>
      <vt:lpstr>Functional Interface - BiFunction</vt:lpstr>
      <vt:lpstr>Functional Interface - BiFunction</vt:lpstr>
      <vt:lpstr>Functional Interface - Supplier</vt:lpstr>
      <vt:lpstr>Functional Interface – Supplier</vt:lpstr>
      <vt:lpstr>Functional Interface –Supplier</vt:lpstr>
      <vt:lpstr>PowerPoint Presentation</vt:lpstr>
      <vt:lpstr>Functional Interface - UnaryOperator</vt:lpstr>
      <vt:lpstr>Functional Interface - UnaryOperator</vt:lpstr>
      <vt:lpstr>Functional Interface – UnaryOperator</vt:lpstr>
      <vt:lpstr>Functional Interface - BinaryOperator</vt:lpstr>
      <vt:lpstr>Functional Interface - BinaryOperator</vt:lpstr>
      <vt:lpstr>Functional Interface - BinaryOperator</vt:lpstr>
      <vt:lpstr>Functional Interface – BinaryOperator</vt:lpstr>
      <vt:lpstr>Functional Interface – BinaryOperator</vt:lpstr>
      <vt:lpstr>Functional Interface – BinaryOperator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</dc:creator>
  <cp:lastModifiedBy>Nisha Jebastin</cp:lastModifiedBy>
  <cp:revision>365</cp:revision>
  <dcterms:created xsi:type="dcterms:W3CDTF">2019-04-09T18:17:36Z</dcterms:created>
  <dcterms:modified xsi:type="dcterms:W3CDTF">2019-06-06T13:48:48Z</dcterms:modified>
</cp:coreProperties>
</file>