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 id="2147483706" r:id="rId2"/>
    <p:sldMasterId id="2147483718" r:id="rId3"/>
    <p:sldMasterId id="2147483722" r:id="rId4"/>
    <p:sldMasterId id="2147483726" r:id="rId5"/>
  </p:sldMasterIdLst>
  <p:notesMasterIdLst>
    <p:notesMasterId r:id="rId28"/>
  </p:notesMasterIdLst>
  <p:sldIdLst>
    <p:sldId id="357" r:id="rId6"/>
    <p:sldId id="358" r:id="rId7"/>
    <p:sldId id="655" r:id="rId8"/>
    <p:sldId id="685" r:id="rId9"/>
    <p:sldId id="731" r:id="rId10"/>
    <p:sldId id="695" r:id="rId11"/>
    <p:sldId id="713" r:id="rId12"/>
    <p:sldId id="714" r:id="rId13"/>
    <p:sldId id="718" r:id="rId14"/>
    <p:sldId id="719" r:id="rId15"/>
    <p:sldId id="720" r:id="rId16"/>
    <p:sldId id="721" r:id="rId17"/>
    <p:sldId id="730" r:id="rId18"/>
    <p:sldId id="723" r:id="rId19"/>
    <p:sldId id="722" r:id="rId20"/>
    <p:sldId id="724" r:id="rId21"/>
    <p:sldId id="729" r:id="rId22"/>
    <p:sldId id="725" r:id="rId23"/>
    <p:sldId id="726" r:id="rId24"/>
    <p:sldId id="727" r:id="rId25"/>
    <p:sldId id="728" r:id="rId26"/>
    <p:sldId id="73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4" userDrawn="1">
          <p15:clr>
            <a:srgbClr val="A4A3A4"/>
          </p15:clr>
        </p15:guide>
        <p15:guide id="2" pos="27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5D"/>
    <a:srgbClr val="035642"/>
    <a:srgbClr val="C00000"/>
    <a:srgbClr val="EBF1DE"/>
    <a:srgbClr val="F8CCCC"/>
    <a:srgbClr val="953735"/>
    <a:srgbClr val="7F7F7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78719" autoAdjust="0"/>
  </p:normalViewPr>
  <p:slideViewPr>
    <p:cSldViewPr snapToGrid="0">
      <p:cViewPr>
        <p:scale>
          <a:sx n="60" d="100"/>
          <a:sy n="60" d="100"/>
        </p:scale>
        <p:origin x="978" y="336"/>
      </p:cViewPr>
      <p:guideLst>
        <p:guide orient="horz" pos="3144"/>
        <p:guide pos="2784"/>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panose="02040503050406030204" pitchFamily="18" charset="0"/>
              </a:defRPr>
            </a:lvl1pPr>
          </a:lstStyle>
          <a:p>
            <a:fld id="{805EB06F-9B92-4DE2-B309-2E7F4E8A3DDB}" type="datetimeFigureOut">
              <a:rPr lang="en-US" smtClean="0"/>
              <a:pPr/>
              <a:t>6/5/2019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15725F80-A11F-4DCE-AC02-B43CE49AAE75}" type="slidenum">
              <a:rPr lang="en-US" smtClean="0"/>
              <a:pPr/>
              <a:t>‹#›</a:t>
            </a:fld>
            <a:endParaRPr lang="en-US" dirty="0"/>
          </a:p>
        </p:txBody>
      </p:sp>
    </p:spTree>
    <p:extLst>
      <p:ext uri="{BB962C8B-B14F-4D97-AF65-F5344CB8AC3E}">
        <p14:creationId xmlns:p14="http://schemas.microsoft.com/office/powerpoint/2010/main" val="243511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B07108-2913-C74B-A13A-41B5978F61E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8153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C:\Users\vivinaya\Desktop\Muthu\course-content-preparation\semester2\1-java8\2-arrays-strings-collections-generics\2-class-exercises-and-demos\arrays-strings-collections-generics\src\com\imarticus\tutorial\arraystringcollectiongenerics\demos\generics\FindBookID.java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20032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C:\Users\vivinaya\Desktop\Muthu\course-content-preparation\semester2\1-java8\2-arrays-strings-collections-generics\2-class-exercises-and-demos\arrays-strings-collections-generics\src\com\imarticus\tutorial\arraystringcollectiongenerics\demos\generics\FindBookID.java</a:t>
            </a:r>
          </a:p>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759617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C:\Users\vivinaya\Desktop\Muthu\course-content-preparation\semester2\1-java8\2-arrays-strings-collections-generics\2-class-exercises-and-demos\arrays-strings-collections-generics\src\com\imarticus\tutorial\arraystringcollectiongenerics\demos\generics\FindBookPrice.java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994208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C:\Users\vivinaya\Desktop\Muthu\course-content-preparation\semester2\1-java8\2-arrays-strings-collections-generics\2-class-exercises-and-demos\arrays-strings-collections-generics\src\com\imarticus\tutorial\arraystringcollectiongenerics\demos\generics\FindBookPrice.java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71908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25751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C:\Users\vivinaya\Desktop\Muthu\course-content-preparation\semester2\1-java8\2-arrays-strings-collections-generics\2-class-exercises-and-demos\arrays-strings-collections-generics\src\com\imarticus\tutorial\arraystringcollectiongenerics\demos\generics\BookSorter.java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976559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C:\Users\vivinaya\Desktop\Muthu\course-content-preparation\semester2\1-java8\2-arrays-strings-collections-generics\2-class-exercises-and-demos\arrays-strings-collections-generics\src\com\imarticus\tutorial\arraystringcollectiongenerics\demos\generics\BookSorter.java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794796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C:\Users\vivinaya\Desktop\Muthu\course-content-preparation\semester2\1-java8\2-arrays-strings-collections-generics\2-class-exercises-and-demos\arrays-strings-collections-generics\src\com\imarticus\tutorial\arraystringcollectiongenerics\demos\generics\BookSorter.java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502252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816582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68046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fld id="{2AFE489E-13D5-4701-A5D3-EF25AE96575F}" type="datetime8">
              <a:rPr lang="en-US" sz="700">
                <a:solidFill>
                  <a:srgbClr val="000000"/>
                </a:solidFill>
                <a:latin typeface="Times New Roman" pitchFamily="18" charset="0"/>
                <a:cs typeface="Arial" charset="0"/>
              </a:rPr>
              <a:pPr/>
              <a:t>6/5/2019 3:12 PM</a:t>
            </a:fld>
            <a:endParaRPr lang="en-US" sz="700" dirty="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001912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5732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834376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706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1B8C545-6483-4EF7-BACA-4D14814B9701}" type="slidenum">
              <a:rPr lang="en-US" altLang="en-US" smtClean="0">
                <a:solidFill>
                  <a:srgbClr val="000000"/>
                </a:solidFill>
                <a:latin typeface="Cambria" panose="02040503050406030204" pitchFamily="18" charset="0"/>
                <a:ea typeface="MS PGothic" pitchFamily="34" charset="-128"/>
              </a:rPr>
              <a:pPr fontAlgn="base">
                <a:spcBef>
                  <a:spcPct val="0"/>
                </a:spcBef>
                <a:spcAft>
                  <a:spcPct val="0"/>
                </a:spcAft>
                <a:defRPr/>
              </a:pPr>
              <a:t>22</a:t>
            </a:fld>
            <a:endParaRPr lang="en-US" altLang="en-US" dirty="0">
              <a:solidFill>
                <a:srgbClr val="000000"/>
              </a:solidFill>
              <a:latin typeface="Cambria" panose="02040503050406030204" pitchFamily="18" charset="0"/>
              <a:ea typeface="MS PGothic" pitchFamily="34" charset="-128"/>
            </a:endParaRPr>
          </a:p>
        </p:txBody>
      </p:sp>
    </p:spTree>
    <p:extLst>
      <p:ext uri="{BB962C8B-B14F-4D97-AF65-F5344CB8AC3E}">
        <p14:creationId xmlns:p14="http://schemas.microsoft.com/office/powerpoint/2010/main" val="34001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6282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C:\Users\vivinaya\Desktop\Muthu\course-content-preparation\semester2\1-java8\2-arrays-strings-collections-generics\2-class-exercises-and-demos\arrays-strings-collections-generics\src\com\imarticus\tutorial\arraystringcollectiongenerics\demos\generics\AuthorInfo.java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7376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C:\Users\vivinaya\Desktop\Muthu\course-content-preparation\semester2\1-java8\2-arrays-strings-collections-generics\2-class-exercises-and-demos\arrays-strings-collections-generics\src\com\imarticus\tutorial\arraystringcollectiongenerics\demos\generics\AuthorInfo.java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76927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86661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458228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540128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89730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ags" Target="../tags/tag4.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ags" Target="../tags/tag5.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ags" Target="../tags/tag6.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565174"/>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56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238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025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9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195200"/>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2824729"/>
      </p:ext>
    </p:extLst>
  </p:cSld>
  <p:clrMapOvr>
    <a:masterClrMapping/>
  </p:clrMapOvr>
  <p:transition>
    <p:wipe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E4EBA90-4B0C-4440-9FDB-0CE93A690310}" type="datetimeFigureOut">
              <a:rPr lang="en-US">
                <a:solidFill>
                  <a:prstClr val="black"/>
                </a:solidFill>
              </a:rPr>
              <a:pPr>
                <a:defRPr/>
              </a:pPr>
              <a:t>6/5/2019</a:t>
            </a:fld>
            <a:endParaRPr lang="en-US">
              <a:solidFill>
                <a:prstClr val="black"/>
              </a:solidFill>
            </a:endParaRPr>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solidFill>
                <a:prstClr val="black"/>
              </a:solidFill>
            </a:endParaRPr>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DD6F2FA-1CAE-41FC-B6B8-99C624A72C98}"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09739431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defTabSz="914400"/>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
        <p:nvSpPr>
          <p:cNvPr id="6"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7"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2260019"/>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617367"/>
      </p:ext>
    </p:extLst>
  </p:cSld>
  <p:clrMapOvr>
    <a:masterClrMapping/>
  </p:clrMapOvr>
  <p:transition>
    <p:wipe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109158"/>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7568750"/>
      </p:ext>
    </p:extLst>
  </p:cSld>
  <p:clrMapOvr>
    <a:masterClrMapping/>
  </p:clrMapOvr>
  <p:transition>
    <p:wipe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320926"/>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defTabSz="914400"/>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
        <p:nvSpPr>
          <p:cNvPr id="6" name="Shape 71"/>
          <p:cNvSpPr txBox="1">
            <a:spLocks noChangeArrowheads="1"/>
          </p:cNvSpPr>
          <p:nvPr userDrawn="1"/>
        </p:nvSpPr>
        <p:spPr bwMode="auto">
          <a:xfrm>
            <a:off x="3124200" y="64166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2500">
                <a:solidFill>
                  <a:schemeClr val="tx1"/>
                </a:solidFill>
                <a:latin typeface="Arial" charset="0"/>
                <a:cs typeface="Arial" charset="0"/>
              </a:defRPr>
            </a:lvl1pPr>
            <a:lvl2pPr marL="742950" indent="-285750" eaLnBrk="0" hangingPunct="0">
              <a:defRPr sz="2500">
                <a:solidFill>
                  <a:schemeClr val="tx1"/>
                </a:solidFill>
                <a:latin typeface="Arial" charset="0"/>
                <a:cs typeface="Arial" charset="0"/>
              </a:defRPr>
            </a:lvl2pPr>
            <a:lvl3pPr marL="1143000" indent="-228600" eaLnBrk="0" hangingPunct="0">
              <a:defRPr sz="2500">
                <a:solidFill>
                  <a:schemeClr val="tx1"/>
                </a:solidFill>
                <a:latin typeface="Arial" charset="0"/>
                <a:cs typeface="Arial" charset="0"/>
              </a:defRPr>
            </a:lvl3pPr>
            <a:lvl4pPr marL="1600200" indent="-228600" eaLnBrk="0" hangingPunct="0">
              <a:defRPr sz="2500">
                <a:solidFill>
                  <a:schemeClr val="tx1"/>
                </a:solidFill>
                <a:latin typeface="Arial" charset="0"/>
                <a:cs typeface="Arial" charset="0"/>
              </a:defRPr>
            </a:lvl4pPr>
            <a:lvl5pPr marL="2057400" indent="-228600" eaLnBrk="0" hangingPunct="0">
              <a:defRPr sz="2500">
                <a:solidFill>
                  <a:schemeClr val="tx1"/>
                </a:solidFill>
                <a:latin typeface="Arial" charset="0"/>
                <a:cs typeface="Arial" charset="0"/>
              </a:defRPr>
            </a:lvl5pPr>
            <a:lvl6pPr marL="2514600" indent="-228600" eaLnBrk="0" fontAlgn="base" hangingPunct="0">
              <a:spcBef>
                <a:spcPct val="0"/>
              </a:spcBef>
              <a:spcAft>
                <a:spcPct val="0"/>
              </a:spcAft>
              <a:defRPr sz="2500">
                <a:solidFill>
                  <a:schemeClr val="tx1"/>
                </a:solidFill>
                <a:latin typeface="Arial" charset="0"/>
                <a:cs typeface="Arial" charset="0"/>
              </a:defRPr>
            </a:lvl6pPr>
            <a:lvl7pPr marL="2971800" indent="-228600" eaLnBrk="0" fontAlgn="base" hangingPunct="0">
              <a:spcBef>
                <a:spcPct val="0"/>
              </a:spcBef>
              <a:spcAft>
                <a:spcPct val="0"/>
              </a:spcAft>
              <a:defRPr sz="2500">
                <a:solidFill>
                  <a:schemeClr val="tx1"/>
                </a:solidFill>
                <a:latin typeface="Arial" charset="0"/>
                <a:cs typeface="Arial" charset="0"/>
              </a:defRPr>
            </a:lvl7pPr>
            <a:lvl8pPr marL="3429000" indent="-228600" eaLnBrk="0" fontAlgn="base" hangingPunct="0">
              <a:spcBef>
                <a:spcPct val="0"/>
              </a:spcBef>
              <a:spcAft>
                <a:spcPct val="0"/>
              </a:spcAft>
              <a:defRPr sz="2500">
                <a:solidFill>
                  <a:schemeClr val="tx1"/>
                </a:solidFill>
                <a:latin typeface="Arial" charset="0"/>
                <a:cs typeface="Arial" charset="0"/>
              </a:defRPr>
            </a:lvl8pPr>
            <a:lvl9pPr marL="3886200" indent="-228600" eaLnBrk="0" fontAlgn="base" hangingPunct="0">
              <a:spcBef>
                <a:spcPct val="0"/>
              </a:spcBef>
              <a:spcAft>
                <a:spcPct val="0"/>
              </a:spcAft>
              <a:defRPr sz="2500">
                <a:solidFill>
                  <a:schemeClr val="tx1"/>
                </a:solidFill>
                <a:latin typeface="Arial" charset="0"/>
                <a:cs typeface="Arial" charset="0"/>
              </a:defRPr>
            </a:lvl9pPr>
          </a:lstStyle>
          <a:p>
            <a:pPr algn="ctr" defTabSz="914400" eaLnBrk="1" fontAlgn="base" hangingPunct="1">
              <a:spcBef>
                <a:spcPct val="0"/>
              </a:spcBef>
              <a:spcAft>
                <a:spcPct val="0"/>
              </a:spcAft>
              <a:buSzPct val="25000"/>
              <a:defRPr/>
            </a:pPr>
            <a:r>
              <a:rPr lang="en-US" sz="1100" dirty="0">
                <a:solidFill>
                  <a:srgbClr val="000000"/>
                </a:solidFill>
                <a:latin typeface="Cambria" pitchFamily="18" charset="0"/>
                <a:ea typeface="MS PGothic" pitchFamily="34" charset="-128"/>
                <a:sym typeface="Cambria" pitchFamily="18" charset="0"/>
              </a:rPr>
              <a:t>Private and Confidential</a:t>
            </a:r>
          </a:p>
        </p:txBody>
      </p:sp>
      <p:sp>
        <p:nvSpPr>
          <p:cNvPr id="7" name="Shape 72"/>
          <p:cNvSpPr txBox="1">
            <a:spLocks noChangeArrowheads="1"/>
          </p:cNvSpPr>
          <p:nvPr userDrawn="1"/>
        </p:nvSpPr>
        <p:spPr bwMode="auto">
          <a:xfrm>
            <a:off x="66294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2500">
                <a:solidFill>
                  <a:schemeClr val="tx1"/>
                </a:solidFill>
                <a:latin typeface="Arial" panose="020B0604020202020204" pitchFamily="34" charset="0"/>
                <a:cs typeface="Arial" panose="020B0604020202020204" pitchFamily="34" charset="0"/>
              </a:defRPr>
            </a:lvl1pPr>
            <a:lvl2pPr marL="742950" indent="-285750" eaLnBrk="0" hangingPunct="0">
              <a:defRPr sz="2500">
                <a:solidFill>
                  <a:schemeClr val="tx1"/>
                </a:solidFill>
                <a:latin typeface="Arial" panose="020B0604020202020204" pitchFamily="34" charset="0"/>
                <a:cs typeface="Arial" panose="020B0604020202020204" pitchFamily="34" charset="0"/>
              </a:defRPr>
            </a:lvl2pPr>
            <a:lvl3pPr marL="1143000" indent="-228600" eaLnBrk="0" hangingPunct="0">
              <a:defRPr sz="2500">
                <a:solidFill>
                  <a:schemeClr val="tx1"/>
                </a:solidFill>
                <a:latin typeface="Arial" panose="020B0604020202020204" pitchFamily="34" charset="0"/>
                <a:cs typeface="Arial" panose="020B0604020202020204" pitchFamily="34" charset="0"/>
              </a:defRPr>
            </a:lvl3pPr>
            <a:lvl4pPr marL="1600200" indent="-228600" eaLnBrk="0" hangingPunct="0">
              <a:defRPr sz="2500">
                <a:solidFill>
                  <a:schemeClr val="tx1"/>
                </a:solidFill>
                <a:latin typeface="Arial" panose="020B0604020202020204" pitchFamily="34" charset="0"/>
                <a:cs typeface="Arial" panose="020B0604020202020204" pitchFamily="34" charset="0"/>
              </a:defRPr>
            </a:lvl4pPr>
            <a:lvl5pPr marL="2057400" indent="-228600" eaLnBrk="0" hangingPunct="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r" defTabSz="914400" eaLnBrk="1" fontAlgn="base" hangingPunct="1">
              <a:spcBef>
                <a:spcPct val="0"/>
              </a:spcBef>
              <a:spcAft>
                <a:spcPct val="0"/>
              </a:spcAft>
              <a:buSzPct val="25000"/>
            </a:pPr>
            <a:fld id="{45FA6095-4726-4D1A-8411-1EF02EB69AD5}" type="slidenum">
              <a:rPr lang="en-US" sz="1100">
                <a:solidFill>
                  <a:srgbClr val="000000"/>
                </a:solidFill>
                <a:latin typeface="Cambria" panose="02040503050406030204" pitchFamily="18" charset="0"/>
                <a:ea typeface="MS PGothic" pitchFamily="34" charset="-128"/>
                <a:sym typeface="Cambria" panose="02040503050406030204" pitchFamily="18" charset="0"/>
              </a:rPr>
              <a:pPr algn="r" defTabSz="914400" eaLnBrk="1" fontAlgn="base" hangingPunct="1">
                <a:spcBef>
                  <a:spcPct val="0"/>
                </a:spcBef>
                <a:spcAft>
                  <a:spcPct val="0"/>
                </a:spcAft>
                <a:buSzPct val="25000"/>
              </a:pPr>
              <a:t>‹#›</a:t>
            </a:fld>
            <a:endParaRPr lang="en-US" sz="1100" dirty="0">
              <a:solidFill>
                <a:srgbClr val="000000"/>
              </a:solidFill>
              <a:latin typeface="Cambria" panose="02040503050406030204" pitchFamily="18" charset="0"/>
              <a:ea typeface="MS PGothic" pitchFamily="34" charset="-128"/>
              <a:sym typeface="Cambria" panose="02040503050406030204" pitchFamily="18" charset="0"/>
            </a:endParaRPr>
          </a:p>
        </p:txBody>
      </p:sp>
    </p:spTree>
    <p:extLst>
      <p:ext uri="{BB962C8B-B14F-4D97-AF65-F5344CB8AC3E}">
        <p14:creationId xmlns:p14="http://schemas.microsoft.com/office/powerpoint/2010/main" val="374360402"/>
      </p:ext>
    </p:extLst>
  </p:cSld>
  <p:clrMapOvr>
    <a:masterClrMapping/>
  </p:clrMapOvr>
  <p:transition>
    <p:wipe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517668"/>
      </p:ext>
    </p:extLst>
  </p:cSld>
  <p:clrMapOvr>
    <a:masterClrMapping/>
  </p:clrMapOvr>
  <p:transition>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719428"/>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pPr defTabSz="914400"/>
            <a:fld id="{75CFC4E9-40B5-7546-816D-324BD338B0C6}" type="datetimeFigureOut">
              <a:rPr lang="en-US" smtClean="0">
                <a:solidFill>
                  <a:prstClr val="black"/>
                </a:solidFill>
              </a:rPr>
              <a:pPr defTabSz="914400"/>
              <a:t>6/5/2019</a:t>
            </a:fld>
            <a:endParaRPr lang="en-US">
              <a:solidFill>
                <a:prstClr val="black"/>
              </a:solidFill>
            </a:endParaRP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pPr defTabSz="914400"/>
            <a:endParaRPr lang="en-US">
              <a:solidFill>
                <a:prstClr val="black"/>
              </a:solidFill>
            </a:endParaRP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pPr defTabSz="914400"/>
            <a:fld id="{3A565E46-7880-4D4D-B1EB-437D39468CE2}" type="slidenum">
              <a:rPr lang="en-US" smtClean="0">
                <a:solidFill>
                  <a:prstClr val="black"/>
                </a:solidFill>
              </a:rPr>
              <a:pPr defTabSz="914400"/>
              <a:t>‹#›</a:t>
            </a:fld>
            <a:endParaRPr lang="en-US">
              <a:solidFill>
                <a:prstClr val="black"/>
              </a:solidFill>
            </a:endParaRPr>
          </a:p>
        </p:txBody>
      </p:sp>
      <p:grpSp>
        <p:nvGrpSpPr>
          <p:cNvPr id="7" name="Group 6"/>
          <p:cNvGrpSpPr/>
          <p:nvPr userDrawn="1"/>
        </p:nvGrpSpPr>
        <p:grpSpPr>
          <a:xfrm>
            <a:off x="0" y="-67657"/>
            <a:ext cx="9144000" cy="798653"/>
            <a:chOff x="0" y="-67657"/>
            <a:chExt cx="9144000" cy="79865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0783"/>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120616---Final-Logo-Transparent.png"/>
            <p:cNvPicPr>
              <a:picLocks noChangeAspect="1"/>
            </p:cNvPicPr>
            <p:nvPr>
              <p:custDataLst>
                <p:tags r:id="rId1"/>
              </p:custDataLst>
            </p:nvPr>
          </p:nvPicPr>
          <p:blipFill>
            <a:blip r:embed="rId4" cstate="print"/>
            <a:srcRect/>
            <a:stretch>
              <a:fillRect/>
            </a:stretch>
          </p:blipFill>
          <p:spPr bwMode="auto">
            <a:xfrm>
              <a:off x="8335864" y="-67657"/>
              <a:ext cx="676636" cy="798653"/>
            </a:xfrm>
            <a:prstGeom prst="rect">
              <a:avLst/>
            </a:prstGeom>
            <a:noFill/>
            <a:ln w="9525">
              <a:noFill/>
              <a:miter lim="800000"/>
              <a:headEnd/>
              <a:tailEnd/>
            </a:ln>
          </p:spPr>
        </p:pic>
      </p:grpSp>
    </p:spTree>
    <p:extLst>
      <p:ext uri="{BB962C8B-B14F-4D97-AF65-F5344CB8AC3E}">
        <p14:creationId xmlns:p14="http://schemas.microsoft.com/office/powerpoint/2010/main" val="63454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2028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0" y="-67657"/>
            <a:ext cx="9144000" cy="798653"/>
            <a:chOff x="0" y="-67657"/>
            <a:chExt cx="9144000" cy="79865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0783"/>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120616---Final-Logo-Transparent.png"/>
            <p:cNvPicPr>
              <a:picLocks noChangeAspect="1"/>
            </p:cNvPicPr>
            <p:nvPr>
              <p:custDataLst>
                <p:tags r:id="rId1"/>
              </p:custDataLst>
            </p:nvPr>
          </p:nvPicPr>
          <p:blipFill>
            <a:blip r:embed="rId4" cstate="print"/>
            <a:srcRect/>
            <a:stretch>
              <a:fillRect/>
            </a:stretch>
          </p:blipFill>
          <p:spPr bwMode="auto">
            <a:xfrm>
              <a:off x="8335864" y="-67657"/>
              <a:ext cx="676636" cy="798653"/>
            </a:xfrm>
            <a:prstGeom prst="rect">
              <a:avLst/>
            </a:prstGeom>
            <a:noFill/>
            <a:ln w="9525">
              <a:noFill/>
              <a:miter lim="800000"/>
              <a:headEnd/>
              <a:tailEnd/>
            </a:ln>
          </p:spPr>
        </p:pic>
      </p:grpSp>
    </p:spTree>
    <p:extLst>
      <p:ext uri="{BB962C8B-B14F-4D97-AF65-F5344CB8AC3E}">
        <p14:creationId xmlns:p14="http://schemas.microsoft.com/office/powerpoint/2010/main" val="379496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933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912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450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966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2320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ags" Target="../tags/tag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4.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4"/>
            </p:custDataLst>
          </p:nvPr>
        </p:nvPicPr>
        <p:blipFill>
          <a:blip r:embed="rId6"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5"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73793322"/>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fld id="{75CFC4E9-40B5-7546-816D-324BD338B0C6}" type="datetimeFigureOut">
              <a:rPr lang="en-US" smtClean="0">
                <a:solidFill>
                  <a:prstClr val="black">
                    <a:tint val="75000"/>
                  </a:prstClr>
                </a:solidFill>
              </a:rPr>
              <a:pPr/>
              <a:t>6/5/2019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mbria" panose="02040503050406030204" pitchFamily="18" charset="0"/>
              </a:defRPr>
            </a:lvl1pPr>
          </a:lstStyle>
          <a:p>
            <a:fld id="{3A565E46-7880-4D4D-B1EB-437D39468CE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5896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defTabSz="457200" rtl="0" eaLnBrk="1" latinLnBrk="0" hangingPunct="1">
        <a:spcBef>
          <a:spcPct val="0"/>
        </a:spcBef>
        <a:buNone/>
        <a:defRPr sz="4400" kern="1200">
          <a:solidFill>
            <a:schemeClr val="tx1"/>
          </a:solidFill>
          <a:latin typeface="Cambria" panose="02040503050406030204" pitchFamily="18"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panose="02040503050406030204" pitchFamily="18"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mbria" panose="02040503050406030204" pitchFamily="18"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mbria" panose="02040503050406030204" pitchFamily="18"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p:custDataLst>
              <p:tags r:id="rId5"/>
            </p:custDataLst>
          </p:nvPr>
        </p:nvPicPr>
        <p:blipFill>
          <a:blip r:embed="rId7"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5" name="Slide Number Placeholder 5"/>
          <p:cNvSpPr txBox="1">
            <a:spLocks/>
          </p:cNvSpPr>
          <p:nvPr/>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9764977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3"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1495956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31" r:id="rId4"/>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ＭＳ Ｐゴシック"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3"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058232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Lst>
  <p:transition>
    <p:wipe dir="u"/>
  </p:transition>
  <p:hf hdr="0" ftr="0" dt="0"/>
  <p:txStyles>
    <p:titleStyle>
      <a:lvl1pPr algn="ctr" defTabSz="455613" rtl="0" eaLnBrk="0" fontAlgn="base" hangingPunct="0">
        <a:spcBef>
          <a:spcPct val="0"/>
        </a:spcBef>
        <a:spcAft>
          <a:spcPct val="0"/>
        </a:spcAft>
        <a:defRPr sz="4400" kern="1200">
          <a:solidFill>
            <a:schemeClr val="tx1"/>
          </a:solidFill>
          <a:latin typeface="+mj-lt"/>
          <a:ea typeface="ＭＳ Ｐゴシック"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ImarticusLearninginstitute" TargetMode="External"/><Relationship Id="rId3" Type="http://schemas.openxmlformats.org/officeDocument/2006/relationships/notesSlide" Target="../notesSlides/notesSlide22.xml"/><Relationship Id="rId7" Type="http://schemas.openxmlformats.org/officeDocument/2006/relationships/image" Target="../media/image2.png"/><Relationship Id="rId2" Type="http://schemas.openxmlformats.org/officeDocument/2006/relationships/slideLayout" Target="../slideLayouts/slideLayout20.xml"/><Relationship Id="rId1" Type="http://schemas.openxmlformats.org/officeDocument/2006/relationships/tags" Target="../tags/tag28.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9144000" cy="6880194"/>
          </a:xfrm>
          <a:prstGeom prst="rect">
            <a:avLst/>
          </a:prstGeom>
        </p:spPr>
      </p:pic>
      <p:sp>
        <p:nvSpPr>
          <p:cNvPr id="2" name="TextBox 1">
            <a:extLst>
              <a:ext uri="{FF2B5EF4-FFF2-40B4-BE49-F238E27FC236}">
                <a16:creationId xmlns:a16="http://schemas.microsoft.com/office/drawing/2014/main" xmlns="" id="{68DE5991-D4F7-4CF5-B88F-152C8EBF402E}"/>
              </a:ext>
            </a:extLst>
          </p:cNvPr>
          <p:cNvSpPr txBox="1"/>
          <p:nvPr/>
        </p:nvSpPr>
        <p:spPr>
          <a:xfrm>
            <a:off x="797857" y="803238"/>
            <a:ext cx="3960956" cy="830997"/>
          </a:xfrm>
          <a:prstGeom prst="rect">
            <a:avLst/>
          </a:prstGeom>
          <a:noFill/>
        </p:spPr>
        <p:txBody>
          <a:bodyPr wrap="square" rtlCol="0">
            <a:spAutoFit/>
          </a:bodyPr>
          <a:lstStyle/>
          <a:p>
            <a:r>
              <a:rPr lang="en-US" sz="4800" b="1" dirty="0">
                <a:solidFill>
                  <a:prstClr val="white"/>
                </a:solidFill>
                <a:latin typeface="Cambria" panose="02040503050406030204" pitchFamily="18" charset="0"/>
              </a:rPr>
              <a:t>Generic</a:t>
            </a:r>
          </a:p>
        </p:txBody>
      </p:sp>
    </p:spTree>
    <p:extLst>
      <p:ext uri="{BB962C8B-B14F-4D97-AF65-F5344CB8AC3E}">
        <p14:creationId xmlns:p14="http://schemas.microsoft.com/office/powerpoint/2010/main" val="45665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itchFamily="18" charset="0"/>
              </a:rPr>
              <a:t>Creating a Generic Method - Demonstration</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6A8EB922-7990-4D2E-AA68-90EB5E6B6F53}"/>
              </a:ext>
            </a:extLst>
          </p:cNvPr>
          <p:cNvSpPr/>
          <p:nvPr/>
        </p:nvSpPr>
        <p:spPr>
          <a:xfrm>
            <a:off x="182880" y="1642224"/>
            <a:ext cx="8778240" cy="4247317"/>
          </a:xfrm>
          <a:prstGeom prst="rect">
            <a:avLst/>
          </a:prstGeom>
          <a:solidFill>
            <a:schemeClr val="bg1">
              <a:lumMod val="95000"/>
            </a:schemeClr>
          </a:solidFill>
          <a:ln>
            <a:solidFill>
              <a:schemeClr val="bg1">
                <a:lumMod val="50000"/>
              </a:schemeClr>
            </a:solidFill>
          </a:ln>
        </p:spPr>
        <p:txBody>
          <a:bodyPr wrap="square">
            <a:spAutoFit/>
          </a:bodyPr>
          <a:lstStyle/>
          <a:p>
            <a:r>
              <a:rPr lang="en-IN" b="1" dirty="0">
                <a:solidFill>
                  <a:srgbClr val="0000FF"/>
                </a:solidFill>
                <a:latin typeface="Courier New" panose="02070309020205020404" pitchFamily="49" charset="0"/>
              </a:rPr>
              <a:t>package</a:t>
            </a:r>
            <a:r>
              <a:rPr lang="en-IN" b="1" dirty="0">
                <a:solidFill>
                  <a:srgbClr val="000000"/>
                </a:solidFill>
                <a:latin typeface="Courier New" panose="02070309020205020404" pitchFamily="49" charset="0"/>
              </a:rPr>
              <a:t> com.imarticus.tutorial.arraystringcollectiongenerics.demos.generics;</a:t>
            </a:r>
          </a:p>
          <a:p>
            <a:r>
              <a:rPr lang="en-IN" b="1" dirty="0">
                <a:solidFill>
                  <a:srgbClr val="000000"/>
                </a:solidFill>
                <a:latin typeface="Courier New" panose="02070309020205020404" pitchFamily="49" charset="0"/>
              </a:rPr>
              <a:t/>
            </a:r>
            <a:br>
              <a:rPr lang="en-IN" b="1" dirty="0">
                <a:solidFill>
                  <a:srgbClr val="000000"/>
                </a:solidFill>
                <a:latin typeface="Courier New" panose="02070309020205020404" pitchFamily="49" charset="0"/>
              </a:rPr>
            </a:br>
            <a:r>
              <a:rPr lang="en-IN" b="1" dirty="0">
                <a:solidFill>
                  <a:srgbClr val="008000"/>
                </a:solidFill>
                <a:latin typeface="Courier New" panose="02070309020205020404" pitchFamily="49" charset="0"/>
              </a:rPr>
              <a:t>// Demonstrate a simple generic method.</a:t>
            </a:r>
            <a:endParaRPr lang="en-IN" b="1" dirty="0">
              <a:solidFill>
                <a:srgbClr val="000000"/>
              </a:solidFill>
              <a:latin typeface="Courier New" panose="02070309020205020404" pitchFamily="49" charset="0"/>
            </a:endParaRPr>
          </a:p>
          <a:p>
            <a:r>
              <a:rPr lang="en-IN" b="1" dirty="0">
                <a:solidFill>
                  <a:srgbClr val="0000FF"/>
                </a:solidFill>
                <a:latin typeface="Courier New" panose="02070309020205020404" pitchFamily="49" charset="0"/>
              </a:rPr>
              <a:t>public</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class</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FindBookID</a:t>
            </a:r>
            <a:r>
              <a:rPr lang="en-IN" b="1" dirty="0">
                <a:solidFill>
                  <a:srgbClr val="000000"/>
                </a:solidFill>
                <a:latin typeface="Courier New" panose="02070309020205020404" pitchFamily="49" charset="0"/>
              </a:rPr>
              <a:t> {</a:t>
            </a:r>
          </a:p>
          <a:p>
            <a:r>
              <a:rPr lang="en-IN" b="1" dirty="0">
                <a:solidFill>
                  <a:srgbClr val="000000"/>
                </a:solidFill>
                <a:latin typeface="Courier New" panose="02070309020205020404" pitchFamily="49" charset="0"/>
              </a:rPr>
              <a:t>    </a:t>
            </a:r>
            <a:r>
              <a:rPr lang="en-IN" b="1" dirty="0">
                <a:solidFill>
                  <a:srgbClr val="008000"/>
                </a:solidFill>
                <a:latin typeface="Courier New" panose="02070309020205020404" pitchFamily="49" charset="0"/>
              </a:rPr>
              <a:t>// Determine if an object is in an array.</a:t>
            </a:r>
            <a:endParaRPr lang="en-IN" b="1" dirty="0">
              <a:solidFill>
                <a:srgbClr val="000000"/>
              </a:solidFill>
              <a:latin typeface="Courier New" panose="02070309020205020404" pitchFamily="49" charset="0"/>
            </a:endParaRPr>
          </a:p>
          <a:p>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static</a:t>
            </a:r>
            <a:r>
              <a:rPr lang="en-IN" b="1" dirty="0">
                <a:solidFill>
                  <a:srgbClr val="000000"/>
                </a:solidFill>
                <a:latin typeface="Courier New" panose="02070309020205020404" pitchFamily="49" charset="0"/>
              </a:rPr>
              <a:t> &lt;</a:t>
            </a:r>
            <a:r>
              <a:rPr lang="en-IN" b="1" dirty="0">
                <a:solidFill>
                  <a:srgbClr val="0000FF"/>
                </a:solidFill>
                <a:latin typeface="Courier New" panose="02070309020205020404" pitchFamily="49" charset="0"/>
              </a:rPr>
              <a:t>T</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V</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extends</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T</a:t>
            </a:r>
            <a:r>
              <a:rPr lang="en-IN" b="1" dirty="0">
                <a:solidFill>
                  <a:srgbClr val="000000"/>
                </a:solidFill>
                <a:latin typeface="Courier New" panose="02070309020205020404" pitchFamily="49" charset="0"/>
              </a:rPr>
              <a:t>&gt; </a:t>
            </a:r>
            <a:r>
              <a:rPr lang="en-IN" b="1" dirty="0" err="1">
                <a:solidFill>
                  <a:srgbClr val="0000FF"/>
                </a:solidFill>
                <a:latin typeface="Courier New" panose="02070309020205020404" pitchFamily="49" charset="0"/>
              </a:rPr>
              <a:t>boolean</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isIn</a:t>
            </a:r>
            <a:r>
              <a:rPr lang="en-IN" b="1" dirty="0">
                <a:solidFill>
                  <a:srgbClr val="000000"/>
                </a:solidFill>
                <a:latin typeface="Courier New" panose="02070309020205020404" pitchFamily="49" charset="0"/>
              </a:rPr>
              <a:t>(</a:t>
            </a:r>
            <a:r>
              <a:rPr lang="en-IN" b="1" dirty="0">
                <a:solidFill>
                  <a:srgbClr val="0000FF"/>
                </a:solidFill>
                <a:latin typeface="Courier New" panose="02070309020205020404" pitchFamily="49" charset="0"/>
              </a:rPr>
              <a:t>T</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givenID</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V</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defaultBookList</a:t>
            </a:r>
            <a:r>
              <a:rPr lang="en-IN" b="1" dirty="0">
                <a:solidFill>
                  <a:srgbClr val="000000"/>
                </a:solidFill>
                <a:latin typeface="Courier New" panose="02070309020205020404" pitchFamily="49" charset="0"/>
              </a:rPr>
              <a:t>) {</a:t>
            </a:r>
          </a:p>
          <a:p>
            <a:r>
              <a:rPr lang="en-IN" b="1" dirty="0">
                <a:solidFill>
                  <a:srgbClr val="000000"/>
                </a:solidFill>
                <a:latin typeface="Courier New" panose="02070309020205020404" pitchFamily="49" charset="0"/>
              </a:rPr>
              <a:t/>
            </a:r>
            <a:br>
              <a:rPr lang="en-IN" b="1" dirty="0">
                <a:solidFill>
                  <a:srgbClr val="000000"/>
                </a:solidFill>
                <a:latin typeface="Courier New" panose="02070309020205020404" pitchFamily="49" charset="0"/>
              </a:rPr>
            </a:b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for</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int</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i</a:t>
            </a:r>
            <a:r>
              <a:rPr lang="en-IN" b="1" dirty="0">
                <a:solidFill>
                  <a:srgbClr val="000000"/>
                </a:solidFill>
                <a:latin typeface="Courier New" panose="02070309020205020404" pitchFamily="49" charset="0"/>
              </a:rPr>
              <a:t> = </a:t>
            </a:r>
            <a:r>
              <a:rPr lang="en-IN" b="1" dirty="0">
                <a:solidFill>
                  <a:srgbClr val="09885A"/>
                </a:solidFill>
                <a:latin typeface="Courier New" panose="02070309020205020404" pitchFamily="49" charset="0"/>
              </a:rPr>
              <a:t>0</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i</a:t>
            </a:r>
            <a:r>
              <a:rPr lang="en-IN" b="1" dirty="0">
                <a:solidFill>
                  <a:srgbClr val="000000"/>
                </a:solidFill>
                <a:latin typeface="Courier New" panose="02070309020205020404" pitchFamily="49" charset="0"/>
              </a:rPr>
              <a:t> &lt; </a:t>
            </a:r>
            <a:r>
              <a:rPr lang="en-IN" b="1" dirty="0" err="1">
                <a:solidFill>
                  <a:srgbClr val="000000"/>
                </a:solidFill>
                <a:latin typeface="Courier New" panose="02070309020205020404" pitchFamily="49" charset="0"/>
              </a:rPr>
              <a:t>defaultBookList.length</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i</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if</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givenID.equals</a:t>
            </a:r>
            <a:r>
              <a:rPr lang="en-IN" b="1" dirty="0">
                <a:solidFill>
                  <a:srgbClr val="000000"/>
                </a:solidFill>
                <a:latin typeface="Courier New" panose="02070309020205020404" pitchFamily="49" charset="0"/>
              </a:rPr>
              <a:t>(</a:t>
            </a:r>
            <a:r>
              <a:rPr lang="en-IN" b="1" dirty="0" err="1">
                <a:solidFill>
                  <a:srgbClr val="000000"/>
                </a:solidFill>
                <a:latin typeface="Courier New" panose="02070309020205020404" pitchFamily="49" charset="0"/>
              </a:rPr>
              <a:t>defaultBookList</a:t>
            </a:r>
            <a:r>
              <a:rPr lang="en-IN" b="1" dirty="0">
                <a:solidFill>
                  <a:srgbClr val="000000"/>
                </a:solidFill>
                <a:latin typeface="Courier New" panose="02070309020205020404" pitchFamily="49" charset="0"/>
              </a:rPr>
              <a:t>[</a:t>
            </a:r>
            <a:r>
              <a:rPr lang="en-IN" b="1" dirty="0" err="1">
                <a:solidFill>
                  <a:srgbClr val="000000"/>
                </a:solidFill>
                <a:latin typeface="Courier New" panose="02070309020205020404" pitchFamily="49" charset="0"/>
              </a:rPr>
              <a:t>i</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return</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true</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return</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false</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endParaRPr lang="en-IN" b="1" dirty="0">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1490135253"/>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itchFamily="18" charset="0"/>
              </a:rPr>
              <a:t>Creating a Generic Method - Demonstration</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E954AFD-8F0A-406B-A755-C5268C340511}"/>
              </a:ext>
            </a:extLst>
          </p:cNvPr>
          <p:cNvSpPr/>
          <p:nvPr/>
        </p:nvSpPr>
        <p:spPr>
          <a:xfrm>
            <a:off x="161365" y="1710311"/>
            <a:ext cx="8821270" cy="4431983"/>
          </a:xfrm>
          <a:prstGeom prst="rect">
            <a:avLst/>
          </a:prstGeom>
          <a:solidFill>
            <a:schemeClr val="bg1">
              <a:lumMod val="95000"/>
            </a:schemeClr>
          </a:solidFill>
          <a:ln>
            <a:solidFill>
              <a:schemeClr val="bg1">
                <a:lumMod val="50000"/>
              </a:schemeClr>
            </a:solidFill>
          </a:ln>
        </p:spPr>
        <p:txBody>
          <a:bodyPr wrap="square">
            <a:spAutoFit/>
          </a:bodyPr>
          <a:lstStyle/>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public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static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void</a:t>
            </a:r>
            <a:r>
              <a:rPr lang="en-IN" sz="1600" b="1" dirty="0">
                <a:solidFill>
                  <a:srgbClr val="000000"/>
                </a:solidFill>
                <a:latin typeface="Courier New" panose="02070309020205020404" pitchFamily="49" charset="0"/>
              </a:rPr>
              <a:t> main(</a:t>
            </a:r>
            <a:r>
              <a:rPr lang="en-IN" sz="1600" b="1" dirty="0">
                <a:solidFill>
                  <a:srgbClr val="0000FF"/>
                </a:solidFill>
                <a:latin typeface="Courier New" panose="02070309020205020404" pitchFamily="49" charset="0"/>
              </a:rPr>
              <a:t>String</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args</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Use </a:t>
            </a:r>
            <a:r>
              <a:rPr lang="en-IN" sz="1600" b="1" dirty="0" err="1">
                <a:solidFill>
                  <a:srgbClr val="008000"/>
                </a:solidFill>
                <a:latin typeface="Courier New" panose="02070309020205020404" pitchFamily="49" charset="0"/>
              </a:rPr>
              <a:t>isIn</a:t>
            </a:r>
            <a:r>
              <a:rPr lang="en-IN" sz="1600" b="1" dirty="0">
                <a:solidFill>
                  <a:srgbClr val="008000"/>
                </a:solidFill>
                <a:latin typeface="Courier New" panose="02070309020205020404" pitchFamily="49" charset="0"/>
              </a:rPr>
              <a:t>() on Integers.</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Integer</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bookListInNumbers</a:t>
            </a:r>
            <a:r>
              <a:rPr lang="en-IN" sz="1600" b="1" dirty="0">
                <a:solidFill>
                  <a:srgbClr val="000000"/>
                </a:solidFill>
                <a:latin typeface="Courier New" panose="02070309020205020404" pitchFamily="49" charset="0"/>
              </a:rPr>
              <a:t>[] = { </a:t>
            </a:r>
            <a:r>
              <a:rPr lang="en-IN" sz="1600" b="1" dirty="0">
                <a:solidFill>
                  <a:srgbClr val="09885A"/>
                </a:solidFill>
                <a:latin typeface="Courier New" panose="02070309020205020404" pitchFamily="49" charset="0"/>
              </a:rPr>
              <a:t>1</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2</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3</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4</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5</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if</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isIn</a:t>
            </a:r>
            <a:r>
              <a:rPr lang="en-IN" sz="1600" b="1" dirty="0">
                <a:solidFill>
                  <a:srgbClr val="000000"/>
                </a:solidFill>
                <a:latin typeface="Courier New" panose="02070309020205020404" pitchFamily="49" charset="0"/>
              </a:rPr>
              <a:t>(</a:t>
            </a:r>
            <a:r>
              <a:rPr lang="en-IN" sz="1600" b="1" dirty="0">
                <a:solidFill>
                  <a:srgbClr val="09885A"/>
                </a:solidFill>
                <a:latin typeface="Courier New" panose="02070309020205020404" pitchFamily="49" charset="0"/>
              </a:rPr>
              <a:t>2</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bookListInNumbers</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"2 is in </a:t>
            </a:r>
            <a:r>
              <a:rPr lang="en-IN" sz="1600" b="1" dirty="0" err="1">
                <a:solidFill>
                  <a:srgbClr val="A31515"/>
                </a:solidFill>
                <a:latin typeface="Courier New" panose="02070309020205020404" pitchFamily="49" charset="0"/>
              </a:rPr>
              <a:t>nums</a:t>
            </a:r>
            <a:r>
              <a:rPr lang="en-IN" sz="1600" b="1" dirty="0">
                <a:solidFill>
                  <a:srgbClr val="A31515"/>
                </a:solidFill>
                <a:latin typeface="Courier New" panose="02070309020205020404" pitchFamily="49" charset="0"/>
              </a:rPr>
              <a:t>"</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if</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isIn</a:t>
            </a:r>
            <a:r>
              <a:rPr lang="en-IN" sz="1600" b="1" dirty="0">
                <a:solidFill>
                  <a:srgbClr val="000000"/>
                </a:solidFill>
                <a:latin typeface="Courier New" panose="02070309020205020404" pitchFamily="49" charset="0"/>
              </a:rPr>
              <a:t>(</a:t>
            </a:r>
            <a:r>
              <a:rPr lang="en-IN" sz="1600" b="1" dirty="0">
                <a:solidFill>
                  <a:srgbClr val="09885A"/>
                </a:solidFill>
                <a:latin typeface="Courier New" panose="02070309020205020404" pitchFamily="49" charset="0"/>
              </a:rPr>
              <a:t>7</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bookListInNumbers</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"7 is not in </a:t>
            </a:r>
            <a:r>
              <a:rPr lang="en-IN" sz="1600" b="1" dirty="0" err="1">
                <a:solidFill>
                  <a:srgbClr val="A31515"/>
                </a:solidFill>
                <a:latin typeface="Courier New" panose="02070309020205020404" pitchFamily="49" charset="0"/>
              </a:rPr>
              <a:t>nums</a:t>
            </a:r>
            <a:r>
              <a:rPr lang="en-IN" sz="1600" b="1" dirty="0">
                <a:solidFill>
                  <a:srgbClr val="A31515"/>
                </a:solidFill>
                <a:latin typeface="Courier New" panose="02070309020205020404" pitchFamily="49" charset="0"/>
              </a:rPr>
              <a:t>"</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Use </a:t>
            </a:r>
            <a:r>
              <a:rPr lang="en-IN" sz="1600" b="1" dirty="0" err="1">
                <a:solidFill>
                  <a:srgbClr val="008000"/>
                </a:solidFill>
                <a:latin typeface="Courier New" panose="02070309020205020404" pitchFamily="49" charset="0"/>
              </a:rPr>
              <a:t>isIn</a:t>
            </a:r>
            <a:r>
              <a:rPr lang="en-IN" sz="1600" b="1" dirty="0">
                <a:solidFill>
                  <a:srgbClr val="008000"/>
                </a:solidFill>
                <a:latin typeface="Courier New" panose="02070309020205020404" pitchFamily="49" charset="0"/>
              </a:rPr>
              <a:t>() on Strings.</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String</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bookListInString</a:t>
            </a:r>
            <a:r>
              <a:rPr lang="en-IN" sz="1600" b="1" dirty="0">
                <a:solidFill>
                  <a:srgbClr val="000000"/>
                </a:solidFill>
                <a:latin typeface="Courier New" panose="02070309020205020404" pitchFamily="49" charset="0"/>
              </a:rPr>
              <a:t>[] = { </a:t>
            </a:r>
            <a:r>
              <a:rPr lang="en-IN" sz="1600" b="1" dirty="0">
                <a:solidFill>
                  <a:srgbClr val="A31515"/>
                </a:solidFill>
                <a:latin typeface="Courier New" panose="02070309020205020404" pitchFamily="49" charset="0"/>
              </a:rPr>
              <a:t>"one"</a:t>
            </a:r>
            <a:r>
              <a:rPr lang="en-IN" sz="1600" b="1" dirty="0">
                <a:solidFill>
                  <a:srgbClr val="000000"/>
                </a:solidFill>
                <a:latin typeface="Courier New" panose="02070309020205020404" pitchFamily="49" charset="0"/>
              </a:rPr>
              <a:t>, </a:t>
            </a:r>
            <a:r>
              <a:rPr lang="en-IN" sz="1600" b="1" dirty="0">
                <a:solidFill>
                  <a:srgbClr val="A31515"/>
                </a:solidFill>
                <a:latin typeface="Courier New" panose="02070309020205020404" pitchFamily="49" charset="0"/>
              </a:rPr>
              <a:t>"two"</a:t>
            </a:r>
            <a:r>
              <a:rPr lang="en-IN" sz="1600" b="1" dirty="0">
                <a:solidFill>
                  <a:srgbClr val="000000"/>
                </a:solidFill>
                <a:latin typeface="Courier New" panose="02070309020205020404" pitchFamily="49" charset="0"/>
              </a:rPr>
              <a:t>, </a:t>
            </a:r>
            <a:r>
              <a:rPr lang="en-IN" sz="1600" b="1" dirty="0">
                <a:solidFill>
                  <a:srgbClr val="A31515"/>
                </a:solidFill>
                <a:latin typeface="Courier New" panose="02070309020205020404" pitchFamily="49" charset="0"/>
              </a:rPr>
              <a:t>"three"</a:t>
            </a:r>
            <a:r>
              <a:rPr lang="en-IN" sz="1600" b="1" dirty="0">
                <a:solidFill>
                  <a:srgbClr val="000000"/>
                </a:solidFill>
                <a:latin typeface="Courier New" panose="02070309020205020404" pitchFamily="49" charset="0"/>
              </a:rPr>
              <a:t>, </a:t>
            </a:r>
            <a:r>
              <a:rPr lang="en-IN" sz="1600" b="1" dirty="0">
                <a:solidFill>
                  <a:srgbClr val="A31515"/>
                </a:solidFill>
                <a:latin typeface="Courier New" panose="02070309020205020404" pitchFamily="49" charset="0"/>
              </a:rPr>
              <a:t>"four"</a:t>
            </a:r>
            <a:r>
              <a:rPr lang="en-IN" sz="1600" b="1" dirty="0">
                <a:solidFill>
                  <a:srgbClr val="000000"/>
                </a:solidFill>
                <a:latin typeface="Courier New" panose="02070309020205020404" pitchFamily="49" charset="0"/>
              </a:rPr>
              <a:t>, </a:t>
            </a:r>
            <a:r>
              <a:rPr lang="en-IN" sz="1600" b="1" dirty="0">
                <a:solidFill>
                  <a:srgbClr val="A31515"/>
                </a:solidFill>
                <a:latin typeface="Courier New" panose="02070309020205020404" pitchFamily="49" charset="0"/>
              </a:rPr>
              <a:t>"five"</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if</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isIn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"two"</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bookListInString</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"two is in strs"</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if</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isIn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"seven"</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bookListInString</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"seven is not in strs"</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a:t>
            </a:r>
            <a:endParaRPr lang="en-IN" sz="1600" b="1" dirty="0">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4034109395"/>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itchFamily="18" charset="0"/>
              </a:rPr>
              <a:t>Generic Constructors</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59D1503C-181F-4F21-8FA1-556DA35D7D44}"/>
              </a:ext>
            </a:extLst>
          </p:cNvPr>
          <p:cNvSpPr/>
          <p:nvPr/>
        </p:nvSpPr>
        <p:spPr>
          <a:xfrm>
            <a:off x="502023" y="1604139"/>
            <a:ext cx="8139953" cy="400110"/>
          </a:xfrm>
          <a:prstGeom prst="rect">
            <a:avLst/>
          </a:prstGeom>
        </p:spPr>
        <p:txBody>
          <a:bodyPr wrap="square">
            <a:spAutoFit/>
          </a:bodyPr>
          <a:lstStyle/>
          <a:p>
            <a:r>
              <a:rPr lang="en-IN" sz="2000" dirty="0">
                <a:latin typeface="Cambria" panose="02040503050406030204" pitchFamily="18" charset="0"/>
              </a:rPr>
              <a:t>It is also possible for constructors to be generic, even if their class is not.</a:t>
            </a:r>
          </a:p>
        </p:txBody>
      </p:sp>
      <p:sp>
        <p:nvSpPr>
          <p:cNvPr id="3" name="Rectangle 2">
            <a:extLst>
              <a:ext uri="{FF2B5EF4-FFF2-40B4-BE49-F238E27FC236}">
                <a16:creationId xmlns:a16="http://schemas.microsoft.com/office/drawing/2014/main" xmlns="" id="{00DC8389-8CD6-4D91-B478-2A78F4F56BE7}"/>
              </a:ext>
            </a:extLst>
          </p:cNvPr>
          <p:cNvSpPr/>
          <p:nvPr/>
        </p:nvSpPr>
        <p:spPr>
          <a:xfrm>
            <a:off x="309518" y="2175828"/>
            <a:ext cx="8524964" cy="3046988"/>
          </a:xfrm>
          <a:prstGeom prst="rect">
            <a:avLst/>
          </a:prstGeom>
          <a:solidFill>
            <a:schemeClr val="bg1">
              <a:lumMod val="95000"/>
            </a:schemeClr>
          </a:solidFill>
        </p:spPr>
        <p:txBody>
          <a:bodyPr wrap="square">
            <a:spAutoFit/>
          </a:bodyPr>
          <a:lstStyle/>
          <a:p>
            <a:r>
              <a:rPr lang="en-IN" sz="1600" b="1" dirty="0">
                <a:solidFill>
                  <a:srgbClr val="0000FF"/>
                </a:solidFill>
                <a:latin typeface="Courier New" panose="02070309020205020404" pitchFamily="49" charset="0"/>
              </a:rPr>
              <a:t>package</a:t>
            </a:r>
            <a:r>
              <a:rPr lang="en-IN" sz="1600" b="1" dirty="0">
                <a:solidFill>
                  <a:srgbClr val="000000"/>
                </a:solidFill>
                <a:latin typeface="Courier New" panose="02070309020205020404" pitchFamily="49" charset="0"/>
              </a:rPr>
              <a:t> com.imarticus.tutorial.arraystringcollectiongenerics.demos.generics</a:t>
            </a:r>
            <a:r>
              <a:rPr lang="en-IN" sz="1600" b="1" dirty="0" smtClean="0">
                <a:solidFill>
                  <a:srgbClr val="000000"/>
                </a:solidFill>
                <a:latin typeface="Courier New" panose="02070309020205020404" pitchFamily="49" charset="0"/>
              </a:rPr>
              <a:t>;</a:t>
            </a:r>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8000"/>
                </a:solidFill>
                <a:latin typeface="Courier New" panose="02070309020205020404" pitchFamily="49" charset="0"/>
              </a:rPr>
              <a:t>// Use a generic constructor.</a:t>
            </a:r>
            <a:endParaRPr lang="en-IN" sz="1600" b="1" dirty="0">
              <a:solidFill>
                <a:srgbClr val="000000"/>
              </a:solidFill>
              <a:latin typeface="Courier New" panose="02070309020205020404" pitchFamily="49" charset="0"/>
            </a:endParaRPr>
          </a:p>
          <a:p>
            <a:r>
              <a:rPr lang="en-IN" sz="1600" b="1" dirty="0">
                <a:solidFill>
                  <a:srgbClr val="0000FF"/>
                </a:solidFill>
                <a:latin typeface="Courier New" panose="02070309020205020404" pitchFamily="49" charset="0"/>
              </a:rPr>
              <a:t>class</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BookPrice</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private</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double</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priceInINR</a:t>
            </a:r>
            <a:r>
              <a:rPr lang="en-IN" sz="1600" b="1" dirty="0" smtClean="0">
                <a:solidFill>
                  <a:srgbClr val="000000"/>
                </a:solidFill>
                <a:latin typeface="Courier New" panose="02070309020205020404" pitchFamily="49" charset="0"/>
              </a:rPr>
              <a:t>;</a:t>
            </a:r>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0000"/>
                </a:solidFill>
                <a:latin typeface="Courier New" panose="02070309020205020404" pitchFamily="49" charset="0"/>
              </a:rPr>
              <a:t>    &lt;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extends</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Number</a:t>
            </a:r>
            <a:r>
              <a:rPr lang="en-IN" sz="1600" b="1" dirty="0">
                <a:solidFill>
                  <a:srgbClr val="000000"/>
                </a:solidFill>
                <a:latin typeface="Courier New" panose="02070309020205020404" pitchFamily="49" charset="0"/>
              </a:rPr>
              <a:t>&gt; </a:t>
            </a:r>
            <a:r>
              <a:rPr lang="en-IN" sz="1600" b="1" dirty="0" err="1">
                <a:solidFill>
                  <a:srgbClr val="000000"/>
                </a:solidFill>
                <a:latin typeface="Courier New" panose="02070309020205020404" pitchFamily="49" charset="0"/>
              </a:rPr>
              <a:t>BookPrice</a:t>
            </a:r>
            <a:r>
              <a:rPr lang="en-IN" sz="1600" b="1" dirty="0">
                <a:solidFill>
                  <a:srgbClr val="000000"/>
                </a:solidFill>
                <a:latin typeface="Courier New" panose="02070309020205020404" pitchFamily="49" charset="0"/>
              </a:rPr>
              <a: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actualValue</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priceInINR</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actualValue.doubleValue</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smtClean="0">
                <a:solidFill>
                  <a:srgbClr val="000000"/>
                </a:solidFill>
                <a:latin typeface="Courier New" panose="02070309020205020404" pitchFamily="49" charset="0"/>
              </a:rPr>
              <a:t>}</a:t>
            </a:r>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void</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showInfo</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a:t>
            </a:r>
            <a:r>
              <a:rPr lang="en-IN" sz="1600" b="1" dirty="0" err="1">
                <a:solidFill>
                  <a:srgbClr val="A31515"/>
                </a:solidFill>
                <a:latin typeface="Courier New" panose="02070309020205020404" pitchFamily="49" charset="0"/>
              </a:rPr>
              <a:t>priceInINR</a:t>
            </a:r>
            <a:r>
              <a:rPr lang="en-IN" sz="1600" b="1" dirty="0">
                <a:solidFill>
                  <a:srgbClr val="A31515"/>
                </a:solidFill>
                <a:latin typeface="Courier New" panose="02070309020205020404" pitchFamily="49" charset="0"/>
              </a:rPr>
              <a:t>: "</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priceInINR</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a:t>
            </a:r>
            <a:endParaRPr lang="en-IN" sz="1600" b="1" dirty="0">
              <a:solidFill>
                <a:srgbClr val="000000"/>
              </a:solidFill>
              <a:latin typeface="Courier New" panose="02070309020205020404" pitchFamily="49" charset="0"/>
            </a:endParaRPr>
          </a:p>
        </p:txBody>
      </p:sp>
    </p:spTree>
    <p:custDataLst>
      <p:tags r:id="rId1"/>
    </p:custDataLst>
    <p:extLst>
      <p:ext uri="{BB962C8B-B14F-4D97-AF65-F5344CB8AC3E}">
        <p14:creationId xmlns:p14="http://schemas.microsoft.com/office/powerpoint/2010/main" val="3557069541"/>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3" name="Rectangle 2">
            <a:extLst>
              <a:ext uri="{FF2B5EF4-FFF2-40B4-BE49-F238E27FC236}">
                <a16:creationId xmlns:a16="http://schemas.microsoft.com/office/drawing/2014/main" xmlns="" id="{00DC8389-8CD6-4D91-B478-2A78F4F56BE7}"/>
              </a:ext>
            </a:extLst>
          </p:cNvPr>
          <p:cNvSpPr/>
          <p:nvPr/>
        </p:nvSpPr>
        <p:spPr>
          <a:xfrm>
            <a:off x="982216" y="2004249"/>
            <a:ext cx="7179569" cy="2308324"/>
          </a:xfrm>
          <a:prstGeom prst="rect">
            <a:avLst/>
          </a:prstGeom>
          <a:solidFill>
            <a:schemeClr val="bg1">
              <a:lumMod val="95000"/>
            </a:schemeClr>
          </a:solidFill>
          <a:ln>
            <a:solidFill>
              <a:schemeClr val="bg1">
                <a:lumMod val="50000"/>
              </a:schemeClr>
            </a:solidFill>
          </a:ln>
        </p:spPr>
        <p:txBody>
          <a:bodyPr wrap="square">
            <a:spAutoFit/>
          </a:bodyPr>
          <a:lstStyle/>
          <a:p>
            <a:r>
              <a:rPr lang="en-IN" b="1" dirty="0">
                <a:solidFill>
                  <a:srgbClr val="0000FF"/>
                </a:solidFill>
                <a:latin typeface="Courier New" panose="02070309020205020404" pitchFamily="49" charset="0"/>
              </a:rPr>
              <a:t>public</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class</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FindBookPrice</a:t>
            </a:r>
            <a:r>
              <a:rPr lang="en-IN" b="1" dirty="0">
                <a:solidFill>
                  <a:srgbClr val="000000"/>
                </a:solidFill>
                <a:latin typeface="Courier New" panose="02070309020205020404" pitchFamily="49" charset="0"/>
              </a:rPr>
              <a:t> {</a:t>
            </a:r>
          </a:p>
          <a:p>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public</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static</a:t>
            </a:r>
            <a:r>
              <a:rPr lang="en-IN" b="1" dirty="0">
                <a:solidFill>
                  <a:srgbClr val="000000"/>
                </a:solidFill>
                <a:latin typeface="Courier New" panose="02070309020205020404" pitchFamily="49" charset="0"/>
              </a:rPr>
              <a:t> </a:t>
            </a:r>
            <a:r>
              <a:rPr lang="en-IN" b="1" dirty="0">
                <a:solidFill>
                  <a:srgbClr val="0000FF"/>
                </a:solidFill>
                <a:latin typeface="Courier New" panose="02070309020205020404" pitchFamily="49" charset="0"/>
              </a:rPr>
              <a:t>void</a:t>
            </a:r>
            <a:r>
              <a:rPr lang="en-IN" b="1" dirty="0">
                <a:solidFill>
                  <a:srgbClr val="000000"/>
                </a:solidFill>
                <a:latin typeface="Courier New" panose="02070309020205020404" pitchFamily="49" charset="0"/>
              </a:rPr>
              <a:t> main(</a:t>
            </a:r>
            <a:r>
              <a:rPr lang="en-IN" b="1" dirty="0">
                <a:solidFill>
                  <a:srgbClr val="0000FF"/>
                </a:solidFill>
                <a:latin typeface="Courier New" panose="02070309020205020404" pitchFamily="49" charset="0"/>
              </a:rPr>
              <a:t>String</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args</a:t>
            </a:r>
            <a:r>
              <a:rPr lang="en-IN" b="1" dirty="0">
                <a:solidFill>
                  <a:srgbClr val="000000"/>
                </a:solidFill>
                <a:latin typeface="Courier New" panose="02070309020205020404" pitchFamily="49" charset="0"/>
              </a:rPr>
              <a:t>[]) {</a:t>
            </a:r>
          </a:p>
          <a:p>
            <a:r>
              <a:rPr lang="en-IN" b="1" dirty="0">
                <a:solidFill>
                  <a:srgbClr val="000000"/>
                </a:solidFill>
                <a:latin typeface="Courier New" panose="02070309020205020404" pitchFamily="49" charset="0"/>
              </a:rPr>
              <a:t>        </a:t>
            </a:r>
            <a:r>
              <a:rPr lang="en-IN" b="1" dirty="0" err="1">
                <a:solidFill>
                  <a:srgbClr val="0000FF"/>
                </a:solidFill>
                <a:latin typeface="Courier New" panose="02070309020205020404" pitchFamily="49" charset="0"/>
              </a:rPr>
              <a:t>BookPrice</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oldPrice</a:t>
            </a:r>
            <a:r>
              <a:rPr lang="en-IN" b="1" dirty="0">
                <a:solidFill>
                  <a:srgbClr val="000000"/>
                </a:solidFill>
                <a:latin typeface="Courier New" panose="02070309020205020404" pitchFamily="49" charset="0"/>
              </a:rPr>
              <a:t> = </a:t>
            </a:r>
            <a:r>
              <a:rPr lang="en-IN" b="1" dirty="0">
                <a:solidFill>
                  <a:srgbClr val="0000FF"/>
                </a:solidFill>
                <a:latin typeface="Courier New" panose="02070309020205020404" pitchFamily="49" charset="0"/>
              </a:rPr>
              <a:t>new</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BookPrice</a:t>
            </a:r>
            <a:r>
              <a:rPr lang="en-IN" b="1" dirty="0">
                <a:solidFill>
                  <a:srgbClr val="000000"/>
                </a:solidFill>
                <a:latin typeface="Courier New" panose="02070309020205020404" pitchFamily="49" charset="0"/>
              </a:rPr>
              <a:t>(</a:t>
            </a:r>
            <a:r>
              <a:rPr lang="en-IN" b="1" dirty="0">
                <a:solidFill>
                  <a:srgbClr val="09885A"/>
                </a:solidFill>
                <a:latin typeface="Courier New" panose="02070309020205020404" pitchFamily="49" charset="0"/>
              </a:rPr>
              <a:t>100</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r>
              <a:rPr lang="en-IN" b="1" dirty="0" err="1">
                <a:solidFill>
                  <a:srgbClr val="0000FF"/>
                </a:solidFill>
                <a:latin typeface="Courier New" panose="02070309020205020404" pitchFamily="49" charset="0"/>
              </a:rPr>
              <a:t>BookPrice</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newPrice</a:t>
            </a:r>
            <a:r>
              <a:rPr lang="en-IN" b="1" dirty="0">
                <a:solidFill>
                  <a:srgbClr val="000000"/>
                </a:solidFill>
                <a:latin typeface="Courier New" panose="02070309020205020404" pitchFamily="49" charset="0"/>
              </a:rPr>
              <a:t> = </a:t>
            </a:r>
            <a:r>
              <a:rPr lang="en-IN" b="1" dirty="0">
                <a:solidFill>
                  <a:srgbClr val="0000FF"/>
                </a:solidFill>
                <a:latin typeface="Courier New" panose="02070309020205020404" pitchFamily="49" charset="0"/>
              </a:rPr>
              <a:t>new</a:t>
            </a:r>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BookPrice</a:t>
            </a:r>
            <a:r>
              <a:rPr lang="en-IN" b="1" dirty="0">
                <a:solidFill>
                  <a:srgbClr val="000000"/>
                </a:solidFill>
                <a:latin typeface="Courier New" panose="02070309020205020404" pitchFamily="49" charset="0"/>
              </a:rPr>
              <a:t>(</a:t>
            </a:r>
            <a:r>
              <a:rPr lang="en-IN" b="1" dirty="0">
                <a:solidFill>
                  <a:srgbClr val="09885A"/>
                </a:solidFill>
                <a:latin typeface="Courier New" panose="02070309020205020404" pitchFamily="49" charset="0"/>
              </a:rPr>
              <a:t>123.5F</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oldPrice.showInfo</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r>
              <a:rPr lang="en-IN" b="1" dirty="0" err="1">
                <a:solidFill>
                  <a:srgbClr val="000000"/>
                </a:solidFill>
                <a:latin typeface="Courier New" panose="02070309020205020404" pitchFamily="49" charset="0"/>
              </a:rPr>
              <a:t>newPrice.showInfo</a:t>
            </a:r>
            <a:r>
              <a:rPr lang="en-IN" b="1" dirty="0">
                <a:solidFill>
                  <a:srgbClr val="000000"/>
                </a:solidFill>
                <a:latin typeface="Courier New" panose="02070309020205020404" pitchFamily="49" charset="0"/>
              </a:rPr>
              <a:t>();</a:t>
            </a:r>
          </a:p>
          <a:p>
            <a:r>
              <a:rPr lang="en-IN" b="1" dirty="0">
                <a:solidFill>
                  <a:srgbClr val="000000"/>
                </a:solidFill>
                <a:latin typeface="Courier New" panose="02070309020205020404" pitchFamily="49" charset="0"/>
              </a:rPr>
              <a:t>    }</a:t>
            </a:r>
          </a:p>
          <a:p>
            <a:r>
              <a:rPr lang="en-IN" b="1" dirty="0">
                <a:solidFill>
                  <a:srgbClr val="000000"/>
                </a:solidFill>
                <a:latin typeface="Courier New" panose="02070309020205020404" pitchFamily="49" charset="0"/>
              </a:rPr>
              <a:t>}</a:t>
            </a:r>
            <a:endParaRPr lang="en-IN" b="1" dirty="0">
              <a:solidFill>
                <a:srgbClr val="000000"/>
              </a:solidFill>
              <a:effectLst/>
              <a:latin typeface="Courier New" panose="02070309020205020404" pitchFamily="49" charset="0"/>
            </a:endParaRPr>
          </a:p>
        </p:txBody>
      </p:sp>
      <p:sp>
        <p:nvSpPr>
          <p:cNvPr id="6" name="Rectangle 5"/>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itchFamily="18" charset="0"/>
              </a:rPr>
              <a:t>Generic Constructors</a:t>
            </a:r>
            <a:endParaRPr lang="en-US" sz="2000" b="1" dirty="0">
              <a:solidFill>
                <a:schemeClr val="bg1"/>
              </a:solidFill>
              <a:latin typeface="Cambria" panose="02040503050406030204" pitchFamily="18" charset="0"/>
              <a:cs typeface="Avenir Light"/>
            </a:endParaRPr>
          </a:p>
        </p:txBody>
      </p:sp>
    </p:spTree>
    <p:custDataLst>
      <p:tags r:id="rId1"/>
    </p:custDataLst>
    <p:extLst>
      <p:ext uri="{BB962C8B-B14F-4D97-AF65-F5344CB8AC3E}">
        <p14:creationId xmlns:p14="http://schemas.microsoft.com/office/powerpoint/2010/main" val="1296365046"/>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smtClean="0">
                <a:solidFill>
                  <a:schemeClr val="bg1"/>
                </a:solidFill>
                <a:latin typeface="Cambria" pitchFamily="18" charset="0"/>
              </a:rPr>
              <a:t>Generic </a:t>
            </a:r>
            <a:r>
              <a:rPr lang="en-IN" sz="2000" b="1" dirty="0">
                <a:solidFill>
                  <a:schemeClr val="bg1"/>
                </a:solidFill>
                <a:latin typeface="Cambria" pitchFamily="18" charset="0"/>
              </a:rPr>
              <a:t>Interfaces</a:t>
            </a:r>
            <a:endParaRPr lang="en-US" sz="2000" b="1" dirty="0">
              <a:solidFill>
                <a:schemeClr val="bg1"/>
              </a:solidFill>
              <a:latin typeface="Cambria" panose="02040503050406030204" pitchFamily="18" charset="0"/>
              <a:cs typeface="Avenir Light"/>
            </a:endParaRPr>
          </a:p>
        </p:txBody>
      </p:sp>
      <p:sp>
        <p:nvSpPr>
          <p:cNvPr id="6" name="Rectangle 5"/>
          <p:cNvSpPr/>
          <p:nvPr/>
        </p:nvSpPr>
        <p:spPr>
          <a:xfrm>
            <a:off x="569494" y="1817318"/>
            <a:ext cx="4852737" cy="1572768"/>
          </a:xfrm>
          <a:prstGeom prst="rect">
            <a:avLst/>
          </a:prstGeom>
          <a:solidFill>
            <a:schemeClr val="accent6">
              <a:lumMod val="20000"/>
              <a:lumOff val="80000"/>
            </a:schemeClr>
          </a:solidFill>
        </p:spPr>
        <p:txBody>
          <a:bodyPr wrap="square" tIns="91440" bIns="91440" anchor="ctr" anchorCtr="1">
            <a:noAutofit/>
          </a:bodyPr>
          <a:lstStyle/>
          <a:p>
            <a:pPr marL="285750" indent="-285750">
              <a:buFont typeface="Arial" panose="020B0604020202020204" pitchFamily="34" charset="0"/>
              <a:buChar char="•"/>
            </a:pPr>
            <a:r>
              <a:rPr lang="en-US" dirty="0">
                <a:latin typeface="Cambria" panose="02040503050406030204" pitchFamily="18" charset="0"/>
              </a:rPr>
              <a:t>In addition to generic classes and methods, you can also have generic </a:t>
            </a:r>
            <a:r>
              <a:rPr lang="en-US" dirty="0" smtClean="0">
                <a:latin typeface="Cambria" panose="02040503050406030204" pitchFamily="18" charset="0"/>
              </a:rPr>
              <a:t>interfaces.</a:t>
            </a:r>
          </a:p>
          <a:p>
            <a:pPr marL="285750" indent="-285750">
              <a:buFont typeface="Arial" panose="020B0604020202020204" pitchFamily="34" charset="0"/>
              <a:buChar char="•"/>
            </a:pPr>
            <a:r>
              <a:rPr lang="en-US" dirty="0" smtClean="0">
                <a:latin typeface="Cambria" panose="02040503050406030204" pitchFamily="18" charset="0"/>
              </a:rPr>
              <a:t>Generic </a:t>
            </a:r>
            <a:r>
              <a:rPr lang="en-US" dirty="0">
                <a:latin typeface="Cambria" panose="02040503050406030204" pitchFamily="18" charset="0"/>
              </a:rPr>
              <a:t>interfaces are specified just like generic classes. </a:t>
            </a:r>
          </a:p>
        </p:txBody>
      </p:sp>
      <p:sp>
        <p:nvSpPr>
          <p:cNvPr id="8" name="Rectangle 7"/>
          <p:cNvSpPr/>
          <p:nvPr/>
        </p:nvSpPr>
        <p:spPr>
          <a:xfrm>
            <a:off x="3467856" y="3800561"/>
            <a:ext cx="5025549" cy="1569660"/>
          </a:xfrm>
          <a:prstGeom prst="rect">
            <a:avLst/>
          </a:prstGeom>
          <a:solidFill>
            <a:schemeClr val="bg1">
              <a:lumMod val="85000"/>
            </a:schemeClr>
          </a:solidFill>
        </p:spPr>
        <p:txBody>
          <a:bodyPr wrap="square" tIns="91440" bIns="91440" anchor="ctr" anchorCtr="1">
            <a:noAutofit/>
          </a:bodyPr>
          <a:lstStyle/>
          <a:p>
            <a:pPr algn="ctr"/>
            <a:r>
              <a:rPr lang="en-US" dirty="0">
                <a:latin typeface="Cambria" panose="02040503050406030204" pitchFamily="18" charset="0"/>
              </a:rPr>
              <a:t>Here is an example. It creates an interface called </a:t>
            </a:r>
            <a:r>
              <a:rPr lang="en-US" dirty="0" err="1">
                <a:latin typeface="Cambria" panose="02040503050406030204" pitchFamily="18" charset="0"/>
              </a:rPr>
              <a:t>MinMax</a:t>
            </a:r>
            <a:r>
              <a:rPr lang="en-US" dirty="0">
                <a:latin typeface="Cambria" panose="02040503050406030204" pitchFamily="18" charset="0"/>
              </a:rPr>
              <a:t> that declares the methods min( ) and max( ), which are expected to return the minimum and maximum value of some set of objects.</a:t>
            </a:r>
          </a:p>
        </p:txBody>
      </p:sp>
    </p:spTree>
    <p:custDataLst>
      <p:tags r:id="rId1"/>
    </p:custDataLst>
    <p:extLst>
      <p:ext uri="{BB962C8B-B14F-4D97-AF65-F5344CB8AC3E}">
        <p14:creationId xmlns:p14="http://schemas.microsoft.com/office/powerpoint/2010/main" val="3199491540"/>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4" name="Rectangle 3">
            <a:extLst>
              <a:ext uri="{FF2B5EF4-FFF2-40B4-BE49-F238E27FC236}">
                <a16:creationId xmlns:a16="http://schemas.microsoft.com/office/drawing/2014/main" xmlns="" id="{17B127C3-C427-4936-A1BF-A704450B2309}"/>
              </a:ext>
            </a:extLst>
          </p:cNvPr>
          <p:cNvSpPr/>
          <p:nvPr/>
        </p:nvSpPr>
        <p:spPr>
          <a:xfrm>
            <a:off x="161364" y="1616348"/>
            <a:ext cx="8821271" cy="4185761"/>
          </a:xfrm>
          <a:prstGeom prst="rect">
            <a:avLst/>
          </a:prstGeom>
          <a:solidFill>
            <a:schemeClr val="bg1">
              <a:lumMod val="95000"/>
            </a:schemeClr>
          </a:solidFill>
          <a:ln>
            <a:solidFill>
              <a:schemeClr val="bg1">
                <a:lumMod val="50000"/>
              </a:schemeClr>
            </a:solidFill>
          </a:ln>
        </p:spPr>
        <p:txBody>
          <a:bodyPr wrap="square">
            <a:spAutoFit/>
          </a:bodyPr>
          <a:lstStyle/>
          <a:p>
            <a:r>
              <a:rPr lang="en-IN" sz="1600" b="1" dirty="0">
                <a:solidFill>
                  <a:srgbClr val="0000FF"/>
                </a:solidFill>
                <a:latin typeface="Courier New" panose="02070309020205020404" pitchFamily="49" charset="0"/>
              </a:rPr>
              <a:t>package</a:t>
            </a:r>
            <a:r>
              <a:rPr lang="en-IN" sz="1600" b="1" dirty="0">
                <a:solidFill>
                  <a:srgbClr val="000000"/>
                </a:solidFill>
                <a:latin typeface="Courier New" panose="02070309020205020404" pitchFamily="49" charset="0"/>
              </a:rPr>
              <a:t> com.imarticus.tutorial.arraystringcollectiongenerics.demos.generics</a:t>
            </a:r>
            <a:r>
              <a:rPr lang="en-IN" sz="1600" b="1" dirty="0" smtClean="0">
                <a:solidFill>
                  <a:srgbClr val="000000"/>
                </a:solidFill>
                <a:latin typeface="Courier New" panose="02070309020205020404" pitchFamily="49" charset="0"/>
              </a:rPr>
              <a:t>;</a:t>
            </a:r>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8000"/>
                </a:solidFill>
                <a:latin typeface="Courier New" panose="02070309020205020404" pitchFamily="49" charset="0"/>
              </a:rPr>
              <a:t>// A generic interface example.</a:t>
            </a:r>
            <a:endParaRPr lang="en-IN" sz="1600" b="1" dirty="0">
              <a:solidFill>
                <a:srgbClr val="000000"/>
              </a:solidFill>
              <a:latin typeface="Courier New" panose="02070309020205020404" pitchFamily="49" charset="0"/>
            </a:endParaRPr>
          </a:p>
          <a:p>
            <a:r>
              <a:rPr lang="en-IN" sz="1600" b="1" dirty="0">
                <a:solidFill>
                  <a:srgbClr val="008000"/>
                </a:solidFill>
                <a:latin typeface="Courier New" panose="02070309020205020404" pitchFamily="49" charset="0"/>
              </a:rPr>
              <a:t>// A Min/Max interface.</a:t>
            </a:r>
            <a:endParaRPr lang="en-IN" sz="1600" b="1" dirty="0">
              <a:solidFill>
                <a:srgbClr val="000000"/>
              </a:solidFill>
              <a:latin typeface="Courier New" panose="02070309020205020404" pitchFamily="49" charset="0"/>
            </a:endParaRPr>
          </a:p>
          <a:p>
            <a:r>
              <a:rPr lang="en-IN" sz="1600" b="1" dirty="0">
                <a:solidFill>
                  <a:srgbClr val="0000FF"/>
                </a:solidFill>
                <a:latin typeface="Courier New" panose="02070309020205020404" pitchFamily="49" charset="0"/>
              </a:rPr>
              <a:t>interface</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AuthorList</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extends</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Comparable</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&gt;&gt;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min();</a:t>
            </a:r>
          </a:p>
          <a:p>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max();</a:t>
            </a:r>
          </a:p>
          <a:p>
            <a:r>
              <a:rPr lang="en-IN" sz="1600" b="1" dirty="0" smtClean="0">
                <a:solidFill>
                  <a:srgbClr val="000000"/>
                </a:solidFill>
                <a:latin typeface="Courier New" panose="02070309020205020404" pitchFamily="49" charset="0"/>
              </a:rPr>
              <a:t>}</a:t>
            </a:r>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8000"/>
                </a:solidFill>
                <a:latin typeface="Courier New" panose="02070309020205020404" pitchFamily="49" charset="0"/>
              </a:rPr>
              <a:t>// Now, implement </a:t>
            </a:r>
            <a:r>
              <a:rPr lang="en-IN" sz="1600" b="1" dirty="0" err="1">
                <a:solidFill>
                  <a:srgbClr val="008000"/>
                </a:solidFill>
                <a:latin typeface="Courier New" panose="02070309020205020404" pitchFamily="49" charset="0"/>
              </a:rPr>
              <a:t>MinMax</a:t>
            </a:r>
            <a:endParaRPr lang="en-IN" sz="1600" b="1" dirty="0">
              <a:solidFill>
                <a:srgbClr val="000000"/>
              </a:solidFill>
              <a:latin typeface="Courier New" panose="02070309020205020404" pitchFamily="49" charset="0"/>
            </a:endParaRPr>
          </a:p>
          <a:p>
            <a:r>
              <a:rPr lang="en-IN" sz="1600" b="1" dirty="0">
                <a:solidFill>
                  <a:srgbClr val="0000FF"/>
                </a:solidFill>
                <a:latin typeface="Courier New" panose="02070309020205020404" pitchFamily="49" charset="0"/>
              </a:rPr>
              <a:t>class</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extends</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Comparable</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&gt;&gt; </a:t>
            </a:r>
            <a:r>
              <a:rPr lang="en-IN" sz="1600" b="1" dirty="0">
                <a:solidFill>
                  <a:srgbClr val="0000FF"/>
                </a:solidFill>
                <a:latin typeface="Courier New" panose="02070309020205020404" pitchFamily="49" charset="0"/>
              </a:rPr>
              <a:t>implements</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AuthorList</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&gt;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BookList</a:t>
            </a:r>
            <a:r>
              <a:rPr lang="en-IN" sz="1600" b="1" dirty="0">
                <a:solidFill>
                  <a:srgbClr val="000000"/>
                </a:solidFill>
                <a:latin typeface="Courier New" panose="02070309020205020404" pitchFamily="49" charset="0"/>
              </a:rPr>
              <a:t>(</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o) {</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 = o;</a:t>
            </a:r>
          </a:p>
          <a:p>
            <a:r>
              <a:rPr lang="en-IN" sz="1600" b="1" dirty="0">
                <a:solidFill>
                  <a:srgbClr val="000000"/>
                </a:solidFill>
                <a:latin typeface="Courier New" panose="02070309020205020404" pitchFamily="49" charset="0"/>
              </a:rPr>
              <a:t>    }</a:t>
            </a:r>
            <a:endParaRPr lang="en-IN" sz="1600" b="1" dirty="0">
              <a:solidFill>
                <a:srgbClr val="000000"/>
              </a:solidFill>
              <a:effectLst/>
              <a:latin typeface="Courier New" panose="02070309020205020404" pitchFamily="49" charset="0"/>
            </a:endParaRPr>
          </a:p>
        </p:txBody>
      </p:sp>
      <p:sp>
        <p:nvSpPr>
          <p:cNvPr id="6" name="Rectangle 5"/>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smtClean="0">
                <a:solidFill>
                  <a:schemeClr val="bg1"/>
                </a:solidFill>
                <a:latin typeface="Cambria" pitchFamily="18" charset="0"/>
              </a:rPr>
              <a:t>Generic </a:t>
            </a:r>
            <a:r>
              <a:rPr lang="en-IN" sz="2000" b="1" dirty="0">
                <a:solidFill>
                  <a:schemeClr val="bg1"/>
                </a:solidFill>
                <a:latin typeface="Cambria" pitchFamily="18" charset="0"/>
              </a:rPr>
              <a:t>Interfaces</a:t>
            </a:r>
            <a:endParaRPr lang="en-US" sz="2000" b="1" dirty="0">
              <a:solidFill>
                <a:schemeClr val="bg1"/>
              </a:solidFill>
              <a:latin typeface="Cambria" panose="02040503050406030204" pitchFamily="18" charset="0"/>
              <a:cs typeface="Avenir Light"/>
            </a:endParaRPr>
          </a:p>
        </p:txBody>
      </p:sp>
    </p:spTree>
    <p:custDataLst>
      <p:tags r:id="rId1"/>
    </p:custDataLst>
    <p:extLst>
      <p:ext uri="{BB962C8B-B14F-4D97-AF65-F5344CB8AC3E}">
        <p14:creationId xmlns:p14="http://schemas.microsoft.com/office/powerpoint/2010/main" val="1308704967"/>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3" name="Rectangle 2">
            <a:extLst>
              <a:ext uri="{FF2B5EF4-FFF2-40B4-BE49-F238E27FC236}">
                <a16:creationId xmlns:a16="http://schemas.microsoft.com/office/drawing/2014/main" xmlns="" id="{B048D4C1-8126-44CA-9AF4-367D2FFBE2D9}"/>
              </a:ext>
            </a:extLst>
          </p:cNvPr>
          <p:cNvSpPr/>
          <p:nvPr/>
        </p:nvSpPr>
        <p:spPr>
          <a:xfrm>
            <a:off x="179294" y="1502688"/>
            <a:ext cx="8785412" cy="4431983"/>
          </a:xfrm>
          <a:prstGeom prst="rect">
            <a:avLst/>
          </a:prstGeom>
          <a:solidFill>
            <a:schemeClr val="bg1">
              <a:lumMod val="95000"/>
            </a:schemeClr>
          </a:solidFill>
          <a:ln>
            <a:solidFill>
              <a:schemeClr val="bg1">
                <a:lumMod val="50000"/>
              </a:schemeClr>
            </a:solidFill>
          </a:ln>
        </p:spPr>
        <p:txBody>
          <a:bodyPr wrap="square">
            <a:spAutoFit/>
          </a:bodyPr>
          <a:lstStyle/>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Return the minimum value in </a:t>
            </a:r>
            <a:r>
              <a:rPr lang="en-IN" sz="1600" b="1" dirty="0" err="1">
                <a:solidFill>
                  <a:srgbClr val="008000"/>
                </a:solidFill>
                <a:latin typeface="Courier New" panose="02070309020205020404" pitchFamily="49" charset="0"/>
              </a:rPr>
              <a:t>noOfBooks</a:t>
            </a:r>
            <a:r>
              <a:rPr lang="en-IN" sz="1600" b="1" dirty="0">
                <a:solidFill>
                  <a:srgbClr val="008000"/>
                </a:solidFill>
                <a:latin typeface="Courier New" panose="02070309020205020404" pitchFamily="49" charset="0"/>
              </a:rPr>
              <a:t>.</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public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min()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minimumValue</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a:t>
            </a:r>
            <a:r>
              <a:rPr lang="en-IN" sz="1600" b="1" dirty="0">
                <a:solidFill>
                  <a:srgbClr val="09885A"/>
                </a:solidFill>
                <a:latin typeface="Courier New" panose="02070309020205020404" pitchFamily="49" charset="0"/>
              </a:rPr>
              <a:t>0</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for</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int</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 = </a:t>
            </a:r>
            <a:r>
              <a:rPr lang="en-IN" sz="1600" b="1" dirty="0">
                <a:solidFill>
                  <a:srgbClr val="09885A"/>
                </a:solidFill>
                <a:latin typeface="Courier New" panose="02070309020205020404" pitchFamily="49" charset="0"/>
              </a:rPr>
              <a:t>1</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 &lt; </a:t>
            </a:r>
            <a:r>
              <a:rPr lang="en-IN" sz="1600" b="1" dirty="0" err="1">
                <a:solidFill>
                  <a:srgbClr val="000000"/>
                </a:solidFill>
                <a:latin typeface="Courier New" panose="02070309020205020404" pitchFamily="49" charset="0"/>
              </a:rPr>
              <a:t>noOfBooks.length</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if</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compareTo</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minimumValue</a:t>
            </a:r>
            <a:r>
              <a:rPr lang="en-IN" sz="1600" b="1" dirty="0">
                <a:solidFill>
                  <a:srgbClr val="000000"/>
                </a:solidFill>
                <a:latin typeface="Courier New" panose="02070309020205020404" pitchFamily="49" charset="0"/>
              </a:rPr>
              <a:t>) &lt; </a:t>
            </a:r>
            <a:r>
              <a:rPr lang="en-IN" sz="1600" b="1" dirty="0">
                <a:solidFill>
                  <a:srgbClr val="09885A"/>
                </a:solidFill>
                <a:latin typeface="Courier New" panose="02070309020205020404" pitchFamily="49" charset="0"/>
              </a:rPr>
              <a:t>0</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minimumValue</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return</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minimumValue</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Return the maximum value in </a:t>
            </a:r>
            <a:r>
              <a:rPr lang="en-IN" sz="1600" b="1" dirty="0" err="1">
                <a:solidFill>
                  <a:srgbClr val="008000"/>
                </a:solidFill>
                <a:latin typeface="Courier New" panose="02070309020205020404" pitchFamily="49" charset="0"/>
              </a:rPr>
              <a:t>noOfBooks</a:t>
            </a:r>
            <a:r>
              <a:rPr lang="en-IN" sz="1600" b="1" dirty="0">
                <a:solidFill>
                  <a:srgbClr val="008000"/>
                </a:solidFill>
                <a:latin typeface="Courier New" panose="02070309020205020404" pitchFamily="49" charset="0"/>
              </a:rPr>
              <a:t>.</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public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max()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T</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maxValue</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a:t>
            </a:r>
            <a:r>
              <a:rPr lang="en-IN" sz="1600" b="1" dirty="0">
                <a:solidFill>
                  <a:srgbClr val="09885A"/>
                </a:solidFill>
                <a:latin typeface="Courier New" panose="02070309020205020404" pitchFamily="49" charset="0"/>
              </a:rPr>
              <a:t>0</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for</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int</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 = </a:t>
            </a:r>
            <a:r>
              <a:rPr lang="en-IN" sz="1600" b="1" dirty="0">
                <a:solidFill>
                  <a:srgbClr val="09885A"/>
                </a:solidFill>
                <a:latin typeface="Courier New" panose="02070309020205020404" pitchFamily="49" charset="0"/>
              </a:rPr>
              <a:t>1</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 &lt; </a:t>
            </a:r>
            <a:r>
              <a:rPr lang="en-IN" sz="1600" b="1" dirty="0" err="1">
                <a:solidFill>
                  <a:srgbClr val="000000"/>
                </a:solidFill>
                <a:latin typeface="Courier New" panose="02070309020205020404" pitchFamily="49" charset="0"/>
              </a:rPr>
              <a:t>noOfBooks.length</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if</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compareTo</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maxValue</a:t>
            </a:r>
            <a:r>
              <a:rPr lang="en-IN" sz="1600" b="1" dirty="0">
                <a:solidFill>
                  <a:srgbClr val="000000"/>
                </a:solidFill>
                <a:latin typeface="Courier New" panose="02070309020205020404" pitchFamily="49" charset="0"/>
              </a:rPr>
              <a:t>) &gt; </a:t>
            </a:r>
            <a:r>
              <a:rPr lang="en-IN" sz="1600" b="1" dirty="0">
                <a:solidFill>
                  <a:srgbClr val="09885A"/>
                </a:solidFill>
                <a:latin typeface="Courier New" panose="02070309020205020404" pitchFamily="49" charset="0"/>
              </a:rPr>
              <a:t>0</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maxValue</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noOfBooks</a:t>
            </a:r>
            <a:r>
              <a:rPr lang="en-IN" sz="1600" b="1" dirty="0">
                <a:solidFill>
                  <a:srgbClr val="000000"/>
                </a:solidFill>
                <a:latin typeface="Courier New" panose="02070309020205020404" pitchFamily="49" charset="0"/>
              </a:rPr>
              <a:t>[</a:t>
            </a:r>
            <a:r>
              <a:rPr lang="en-IN" sz="1600" b="1" dirty="0" err="1">
                <a:solidFill>
                  <a:srgbClr val="000000"/>
                </a:solidFill>
                <a:latin typeface="Courier New" panose="02070309020205020404" pitchFamily="49" charset="0"/>
              </a:rPr>
              <a:t>i</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return</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maxValue</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a:t>
            </a:r>
            <a:endParaRPr lang="en-IN" sz="1600" b="1" dirty="0">
              <a:solidFill>
                <a:srgbClr val="000000"/>
              </a:solidFill>
              <a:effectLst/>
              <a:latin typeface="Courier New" panose="02070309020205020404" pitchFamily="49" charset="0"/>
            </a:endParaRPr>
          </a:p>
        </p:txBody>
      </p:sp>
      <p:sp>
        <p:nvSpPr>
          <p:cNvPr id="6" name="Rectangle 5"/>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smtClean="0">
                <a:solidFill>
                  <a:schemeClr val="bg1"/>
                </a:solidFill>
                <a:latin typeface="Cambria" pitchFamily="18" charset="0"/>
              </a:rPr>
              <a:t>Generic </a:t>
            </a:r>
            <a:r>
              <a:rPr lang="en-IN" sz="2000" b="1" dirty="0">
                <a:solidFill>
                  <a:schemeClr val="bg1"/>
                </a:solidFill>
                <a:latin typeface="Cambria" pitchFamily="18" charset="0"/>
              </a:rPr>
              <a:t>Interfaces</a:t>
            </a:r>
            <a:endParaRPr lang="en-US" sz="2000" b="1" dirty="0">
              <a:solidFill>
                <a:schemeClr val="bg1"/>
              </a:solidFill>
              <a:latin typeface="Cambria" panose="02040503050406030204" pitchFamily="18" charset="0"/>
              <a:cs typeface="Avenir Light"/>
            </a:endParaRPr>
          </a:p>
        </p:txBody>
      </p:sp>
    </p:spTree>
    <p:custDataLst>
      <p:tags r:id="rId1"/>
    </p:custDataLst>
    <p:extLst>
      <p:ext uri="{BB962C8B-B14F-4D97-AF65-F5344CB8AC3E}">
        <p14:creationId xmlns:p14="http://schemas.microsoft.com/office/powerpoint/2010/main" val="220475587"/>
      </p:ext>
    </p:extLst>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3" name="Rectangle 2">
            <a:extLst>
              <a:ext uri="{FF2B5EF4-FFF2-40B4-BE49-F238E27FC236}">
                <a16:creationId xmlns:a16="http://schemas.microsoft.com/office/drawing/2014/main" xmlns="" id="{59617DFC-53ED-480E-B30B-376DA2AC4C48}"/>
              </a:ext>
            </a:extLst>
          </p:cNvPr>
          <p:cNvSpPr/>
          <p:nvPr/>
        </p:nvSpPr>
        <p:spPr>
          <a:xfrm>
            <a:off x="233082" y="1788597"/>
            <a:ext cx="8713694" cy="4278094"/>
          </a:xfrm>
          <a:prstGeom prst="rect">
            <a:avLst/>
          </a:prstGeom>
          <a:solidFill>
            <a:schemeClr val="bg1">
              <a:lumMod val="95000"/>
            </a:schemeClr>
          </a:solidFill>
          <a:ln>
            <a:solidFill>
              <a:schemeClr val="bg1">
                <a:lumMod val="50000"/>
              </a:schemeClr>
            </a:solidFill>
          </a:ln>
        </p:spPr>
        <p:txBody>
          <a:bodyPr wrap="square">
            <a:spAutoFit/>
          </a:bodyPr>
          <a:lstStyle/>
          <a:p>
            <a:r>
              <a:rPr lang="en-IN" sz="1600" b="1" dirty="0">
                <a:solidFill>
                  <a:srgbClr val="0000FF"/>
                </a:solidFill>
                <a:latin typeface="Courier New" panose="02070309020205020404" pitchFamily="49" charset="0"/>
              </a:rPr>
              <a:t>public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class</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BookSorter</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public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static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void</a:t>
            </a:r>
            <a:r>
              <a:rPr lang="en-IN" sz="1600" b="1" dirty="0">
                <a:solidFill>
                  <a:srgbClr val="000000"/>
                </a:solidFill>
                <a:latin typeface="Courier New" panose="02070309020205020404" pitchFamily="49" charset="0"/>
              </a:rPr>
              <a:t> main(</a:t>
            </a:r>
            <a:r>
              <a:rPr lang="en-IN" sz="1600" b="1" dirty="0">
                <a:solidFill>
                  <a:srgbClr val="0000FF"/>
                </a:solidFill>
                <a:latin typeface="Courier New" panose="02070309020205020404" pitchFamily="49" charset="0"/>
              </a:rPr>
              <a:t>String</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args</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Integer</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nums</a:t>
            </a:r>
            <a:r>
              <a:rPr lang="en-IN" sz="1600" b="1" dirty="0">
                <a:solidFill>
                  <a:srgbClr val="000000"/>
                </a:solidFill>
                <a:latin typeface="Courier New" panose="02070309020205020404" pitchFamily="49" charset="0"/>
              </a:rPr>
              <a:t>[] = { </a:t>
            </a:r>
            <a:r>
              <a:rPr lang="en-IN" sz="1600" b="1" dirty="0">
                <a:solidFill>
                  <a:srgbClr val="09885A"/>
                </a:solidFill>
                <a:latin typeface="Courier New" panose="02070309020205020404" pitchFamily="49" charset="0"/>
              </a:rPr>
              <a:t>3</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6</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2</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8</a:t>
            </a:r>
            <a:r>
              <a:rPr lang="en-IN" sz="1600" b="1" dirty="0">
                <a:solidFill>
                  <a:srgbClr val="000000"/>
                </a:solidFill>
                <a:latin typeface="Courier New" panose="02070309020205020404" pitchFamily="49" charset="0"/>
              </a:rPr>
              <a:t>, </a:t>
            </a:r>
            <a:r>
              <a:rPr lang="en-IN" sz="1600" b="1" dirty="0">
                <a:solidFill>
                  <a:srgbClr val="09885A"/>
                </a:solidFill>
                <a:latin typeface="Courier New" panose="02070309020205020404" pitchFamily="49" charset="0"/>
              </a:rPr>
              <a:t>6</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Character</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chs</a:t>
            </a:r>
            <a:r>
              <a:rPr lang="en-IN" sz="1600" b="1" dirty="0">
                <a:solidFill>
                  <a:srgbClr val="000000"/>
                </a:solidFill>
                <a:latin typeface="Courier New" panose="02070309020205020404" pitchFamily="49" charset="0"/>
              </a:rPr>
              <a:t>[] = { </a:t>
            </a:r>
            <a:r>
              <a:rPr lang="en-IN" sz="1600" b="1" dirty="0">
                <a:solidFill>
                  <a:srgbClr val="A31515"/>
                </a:solidFill>
                <a:latin typeface="Courier New" panose="02070309020205020404" pitchFamily="49" charset="0"/>
              </a:rPr>
              <a:t>'b'</a:t>
            </a:r>
            <a:r>
              <a:rPr lang="en-IN" sz="1600" b="1" dirty="0">
                <a:solidFill>
                  <a:srgbClr val="000000"/>
                </a:solidFill>
                <a:latin typeface="Courier New" panose="02070309020205020404" pitchFamily="49" charset="0"/>
              </a:rPr>
              <a:t>, </a:t>
            </a:r>
            <a:r>
              <a:rPr lang="en-IN" sz="1600" b="1" dirty="0">
                <a:solidFill>
                  <a:srgbClr val="A31515"/>
                </a:solidFill>
                <a:latin typeface="Courier New" panose="02070309020205020404" pitchFamily="49" charset="0"/>
              </a:rPr>
              <a:t>'r'</a:t>
            </a:r>
            <a:r>
              <a:rPr lang="en-IN" sz="1600" b="1" dirty="0">
                <a:solidFill>
                  <a:srgbClr val="000000"/>
                </a:solidFill>
                <a:latin typeface="Courier New" panose="02070309020205020404" pitchFamily="49" charset="0"/>
              </a:rPr>
              <a:t>, </a:t>
            </a:r>
            <a:r>
              <a:rPr lang="en-IN" sz="1600" b="1" dirty="0">
                <a:solidFill>
                  <a:srgbClr val="A31515"/>
                </a:solidFill>
                <a:latin typeface="Courier New" panose="02070309020205020404" pitchFamily="49" charset="0"/>
              </a:rPr>
              <a:t>'p'</a:t>
            </a:r>
            <a:r>
              <a:rPr lang="en-IN" sz="1600" b="1" dirty="0">
                <a:solidFill>
                  <a:srgbClr val="000000"/>
                </a:solidFill>
                <a:latin typeface="Courier New" panose="02070309020205020404" pitchFamily="49" charset="0"/>
              </a:rPr>
              <a:t>, </a:t>
            </a:r>
            <a:r>
              <a:rPr lang="en-IN" sz="1600" b="1" dirty="0">
                <a:solidFill>
                  <a:srgbClr val="A31515"/>
                </a:solidFill>
                <a:latin typeface="Courier New" panose="02070309020205020404" pitchFamily="49" charset="0"/>
              </a:rPr>
              <a:t>'w'</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BookList</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Integer</a:t>
            </a:r>
            <a:r>
              <a:rPr lang="en-IN" sz="1600" b="1" dirty="0">
                <a:solidFill>
                  <a:srgbClr val="000000"/>
                </a:solidFill>
                <a:latin typeface="Courier New" panose="02070309020205020404" pitchFamily="49" charset="0"/>
              </a:rPr>
              <a:t>&gt; </a:t>
            </a:r>
            <a:r>
              <a:rPr lang="en-IN" sz="1600" b="1" dirty="0" err="1">
                <a:solidFill>
                  <a:srgbClr val="000000"/>
                </a:solidFill>
                <a:latin typeface="Courier New" panose="02070309020205020404" pitchFamily="49" charset="0"/>
              </a:rPr>
              <a:t>sortByNo</a:t>
            </a:r>
            <a:r>
              <a:rPr lang="en-IN" sz="1600" b="1" dirty="0">
                <a:solidFill>
                  <a:srgbClr val="000000"/>
                </a:solidFill>
                <a:latin typeface="Courier New" panose="02070309020205020404" pitchFamily="49" charset="0"/>
              </a:rPr>
              <a:t> = </a:t>
            </a:r>
            <a:r>
              <a:rPr lang="en-IN" sz="1600" b="1" dirty="0">
                <a:solidFill>
                  <a:srgbClr val="0000FF"/>
                </a:solidFill>
                <a:latin typeface="Courier New" panose="02070309020205020404" pitchFamily="49" charset="0"/>
              </a:rPr>
              <a:t>new</a:t>
            </a:r>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BookList</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Integer</a:t>
            </a:r>
            <a:r>
              <a:rPr lang="en-IN" sz="1600" b="1" dirty="0">
                <a:solidFill>
                  <a:srgbClr val="000000"/>
                </a:solidFill>
                <a:latin typeface="Courier New" panose="02070309020205020404" pitchFamily="49" charset="0"/>
              </a:rPr>
              <a:t>&gt;(</a:t>
            </a:r>
            <a:r>
              <a:rPr lang="en-IN" sz="1600" b="1" dirty="0" err="1">
                <a:solidFill>
                  <a:srgbClr val="000000"/>
                </a:solidFill>
                <a:latin typeface="Courier New" panose="02070309020205020404" pitchFamily="49" charset="0"/>
              </a:rPr>
              <a:t>nums</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BookList</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Character</a:t>
            </a:r>
            <a:r>
              <a:rPr lang="en-IN" sz="1600" b="1" dirty="0">
                <a:solidFill>
                  <a:srgbClr val="000000"/>
                </a:solidFill>
                <a:latin typeface="Courier New" panose="02070309020205020404" pitchFamily="49" charset="0"/>
              </a:rPr>
              <a:t>&gt; </a:t>
            </a:r>
            <a:r>
              <a:rPr lang="en-IN" sz="1600" b="1" dirty="0" err="1">
                <a:solidFill>
                  <a:srgbClr val="000000"/>
                </a:solidFill>
                <a:latin typeface="Courier New" panose="02070309020205020404" pitchFamily="49" charset="0"/>
              </a:rPr>
              <a:t>sortByName</a:t>
            </a:r>
            <a:r>
              <a:rPr lang="en-IN" sz="1600" b="1" dirty="0">
                <a:solidFill>
                  <a:srgbClr val="000000"/>
                </a:solidFill>
                <a:latin typeface="Courier New" panose="02070309020205020404" pitchFamily="49" charset="0"/>
              </a:rPr>
              <a:t> = </a:t>
            </a:r>
            <a:r>
              <a:rPr lang="en-IN" sz="1600" b="1" dirty="0">
                <a:solidFill>
                  <a:srgbClr val="0000FF"/>
                </a:solidFill>
                <a:latin typeface="Courier New" panose="02070309020205020404" pitchFamily="49" charset="0"/>
              </a:rPr>
              <a:t>new</a:t>
            </a:r>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BookList</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Character</a:t>
            </a:r>
            <a:r>
              <a:rPr lang="en-IN" sz="1600" b="1" dirty="0">
                <a:solidFill>
                  <a:srgbClr val="000000"/>
                </a:solidFill>
                <a:latin typeface="Courier New" panose="02070309020205020404" pitchFamily="49" charset="0"/>
              </a:rPr>
              <a:t>&gt;(</a:t>
            </a:r>
            <a:r>
              <a:rPr lang="en-IN" sz="1600" b="1" dirty="0" err="1">
                <a:solidFill>
                  <a:srgbClr val="000000"/>
                </a:solidFill>
                <a:latin typeface="Courier New" panose="02070309020205020404" pitchFamily="49" charset="0"/>
              </a:rPr>
              <a:t>chs</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"Max value by numbers: "</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sortByNo.max</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"Min value by numbers: "</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sortByNo.min</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"Max value by characters: "</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sortByName.max</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"Min value by characters: "</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sortByName.min</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a:t>
            </a:r>
            <a:endParaRPr lang="en-IN" sz="1600" b="1" dirty="0">
              <a:solidFill>
                <a:srgbClr val="000000"/>
              </a:solidFill>
              <a:effectLst/>
              <a:latin typeface="Courier New" panose="02070309020205020404" pitchFamily="49" charset="0"/>
            </a:endParaRPr>
          </a:p>
        </p:txBody>
      </p:sp>
      <p:sp>
        <p:nvSpPr>
          <p:cNvPr id="6" name="Rectangle 5"/>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smtClean="0">
                <a:solidFill>
                  <a:schemeClr val="bg1"/>
                </a:solidFill>
                <a:latin typeface="Cambria" pitchFamily="18" charset="0"/>
              </a:rPr>
              <a:t>Generic </a:t>
            </a:r>
            <a:r>
              <a:rPr lang="en-IN" sz="2000" b="1" dirty="0">
                <a:solidFill>
                  <a:schemeClr val="bg1"/>
                </a:solidFill>
                <a:latin typeface="Cambria" pitchFamily="18" charset="0"/>
              </a:rPr>
              <a:t>Interfaces</a:t>
            </a:r>
            <a:endParaRPr lang="en-US" sz="2000" b="1" dirty="0">
              <a:solidFill>
                <a:schemeClr val="bg1"/>
              </a:solidFill>
              <a:latin typeface="Cambria" panose="02040503050406030204" pitchFamily="18" charset="0"/>
              <a:cs typeface="Avenir Light"/>
            </a:endParaRPr>
          </a:p>
        </p:txBody>
      </p:sp>
    </p:spTree>
    <p:custDataLst>
      <p:tags r:id="rId1"/>
    </p:custDataLst>
    <p:extLst>
      <p:ext uri="{BB962C8B-B14F-4D97-AF65-F5344CB8AC3E}">
        <p14:creationId xmlns:p14="http://schemas.microsoft.com/office/powerpoint/2010/main" val="48418344"/>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r>
              <a:rPr lang="en-IN" sz="2000" b="1" dirty="0">
                <a:solidFill>
                  <a:schemeClr val="bg1"/>
                </a:solidFill>
                <a:latin typeface="Cambria" pitchFamily="18" charset="0"/>
              </a:rPr>
              <a:t>Generic </a:t>
            </a:r>
            <a:r>
              <a:rPr lang="en-IN" sz="2000" b="1" dirty="0" smtClean="0">
                <a:solidFill>
                  <a:schemeClr val="bg1"/>
                </a:solidFill>
                <a:latin typeface="Cambria" pitchFamily="18" charset="0"/>
              </a:rPr>
              <a:t>Superclass/Subclass</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62A0D254-7875-4413-8EA9-F364C84D38B2}"/>
              </a:ext>
            </a:extLst>
          </p:cNvPr>
          <p:cNvSpPr/>
          <p:nvPr/>
        </p:nvSpPr>
        <p:spPr>
          <a:xfrm>
            <a:off x="197224" y="1534814"/>
            <a:ext cx="8588188" cy="707886"/>
          </a:xfrm>
          <a:prstGeom prst="rect">
            <a:avLst/>
          </a:prstGeom>
          <a:solidFill>
            <a:schemeClr val="accent6">
              <a:lumMod val="20000"/>
              <a:lumOff val="80000"/>
            </a:schemeClr>
          </a:solidFill>
        </p:spPr>
        <p:txBody>
          <a:bodyPr wrap="square">
            <a:spAutoFit/>
          </a:bodyPr>
          <a:lstStyle/>
          <a:p>
            <a:r>
              <a:rPr lang="en-IN" sz="2000" dirty="0">
                <a:latin typeface="Cambria" panose="02040503050406030204" pitchFamily="18" charset="0"/>
              </a:rPr>
              <a:t>Generic classes can be part of a class hierarchy in just the same way as a non-generic class. Thus, a generic class can act as a superclass or be a subclass.</a:t>
            </a:r>
          </a:p>
        </p:txBody>
      </p:sp>
      <p:sp>
        <p:nvSpPr>
          <p:cNvPr id="6" name="Rectangle 5">
            <a:extLst>
              <a:ext uri="{FF2B5EF4-FFF2-40B4-BE49-F238E27FC236}">
                <a16:creationId xmlns:a16="http://schemas.microsoft.com/office/drawing/2014/main" xmlns="" id="{3F19A0AB-7B25-405B-A0CF-1C16292B20A5}"/>
              </a:ext>
            </a:extLst>
          </p:cNvPr>
          <p:cNvSpPr/>
          <p:nvPr/>
        </p:nvSpPr>
        <p:spPr>
          <a:xfrm>
            <a:off x="1390002" y="2427366"/>
            <a:ext cx="6363997" cy="3970318"/>
          </a:xfrm>
          <a:prstGeom prst="rect">
            <a:avLst/>
          </a:prstGeom>
          <a:solidFill>
            <a:schemeClr val="tx1">
              <a:lumMod val="75000"/>
              <a:lumOff val="25000"/>
            </a:schemeClr>
          </a:solidFill>
          <a:ln>
            <a:solidFill>
              <a:schemeClr val="bg1">
                <a:lumMod val="50000"/>
              </a:schemeClr>
            </a:solidFill>
          </a:ln>
        </p:spPr>
        <p:txBody>
          <a:bodyPr wrap="square" tIns="91440" bIns="91440" anchor="ctr" anchorCtr="1">
            <a:spAutoFit/>
          </a:bodyPr>
          <a:lstStyle/>
          <a:p>
            <a:r>
              <a:rPr lang="en-IN" sz="1600" b="1" dirty="0">
                <a:solidFill>
                  <a:srgbClr val="6A9955"/>
                </a:solidFill>
                <a:latin typeface="Courier New" panose="02070309020205020404" pitchFamily="49" charset="0"/>
              </a:rPr>
              <a:t>// A simple generic class hierarchy.</a:t>
            </a:r>
            <a:endParaRPr lang="en-IN" sz="1600" b="1" dirty="0">
              <a:solidFill>
                <a:srgbClr val="D4D4D4"/>
              </a:solidFill>
              <a:latin typeface="Courier New" panose="02070309020205020404" pitchFamily="49" charset="0"/>
            </a:endParaRPr>
          </a:p>
          <a:p>
            <a:r>
              <a:rPr lang="en-IN" sz="1600" b="1" dirty="0">
                <a:solidFill>
                  <a:srgbClr val="569CD6"/>
                </a:solidFill>
                <a:latin typeface="Courier New" panose="02070309020205020404" pitchFamily="49" charset="0"/>
              </a:rPr>
              <a:t>class</a:t>
            </a:r>
            <a:r>
              <a:rPr lang="en-IN" sz="1600" b="1" dirty="0">
                <a:solidFill>
                  <a:srgbClr val="D4D4D4"/>
                </a:solidFill>
                <a:latin typeface="Courier New" panose="02070309020205020404" pitchFamily="49" charset="0"/>
              </a:rPr>
              <a:t> </a:t>
            </a:r>
            <a:r>
              <a:rPr lang="en-IN" sz="1600" b="1" dirty="0">
                <a:solidFill>
                  <a:srgbClr val="4EC9B0"/>
                </a:solidFill>
                <a:latin typeface="Courier New" panose="02070309020205020404" pitchFamily="49" charset="0"/>
              </a:rPr>
              <a:t>Gen</a:t>
            </a:r>
            <a:r>
              <a:rPr lang="en-IN" sz="1600" b="1" dirty="0">
                <a:solidFill>
                  <a:srgbClr val="D4D4D4"/>
                </a:solidFill>
                <a:latin typeface="Courier New" panose="02070309020205020404" pitchFamily="49" charset="0"/>
              </a:rPr>
              <a:t>&lt;</a:t>
            </a:r>
            <a:r>
              <a:rPr lang="en-IN" sz="1600" b="1" dirty="0">
                <a:solidFill>
                  <a:srgbClr val="4EC9B0"/>
                </a:solidFill>
                <a:latin typeface="Courier New" panose="02070309020205020404" pitchFamily="49" charset="0"/>
              </a:rPr>
              <a:t>T</a:t>
            </a:r>
            <a:r>
              <a:rPr lang="en-IN" sz="1600" b="1" dirty="0">
                <a:solidFill>
                  <a:srgbClr val="D4D4D4"/>
                </a:solidFill>
                <a:latin typeface="Courier New" panose="02070309020205020404" pitchFamily="49" charset="0"/>
              </a:rPr>
              <a:t>&gt; {</a:t>
            </a:r>
          </a:p>
          <a:p>
            <a:r>
              <a:rPr lang="en-IN" sz="1600" b="1" dirty="0">
                <a:solidFill>
                  <a:srgbClr val="4EC9B0"/>
                </a:solidFill>
                <a:latin typeface="Courier New" panose="02070309020205020404" pitchFamily="49" charset="0"/>
              </a:rPr>
              <a:t>T</a:t>
            </a:r>
            <a:r>
              <a:rPr lang="en-IN" sz="1600" b="1" dirty="0">
                <a:solidFill>
                  <a:srgbClr val="D4D4D4"/>
                </a:solidFill>
                <a:latin typeface="Courier New" panose="02070309020205020404" pitchFamily="49" charset="0"/>
              </a:rPr>
              <a:t> </a:t>
            </a:r>
            <a:r>
              <a:rPr lang="en-IN" sz="1600" b="1" dirty="0" err="1">
                <a:solidFill>
                  <a:srgbClr val="9CDCFE"/>
                </a:solidFill>
                <a:latin typeface="Courier New" panose="02070309020205020404" pitchFamily="49" charset="0"/>
              </a:rPr>
              <a:t>ob</a:t>
            </a:r>
            <a:r>
              <a:rPr lang="en-IN" sz="1600" b="1" dirty="0">
                <a:solidFill>
                  <a:srgbClr val="D4D4D4"/>
                </a:solidFill>
                <a:latin typeface="Courier New" panose="02070309020205020404" pitchFamily="49" charset="0"/>
              </a:rPr>
              <a:t>;</a:t>
            </a:r>
          </a:p>
          <a:p>
            <a:r>
              <a:rPr lang="en-IN" sz="1600" b="1" dirty="0">
                <a:solidFill>
                  <a:srgbClr val="DCDCAA"/>
                </a:solidFill>
                <a:latin typeface="Courier New" panose="02070309020205020404" pitchFamily="49" charset="0"/>
              </a:rPr>
              <a:t>Gen</a:t>
            </a:r>
            <a:r>
              <a:rPr lang="en-IN" sz="1600" b="1" dirty="0">
                <a:solidFill>
                  <a:srgbClr val="D4D4D4"/>
                </a:solidFill>
                <a:latin typeface="Courier New" panose="02070309020205020404" pitchFamily="49" charset="0"/>
              </a:rPr>
              <a:t>(</a:t>
            </a:r>
            <a:r>
              <a:rPr lang="en-IN" sz="1600" b="1" dirty="0">
                <a:solidFill>
                  <a:srgbClr val="4EC9B0"/>
                </a:solidFill>
                <a:latin typeface="Courier New" panose="02070309020205020404" pitchFamily="49" charset="0"/>
              </a:rPr>
              <a:t>T</a:t>
            </a:r>
            <a:r>
              <a:rPr lang="en-IN" sz="1600" b="1" dirty="0">
                <a:solidFill>
                  <a:srgbClr val="D4D4D4"/>
                </a:solidFill>
                <a:latin typeface="Courier New" panose="02070309020205020404" pitchFamily="49" charset="0"/>
              </a:rPr>
              <a:t> </a:t>
            </a:r>
            <a:r>
              <a:rPr lang="en-IN" sz="1600" b="1" dirty="0">
                <a:solidFill>
                  <a:srgbClr val="9CDCFE"/>
                </a:solidFill>
                <a:latin typeface="Courier New" panose="02070309020205020404" pitchFamily="49" charset="0"/>
              </a:rPr>
              <a:t>o</a:t>
            </a:r>
            <a:r>
              <a:rPr lang="en-IN" sz="1600" b="1" dirty="0">
                <a:solidFill>
                  <a:srgbClr val="D4D4D4"/>
                </a:solidFill>
                <a:latin typeface="Courier New" panose="02070309020205020404" pitchFamily="49" charset="0"/>
              </a:rPr>
              <a:t>) {</a:t>
            </a:r>
          </a:p>
          <a:p>
            <a:r>
              <a:rPr lang="en-IN" sz="1600" b="1" dirty="0" err="1">
                <a:solidFill>
                  <a:srgbClr val="D4D4D4"/>
                </a:solidFill>
                <a:latin typeface="Courier New" panose="02070309020205020404" pitchFamily="49" charset="0"/>
              </a:rPr>
              <a:t>ob</a:t>
            </a:r>
            <a:r>
              <a:rPr lang="en-IN" sz="1600" b="1" dirty="0">
                <a:solidFill>
                  <a:srgbClr val="D4D4D4"/>
                </a:solidFill>
                <a:latin typeface="Courier New" panose="02070309020205020404" pitchFamily="49" charset="0"/>
              </a:rPr>
              <a:t> = o;</a:t>
            </a:r>
          </a:p>
          <a:p>
            <a:r>
              <a:rPr lang="en-IN" sz="1600" b="1" dirty="0">
                <a:solidFill>
                  <a:srgbClr val="D4D4D4"/>
                </a:solidFill>
                <a:latin typeface="Courier New" panose="02070309020205020404" pitchFamily="49" charset="0"/>
              </a:rPr>
              <a:t>}</a:t>
            </a:r>
          </a:p>
          <a:p>
            <a:r>
              <a:rPr lang="en-IN" sz="1600" b="1" dirty="0">
                <a:solidFill>
                  <a:srgbClr val="6A9955"/>
                </a:solidFill>
                <a:latin typeface="Courier New" panose="02070309020205020404" pitchFamily="49" charset="0"/>
              </a:rPr>
              <a:t>// Return ob.</a:t>
            </a:r>
            <a:endParaRPr lang="en-IN" sz="1600" b="1" dirty="0">
              <a:solidFill>
                <a:srgbClr val="D4D4D4"/>
              </a:solidFill>
              <a:latin typeface="Courier New" panose="02070309020205020404" pitchFamily="49" charset="0"/>
            </a:endParaRPr>
          </a:p>
          <a:p>
            <a:r>
              <a:rPr lang="en-IN" sz="1600" b="1" dirty="0">
                <a:solidFill>
                  <a:srgbClr val="4EC9B0"/>
                </a:solidFill>
                <a:latin typeface="Courier New" panose="02070309020205020404" pitchFamily="49" charset="0"/>
              </a:rPr>
              <a:t>T</a:t>
            </a:r>
            <a:r>
              <a:rPr lang="en-IN" sz="1600" b="1" dirty="0">
                <a:solidFill>
                  <a:srgbClr val="D4D4D4"/>
                </a:solidFill>
                <a:latin typeface="Courier New" panose="02070309020205020404" pitchFamily="49" charset="0"/>
              </a:rPr>
              <a:t> </a:t>
            </a:r>
            <a:r>
              <a:rPr lang="en-IN" sz="1600" b="1" dirty="0" err="1">
                <a:solidFill>
                  <a:srgbClr val="DCDCAA"/>
                </a:solidFill>
                <a:latin typeface="Courier New" panose="02070309020205020404" pitchFamily="49" charset="0"/>
              </a:rPr>
              <a:t>getob</a:t>
            </a:r>
            <a:r>
              <a:rPr lang="en-IN" sz="1600" b="1" dirty="0">
                <a:solidFill>
                  <a:srgbClr val="D4D4D4"/>
                </a:solidFill>
                <a:latin typeface="Courier New" panose="02070309020205020404" pitchFamily="49" charset="0"/>
              </a:rPr>
              <a:t>() {</a:t>
            </a:r>
          </a:p>
          <a:p>
            <a:r>
              <a:rPr lang="en-IN" sz="1600" b="1" dirty="0">
                <a:solidFill>
                  <a:srgbClr val="C586C0"/>
                </a:solidFill>
                <a:latin typeface="Courier New" panose="02070309020205020404" pitchFamily="49" charset="0"/>
              </a:rPr>
              <a:t>return</a:t>
            </a:r>
            <a:r>
              <a:rPr lang="en-IN" sz="1600" b="1" dirty="0">
                <a:solidFill>
                  <a:srgbClr val="D4D4D4"/>
                </a:solidFill>
                <a:latin typeface="Courier New" panose="02070309020205020404" pitchFamily="49" charset="0"/>
              </a:rPr>
              <a:t> </a:t>
            </a:r>
            <a:r>
              <a:rPr lang="en-IN" sz="1600" b="1" dirty="0" err="1">
                <a:solidFill>
                  <a:srgbClr val="D4D4D4"/>
                </a:solidFill>
                <a:latin typeface="Courier New" panose="02070309020205020404" pitchFamily="49" charset="0"/>
              </a:rPr>
              <a:t>ob</a:t>
            </a:r>
            <a:r>
              <a:rPr lang="en-IN" sz="1600" b="1" dirty="0">
                <a:solidFill>
                  <a:srgbClr val="D4D4D4"/>
                </a:solidFill>
                <a:latin typeface="Courier New" panose="02070309020205020404" pitchFamily="49" charset="0"/>
              </a:rPr>
              <a:t>;</a:t>
            </a:r>
          </a:p>
          <a:p>
            <a:r>
              <a:rPr lang="en-IN" sz="1600" b="1" dirty="0">
                <a:solidFill>
                  <a:srgbClr val="D4D4D4"/>
                </a:solidFill>
                <a:latin typeface="Courier New" panose="02070309020205020404" pitchFamily="49" charset="0"/>
              </a:rPr>
              <a:t>}}</a:t>
            </a:r>
          </a:p>
          <a:p>
            <a:r>
              <a:rPr lang="en-IN" sz="1600" b="1" dirty="0">
                <a:solidFill>
                  <a:srgbClr val="6A9955"/>
                </a:solidFill>
                <a:latin typeface="Courier New" panose="02070309020205020404" pitchFamily="49" charset="0"/>
              </a:rPr>
              <a:t>// A subclass of Gen.</a:t>
            </a:r>
            <a:endParaRPr lang="en-IN" sz="1600" b="1" dirty="0">
              <a:solidFill>
                <a:srgbClr val="D4D4D4"/>
              </a:solidFill>
              <a:latin typeface="Courier New" panose="02070309020205020404" pitchFamily="49" charset="0"/>
            </a:endParaRPr>
          </a:p>
          <a:p>
            <a:r>
              <a:rPr lang="en-IN" sz="1600" b="1" dirty="0">
                <a:solidFill>
                  <a:srgbClr val="569CD6"/>
                </a:solidFill>
                <a:latin typeface="Courier New" panose="02070309020205020404" pitchFamily="49" charset="0"/>
              </a:rPr>
              <a:t>class</a:t>
            </a:r>
            <a:r>
              <a:rPr lang="en-IN" sz="1600" b="1" dirty="0">
                <a:solidFill>
                  <a:srgbClr val="D4D4D4"/>
                </a:solidFill>
                <a:latin typeface="Courier New" panose="02070309020205020404" pitchFamily="49" charset="0"/>
              </a:rPr>
              <a:t> </a:t>
            </a:r>
            <a:r>
              <a:rPr lang="en-IN" sz="1600" b="1" dirty="0">
                <a:solidFill>
                  <a:srgbClr val="4EC9B0"/>
                </a:solidFill>
                <a:latin typeface="Courier New" panose="02070309020205020404" pitchFamily="49" charset="0"/>
              </a:rPr>
              <a:t>Gen2</a:t>
            </a:r>
            <a:r>
              <a:rPr lang="en-IN" sz="1600" b="1" dirty="0">
                <a:solidFill>
                  <a:srgbClr val="D4D4D4"/>
                </a:solidFill>
                <a:latin typeface="Courier New" panose="02070309020205020404" pitchFamily="49" charset="0"/>
              </a:rPr>
              <a:t>&lt;</a:t>
            </a:r>
            <a:r>
              <a:rPr lang="en-IN" sz="1600" b="1" dirty="0">
                <a:solidFill>
                  <a:srgbClr val="4EC9B0"/>
                </a:solidFill>
                <a:latin typeface="Courier New" panose="02070309020205020404" pitchFamily="49" charset="0"/>
              </a:rPr>
              <a:t>T</a:t>
            </a:r>
            <a:r>
              <a:rPr lang="en-IN" sz="1600" b="1" dirty="0">
                <a:solidFill>
                  <a:srgbClr val="D4D4D4"/>
                </a:solidFill>
                <a:latin typeface="Courier New" panose="02070309020205020404" pitchFamily="49" charset="0"/>
              </a:rPr>
              <a:t>&gt; </a:t>
            </a:r>
            <a:r>
              <a:rPr lang="en-IN" sz="1600" b="1" dirty="0">
                <a:solidFill>
                  <a:srgbClr val="569CD6"/>
                </a:solidFill>
                <a:latin typeface="Courier New" panose="02070309020205020404" pitchFamily="49" charset="0"/>
              </a:rPr>
              <a:t>extends</a:t>
            </a:r>
            <a:r>
              <a:rPr lang="en-IN" sz="1600" b="1" dirty="0">
                <a:solidFill>
                  <a:srgbClr val="D4D4D4"/>
                </a:solidFill>
                <a:latin typeface="Courier New" panose="02070309020205020404" pitchFamily="49" charset="0"/>
              </a:rPr>
              <a:t> </a:t>
            </a:r>
            <a:r>
              <a:rPr lang="en-IN" sz="1600" b="1" dirty="0">
                <a:solidFill>
                  <a:srgbClr val="4EC9B0"/>
                </a:solidFill>
                <a:latin typeface="Courier New" panose="02070309020205020404" pitchFamily="49" charset="0"/>
              </a:rPr>
              <a:t>Gen</a:t>
            </a:r>
            <a:r>
              <a:rPr lang="en-IN" sz="1600" b="1" dirty="0">
                <a:solidFill>
                  <a:srgbClr val="D4D4D4"/>
                </a:solidFill>
                <a:latin typeface="Courier New" panose="02070309020205020404" pitchFamily="49" charset="0"/>
              </a:rPr>
              <a:t>&lt;</a:t>
            </a:r>
            <a:r>
              <a:rPr lang="en-IN" sz="1600" b="1" dirty="0">
                <a:solidFill>
                  <a:srgbClr val="4EC9B0"/>
                </a:solidFill>
                <a:latin typeface="Courier New" panose="02070309020205020404" pitchFamily="49" charset="0"/>
              </a:rPr>
              <a:t>T</a:t>
            </a:r>
            <a:r>
              <a:rPr lang="en-IN" sz="1600" b="1" dirty="0">
                <a:solidFill>
                  <a:srgbClr val="D4D4D4"/>
                </a:solidFill>
                <a:latin typeface="Courier New" panose="02070309020205020404" pitchFamily="49" charset="0"/>
              </a:rPr>
              <a:t>&gt; {</a:t>
            </a:r>
          </a:p>
          <a:p>
            <a:r>
              <a:rPr lang="en-IN" sz="1600" b="1" dirty="0">
                <a:solidFill>
                  <a:srgbClr val="DCDCAA"/>
                </a:solidFill>
                <a:latin typeface="Courier New" panose="02070309020205020404" pitchFamily="49" charset="0"/>
              </a:rPr>
              <a:t>Gen2</a:t>
            </a:r>
            <a:r>
              <a:rPr lang="en-IN" sz="1600" b="1" dirty="0">
                <a:solidFill>
                  <a:srgbClr val="D4D4D4"/>
                </a:solidFill>
                <a:latin typeface="Courier New" panose="02070309020205020404" pitchFamily="49" charset="0"/>
              </a:rPr>
              <a:t>(</a:t>
            </a:r>
            <a:r>
              <a:rPr lang="en-IN" sz="1600" b="1" dirty="0">
                <a:solidFill>
                  <a:srgbClr val="4EC9B0"/>
                </a:solidFill>
                <a:latin typeface="Courier New" panose="02070309020205020404" pitchFamily="49" charset="0"/>
              </a:rPr>
              <a:t>T</a:t>
            </a:r>
            <a:r>
              <a:rPr lang="en-IN" sz="1600" b="1" dirty="0">
                <a:solidFill>
                  <a:srgbClr val="D4D4D4"/>
                </a:solidFill>
                <a:latin typeface="Courier New" panose="02070309020205020404" pitchFamily="49" charset="0"/>
              </a:rPr>
              <a:t> </a:t>
            </a:r>
            <a:r>
              <a:rPr lang="en-IN" sz="1600" b="1" dirty="0">
                <a:solidFill>
                  <a:srgbClr val="9CDCFE"/>
                </a:solidFill>
                <a:latin typeface="Courier New" panose="02070309020205020404" pitchFamily="49" charset="0"/>
              </a:rPr>
              <a:t>o</a:t>
            </a:r>
            <a:r>
              <a:rPr lang="en-IN" sz="1600" b="1" dirty="0">
                <a:solidFill>
                  <a:srgbClr val="D4D4D4"/>
                </a:solidFill>
                <a:latin typeface="Courier New" panose="02070309020205020404" pitchFamily="49" charset="0"/>
              </a:rPr>
              <a:t>) {</a:t>
            </a:r>
          </a:p>
          <a:p>
            <a:r>
              <a:rPr lang="en-IN" sz="1600" b="1" dirty="0">
                <a:solidFill>
                  <a:srgbClr val="569CD6"/>
                </a:solidFill>
                <a:latin typeface="Courier New" panose="02070309020205020404" pitchFamily="49" charset="0"/>
              </a:rPr>
              <a:t>super</a:t>
            </a:r>
            <a:r>
              <a:rPr lang="en-IN" sz="1600" b="1" dirty="0">
                <a:solidFill>
                  <a:srgbClr val="D4D4D4"/>
                </a:solidFill>
                <a:latin typeface="Courier New" panose="02070309020205020404" pitchFamily="49" charset="0"/>
              </a:rPr>
              <a:t>(o);</a:t>
            </a:r>
          </a:p>
          <a:p>
            <a:r>
              <a:rPr lang="en-IN" sz="1600" b="1" dirty="0">
                <a:solidFill>
                  <a:srgbClr val="D4D4D4"/>
                </a:solidFill>
                <a:latin typeface="Courier New" panose="02070309020205020404" pitchFamily="49" charset="0"/>
              </a:rPr>
              <a:t>}}</a:t>
            </a:r>
            <a:endParaRPr lang="en-IN" sz="1600" b="1" dirty="0">
              <a:solidFill>
                <a:srgbClr val="D4D4D4"/>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3697043822"/>
      </p:ext>
    </p:extLst>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 Restrictions</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itchFamily="18" charset="0"/>
              </a:rPr>
              <a:t>Type Parameters Can’t Be Instantiated</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62A0D254-7875-4413-8EA9-F364C84D38B2}"/>
              </a:ext>
            </a:extLst>
          </p:cNvPr>
          <p:cNvSpPr/>
          <p:nvPr/>
        </p:nvSpPr>
        <p:spPr>
          <a:xfrm>
            <a:off x="197224" y="1534814"/>
            <a:ext cx="8588188" cy="707886"/>
          </a:xfrm>
          <a:prstGeom prst="rect">
            <a:avLst/>
          </a:prstGeom>
        </p:spPr>
        <p:txBody>
          <a:bodyPr wrap="square">
            <a:spAutoFit/>
          </a:bodyPr>
          <a:lstStyle/>
          <a:p>
            <a:r>
              <a:rPr lang="en-IN" sz="2000" dirty="0">
                <a:latin typeface="Cambria" panose="02040503050406030204" pitchFamily="18" charset="0"/>
              </a:rPr>
              <a:t>It is not possible to create an instance of a type parameter.</a:t>
            </a:r>
          </a:p>
          <a:p>
            <a:r>
              <a:rPr lang="en-IN" sz="2000" dirty="0">
                <a:latin typeface="Cambria" panose="02040503050406030204" pitchFamily="18" charset="0"/>
              </a:rPr>
              <a:t>For example, consider this class:</a:t>
            </a:r>
          </a:p>
        </p:txBody>
      </p:sp>
      <p:sp>
        <p:nvSpPr>
          <p:cNvPr id="4" name="Rectangle 3">
            <a:extLst>
              <a:ext uri="{FF2B5EF4-FFF2-40B4-BE49-F238E27FC236}">
                <a16:creationId xmlns:a16="http://schemas.microsoft.com/office/drawing/2014/main" xmlns="" id="{79C200E9-6723-4993-8B0A-462D579B35BC}"/>
              </a:ext>
            </a:extLst>
          </p:cNvPr>
          <p:cNvSpPr/>
          <p:nvPr/>
        </p:nvSpPr>
        <p:spPr>
          <a:xfrm>
            <a:off x="484094" y="2413338"/>
            <a:ext cx="6373906" cy="2031325"/>
          </a:xfrm>
          <a:prstGeom prst="rect">
            <a:avLst/>
          </a:prstGeom>
          <a:solidFill>
            <a:schemeClr val="tx1">
              <a:lumMod val="75000"/>
              <a:lumOff val="25000"/>
            </a:schemeClr>
          </a:solidFill>
          <a:ln>
            <a:solidFill>
              <a:schemeClr val="bg1">
                <a:lumMod val="50000"/>
              </a:schemeClr>
            </a:solidFill>
          </a:ln>
        </p:spPr>
        <p:txBody>
          <a:bodyPr wrap="square">
            <a:spAutoFit/>
          </a:bodyPr>
          <a:lstStyle/>
          <a:p>
            <a:r>
              <a:rPr lang="en-IN" dirty="0">
                <a:solidFill>
                  <a:srgbClr val="6A9955"/>
                </a:solidFill>
                <a:latin typeface="Courier New" panose="02070309020205020404" pitchFamily="49" charset="0"/>
              </a:rPr>
              <a:t>// Can't create an instance of T.</a:t>
            </a:r>
            <a:endParaRPr lang="en-IN" dirty="0">
              <a:solidFill>
                <a:srgbClr val="D4D4D4"/>
              </a:solidFill>
              <a:latin typeface="Courier New" panose="02070309020205020404" pitchFamily="49" charset="0"/>
            </a:endParaRPr>
          </a:p>
          <a:p>
            <a:r>
              <a:rPr lang="en-IN" dirty="0">
                <a:solidFill>
                  <a:srgbClr val="569CD6"/>
                </a:solidFill>
                <a:latin typeface="Courier New" panose="02070309020205020404" pitchFamily="49" charset="0"/>
              </a:rPr>
              <a:t>class</a:t>
            </a:r>
            <a:r>
              <a:rPr lang="en-IN" dirty="0">
                <a:solidFill>
                  <a:srgbClr val="D4D4D4"/>
                </a:solidFill>
                <a:latin typeface="Courier New" panose="02070309020205020404" pitchFamily="49" charset="0"/>
              </a:rPr>
              <a:t> </a:t>
            </a:r>
            <a:r>
              <a:rPr lang="en-IN" dirty="0">
                <a:solidFill>
                  <a:srgbClr val="4EC9B0"/>
                </a:solidFill>
                <a:latin typeface="Courier New" panose="02070309020205020404" pitchFamily="49" charset="0"/>
              </a:rPr>
              <a:t>Gen</a:t>
            </a:r>
            <a:r>
              <a:rPr lang="en-IN" dirty="0">
                <a:solidFill>
                  <a:srgbClr val="D4D4D4"/>
                </a:solidFill>
                <a:latin typeface="Courier New" panose="02070309020205020404" pitchFamily="49" charset="0"/>
              </a:rPr>
              <a:t>&lt;</a:t>
            </a:r>
            <a:r>
              <a:rPr lang="en-IN" dirty="0">
                <a:solidFill>
                  <a:srgbClr val="4EC9B0"/>
                </a:solidFill>
                <a:latin typeface="Courier New" panose="02070309020205020404" pitchFamily="49" charset="0"/>
              </a:rPr>
              <a:t>T</a:t>
            </a:r>
            <a:r>
              <a:rPr lang="en-IN" dirty="0">
                <a:solidFill>
                  <a:srgbClr val="D4D4D4"/>
                </a:solidFill>
                <a:latin typeface="Courier New" panose="02070309020205020404" pitchFamily="49" charset="0"/>
              </a:rPr>
              <a:t>&gt; {</a:t>
            </a:r>
          </a:p>
          <a:p>
            <a:r>
              <a:rPr lang="en-IN" dirty="0">
                <a:solidFill>
                  <a:srgbClr val="4EC9B0"/>
                </a:solidFill>
                <a:latin typeface="Courier New" panose="02070309020205020404" pitchFamily="49" charset="0"/>
              </a:rPr>
              <a:t>T</a:t>
            </a:r>
            <a:r>
              <a:rPr lang="en-IN" dirty="0">
                <a:solidFill>
                  <a:srgbClr val="D4D4D4"/>
                </a:solidFill>
                <a:latin typeface="Courier New" panose="02070309020205020404" pitchFamily="49" charset="0"/>
              </a:rPr>
              <a:t> </a:t>
            </a:r>
            <a:r>
              <a:rPr lang="en-IN" dirty="0" err="1">
                <a:solidFill>
                  <a:srgbClr val="9CDCFE"/>
                </a:solidFill>
                <a:latin typeface="Courier New" panose="02070309020205020404" pitchFamily="49" charset="0"/>
              </a:rPr>
              <a:t>ob</a:t>
            </a:r>
            <a:r>
              <a:rPr lang="en-IN" dirty="0">
                <a:solidFill>
                  <a:srgbClr val="D4D4D4"/>
                </a:solidFill>
                <a:latin typeface="Courier New" panose="02070309020205020404" pitchFamily="49" charset="0"/>
              </a:rPr>
              <a:t>;</a:t>
            </a:r>
          </a:p>
          <a:p>
            <a:r>
              <a:rPr lang="en-IN" dirty="0">
                <a:solidFill>
                  <a:srgbClr val="DCDCAA"/>
                </a:solidFill>
                <a:latin typeface="Courier New" panose="02070309020205020404" pitchFamily="49" charset="0"/>
              </a:rPr>
              <a:t>Gen</a:t>
            </a:r>
            <a:r>
              <a:rPr lang="en-IN" dirty="0">
                <a:solidFill>
                  <a:srgbClr val="D4D4D4"/>
                </a:solidFill>
                <a:latin typeface="Courier New" panose="02070309020205020404" pitchFamily="49" charset="0"/>
              </a:rPr>
              <a:t>() {</a:t>
            </a:r>
          </a:p>
          <a:p>
            <a:r>
              <a:rPr lang="en-IN" dirty="0" err="1">
                <a:solidFill>
                  <a:srgbClr val="D4D4D4"/>
                </a:solidFill>
                <a:latin typeface="Courier New" panose="02070309020205020404" pitchFamily="49" charset="0"/>
              </a:rPr>
              <a:t>ob</a:t>
            </a:r>
            <a:r>
              <a:rPr lang="en-IN" dirty="0">
                <a:solidFill>
                  <a:srgbClr val="D4D4D4"/>
                </a:solidFill>
                <a:latin typeface="Courier New" panose="02070309020205020404" pitchFamily="49" charset="0"/>
              </a:rPr>
              <a:t> = </a:t>
            </a:r>
            <a:r>
              <a:rPr lang="en-IN" dirty="0">
                <a:solidFill>
                  <a:srgbClr val="C586C0"/>
                </a:solidFill>
                <a:latin typeface="Courier New" panose="02070309020205020404" pitchFamily="49" charset="0"/>
              </a:rPr>
              <a:t>new</a:t>
            </a:r>
            <a:r>
              <a:rPr lang="en-IN" dirty="0">
                <a:solidFill>
                  <a:srgbClr val="D4D4D4"/>
                </a:solidFill>
                <a:latin typeface="Courier New" panose="02070309020205020404" pitchFamily="49" charset="0"/>
              </a:rPr>
              <a:t> </a:t>
            </a:r>
            <a:r>
              <a:rPr lang="en-IN" dirty="0">
                <a:solidFill>
                  <a:srgbClr val="DCDCAA"/>
                </a:solidFill>
                <a:latin typeface="Courier New" panose="02070309020205020404" pitchFamily="49" charset="0"/>
              </a:rPr>
              <a:t>T</a:t>
            </a:r>
            <a:r>
              <a:rPr lang="en-IN" dirty="0">
                <a:solidFill>
                  <a:srgbClr val="D4D4D4"/>
                </a:solidFill>
                <a:latin typeface="Courier New" panose="02070309020205020404" pitchFamily="49" charset="0"/>
              </a:rPr>
              <a:t>(); </a:t>
            </a:r>
            <a:r>
              <a:rPr lang="en-IN" dirty="0">
                <a:solidFill>
                  <a:srgbClr val="6A9955"/>
                </a:solidFill>
                <a:latin typeface="Courier New" panose="02070309020205020404" pitchFamily="49" charset="0"/>
              </a:rPr>
              <a:t>// Illegal!!!</a:t>
            </a:r>
            <a:endParaRPr lang="en-IN" dirty="0">
              <a:solidFill>
                <a:srgbClr val="D4D4D4"/>
              </a:solidFill>
              <a:latin typeface="Courier New" panose="02070309020205020404" pitchFamily="49" charset="0"/>
            </a:endParaRPr>
          </a:p>
          <a:p>
            <a:r>
              <a:rPr lang="en-IN" dirty="0">
                <a:solidFill>
                  <a:srgbClr val="D4D4D4"/>
                </a:solidFill>
                <a:latin typeface="Courier New" panose="02070309020205020404" pitchFamily="49" charset="0"/>
              </a:rPr>
              <a:t>}</a:t>
            </a:r>
          </a:p>
          <a:p>
            <a:r>
              <a:rPr lang="en-IN" dirty="0">
                <a:solidFill>
                  <a:srgbClr val="D4D4D4"/>
                </a:solidFill>
                <a:latin typeface="Courier New" panose="02070309020205020404" pitchFamily="49" charset="0"/>
              </a:rPr>
              <a:t>}</a:t>
            </a:r>
            <a:endParaRPr lang="en-IN" b="0" dirty="0">
              <a:solidFill>
                <a:srgbClr val="D4D4D4"/>
              </a:solidFill>
              <a:effectLst/>
              <a:latin typeface="Courier New" panose="02070309020205020404" pitchFamily="49" charset="0"/>
            </a:endParaRPr>
          </a:p>
        </p:txBody>
      </p:sp>
      <p:sp>
        <p:nvSpPr>
          <p:cNvPr id="8" name="Rectangle 7">
            <a:extLst>
              <a:ext uri="{FF2B5EF4-FFF2-40B4-BE49-F238E27FC236}">
                <a16:creationId xmlns:a16="http://schemas.microsoft.com/office/drawing/2014/main" xmlns="" id="{0D11509F-670D-4B6F-9002-CC8ACBE19484}"/>
              </a:ext>
            </a:extLst>
          </p:cNvPr>
          <p:cNvSpPr/>
          <p:nvPr/>
        </p:nvSpPr>
        <p:spPr>
          <a:xfrm>
            <a:off x="349624" y="4615301"/>
            <a:ext cx="8435788" cy="1015663"/>
          </a:xfrm>
          <a:prstGeom prst="rect">
            <a:avLst/>
          </a:prstGeom>
        </p:spPr>
        <p:txBody>
          <a:bodyPr wrap="square">
            <a:spAutoFit/>
          </a:bodyPr>
          <a:lstStyle/>
          <a:p>
            <a:r>
              <a:rPr lang="en-IN" sz="2000" dirty="0">
                <a:latin typeface="Cambria" panose="02040503050406030204" pitchFamily="18" charset="0"/>
              </a:rPr>
              <a:t>Here, it is illegal to attempt to create an instance of T. The reason should be easy to understand: because T does not exist at run time and the compiler doesn’t know what type of object to create.</a:t>
            </a:r>
          </a:p>
        </p:txBody>
      </p:sp>
    </p:spTree>
    <p:custDataLst>
      <p:tags r:id="rId1"/>
    </p:custDataLst>
    <p:extLst>
      <p:ext uri="{BB962C8B-B14F-4D97-AF65-F5344CB8AC3E}">
        <p14:creationId xmlns:p14="http://schemas.microsoft.com/office/powerpoint/2010/main" val="2982816559"/>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0"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solidFill>
                  <a:schemeClr val="tx1"/>
                </a:solidFill>
                <a:latin typeface="Cambria" pitchFamily="18" charset="0"/>
              </a:rPr>
              <a:t>Agenda</a:t>
            </a:r>
          </a:p>
        </p:txBody>
      </p:sp>
      <p:grpSp>
        <p:nvGrpSpPr>
          <p:cNvPr id="8" name="Group 7"/>
          <p:cNvGrpSpPr>
            <a:grpSpLocks/>
          </p:cNvGrpSpPr>
          <p:nvPr>
            <p:custDataLst>
              <p:tags r:id="rId2"/>
            </p:custDataLst>
          </p:nvPr>
        </p:nvGrpSpPr>
        <p:grpSpPr bwMode="auto">
          <a:xfrm>
            <a:off x="457200" y="1835152"/>
            <a:ext cx="2898775" cy="2898775"/>
            <a:chOff x="457200" y="2093913"/>
            <a:chExt cx="2898775" cy="2898775"/>
          </a:xfrm>
        </p:grpSpPr>
        <p:grpSp>
          <p:nvGrpSpPr>
            <p:cNvPr id="91141" name="Group 1"/>
            <p:cNvGrpSpPr>
              <a:grpSpLocks/>
            </p:cNvGrpSpPr>
            <p:nvPr/>
          </p:nvGrpSpPr>
          <p:grpSpPr bwMode="auto">
            <a:xfrm>
              <a:off x="457200" y="2093913"/>
              <a:ext cx="2898775" cy="2898775"/>
              <a:chOff x="457200" y="2093913"/>
              <a:chExt cx="2898775" cy="2898775"/>
            </a:xfrm>
          </p:grpSpPr>
          <p:sp>
            <p:nvSpPr>
              <p:cNvPr id="91146"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defTabSz="914400" fontAlgn="base">
                  <a:spcBef>
                    <a:spcPct val="0"/>
                  </a:spcBef>
                  <a:spcAft>
                    <a:spcPct val="20000"/>
                  </a:spcAft>
                  <a:buClr>
                    <a:srgbClr val="000000"/>
                  </a:buClr>
                  <a:buSzPct val="80000"/>
                  <a:buFont typeface="Wingdings" pitchFamily="2" charset="2"/>
                  <a:buNone/>
                </a:pPr>
                <a:endParaRPr lang="de-DE" sz="1400">
                  <a:solidFill>
                    <a:srgbClr val="000000"/>
                  </a:solidFill>
                  <a:latin typeface="Cambria" pitchFamily="18" charset="0"/>
                  <a:ea typeface="Arial Unicode MS" pitchFamily="34" charset="-128"/>
                  <a:cs typeface="Arial" charset="0"/>
                </a:endParaRPr>
              </a:p>
            </p:txBody>
          </p:sp>
          <p:sp>
            <p:nvSpPr>
              <p:cNvPr id="91147"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sp>
            <p:nvSpPr>
              <p:cNvPr id="91148"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grpSp>
        <p:grpSp>
          <p:nvGrpSpPr>
            <p:cNvPr id="91142" name="Group 9"/>
            <p:cNvGrpSpPr>
              <a:grpSpLocks/>
            </p:cNvGrpSpPr>
            <p:nvPr/>
          </p:nvGrpSpPr>
          <p:grpSpPr bwMode="auto">
            <a:xfrm>
              <a:off x="498475" y="2098675"/>
              <a:ext cx="2855913" cy="2886075"/>
              <a:chOff x="339" y="1328"/>
              <a:chExt cx="1799" cy="1818"/>
            </a:xfrm>
          </p:grpSpPr>
          <p:sp>
            <p:nvSpPr>
              <p:cNvPr id="91143"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sp>
            <p:nvSpPr>
              <p:cNvPr id="91144"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sp>
            <p:nvSpPr>
              <p:cNvPr id="91145"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3" y="1219203"/>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a:lnSpc>
                <a:spcPct val="90000"/>
              </a:lnSpc>
              <a:buFont typeface="Wingdings" pitchFamily="2" charset="2"/>
              <a:buNone/>
              <a:defRPr/>
            </a:pPr>
            <a:r>
              <a:rPr lang="en-US" sz="2000" b="1" dirty="0" smtClean="0">
                <a:solidFill>
                  <a:srgbClr val="035642"/>
                </a:solidFill>
                <a:latin typeface="Cambria" pitchFamily="18" charset="0"/>
              </a:rPr>
              <a:t>In this </a:t>
            </a:r>
            <a:r>
              <a:rPr lang="en-US" sz="2000" b="1" dirty="0">
                <a:solidFill>
                  <a:srgbClr val="035642"/>
                </a:solidFill>
                <a:latin typeface="Cambria" pitchFamily="18" charset="0"/>
              </a:rPr>
              <a:t>session, you will </a:t>
            </a:r>
            <a:r>
              <a:rPr lang="en-US" sz="2000" b="1" dirty="0" smtClean="0">
                <a:solidFill>
                  <a:srgbClr val="035642"/>
                </a:solidFill>
                <a:latin typeface="Cambria" pitchFamily="18" charset="0"/>
              </a:rPr>
              <a:t>learn about:</a:t>
            </a:r>
            <a:endParaRPr lang="en-US" sz="2000" b="1" dirty="0">
              <a:solidFill>
                <a:srgbClr val="035642"/>
              </a:solidFill>
              <a:latin typeface="Cambria" pitchFamily="18" charset="0"/>
            </a:endParaRPr>
          </a:p>
          <a:p>
            <a:pPr>
              <a:lnSpc>
                <a:spcPct val="90000"/>
              </a:lnSpc>
              <a:buFont typeface="Wingdings" pitchFamily="2" charset="2"/>
              <a:buNone/>
              <a:defRPr/>
            </a:pPr>
            <a:endParaRPr lang="en-US" sz="2000" b="1" dirty="0">
              <a:solidFill>
                <a:srgbClr val="035642"/>
              </a:solidFill>
              <a:latin typeface="Cambria" pitchFamily="18" charset="0"/>
            </a:endParaRPr>
          </a:p>
          <a:p>
            <a:pPr marL="342900" indent="-342900">
              <a:lnSpc>
                <a:spcPct val="90000"/>
              </a:lnSpc>
              <a:buFont typeface="Arial" panose="020B0604020202020204" pitchFamily="34" charset="0"/>
              <a:buChar char="•"/>
              <a:defRPr/>
            </a:pPr>
            <a:r>
              <a:rPr lang="en-IN" sz="2000" dirty="0">
                <a:solidFill>
                  <a:srgbClr val="035642"/>
                </a:solidFill>
                <a:latin typeface="Cambria" pitchFamily="18" charset="0"/>
              </a:rPr>
              <a:t>Generics</a:t>
            </a:r>
          </a:p>
          <a:p>
            <a:pPr marL="342900" indent="-342900">
              <a:lnSpc>
                <a:spcPct val="90000"/>
              </a:lnSpc>
              <a:buFont typeface="Arial" panose="020B0604020202020204" pitchFamily="34" charset="0"/>
              <a:buChar char="•"/>
              <a:defRPr/>
            </a:pPr>
            <a:r>
              <a:rPr lang="en-IN" sz="2000" dirty="0">
                <a:solidFill>
                  <a:srgbClr val="035642"/>
                </a:solidFill>
                <a:latin typeface="Cambria" pitchFamily="18" charset="0"/>
              </a:rPr>
              <a:t>Why Generic is necessary?</a:t>
            </a:r>
          </a:p>
          <a:p>
            <a:pPr marL="342900" indent="-342900">
              <a:lnSpc>
                <a:spcPct val="90000"/>
              </a:lnSpc>
              <a:buFont typeface="Arial" panose="020B0604020202020204" pitchFamily="34" charset="0"/>
              <a:buChar char="•"/>
              <a:defRPr/>
            </a:pPr>
            <a:r>
              <a:rPr lang="en-IN" sz="2000" dirty="0">
                <a:solidFill>
                  <a:srgbClr val="035642"/>
                </a:solidFill>
                <a:latin typeface="Cambria" pitchFamily="18" charset="0"/>
              </a:rPr>
              <a:t>Generic Methods</a:t>
            </a:r>
          </a:p>
          <a:p>
            <a:pPr marL="342900" indent="-342900">
              <a:lnSpc>
                <a:spcPct val="90000"/>
              </a:lnSpc>
              <a:buFont typeface="Arial" panose="020B0604020202020204" pitchFamily="34" charset="0"/>
              <a:buChar char="•"/>
              <a:defRPr/>
            </a:pPr>
            <a:r>
              <a:rPr lang="en-IN" sz="2000" dirty="0">
                <a:solidFill>
                  <a:srgbClr val="035642"/>
                </a:solidFill>
                <a:latin typeface="Cambria" pitchFamily="18" charset="0"/>
              </a:rPr>
              <a:t>Generic Constructors</a:t>
            </a:r>
          </a:p>
          <a:p>
            <a:pPr marL="342900" indent="-342900">
              <a:lnSpc>
                <a:spcPct val="90000"/>
              </a:lnSpc>
              <a:buFont typeface="Arial" panose="020B0604020202020204" pitchFamily="34" charset="0"/>
              <a:buChar char="•"/>
              <a:defRPr/>
            </a:pPr>
            <a:r>
              <a:rPr lang="en-IN" sz="2000" dirty="0">
                <a:solidFill>
                  <a:srgbClr val="035642"/>
                </a:solidFill>
                <a:latin typeface="Cambria" pitchFamily="18" charset="0"/>
              </a:rPr>
              <a:t>Generic Interfaces</a:t>
            </a:r>
          </a:p>
          <a:p>
            <a:pPr marL="342900" indent="-342900">
              <a:lnSpc>
                <a:spcPct val="90000"/>
              </a:lnSpc>
              <a:buFont typeface="Arial" panose="020B0604020202020204" pitchFamily="34" charset="0"/>
              <a:buChar char="•"/>
              <a:defRPr/>
            </a:pPr>
            <a:r>
              <a:rPr lang="en-IN" sz="2000" dirty="0">
                <a:solidFill>
                  <a:srgbClr val="035642"/>
                </a:solidFill>
                <a:latin typeface="Cambria" pitchFamily="18" charset="0"/>
              </a:rPr>
              <a:t>Generic </a:t>
            </a:r>
            <a:r>
              <a:rPr lang="en-IN" sz="2000" dirty="0" smtClean="0">
                <a:solidFill>
                  <a:srgbClr val="035642"/>
                </a:solidFill>
                <a:latin typeface="Cambria" pitchFamily="18" charset="0"/>
              </a:rPr>
              <a:t>Restrictions </a:t>
            </a:r>
            <a:r>
              <a:rPr lang="en-IN" sz="2000" dirty="0">
                <a:solidFill>
                  <a:srgbClr val="035642"/>
                </a:solidFill>
                <a:latin typeface="Cambria" pitchFamily="18" charset="0"/>
              </a:rPr>
              <a:t>on Arrays and Static </a:t>
            </a:r>
            <a:r>
              <a:rPr lang="en-IN" sz="2000" dirty="0" smtClean="0">
                <a:solidFill>
                  <a:srgbClr val="035642"/>
                </a:solidFill>
                <a:latin typeface="Cambria" pitchFamily="18" charset="0"/>
              </a:rPr>
              <a:t>Members</a:t>
            </a:r>
            <a:endParaRPr lang="en-IN" sz="2000" dirty="0">
              <a:solidFill>
                <a:srgbClr val="035642"/>
              </a:solidFill>
              <a:latin typeface="Cambria" pitchFamily="18" charset="0"/>
            </a:endParaRPr>
          </a:p>
          <a:p>
            <a:pPr>
              <a:lnSpc>
                <a:spcPct val="90000"/>
              </a:lnSpc>
              <a:buFont typeface="Wingdings" pitchFamily="2" charset="2"/>
              <a:buNone/>
              <a:defRPr/>
            </a:pPr>
            <a:endParaRPr lang="en-US" sz="2000" dirty="0">
              <a:solidFill>
                <a:srgbClr val="035642"/>
              </a:solidFill>
              <a:latin typeface="Cambria" pitchFamily="18" charset="0"/>
            </a:endParaRPr>
          </a:p>
          <a:p>
            <a:pPr>
              <a:lnSpc>
                <a:spcPct val="90000"/>
              </a:lnSpc>
              <a:buFont typeface="Wingdings" pitchFamily="2" charset="2"/>
              <a:buNone/>
              <a:defRPr/>
            </a:pPr>
            <a:endParaRPr lang="en-US" sz="2000" dirty="0">
              <a:solidFill>
                <a:srgbClr val="035642"/>
              </a:solidFill>
              <a:latin typeface="Cambria" pitchFamily="18" charset="0"/>
            </a:endParaRPr>
          </a:p>
          <a:p>
            <a:pPr defTabSz="914400">
              <a:defRPr/>
            </a:pPr>
            <a:endParaRPr lang="en-US" dirty="0">
              <a:solidFill>
                <a:srgbClr val="035642"/>
              </a:solidFill>
              <a:latin typeface="Cambria" pitchFamily="18" charset="0"/>
            </a:endParaRPr>
          </a:p>
        </p:txBody>
      </p:sp>
    </p:spTree>
    <p:custDataLst>
      <p:tags r:id="rId1"/>
    </p:custDataLst>
    <p:extLst>
      <p:ext uri="{BB962C8B-B14F-4D97-AF65-F5344CB8AC3E}">
        <p14:creationId xmlns:p14="http://schemas.microsoft.com/office/powerpoint/2010/main" val="1033042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fade">
                                      <p:cBhvr>
                                        <p:cTn id="25" dur="500"/>
                                        <p:tgtEl>
                                          <p:spTgt spid="17">
                                            <p:txEl>
                                              <p:pRg st="3" end="3"/>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7">
                                            <p:txEl>
                                              <p:pRg st="4" end="4"/>
                                            </p:txEl>
                                          </p:spTgt>
                                        </p:tgtEl>
                                        <p:attrNameLst>
                                          <p:attrName>style.visibility</p:attrName>
                                        </p:attrNameLst>
                                      </p:cBhvr>
                                      <p:to>
                                        <p:strVal val="visible"/>
                                      </p:to>
                                    </p:set>
                                    <p:animEffect transition="in" filter="fade">
                                      <p:cBhvr>
                                        <p:cTn id="29" dur="500"/>
                                        <p:tgtEl>
                                          <p:spTgt spid="17">
                                            <p:txEl>
                                              <p:pRg st="4" end="4"/>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7">
                                            <p:txEl>
                                              <p:pRg st="5" end="5"/>
                                            </p:txEl>
                                          </p:spTgt>
                                        </p:tgtEl>
                                        <p:attrNameLst>
                                          <p:attrName>style.visibility</p:attrName>
                                        </p:attrNameLst>
                                      </p:cBhvr>
                                      <p:to>
                                        <p:strVal val="visible"/>
                                      </p:to>
                                    </p:set>
                                    <p:animEffect transition="in" filter="fade">
                                      <p:cBhvr>
                                        <p:cTn id="33" dur="500"/>
                                        <p:tgtEl>
                                          <p:spTgt spid="17">
                                            <p:txEl>
                                              <p:pRg st="5" end="5"/>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7">
                                            <p:txEl>
                                              <p:pRg st="7" end="7"/>
                                            </p:txEl>
                                          </p:spTgt>
                                        </p:tgtEl>
                                        <p:attrNameLst>
                                          <p:attrName>style.visibility</p:attrName>
                                        </p:attrNameLst>
                                      </p:cBhvr>
                                      <p:to>
                                        <p:strVal val="visible"/>
                                      </p:to>
                                    </p:set>
                                    <p:animEffect transition="in" filter="fade">
                                      <p:cBhvr>
                                        <p:cTn id="41"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 Restrictions</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itchFamily="18" charset="0"/>
              </a:rPr>
              <a:t>Restrictions on Static Members</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62A0D254-7875-4413-8EA9-F364C84D38B2}"/>
              </a:ext>
            </a:extLst>
          </p:cNvPr>
          <p:cNvSpPr/>
          <p:nvPr/>
        </p:nvSpPr>
        <p:spPr>
          <a:xfrm>
            <a:off x="197224" y="1534814"/>
            <a:ext cx="8588188" cy="707886"/>
          </a:xfrm>
          <a:prstGeom prst="rect">
            <a:avLst/>
          </a:prstGeom>
        </p:spPr>
        <p:txBody>
          <a:bodyPr wrap="square">
            <a:spAutoFit/>
          </a:bodyPr>
          <a:lstStyle/>
          <a:p>
            <a:r>
              <a:rPr lang="en-IN" sz="2000" dirty="0">
                <a:latin typeface="Cambria" panose="02040503050406030204" pitchFamily="18" charset="0"/>
              </a:rPr>
              <a:t>No static member can use a type parameter declared by the enclosing class. For example, all of the static members of this class are illegal:</a:t>
            </a:r>
          </a:p>
        </p:txBody>
      </p:sp>
      <p:sp>
        <p:nvSpPr>
          <p:cNvPr id="4" name="Rectangle 3">
            <a:extLst>
              <a:ext uri="{FF2B5EF4-FFF2-40B4-BE49-F238E27FC236}">
                <a16:creationId xmlns:a16="http://schemas.microsoft.com/office/drawing/2014/main" xmlns="" id="{79C200E9-6723-4993-8B0A-462D579B35BC}"/>
              </a:ext>
            </a:extLst>
          </p:cNvPr>
          <p:cNvSpPr/>
          <p:nvPr/>
        </p:nvSpPr>
        <p:spPr>
          <a:xfrm>
            <a:off x="484094" y="2413338"/>
            <a:ext cx="8588188" cy="3693319"/>
          </a:xfrm>
          <a:prstGeom prst="rect">
            <a:avLst/>
          </a:prstGeom>
          <a:solidFill>
            <a:schemeClr val="tx1">
              <a:lumMod val="75000"/>
              <a:lumOff val="25000"/>
            </a:schemeClr>
          </a:solidFill>
          <a:ln>
            <a:solidFill>
              <a:schemeClr val="bg1">
                <a:lumMod val="50000"/>
              </a:schemeClr>
            </a:solidFill>
          </a:ln>
        </p:spPr>
        <p:txBody>
          <a:bodyPr wrap="square">
            <a:spAutoFit/>
          </a:bodyPr>
          <a:lstStyle/>
          <a:p>
            <a:r>
              <a:rPr lang="en-IN" dirty="0">
                <a:solidFill>
                  <a:srgbClr val="569CD6"/>
                </a:solidFill>
                <a:latin typeface="Courier New" panose="02070309020205020404" pitchFamily="49" charset="0"/>
              </a:rPr>
              <a:t>class</a:t>
            </a:r>
            <a:r>
              <a:rPr lang="en-IN" dirty="0">
                <a:solidFill>
                  <a:srgbClr val="D4D4D4"/>
                </a:solidFill>
                <a:latin typeface="Courier New" panose="02070309020205020404" pitchFamily="49" charset="0"/>
              </a:rPr>
              <a:t> </a:t>
            </a:r>
            <a:r>
              <a:rPr lang="en-IN" dirty="0">
                <a:solidFill>
                  <a:srgbClr val="4EC9B0"/>
                </a:solidFill>
                <a:latin typeface="Courier New" panose="02070309020205020404" pitchFamily="49" charset="0"/>
              </a:rPr>
              <a:t>Wrong</a:t>
            </a:r>
            <a:r>
              <a:rPr lang="en-IN" dirty="0">
                <a:solidFill>
                  <a:srgbClr val="D4D4D4"/>
                </a:solidFill>
                <a:latin typeface="Courier New" panose="02070309020205020404" pitchFamily="49" charset="0"/>
              </a:rPr>
              <a:t>&lt;</a:t>
            </a:r>
            <a:r>
              <a:rPr lang="en-IN" dirty="0">
                <a:solidFill>
                  <a:srgbClr val="4EC9B0"/>
                </a:solidFill>
                <a:latin typeface="Courier New" panose="02070309020205020404" pitchFamily="49" charset="0"/>
              </a:rPr>
              <a:t>T</a:t>
            </a:r>
            <a:r>
              <a:rPr lang="en-IN" dirty="0">
                <a:solidFill>
                  <a:srgbClr val="D4D4D4"/>
                </a:solidFill>
                <a:latin typeface="Courier New" panose="02070309020205020404" pitchFamily="49" charset="0"/>
              </a:rPr>
              <a:t>&gt; {</a:t>
            </a:r>
          </a:p>
          <a:p>
            <a:r>
              <a:rPr lang="en-IN" dirty="0">
                <a:solidFill>
                  <a:srgbClr val="6A9955"/>
                </a:solidFill>
                <a:latin typeface="Courier New" panose="02070309020205020404" pitchFamily="49" charset="0"/>
              </a:rPr>
              <a:t>// Wrong, no static variables of type T.</a:t>
            </a:r>
            <a:endParaRPr lang="en-IN" dirty="0">
              <a:solidFill>
                <a:srgbClr val="D4D4D4"/>
              </a:solidFill>
              <a:latin typeface="Courier New" panose="02070309020205020404" pitchFamily="49" charset="0"/>
            </a:endParaRPr>
          </a:p>
          <a:p>
            <a:r>
              <a:rPr lang="en-IN" dirty="0">
                <a:solidFill>
                  <a:srgbClr val="569CD6"/>
                </a:solidFill>
                <a:latin typeface="Courier New" panose="02070309020205020404" pitchFamily="49" charset="0"/>
              </a:rPr>
              <a:t>static</a:t>
            </a:r>
            <a:r>
              <a:rPr lang="en-IN" dirty="0">
                <a:solidFill>
                  <a:srgbClr val="D4D4D4"/>
                </a:solidFill>
                <a:latin typeface="Courier New" panose="02070309020205020404" pitchFamily="49" charset="0"/>
              </a:rPr>
              <a:t> </a:t>
            </a:r>
            <a:r>
              <a:rPr lang="en-IN" dirty="0">
                <a:solidFill>
                  <a:srgbClr val="4EC9B0"/>
                </a:solidFill>
                <a:latin typeface="Courier New" panose="02070309020205020404" pitchFamily="49" charset="0"/>
              </a:rPr>
              <a:t>T</a:t>
            </a:r>
            <a:r>
              <a:rPr lang="en-IN" dirty="0">
                <a:solidFill>
                  <a:srgbClr val="D4D4D4"/>
                </a:solidFill>
                <a:latin typeface="Courier New" panose="02070309020205020404" pitchFamily="49" charset="0"/>
              </a:rPr>
              <a:t> </a:t>
            </a:r>
            <a:r>
              <a:rPr lang="en-IN" dirty="0" err="1">
                <a:solidFill>
                  <a:srgbClr val="9CDCFE"/>
                </a:solidFill>
                <a:latin typeface="Courier New" panose="02070309020205020404" pitchFamily="49" charset="0"/>
              </a:rPr>
              <a:t>ob</a:t>
            </a:r>
            <a:r>
              <a:rPr lang="en-IN" dirty="0">
                <a:solidFill>
                  <a:srgbClr val="D4D4D4"/>
                </a:solidFill>
                <a:latin typeface="Courier New" panose="02070309020205020404" pitchFamily="49" charset="0"/>
              </a:rPr>
              <a:t>;</a:t>
            </a:r>
          </a:p>
          <a:p>
            <a:r>
              <a:rPr lang="en-IN" dirty="0">
                <a:solidFill>
                  <a:srgbClr val="D4D4D4"/>
                </a:solidFill>
                <a:latin typeface="Courier New" panose="02070309020205020404" pitchFamily="49" charset="0"/>
              </a:rPr>
              <a:t>Chapter </a:t>
            </a:r>
            <a:r>
              <a:rPr lang="en-IN" dirty="0">
                <a:solidFill>
                  <a:srgbClr val="B5CEA8"/>
                </a:solidFill>
                <a:latin typeface="Courier New" panose="02070309020205020404" pitchFamily="49" charset="0"/>
              </a:rPr>
              <a:t>14</a:t>
            </a:r>
            <a:r>
              <a:rPr lang="en-IN" dirty="0">
                <a:solidFill>
                  <a:srgbClr val="C586C0"/>
                </a:solidFill>
                <a:latin typeface="Courier New" panose="02070309020205020404" pitchFamily="49" charset="0"/>
              </a:rPr>
              <a:t>:</a:t>
            </a:r>
            <a:r>
              <a:rPr lang="en-IN" dirty="0">
                <a:solidFill>
                  <a:srgbClr val="D4D4D4"/>
                </a:solidFill>
                <a:latin typeface="Courier New" panose="02070309020205020404" pitchFamily="49" charset="0"/>
              </a:rPr>
              <a:t> Generics </a:t>
            </a:r>
            <a:r>
              <a:rPr lang="en-IN" dirty="0">
                <a:solidFill>
                  <a:srgbClr val="B5CEA8"/>
                </a:solidFill>
                <a:latin typeface="Courier New" panose="02070309020205020404" pitchFamily="49" charset="0"/>
              </a:rPr>
              <a:t>355</a:t>
            </a:r>
            <a:endParaRPr lang="en-IN" dirty="0">
              <a:solidFill>
                <a:srgbClr val="D4D4D4"/>
              </a:solidFill>
              <a:latin typeface="Courier New" panose="02070309020205020404" pitchFamily="49" charset="0"/>
            </a:endParaRPr>
          </a:p>
          <a:p>
            <a:r>
              <a:rPr lang="en-IN" dirty="0">
                <a:solidFill>
                  <a:srgbClr val="6A9955"/>
                </a:solidFill>
                <a:latin typeface="Courier New" panose="02070309020205020404" pitchFamily="49" charset="0"/>
              </a:rPr>
              <a:t>// Wrong, no static method can use T.</a:t>
            </a:r>
            <a:endParaRPr lang="en-IN" dirty="0">
              <a:solidFill>
                <a:srgbClr val="D4D4D4"/>
              </a:solidFill>
              <a:latin typeface="Courier New" panose="02070309020205020404" pitchFamily="49" charset="0"/>
            </a:endParaRPr>
          </a:p>
          <a:p>
            <a:r>
              <a:rPr lang="en-IN" dirty="0">
                <a:solidFill>
                  <a:srgbClr val="569CD6"/>
                </a:solidFill>
                <a:latin typeface="Courier New" panose="02070309020205020404" pitchFamily="49" charset="0"/>
              </a:rPr>
              <a:t>static</a:t>
            </a:r>
            <a:r>
              <a:rPr lang="en-IN" dirty="0">
                <a:solidFill>
                  <a:srgbClr val="D4D4D4"/>
                </a:solidFill>
                <a:latin typeface="Courier New" panose="02070309020205020404" pitchFamily="49" charset="0"/>
              </a:rPr>
              <a:t> </a:t>
            </a:r>
            <a:r>
              <a:rPr lang="en-IN" dirty="0">
                <a:solidFill>
                  <a:srgbClr val="4EC9B0"/>
                </a:solidFill>
                <a:latin typeface="Courier New" panose="02070309020205020404" pitchFamily="49" charset="0"/>
              </a:rPr>
              <a:t>T</a:t>
            </a:r>
            <a:r>
              <a:rPr lang="en-IN" dirty="0">
                <a:solidFill>
                  <a:srgbClr val="D4D4D4"/>
                </a:solidFill>
                <a:latin typeface="Courier New" panose="02070309020205020404" pitchFamily="49" charset="0"/>
              </a:rPr>
              <a:t> </a:t>
            </a:r>
            <a:r>
              <a:rPr lang="en-IN" dirty="0" err="1">
                <a:solidFill>
                  <a:srgbClr val="DCDCAA"/>
                </a:solidFill>
                <a:latin typeface="Courier New" panose="02070309020205020404" pitchFamily="49" charset="0"/>
              </a:rPr>
              <a:t>getob</a:t>
            </a:r>
            <a:r>
              <a:rPr lang="en-IN" dirty="0">
                <a:solidFill>
                  <a:srgbClr val="D4D4D4"/>
                </a:solidFill>
                <a:latin typeface="Courier New" panose="02070309020205020404" pitchFamily="49" charset="0"/>
              </a:rPr>
              <a:t>() {</a:t>
            </a:r>
          </a:p>
          <a:p>
            <a:r>
              <a:rPr lang="en-IN" dirty="0">
                <a:solidFill>
                  <a:srgbClr val="C586C0"/>
                </a:solidFill>
                <a:latin typeface="Courier New" panose="02070309020205020404" pitchFamily="49" charset="0"/>
              </a:rPr>
              <a:t>return</a:t>
            </a:r>
            <a:r>
              <a:rPr lang="en-IN" dirty="0">
                <a:solidFill>
                  <a:srgbClr val="D4D4D4"/>
                </a:solidFill>
                <a:latin typeface="Courier New" panose="02070309020205020404" pitchFamily="49" charset="0"/>
              </a:rPr>
              <a:t> </a:t>
            </a:r>
            <a:r>
              <a:rPr lang="en-IN" dirty="0" err="1">
                <a:solidFill>
                  <a:srgbClr val="D4D4D4"/>
                </a:solidFill>
                <a:latin typeface="Courier New" panose="02070309020205020404" pitchFamily="49" charset="0"/>
              </a:rPr>
              <a:t>ob</a:t>
            </a:r>
            <a:r>
              <a:rPr lang="en-IN" dirty="0">
                <a:solidFill>
                  <a:srgbClr val="D4D4D4"/>
                </a:solidFill>
                <a:latin typeface="Courier New" panose="02070309020205020404" pitchFamily="49" charset="0"/>
              </a:rPr>
              <a:t>;</a:t>
            </a:r>
          </a:p>
          <a:p>
            <a:r>
              <a:rPr lang="en-IN" dirty="0">
                <a:solidFill>
                  <a:srgbClr val="D4D4D4"/>
                </a:solidFill>
                <a:latin typeface="Courier New" panose="02070309020205020404" pitchFamily="49" charset="0"/>
              </a:rPr>
              <a:t>}</a:t>
            </a:r>
          </a:p>
          <a:p>
            <a:r>
              <a:rPr lang="en-IN" dirty="0">
                <a:solidFill>
                  <a:srgbClr val="6A9955"/>
                </a:solidFill>
                <a:latin typeface="Courier New" panose="02070309020205020404" pitchFamily="49" charset="0"/>
              </a:rPr>
              <a:t>// Wrong, no static method can access object // of type T.</a:t>
            </a:r>
            <a:endParaRPr lang="en-IN" dirty="0">
              <a:solidFill>
                <a:srgbClr val="D4D4D4"/>
              </a:solidFill>
              <a:latin typeface="Courier New" panose="02070309020205020404" pitchFamily="49" charset="0"/>
            </a:endParaRPr>
          </a:p>
          <a:p>
            <a:r>
              <a:rPr lang="en-IN" dirty="0">
                <a:solidFill>
                  <a:srgbClr val="569CD6"/>
                </a:solidFill>
                <a:latin typeface="Courier New" panose="02070309020205020404" pitchFamily="49" charset="0"/>
              </a:rPr>
              <a:t>static</a:t>
            </a:r>
            <a:r>
              <a:rPr lang="en-IN" dirty="0">
                <a:solidFill>
                  <a:srgbClr val="D4D4D4"/>
                </a:solidFill>
                <a:latin typeface="Courier New" panose="02070309020205020404" pitchFamily="49" charset="0"/>
              </a:rPr>
              <a:t> </a:t>
            </a:r>
            <a:r>
              <a:rPr lang="en-IN" dirty="0">
                <a:solidFill>
                  <a:srgbClr val="4EC9B0"/>
                </a:solidFill>
                <a:latin typeface="Courier New" panose="02070309020205020404" pitchFamily="49" charset="0"/>
              </a:rPr>
              <a:t>void</a:t>
            </a:r>
            <a:r>
              <a:rPr lang="en-IN" dirty="0">
                <a:solidFill>
                  <a:srgbClr val="D4D4D4"/>
                </a:solidFill>
                <a:latin typeface="Courier New" panose="02070309020205020404" pitchFamily="49" charset="0"/>
              </a:rPr>
              <a:t> </a:t>
            </a:r>
            <a:r>
              <a:rPr lang="en-IN" dirty="0" err="1">
                <a:solidFill>
                  <a:srgbClr val="DCDCAA"/>
                </a:solidFill>
                <a:latin typeface="Courier New" panose="02070309020205020404" pitchFamily="49" charset="0"/>
              </a:rPr>
              <a:t>showob</a:t>
            </a:r>
            <a:r>
              <a:rPr lang="en-IN" dirty="0">
                <a:solidFill>
                  <a:srgbClr val="D4D4D4"/>
                </a:solidFill>
                <a:latin typeface="Courier New" panose="02070309020205020404" pitchFamily="49" charset="0"/>
              </a:rPr>
              <a:t>() {</a:t>
            </a:r>
          </a:p>
          <a:p>
            <a:r>
              <a:rPr lang="en-IN" dirty="0" err="1">
                <a:solidFill>
                  <a:srgbClr val="9CDCFE"/>
                </a:solidFill>
                <a:latin typeface="Courier New" panose="02070309020205020404" pitchFamily="49" charset="0"/>
              </a:rPr>
              <a:t>System</a:t>
            </a:r>
            <a:r>
              <a:rPr lang="en-IN" dirty="0" err="1">
                <a:solidFill>
                  <a:srgbClr val="D4D4D4"/>
                </a:solidFill>
                <a:latin typeface="Courier New" panose="02070309020205020404" pitchFamily="49" charset="0"/>
              </a:rPr>
              <a:t>.</a:t>
            </a:r>
            <a:r>
              <a:rPr lang="en-IN" dirty="0" err="1">
                <a:solidFill>
                  <a:srgbClr val="9CDCFE"/>
                </a:solidFill>
                <a:latin typeface="Courier New" panose="02070309020205020404" pitchFamily="49" charset="0"/>
              </a:rPr>
              <a:t>out</a:t>
            </a:r>
            <a:r>
              <a:rPr lang="en-IN" dirty="0" err="1">
                <a:solidFill>
                  <a:srgbClr val="D4D4D4"/>
                </a:solidFill>
                <a:latin typeface="Courier New" panose="02070309020205020404" pitchFamily="49" charset="0"/>
              </a:rPr>
              <a:t>.</a:t>
            </a:r>
            <a:r>
              <a:rPr lang="en-IN" dirty="0" err="1">
                <a:solidFill>
                  <a:srgbClr val="DCDCAA"/>
                </a:solidFill>
                <a:latin typeface="Courier New" panose="02070309020205020404" pitchFamily="49" charset="0"/>
              </a:rPr>
              <a:t>println</a:t>
            </a:r>
            <a:r>
              <a:rPr lang="en-IN" dirty="0">
                <a:solidFill>
                  <a:srgbClr val="D4D4D4"/>
                </a:solidFill>
                <a:latin typeface="Courier New" panose="02070309020205020404" pitchFamily="49" charset="0"/>
              </a:rPr>
              <a:t>(</a:t>
            </a:r>
            <a:r>
              <a:rPr lang="en-IN" dirty="0" err="1">
                <a:solidFill>
                  <a:srgbClr val="D4D4D4"/>
                </a:solidFill>
                <a:latin typeface="Courier New" panose="02070309020205020404" pitchFamily="49" charset="0"/>
              </a:rPr>
              <a:t>ob</a:t>
            </a:r>
            <a:r>
              <a:rPr lang="en-IN" dirty="0">
                <a:solidFill>
                  <a:srgbClr val="D4D4D4"/>
                </a:solidFill>
                <a:latin typeface="Courier New" panose="02070309020205020404" pitchFamily="49" charset="0"/>
              </a:rPr>
              <a:t>);</a:t>
            </a:r>
          </a:p>
          <a:p>
            <a:r>
              <a:rPr lang="en-IN" dirty="0">
                <a:solidFill>
                  <a:srgbClr val="D4D4D4"/>
                </a:solidFill>
                <a:latin typeface="Courier New" panose="02070309020205020404" pitchFamily="49" charset="0"/>
              </a:rPr>
              <a:t>}</a:t>
            </a:r>
          </a:p>
          <a:p>
            <a:r>
              <a:rPr lang="en-IN" dirty="0">
                <a:solidFill>
                  <a:srgbClr val="D4D4D4"/>
                </a:solidFill>
                <a:latin typeface="Courier New" panose="02070309020205020404" pitchFamily="49" charset="0"/>
              </a:rPr>
              <a:t>}</a:t>
            </a:r>
          </a:p>
        </p:txBody>
      </p:sp>
    </p:spTree>
    <p:custDataLst>
      <p:tags r:id="rId1"/>
    </p:custDataLst>
    <p:extLst>
      <p:ext uri="{BB962C8B-B14F-4D97-AF65-F5344CB8AC3E}">
        <p14:creationId xmlns:p14="http://schemas.microsoft.com/office/powerpoint/2010/main" val="574581021"/>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 Restrictions</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r>
              <a:rPr lang="en-IN" sz="2000" b="1" dirty="0">
                <a:solidFill>
                  <a:schemeClr val="bg1"/>
                </a:solidFill>
                <a:latin typeface="Cambria" pitchFamily="18" charset="0"/>
              </a:rPr>
              <a:t>Generic Array Restrictions</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62A0D254-7875-4413-8EA9-F364C84D38B2}"/>
              </a:ext>
            </a:extLst>
          </p:cNvPr>
          <p:cNvSpPr/>
          <p:nvPr/>
        </p:nvSpPr>
        <p:spPr>
          <a:xfrm>
            <a:off x="197224" y="1534814"/>
            <a:ext cx="8588188" cy="400110"/>
          </a:xfrm>
          <a:prstGeom prst="rect">
            <a:avLst/>
          </a:prstGeom>
        </p:spPr>
        <p:txBody>
          <a:bodyPr wrap="square">
            <a:spAutoFit/>
          </a:bodyPr>
          <a:lstStyle/>
          <a:p>
            <a:r>
              <a:rPr lang="en-IN" sz="2000" dirty="0">
                <a:latin typeface="Cambria" panose="02040503050406030204" pitchFamily="18" charset="0"/>
              </a:rPr>
              <a:t>There are two important generics restrictions that apply to arrays. </a:t>
            </a:r>
          </a:p>
        </p:txBody>
      </p:sp>
      <p:sp>
        <p:nvSpPr>
          <p:cNvPr id="6" name="Rectangle 5"/>
          <p:cNvSpPr/>
          <p:nvPr/>
        </p:nvSpPr>
        <p:spPr>
          <a:xfrm>
            <a:off x="521368" y="2328498"/>
            <a:ext cx="4852737" cy="1572768"/>
          </a:xfrm>
          <a:prstGeom prst="rect">
            <a:avLst/>
          </a:prstGeom>
          <a:solidFill>
            <a:schemeClr val="accent6">
              <a:lumMod val="20000"/>
              <a:lumOff val="80000"/>
            </a:schemeClr>
          </a:solidFill>
        </p:spPr>
        <p:txBody>
          <a:bodyPr wrap="square" tIns="91440" bIns="91440" anchor="ctr" anchorCtr="1">
            <a:noAutofit/>
          </a:bodyPr>
          <a:lstStyle/>
          <a:p>
            <a:pPr algn="ctr"/>
            <a:r>
              <a:rPr lang="en-US">
                <a:latin typeface="Cambria" panose="02040503050406030204" pitchFamily="18" charset="0"/>
              </a:rPr>
              <a:t>First, an array with base type as a type parameter cant be instantiated.</a:t>
            </a:r>
            <a:endParaRPr lang="en-US" dirty="0">
              <a:latin typeface="Cambria" panose="02040503050406030204" pitchFamily="18" charset="0"/>
            </a:endParaRPr>
          </a:p>
        </p:txBody>
      </p:sp>
      <p:sp>
        <p:nvSpPr>
          <p:cNvPr id="8" name="Rectangle 7"/>
          <p:cNvSpPr/>
          <p:nvPr/>
        </p:nvSpPr>
        <p:spPr>
          <a:xfrm>
            <a:off x="3419730" y="4311741"/>
            <a:ext cx="5025549" cy="1569660"/>
          </a:xfrm>
          <a:prstGeom prst="rect">
            <a:avLst/>
          </a:prstGeom>
          <a:solidFill>
            <a:schemeClr val="bg1">
              <a:lumMod val="85000"/>
            </a:schemeClr>
          </a:solidFill>
        </p:spPr>
        <p:txBody>
          <a:bodyPr wrap="square" tIns="91440" bIns="91440" anchor="ctr" anchorCtr="1">
            <a:noAutofit/>
          </a:bodyPr>
          <a:lstStyle/>
          <a:p>
            <a:pPr algn="ctr"/>
            <a:r>
              <a:rPr lang="en-US" dirty="0">
                <a:latin typeface="Cambria" panose="02040503050406030204" pitchFamily="18" charset="0"/>
              </a:rPr>
              <a:t>Second, an array of </a:t>
            </a:r>
            <a:r>
              <a:rPr lang="en-US" dirty="0" err="1">
                <a:latin typeface="Cambria" panose="02040503050406030204" pitchFamily="18" charset="0"/>
              </a:rPr>
              <a:t>typespecific</a:t>
            </a:r>
            <a:r>
              <a:rPr lang="en-US" dirty="0">
                <a:latin typeface="Cambria" panose="02040503050406030204" pitchFamily="18" charset="0"/>
              </a:rPr>
              <a:t> generic references cant be created.</a:t>
            </a:r>
          </a:p>
        </p:txBody>
      </p:sp>
    </p:spTree>
    <p:custDataLst>
      <p:tags r:id="rId1"/>
    </p:custDataLst>
    <p:extLst>
      <p:ext uri="{BB962C8B-B14F-4D97-AF65-F5344CB8AC3E}">
        <p14:creationId xmlns:p14="http://schemas.microsoft.com/office/powerpoint/2010/main" val="2476032407"/>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4"/>
          <a:srcRect l="4905" t="36186" r="55271" b="10416"/>
          <a:stretch/>
        </p:blipFill>
        <p:spPr>
          <a:xfrm>
            <a:off x="0" y="609600"/>
            <a:ext cx="5181601" cy="3906156"/>
          </a:xfrm>
          <a:prstGeom prst="rect">
            <a:avLst/>
          </a:prstGeom>
        </p:spPr>
      </p:pic>
      <p:pic>
        <p:nvPicPr>
          <p:cNvPr id="12" name="Picture 11"/>
          <p:cNvPicPr>
            <a:picLocks noChangeAspect="1"/>
          </p:cNvPicPr>
          <p:nvPr/>
        </p:nvPicPr>
        <p:blipFill rotWithShape="1">
          <a:blip r:embed="rId4"/>
          <a:srcRect l="4905" t="82769" r="55271" b="10417"/>
          <a:stretch/>
        </p:blipFill>
        <p:spPr>
          <a:xfrm>
            <a:off x="-1" y="4515756"/>
            <a:ext cx="5181601" cy="498475"/>
          </a:xfrm>
          <a:prstGeom prst="rect">
            <a:avLst/>
          </a:prstGeom>
        </p:spPr>
      </p:pic>
      <p:pic>
        <p:nvPicPr>
          <p:cNvPr id="13" name="Picture 12"/>
          <p:cNvPicPr>
            <a:picLocks noChangeAspect="1"/>
          </p:cNvPicPr>
          <p:nvPr/>
        </p:nvPicPr>
        <p:blipFill rotWithShape="1">
          <a:blip r:embed="rId4"/>
          <a:srcRect l="4905" t="82769" r="55271" b="10417"/>
          <a:stretch/>
        </p:blipFill>
        <p:spPr>
          <a:xfrm>
            <a:off x="6439" y="5014231"/>
            <a:ext cx="5181601" cy="498475"/>
          </a:xfrm>
          <a:prstGeom prst="rect">
            <a:avLst/>
          </a:prstGeom>
        </p:spPr>
      </p:pic>
      <p:pic>
        <p:nvPicPr>
          <p:cNvPr id="14" name="Picture 13"/>
          <p:cNvPicPr>
            <a:picLocks noChangeAspect="1"/>
          </p:cNvPicPr>
          <p:nvPr/>
        </p:nvPicPr>
        <p:blipFill rotWithShape="1">
          <a:blip r:embed="rId4"/>
          <a:srcRect l="4905" t="82769" r="55271" b="10417"/>
          <a:stretch/>
        </p:blipFill>
        <p:spPr>
          <a:xfrm>
            <a:off x="17172" y="5486400"/>
            <a:ext cx="5181601" cy="498475"/>
          </a:xfrm>
          <a:prstGeom prst="rect">
            <a:avLst/>
          </a:prstGeom>
        </p:spPr>
      </p:pic>
      <p:pic>
        <p:nvPicPr>
          <p:cNvPr id="15" name="Picture 14"/>
          <p:cNvPicPr>
            <a:picLocks noChangeAspect="1"/>
          </p:cNvPicPr>
          <p:nvPr/>
        </p:nvPicPr>
        <p:blipFill rotWithShape="1">
          <a:blip r:embed="rId4"/>
          <a:srcRect l="4905" t="82769" r="55271" b="10417"/>
          <a:stretch/>
        </p:blipFill>
        <p:spPr>
          <a:xfrm>
            <a:off x="6438" y="5943600"/>
            <a:ext cx="5181601" cy="498475"/>
          </a:xfrm>
          <a:prstGeom prst="rect">
            <a:avLst/>
          </a:prstGeom>
        </p:spPr>
      </p:pic>
      <p:pic>
        <p:nvPicPr>
          <p:cNvPr id="16" name="Picture 15"/>
          <p:cNvPicPr>
            <a:picLocks noChangeAspect="1"/>
          </p:cNvPicPr>
          <p:nvPr/>
        </p:nvPicPr>
        <p:blipFill rotWithShape="1">
          <a:blip r:embed="rId4"/>
          <a:srcRect l="4905" t="82769" r="55271" b="10417"/>
          <a:stretch/>
        </p:blipFill>
        <p:spPr>
          <a:xfrm>
            <a:off x="17171" y="6362700"/>
            <a:ext cx="5181601" cy="498475"/>
          </a:xfrm>
          <a:prstGeom prst="rect">
            <a:avLst/>
          </a:prstGeom>
        </p:spPr>
      </p:pic>
      <p:sp>
        <p:nvSpPr>
          <p:cNvPr id="67592" name="Rectangle 16"/>
          <p:cNvSpPr>
            <a:spLocks noChangeArrowheads="1"/>
          </p:cNvSpPr>
          <p:nvPr/>
        </p:nvSpPr>
        <p:spPr bwMode="auto">
          <a:xfrm>
            <a:off x="685800" y="4708604"/>
            <a:ext cx="35194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7838"/>
            <a:r>
              <a:rPr lang="en-US" altLang="en-US" sz="1200" b="1" dirty="0">
                <a:solidFill>
                  <a:srgbClr val="035642"/>
                </a:solidFill>
                <a:latin typeface="Cambria" pitchFamily="18" charset="0"/>
                <a:ea typeface="ＭＳ Ｐゴシック" pitchFamily="34" charset="-128"/>
              </a:rPr>
              <a:t>ACCREDITED TRAINING PARTNER: </a:t>
            </a:r>
          </a:p>
        </p:txBody>
      </p:sp>
      <p:pic>
        <p:nvPicPr>
          <p:cNvPr id="1026" name="Picture 2" descr="Image resu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865" y="5175603"/>
            <a:ext cx="2216523" cy="1072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ib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51964" y="5055596"/>
            <a:ext cx="1978025" cy="11820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rotWithShape="1">
          <a:blip r:embed="rId4"/>
          <a:srcRect l="4905" t="82769" r="55271" b="10417"/>
          <a:stretch/>
        </p:blipFill>
        <p:spPr>
          <a:xfrm>
            <a:off x="2144" y="0"/>
            <a:ext cx="5181601" cy="609600"/>
          </a:xfrm>
          <a:prstGeom prst="rect">
            <a:avLst/>
          </a:prstGeom>
        </p:spPr>
      </p:pic>
      <p:sp>
        <p:nvSpPr>
          <p:cNvPr id="21" name="Rectangle 16"/>
          <p:cNvSpPr>
            <a:spLocks noChangeArrowheads="1"/>
          </p:cNvSpPr>
          <p:nvPr/>
        </p:nvSpPr>
        <p:spPr bwMode="auto">
          <a:xfrm>
            <a:off x="831055" y="330172"/>
            <a:ext cx="35194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7838"/>
            <a:r>
              <a:rPr lang="en-US" altLang="en-US" sz="1200" b="1" dirty="0">
                <a:solidFill>
                  <a:srgbClr val="035642"/>
                </a:solidFill>
                <a:latin typeface="Cambria" pitchFamily="18" charset="0"/>
                <a:ea typeface="ＭＳ Ｐゴシック" pitchFamily="34" charset="-128"/>
              </a:rPr>
              <a:t>AWARDS:</a:t>
            </a:r>
          </a:p>
        </p:txBody>
      </p:sp>
      <p:pic>
        <p:nvPicPr>
          <p:cNvPr id="67587" name="Picture 3" descr="120616---Final-Logo-Transparent.png"/>
          <p:cNvPicPr>
            <a:picLocks noChangeAspect="1"/>
          </p:cNvPicPr>
          <p:nvPr/>
        </p:nvPicPr>
        <p:blipFill>
          <a:blip r:embed="rId7">
            <a:extLst>
              <a:ext uri="{28A0092B-C50C-407E-A947-70E740481C1C}">
                <a14:useLocalDpi xmlns:a14="http://schemas.microsoft.com/office/drawing/2010/main" val="0"/>
              </a:ext>
            </a:extLst>
          </a:blip>
          <a:srcRect r="9305"/>
          <a:stretch>
            <a:fillRect/>
          </a:stretch>
        </p:blipFill>
        <p:spPr bwMode="auto">
          <a:xfrm>
            <a:off x="6256404" y="-164990"/>
            <a:ext cx="2433637"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TextBox 2"/>
          <p:cNvSpPr txBox="1">
            <a:spLocks noChangeArrowheads="1"/>
          </p:cNvSpPr>
          <p:nvPr/>
        </p:nvSpPr>
        <p:spPr bwMode="auto">
          <a:xfrm>
            <a:off x="4891088" y="-7828"/>
            <a:ext cx="4252911" cy="6858000"/>
          </a:xfrm>
          <a:prstGeom prst="rect">
            <a:avLst/>
          </a:prstGeom>
          <a:solidFill>
            <a:srgbClr val="0356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1900" i="1" dirty="0">
              <a:solidFill>
                <a:srgbClr val="F2915A"/>
              </a:solidFill>
              <a:latin typeface="Trebuchet MS" pitchFamily="34" charset="0"/>
              <a:ea typeface="ＭＳ Ｐゴシック" pitchFamily="34" charset="-128"/>
            </a:endParaRPr>
          </a:p>
        </p:txBody>
      </p:sp>
      <p:sp>
        <p:nvSpPr>
          <p:cNvPr id="67588" name="TextBox 10"/>
          <p:cNvSpPr txBox="1">
            <a:spLocks noChangeArrowheads="1"/>
          </p:cNvSpPr>
          <p:nvPr/>
        </p:nvSpPr>
        <p:spPr bwMode="auto">
          <a:xfrm>
            <a:off x="7096594" y="5562600"/>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Visit us:</a:t>
            </a:r>
          </a:p>
        </p:txBody>
      </p:sp>
      <p:sp>
        <p:nvSpPr>
          <p:cNvPr id="67589" name="Rectangle 5"/>
          <p:cNvSpPr>
            <a:spLocks noChangeArrowheads="1"/>
          </p:cNvSpPr>
          <p:nvPr/>
        </p:nvSpPr>
        <p:spPr bwMode="auto">
          <a:xfrm>
            <a:off x="5049078" y="5910263"/>
            <a:ext cx="4046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477838"/>
            <a:r>
              <a:rPr lang="en-IN" sz="1200" b="1" dirty="0">
                <a:solidFill>
                  <a:prstClr val="white"/>
                </a:solidFill>
                <a:latin typeface="Cambria" pitchFamily="18" charset="0"/>
                <a:ea typeface="ＭＳ Ｐゴシック" pitchFamily="34" charset="-128"/>
              </a:rPr>
              <a:t>Mumbai | Thane | Pune | Bangalore | Delhi - NCR | Hyderabad | Chennai | Coimbatore </a:t>
            </a:r>
          </a:p>
        </p:txBody>
      </p:sp>
      <p:sp>
        <p:nvSpPr>
          <p:cNvPr id="67593" name="TextBox 10"/>
          <p:cNvSpPr txBox="1">
            <a:spLocks noChangeArrowheads="1"/>
          </p:cNvSpPr>
          <p:nvPr/>
        </p:nvSpPr>
        <p:spPr bwMode="auto">
          <a:xfrm>
            <a:off x="7119938" y="3031906"/>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Email us:</a:t>
            </a:r>
          </a:p>
        </p:txBody>
      </p:sp>
      <p:sp>
        <p:nvSpPr>
          <p:cNvPr id="67594" name="Rectangle 9"/>
          <p:cNvSpPr>
            <a:spLocks noChangeArrowheads="1"/>
          </p:cNvSpPr>
          <p:nvPr/>
        </p:nvSpPr>
        <p:spPr bwMode="auto">
          <a:xfrm>
            <a:off x="5562600" y="3420843"/>
            <a:ext cx="3519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a:r>
              <a:rPr lang="en-IN" sz="1200" b="1" dirty="0">
                <a:solidFill>
                  <a:prstClr val="white"/>
                </a:solidFill>
                <a:latin typeface="Cambria" pitchFamily="18" charset="0"/>
                <a:ea typeface="ＭＳ Ｐゴシック" pitchFamily="34" charset="-128"/>
              </a:rPr>
              <a:t>info@imarticus.com</a:t>
            </a:r>
          </a:p>
        </p:txBody>
      </p:sp>
      <p:sp>
        <p:nvSpPr>
          <p:cNvPr id="22" name="TextBox 10"/>
          <p:cNvSpPr txBox="1">
            <a:spLocks noChangeArrowheads="1"/>
          </p:cNvSpPr>
          <p:nvPr/>
        </p:nvSpPr>
        <p:spPr bwMode="auto">
          <a:xfrm>
            <a:off x="7119938" y="2236569"/>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Learn more:</a:t>
            </a:r>
          </a:p>
        </p:txBody>
      </p:sp>
      <p:sp>
        <p:nvSpPr>
          <p:cNvPr id="23" name="Rectangle 9"/>
          <p:cNvSpPr>
            <a:spLocks noChangeArrowheads="1"/>
          </p:cNvSpPr>
          <p:nvPr/>
        </p:nvSpPr>
        <p:spPr bwMode="auto">
          <a:xfrm>
            <a:off x="5562600" y="2625506"/>
            <a:ext cx="3519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a:r>
              <a:rPr lang="en-IN" sz="1200" b="1" dirty="0">
                <a:solidFill>
                  <a:prstClr val="white"/>
                </a:solidFill>
                <a:latin typeface="Cambria" pitchFamily="18" charset="0"/>
                <a:ea typeface="ＭＳ Ｐゴシック" pitchFamily="34" charset="-128"/>
              </a:rPr>
              <a:t>https://imarticus.org/corporate/</a:t>
            </a:r>
          </a:p>
        </p:txBody>
      </p:sp>
      <p:sp>
        <p:nvSpPr>
          <p:cNvPr id="24" name="TextBox 10"/>
          <p:cNvSpPr txBox="1">
            <a:spLocks noChangeArrowheads="1"/>
          </p:cNvSpPr>
          <p:nvPr/>
        </p:nvSpPr>
        <p:spPr bwMode="auto">
          <a:xfrm>
            <a:off x="6256404" y="3885511"/>
            <a:ext cx="284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Connect with us:</a:t>
            </a:r>
          </a:p>
        </p:txBody>
      </p:sp>
      <p:sp>
        <p:nvSpPr>
          <p:cNvPr id="25" name="Rectangle 9"/>
          <p:cNvSpPr>
            <a:spLocks noChangeArrowheads="1"/>
          </p:cNvSpPr>
          <p:nvPr/>
        </p:nvSpPr>
        <p:spPr bwMode="auto">
          <a:xfrm>
            <a:off x="5342699" y="4274448"/>
            <a:ext cx="37393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477838"/>
            <a:r>
              <a:rPr lang="en-IN" sz="1200" b="1" dirty="0">
                <a:solidFill>
                  <a:prstClr val="white"/>
                </a:solidFill>
                <a:latin typeface="Cambria" pitchFamily="18" charset="0"/>
                <a:ea typeface="ＭＳ Ｐゴシック" pitchFamily="34" charset="-128"/>
              </a:rPr>
              <a:t>www.linkedin.com/company/imarticuslearning</a:t>
            </a:r>
          </a:p>
        </p:txBody>
      </p:sp>
      <p:sp>
        <p:nvSpPr>
          <p:cNvPr id="7" name="Rectangle 6"/>
          <p:cNvSpPr/>
          <p:nvPr/>
        </p:nvSpPr>
        <p:spPr>
          <a:xfrm>
            <a:off x="4495800" y="4749225"/>
            <a:ext cx="4572000" cy="584775"/>
          </a:xfrm>
          <a:prstGeom prst="rect">
            <a:avLst/>
          </a:prstGeom>
        </p:spPr>
        <p:txBody>
          <a:bodyPr>
            <a:spAutoFit/>
          </a:bodyPr>
          <a:lstStyle/>
          <a:p>
            <a:pPr algn="r" defTabSz="914400"/>
            <a:r>
              <a:rPr lang="en-US" sz="2000" b="1" dirty="0">
                <a:solidFill>
                  <a:prstClr val="white"/>
                </a:solidFill>
                <a:latin typeface="Cambria" pitchFamily="18" charset="0"/>
                <a:ea typeface="ＭＳ Ｐゴシック" pitchFamily="34" charset="-128"/>
                <a:cs typeface="Arial" pitchFamily="34" charset="0"/>
              </a:rPr>
              <a:t>Watch us:</a:t>
            </a:r>
            <a:endParaRPr lang="en-US" sz="2000" b="1" dirty="0">
              <a:solidFill>
                <a:prstClr val="white"/>
              </a:solidFill>
              <a:latin typeface="Cambria" pitchFamily="18" charset="0"/>
              <a:ea typeface="ＭＳ Ｐゴシック" pitchFamily="34" charset="-128"/>
              <a:cs typeface="Arial" pitchFamily="34" charset="0"/>
              <a:hlinkClick r:id="rId8"/>
            </a:endParaRPr>
          </a:p>
          <a:p>
            <a:pPr algn="r" defTabSz="914400"/>
            <a:r>
              <a:rPr lang="en-US" sz="1200" b="1" dirty="0">
                <a:solidFill>
                  <a:prstClr val="white"/>
                </a:solidFill>
                <a:latin typeface="Cambria" panose="02040503050406030204" pitchFamily="18" charset="0"/>
              </a:rPr>
              <a:t>www.youtube.com/ImarticusLearninginstitute</a:t>
            </a:r>
            <a:endParaRPr lang="en-US" sz="1200" b="1" dirty="0">
              <a:solidFill>
                <a:prstClr val="white"/>
              </a:solidFill>
              <a:latin typeface="Cambria" panose="02040503050406030204" pitchFamily="18" charset="0"/>
              <a:ea typeface="ＭＳ Ｐゴシック" charset="0"/>
            </a:endParaRPr>
          </a:p>
        </p:txBody>
      </p:sp>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43688" y="0"/>
            <a:ext cx="2794000" cy="2095500"/>
          </a:xfrm>
          <a:prstGeom prst="rect">
            <a:avLst/>
          </a:prstGeom>
        </p:spPr>
      </p:pic>
    </p:spTree>
    <p:custDataLst>
      <p:tags r:id="rId1"/>
    </p:custDataLst>
    <p:extLst>
      <p:ext uri="{BB962C8B-B14F-4D97-AF65-F5344CB8AC3E}">
        <p14:creationId xmlns:p14="http://schemas.microsoft.com/office/powerpoint/2010/main" val="27548537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itchFamily="18" charset="0"/>
              </a:rPr>
              <a:t>Why Generic is </a:t>
            </a:r>
            <a:r>
              <a:rPr lang="en-US" sz="2000" b="1" dirty="0" smtClean="0">
                <a:solidFill>
                  <a:schemeClr val="bg1"/>
                </a:solidFill>
                <a:latin typeface="Cambria" pitchFamily="18" charset="0"/>
              </a:rPr>
              <a:t>Necessary</a:t>
            </a:r>
            <a:r>
              <a:rPr lang="en-US" sz="2000" b="1" dirty="0">
                <a:solidFill>
                  <a:schemeClr val="bg1"/>
                </a:solidFill>
                <a:latin typeface="Cambria" pitchFamily="18" charset="0"/>
              </a:rPr>
              <a:t>?</a:t>
            </a:r>
            <a:endParaRPr lang="en-US" sz="2000" b="1" dirty="0">
              <a:solidFill>
                <a:schemeClr val="bg1"/>
              </a:solidFill>
              <a:latin typeface="Cambria" panose="02040503050406030204" pitchFamily="18" charset="0"/>
              <a:cs typeface="Avenir Light"/>
            </a:endParaRPr>
          </a:p>
        </p:txBody>
      </p:sp>
      <p:sp>
        <p:nvSpPr>
          <p:cNvPr id="6" name="Rectangle 5"/>
          <p:cNvSpPr/>
          <p:nvPr/>
        </p:nvSpPr>
        <p:spPr>
          <a:xfrm>
            <a:off x="209550" y="1864064"/>
            <a:ext cx="4229100" cy="1371600"/>
          </a:xfrm>
          <a:prstGeom prst="rect">
            <a:avLst/>
          </a:prstGeom>
          <a:solidFill>
            <a:schemeClr val="accent3">
              <a:lumMod val="20000"/>
              <a:lumOff val="80000"/>
            </a:schemeClr>
          </a:solidFill>
        </p:spPr>
        <p:txBody>
          <a:bodyPr wrap="square" tIns="91440" bIns="91440" anchor="ctr" anchorCtr="1">
            <a:noAutofit/>
          </a:bodyPr>
          <a:lstStyle/>
          <a:p>
            <a:pPr algn="ctr"/>
            <a:r>
              <a:rPr lang="en-US" sz="1600" dirty="0">
                <a:latin typeface="Cambria" panose="02040503050406030204" pitchFamily="18" charset="0"/>
                <a:ea typeface="Cambria" panose="02040503050406030204" pitchFamily="18" charset="0"/>
              </a:rPr>
              <a:t>Parameterized types are important because they enable you to create classes, interfaces, and methods in which the type of data upon which they operate is specified as a parameter.</a:t>
            </a:r>
          </a:p>
        </p:txBody>
      </p:sp>
      <p:sp>
        <p:nvSpPr>
          <p:cNvPr id="8" name="Rectangle 7"/>
          <p:cNvSpPr/>
          <p:nvPr/>
        </p:nvSpPr>
        <p:spPr>
          <a:xfrm>
            <a:off x="4687813" y="1864063"/>
            <a:ext cx="4229100" cy="1371600"/>
          </a:xfrm>
          <a:prstGeom prst="rect">
            <a:avLst/>
          </a:prstGeom>
          <a:solidFill>
            <a:schemeClr val="accent6">
              <a:lumMod val="20000"/>
              <a:lumOff val="80000"/>
            </a:schemeClr>
          </a:solidFill>
        </p:spPr>
        <p:txBody>
          <a:bodyPr wrap="square" tIns="91440" bIns="91440" anchor="ctr" anchorCtr="1">
            <a:noAutofit/>
          </a:bodyPr>
          <a:lstStyle/>
          <a:p>
            <a:pPr algn="ctr"/>
            <a:r>
              <a:rPr lang="en-US" sz="1600" dirty="0">
                <a:latin typeface="Cambria" panose="02040503050406030204" pitchFamily="18" charset="0"/>
                <a:ea typeface="Cambria" panose="02040503050406030204" pitchFamily="18" charset="0"/>
              </a:rPr>
              <a:t>Using generics, it is possible to create a single class, for example, that automatically works with different types of data. </a:t>
            </a:r>
          </a:p>
        </p:txBody>
      </p:sp>
      <p:sp>
        <p:nvSpPr>
          <p:cNvPr id="9" name="Rectangle 8"/>
          <p:cNvSpPr/>
          <p:nvPr/>
        </p:nvSpPr>
        <p:spPr>
          <a:xfrm>
            <a:off x="209550" y="3446617"/>
            <a:ext cx="4229100" cy="1371600"/>
          </a:xfrm>
          <a:prstGeom prst="rect">
            <a:avLst/>
          </a:prstGeom>
          <a:solidFill>
            <a:schemeClr val="accent6">
              <a:lumMod val="20000"/>
              <a:lumOff val="80000"/>
            </a:schemeClr>
          </a:solidFill>
        </p:spPr>
        <p:txBody>
          <a:bodyPr wrap="square" tIns="91440" bIns="91440" anchor="ctr" anchorCtr="1">
            <a:noAutofit/>
          </a:bodyPr>
          <a:lstStyle/>
          <a:p>
            <a:pPr algn="ctr"/>
            <a:r>
              <a:rPr lang="en-US" sz="1600" dirty="0">
                <a:latin typeface="Cambria" panose="02040503050406030204" pitchFamily="18" charset="0"/>
                <a:ea typeface="Cambria" panose="02040503050406030204" pitchFamily="18" charset="0"/>
              </a:rPr>
              <a:t>A class, interface, or method that operates on a parameterized type is called generic, as in generic class or generic method. </a:t>
            </a:r>
          </a:p>
        </p:txBody>
      </p:sp>
      <p:sp>
        <p:nvSpPr>
          <p:cNvPr id="10" name="Rectangle 9"/>
          <p:cNvSpPr/>
          <p:nvPr/>
        </p:nvSpPr>
        <p:spPr>
          <a:xfrm>
            <a:off x="4687813" y="3446616"/>
            <a:ext cx="4229100" cy="1371600"/>
          </a:xfrm>
          <a:prstGeom prst="rect">
            <a:avLst/>
          </a:prstGeom>
          <a:solidFill>
            <a:schemeClr val="accent3">
              <a:lumMod val="20000"/>
              <a:lumOff val="80000"/>
            </a:schemeClr>
          </a:solidFill>
        </p:spPr>
        <p:txBody>
          <a:bodyPr wrap="square" tIns="91440" bIns="91440" anchor="ctr" anchorCtr="1">
            <a:noAutofit/>
          </a:bodyPr>
          <a:lstStyle/>
          <a:p>
            <a:pPr algn="ctr"/>
            <a:r>
              <a:rPr lang="en-US" sz="1600" dirty="0">
                <a:latin typeface="Cambria" panose="02040503050406030204" pitchFamily="18" charset="0"/>
                <a:ea typeface="Cambria" panose="02040503050406030204" pitchFamily="18" charset="0"/>
              </a:rPr>
              <a:t>Generics add the type safety that was lacking. They also streamline the process, because it is no longer necessary to explicitly employ casts to translate between Object and the type of data that is actually being operated upon. </a:t>
            </a:r>
          </a:p>
        </p:txBody>
      </p:sp>
      <p:sp>
        <p:nvSpPr>
          <p:cNvPr id="11" name="Rectangle 10"/>
          <p:cNvSpPr/>
          <p:nvPr/>
        </p:nvSpPr>
        <p:spPr>
          <a:xfrm>
            <a:off x="2324100" y="5029169"/>
            <a:ext cx="4229100" cy="1371600"/>
          </a:xfrm>
          <a:prstGeom prst="rect">
            <a:avLst/>
          </a:prstGeom>
          <a:solidFill>
            <a:schemeClr val="bg1">
              <a:lumMod val="85000"/>
            </a:schemeClr>
          </a:solidFill>
        </p:spPr>
        <p:txBody>
          <a:bodyPr wrap="square" tIns="91440" bIns="91440" anchor="ctr" anchorCtr="1">
            <a:noAutofit/>
          </a:bodyPr>
          <a:lstStyle/>
          <a:p>
            <a:pPr algn="ctr"/>
            <a:r>
              <a:rPr lang="en-US" sz="1600" dirty="0">
                <a:latin typeface="Cambria" panose="02040503050406030204" pitchFamily="18" charset="0"/>
                <a:ea typeface="Cambria" panose="02040503050406030204" pitchFamily="18" charset="0"/>
              </a:rPr>
              <a:t>With generics, all casts are automatic and implicit. Thus, generics expand your ability to reuse code and let you do so safely and easily.</a:t>
            </a:r>
          </a:p>
        </p:txBody>
      </p:sp>
      <p:sp>
        <p:nvSpPr>
          <p:cNvPr id="12" name="Rectangle 11"/>
          <p:cNvSpPr/>
          <p:nvPr/>
        </p:nvSpPr>
        <p:spPr>
          <a:xfrm>
            <a:off x="209550" y="1468444"/>
            <a:ext cx="5334000" cy="369332"/>
          </a:xfrm>
          <a:prstGeom prst="rect">
            <a:avLst/>
          </a:prstGeom>
        </p:spPr>
        <p:txBody>
          <a:bodyPr wrap="square">
            <a:spAutoFit/>
          </a:bodyPr>
          <a:lstStyle/>
          <a:p>
            <a:r>
              <a:rPr lang="en-IN" dirty="0">
                <a:latin typeface="Cambria" panose="02040503050406030204" pitchFamily="18" charset="0"/>
              </a:rPr>
              <a:t>The term generics means parameterized types. </a:t>
            </a:r>
            <a:endParaRPr lang="en-IN" dirty="0">
              <a:latin typeface="Cambria" panose="02040503050406030204" pitchFamily="18" charset="0"/>
            </a:endParaRPr>
          </a:p>
        </p:txBody>
      </p:sp>
    </p:spTree>
    <p:custDataLst>
      <p:tags r:id="rId1"/>
    </p:custDataLst>
    <p:extLst>
      <p:ext uri="{BB962C8B-B14F-4D97-AF65-F5344CB8AC3E}">
        <p14:creationId xmlns:p14="http://schemas.microsoft.com/office/powerpoint/2010/main" val="3884579583"/>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3" name="Rectangle 2">
            <a:extLst>
              <a:ext uri="{FF2B5EF4-FFF2-40B4-BE49-F238E27FC236}">
                <a16:creationId xmlns:a16="http://schemas.microsoft.com/office/drawing/2014/main" xmlns="" id="{07556851-1AA4-4CE7-A5D1-7149597D07F9}"/>
              </a:ext>
            </a:extLst>
          </p:cNvPr>
          <p:cNvSpPr/>
          <p:nvPr/>
        </p:nvSpPr>
        <p:spPr>
          <a:xfrm>
            <a:off x="0" y="1381065"/>
            <a:ext cx="9000565" cy="400110"/>
          </a:xfrm>
          <a:prstGeom prst="rect">
            <a:avLst/>
          </a:prstGeom>
        </p:spPr>
        <p:txBody>
          <a:bodyPr wrap="square">
            <a:spAutoFit/>
          </a:bodyPr>
          <a:lstStyle/>
          <a:p>
            <a:endParaRPr lang="en-IN" sz="2000" dirty="0">
              <a:latin typeface="Cambria" panose="02040503050406030204" pitchFamily="18" charset="0"/>
            </a:endParaRPr>
          </a:p>
        </p:txBody>
      </p:sp>
      <p:sp>
        <p:nvSpPr>
          <p:cNvPr id="6" name="Rectangle 5">
            <a:extLst>
              <a:ext uri="{FF2B5EF4-FFF2-40B4-BE49-F238E27FC236}">
                <a16:creationId xmlns:a16="http://schemas.microsoft.com/office/drawing/2014/main" xmlns="" id="{5ABF1EF3-C989-4BEC-BAE8-7580830DDC02}"/>
              </a:ext>
            </a:extLst>
          </p:cNvPr>
          <p:cNvSpPr/>
          <p:nvPr/>
        </p:nvSpPr>
        <p:spPr>
          <a:xfrm>
            <a:off x="320040" y="1814114"/>
            <a:ext cx="8503920" cy="4031873"/>
          </a:xfrm>
          <a:prstGeom prst="rect">
            <a:avLst/>
          </a:prstGeom>
          <a:solidFill>
            <a:schemeClr val="bg1">
              <a:lumMod val="95000"/>
            </a:schemeClr>
          </a:solidFill>
          <a:ln>
            <a:solidFill>
              <a:schemeClr val="bg1">
                <a:lumMod val="50000"/>
              </a:schemeClr>
            </a:solidFill>
          </a:ln>
        </p:spPr>
        <p:txBody>
          <a:bodyPr wrap="square">
            <a:spAutoFit/>
          </a:bodyPr>
          <a:lstStyle/>
          <a:p>
            <a:r>
              <a:rPr lang="en-IN" sz="1600" b="1" dirty="0">
                <a:solidFill>
                  <a:srgbClr val="0000FF"/>
                </a:solidFill>
                <a:latin typeface="Courier New" panose="02070309020205020404" pitchFamily="49" charset="0"/>
              </a:rPr>
              <a:t>package</a:t>
            </a:r>
            <a:r>
              <a:rPr lang="en-IN" sz="1600" b="1" dirty="0">
                <a:solidFill>
                  <a:srgbClr val="000000"/>
                </a:solidFill>
                <a:latin typeface="Courier New" panose="02070309020205020404" pitchFamily="49" charset="0"/>
              </a:rPr>
              <a:t> com.imarticus.tutorial.arraystringcollectiongenerics.demos.generics;</a:t>
            </a:r>
          </a:p>
          <a:p>
            <a:r>
              <a:rPr lang="en-IN" sz="1600" b="1" dirty="0">
                <a:solidFill>
                  <a:srgbClr val="000000"/>
                </a:solidFill>
                <a:latin typeface="Courier New" panose="02070309020205020404" pitchFamily="49" charset="0"/>
              </a:rPr>
              <a:t/>
            </a:r>
            <a:br>
              <a:rPr lang="en-IN" sz="1600" b="1" dirty="0">
                <a:solidFill>
                  <a:srgbClr val="000000"/>
                </a:solidFill>
                <a:latin typeface="Courier New" panose="02070309020205020404" pitchFamily="49" charset="0"/>
              </a:rPr>
            </a:br>
            <a:r>
              <a:rPr lang="en-IN" sz="1600" b="1" dirty="0">
                <a:solidFill>
                  <a:srgbClr val="008000"/>
                </a:solidFill>
                <a:latin typeface="Courier New" panose="02070309020205020404" pitchFamily="49" charset="0"/>
              </a:rPr>
              <a:t>// Demonstrate the generic class.</a:t>
            </a:r>
            <a:endParaRPr lang="en-IN" sz="1600" b="1" dirty="0">
              <a:solidFill>
                <a:srgbClr val="000000"/>
              </a:solidFill>
              <a:latin typeface="Courier New" panose="02070309020205020404" pitchFamily="49" charset="0"/>
            </a:endParaRPr>
          </a:p>
          <a:p>
            <a:r>
              <a:rPr lang="en-IN" sz="1600" b="1" dirty="0">
                <a:solidFill>
                  <a:srgbClr val="0000FF"/>
                </a:solidFill>
                <a:latin typeface="Courier New" panose="02070309020205020404" pitchFamily="49" charset="0"/>
              </a:rPr>
              <a:t>public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class</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AuthorInfo</a:t>
            </a:r>
            <a:r>
              <a:rPr lang="en-IN" sz="1600" b="1" dirty="0">
                <a:solidFill>
                  <a:srgbClr val="000000"/>
                </a:solidFill>
                <a:latin typeface="Courier New" panose="02070309020205020404" pitchFamily="49" charset="0"/>
              </a:rPr>
              <a:t> {</a:t>
            </a: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public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static</a:t>
            </a:r>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void</a:t>
            </a:r>
            <a:r>
              <a:rPr lang="en-IN" sz="1600" b="1" dirty="0">
                <a:solidFill>
                  <a:srgbClr val="000000"/>
                </a:solidFill>
                <a:latin typeface="Courier New" panose="02070309020205020404" pitchFamily="49" charset="0"/>
              </a:rPr>
              <a:t> main(</a:t>
            </a:r>
            <a:r>
              <a:rPr lang="en-IN" sz="1600" b="1" dirty="0">
                <a:solidFill>
                  <a:srgbClr val="0000FF"/>
                </a:solidFill>
                <a:latin typeface="Courier New" panose="02070309020205020404" pitchFamily="49" charset="0"/>
              </a:rPr>
              <a:t>String</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args</a:t>
            </a:r>
            <a:r>
              <a:rPr lang="en-IN" sz="1600" b="1" dirty="0">
                <a:solidFill>
                  <a:srgbClr val="000000"/>
                </a:solidFill>
                <a:latin typeface="Courier New" panose="02070309020205020404" pitchFamily="49" charset="0"/>
              </a:rPr>
              <a:t>[]) {</a:t>
            </a:r>
          </a:p>
          <a:p>
            <a:r>
              <a:rPr lang="en-IN" sz="1600" b="1" dirty="0">
                <a:solidFill>
                  <a:srgbClr val="008000"/>
                </a:solidFill>
                <a:latin typeface="Courier New" panose="02070309020205020404" pitchFamily="49" charset="0"/>
              </a:rPr>
              <a:t>// Create a </a:t>
            </a:r>
            <a:r>
              <a:rPr lang="en-IN" sz="1600" b="1" dirty="0" err="1">
                <a:solidFill>
                  <a:srgbClr val="008000"/>
                </a:solidFill>
                <a:latin typeface="Courier New" panose="02070309020205020404" pitchFamily="49" charset="0"/>
              </a:rPr>
              <a:t>CustomGeneric</a:t>
            </a:r>
            <a:r>
              <a:rPr lang="en-IN" sz="1600" b="1" dirty="0">
                <a:solidFill>
                  <a:srgbClr val="008000"/>
                </a:solidFill>
                <a:latin typeface="Courier New" panose="02070309020205020404" pitchFamily="49" charset="0"/>
              </a:rPr>
              <a:t> reference for Integers.</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CustomGeneric</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Integer</a:t>
            </a:r>
            <a:r>
              <a:rPr lang="en-IN" sz="1600" b="1" dirty="0">
                <a:solidFill>
                  <a:srgbClr val="000000"/>
                </a:solidFill>
                <a:latin typeface="Courier New" panose="02070309020205020404" pitchFamily="49" charset="0"/>
              </a:rPr>
              <a:t>&gt; </a:t>
            </a:r>
            <a:r>
              <a:rPr lang="en-IN" sz="1600" b="1" dirty="0" err="1">
                <a:solidFill>
                  <a:srgbClr val="000000"/>
                </a:solidFill>
                <a:latin typeface="Courier New" panose="02070309020205020404" pitchFamily="49" charset="0"/>
              </a:rPr>
              <a:t>genericInteger</a:t>
            </a:r>
            <a:r>
              <a:rPr lang="en-IN" sz="1600" b="1" dirty="0">
                <a:solidFill>
                  <a:srgbClr val="000000"/>
                </a:solidFill>
                <a:latin typeface="Courier New" panose="02070309020205020404" pitchFamily="49" charset="0"/>
              </a:rPr>
              <a:t>;</a:t>
            </a:r>
          </a:p>
          <a:p>
            <a:r>
              <a:rPr lang="en-IN" sz="1600" b="1" dirty="0">
                <a:solidFill>
                  <a:srgbClr val="008000"/>
                </a:solidFill>
                <a:latin typeface="Courier New" panose="02070309020205020404" pitchFamily="49" charset="0"/>
              </a:rPr>
              <a:t>// Create a </a:t>
            </a:r>
            <a:r>
              <a:rPr lang="en-IN" sz="1600" b="1" dirty="0" err="1">
                <a:solidFill>
                  <a:srgbClr val="008000"/>
                </a:solidFill>
                <a:latin typeface="Courier New" panose="02070309020205020404" pitchFamily="49" charset="0"/>
              </a:rPr>
              <a:t>CustomGeneric</a:t>
            </a:r>
            <a:r>
              <a:rPr lang="en-IN" sz="1600" b="1" dirty="0">
                <a:solidFill>
                  <a:srgbClr val="008000"/>
                </a:solidFill>
                <a:latin typeface="Courier New" panose="02070309020205020404" pitchFamily="49" charset="0"/>
              </a:rPr>
              <a:t>&lt;Integer&gt; object and assign its reference to </a:t>
            </a:r>
            <a:r>
              <a:rPr lang="en-IN" sz="1600" b="1" dirty="0" err="1">
                <a:solidFill>
                  <a:srgbClr val="008000"/>
                </a:solidFill>
                <a:latin typeface="Courier New" panose="02070309020205020404" pitchFamily="49" charset="0"/>
              </a:rPr>
              <a:t>genericInteger.Notice</a:t>
            </a:r>
            <a:r>
              <a:rPr lang="en-IN" sz="1600" b="1" dirty="0">
                <a:solidFill>
                  <a:srgbClr val="008000"/>
                </a:solidFill>
                <a:latin typeface="Courier New" panose="02070309020205020404" pitchFamily="49" charset="0"/>
              </a:rPr>
              <a:t> the use of autoboxing to encapsulate the value 88 within an Integer object.</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genericInteger</a:t>
            </a:r>
            <a:r>
              <a:rPr lang="en-IN" sz="1600" b="1" dirty="0">
                <a:solidFill>
                  <a:srgbClr val="000000"/>
                </a:solidFill>
                <a:latin typeface="Courier New" panose="02070309020205020404" pitchFamily="49" charset="0"/>
              </a:rPr>
              <a:t> = </a:t>
            </a:r>
            <a:r>
              <a:rPr lang="en-IN" sz="1600" b="1" dirty="0">
                <a:solidFill>
                  <a:srgbClr val="0000FF"/>
                </a:solidFill>
                <a:latin typeface="Courier New" panose="02070309020205020404" pitchFamily="49" charset="0"/>
              </a:rPr>
              <a:t>new</a:t>
            </a:r>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CustomGeneric</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Integer</a:t>
            </a:r>
            <a:r>
              <a:rPr lang="en-IN" sz="1600" b="1" dirty="0">
                <a:solidFill>
                  <a:srgbClr val="000000"/>
                </a:solidFill>
                <a:latin typeface="Courier New" panose="02070309020205020404" pitchFamily="49" charset="0"/>
              </a:rPr>
              <a:t>&gt;(</a:t>
            </a:r>
            <a:r>
              <a:rPr lang="en-IN" sz="1600" b="1" dirty="0">
                <a:solidFill>
                  <a:srgbClr val="09885A"/>
                </a:solidFill>
                <a:latin typeface="Courier New" panose="02070309020205020404" pitchFamily="49" charset="0"/>
              </a:rPr>
              <a:t>88</a:t>
            </a:r>
            <a:r>
              <a:rPr lang="en-IN" sz="1600" b="1" dirty="0">
                <a:solidFill>
                  <a:srgbClr val="000000"/>
                </a:solidFill>
                <a:latin typeface="Courier New" panose="02070309020205020404" pitchFamily="49" charset="0"/>
              </a:rPr>
              <a:t>);</a:t>
            </a:r>
          </a:p>
          <a:p>
            <a:r>
              <a:rPr lang="en-IN" sz="1600" b="1" dirty="0">
                <a:solidFill>
                  <a:srgbClr val="008000"/>
                </a:solidFill>
                <a:latin typeface="Courier New" panose="02070309020205020404" pitchFamily="49" charset="0"/>
              </a:rPr>
              <a:t>// Show the type of data used by </a:t>
            </a:r>
            <a:r>
              <a:rPr lang="en-IN" sz="1600" b="1" dirty="0" err="1">
                <a:solidFill>
                  <a:srgbClr val="008000"/>
                </a:solidFill>
                <a:latin typeface="Courier New" panose="02070309020205020404" pitchFamily="49" charset="0"/>
              </a:rPr>
              <a:t>genericInteger</a:t>
            </a:r>
            <a:r>
              <a:rPr lang="en-IN" sz="1600" b="1" dirty="0">
                <a:solidFill>
                  <a:srgbClr val="008000"/>
                </a:solidFill>
                <a:latin typeface="Courier New" panose="02070309020205020404" pitchFamily="49" charset="0"/>
              </a:rPr>
              <a:t>.</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genericInteger.showType</a:t>
            </a:r>
            <a:r>
              <a:rPr lang="en-IN" sz="1600" b="1" dirty="0">
                <a:solidFill>
                  <a:srgbClr val="000000"/>
                </a:solidFill>
                <a:latin typeface="Courier New" panose="02070309020205020404" pitchFamily="49" charset="0"/>
              </a:rPr>
              <a:t>();</a:t>
            </a:r>
          </a:p>
          <a:p>
            <a:r>
              <a:rPr lang="en-IN" sz="1600" b="1" dirty="0">
                <a:solidFill>
                  <a:srgbClr val="008000"/>
                </a:solidFill>
                <a:latin typeface="Courier New" panose="02070309020205020404" pitchFamily="49" charset="0"/>
              </a:rPr>
              <a:t>// Get the value in </a:t>
            </a:r>
            <a:r>
              <a:rPr lang="en-IN" sz="1600" b="1" dirty="0" err="1">
                <a:solidFill>
                  <a:srgbClr val="008000"/>
                </a:solidFill>
                <a:latin typeface="Courier New" panose="02070309020205020404" pitchFamily="49" charset="0"/>
              </a:rPr>
              <a:t>genericInteger</a:t>
            </a:r>
            <a:r>
              <a:rPr lang="en-IN" sz="1600" b="1" dirty="0">
                <a:solidFill>
                  <a:srgbClr val="008000"/>
                </a:solidFill>
                <a:latin typeface="Courier New" panose="02070309020205020404" pitchFamily="49" charset="0"/>
              </a:rPr>
              <a:t>. Notice that no cast is needed.</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int</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getAge</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genericInteger.getObject</a:t>
            </a:r>
            <a:r>
              <a:rPr lang="en-IN" sz="1600" b="1" dirty="0" smtClean="0">
                <a:solidFill>
                  <a:srgbClr val="000000"/>
                </a:solidFill>
                <a:latin typeface="Courier New" panose="02070309020205020404" pitchFamily="49" charset="0"/>
              </a:rPr>
              <a:t>();</a:t>
            </a:r>
            <a:r>
              <a:rPr lang="en-IN" sz="1600" b="1" dirty="0">
                <a:solidFill>
                  <a:srgbClr val="000000"/>
                </a:solidFill>
                <a:latin typeface="Courier New" panose="02070309020205020404" pitchFamily="49" charset="0"/>
              </a:rPr>
              <a:t>    </a:t>
            </a:r>
            <a:endParaRPr lang="en-IN" sz="1600" b="1" dirty="0">
              <a:solidFill>
                <a:srgbClr val="000000"/>
              </a:solidFill>
              <a:effectLst/>
              <a:latin typeface="Courier New" panose="02070309020205020404" pitchFamily="49" charset="0"/>
            </a:endParaRPr>
          </a:p>
        </p:txBody>
      </p:sp>
      <p:sp>
        <p:nvSpPr>
          <p:cNvPr id="8" name="Rectangle 7"/>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itchFamily="18" charset="0"/>
              </a:rPr>
              <a:t>Example</a:t>
            </a:r>
            <a:endParaRPr lang="en-US" sz="2000" b="1" dirty="0">
              <a:solidFill>
                <a:schemeClr val="bg1"/>
              </a:solidFill>
              <a:latin typeface="Cambria" panose="02040503050406030204" pitchFamily="18" charset="0"/>
              <a:cs typeface="Avenir Light"/>
            </a:endParaRPr>
          </a:p>
        </p:txBody>
      </p:sp>
    </p:spTree>
    <p:custDataLst>
      <p:tags r:id="rId1"/>
    </p:custDataLst>
    <p:extLst>
      <p:ext uri="{BB962C8B-B14F-4D97-AF65-F5344CB8AC3E}">
        <p14:creationId xmlns:p14="http://schemas.microsoft.com/office/powerpoint/2010/main" val="315909667"/>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itchFamily="18" charset="0"/>
              </a:rPr>
              <a:t>Example</a:t>
            </a:r>
            <a:endParaRPr lang="en-US" sz="2000" b="1" dirty="0">
              <a:solidFill>
                <a:schemeClr val="bg1"/>
              </a:solidFill>
              <a:latin typeface="Cambria" panose="02040503050406030204" pitchFamily="18" charset="0"/>
              <a:cs typeface="Avenir Light"/>
            </a:endParaRPr>
          </a:p>
        </p:txBody>
      </p:sp>
      <p:sp>
        <p:nvSpPr>
          <p:cNvPr id="6" name="Rectangle 5">
            <a:extLst>
              <a:ext uri="{FF2B5EF4-FFF2-40B4-BE49-F238E27FC236}">
                <a16:creationId xmlns:a16="http://schemas.microsoft.com/office/drawing/2014/main" xmlns="" id="{5ABF1EF3-C989-4BEC-BAE8-7580830DDC02}"/>
              </a:ext>
            </a:extLst>
          </p:cNvPr>
          <p:cNvSpPr/>
          <p:nvPr/>
        </p:nvSpPr>
        <p:spPr>
          <a:xfrm>
            <a:off x="554796" y="1782396"/>
            <a:ext cx="8034408" cy="3293209"/>
          </a:xfrm>
          <a:prstGeom prst="rect">
            <a:avLst/>
          </a:prstGeom>
          <a:solidFill>
            <a:schemeClr val="bg1">
              <a:lumMod val="95000"/>
            </a:schemeClr>
          </a:solidFill>
          <a:ln>
            <a:solidFill>
              <a:schemeClr val="bg1">
                <a:lumMod val="50000"/>
              </a:schemeClr>
            </a:solidFill>
          </a:ln>
        </p:spPr>
        <p:txBody>
          <a:bodyPr wrap="square">
            <a:spAutoFit/>
          </a:bodyPr>
          <a:lstStyle/>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"Age of the Author is: "</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getAge</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Create a </a:t>
            </a:r>
            <a:r>
              <a:rPr lang="en-IN" sz="1600" b="1" dirty="0" err="1">
                <a:solidFill>
                  <a:srgbClr val="008000"/>
                </a:solidFill>
                <a:latin typeface="Courier New" panose="02070309020205020404" pitchFamily="49" charset="0"/>
              </a:rPr>
              <a:t>CustomGeneric</a:t>
            </a:r>
            <a:r>
              <a:rPr lang="en-IN" sz="1600" b="1" dirty="0">
                <a:solidFill>
                  <a:srgbClr val="008000"/>
                </a:solidFill>
                <a:latin typeface="Courier New" panose="02070309020205020404" pitchFamily="49" charset="0"/>
              </a:rPr>
              <a:t> object for Strings.</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CustomGeneric</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String</a:t>
            </a:r>
            <a:r>
              <a:rPr lang="en-IN" sz="1600" b="1" dirty="0">
                <a:solidFill>
                  <a:srgbClr val="000000"/>
                </a:solidFill>
                <a:latin typeface="Courier New" panose="02070309020205020404" pitchFamily="49" charset="0"/>
              </a:rPr>
              <a:t>&gt; </a:t>
            </a:r>
            <a:r>
              <a:rPr lang="en-IN" sz="1600" b="1" dirty="0" err="1">
                <a:solidFill>
                  <a:srgbClr val="000000"/>
                </a:solidFill>
                <a:latin typeface="Courier New" panose="02070309020205020404" pitchFamily="49" charset="0"/>
              </a:rPr>
              <a:t>genericString</a:t>
            </a:r>
            <a:r>
              <a:rPr lang="en-IN" sz="1600" b="1" dirty="0">
                <a:solidFill>
                  <a:srgbClr val="000000"/>
                </a:solidFill>
                <a:latin typeface="Courier New" panose="02070309020205020404" pitchFamily="49" charset="0"/>
              </a:rPr>
              <a:t> = </a:t>
            </a:r>
            <a:r>
              <a:rPr lang="en-IN" sz="1600" b="1" dirty="0">
                <a:solidFill>
                  <a:srgbClr val="0000FF"/>
                </a:solidFill>
                <a:latin typeface="Courier New" panose="02070309020205020404" pitchFamily="49" charset="0"/>
              </a:rPr>
              <a:t>new</a:t>
            </a:r>
            <a:r>
              <a:rPr lang="en-IN" sz="1600" b="1" dirty="0">
                <a:solidFill>
                  <a:srgbClr val="000000"/>
                </a:solidFill>
                <a:latin typeface="Courier New" panose="02070309020205020404" pitchFamily="49" charset="0"/>
              </a:rPr>
              <a:t> </a:t>
            </a:r>
            <a:r>
              <a:rPr lang="en-IN" sz="1600" b="1" dirty="0" err="1">
                <a:solidFill>
                  <a:srgbClr val="0000FF"/>
                </a:solidFill>
                <a:latin typeface="Courier New" panose="02070309020205020404" pitchFamily="49" charset="0"/>
              </a:rPr>
              <a:t>CustomGeneric</a:t>
            </a:r>
            <a:r>
              <a:rPr lang="en-IN" sz="1600" b="1" dirty="0">
                <a:solidFill>
                  <a:srgbClr val="000000"/>
                </a:solidFill>
                <a:latin typeface="Courier New" panose="02070309020205020404" pitchFamily="49" charset="0"/>
              </a:rPr>
              <a:t>&lt;</a:t>
            </a:r>
            <a:r>
              <a:rPr lang="en-IN" sz="1600" b="1" dirty="0">
                <a:solidFill>
                  <a:srgbClr val="0000FF"/>
                </a:solidFill>
                <a:latin typeface="Courier New" panose="02070309020205020404" pitchFamily="49" charset="0"/>
              </a:rPr>
              <a:t>String</a:t>
            </a:r>
            <a:r>
              <a:rPr lang="en-IN" sz="1600" b="1" dirty="0">
                <a:solidFill>
                  <a:srgbClr val="000000"/>
                </a:solidFill>
                <a:latin typeface="Courier New" panose="02070309020205020404" pitchFamily="49" charset="0"/>
              </a:rPr>
              <a:t>&gt;(</a:t>
            </a:r>
            <a:r>
              <a:rPr lang="en-IN" sz="1600" b="1" dirty="0">
                <a:solidFill>
                  <a:srgbClr val="A31515"/>
                </a:solidFill>
                <a:latin typeface="Courier New" panose="02070309020205020404" pitchFamily="49" charset="0"/>
              </a:rPr>
              <a:t>"Jeffrey Archer"</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Show the type of data used by </a:t>
            </a:r>
            <a:r>
              <a:rPr lang="en-IN" sz="1600" b="1" dirty="0" err="1">
                <a:solidFill>
                  <a:srgbClr val="008000"/>
                </a:solidFill>
                <a:latin typeface="Courier New" panose="02070309020205020404" pitchFamily="49" charset="0"/>
              </a:rPr>
              <a:t>genericString</a:t>
            </a:r>
            <a:r>
              <a:rPr lang="en-IN" sz="1600" b="1" dirty="0">
                <a:solidFill>
                  <a:srgbClr val="008000"/>
                </a:solidFill>
                <a:latin typeface="Courier New" panose="02070309020205020404" pitchFamily="49" charset="0"/>
              </a:rPr>
              <a:t>.</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genericString.showType</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Get the value of </a:t>
            </a:r>
            <a:r>
              <a:rPr lang="en-IN" sz="1600" b="1" dirty="0" err="1">
                <a:solidFill>
                  <a:srgbClr val="008000"/>
                </a:solidFill>
                <a:latin typeface="Courier New" panose="02070309020205020404" pitchFamily="49" charset="0"/>
              </a:rPr>
              <a:t>genericString</a:t>
            </a:r>
            <a:r>
              <a:rPr lang="en-IN" sz="1600" b="1" dirty="0">
                <a:solidFill>
                  <a:srgbClr val="008000"/>
                </a:solidFill>
                <a:latin typeface="Courier New" panose="02070309020205020404" pitchFamily="49" charset="0"/>
              </a:rPr>
              <a:t>. Again, notice</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a:solidFill>
                  <a:srgbClr val="008000"/>
                </a:solidFill>
                <a:latin typeface="Courier New" panose="02070309020205020404" pitchFamily="49" charset="0"/>
              </a:rPr>
              <a:t>// that no cast is needed.</a:t>
            </a:r>
            <a:endParaRPr lang="en-IN" sz="1600" b="1" dirty="0">
              <a:solidFill>
                <a:srgbClr val="000000"/>
              </a:solidFill>
              <a:latin typeface="Courier New" panose="02070309020205020404" pitchFamily="49" charset="0"/>
            </a:endParaRPr>
          </a:p>
          <a:p>
            <a:r>
              <a:rPr lang="en-IN" sz="1600" b="1" dirty="0">
                <a:solidFill>
                  <a:srgbClr val="000000"/>
                </a:solidFill>
                <a:latin typeface="Courier New" panose="02070309020205020404" pitchFamily="49" charset="0"/>
              </a:rPr>
              <a:t>        </a:t>
            </a:r>
            <a:r>
              <a:rPr lang="en-IN" sz="1600" b="1" dirty="0">
                <a:solidFill>
                  <a:srgbClr val="0000FF"/>
                </a:solidFill>
                <a:latin typeface="Courier New" panose="02070309020205020404" pitchFamily="49" charset="0"/>
              </a:rPr>
              <a:t>String</a:t>
            </a:r>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getName</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genericString.getObject</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r>
              <a:rPr lang="en-IN" sz="1600" b="1" dirty="0" err="1">
                <a:solidFill>
                  <a:srgbClr val="000000"/>
                </a:solidFill>
                <a:latin typeface="Courier New" panose="02070309020205020404" pitchFamily="49" charset="0"/>
              </a:rPr>
              <a:t>System.out.println</a:t>
            </a:r>
            <a:r>
              <a:rPr lang="en-IN" sz="1600" b="1" dirty="0">
                <a:solidFill>
                  <a:srgbClr val="000000"/>
                </a:solidFill>
                <a:latin typeface="Courier New" panose="02070309020205020404" pitchFamily="49" charset="0"/>
              </a:rPr>
              <a:t>(</a:t>
            </a:r>
            <a:r>
              <a:rPr lang="en-IN" sz="1600" b="1" dirty="0">
                <a:solidFill>
                  <a:srgbClr val="A31515"/>
                </a:solidFill>
                <a:latin typeface="Courier New" panose="02070309020205020404" pitchFamily="49" charset="0"/>
              </a:rPr>
              <a:t>"Name of the Author is: "</a:t>
            </a:r>
            <a:r>
              <a:rPr lang="en-IN" sz="1600" b="1" dirty="0">
                <a:solidFill>
                  <a:srgbClr val="000000"/>
                </a:solidFill>
                <a:latin typeface="Courier New" panose="02070309020205020404" pitchFamily="49" charset="0"/>
              </a:rPr>
              <a:t> + </a:t>
            </a:r>
            <a:r>
              <a:rPr lang="en-IN" sz="1600" b="1" dirty="0" err="1">
                <a:solidFill>
                  <a:srgbClr val="000000"/>
                </a:solidFill>
                <a:latin typeface="Courier New" panose="02070309020205020404" pitchFamily="49" charset="0"/>
              </a:rPr>
              <a:t>getName</a:t>
            </a:r>
            <a:r>
              <a:rPr lang="en-IN" sz="1600" b="1" dirty="0">
                <a:solidFill>
                  <a:srgbClr val="000000"/>
                </a:solidFill>
                <a:latin typeface="Courier New" panose="02070309020205020404" pitchFamily="49" charset="0"/>
              </a:rPr>
              <a:t>);</a:t>
            </a:r>
          </a:p>
          <a:p>
            <a:r>
              <a:rPr lang="en-IN" sz="1600" b="1" dirty="0">
                <a:solidFill>
                  <a:srgbClr val="000000"/>
                </a:solidFill>
                <a:latin typeface="Courier New" panose="02070309020205020404" pitchFamily="49" charset="0"/>
              </a:rPr>
              <a:t>    }</a:t>
            </a:r>
          </a:p>
          <a:p>
            <a:r>
              <a:rPr lang="en-IN" sz="1600" b="1" dirty="0" smtClean="0">
                <a:solidFill>
                  <a:srgbClr val="000000"/>
                </a:solidFill>
                <a:latin typeface="Courier New" panose="02070309020205020404" pitchFamily="49" charset="0"/>
              </a:rPr>
              <a:t>}</a:t>
            </a:r>
            <a:endParaRPr lang="en-IN" sz="1600" b="1" dirty="0">
              <a:solidFill>
                <a:srgbClr val="000000"/>
              </a:solidFill>
              <a:latin typeface="Courier New" panose="02070309020205020404" pitchFamily="49" charset="0"/>
            </a:endParaRPr>
          </a:p>
        </p:txBody>
      </p:sp>
    </p:spTree>
    <p:custDataLst>
      <p:tags r:id="rId1"/>
    </p:custDataLst>
    <p:extLst>
      <p:ext uri="{BB962C8B-B14F-4D97-AF65-F5344CB8AC3E}">
        <p14:creationId xmlns:p14="http://schemas.microsoft.com/office/powerpoint/2010/main" val="1230318482"/>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spAutoFit/>
          </a:bodyPr>
          <a:lstStyle/>
          <a:p>
            <a:pPr algn="ctr"/>
            <a:r>
              <a:rPr lang="en-IN" sz="2000" b="1" dirty="0">
                <a:solidFill>
                  <a:schemeClr val="bg1"/>
                </a:solidFill>
                <a:latin typeface="Cambria" panose="02040503050406030204" pitchFamily="18" charset="0"/>
              </a:rPr>
              <a:t>Generics Work Only with Objects</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F70905C8-F250-4E0D-8C1C-DC2B5E3D170D}"/>
              </a:ext>
            </a:extLst>
          </p:cNvPr>
          <p:cNvSpPr/>
          <p:nvPr/>
        </p:nvSpPr>
        <p:spPr>
          <a:xfrm>
            <a:off x="182880" y="1781378"/>
            <a:ext cx="8778240" cy="4093428"/>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latin typeface="Cambria" panose="02040503050406030204" pitchFamily="18" charset="0"/>
              </a:rPr>
              <a:t>When declaring an instance of a generic type, the type argument passed to the type parameter must be a class type.</a:t>
            </a:r>
          </a:p>
          <a:p>
            <a:pPr marL="342900" indent="-342900">
              <a:buFont typeface="Arial" panose="020B0604020202020204" pitchFamily="34" charset="0"/>
              <a:buChar char="•"/>
            </a:pPr>
            <a:endParaRPr lang="en-IN" sz="2000" dirty="0">
              <a:latin typeface="Cambria" panose="02040503050406030204" pitchFamily="18" charset="0"/>
            </a:endParaRPr>
          </a:p>
          <a:p>
            <a:pPr marL="342900" indent="-342900">
              <a:buFont typeface="Arial" panose="020B0604020202020204" pitchFamily="34" charset="0"/>
              <a:buChar char="•"/>
            </a:pPr>
            <a:r>
              <a:rPr lang="en-IN" sz="2000" dirty="0" smtClean="0">
                <a:latin typeface="Cambria" panose="02040503050406030204" pitchFamily="18" charset="0"/>
              </a:rPr>
              <a:t>You </a:t>
            </a:r>
            <a:r>
              <a:rPr lang="en-IN" sz="2000" dirty="0">
                <a:latin typeface="Cambria" panose="02040503050406030204" pitchFamily="18" charset="0"/>
              </a:rPr>
              <a:t>cannot use a primitive type, such as int or char. </a:t>
            </a:r>
          </a:p>
          <a:p>
            <a:pPr marL="342900" indent="-342900">
              <a:buFont typeface="Arial" panose="020B0604020202020204" pitchFamily="34" charset="0"/>
              <a:buChar char="•"/>
            </a:pPr>
            <a:endParaRPr lang="en-IN" sz="2000" dirty="0">
              <a:latin typeface="Cambria" panose="02040503050406030204" pitchFamily="18" charset="0"/>
            </a:endParaRPr>
          </a:p>
          <a:p>
            <a:pPr marL="342900" indent="-342900">
              <a:buFont typeface="Arial" panose="020B0604020202020204" pitchFamily="34" charset="0"/>
              <a:buChar char="•"/>
            </a:pPr>
            <a:r>
              <a:rPr lang="en-IN" sz="2000" dirty="0">
                <a:latin typeface="Cambria" panose="02040503050406030204" pitchFamily="18" charset="0"/>
              </a:rPr>
              <a:t>For example, with Gen, it is possible to pass any class type to T, but you cannot pass a primitive type to a type parameter. Therefore, the following declaration is illegal:</a:t>
            </a:r>
          </a:p>
          <a:p>
            <a:pPr marL="342900" indent="-342900">
              <a:buFont typeface="Arial" panose="020B0604020202020204" pitchFamily="34" charset="0"/>
              <a:buChar char="•"/>
            </a:pPr>
            <a:endParaRPr lang="en-IN" sz="2000" dirty="0">
              <a:latin typeface="Cambria" panose="02040503050406030204" pitchFamily="18" charset="0"/>
            </a:endParaRPr>
          </a:p>
          <a:p>
            <a:pPr marL="342900" indent="-342900">
              <a:buFont typeface="Arial" panose="020B0604020202020204" pitchFamily="34" charset="0"/>
              <a:buChar char="•"/>
            </a:pPr>
            <a:r>
              <a:rPr lang="en-IN" sz="2000" dirty="0" smtClean="0">
                <a:latin typeface="Cambria" panose="02040503050406030204" pitchFamily="18" charset="0"/>
              </a:rPr>
              <a:t>Gen </a:t>
            </a:r>
            <a:r>
              <a:rPr lang="en-IN" sz="2000" dirty="0" err="1">
                <a:latin typeface="Cambria" panose="02040503050406030204" pitchFamily="18" charset="0"/>
              </a:rPr>
              <a:t>strOb</a:t>
            </a:r>
            <a:r>
              <a:rPr lang="en-IN" sz="2000" dirty="0">
                <a:latin typeface="Cambria" panose="02040503050406030204" pitchFamily="18" charset="0"/>
              </a:rPr>
              <a:t> = new Gen(53);    // Error, can't use primitive type Of course, not being able to specify a primitive type is not a serious restriction because you can use the type wrappers (as the preceding example did) to encapsulate a primitive type</a:t>
            </a:r>
          </a:p>
        </p:txBody>
      </p:sp>
    </p:spTree>
    <p:custDataLst>
      <p:tags r:id="rId1"/>
    </p:custDataLst>
    <p:extLst>
      <p:ext uri="{BB962C8B-B14F-4D97-AF65-F5344CB8AC3E}">
        <p14:creationId xmlns:p14="http://schemas.microsoft.com/office/powerpoint/2010/main" val="901599329"/>
      </p:ext>
    </p:extLst>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itchFamily="18" charset="0"/>
              </a:rPr>
              <a:t>Generic types based on their Type Arguments</a:t>
            </a:r>
            <a:endParaRPr lang="en-US" sz="2000" b="1" dirty="0">
              <a:solidFill>
                <a:schemeClr val="bg1"/>
              </a:solidFill>
              <a:latin typeface="Cambria" panose="02040503050406030204" pitchFamily="18" charset="0"/>
              <a:cs typeface="Avenir Light"/>
            </a:endParaRPr>
          </a:p>
        </p:txBody>
      </p:sp>
      <p:sp>
        <p:nvSpPr>
          <p:cNvPr id="3" name="Rectangle 2"/>
          <p:cNvSpPr/>
          <p:nvPr/>
        </p:nvSpPr>
        <p:spPr>
          <a:xfrm>
            <a:off x="569494" y="1817318"/>
            <a:ext cx="4852737" cy="1572768"/>
          </a:xfrm>
          <a:prstGeom prst="rect">
            <a:avLst/>
          </a:prstGeom>
          <a:solidFill>
            <a:schemeClr val="accent6">
              <a:lumMod val="20000"/>
              <a:lumOff val="80000"/>
            </a:schemeClr>
          </a:solidFill>
        </p:spPr>
        <p:txBody>
          <a:bodyPr wrap="square" tIns="91440" bIns="91440" anchor="ctr" anchorCtr="1">
            <a:noAutofit/>
          </a:bodyPr>
          <a:lstStyle/>
          <a:p>
            <a:pPr algn="ctr"/>
            <a:r>
              <a:rPr lang="en-IN" dirty="0">
                <a:latin typeface="Cambria" panose="02040503050406030204" pitchFamily="18" charset="0"/>
              </a:rPr>
              <a:t>A key point to understand about generic types is that a reference of one specific version of a generic type is not type compatible with another version of the same generic type.</a:t>
            </a:r>
            <a:endParaRPr lang="en-IN" dirty="0">
              <a:latin typeface="Cambria" panose="02040503050406030204" pitchFamily="18" charset="0"/>
            </a:endParaRPr>
          </a:p>
        </p:txBody>
      </p:sp>
      <p:sp>
        <p:nvSpPr>
          <p:cNvPr id="8" name="Rectangle 7"/>
          <p:cNvSpPr/>
          <p:nvPr/>
        </p:nvSpPr>
        <p:spPr>
          <a:xfrm>
            <a:off x="3467856" y="3800561"/>
            <a:ext cx="5025549" cy="1569660"/>
          </a:xfrm>
          <a:prstGeom prst="rect">
            <a:avLst/>
          </a:prstGeom>
          <a:solidFill>
            <a:schemeClr val="bg1">
              <a:lumMod val="85000"/>
            </a:schemeClr>
          </a:solidFill>
        </p:spPr>
        <p:txBody>
          <a:bodyPr wrap="square" tIns="91440" bIns="91440" anchor="ctr" anchorCtr="1">
            <a:noAutofit/>
          </a:bodyPr>
          <a:lstStyle/>
          <a:p>
            <a:pPr algn="ctr"/>
            <a:r>
              <a:rPr lang="en-US" dirty="0" smtClean="0">
                <a:latin typeface="Cambria" panose="02040503050406030204" pitchFamily="18" charset="0"/>
              </a:rPr>
              <a:t>Though </a:t>
            </a:r>
            <a:r>
              <a:rPr lang="en-US" dirty="0">
                <a:latin typeface="Cambria" panose="02040503050406030204" pitchFamily="18" charset="0"/>
              </a:rPr>
              <a:t>the parameters are of type Gen, they are references to different types because their type parameters differ. This is part of the way that generics add type safety and prevent errors.</a:t>
            </a:r>
          </a:p>
        </p:txBody>
      </p:sp>
    </p:spTree>
    <p:custDataLst>
      <p:tags r:id="rId1"/>
    </p:custDataLst>
    <p:extLst>
      <p:ext uri="{BB962C8B-B14F-4D97-AF65-F5344CB8AC3E}">
        <p14:creationId xmlns:p14="http://schemas.microsoft.com/office/powerpoint/2010/main" val="43328912"/>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r>
              <a:rPr lang="en-US" sz="2000" b="1" dirty="0">
                <a:solidFill>
                  <a:schemeClr val="bg1"/>
                </a:solidFill>
                <a:latin typeface="Cambria" pitchFamily="18" charset="0"/>
              </a:rPr>
              <a:t>Generic </a:t>
            </a:r>
            <a:r>
              <a:rPr lang="en-US" sz="2000" b="1" dirty="0" smtClean="0">
                <a:solidFill>
                  <a:schemeClr val="bg1"/>
                </a:solidFill>
                <a:latin typeface="Cambria" pitchFamily="18" charset="0"/>
              </a:rPr>
              <a:t>Improves </a:t>
            </a:r>
            <a:r>
              <a:rPr lang="en-US" sz="2000" b="1" dirty="0">
                <a:solidFill>
                  <a:schemeClr val="bg1"/>
                </a:solidFill>
                <a:latin typeface="Cambria" pitchFamily="18" charset="0"/>
              </a:rPr>
              <a:t>Type </a:t>
            </a:r>
            <a:r>
              <a:rPr lang="en-US" sz="2000" b="1" dirty="0" smtClean="0">
                <a:solidFill>
                  <a:schemeClr val="bg1"/>
                </a:solidFill>
                <a:latin typeface="Cambria" pitchFamily="18" charset="0"/>
              </a:rPr>
              <a:t>Safety</a:t>
            </a:r>
            <a:endParaRPr lang="en-US" sz="2000" b="1" dirty="0">
              <a:solidFill>
                <a:schemeClr val="bg1"/>
              </a:solidFill>
              <a:latin typeface="Cambria" panose="02040503050406030204" pitchFamily="18" charset="0"/>
              <a:cs typeface="Avenir Light"/>
            </a:endParaRPr>
          </a:p>
        </p:txBody>
      </p:sp>
      <p:sp>
        <p:nvSpPr>
          <p:cNvPr id="6" name="Rectangle 5"/>
          <p:cNvSpPr/>
          <p:nvPr/>
        </p:nvSpPr>
        <p:spPr>
          <a:xfrm>
            <a:off x="569494" y="1817318"/>
            <a:ext cx="4852737" cy="1572768"/>
          </a:xfrm>
          <a:prstGeom prst="rect">
            <a:avLst/>
          </a:prstGeom>
          <a:solidFill>
            <a:schemeClr val="bg1">
              <a:lumMod val="85000"/>
            </a:schemeClr>
          </a:solidFill>
        </p:spPr>
        <p:txBody>
          <a:bodyPr wrap="square" tIns="91440" bIns="91440" anchor="ctr" anchorCtr="1">
            <a:noAutofit/>
          </a:bodyPr>
          <a:lstStyle/>
          <a:p>
            <a:pPr algn="ctr"/>
            <a:r>
              <a:rPr lang="en-US" dirty="0">
                <a:latin typeface="Cambria" panose="02040503050406030204" pitchFamily="18" charset="0"/>
              </a:rPr>
              <a:t>Given that the same functionality found in the generic Gen class can be achieved without generics, by simply specifying Object as the data type and employing the proper casts</a:t>
            </a:r>
          </a:p>
        </p:txBody>
      </p:sp>
      <p:sp>
        <p:nvSpPr>
          <p:cNvPr id="8" name="Rectangle 7"/>
          <p:cNvSpPr/>
          <p:nvPr/>
        </p:nvSpPr>
        <p:spPr>
          <a:xfrm>
            <a:off x="3467856" y="3800561"/>
            <a:ext cx="5025549" cy="1569660"/>
          </a:xfrm>
          <a:prstGeom prst="rect">
            <a:avLst/>
          </a:prstGeom>
          <a:solidFill>
            <a:schemeClr val="accent6">
              <a:lumMod val="20000"/>
              <a:lumOff val="80000"/>
            </a:schemeClr>
          </a:solidFill>
        </p:spPr>
        <p:txBody>
          <a:bodyPr wrap="square" tIns="91440" bIns="91440" anchor="ctr" anchorCtr="1">
            <a:noAutofit/>
          </a:bodyPr>
          <a:lstStyle/>
          <a:p>
            <a:pPr algn="ctr"/>
            <a:r>
              <a:rPr lang="en-US" dirty="0">
                <a:latin typeface="Cambria" panose="02040503050406030204" pitchFamily="18" charset="0"/>
              </a:rPr>
              <a:t>Generics automatically ensure the type safety of all operations involving Gen. In the process, they eliminate the need for you to enter casts and to type-check code by hand. </a:t>
            </a:r>
          </a:p>
        </p:txBody>
      </p:sp>
    </p:spTree>
    <p:custDataLst>
      <p:tags r:id="rId1"/>
    </p:custDataLst>
    <p:extLst>
      <p:ext uri="{BB962C8B-B14F-4D97-AF65-F5344CB8AC3E}">
        <p14:creationId xmlns:p14="http://schemas.microsoft.com/office/powerpoint/2010/main" val="1952856715"/>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Generic</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19705D"/>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itchFamily="18" charset="0"/>
              </a:rPr>
              <a:t>Creating a Generic Method</a:t>
            </a:r>
            <a:endParaRPr lang="en-US" sz="2000" b="1" dirty="0">
              <a:solidFill>
                <a:schemeClr val="bg1"/>
              </a:solidFill>
              <a:latin typeface="Cambria" panose="02040503050406030204" pitchFamily="18" charset="0"/>
              <a:cs typeface="Avenir Light"/>
            </a:endParaRPr>
          </a:p>
        </p:txBody>
      </p:sp>
      <p:sp>
        <p:nvSpPr>
          <p:cNvPr id="6" name="Rectangle 5"/>
          <p:cNvSpPr/>
          <p:nvPr/>
        </p:nvSpPr>
        <p:spPr>
          <a:xfrm>
            <a:off x="182880" y="1817318"/>
            <a:ext cx="8778240" cy="1280160"/>
          </a:xfrm>
          <a:prstGeom prst="rect">
            <a:avLst/>
          </a:prstGeom>
          <a:solidFill>
            <a:schemeClr val="bg1">
              <a:lumMod val="85000"/>
            </a:schemeClr>
          </a:solidFill>
        </p:spPr>
        <p:txBody>
          <a:bodyPr wrap="square" tIns="91440" bIns="91440" anchor="ctr" anchorCtr="1">
            <a:noAutofit/>
          </a:bodyPr>
          <a:lstStyle/>
          <a:p>
            <a:pPr marL="285750" indent="-285750">
              <a:buFont typeface="Arial" panose="020B0604020202020204" pitchFamily="34" charset="0"/>
              <a:buChar char="•"/>
            </a:pPr>
            <a:r>
              <a:rPr lang="en-US" dirty="0">
                <a:latin typeface="Cambria" panose="02040503050406030204" pitchFamily="18" charset="0"/>
              </a:rPr>
              <a:t>It is possible to declare a generic method that uses one or more type parameters of its </a:t>
            </a:r>
            <a:r>
              <a:rPr lang="en-US" dirty="0" smtClean="0">
                <a:latin typeface="Cambria" panose="02040503050406030204" pitchFamily="18" charset="0"/>
              </a:rPr>
              <a:t>own.</a:t>
            </a:r>
          </a:p>
          <a:p>
            <a:pPr marL="285750" indent="-285750">
              <a:buFont typeface="Arial" panose="020B0604020202020204" pitchFamily="34" charset="0"/>
              <a:buChar char="•"/>
            </a:pPr>
            <a:r>
              <a:rPr lang="en-US" dirty="0" smtClean="0">
                <a:latin typeface="Cambria" panose="02040503050406030204" pitchFamily="18" charset="0"/>
              </a:rPr>
              <a:t>Furthermore</a:t>
            </a:r>
            <a:r>
              <a:rPr lang="en-US" dirty="0">
                <a:latin typeface="Cambria" panose="02040503050406030204" pitchFamily="18" charset="0"/>
              </a:rPr>
              <a:t>, it is possible to create a generic method that is enclosed within a non-generic class. </a:t>
            </a:r>
          </a:p>
        </p:txBody>
      </p:sp>
      <p:sp>
        <p:nvSpPr>
          <p:cNvPr id="8" name="Rectangle 7"/>
          <p:cNvSpPr/>
          <p:nvPr/>
        </p:nvSpPr>
        <p:spPr>
          <a:xfrm>
            <a:off x="182880" y="3295325"/>
            <a:ext cx="8778240" cy="922296"/>
          </a:xfrm>
          <a:prstGeom prst="rect">
            <a:avLst/>
          </a:prstGeom>
          <a:solidFill>
            <a:schemeClr val="accent6">
              <a:lumMod val="20000"/>
              <a:lumOff val="80000"/>
            </a:schemeClr>
          </a:solidFill>
        </p:spPr>
        <p:txBody>
          <a:bodyPr wrap="square" tIns="91440" bIns="91440" anchor="ctr" anchorCtr="1">
            <a:noAutofit/>
          </a:bodyPr>
          <a:lstStyle/>
          <a:p>
            <a:r>
              <a:rPr lang="en-IN" dirty="0">
                <a:latin typeface="Cambria" panose="02040503050406030204" pitchFamily="18" charset="0"/>
              </a:rPr>
              <a:t>The following example declares a non-generic class called </a:t>
            </a:r>
            <a:r>
              <a:rPr lang="en-IN" dirty="0" err="1">
                <a:latin typeface="Cambria" panose="02040503050406030204" pitchFamily="18" charset="0"/>
              </a:rPr>
              <a:t>GenMethDemo</a:t>
            </a:r>
            <a:r>
              <a:rPr lang="en-IN" dirty="0">
                <a:latin typeface="Cambria" panose="02040503050406030204" pitchFamily="18" charset="0"/>
              </a:rPr>
              <a:t> and a static generic method within that class called </a:t>
            </a:r>
            <a:r>
              <a:rPr lang="en-IN" b="1" dirty="0" err="1">
                <a:latin typeface="Cambria" panose="02040503050406030204" pitchFamily="18" charset="0"/>
              </a:rPr>
              <a:t>isIn</a:t>
            </a:r>
            <a:r>
              <a:rPr lang="en-IN" b="1" dirty="0">
                <a:latin typeface="Cambria" panose="02040503050406030204" pitchFamily="18" charset="0"/>
              </a:rPr>
              <a:t>( ). </a:t>
            </a:r>
            <a:endParaRPr lang="en-IN" b="1" dirty="0">
              <a:latin typeface="Cambria" panose="02040503050406030204" pitchFamily="18" charset="0"/>
            </a:endParaRPr>
          </a:p>
        </p:txBody>
      </p:sp>
      <p:sp>
        <p:nvSpPr>
          <p:cNvPr id="9" name="Rectangle 8"/>
          <p:cNvSpPr/>
          <p:nvPr/>
        </p:nvSpPr>
        <p:spPr>
          <a:xfrm>
            <a:off x="182880" y="4415468"/>
            <a:ext cx="8778240" cy="1119058"/>
          </a:xfrm>
          <a:prstGeom prst="rect">
            <a:avLst/>
          </a:prstGeom>
          <a:solidFill>
            <a:schemeClr val="accent3">
              <a:lumMod val="20000"/>
              <a:lumOff val="80000"/>
            </a:schemeClr>
          </a:solidFill>
        </p:spPr>
        <p:txBody>
          <a:bodyPr wrap="square" tIns="91440" bIns="91440" anchor="ctr" anchorCtr="1">
            <a:noAutofit/>
          </a:bodyPr>
          <a:lstStyle/>
          <a:p>
            <a:pPr marL="285750" indent="-285750">
              <a:buFont typeface="Arial" panose="020B0604020202020204" pitchFamily="34" charset="0"/>
              <a:buChar char="•"/>
            </a:pPr>
            <a:r>
              <a:rPr lang="en-IN" dirty="0">
                <a:latin typeface="Cambria" panose="02040503050406030204" pitchFamily="18" charset="0"/>
              </a:rPr>
              <a:t>The </a:t>
            </a:r>
            <a:r>
              <a:rPr lang="en-IN" b="1" dirty="0" err="1">
                <a:latin typeface="Cambria" panose="02040503050406030204" pitchFamily="18" charset="0"/>
              </a:rPr>
              <a:t>isIn</a:t>
            </a:r>
            <a:r>
              <a:rPr lang="en-IN" b="1" dirty="0">
                <a:latin typeface="Cambria" panose="02040503050406030204" pitchFamily="18" charset="0"/>
              </a:rPr>
              <a:t>( ) </a:t>
            </a:r>
            <a:r>
              <a:rPr lang="en-IN" dirty="0">
                <a:latin typeface="Cambria" panose="02040503050406030204" pitchFamily="18" charset="0"/>
              </a:rPr>
              <a:t>method determines if an object is a member of an </a:t>
            </a:r>
            <a:r>
              <a:rPr lang="en-IN" dirty="0" smtClean="0">
                <a:latin typeface="Cambria" panose="02040503050406030204" pitchFamily="18" charset="0"/>
              </a:rPr>
              <a:t>array.</a:t>
            </a:r>
          </a:p>
          <a:p>
            <a:pPr marL="285750" indent="-285750">
              <a:buFont typeface="Arial" panose="020B0604020202020204" pitchFamily="34" charset="0"/>
              <a:buChar char="•"/>
            </a:pPr>
            <a:r>
              <a:rPr lang="en-IN" dirty="0" smtClean="0">
                <a:latin typeface="Cambria" panose="02040503050406030204" pitchFamily="18" charset="0"/>
              </a:rPr>
              <a:t>It </a:t>
            </a:r>
            <a:r>
              <a:rPr lang="en-IN" dirty="0">
                <a:latin typeface="Cambria" panose="02040503050406030204" pitchFamily="18" charset="0"/>
              </a:rPr>
              <a:t>can be used with any type of object and array as long as the array contains objects that are compatible with the type of the object being sought.</a:t>
            </a:r>
            <a:endParaRPr lang="en-IN" dirty="0">
              <a:latin typeface="Cambria" panose="02040503050406030204" pitchFamily="18" charset="0"/>
            </a:endParaRPr>
          </a:p>
        </p:txBody>
      </p:sp>
    </p:spTree>
    <p:custDataLst>
      <p:tags r:id="rId1"/>
    </p:custDataLst>
    <p:extLst>
      <p:ext uri="{BB962C8B-B14F-4D97-AF65-F5344CB8AC3E}">
        <p14:creationId xmlns:p14="http://schemas.microsoft.com/office/powerpoint/2010/main" val="2718715755"/>
      </p:ext>
    </p:extLst>
  </p:cSld>
  <p:clrMapOvr>
    <a:masterClrMapping/>
  </p:clrMapOvr>
  <p:transition>
    <p:wipe dir="u"/>
  </p:transition>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heme/theme1.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5.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Template>
  <TotalTime>10271</TotalTime>
  <Words>1133</Words>
  <Application>Microsoft Office PowerPoint</Application>
  <PresentationFormat>On-screen Show (4:3)</PresentationFormat>
  <Paragraphs>267</Paragraphs>
  <Slides>22</Slides>
  <Notes>22</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22</vt:i4>
      </vt:variant>
    </vt:vector>
  </HeadingPairs>
  <TitlesOfParts>
    <vt:vector size="38" baseType="lpstr">
      <vt:lpstr>Arial Unicode MS</vt:lpstr>
      <vt:lpstr>ＭＳ Ｐゴシック</vt:lpstr>
      <vt:lpstr>ＭＳ Ｐゴシック</vt:lpstr>
      <vt:lpstr>Arial</vt:lpstr>
      <vt:lpstr>Avenir Light</vt:lpstr>
      <vt:lpstr>Calibri</vt:lpstr>
      <vt:lpstr>Cambria</vt:lpstr>
      <vt:lpstr>Courier New</vt:lpstr>
      <vt:lpstr>Times New Roman</vt:lpstr>
      <vt:lpstr>Trebuchet MS</vt:lpstr>
      <vt:lpstr>Wingdings</vt:lpstr>
      <vt:lpstr>6_Custom Design</vt:lpstr>
      <vt:lpstr>1_Office Theme</vt:lpstr>
      <vt:lpstr>5_Custom Design</vt:lpstr>
      <vt:lpstr>1_Custom Design</vt:lpstr>
      <vt:lpstr>7_Custom Design</vt:lpstr>
      <vt:lpstr>PowerPoint Presentation</vt:lpstr>
      <vt:lpstr>Agenda</vt:lpstr>
      <vt:lpstr>Generic</vt:lpstr>
      <vt:lpstr>Generic</vt:lpstr>
      <vt:lpstr>Generic</vt:lpstr>
      <vt:lpstr>Generic</vt:lpstr>
      <vt:lpstr>Generic</vt:lpstr>
      <vt:lpstr>Generic</vt:lpstr>
      <vt:lpstr>Generic</vt:lpstr>
      <vt:lpstr>Generic</vt:lpstr>
      <vt:lpstr>Generic</vt:lpstr>
      <vt:lpstr>Generic</vt:lpstr>
      <vt:lpstr>Generic</vt:lpstr>
      <vt:lpstr>Generic</vt:lpstr>
      <vt:lpstr>Generic</vt:lpstr>
      <vt:lpstr>Generic</vt:lpstr>
      <vt:lpstr>Generic</vt:lpstr>
      <vt:lpstr>Generic</vt:lpstr>
      <vt:lpstr>Generic Restrictions</vt:lpstr>
      <vt:lpstr>Generic Restrictions</vt:lpstr>
      <vt:lpstr>Generic Restrictions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Thirumal Alagu</dc:creator>
  <cp:lastModifiedBy>Nisha Jebastin</cp:lastModifiedBy>
  <cp:revision>231</cp:revision>
  <dcterms:created xsi:type="dcterms:W3CDTF">2018-04-02T09:32:03Z</dcterms:created>
  <dcterms:modified xsi:type="dcterms:W3CDTF">2019-06-05T10:39:05Z</dcterms:modified>
</cp:coreProperties>
</file>