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tags/tag27.xml" ContentType="application/vnd.openxmlformats-officedocument.presentationml.tags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notesSlides/notesSlide24.xml" ContentType="application/vnd.openxmlformats-officedocument.presentationml.notesSlide+xml"/>
  <Override PartName="/ppt/tags/tag31.xml" ContentType="application/vnd.openxmlformats-officedocument.presentationml.tags+xml"/>
  <Override PartName="/ppt/notesSlides/notesSlide25.xml" ContentType="application/vnd.openxmlformats-officedocument.presentationml.notesSlide+xml"/>
  <Override PartName="/ppt/tags/tag3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32"/>
  </p:notesMasterIdLst>
  <p:sldIdLst>
    <p:sldId id="357" r:id="rId6"/>
    <p:sldId id="671" r:id="rId7"/>
    <p:sldId id="655" r:id="rId8"/>
    <p:sldId id="693" r:id="rId9"/>
    <p:sldId id="676" r:id="rId10"/>
    <p:sldId id="677" r:id="rId11"/>
    <p:sldId id="683" r:id="rId12"/>
    <p:sldId id="685" r:id="rId13"/>
    <p:sldId id="684" r:id="rId14"/>
    <p:sldId id="686" r:id="rId15"/>
    <p:sldId id="687" r:id="rId16"/>
    <p:sldId id="688" r:id="rId17"/>
    <p:sldId id="679" r:id="rId18"/>
    <p:sldId id="692" r:id="rId19"/>
    <p:sldId id="672" r:id="rId20"/>
    <p:sldId id="669" r:id="rId21"/>
    <p:sldId id="668" r:id="rId22"/>
    <p:sldId id="661" r:id="rId23"/>
    <p:sldId id="670" r:id="rId24"/>
    <p:sldId id="694" r:id="rId25"/>
    <p:sldId id="695" r:id="rId26"/>
    <p:sldId id="663" r:id="rId27"/>
    <p:sldId id="664" r:id="rId28"/>
    <p:sldId id="666" r:id="rId29"/>
    <p:sldId id="667" r:id="rId30"/>
    <p:sldId id="69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78719" autoAdjust="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1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1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3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74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42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0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8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ioarrays</a:t>
            </a:r>
            <a:r>
              <a:rPr lang="en-US" dirty="0"/>
              <a:t>\SingleDimensionArrays.java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6/5/2019 5:23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63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91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31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5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85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27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54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72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0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ioarrays</a:t>
            </a:r>
            <a:r>
              <a:rPr lang="en-US" dirty="0"/>
              <a:t>\GetInput.java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2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7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</a:t>
            </a:r>
            <a:r>
              <a:rPr lang="en-US" dirty="0" err="1"/>
              <a:t>ioarrays</a:t>
            </a:r>
            <a:r>
              <a:rPr lang="en-US" dirty="0"/>
              <a:t>\CommandLineArgs.java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5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1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0440115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1849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828823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6/5/2019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2" r:id="rId4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6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IO &amp; Arrays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284814" y="914400"/>
            <a:ext cx="8003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To pass command line arguments in </a:t>
            </a:r>
            <a:r>
              <a:rPr lang="en-US" noProof="1" smtClean="0">
                <a:latin typeface="Cambria" panose="02040503050406030204" pitchFamily="18" charset="0"/>
              </a:rPr>
              <a:t>eclipse</a:t>
            </a:r>
            <a:endParaRPr lang="en-US" noProof="1">
              <a:latin typeface="Cambria" panose="02040503050406030204" pitchFamily="18" charset="0"/>
            </a:endParaRPr>
          </a:p>
          <a:p>
            <a:pPr marL="7429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From the "Run" menu, select "Run Configurations...“</a:t>
            </a:r>
          </a:p>
          <a:p>
            <a:pPr marL="7429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Ensure Our class name is shown under the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C9758AD-1FAB-49C7-B5CB-11DF4EBD7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1881809" y="2560654"/>
            <a:ext cx="5157182" cy="3817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4CC4D77A-9BD9-4B8B-A050-F1B88D916EF9}"/>
              </a:ext>
            </a:extLst>
          </p:cNvPr>
          <p:cNvSpPr/>
          <p:nvPr/>
        </p:nvSpPr>
        <p:spPr>
          <a:xfrm>
            <a:off x="2434590" y="2837651"/>
            <a:ext cx="2137410" cy="1105699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557553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284814" y="914400"/>
            <a:ext cx="8003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To pass command line arguments in </a:t>
            </a:r>
            <a:r>
              <a:rPr lang="en-US" noProof="1" smtClean="0">
                <a:latin typeface="Cambria" panose="02040503050406030204" pitchFamily="18" charset="0"/>
              </a:rPr>
              <a:t>eclipse</a:t>
            </a:r>
            <a:endParaRPr lang="en-US" noProof="1">
              <a:latin typeface="Cambria" panose="02040503050406030204" pitchFamily="18" charset="0"/>
            </a:endParaRPr>
          </a:p>
          <a:p>
            <a:pPr marL="7429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Click on Arguments tab</a:t>
            </a:r>
          </a:p>
          <a:p>
            <a:pPr marL="1200150" lvl="2" indent="-285750">
              <a:buFont typeface="Cambria" panose="02040503050406030204" pitchFamily="18" charset="0"/>
              <a:buChar char="–"/>
            </a:pPr>
            <a:r>
              <a:rPr lang="en-US" dirty="0">
                <a:latin typeface="Cambria" panose="02040503050406030204" pitchFamily="18" charset="0"/>
              </a:rPr>
              <a:t>Under program arguments </a:t>
            </a:r>
          </a:p>
          <a:p>
            <a:pPr marL="1200150" lvl="2" indent="-285750">
              <a:buFont typeface="Cambria" panose="02040503050406030204" pitchFamily="18" charset="0"/>
              <a:buChar char="–"/>
            </a:pPr>
            <a:r>
              <a:rPr lang="en-US" dirty="0">
                <a:latin typeface="Cambria" panose="02040503050406030204" pitchFamily="18" charset="0"/>
              </a:rPr>
              <a:t>provide arguments delimited by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4E1E72-3CD3-4C25-8FA7-3DB00E97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094" y="2390721"/>
            <a:ext cx="5527812" cy="4091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378813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284814" y="914400"/>
            <a:ext cx="8003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To pass command line arguments in </a:t>
            </a:r>
            <a:r>
              <a:rPr lang="en-US" noProof="1" smtClean="0">
                <a:latin typeface="Cambria" panose="02040503050406030204" pitchFamily="18" charset="0"/>
              </a:rPr>
              <a:t>eclipse</a:t>
            </a:r>
            <a:endParaRPr lang="en-US" noProof="1">
              <a:latin typeface="Cambria" panose="02040503050406030204" pitchFamily="18" charset="0"/>
            </a:endParaRPr>
          </a:p>
          <a:p>
            <a:pPr marL="7429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Now click apply and press the run button</a:t>
            </a:r>
          </a:p>
          <a:p>
            <a:pPr marL="1200150" lvl="2" indent="-285750">
              <a:buFont typeface="Cambria" panose="02040503050406030204" pitchFamily="18" charset="0"/>
              <a:buChar char="–"/>
            </a:pPr>
            <a:r>
              <a:rPr lang="en-US" dirty="0">
                <a:latin typeface="Cambria" panose="02040503050406030204" pitchFamily="18" charset="0"/>
              </a:rPr>
              <a:t>You should see something like this below in console </a:t>
            </a:r>
            <a:r>
              <a:rPr lang="en-US" dirty="0" smtClean="0">
                <a:latin typeface="Cambria" panose="02040503050406030204" pitchFamily="18" charset="0"/>
              </a:rPr>
              <a:t>window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BB4F49C-F484-4304-9966-CEEC9197A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364327" y="2017394"/>
            <a:ext cx="8415347" cy="4330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1065185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</a:t>
            </a:r>
            <a:r>
              <a:rPr lang="en-US" sz="2400" b="1" dirty="0" err="1">
                <a:latin typeface="Cambria" pitchFamily="18" charset="0"/>
              </a:rPr>
              <a:t>System.err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376254" y="1673498"/>
            <a:ext cx="800324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System.err is a PrintStream.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 System.err works like System.out except it is normally only used to output error texts.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Eclipse will show the output to System.err in red text, to make it more obvious that it is error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F5B7DF-8140-4998-8806-713A8C31CC27}"/>
              </a:ext>
            </a:extLst>
          </p:cNvPr>
          <p:cNvSpPr/>
          <p:nvPr/>
        </p:nvSpPr>
        <p:spPr>
          <a:xfrm>
            <a:off x="2009440" y="4357226"/>
            <a:ext cx="46281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System.err.println(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“Invalid input"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972571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1A071A-F86D-4CAD-9BAB-5E1B8A9AE511}"/>
              </a:ext>
            </a:extLst>
          </p:cNvPr>
          <p:cNvSpPr/>
          <p:nvPr/>
        </p:nvSpPr>
        <p:spPr>
          <a:xfrm>
            <a:off x="785499" y="1568884"/>
            <a:ext cx="64565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Get Input for name &amp;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If age greater than or equal to </a:t>
            </a:r>
            <a:r>
              <a:rPr lang="en-US" noProof="1" smtClean="0">
                <a:latin typeface="Cambria" panose="02040503050406030204" pitchFamily="18" charset="0"/>
              </a:rPr>
              <a:t>18, </a:t>
            </a:r>
            <a:r>
              <a:rPr lang="en-US" noProof="1">
                <a:latin typeface="Cambria" panose="02040503050406030204" pitchFamily="18" charset="0"/>
              </a:rPr>
              <a:t>print message using System.out</a:t>
            </a:r>
          </a:p>
          <a:p>
            <a:pPr marL="463550" lvl="1" indent="-238125">
              <a:buSzPct val="70000"/>
              <a:buFont typeface="Courier New" panose="02070309020205020404" pitchFamily="49" charset="0"/>
              <a:buChar char="o"/>
            </a:pPr>
            <a:r>
              <a:rPr lang="en-US" noProof="1">
                <a:latin typeface="Cambria" panose="02040503050406030204" pitchFamily="18" charset="0"/>
              </a:rPr>
              <a:t> “Welcome {name</a:t>
            </a:r>
            <a:r>
              <a:rPr lang="en-US" noProof="1" smtClean="0">
                <a:latin typeface="Cambria" panose="02040503050406030204" pitchFamily="18" charset="0"/>
              </a:rPr>
              <a:t>}, </a:t>
            </a:r>
            <a:r>
              <a:rPr lang="en-US" noProof="1">
                <a:latin typeface="Cambria" panose="02040503050406030204" pitchFamily="18" charset="0"/>
              </a:rPr>
              <a:t>You are eligible to vote”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If age less than </a:t>
            </a:r>
            <a:r>
              <a:rPr lang="en-US" noProof="1" smtClean="0">
                <a:latin typeface="Cambria" panose="02040503050406030204" pitchFamily="18" charset="0"/>
              </a:rPr>
              <a:t>18, </a:t>
            </a:r>
            <a:r>
              <a:rPr lang="en-US" noProof="1">
                <a:latin typeface="Cambria" panose="02040503050406030204" pitchFamily="18" charset="0"/>
              </a:rPr>
              <a:t>print error message mentioning</a:t>
            </a:r>
          </a:p>
          <a:p>
            <a:pPr marL="463550" lvl="1" indent="-238125">
              <a:buSzPct val="70000"/>
              <a:buFont typeface="Courier New" panose="02070309020205020404" pitchFamily="49" charset="0"/>
              <a:buChar char="o"/>
            </a:pPr>
            <a:r>
              <a:rPr lang="en-US" noProof="1">
                <a:latin typeface="Cambria" panose="02040503050406030204" pitchFamily="18" charset="0"/>
              </a:rPr>
              <a:t>Sorry {name}, You are not eligible to vote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5044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Arrays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Arrays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570376" y="2468629"/>
            <a:ext cx="8003247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356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An array is a group of like-typed variables that are referred to by a common </a:t>
            </a:r>
            <a:r>
              <a:rPr lang="en-IN" dirty="0" smtClean="0">
                <a:latin typeface="Cambria" panose="02040503050406030204" pitchFamily="18" charset="0"/>
              </a:rPr>
              <a:t>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Arrays </a:t>
            </a:r>
            <a:r>
              <a:rPr lang="en-IN" dirty="0">
                <a:latin typeface="Cambria" panose="02040503050406030204" pitchFamily="18" charset="0"/>
              </a:rPr>
              <a:t>of any type can be created and may have one or more </a:t>
            </a:r>
            <a:r>
              <a:rPr lang="en-IN" dirty="0" smtClean="0">
                <a:latin typeface="Cambria" panose="02040503050406030204" pitchFamily="18" charset="0"/>
              </a:rPr>
              <a:t>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A </a:t>
            </a:r>
            <a:r>
              <a:rPr lang="en-IN" dirty="0">
                <a:latin typeface="Cambria" panose="02040503050406030204" pitchFamily="18" charset="0"/>
              </a:rPr>
              <a:t>specific element in an array is accessed by its </a:t>
            </a:r>
            <a:r>
              <a:rPr lang="en-IN" dirty="0" smtClean="0">
                <a:latin typeface="Cambria" panose="02040503050406030204" pitchFamily="18" charset="0"/>
              </a:rPr>
              <a:t>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Arrays </a:t>
            </a:r>
            <a:r>
              <a:rPr lang="en-IN" dirty="0">
                <a:latin typeface="Cambria" panose="02040503050406030204" pitchFamily="18" charset="0"/>
              </a:rPr>
              <a:t>offer a convenient means of grouping related information</a:t>
            </a:r>
            <a:r>
              <a:rPr lang="en-IN" dirty="0" smtClean="0">
                <a:latin typeface="Cambria" panose="02040503050406030204" pitchFamily="18" charset="0"/>
              </a:rPr>
              <a:t>.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822602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Arrays in Java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One dimensional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7ADA1A7-90B1-4AE0-A166-E4ECE8CDF666}"/>
              </a:ext>
            </a:extLst>
          </p:cNvPr>
          <p:cNvSpPr/>
          <p:nvPr/>
        </p:nvSpPr>
        <p:spPr>
          <a:xfrm>
            <a:off x="284922" y="2122210"/>
            <a:ext cx="857415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A one-dimensional array is, essentially, a list of like-typed variables.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The general form of a one-dimensional array declaration is </a:t>
            </a:r>
            <a:r>
              <a:rPr lang="en-IN" dirty="0" smtClean="0">
                <a:latin typeface="Cambria" panose="02040503050406030204" pitchFamily="18" charset="0"/>
              </a:rPr>
              <a:t>type:</a:t>
            </a:r>
            <a:endParaRPr lang="en-IN" dirty="0">
              <a:latin typeface="Cambria" panose="02040503050406030204" pitchFamily="18" charset="0"/>
            </a:endParaRPr>
          </a:p>
          <a:p>
            <a:r>
              <a:rPr lang="en-IN" dirty="0" err="1">
                <a:latin typeface="Cambria" panose="02040503050406030204" pitchFamily="18" charset="0"/>
              </a:rPr>
              <a:t>var</a:t>
            </a:r>
            <a:r>
              <a:rPr lang="en-IN" dirty="0">
                <a:latin typeface="Cambria" panose="02040503050406030204" pitchFamily="18" charset="0"/>
              </a:rPr>
              <a:t>-type </a:t>
            </a:r>
            <a:r>
              <a:rPr lang="en-IN" dirty="0" err="1">
                <a:latin typeface="Cambria" panose="02040503050406030204" pitchFamily="18" charset="0"/>
              </a:rPr>
              <a:t>var</a:t>
            </a:r>
            <a:r>
              <a:rPr lang="en-IN" dirty="0">
                <a:latin typeface="Cambria" panose="02040503050406030204" pitchFamily="18" charset="0"/>
              </a:rPr>
              <a:t>-name[ ];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Here, type declares the base type of the array. The base type determines the data type of each element that comprises the array. 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18312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Arrays in Java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One dimensional Array – Declaration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7ADA1A7-90B1-4AE0-A166-E4ECE8CDF666}"/>
              </a:ext>
            </a:extLst>
          </p:cNvPr>
          <p:cNvSpPr/>
          <p:nvPr/>
        </p:nvSpPr>
        <p:spPr>
          <a:xfrm>
            <a:off x="295835" y="1534813"/>
            <a:ext cx="85523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Declaring an array named months with the type “array of int”: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b="1" dirty="0">
                <a:latin typeface="Cambria" panose="02040503050406030204" pitchFamily="18" charset="0"/>
              </a:rPr>
              <a:t>months</a:t>
            </a:r>
            <a:r>
              <a:rPr lang="en-IN" dirty="0">
                <a:latin typeface="Cambria" panose="02040503050406030204" pitchFamily="18" charset="0"/>
              </a:rPr>
              <a:t> is an array </a:t>
            </a:r>
            <a:r>
              <a:rPr lang="en-IN" dirty="0" err="1">
                <a:latin typeface="Cambria" panose="02040503050406030204" pitchFamily="18" charset="0"/>
              </a:rPr>
              <a:t>variable,which</a:t>
            </a:r>
            <a:r>
              <a:rPr lang="en-IN" dirty="0">
                <a:latin typeface="Cambria" panose="02040503050406030204" pitchFamily="18" charset="0"/>
              </a:rPr>
              <a:t> represents an array with no value.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Allocation of array variable to the array,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Here,  </a:t>
            </a:r>
            <a:r>
              <a:rPr lang="en-IN" b="1" dirty="0">
                <a:latin typeface="Cambria" panose="02040503050406030204" pitchFamily="18" charset="0"/>
              </a:rPr>
              <a:t>type</a:t>
            </a:r>
            <a:r>
              <a:rPr lang="en-IN" dirty="0">
                <a:latin typeface="Cambria" panose="02040503050406030204" pitchFamily="18" charset="0"/>
              </a:rPr>
              <a:t> specifies the type of data being allocated, </a:t>
            </a:r>
          </a:p>
          <a:p>
            <a:r>
              <a:rPr lang="en-IN" b="1" dirty="0">
                <a:latin typeface="Cambria" panose="02040503050406030204" pitchFamily="18" charset="0"/>
              </a:rPr>
              <a:t>size</a:t>
            </a:r>
            <a:r>
              <a:rPr lang="en-IN" dirty="0">
                <a:latin typeface="Cambria" panose="02040503050406030204" pitchFamily="18" charset="0"/>
              </a:rPr>
              <a:t> specifies the number of elements in the array, </a:t>
            </a:r>
          </a:p>
          <a:p>
            <a:r>
              <a:rPr lang="en-IN" b="1" dirty="0">
                <a:latin typeface="Cambria" panose="02040503050406030204" pitchFamily="18" charset="0"/>
              </a:rPr>
              <a:t>array-var</a:t>
            </a:r>
            <a:r>
              <a:rPr lang="en-IN" dirty="0">
                <a:latin typeface="Cambria" panose="02040503050406030204" pitchFamily="18" charset="0"/>
              </a:rPr>
              <a:t> is the array variable that is linked to the array.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Allocating a 12-element array of integers and links them to months.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A2EFBA0-D7CE-40DB-A157-7C9BF7B37E7A}"/>
              </a:ext>
            </a:extLst>
          </p:cNvPr>
          <p:cNvSpPr/>
          <p:nvPr/>
        </p:nvSpPr>
        <p:spPr>
          <a:xfrm>
            <a:off x="3428368" y="2468420"/>
            <a:ext cx="19127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months[]; 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15CD01-8FB4-4974-A353-97E78D1A2F15}"/>
              </a:ext>
            </a:extLst>
          </p:cNvPr>
          <p:cNvSpPr/>
          <p:nvPr/>
        </p:nvSpPr>
        <p:spPr>
          <a:xfrm>
            <a:off x="2564349" y="3836449"/>
            <a:ext cx="364074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array-var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type[size]; 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8C372C-B0F2-48A7-A167-9757B7AD35CA}"/>
              </a:ext>
            </a:extLst>
          </p:cNvPr>
          <p:cNvSpPr/>
          <p:nvPr/>
        </p:nvSpPr>
        <p:spPr>
          <a:xfrm>
            <a:off x="2934643" y="5762175"/>
            <a:ext cx="29001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months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442192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One dimensional Arrays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Accessing array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8DB156A-7D67-4633-9C65-1408D5B641EC}"/>
              </a:ext>
            </a:extLst>
          </p:cNvPr>
          <p:cNvSpPr/>
          <p:nvPr/>
        </p:nvSpPr>
        <p:spPr>
          <a:xfrm>
            <a:off x="168771" y="1753324"/>
            <a:ext cx="8806459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Elements in the array can be accessed by specifying its index within square brackets.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All array indexes start at zero.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For example,</a:t>
            </a:r>
          </a:p>
          <a:p>
            <a:r>
              <a:rPr lang="en-IN" sz="2000" dirty="0">
                <a:latin typeface="Cambria" panose="02040503050406030204" pitchFamily="18" charset="0"/>
              </a:rPr>
              <a:t> Assigning the value 28 to the second element of months.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Displaying the value stored at index 3. </a:t>
            </a:r>
            <a:endParaRPr lang="en-IN" sz="2000" dirty="0" smtClean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1BB5EC-8CD7-4124-A4C2-CFFDB7C82B1C}"/>
              </a:ext>
            </a:extLst>
          </p:cNvPr>
          <p:cNvSpPr/>
          <p:nvPr/>
        </p:nvSpPr>
        <p:spPr>
          <a:xfrm>
            <a:off x="3432018" y="4170164"/>
            <a:ext cx="203613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499F54-A54A-4E69-90CE-9A2A17288E90}"/>
              </a:ext>
            </a:extLst>
          </p:cNvPr>
          <p:cNvSpPr/>
          <p:nvPr/>
        </p:nvSpPr>
        <p:spPr>
          <a:xfrm>
            <a:off x="659142" y="5321826"/>
            <a:ext cx="75818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"April has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days."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419190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One dimensional Arrays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One dimensional Array -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5AB78BB-14E7-4223-862C-02009E1A7767}"/>
              </a:ext>
            </a:extLst>
          </p:cNvPr>
          <p:cNvSpPr/>
          <p:nvPr/>
        </p:nvSpPr>
        <p:spPr>
          <a:xfrm>
            <a:off x="556467" y="1983056"/>
            <a:ext cx="803106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months[];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28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"April has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months[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days."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800673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In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this </a:t>
            </a: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session, you will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learn about: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Sending Input to Program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Displaying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Output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Displaying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Output 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as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Error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Arrays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One Dimensional Arrays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Two Dimensional Arrays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>
              <a:defRPr/>
            </a:pP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56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85497" y="1221145"/>
            <a:ext cx="748385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class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BookSearchEngine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with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variable books of type String array with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following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Power of your Subconscious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Great Gatsby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Alchemist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Fundamentals of Wavelets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Smart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God Created the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Superfreakonomics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Orientalism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Nature of Statistical Learning Theory,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Integration of the Indian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Drunkards Walk,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Image Processing &amp; Mathematical Morphology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How to Think Like Sherlock Holmes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Scientists at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Slaughterhouse Five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4130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785497" y="1221145"/>
            <a:ext cx="7483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method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searchForBookAndPrint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which accepts one String as parameter.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Print the book names matched with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StringA.contains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StringB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Will return true if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StringA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has the content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StringB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3331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Arrays in Java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Multi dimensional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22E530-F2DA-4ED4-88D2-D7F134ACCF36}"/>
              </a:ext>
            </a:extLst>
          </p:cNvPr>
          <p:cNvSpPr/>
          <p:nvPr/>
        </p:nvSpPr>
        <p:spPr>
          <a:xfrm>
            <a:off x="191228" y="1885834"/>
            <a:ext cx="8952772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Multidimensional arrays are arrays of arrays. 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Can be declared by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specifing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each additional index using another set of square brackets. For example, the following declares a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twodimensional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array variable called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D4D4D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rgbClr val="D4D4D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This allocates a 4 by 5 array and assigns it to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Internally this matrix is implemented as an array of arrays of int.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B35F05-C387-424E-BEC6-A989AEC4F80F}"/>
              </a:ext>
            </a:extLst>
          </p:cNvPr>
          <p:cNvSpPr/>
          <p:nvPr/>
        </p:nvSpPr>
        <p:spPr>
          <a:xfrm>
            <a:off x="2354085" y="3244334"/>
            <a:ext cx="401103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matrix[][]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14517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Multi dimensional arrays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Multi dimensional arrays – Matrix Addition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B30AC02-53A8-4501-9144-1C24BC9B2602}"/>
              </a:ext>
            </a:extLst>
          </p:cNvPr>
          <p:cNvSpPr/>
          <p:nvPr/>
        </p:nvSpPr>
        <p:spPr>
          <a:xfrm>
            <a:off x="263304" y="1809879"/>
            <a:ext cx="861739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matrixOne[][] = {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},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},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 };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matrixTwo[][] = {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},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}, {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} };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creating another matrix to store the sum of two matrices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matrixResult[][]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3 rows and 3 columns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adding and printing addition of 2 matrices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 &lt;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i++)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j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j &lt;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j++)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matrixResult[i][j] = matrixOne[i][j] + matrixTwo[i][j];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System.out.print(matrixResult[i][j]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System.out.println();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new line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6659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Arrays in Java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Alternative Array declaration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F83687-4296-43B2-9788-2DF4C6D6D606}"/>
              </a:ext>
            </a:extLst>
          </p:cNvPr>
          <p:cNvSpPr/>
          <p:nvPr/>
        </p:nvSpPr>
        <p:spPr>
          <a:xfrm>
            <a:off x="224118" y="1566487"/>
            <a:ext cx="86957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type[ ] var-name;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Here, the square brackets follow the type specifier, and not the name of the array variable. For example, the following two declarations are equivalent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The following declarations are also equivalent: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145841-E75E-47D9-9352-97A8B78F57D5}"/>
              </a:ext>
            </a:extLst>
          </p:cNvPr>
          <p:cNvSpPr/>
          <p:nvPr/>
        </p:nvSpPr>
        <p:spPr>
          <a:xfrm>
            <a:off x="2286000" y="2966870"/>
            <a:ext cx="4572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al[]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[] a2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6B9F7D-4474-41E2-A2CF-8B40248EBCCA}"/>
              </a:ext>
            </a:extLst>
          </p:cNvPr>
          <p:cNvSpPr/>
          <p:nvPr/>
        </p:nvSpPr>
        <p:spPr>
          <a:xfrm>
            <a:off x="2286000" y="4145965"/>
            <a:ext cx="4572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matrix1[][]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[][] matrix2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312885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Arrays in Java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Alternative Array declaration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6F83687-4296-43B2-9788-2DF4C6D6D606}"/>
              </a:ext>
            </a:extLst>
          </p:cNvPr>
          <p:cNvSpPr/>
          <p:nvPr/>
        </p:nvSpPr>
        <p:spPr>
          <a:xfrm>
            <a:off x="224118" y="1604139"/>
            <a:ext cx="86957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Cambria" panose="02040503050406030204" pitchFamily="18" charset="0"/>
              </a:rPr>
              <a:t>This alternative declaration form offers convenience when declaring several arrays at the same time.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 For example, </a:t>
            </a: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It is the same as </a:t>
            </a:r>
            <a:r>
              <a:rPr lang="en-IN" sz="2000" dirty="0" smtClean="0">
                <a:latin typeface="Cambria" panose="02040503050406030204" pitchFamily="18" charset="0"/>
              </a:rPr>
              <a:t>writing: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6E6BAB8-222E-4DC1-BDB0-C5BDA155B4EA}"/>
              </a:ext>
            </a:extLst>
          </p:cNvPr>
          <p:cNvSpPr/>
          <p:nvPr/>
        </p:nvSpPr>
        <p:spPr>
          <a:xfrm>
            <a:off x="1102995" y="2890629"/>
            <a:ext cx="693801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nums2, nums3;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three arrays creates three array variables of type int.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BA5A23-381E-408B-B687-0C4C56AFFB9F}"/>
              </a:ext>
            </a:extLst>
          </p:cNvPr>
          <p:cNvSpPr/>
          <p:nvPr/>
        </p:nvSpPr>
        <p:spPr>
          <a:xfrm>
            <a:off x="1520190" y="50666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1794" y="4915783"/>
            <a:ext cx="38876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[], nums2[], nums3[]; 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6053288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0" y="4607218"/>
            <a:ext cx="9143999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91440" anchor="ctr" anchorCtr="1">
            <a:spAutoFit/>
          </a:bodyPr>
          <a:lstStyle/>
          <a:p>
            <a:pPr algn="ctr"/>
            <a:r>
              <a:rPr lang="en-IN" sz="2000" dirty="0" smtClean="0">
                <a:latin typeface="Cambria" panose="02040503050406030204" pitchFamily="18" charset="0"/>
              </a:rPr>
              <a:t>Also </a:t>
            </a:r>
            <a:r>
              <a:rPr lang="en-IN" sz="2000" dirty="0">
                <a:latin typeface="Cambria" panose="02040503050406030204" pitchFamily="18" charset="0"/>
              </a:rPr>
              <a:t>there is </a:t>
            </a:r>
            <a:r>
              <a:rPr lang="en-IN" sz="2000" dirty="0" err="1">
                <a:latin typeface="Cambria" panose="02040503050406030204" pitchFamily="18" charset="0"/>
              </a:rPr>
              <a:t>args</a:t>
            </a:r>
            <a:r>
              <a:rPr lang="en-IN" sz="2000" dirty="0">
                <a:latin typeface="Cambria" panose="02040503050406030204" pitchFamily="18" charset="0"/>
              </a:rPr>
              <a:t> [] array in </a:t>
            </a:r>
            <a:r>
              <a:rPr lang="en-IN" sz="2000" dirty="0" smtClean="0">
                <a:latin typeface="Cambria" panose="02040503050406030204" pitchFamily="18" charset="0"/>
              </a:rPr>
              <a:t>main, </a:t>
            </a:r>
            <a:r>
              <a:rPr lang="en-IN" sz="2000" dirty="0">
                <a:latin typeface="Cambria" panose="02040503050406030204" pitchFamily="18" charset="0"/>
              </a:rPr>
              <a:t>where we can pass parameters to </a:t>
            </a:r>
            <a:r>
              <a:rPr lang="en-IN" sz="2000" dirty="0" smtClean="0">
                <a:latin typeface="Cambria" panose="02040503050406030204" pitchFamily="18" charset="0"/>
              </a:rPr>
              <a:t>program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6969" y="1284029"/>
            <a:ext cx="52454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IN" sz="2000" b="1" dirty="0" smtClean="0">
                <a:latin typeface="Cambria" panose="02040503050406030204" pitchFamily="18" charset="0"/>
              </a:rPr>
              <a:t>System.in</a:t>
            </a:r>
            <a:r>
              <a:rPr lang="en-IN" sz="2000" dirty="0" smtClean="0">
                <a:latin typeface="Cambria" panose="02040503050406030204" pitchFamily="18" charset="0"/>
              </a:rPr>
              <a:t>: </a:t>
            </a:r>
            <a:r>
              <a:rPr lang="en-IN" sz="2000" dirty="0">
                <a:latin typeface="Cambria" panose="02040503050406030204" pitchFamily="18" charset="0"/>
              </a:rPr>
              <a:t>Handle inputs for the program, Usually getting it from user on command </a:t>
            </a:r>
            <a:r>
              <a:rPr lang="en-IN" sz="2000" dirty="0" smtClean="0">
                <a:latin typeface="Cambria" panose="02040503050406030204" pitchFamily="18" charset="0"/>
              </a:rPr>
              <a:t>line.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6088" y="2308169"/>
            <a:ext cx="52454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IN" sz="2000" b="1" dirty="0" err="1" smtClean="0">
                <a:latin typeface="Cambria" panose="02040503050406030204" pitchFamily="18" charset="0"/>
              </a:rPr>
              <a:t>System.out</a:t>
            </a:r>
            <a:r>
              <a:rPr lang="en-IN" sz="2000" dirty="0" smtClean="0">
                <a:latin typeface="Cambria" panose="02040503050406030204" pitchFamily="18" charset="0"/>
              </a:rPr>
              <a:t>: </a:t>
            </a:r>
            <a:r>
              <a:rPr lang="en-IN" sz="2000" dirty="0">
                <a:latin typeface="Cambria" panose="02040503050406030204" pitchFamily="18" charset="0"/>
              </a:rPr>
              <a:t>To print to </a:t>
            </a:r>
            <a:r>
              <a:rPr lang="en-IN" sz="2000" dirty="0" smtClean="0">
                <a:latin typeface="Cambria" panose="02040503050406030204" pitchFamily="18" charset="0"/>
              </a:rPr>
              <a:t>console.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969" y="3358622"/>
            <a:ext cx="524544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IN" sz="2000" b="1" dirty="0" err="1" smtClean="0">
                <a:latin typeface="Cambria" panose="02040503050406030204" pitchFamily="18" charset="0"/>
              </a:rPr>
              <a:t>System.error</a:t>
            </a:r>
            <a:r>
              <a:rPr lang="en-IN" sz="2000" dirty="0" smtClean="0">
                <a:latin typeface="Cambria" panose="02040503050406030204" pitchFamily="18" charset="0"/>
              </a:rPr>
              <a:t>: </a:t>
            </a:r>
            <a:r>
              <a:rPr lang="en-IN" sz="2000" dirty="0">
                <a:latin typeface="Cambria" panose="02040503050406030204" pitchFamily="18" charset="0"/>
              </a:rPr>
              <a:t>To print </a:t>
            </a:r>
            <a:r>
              <a:rPr lang="en-IN" sz="2000" dirty="0" smtClean="0">
                <a:latin typeface="Cambria" panose="02040503050406030204" pitchFamily="18" charset="0"/>
              </a:rPr>
              <a:t>and denote errors within application</a:t>
            </a:r>
            <a:endParaRPr lang="en-IN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System.in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6969" y="883564"/>
            <a:ext cx="5486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System.in is an </a:t>
            </a:r>
            <a:r>
              <a:rPr lang="en-US" sz="2000" dirty="0" err="1">
                <a:latin typeface="Cambria" panose="02040503050406030204" pitchFamily="18" charset="0"/>
              </a:rPr>
              <a:t>InputStream</a:t>
            </a:r>
            <a:r>
              <a:rPr lang="en-US" sz="2000" dirty="0">
                <a:latin typeface="Cambria" panose="02040503050406030204" pitchFamily="18" charset="0"/>
              </a:rPr>
              <a:t> which is typically connected to keyboard input of console programs.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0034" y="2374784"/>
            <a:ext cx="5486400" cy="137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Scanner is a class in </a:t>
            </a:r>
            <a:r>
              <a:rPr lang="en-US" sz="2000" dirty="0" err="1">
                <a:latin typeface="Cambria" panose="02040503050406030204" pitchFamily="18" charset="0"/>
              </a:rPr>
              <a:t>java.util</a:t>
            </a:r>
            <a:r>
              <a:rPr lang="en-US" sz="2000" dirty="0">
                <a:latin typeface="Cambria" panose="02040503050406030204" pitchFamily="18" charset="0"/>
              </a:rPr>
              <a:t> package used for obtaining the input of the primitive types like </a:t>
            </a:r>
            <a:r>
              <a:rPr lang="en-US" sz="2000" dirty="0" err="1">
                <a:latin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</a:rPr>
              <a:t>, double etc. and strings. It is the easiest way to read input in a Java program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969" y="3861422"/>
            <a:ext cx="54864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To create an object of Scanner class, we usually pass the predefined object System.in, which represents the standard input stream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7983" y="5414675"/>
            <a:ext cx="630803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Scanner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scanner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Scanner(System.in);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83369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System.in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252310-DDFA-498B-A0F5-B668D4F10CB2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Get Inputs of Multiple data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FB7584-6ADB-4BF4-8D12-EB2BFCCF1067}"/>
              </a:ext>
            </a:extLst>
          </p:cNvPr>
          <p:cNvSpPr/>
          <p:nvPr/>
        </p:nvSpPr>
        <p:spPr>
          <a:xfrm>
            <a:off x="794385" y="2274838"/>
            <a:ext cx="755523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Scanner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scanner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Scanner(System.in);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"Enter a String"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input = scanner.nextLine();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"Enter Number"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//Attempting to provide input other than number will throw exception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number = scanner.nextInt();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519412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376254" y="1673498"/>
            <a:ext cx="8003247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The java command-line argument is set of parameters beingpassed at the time of running java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The arguments passed from the console can be received in the java program and it can be used as an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The arguments can be accessed from the main program with the variable args in the above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args[0] will give you the first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args[1] will give you the second </a:t>
            </a:r>
            <a:r>
              <a:rPr lang="en-US" noProof="1" smtClean="0">
                <a:latin typeface="Cambria" panose="02040503050406030204" pitchFamily="18" charset="0"/>
              </a:rPr>
              <a:t>argument</a:t>
            </a:r>
            <a:endParaRPr lang="en-US" noProof="1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D0A2C3B-8472-4628-B2B6-67D21C48E3F0}"/>
              </a:ext>
            </a:extLst>
          </p:cNvPr>
          <p:cNvSpPr/>
          <p:nvPr/>
        </p:nvSpPr>
        <p:spPr>
          <a:xfrm>
            <a:off x="1525250" y="3244334"/>
            <a:ext cx="609350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){} 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415499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353394" y="1380505"/>
            <a:ext cx="800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Consider the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214B9B-A523-4924-BAA6-AF0B450ADD0A}"/>
              </a:ext>
            </a:extLst>
          </p:cNvPr>
          <p:cNvSpPr/>
          <p:nvPr/>
        </p:nvSpPr>
        <p:spPr>
          <a:xfrm>
            <a:off x="810875" y="1980669"/>
            <a:ext cx="7522251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CommandLineArgs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[] args)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"First Argument:"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args[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"Second Argument:"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args[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41574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215859" y="3281147"/>
            <a:ext cx="8003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While executing the java </a:t>
            </a:r>
            <a:r>
              <a:rPr lang="en-US" noProof="1" smtClean="0">
                <a:latin typeface="Cambria" panose="02040503050406030204" pitchFamily="18" charset="0"/>
              </a:rPr>
              <a:t>program, </a:t>
            </a:r>
            <a:r>
              <a:rPr lang="en-US" noProof="1">
                <a:latin typeface="Cambria" panose="02040503050406030204" pitchFamily="18" charset="0"/>
              </a:rPr>
              <a:t>we have passed two arguments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apples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Oranges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The two arguments are provided immediately after the java {class name}  delimeted with space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83C1FE-A653-4C7C-98F9-F75570081369}"/>
              </a:ext>
            </a:extLst>
          </p:cNvPr>
          <p:cNvSpPr/>
          <p:nvPr/>
        </p:nvSpPr>
        <p:spPr>
          <a:xfrm>
            <a:off x="215859" y="961405"/>
            <a:ext cx="800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Now compile and run in command prompt by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D10388-8ACA-4FCA-86C6-454EF3C18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875" b="42392"/>
          <a:stretch/>
        </p:blipFill>
        <p:spPr>
          <a:xfrm>
            <a:off x="982979" y="1433607"/>
            <a:ext cx="5347369" cy="1389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6332910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IO – Sending Input as arguments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195465" y="914400"/>
            <a:ext cx="87530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To pass command line arguments in </a:t>
            </a:r>
            <a:r>
              <a:rPr lang="en-US" noProof="1" smtClean="0">
                <a:latin typeface="Cambria" panose="02040503050406030204" pitchFamily="18" charset="0"/>
              </a:rPr>
              <a:t>eclipse</a:t>
            </a:r>
            <a:endParaRPr lang="en-US" noProof="1">
              <a:latin typeface="Cambria" panose="02040503050406030204" pitchFamily="18" charset="0"/>
            </a:endParaRPr>
          </a:p>
          <a:p>
            <a:pPr marL="7429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First Run the application one </a:t>
            </a:r>
            <a:r>
              <a:rPr lang="en-US" dirty="0" smtClean="0">
                <a:latin typeface="Cambria" panose="02040503050406030204" pitchFamily="18" charset="0"/>
              </a:rPr>
              <a:t>time, as </a:t>
            </a:r>
            <a:r>
              <a:rPr lang="en-US" dirty="0">
                <a:latin typeface="Cambria" panose="02040503050406030204" pitchFamily="18" charset="0"/>
              </a:rPr>
              <a:t>you do it </a:t>
            </a:r>
            <a:r>
              <a:rPr lang="en-US" dirty="0" smtClean="0">
                <a:latin typeface="Cambria" panose="02040503050406030204" pitchFamily="18" charset="0"/>
              </a:rPr>
              <a:t>normally, </a:t>
            </a:r>
            <a:r>
              <a:rPr lang="en-US" dirty="0">
                <a:latin typeface="Cambria" panose="02040503050406030204" pitchFamily="18" charset="0"/>
              </a:rPr>
              <a:t>error will be thrown at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We are good now proceed to next </a:t>
            </a:r>
            <a:r>
              <a:rPr lang="en-US" dirty="0" smtClean="0">
                <a:latin typeface="Cambria" panose="02040503050406030204" pitchFamily="18" charset="0"/>
              </a:rPr>
              <a:t>steps</a:t>
            </a:r>
            <a:endParaRPr lang="en-US" noProof="1"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C0A1E2-7F03-4088-98B0-01ADADE77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695739" y="1811298"/>
            <a:ext cx="7752523" cy="3989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8607024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8982</TotalTime>
  <Words>1309</Words>
  <Application>Microsoft Office PowerPoint</Application>
  <PresentationFormat>On-screen Show (4:3)</PresentationFormat>
  <Paragraphs>290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Java IO</vt:lpstr>
      <vt:lpstr>Java IO – System.in</vt:lpstr>
      <vt:lpstr>Java IO – System.in</vt:lpstr>
      <vt:lpstr>Java IO – Sending Input as arguments</vt:lpstr>
      <vt:lpstr>Java IO – Sending Input as arguments</vt:lpstr>
      <vt:lpstr>Java IO – Sending Input as arguments</vt:lpstr>
      <vt:lpstr>Java IO – Sending Input as arguments</vt:lpstr>
      <vt:lpstr>Java IO – Sending Input as arguments</vt:lpstr>
      <vt:lpstr>Java IO – Sending Input as arguments</vt:lpstr>
      <vt:lpstr>Java IO – Sending Input as arguments</vt:lpstr>
      <vt:lpstr>Java IO – System.err</vt:lpstr>
      <vt:lpstr>PowerPoint Presentation</vt:lpstr>
      <vt:lpstr>Arrays</vt:lpstr>
      <vt:lpstr>Arrays in Java</vt:lpstr>
      <vt:lpstr>Arrays in Java</vt:lpstr>
      <vt:lpstr>One dimensional Arrays</vt:lpstr>
      <vt:lpstr>One dimensional Arrays</vt:lpstr>
      <vt:lpstr>PowerPoint Presentation</vt:lpstr>
      <vt:lpstr>PowerPoint Presentation</vt:lpstr>
      <vt:lpstr>Arrays in Java</vt:lpstr>
      <vt:lpstr>Multi dimensional arrays</vt:lpstr>
      <vt:lpstr>Arrays in Java</vt:lpstr>
      <vt:lpstr>Arrays in Java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228</cp:revision>
  <dcterms:created xsi:type="dcterms:W3CDTF">2018-04-02T09:32:03Z</dcterms:created>
  <dcterms:modified xsi:type="dcterms:W3CDTF">2019-06-05T12:41:49Z</dcterms:modified>
</cp:coreProperties>
</file>