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57" r:id="rId2"/>
    <p:sldId id="961" r:id="rId3"/>
    <p:sldId id="962" r:id="rId4"/>
    <p:sldId id="963" r:id="rId5"/>
    <p:sldId id="828" r:id="rId6"/>
    <p:sldId id="829" r:id="rId7"/>
    <p:sldId id="83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31C0C-ABCE-4246-A461-3EE6B0DCA2C4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1A304-53F9-4A7C-859A-820E25427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89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07108-2913-C74B-A13A-41B5978F61E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53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48fe11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48fe113a_0_0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95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48fe11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48fe113a_0_0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1376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48fe11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48fe113a_0_0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1" dirty="0">
                <a:latin typeface="Trebuchet MS" pitchFamily="34" charset="0"/>
              </a:rPr>
              <a:t>JRE</a:t>
            </a:r>
            <a:r>
              <a:rPr lang="en-US" sz="1200" dirty="0">
                <a:latin typeface="Trebuchet MS" pitchFamily="34" charset="0"/>
              </a:rPr>
              <a:t> – Java Runtime Environment</a:t>
            </a:r>
          </a:p>
          <a:p>
            <a:pPr marL="0" indent="0">
              <a:buNone/>
            </a:pPr>
            <a:endParaRPr lang="en-US" sz="1200" dirty="0">
              <a:latin typeface="Trebuchet MS" pitchFamily="34" charset="0"/>
            </a:endParaRPr>
          </a:p>
          <a:p>
            <a:r>
              <a:rPr lang="en-US" sz="1200" b="1" dirty="0">
                <a:latin typeface="Trebuchet MS" pitchFamily="34" charset="0"/>
              </a:rPr>
              <a:t>JDK </a:t>
            </a:r>
            <a:r>
              <a:rPr lang="en-US" sz="1200" dirty="0">
                <a:latin typeface="Trebuchet MS" pitchFamily="34" charset="0"/>
              </a:rPr>
              <a:t>– Java Development Kit</a:t>
            </a:r>
          </a:p>
          <a:p>
            <a:pPr marL="0" indent="0">
              <a:buNone/>
            </a:pPr>
            <a:endParaRPr lang="en-US" sz="1200" dirty="0">
              <a:latin typeface="Trebuchet MS" pitchFamily="34" charset="0"/>
            </a:endParaRPr>
          </a:p>
          <a:p>
            <a:r>
              <a:rPr lang="en-US" sz="1200" b="1" dirty="0">
                <a:latin typeface="Trebuchet MS" pitchFamily="34" charset="0"/>
              </a:rPr>
              <a:t>JVM</a:t>
            </a:r>
            <a:r>
              <a:rPr lang="en-US" sz="1200" dirty="0">
                <a:latin typeface="Trebuchet MS" pitchFamily="34" charset="0"/>
              </a:rPr>
              <a:t> – Java Virtual Machine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89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rebuchet MS" pitchFamily="34" charset="0"/>
              </a:rPr>
              <a:t>A Java virtual machine (JVM) is a process virtual machine that can execute Java byte code. </a:t>
            </a:r>
          </a:p>
          <a:p>
            <a:endParaRPr lang="en-US" sz="1200" dirty="0">
              <a:latin typeface="Trebuchet MS" pitchFamily="34" charset="0"/>
            </a:endParaRPr>
          </a:p>
          <a:p>
            <a:r>
              <a:rPr lang="en-US" sz="1200" dirty="0">
                <a:latin typeface="Trebuchet MS" pitchFamily="34" charset="0"/>
              </a:rPr>
              <a:t>It is the code execution component of the Java platform.</a:t>
            </a:r>
          </a:p>
          <a:p>
            <a:endParaRPr lang="en-US" sz="1200" dirty="0">
              <a:latin typeface="Trebuchet MS" pitchFamily="34" charset="0"/>
            </a:endParaRPr>
          </a:p>
          <a:p>
            <a:r>
              <a:rPr lang="en-US" sz="1200" dirty="0">
                <a:latin typeface="Trebuchet MS" pitchFamily="34" charset="0"/>
              </a:rPr>
              <a:t>Although the JVM was primarily aimed at running compiled Java programs, many other languages can now run on top of it.</a:t>
            </a:r>
          </a:p>
          <a:p>
            <a:endParaRPr lang="en-US" sz="1200" dirty="0">
              <a:latin typeface="Trebuchet MS" pitchFamily="34" charset="0"/>
            </a:endParaRPr>
          </a:p>
          <a:p>
            <a:r>
              <a:rPr lang="en-US" sz="1200" dirty="0">
                <a:latin typeface="Trebuchet MS" pitchFamily="34" charset="0"/>
              </a:rPr>
              <a:t>The JVM verifies all byte code before it is executed.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C2977-A4EF-41F9-951F-9073694B3C6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71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latin typeface="Trebuchet MS" pitchFamily="34" charset="0"/>
              </a:rPr>
              <a:t>NetBeans</a:t>
            </a:r>
            <a:endParaRPr lang="en-US" sz="1200" dirty="0">
              <a:latin typeface="Trebuchet MS" pitchFamily="34" charset="0"/>
            </a:endParaRPr>
          </a:p>
          <a:p>
            <a:endParaRPr lang="en-US" sz="1200" dirty="0">
              <a:latin typeface="Trebuchet MS" pitchFamily="34" charset="0"/>
            </a:endParaRPr>
          </a:p>
          <a:p>
            <a:r>
              <a:rPr lang="en-US" sz="1200" dirty="0">
                <a:latin typeface="Trebuchet MS" pitchFamily="34" charset="0"/>
              </a:rPr>
              <a:t>Eclipse</a:t>
            </a:r>
          </a:p>
          <a:p>
            <a:endParaRPr lang="en-US" sz="1200" dirty="0">
              <a:latin typeface="Trebuchet MS" pitchFamily="34" charset="0"/>
            </a:endParaRPr>
          </a:p>
          <a:p>
            <a:r>
              <a:rPr lang="en-US" sz="1200" dirty="0" err="1">
                <a:latin typeface="Trebuchet MS" pitchFamily="34" charset="0"/>
              </a:rPr>
              <a:t>Jcreator</a:t>
            </a:r>
            <a:endParaRPr lang="en-US" sz="1200" dirty="0">
              <a:latin typeface="Trebuchet MS" pitchFamily="34" charset="0"/>
            </a:endParaRPr>
          </a:p>
          <a:p>
            <a:endParaRPr lang="en-US" sz="1200" dirty="0">
              <a:latin typeface="Trebuchet MS" pitchFamily="34" charset="0"/>
            </a:endParaRPr>
          </a:p>
          <a:p>
            <a:r>
              <a:rPr lang="en-US" sz="1200" dirty="0">
                <a:latin typeface="Trebuchet MS" pitchFamily="34" charset="0"/>
              </a:rPr>
              <a:t>Processing</a:t>
            </a:r>
          </a:p>
          <a:p>
            <a:endParaRPr lang="en-US" sz="1200" dirty="0">
              <a:latin typeface="Trebuchet MS" pitchFamily="34" charset="0"/>
            </a:endParaRPr>
          </a:p>
          <a:p>
            <a:r>
              <a:rPr lang="en-US" sz="1200" dirty="0" err="1">
                <a:latin typeface="Trebuchet MS" pitchFamily="34" charset="0"/>
              </a:rPr>
              <a:t>BlueJ</a:t>
            </a:r>
            <a:endParaRPr lang="en-US" sz="1200" dirty="0">
              <a:latin typeface="Trebuchet MS" pitchFamily="34" charset="0"/>
            </a:endParaRPr>
          </a:p>
          <a:p>
            <a:endParaRPr lang="en-US" sz="1200" dirty="0">
              <a:latin typeface="Trebuchet MS" pitchFamily="34" charset="0"/>
            </a:endParaRPr>
          </a:p>
          <a:p>
            <a:r>
              <a:rPr lang="en-US" sz="1200" dirty="0" err="1">
                <a:latin typeface="Trebuchet MS" pitchFamily="34" charset="0"/>
              </a:rPr>
              <a:t>MyEclipse</a:t>
            </a:r>
            <a:endParaRPr lang="en-US" sz="1200" dirty="0">
              <a:latin typeface="Trebuchet MS" pitchFamily="34" charset="0"/>
            </a:endParaRPr>
          </a:p>
          <a:p>
            <a:endParaRPr lang="en-US" sz="1200" dirty="0">
              <a:latin typeface="Trebuchet MS" pitchFamily="34" charset="0"/>
            </a:endParaRPr>
          </a:p>
          <a:p>
            <a:r>
              <a:rPr lang="en-US" sz="1200" dirty="0" err="1">
                <a:latin typeface="Trebuchet MS" pitchFamily="34" charset="0"/>
              </a:rPr>
              <a:t>JDeveloper</a:t>
            </a:r>
            <a:endParaRPr lang="en-US" sz="1200" dirty="0">
              <a:latin typeface="Trebuchet MS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C2977-A4EF-41F9-951F-9073694B3C6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9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solidFill>
                  <a:schemeClr val="tx1"/>
                </a:solidFill>
                <a:cs typeface="Arial" pitchFamily="34" charset="0"/>
              </a:rPr>
              <a:t>Create a source document. Use an established protocol.</a:t>
            </a:r>
          </a:p>
          <a:p>
            <a:pPr algn="l"/>
            <a:endParaRPr lang="en-US" sz="1200" dirty="0">
              <a:solidFill>
                <a:schemeClr val="tx1"/>
              </a:solidFill>
              <a:cs typeface="Arial" pitchFamily="34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cs typeface="Arial" pitchFamily="34" charset="0"/>
              </a:rPr>
              <a:t>Run your document through a source code complier. The complier checks for errors and won't let you compile Until it's satisfied that everything will run Correctly.</a:t>
            </a:r>
          </a:p>
          <a:p>
            <a:pPr algn="l"/>
            <a:endParaRPr lang="en-US" sz="1200" dirty="0">
              <a:solidFill>
                <a:schemeClr val="tx1"/>
              </a:solidFill>
              <a:cs typeface="Arial" pitchFamily="34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cs typeface="Arial" pitchFamily="34" charset="0"/>
              </a:rPr>
              <a:t>The compiler creates a new document, coded into Java </a:t>
            </a:r>
            <a:r>
              <a:rPr lang="en-US" sz="1200" dirty="0" err="1">
                <a:solidFill>
                  <a:schemeClr val="tx1"/>
                </a:solidFill>
                <a:cs typeface="Arial" pitchFamily="34" charset="0"/>
              </a:rPr>
              <a:t>bytecode</a:t>
            </a:r>
            <a:r>
              <a:rPr lang="en-US" sz="1200" b="1" i="1" dirty="0">
                <a:solidFill>
                  <a:schemeClr val="tx1"/>
                </a:solidFill>
                <a:cs typeface="Arial" pitchFamily="34" charset="0"/>
              </a:rPr>
              <a:t>. </a:t>
            </a:r>
            <a:r>
              <a:rPr lang="en-US" sz="1200" dirty="0">
                <a:solidFill>
                  <a:schemeClr val="tx1"/>
                </a:solidFill>
                <a:cs typeface="Arial" pitchFamily="34" charset="0"/>
              </a:rPr>
              <a:t>Any device capable of running Java will be able to Interpret/translate this file into something It can run.</a:t>
            </a:r>
          </a:p>
          <a:p>
            <a:pPr algn="l"/>
            <a:endParaRPr lang="en-US" sz="1200" dirty="0">
              <a:solidFill>
                <a:schemeClr val="tx1"/>
              </a:solidFill>
              <a:cs typeface="Arial" pitchFamily="34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cs typeface="Arial" pitchFamily="34" charset="0"/>
              </a:rPr>
              <a:t>The complied </a:t>
            </a:r>
            <a:r>
              <a:rPr lang="en-US" sz="1200" dirty="0" err="1">
                <a:solidFill>
                  <a:schemeClr val="tx1"/>
                </a:solidFill>
                <a:cs typeface="Arial" pitchFamily="34" charset="0"/>
              </a:rPr>
              <a:t>bytecode</a:t>
            </a:r>
            <a:r>
              <a:rPr lang="en-US" sz="1200" dirty="0">
                <a:solidFill>
                  <a:schemeClr val="tx1"/>
                </a:solidFill>
                <a:cs typeface="Arial" pitchFamily="34" charset="0"/>
              </a:rPr>
              <a:t> is platform Independent.</a:t>
            </a:r>
          </a:p>
          <a:p>
            <a:pPr algn="l"/>
            <a:endParaRPr lang="en-US" sz="1200" dirty="0">
              <a:solidFill>
                <a:schemeClr val="tx1"/>
              </a:solidFill>
              <a:cs typeface="Arial" pitchFamily="34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cs typeface="Arial" pitchFamily="34" charset="0"/>
              </a:rPr>
              <a:t>Your friends don't have a physical Java Machine, but they all have a virtual Java machine (implemented In software) running inside their electronic gadgets. The virtual machine reads and runs the </a:t>
            </a:r>
            <a:r>
              <a:rPr lang="en-US" sz="1200" dirty="0" err="1">
                <a:solidFill>
                  <a:schemeClr val="tx1"/>
                </a:solidFill>
                <a:cs typeface="Arial" pitchFamily="34" charset="0"/>
              </a:rPr>
              <a:t>bytecode</a:t>
            </a:r>
            <a:r>
              <a:rPr lang="en-US" sz="1200" dirty="0">
                <a:solidFill>
                  <a:schemeClr val="tx1"/>
                </a:solidFill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C2977-A4EF-41F9-951F-9073694B3C6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2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1B43-154C-4D60-A760-BD8B3431F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23FEF-3530-4F95-A6CC-26F6AE05A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827A2-CD1D-487F-8424-02D25258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236-53C7-43A7-8942-69D07BBED830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D8FFE-5ED8-4887-A066-2CEC13D3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D1E0-854E-4257-9376-16DD7DE9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6829-71F7-47CC-B655-92F328BE1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20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4BA4-A57E-4767-8E32-37947C23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98B02-E34F-4665-B222-06DE1A118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2488-96D1-4655-92C5-192553E9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236-53C7-43A7-8942-69D07BBED830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3A3F5-6D0E-4032-AF58-80AF44CA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1C28-71E8-4CEB-BD6C-07C418AD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6829-71F7-47CC-B655-92F328BE1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15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11B63-6DD7-42F9-9FB9-3AB82EF82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51888-E0A4-4CF1-A016-14A72861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B74A-8BBF-43F4-9B6D-DFFC2BC9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236-53C7-43A7-8942-69D07BBED830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E7525-FB19-4FCB-8E8D-CBAAE842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F5633-8F2C-478F-8D3C-A54D9971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6829-71F7-47CC-B655-92F328BE1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5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C1909A2-4D6A-BB44-9E29-A608C51B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907B-5028-A349-9FE0-1962FAF3D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FF82010-7941-DF40-9C43-1E77DB0F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43147910-E777-6242-8641-3777F460C9ED}"/>
              </a:ext>
            </a:extLst>
          </p:cNvPr>
          <p:cNvSpPr txBox="1">
            <a:spLocks/>
          </p:cNvSpPr>
          <p:nvPr userDrawn="1"/>
        </p:nvSpPr>
        <p:spPr>
          <a:xfrm>
            <a:off x="8978231" y="63512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7EDF46-625B-CE42-A4B3-F29ABD88FB8D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A8B37A-34AB-43FA-A3F3-494A032A44ED}"/>
              </a:ext>
            </a:extLst>
          </p:cNvPr>
          <p:cNvSpPr/>
          <p:nvPr userDrawn="1"/>
        </p:nvSpPr>
        <p:spPr>
          <a:xfrm flipH="1">
            <a:off x="0" y="530188"/>
            <a:ext cx="560565" cy="20281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888D27-ACFD-4488-9B4E-E35A8191A4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6139" y="374218"/>
            <a:ext cx="987749" cy="657141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3ED7FAFB-9B2D-420F-8E38-0C4E337DA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01" y="335556"/>
            <a:ext cx="9751785" cy="592085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F1A9E-ECB1-4BDF-A1F6-47B60AC0EEA7}"/>
              </a:ext>
            </a:extLst>
          </p:cNvPr>
          <p:cNvSpPr txBox="1"/>
          <p:nvPr userDrawn="1"/>
        </p:nvSpPr>
        <p:spPr>
          <a:xfrm>
            <a:off x="4989715" y="6395295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5577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C1909A2-4D6A-BB44-9E29-A608C51B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907B-5028-A349-9FE0-1962FAF3D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FF82010-7941-DF40-9C43-1E77DB0F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43147910-E777-6242-8641-3777F460C9ED}"/>
              </a:ext>
            </a:extLst>
          </p:cNvPr>
          <p:cNvSpPr txBox="1">
            <a:spLocks/>
          </p:cNvSpPr>
          <p:nvPr userDrawn="1"/>
        </p:nvSpPr>
        <p:spPr>
          <a:xfrm>
            <a:off x="8978231" y="63512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7EDF46-625B-CE42-A4B3-F29ABD88FB8D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A8B37A-34AB-43FA-A3F3-494A032A44ED}"/>
              </a:ext>
            </a:extLst>
          </p:cNvPr>
          <p:cNvSpPr/>
          <p:nvPr userDrawn="1"/>
        </p:nvSpPr>
        <p:spPr>
          <a:xfrm flipH="1">
            <a:off x="0" y="530188"/>
            <a:ext cx="560565" cy="20281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888D27-ACFD-4488-9B4E-E35A8191A4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6139" y="374218"/>
            <a:ext cx="987749" cy="657141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3ED7FAFB-9B2D-420F-8E38-0C4E337DA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01" y="335556"/>
            <a:ext cx="9751785" cy="592085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F1A9E-ECB1-4BDF-A1F6-47B60AC0EEA7}"/>
              </a:ext>
            </a:extLst>
          </p:cNvPr>
          <p:cNvSpPr txBox="1"/>
          <p:nvPr userDrawn="1"/>
        </p:nvSpPr>
        <p:spPr>
          <a:xfrm>
            <a:off x="4989715" y="6395295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82792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C1909A2-4D6A-BB44-9E29-A608C51B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907B-5028-A349-9FE0-1962FAF3D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FF82010-7941-DF40-9C43-1E77DB0F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43147910-E777-6242-8641-3777F460C9ED}"/>
              </a:ext>
            </a:extLst>
          </p:cNvPr>
          <p:cNvSpPr txBox="1">
            <a:spLocks/>
          </p:cNvSpPr>
          <p:nvPr userDrawn="1"/>
        </p:nvSpPr>
        <p:spPr>
          <a:xfrm>
            <a:off x="8978231" y="63512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7EDF46-625B-CE42-A4B3-F29ABD88FB8D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A8B37A-34AB-43FA-A3F3-494A032A44ED}"/>
              </a:ext>
            </a:extLst>
          </p:cNvPr>
          <p:cNvSpPr/>
          <p:nvPr userDrawn="1"/>
        </p:nvSpPr>
        <p:spPr>
          <a:xfrm flipH="1">
            <a:off x="0" y="530188"/>
            <a:ext cx="560565" cy="20281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888D27-ACFD-4488-9B4E-E35A8191A4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6139" y="374218"/>
            <a:ext cx="987749" cy="657141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3ED7FAFB-9B2D-420F-8E38-0C4E337DA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01" y="335556"/>
            <a:ext cx="9751785" cy="592085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F1A9E-ECB1-4BDF-A1F6-47B60AC0EEA7}"/>
              </a:ext>
            </a:extLst>
          </p:cNvPr>
          <p:cNvSpPr txBox="1"/>
          <p:nvPr userDrawn="1"/>
        </p:nvSpPr>
        <p:spPr>
          <a:xfrm>
            <a:off x="4989715" y="6395295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51988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C1909A2-4D6A-BB44-9E29-A608C51B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907B-5028-A349-9FE0-1962FAF3D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FF82010-7941-DF40-9C43-1E77DB0F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43147910-E777-6242-8641-3777F460C9ED}"/>
              </a:ext>
            </a:extLst>
          </p:cNvPr>
          <p:cNvSpPr txBox="1">
            <a:spLocks/>
          </p:cNvSpPr>
          <p:nvPr userDrawn="1"/>
        </p:nvSpPr>
        <p:spPr>
          <a:xfrm>
            <a:off x="8978231" y="63512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7EDF46-625B-CE42-A4B3-F29ABD88FB8D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A8B37A-34AB-43FA-A3F3-494A032A44ED}"/>
              </a:ext>
            </a:extLst>
          </p:cNvPr>
          <p:cNvSpPr/>
          <p:nvPr userDrawn="1"/>
        </p:nvSpPr>
        <p:spPr>
          <a:xfrm flipH="1">
            <a:off x="0" y="530188"/>
            <a:ext cx="560565" cy="20281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888D27-ACFD-4488-9B4E-E35A8191A4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6139" y="374218"/>
            <a:ext cx="987749" cy="657141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3ED7FAFB-9B2D-420F-8E38-0C4E337DA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01" y="335556"/>
            <a:ext cx="9751785" cy="592085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F1A9E-ECB1-4BDF-A1F6-47B60AC0EEA7}"/>
              </a:ext>
            </a:extLst>
          </p:cNvPr>
          <p:cNvSpPr txBox="1"/>
          <p:nvPr userDrawn="1"/>
        </p:nvSpPr>
        <p:spPr>
          <a:xfrm>
            <a:off x="4989715" y="6395295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912790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C1909A2-4D6A-BB44-9E29-A608C51B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907B-5028-A349-9FE0-1962FAF3D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FF82010-7941-DF40-9C43-1E77DB0F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43147910-E777-6242-8641-3777F460C9ED}"/>
              </a:ext>
            </a:extLst>
          </p:cNvPr>
          <p:cNvSpPr txBox="1">
            <a:spLocks/>
          </p:cNvSpPr>
          <p:nvPr userDrawn="1"/>
        </p:nvSpPr>
        <p:spPr>
          <a:xfrm>
            <a:off x="8978231" y="63512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7EDF46-625B-CE42-A4B3-F29ABD88FB8D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A8B37A-34AB-43FA-A3F3-494A032A44ED}"/>
              </a:ext>
            </a:extLst>
          </p:cNvPr>
          <p:cNvSpPr/>
          <p:nvPr userDrawn="1"/>
        </p:nvSpPr>
        <p:spPr>
          <a:xfrm flipH="1">
            <a:off x="0" y="530188"/>
            <a:ext cx="560565" cy="20281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888D27-ACFD-4488-9B4E-E35A8191A4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6139" y="374218"/>
            <a:ext cx="987749" cy="657141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3ED7FAFB-9B2D-420F-8E38-0C4E337DA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01" y="335556"/>
            <a:ext cx="9751785" cy="592085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F1A9E-ECB1-4BDF-A1F6-47B60AC0EEA7}"/>
              </a:ext>
            </a:extLst>
          </p:cNvPr>
          <p:cNvSpPr txBox="1"/>
          <p:nvPr userDrawn="1"/>
        </p:nvSpPr>
        <p:spPr>
          <a:xfrm>
            <a:off x="4989715" y="6395295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3615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C1909A2-4D6A-BB44-9E29-A608C51B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907B-5028-A349-9FE0-1962FAF3D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FF82010-7941-DF40-9C43-1E77DB0F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43147910-E777-6242-8641-3777F460C9ED}"/>
              </a:ext>
            </a:extLst>
          </p:cNvPr>
          <p:cNvSpPr txBox="1">
            <a:spLocks/>
          </p:cNvSpPr>
          <p:nvPr userDrawn="1"/>
        </p:nvSpPr>
        <p:spPr>
          <a:xfrm>
            <a:off x="8978231" y="63512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7EDF46-625B-CE42-A4B3-F29ABD88FB8D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A8B37A-34AB-43FA-A3F3-494A032A44ED}"/>
              </a:ext>
            </a:extLst>
          </p:cNvPr>
          <p:cNvSpPr/>
          <p:nvPr userDrawn="1"/>
        </p:nvSpPr>
        <p:spPr>
          <a:xfrm flipH="1">
            <a:off x="0" y="530188"/>
            <a:ext cx="560565" cy="20281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888D27-ACFD-4488-9B4E-E35A8191A4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6139" y="374218"/>
            <a:ext cx="987749" cy="657141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3ED7FAFB-9B2D-420F-8E38-0C4E337DA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01" y="335556"/>
            <a:ext cx="9751785" cy="592085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F1A9E-ECB1-4BDF-A1F6-47B60AC0EEA7}"/>
              </a:ext>
            </a:extLst>
          </p:cNvPr>
          <p:cNvSpPr txBox="1"/>
          <p:nvPr userDrawn="1"/>
        </p:nvSpPr>
        <p:spPr>
          <a:xfrm>
            <a:off x="4989715" y="6395295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5117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E8D2-AFA3-47A8-AF29-FB3EC083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138C-3451-4750-BF6E-8C4E3EBD9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24CA6-4F78-40FF-8282-2C77E195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236-53C7-43A7-8942-69D07BBED830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5371C-8E24-4BEF-B97E-720C25CF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A107-BA8F-4943-9B90-9F68CAC8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6829-71F7-47CC-B655-92F328BE1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34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C601-A4FF-4B05-9BDB-193CB5FA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48889-7466-41D4-9E76-69226253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AC6F2-F553-4DEF-8AB2-A73E4AF5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236-53C7-43A7-8942-69D07BBED830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B00A7-CC00-47D9-B561-B172324C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B5728-7F8B-4C5D-9872-825BFAA0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6829-71F7-47CC-B655-92F328BE1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98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9588-3E55-4144-A037-CD18AD80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7987-ABCA-4A6F-B056-2C58A2947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B993E-9C12-43C9-BA2A-326040BEC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0DA6E-312D-4B93-A1A3-F2D2F367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236-53C7-43A7-8942-69D07BBED830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0E852-607E-4BAF-B3EF-322D2217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A6AB8-B1A4-40AB-8B02-827D968F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6829-71F7-47CC-B655-92F328BE1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25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A24B-4E5F-4548-9B0E-569F490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F6D5D-7108-4C0C-B014-0D5012585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8EFD4-A390-4FA6-AC5E-053810CB8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19C56-6E87-458B-A0E2-CC94BD2CD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91CC0-AEAF-4CBA-89A5-2BC6CC140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AACE6-A81B-4ED4-9E93-35F52B85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236-53C7-43A7-8942-69D07BBED830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BF686-4089-4DE6-B841-5246608C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1B390-19B9-47EB-B4D1-20705D68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6829-71F7-47CC-B655-92F328BE1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28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DD67-BD14-4AD5-8ABB-6316A099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47243-5A9C-42D0-AA03-6CF9F0BE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236-53C7-43A7-8942-69D07BBED830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DCD54-C7AA-4D1E-912E-04D19DFD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1554B-8759-4FB9-9F25-37DAAA05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6829-71F7-47CC-B655-92F328BE1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0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D7337-18D6-497A-94B6-1908E986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236-53C7-43A7-8942-69D07BBED830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227E9-BB28-42D1-B966-DB53C023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F0F8C-2E1E-432A-AE71-E49725F2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6829-71F7-47CC-B655-92F328BE1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04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8AB4-9599-47E2-B65B-24A3EEAB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72A62-36FA-4A9C-A29D-D03330B0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1BBD7-4EED-4292-AAEC-64BF1D0D1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B28C4-4755-4D0E-97FD-B05A4B64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236-53C7-43A7-8942-69D07BBED830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DE0A2-7E2C-40BB-A527-0DA23EC6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BF97-8B4C-4BE9-96C1-855EC311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6829-71F7-47CC-B655-92F328BE1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29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B9DB-3C4A-425D-801F-ABDE28CA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0BE0-52F1-4FAF-B853-F9E30FF35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5C506-4CA8-49D3-9F6D-8B854792D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653C-1C6B-4ADE-B428-C913565E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236-53C7-43A7-8942-69D07BBED830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97582-3DB9-4D1B-8483-75DF02AC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1BEB7-6B78-462C-A064-46615FC7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6829-71F7-47CC-B655-92F328BE1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7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ED797-06FB-4BF6-9D6F-A2909993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2AB7B-2F04-4712-959F-67E92259D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5728-BB53-4CF9-B859-C3E365C89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E4236-53C7-43A7-8942-69D07BBED830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42CB-8EFB-4545-81DD-8C41C9863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AF29B-1492-44CE-A5BB-FE1F7AEA8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6829-71F7-47CC-B655-92F328BE1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3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80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DE5991-D4F7-4CF5-B88F-152C8EBF402E}"/>
              </a:ext>
            </a:extLst>
          </p:cNvPr>
          <p:cNvSpPr txBox="1"/>
          <p:nvPr/>
        </p:nvSpPr>
        <p:spPr>
          <a:xfrm>
            <a:off x="2321857" y="803238"/>
            <a:ext cx="3960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prstClr val="white"/>
                </a:solidFill>
                <a:latin typeface="Cambria" panose="02040503050406030204" pitchFamily="18" charset="0"/>
              </a:rPr>
              <a:t>JRE JVM</a:t>
            </a:r>
          </a:p>
        </p:txBody>
      </p:sp>
    </p:spTree>
    <p:extLst>
      <p:ext uri="{BB962C8B-B14F-4D97-AF65-F5344CB8AC3E}">
        <p14:creationId xmlns:p14="http://schemas.microsoft.com/office/powerpoint/2010/main" val="45665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6B8FDEB-D322-41D1-94E9-68A639583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0011" y="802797"/>
            <a:ext cx="5964402" cy="5507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AAB9AA-6B26-4CB2-82FF-D62F7E28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JDK JRE JVM</a:t>
            </a:r>
          </a:p>
        </p:txBody>
      </p:sp>
    </p:spTree>
    <p:extLst>
      <p:ext uri="{BB962C8B-B14F-4D97-AF65-F5344CB8AC3E}">
        <p14:creationId xmlns:p14="http://schemas.microsoft.com/office/powerpoint/2010/main" val="429234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0F9A3718-B8E2-4EFF-BC8B-1FCA90DC8F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7730" y="731047"/>
            <a:ext cx="7165481" cy="539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D35D23-16E0-4181-BFA8-10907750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JDK JRE JVM</a:t>
            </a:r>
          </a:p>
        </p:txBody>
      </p:sp>
    </p:spTree>
    <p:extLst>
      <p:ext uri="{BB962C8B-B14F-4D97-AF65-F5344CB8AC3E}">
        <p14:creationId xmlns:p14="http://schemas.microsoft.com/office/powerpoint/2010/main" val="16352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8A7B47C-539F-41E0-B369-3FF0E8D61B30}"/>
              </a:ext>
            </a:extLst>
          </p:cNvPr>
          <p:cNvGrpSpPr/>
          <p:nvPr/>
        </p:nvGrpSpPr>
        <p:grpSpPr>
          <a:xfrm>
            <a:off x="1714730" y="1717141"/>
            <a:ext cx="8762542" cy="3497430"/>
            <a:chOff x="168513" y="1603878"/>
            <a:chExt cx="9689505" cy="38674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AF515A-0FA1-41B9-9B04-7277EE3F81A6}"/>
                </a:ext>
              </a:extLst>
            </p:cNvPr>
            <p:cNvSpPr/>
            <p:nvPr/>
          </p:nvSpPr>
          <p:spPr>
            <a:xfrm>
              <a:off x="168513" y="3626141"/>
              <a:ext cx="3117493" cy="1845150"/>
            </a:xfrm>
            <a:prstGeom prst="rect">
              <a:avLst/>
            </a:prstGeom>
            <a:solidFill>
              <a:srgbClr val="6ED26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7" rIns="91433" bIns="45717" rtlCol="0" anchor="ctr"/>
            <a:lstStyle/>
            <a:p>
              <a:pPr algn="ctr"/>
              <a:r>
                <a:rPr lang="en-GB" sz="1628" b="1" dirty="0">
                  <a:solidFill>
                    <a:schemeClr val="tx1"/>
                  </a:solidFill>
                </a:rPr>
                <a:t>JRE</a:t>
              </a:r>
              <a:r>
                <a:rPr lang="en-GB" sz="1628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GB" sz="1628" dirty="0">
                  <a:solidFill>
                    <a:schemeClr val="tx1"/>
                  </a:solidFill>
                </a:rPr>
                <a:t> Java Runtime Environment</a:t>
              </a:r>
            </a:p>
            <a:p>
              <a:pPr algn="ctr"/>
              <a:endParaRPr lang="en-GB" sz="1628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B857B0-673E-4251-BD68-15F8630A8177}"/>
                </a:ext>
              </a:extLst>
            </p:cNvPr>
            <p:cNvSpPr/>
            <p:nvPr/>
          </p:nvSpPr>
          <p:spPr>
            <a:xfrm>
              <a:off x="3454519" y="1603878"/>
              <a:ext cx="3117493" cy="1845150"/>
            </a:xfrm>
            <a:prstGeom prst="rect">
              <a:avLst/>
            </a:prstGeom>
            <a:solidFill>
              <a:srgbClr val="FF4E77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7" rIns="91433" bIns="45717" rtlCol="0" anchor="ctr"/>
            <a:lstStyle/>
            <a:p>
              <a:pPr algn="ctr"/>
              <a:r>
                <a:rPr lang="en-GB" sz="1628" b="1" dirty="0">
                  <a:solidFill>
                    <a:schemeClr val="tx1"/>
                  </a:solidFill>
                </a:rPr>
                <a:t>JDK </a:t>
              </a:r>
            </a:p>
            <a:p>
              <a:pPr algn="ctr"/>
              <a:r>
                <a:rPr lang="en-GB" sz="1628" dirty="0">
                  <a:solidFill>
                    <a:schemeClr val="tx1"/>
                  </a:solidFill>
                </a:rPr>
                <a:t> Java Development Kit</a:t>
              </a:r>
            </a:p>
            <a:p>
              <a:pPr algn="ctr"/>
              <a:endParaRPr lang="en-GB" sz="1628" dirty="0">
                <a:solidFill>
                  <a:schemeClr val="tx1"/>
                </a:solidFill>
              </a:endParaRPr>
            </a:p>
            <a:p>
              <a:pPr algn="ctr"/>
              <a:endParaRPr lang="en-GB" sz="1628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6B0DEB-4474-4B71-8CBC-AD85EEFACAF8}"/>
                </a:ext>
              </a:extLst>
            </p:cNvPr>
            <p:cNvSpPr/>
            <p:nvPr/>
          </p:nvSpPr>
          <p:spPr>
            <a:xfrm>
              <a:off x="6740525" y="3626141"/>
              <a:ext cx="3117493" cy="1845150"/>
            </a:xfrm>
            <a:prstGeom prst="rect">
              <a:avLst/>
            </a:prstGeom>
            <a:solidFill>
              <a:srgbClr val="FFC66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7" rIns="91433" bIns="45717" rtlCol="0" anchor="ctr"/>
            <a:lstStyle/>
            <a:p>
              <a:pPr algn="ctr"/>
              <a:r>
                <a:rPr lang="en-US" sz="1628" b="1" dirty="0">
                  <a:solidFill>
                    <a:schemeClr val="tx1"/>
                  </a:solidFill>
                </a:rPr>
                <a:t>JVM </a:t>
              </a:r>
            </a:p>
            <a:p>
              <a:pPr algn="ctr"/>
              <a:r>
                <a:rPr lang="en-US" sz="1628" b="1" dirty="0">
                  <a:solidFill>
                    <a:schemeClr val="tx1"/>
                  </a:solidFill>
                </a:rPr>
                <a:t> </a:t>
              </a:r>
              <a:r>
                <a:rPr lang="en-US" sz="1628" dirty="0">
                  <a:solidFill>
                    <a:schemeClr val="tx1"/>
                  </a:solidFill>
                </a:rPr>
                <a:t>Java Virtual Machine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4065741-F3DE-4F1F-9BC7-3A78F66F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JDK JRE JVM</a:t>
            </a:r>
          </a:p>
        </p:txBody>
      </p:sp>
    </p:spTree>
    <p:extLst>
      <p:ext uri="{BB962C8B-B14F-4D97-AF65-F5344CB8AC3E}">
        <p14:creationId xmlns:p14="http://schemas.microsoft.com/office/powerpoint/2010/main" val="192733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875" y="335556"/>
            <a:ext cx="10515600" cy="592085"/>
          </a:xfrm>
        </p:spPr>
        <p:txBody>
          <a:bodyPr anchor="ctr">
            <a:normAutofit/>
          </a:bodyPr>
          <a:lstStyle/>
          <a:p>
            <a:r>
              <a:rPr lang="en-US" dirty="0"/>
              <a:t>JAVA VIRTUAL MACHINE</a:t>
            </a:r>
          </a:p>
        </p:txBody>
      </p:sp>
      <p:grpSp>
        <p:nvGrpSpPr>
          <p:cNvPr id="3" name="Group 13"/>
          <p:cNvGrpSpPr/>
          <p:nvPr/>
        </p:nvGrpSpPr>
        <p:grpSpPr>
          <a:xfrm>
            <a:off x="1982362" y="1332414"/>
            <a:ext cx="8227278" cy="4613191"/>
            <a:chOff x="152401" y="958838"/>
            <a:chExt cx="8791574" cy="528956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 rot="16200000">
              <a:off x="655321" y="455918"/>
              <a:ext cx="1737360" cy="274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vert="eaVert" anchor="ctr"/>
            <a:lstStyle/>
            <a:p>
              <a:pPr algn="ctr"/>
              <a:r>
                <a:rPr lang="en-US" sz="1628" dirty="0"/>
                <a:t>A Java virtual machine (JVM) is a process virtual machine that can execute Java byte code.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 rot="16200000">
              <a:off x="818493" y="4008119"/>
              <a:ext cx="1737360" cy="274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vert="eaVert" anchor="ctr"/>
            <a:lstStyle/>
            <a:p>
              <a:pPr algn="ctr"/>
              <a:r>
                <a:rPr lang="en-US" sz="1628" dirty="0"/>
                <a:t>Although the JVM was primarily aimed at running compiled Java programs, many other languages can now run on top of it.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 rot="16200000">
              <a:off x="6703695" y="455919"/>
              <a:ext cx="1737360" cy="274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vert="eaVert" anchor="ctr"/>
            <a:lstStyle/>
            <a:p>
              <a:pPr algn="ctr"/>
              <a:r>
                <a:rPr lang="en-US" sz="1628" dirty="0"/>
                <a:t>It is the code execution component of the Java platform.</a:t>
              </a:r>
            </a:p>
            <a:p>
              <a:pPr algn="ctr"/>
              <a:endParaRPr lang="es-ES_tradnl" sz="1628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 rot="16200000">
              <a:off x="6446520" y="3992881"/>
              <a:ext cx="1737360" cy="274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vert="eaVert" anchor="ctr"/>
            <a:lstStyle/>
            <a:p>
              <a:pPr algn="ctr"/>
              <a:r>
                <a:rPr lang="en-US" sz="1628" dirty="0"/>
                <a:t>The JVM verifies all byte code before it is executed.</a:t>
              </a:r>
            </a:p>
          </p:txBody>
        </p:sp>
        <p:sp>
          <p:nvSpPr>
            <p:cNvPr id="9" name="AutoShape 30"/>
            <p:cNvSpPr>
              <a:spLocks noChangeArrowheads="1"/>
            </p:cNvSpPr>
            <p:nvPr/>
          </p:nvSpPr>
          <p:spPr bwMode="auto">
            <a:xfrm rot="2700000">
              <a:off x="2514600" y="2294561"/>
              <a:ext cx="939800" cy="939800"/>
            </a:xfrm>
            <a:prstGeom prst="chevron">
              <a:avLst>
                <a:gd name="adj" fmla="val 49509"/>
              </a:avLst>
            </a:prstGeom>
            <a:solidFill>
              <a:srgbClr val="13267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GB" sz="1628" dirty="0"/>
            </a:p>
          </p:txBody>
        </p:sp>
        <p:sp>
          <p:nvSpPr>
            <p:cNvPr id="10" name="AutoShape 31"/>
            <p:cNvSpPr>
              <a:spLocks noChangeArrowheads="1"/>
            </p:cNvSpPr>
            <p:nvPr/>
          </p:nvSpPr>
          <p:spPr bwMode="auto">
            <a:xfrm rot="8100000">
              <a:off x="5676900" y="2294561"/>
              <a:ext cx="939800" cy="939800"/>
            </a:xfrm>
            <a:prstGeom prst="chevron">
              <a:avLst>
                <a:gd name="adj" fmla="val 49509"/>
              </a:avLst>
            </a:prstGeom>
            <a:solidFill>
              <a:srgbClr val="13267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GB" sz="1628" dirty="0"/>
            </a:p>
          </p:txBody>
        </p:sp>
        <p:sp>
          <p:nvSpPr>
            <p:cNvPr id="11" name="AutoShape 32"/>
            <p:cNvSpPr>
              <a:spLocks noChangeArrowheads="1"/>
            </p:cNvSpPr>
            <p:nvPr/>
          </p:nvSpPr>
          <p:spPr bwMode="auto">
            <a:xfrm rot="13500000">
              <a:off x="5418761" y="3928439"/>
              <a:ext cx="939800" cy="939800"/>
            </a:xfrm>
            <a:prstGeom prst="chevron">
              <a:avLst>
                <a:gd name="adj" fmla="val 49509"/>
              </a:avLst>
            </a:prstGeom>
            <a:solidFill>
              <a:srgbClr val="13267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GB" sz="1628" dirty="0"/>
            </a:p>
          </p:txBody>
        </p:sp>
        <p:sp>
          <p:nvSpPr>
            <p:cNvPr id="12" name="AutoShape 33"/>
            <p:cNvSpPr>
              <a:spLocks noChangeArrowheads="1"/>
            </p:cNvSpPr>
            <p:nvPr/>
          </p:nvSpPr>
          <p:spPr bwMode="auto">
            <a:xfrm rot="18900000">
              <a:off x="2633039" y="3970961"/>
              <a:ext cx="939800" cy="939800"/>
            </a:xfrm>
            <a:prstGeom prst="chevron">
              <a:avLst>
                <a:gd name="adj" fmla="val 49509"/>
              </a:avLst>
            </a:prstGeom>
            <a:solidFill>
              <a:srgbClr val="13267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GB" sz="1628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57600" y="2914470"/>
              <a:ext cx="1752600" cy="1254859"/>
            </a:xfrm>
            <a:prstGeom prst="rect">
              <a:avLst/>
            </a:prstGeom>
            <a:solidFill>
              <a:srgbClr val="0092D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 sz="1628" dirty="0">
                <a:solidFill>
                  <a:schemeClr val="bg1"/>
                </a:solidFill>
              </a:endParaRPr>
            </a:p>
            <a:p>
              <a:pPr algn="ctr"/>
              <a:r>
                <a:rPr lang="en-GB" sz="1628" dirty="0">
                  <a:solidFill>
                    <a:schemeClr val="bg1"/>
                  </a:solidFill>
                </a:rPr>
                <a:t>JVM </a:t>
              </a:r>
            </a:p>
            <a:p>
              <a:pPr algn="ctr"/>
              <a:r>
                <a:rPr lang="en-GB" sz="1628" dirty="0">
                  <a:solidFill>
                    <a:schemeClr val="bg1"/>
                  </a:solidFill>
                </a:rPr>
                <a:t>FEATURES</a:t>
              </a:r>
            </a:p>
            <a:p>
              <a:pPr algn="ctr"/>
              <a:endParaRPr lang="en-GB" sz="1628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92577587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rot="5400000">
            <a:off x="2781453" y="3962400"/>
            <a:ext cx="762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362379" y="2819400"/>
            <a:ext cx="6096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610162" y="2819400"/>
            <a:ext cx="6096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753101" y="3924300"/>
            <a:ext cx="6858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8762840" y="3886200"/>
            <a:ext cx="762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857943" y="2819400"/>
            <a:ext cx="6096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9067628" y="2819400"/>
            <a:ext cx="6096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335556"/>
            <a:ext cx="10515600" cy="592085"/>
          </a:xfrm>
        </p:spPr>
        <p:txBody>
          <a:bodyPr anchor="ctr">
            <a:normAutofit/>
          </a:bodyPr>
          <a:lstStyle/>
          <a:p>
            <a:r>
              <a:rPr lang="en-US" dirty="0"/>
              <a:t>IDE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239" y="3124200"/>
            <a:ext cx="9143522" cy="457200"/>
          </a:xfrm>
          <a:prstGeom prst="rect">
            <a:avLst/>
          </a:prstGeom>
          <a:solidFill>
            <a:srgbClr val="193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anchor="ctr"/>
          <a:lstStyle/>
          <a:p>
            <a:pPr algn="ctr">
              <a:defRPr/>
            </a:pPr>
            <a:endParaRPr lang="en-GB" sz="1989" dirty="0">
              <a:solidFill>
                <a:schemeClr val="tx1"/>
              </a:solidFill>
              <a:latin typeface="Zetta Sans" pitchFamily="34" charset="0"/>
            </a:endParaRPr>
          </a:p>
          <a:p>
            <a:pPr algn="ctr">
              <a:defRPr/>
            </a:pPr>
            <a:r>
              <a:rPr lang="en-US" sz="1989" b="1" dirty="0">
                <a:solidFill>
                  <a:schemeClr val="bg1"/>
                </a:solidFill>
                <a:latin typeface="Trebuchet MS" pitchFamily="34" charset="0"/>
              </a:rPr>
              <a:t>Components</a:t>
            </a:r>
          </a:p>
          <a:p>
            <a:pPr algn="ctr">
              <a:defRPr/>
            </a:pPr>
            <a:endParaRPr lang="en-GB" sz="1989" dirty="0">
              <a:solidFill>
                <a:schemeClr val="tx1"/>
              </a:solidFill>
              <a:latin typeface="Zetta Sans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29024" y="4267201"/>
            <a:ext cx="2666861" cy="990600"/>
          </a:xfrm>
          <a:prstGeom prst="roundRect">
            <a:avLst/>
          </a:prstGeom>
          <a:solidFill>
            <a:srgbClr val="5D9DD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3" tIns="45717" rIns="91433" bIns="45717" anchor="ctr"/>
          <a:lstStyle/>
          <a:p>
            <a:pPr algn="ctr">
              <a:defRPr/>
            </a:pPr>
            <a:r>
              <a:rPr lang="en-US" sz="1628" dirty="0" err="1">
                <a:solidFill>
                  <a:schemeClr val="tx1"/>
                </a:solidFill>
                <a:latin typeface="Trebuchet MS" pitchFamily="34" charset="0"/>
              </a:rPr>
              <a:t>BlueJ</a:t>
            </a:r>
            <a:endParaRPr lang="en-US" sz="1628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00669" y="4267201"/>
            <a:ext cx="2590664" cy="990600"/>
          </a:xfrm>
          <a:prstGeom prst="roundRect">
            <a:avLst/>
          </a:prstGeom>
          <a:solidFill>
            <a:srgbClr val="5D9DD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3" tIns="45717" rIns="91433" bIns="45717" anchor="ctr"/>
          <a:lstStyle/>
          <a:p>
            <a:pPr algn="ctr">
              <a:defRPr/>
            </a:pPr>
            <a:r>
              <a:rPr lang="en-US" sz="1628" dirty="0" err="1">
                <a:solidFill>
                  <a:schemeClr val="tx1"/>
                </a:solidFill>
                <a:latin typeface="Trebuchet MS" pitchFamily="34" charset="0"/>
              </a:rPr>
              <a:t>MyEclipse</a:t>
            </a:r>
            <a:endParaRPr lang="en-US" sz="1628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48509" y="4267201"/>
            <a:ext cx="2590664" cy="990600"/>
          </a:xfrm>
          <a:prstGeom prst="roundRect">
            <a:avLst/>
          </a:prstGeom>
          <a:solidFill>
            <a:srgbClr val="5D9DD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3" tIns="45717" rIns="91433" bIns="45717" anchor="ctr"/>
          <a:lstStyle/>
          <a:p>
            <a:pPr algn="ctr">
              <a:defRPr/>
            </a:pPr>
            <a:endParaRPr lang="en-US" sz="1628" dirty="0">
              <a:solidFill>
                <a:schemeClr val="tx1"/>
              </a:solidFill>
              <a:latin typeface="Trebuchet MS" pitchFamily="34" charset="0"/>
            </a:endParaRPr>
          </a:p>
          <a:p>
            <a:pPr algn="ctr">
              <a:defRPr/>
            </a:pPr>
            <a:r>
              <a:rPr lang="en-US" sz="1628" dirty="0" err="1">
                <a:solidFill>
                  <a:schemeClr val="tx1"/>
                </a:solidFill>
                <a:latin typeface="Trebuchet MS" pitchFamily="34" charset="0"/>
              </a:rPr>
              <a:t>JDeveloper</a:t>
            </a:r>
            <a:endParaRPr lang="en-US" sz="1628" dirty="0">
              <a:solidFill>
                <a:schemeClr val="tx1"/>
              </a:solidFill>
              <a:latin typeface="Trebuchet MS" pitchFamily="34" charset="0"/>
            </a:endParaRPr>
          </a:p>
          <a:p>
            <a:pPr algn="ctr">
              <a:defRPr/>
            </a:pPr>
            <a:endParaRPr lang="en-US" sz="1628" dirty="0">
              <a:solidFill>
                <a:schemeClr val="tx1"/>
              </a:solidFill>
              <a:latin typeface="Zetta Sans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76632" y="1524000"/>
            <a:ext cx="1981097" cy="990600"/>
          </a:xfrm>
          <a:prstGeom prst="roundRect">
            <a:avLst/>
          </a:prstGeom>
          <a:solidFill>
            <a:srgbClr val="BBDDFF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3" tIns="45717" rIns="91433" bIns="45717" anchor="ctr"/>
          <a:lstStyle/>
          <a:p>
            <a:pPr algn="ctr">
              <a:defRPr/>
            </a:pPr>
            <a:r>
              <a:rPr lang="en-US" sz="1628" b="1" dirty="0" err="1">
                <a:solidFill>
                  <a:schemeClr val="tx1"/>
                </a:solidFill>
                <a:latin typeface="Trebuchet MS" pitchFamily="34" charset="0"/>
              </a:rPr>
              <a:t>NetBeans</a:t>
            </a:r>
            <a:endParaRPr lang="en-US" sz="1628" b="1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62512" y="1524000"/>
            <a:ext cx="1904900" cy="990600"/>
          </a:xfrm>
          <a:prstGeom prst="roundRect">
            <a:avLst/>
          </a:prstGeom>
          <a:solidFill>
            <a:srgbClr val="BBDDFF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3" tIns="45717" rIns="91433" bIns="45717" anchor="ctr"/>
          <a:lstStyle/>
          <a:p>
            <a:pPr algn="ctr">
              <a:defRPr/>
            </a:pPr>
            <a:r>
              <a:rPr lang="en-US" sz="1628" b="1" dirty="0">
                <a:solidFill>
                  <a:schemeClr val="tx1"/>
                </a:solidFill>
                <a:latin typeface="Trebuchet MS" pitchFamily="34" charset="0"/>
              </a:rPr>
              <a:t>Eclipse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72197" y="1524000"/>
            <a:ext cx="1981097" cy="990600"/>
          </a:xfrm>
          <a:prstGeom prst="roundRect">
            <a:avLst/>
          </a:prstGeom>
          <a:solidFill>
            <a:srgbClr val="BBDDFF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3" tIns="45717" rIns="91433" bIns="45717" anchor="ctr"/>
          <a:lstStyle/>
          <a:p>
            <a:pPr algn="ctr">
              <a:defRPr/>
            </a:pPr>
            <a:r>
              <a:rPr lang="en-US" sz="1628" b="1" dirty="0" err="1">
                <a:solidFill>
                  <a:schemeClr val="tx1"/>
                </a:solidFill>
                <a:latin typeface="Trebuchet MS" pitchFamily="34" charset="0"/>
              </a:rPr>
              <a:t>Jcreator</a:t>
            </a:r>
            <a:endParaRPr lang="en-US" sz="1628" b="1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81882" y="1524000"/>
            <a:ext cx="1981097" cy="990600"/>
          </a:xfrm>
          <a:prstGeom prst="roundRect">
            <a:avLst/>
          </a:prstGeom>
          <a:solidFill>
            <a:srgbClr val="BBDDFF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3" tIns="45717" rIns="91433" bIns="45717" anchor="ctr"/>
          <a:lstStyle/>
          <a:p>
            <a:pPr algn="ctr">
              <a:defRPr/>
            </a:pPr>
            <a:r>
              <a:rPr lang="en-US" sz="1628" b="1" dirty="0">
                <a:solidFill>
                  <a:schemeClr val="tx1"/>
                </a:solidFill>
                <a:latin typeface="Trebuchet MS" pitchFamily="34" charset="0"/>
              </a:rPr>
              <a:t>Processing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066078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12"/>
          <p:cNvSpPr/>
          <p:nvPr/>
        </p:nvSpPr>
        <p:spPr>
          <a:xfrm>
            <a:off x="5465169" y="4871123"/>
            <a:ext cx="822165" cy="504056"/>
          </a:xfrm>
          <a:prstGeom prst="downArrow">
            <a:avLst/>
          </a:prstGeom>
          <a:solidFill>
            <a:srgbClr val="004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 sz="1628" dirty="0"/>
          </a:p>
        </p:txBody>
      </p:sp>
      <p:sp>
        <p:nvSpPr>
          <p:cNvPr id="5" name="Down Arrow 4"/>
          <p:cNvSpPr/>
          <p:nvPr/>
        </p:nvSpPr>
        <p:spPr>
          <a:xfrm>
            <a:off x="5465169" y="2866457"/>
            <a:ext cx="822165" cy="504056"/>
          </a:xfrm>
          <a:prstGeom prst="downArrow">
            <a:avLst/>
          </a:prstGeom>
          <a:solidFill>
            <a:srgbClr val="004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 sz="1628" dirty="0"/>
          </a:p>
        </p:txBody>
      </p:sp>
      <p:sp>
        <p:nvSpPr>
          <p:cNvPr id="6" name="Down Arrow 5"/>
          <p:cNvSpPr/>
          <p:nvPr/>
        </p:nvSpPr>
        <p:spPr>
          <a:xfrm>
            <a:off x="5465169" y="4064206"/>
            <a:ext cx="822165" cy="504056"/>
          </a:xfrm>
          <a:prstGeom prst="downArrow">
            <a:avLst/>
          </a:prstGeom>
          <a:solidFill>
            <a:srgbClr val="004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 sz="1628" dirty="0"/>
          </a:p>
        </p:txBody>
      </p:sp>
      <p:sp>
        <p:nvSpPr>
          <p:cNvPr id="7" name="Down Arrow 6"/>
          <p:cNvSpPr/>
          <p:nvPr/>
        </p:nvSpPr>
        <p:spPr>
          <a:xfrm>
            <a:off x="5465169" y="1516091"/>
            <a:ext cx="822165" cy="504056"/>
          </a:xfrm>
          <a:prstGeom prst="downArrow">
            <a:avLst/>
          </a:prstGeom>
          <a:solidFill>
            <a:srgbClr val="004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 sz="1628" dirty="0"/>
          </a:p>
        </p:txBody>
      </p:sp>
      <p:sp>
        <p:nvSpPr>
          <p:cNvPr id="8" name="Rectangle 7"/>
          <p:cNvSpPr/>
          <p:nvPr/>
        </p:nvSpPr>
        <p:spPr>
          <a:xfrm>
            <a:off x="1830089" y="1266902"/>
            <a:ext cx="8654365" cy="376157"/>
          </a:xfrm>
          <a:prstGeom prst="rect">
            <a:avLst/>
          </a:prstGeom>
          <a:solidFill>
            <a:srgbClr val="229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r>
              <a:rPr lang="en-US" sz="1628" dirty="0">
                <a:solidFill>
                  <a:schemeClr val="bg1"/>
                </a:solidFill>
              </a:rPr>
              <a:t>Create a source document. Use an established protocol.</a:t>
            </a:r>
          </a:p>
        </p:txBody>
      </p:sp>
      <p:sp>
        <p:nvSpPr>
          <p:cNvPr id="9" name="Rectangle 8"/>
          <p:cNvSpPr/>
          <p:nvPr/>
        </p:nvSpPr>
        <p:spPr>
          <a:xfrm>
            <a:off x="1830089" y="2028674"/>
            <a:ext cx="8654365" cy="826449"/>
          </a:xfrm>
          <a:prstGeom prst="rect">
            <a:avLst/>
          </a:prstGeom>
          <a:solidFill>
            <a:srgbClr val="005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r>
              <a:rPr lang="en-US" sz="1628" dirty="0">
                <a:solidFill>
                  <a:schemeClr val="bg1"/>
                </a:solidFill>
              </a:rPr>
              <a:t>Run your document through a source code complier. The complier checks for errors and won't let you compile Until it's satisfied that everything will run Correctly.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0089" y="3371527"/>
            <a:ext cx="8654365" cy="769922"/>
          </a:xfrm>
          <a:prstGeom prst="rect">
            <a:avLst/>
          </a:prstGeom>
          <a:solidFill>
            <a:srgbClr val="229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r>
              <a:rPr lang="en-US" sz="1628" dirty="0">
                <a:solidFill>
                  <a:schemeClr val="bg1"/>
                </a:solidFill>
              </a:rPr>
              <a:t>The compiler creates a new document, coded into Java </a:t>
            </a:r>
            <a:r>
              <a:rPr lang="en-US" sz="1628" dirty="0" err="1">
                <a:solidFill>
                  <a:schemeClr val="bg1"/>
                </a:solidFill>
              </a:rPr>
              <a:t>bytecode</a:t>
            </a:r>
            <a:r>
              <a:rPr lang="en-US" sz="1628" dirty="0">
                <a:solidFill>
                  <a:schemeClr val="bg1"/>
                </a:solidFill>
              </a:rPr>
              <a:t>. Any device capable of running Java will be able to Interpret/translate this file into something It can run.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8819" y="4535816"/>
            <a:ext cx="8654365" cy="375226"/>
          </a:xfrm>
          <a:prstGeom prst="rect">
            <a:avLst/>
          </a:prstGeom>
          <a:solidFill>
            <a:srgbClr val="005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 sz="1628" dirty="0">
              <a:solidFill>
                <a:schemeClr val="bg1"/>
              </a:solidFill>
            </a:endParaRPr>
          </a:p>
          <a:p>
            <a:pPr algn="ctr"/>
            <a:endParaRPr lang="en-US" sz="1628" dirty="0">
              <a:solidFill>
                <a:schemeClr val="bg1"/>
              </a:solidFill>
            </a:endParaRPr>
          </a:p>
          <a:p>
            <a:pPr algn="ctr"/>
            <a:r>
              <a:rPr lang="en-US" sz="1628" dirty="0">
                <a:solidFill>
                  <a:schemeClr val="bg1"/>
                </a:solidFill>
              </a:rPr>
              <a:t>The complied </a:t>
            </a:r>
            <a:r>
              <a:rPr lang="en-US" sz="1628" dirty="0" err="1">
                <a:solidFill>
                  <a:schemeClr val="bg1"/>
                </a:solidFill>
              </a:rPr>
              <a:t>bytecode</a:t>
            </a:r>
            <a:r>
              <a:rPr lang="en-US" sz="1628" dirty="0">
                <a:solidFill>
                  <a:schemeClr val="bg1"/>
                </a:solidFill>
              </a:rPr>
              <a:t> is platform Independent.</a:t>
            </a:r>
          </a:p>
          <a:p>
            <a:pPr algn="ctr"/>
            <a:endParaRPr lang="en-US" sz="1628" dirty="0">
              <a:solidFill>
                <a:schemeClr val="bg1"/>
              </a:solidFill>
            </a:endParaRPr>
          </a:p>
          <a:p>
            <a:pPr algn="ctr"/>
            <a:r>
              <a:rPr lang="en-US" sz="1628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02493" y="5375179"/>
            <a:ext cx="8681960" cy="815250"/>
          </a:xfrm>
          <a:prstGeom prst="rect">
            <a:avLst/>
          </a:prstGeom>
          <a:solidFill>
            <a:srgbClr val="229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r>
              <a:rPr lang="en-US" sz="1628" dirty="0">
                <a:solidFill>
                  <a:schemeClr val="bg1"/>
                </a:solidFill>
              </a:rPr>
              <a:t>Your friends don't have a physical Java Machine, but they all have a virtual Java machine (implemented In software) running inside their electronic gadgets. The virtual machine reads and runs the </a:t>
            </a:r>
            <a:r>
              <a:rPr lang="en-US" sz="1628" dirty="0" err="1">
                <a:solidFill>
                  <a:schemeClr val="bg1"/>
                </a:solidFill>
              </a:rPr>
              <a:t>bytecode</a:t>
            </a:r>
            <a:r>
              <a:rPr lang="en-US" sz="1628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047876" y="335556"/>
            <a:ext cx="7313839" cy="592085"/>
          </a:xfrm>
        </p:spPr>
        <p:txBody>
          <a:bodyPr>
            <a:normAutofit/>
          </a:bodyPr>
          <a:lstStyle/>
          <a:p>
            <a:r>
              <a:rPr lang="en-US" dirty="0"/>
              <a:t>THE WAY JAVA WORKS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6522086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IMARTI~1\LOCALS~1\Temp\articulate\presenter\imgtemp\OSRKpneE_files\slide0001_image00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IMARTI~1\LOCALS~1\Temp\articulate\presenter\imgtemp\lAk3kmTQ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6"/>
  <p:tag name="ARTICULATE_SLIDE_GUID" val="3e161717-48bb-47e5-a1e8-fe3d977ce07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7"/>
  <p:tag name="ARTICULATE_SLIDE_GUID" val="2e0121d0-75c0-4352-a350-6c6c672601a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5"/>
  <p:tag name="ARTICULATE_SLIDE_GUID" val="c88e03f1-1203-40a4-9c85-b3bf8fa32e4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Widescreen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Trebuchet MS</vt:lpstr>
      <vt:lpstr>Zetta Sans</vt:lpstr>
      <vt:lpstr>Office Theme</vt:lpstr>
      <vt:lpstr>PowerPoint Presentation</vt:lpstr>
      <vt:lpstr>JDK JRE JVM</vt:lpstr>
      <vt:lpstr>JDK JRE JVM</vt:lpstr>
      <vt:lpstr>JDK JRE JVM</vt:lpstr>
      <vt:lpstr>JAVA VIRTUAL MACHINE</vt:lpstr>
      <vt:lpstr>IDE</vt:lpstr>
      <vt:lpstr>THE WAY JAVA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Patkar</dc:creator>
  <cp:lastModifiedBy>Prasanna Patkar</cp:lastModifiedBy>
  <cp:revision>2</cp:revision>
  <dcterms:created xsi:type="dcterms:W3CDTF">2021-11-20T13:06:02Z</dcterms:created>
  <dcterms:modified xsi:type="dcterms:W3CDTF">2021-11-20T13:06:50Z</dcterms:modified>
</cp:coreProperties>
</file>