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tags/tag4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1"/>
    <p:sldMasterId id="2147483706" r:id="rId2"/>
    <p:sldMasterId id="2147483718" r:id="rId3"/>
    <p:sldMasterId id="2147483722" r:id="rId4"/>
    <p:sldMasterId id="2147483726" r:id="rId5"/>
  </p:sldMasterIdLst>
  <p:notesMasterIdLst>
    <p:notesMasterId r:id="rId15"/>
  </p:notesMasterIdLst>
  <p:sldIdLst>
    <p:sldId id="357" r:id="rId6"/>
    <p:sldId id="734" r:id="rId7"/>
    <p:sldId id="655" r:id="rId8"/>
    <p:sldId id="729" r:id="rId9"/>
    <p:sldId id="730" r:id="rId10"/>
    <p:sldId id="736" r:id="rId11"/>
    <p:sldId id="732" r:id="rId12"/>
    <p:sldId id="733" r:id="rId13"/>
    <p:sldId id="73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4" userDrawn="1">
          <p15:clr>
            <a:srgbClr val="A4A3A4"/>
          </p15:clr>
        </p15:guide>
        <p15:guide id="2" pos="2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5642"/>
    <a:srgbClr val="C00000"/>
    <a:srgbClr val="EBF1DE"/>
    <a:srgbClr val="F8CCCC"/>
    <a:srgbClr val="953735"/>
    <a:srgbClr val="7F7F7F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7" autoAdjust="0"/>
    <p:restoredTop sz="78719" autoAdjust="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>
        <p:guide orient="horz" pos="3144"/>
        <p:guide pos="2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92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mbria" panose="02040503050406030204" pitchFamily="18" charset="0"/>
              </a:defRPr>
            </a:lvl1pPr>
          </a:lstStyle>
          <a:p>
            <a:fld id="{805EB06F-9B92-4DE2-B309-2E7F4E8A3DDB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mbria" panose="02040503050406030204" pitchFamily="18" charset="0"/>
              </a:defRPr>
            </a:lvl1pPr>
          </a:lstStyle>
          <a:p>
            <a:fld id="{15725F80-A11F-4DCE-AC02-B43CE49AAE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115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07108-2913-C74B-A13A-41B5978F61E1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539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8969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8969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8969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8969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2AFE489E-13D5-4701-A5D3-EF25AE96575F}" type="datetime8">
              <a:rPr lang="en-US" sz="7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pPr/>
              <a:t>6/4/2019 5:12 PM</a:t>
            </a:fld>
            <a:endParaRPr lang="en-US" sz="700" dirty="0">
              <a:solidFill>
                <a:srgbClr val="00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5975" y="434975"/>
            <a:ext cx="5226050" cy="3919538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804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820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937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797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325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semester2\1-java8\2-arrays-strings-collections-generics\2-class-exercises-and-demos\arrays-strings-collections-generics\</a:t>
            </a:r>
            <a:r>
              <a:rPr lang="en-US" dirty="0" err="1"/>
              <a:t>src</a:t>
            </a:r>
            <a:r>
              <a:rPr lang="en-US" dirty="0"/>
              <a:t>\com\</a:t>
            </a:r>
            <a:r>
              <a:rPr lang="en-US" dirty="0" err="1"/>
              <a:t>imarticus</a:t>
            </a:r>
            <a:r>
              <a:rPr lang="en-US" dirty="0"/>
              <a:t>\tutorial\</a:t>
            </a:r>
            <a:r>
              <a:rPr lang="en-US" dirty="0" err="1"/>
              <a:t>arraystringcollectiongenerics</a:t>
            </a:r>
            <a:r>
              <a:rPr lang="en-US" dirty="0"/>
              <a:t>\demos\packages\AccountBalance.java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685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035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B8C545-6483-4EF7-BACA-4D14814B9701}" type="slidenum">
              <a:rPr lang="en-US" altLang="en-US" smtClean="0">
                <a:solidFill>
                  <a:srgbClr val="000000"/>
                </a:solidFill>
                <a:latin typeface="Cambria" panose="02040503050406030204" pitchFamily="18" charset="0"/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en-US" dirty="0">
              <a:solidFill>
                <a:srgbClr val="000000"/>
              </a:solidFill>
              <a:latin typeface="Cambria" panose="02040503050406030204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025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7565174"/>
      </p:ext>
    </p:extLst>
  </p:cSld>
  <p:clrMapOvr>
    <a:masterClrMapping/>
  </p:clrMapOvr>
  <p:transition>
    <p:wipe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6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383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250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4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8195200"/>
      </p:ext>
    </p:extLst>
  </p:cSld>
  <p:clrMapOvr>
    <a:masterClrMapping/>
  </p:clrMapOvr>
  <p:transition>
    <p:wipe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304" y="914403"/>
            <a:ext cx="7890696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000">
                <a:latin typeface="Cambria" pitchFamily="18" charset="0"/>
              </a:defRPr>
            </a:lvl1pPr>
            <a:lvl2pPr>
              <a:defRPr sz="1800">
                <a:latin typeface="Cambria" pitchFamily="18" charset="0"/>
              </a:defRPr>
            </a:lvl2pPr>
            <a:lvl3pPr>
              <a:defRPr sz="1800">
                <a:latin typeface="Cambria" pitchFamily="18" charset="0"/>
              </a:defRPr>
            </a:lvl3pPr>
            <a:lvl4pPr>
              <a:defRPr sz="1800">
                <a:latin typeface="Cambria" pitchFamily="18" charset="0"/>
              </a:defRPr>
            </a:lvl4pPr>
            <a:lvl5pPr>
              <a:defRPr sz="18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2824729"/>
      </p:ext>
    </p:extLst>
  </p:cSld>
  <p:clrMapOvr>
    <a:masterClrMapping/>
  </p:clrMapOvr>
  <p:transition>
    <p:wipe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>
            <a:lvl1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E4EBA90-4B0C-4440-9FDB-0CE93A690310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6/4/2019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>
            <a:lvl1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>
            <a:lvl1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DD6F2FA-1CAE-41FC-B6B8-99C624A72C98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39431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69569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200">
                <a:latin typeface="Cambria" pitchFamily="18" charset="0"/>
              </a:defRPr>
            </a:lvl1pPr>
            <a:lvl2pPr>
              <a:defRPr sz="2000">
                <a:latin typeface="Cambria" pitchFamily="18" charset="0"/>
              </a:defRPr>
            </a:lvl2pPr>
            <a:lvl3pPr>
              <a:defRPr sz="2000">
                <a:latin typeface="Cambria" pitchFamily="18" charset="0"/>
              </a:defRPr>
            </a:lvl3pPr>
            <a:lvl4pPr>
              <a:defRPr sz="2000">
                <a:latin typeface="Cambria" pitchFamily="18" charset="0"/>
              </a:defRPr>
            </a:lvl4pPr>
            <a:lvl5pPr>
              <a:defRPr sz="2000">
                <a:latin typeface="Cambria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9144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0" y="628650"/>
            <a:ext cx="9144000" cy="62293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1000" dirty="0">
              <a:solidFill>
                <a:prstClr val="black"/>
              </a:solidFill>
              <a:latin typeface="Cambria"/>
            </a:endParaRPr>
          </a:p>
        </p:txBody>
      </p:sp>
      <p:pic>
        <p:nvPicPr>
          <p:cNvPr id="10" name="Picture 11" descr="120616---Final-Logo-Transparent.png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93100" y="0"/>
            <a:ext cx="7747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3124200" y="641667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/>
                </a:solidFill>
              </a:rPr>
              <a:t>Private and Confidential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6629400" y="6416679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60019"/>
      </p:ext>
    </p:extLst>
  </p:cSld>
  <p:clrMapOvr>
    <a:masterClrMapping/>
  </p:clrMapOvr>
  <p:transition>
    <p:wipe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9617367"/>
      </p:ext>
    </p:extLst>
  </p:cSld>
  <p:clrMapOvr>
    <a:masterClrMapping/>
  </p:clrMapOvr>
  <p:transition>
    <p:wipe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5109158"/>
      </p:ext>
    </p:extLst>
  </p:cSld>
  <p:clrMapOvr>
    <a:masterClrMapping/>
  </p:clrMapOvr>
  <p:transition>
    <p:wipe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304" y="914403"/>
            <a:ext cx="7890696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000">
                <a:latin typeface="Cambria" pitchFamily="18" charset="0"/>
              </a:defRPr>
            </a:lvl1pPr>
            <a:lvl2pPr>
              <a:defRPr sz="1800">
                <a:latin typeface="Cambria" pitchFamily="18" charset="0"/>
              </a:defRPr>
            </a:lvl2pPr>
            <a:lvl3pPr>
              <a:defRPr sz="1800">
                <a:latin typeface="Cambria" pitchFamily="18" charset="0"/>
              </a:defRPr>
            </a:lvl3pPr>
            <a:lvl4pPr>
              <a:defRPr sz="1800">
                <a:latin typeface="Cambria" pitchFamily="18" charset="0"/>
              </a:defRPr>
            </a:lvl4pPr>
            <a:lvl5pPr>
              <a:defRPr sz="18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7568750"/>
      </p:ext>
    </p:extLst>
  </p:cSld>
  <p:clrMapOvr>
    <a:masterClrMapping/>
  </p:clrMapOvr>
  <p:transition>
    <p:wipe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69569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200">
                <a:latin typeface="Cambria" pitchFamily="18" charset="0"/>
              </a:defRPr>
            </a:lvl1pPr>
            <a:lvl2pPr>
              <a:defRPr sz="2000">
                <a:latin typeface="Cambria" pitchFamily="18" charset="0"/>
              </a:defRPr>
            </a:lvl2pPr>
            <a:lvl3pPr>
              <a:defRPr sz="2000">
                <a:latin typeface="Cambria" pitchFamily="18" charset="0"/>
              </a:defRPr>
            </a:lvl3pPr>
            <a:lvl4pPr>
              <a:defRPr sz="2000">
                <a:latin typeface="Cambria" pitchFamily="18" charset="0"/>
              </a:defRPr>
            </a:lvl4pPr>
            <a:lvl5pPr>
              <a:defRPr sz="2000">
                <a:latin typeface="Cambria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9144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0" y="628650"/>
            <a:ext cx="9144000" cy="62293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1000" dirty="0">
              <a:solidFill>
                <a:prstClr val="black"/>
              </a:solidFill>
              <a:latin typeface="Cambria"/>
            </a:endParaRPr>
          </a:p>
        </p:txBody>
      </p:sp>
      <p:pic>
        <p:nvPicPr>
          <p:cNvPr id="10" name="Picture 11" descr="120616---Final-Logo-Transparent.png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93100" y="0"/>
            <a:ext cx="7747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hape 71"/>
          <p:cNvSpPr txBox="1">
            <a:spLocks noChangeArrowheads="1"/>
          </p:cNvSpPr>
          <p:nvPr userDrawn="1"/>
        </p:nvSpPr>
        <p:spPr bwMode="auto"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SzPct val="25000"/>
              <a:defRPr/>
            </a:pPr>
            <a:r>
              <a:rPr lang="en-US" sz="1100" dirty="0">
                <a:solidFill>
                  <a:srgbClr val="000000"/>
                </a:solidFill>
                <a:latin typeface="Cambria" pitchFamily="18" charset="0"/>
                <a:ea typeface="MS PGothic" pitchFamily="34" charset="-128"/>
                <a:sym typeface="Cambria" pitchFamily="18" charset="0"/>
              </a:rPr>
              <a:t>Private and Confidential</a:t>
            </a:r>
          </a:p>
        </p:txBody>
      </p:sp>
      <p:sp>
        <p:nvSpPr>
          <p:cNvPr id="7" name="Shape 72"/>
          <p:cNvSpPr txBox="1">
            <a:spLocks noChangeArrowheads="1"/>
          </p:cNvSpPr>
          <p:nvPr userDrawn="1"/>
        </p:nvSpPr>
        <p:spPr bwMode="auto">
          <a:xfrm>
            <a:off x="6629400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  <a:buSzPct val="25000"/>
            </a:pPr>
            <a:fld id="{45FA6095-4726-4D1A-8411-1EF02EB69AD5}" type="slidenum">
              <a:rPr lang="en-US" sz="1100">
                <a:solidFill>
                  <a:srgbClr val="000000"/>
                </a:solidFill>
                <a:latin typeface="Cambria" panose="02040503050406030204" pitchFamily="18" charset="0"/>
                <a:ea typeface="MS PGothic" pitchFamily="34" charset="-128"/>
                <a:sym typeface="Cambria" panose="02040503050406030204" pitchFamily="18" charset="0"/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  <a:buSzPct val="25000"/>
              </a:pPr>
              <a:t>‹#›</a:t>
            </a:fld>
            <a:endParaRPr lang="en-US" sz="1100" dirty="0">
              <a:solidFill>
                <a:srgbClr val="000000"/>
              </a:solidFill>
              <a:latin typeface="Cambria" panose="02040503050406030204" pitchFamily="18" charset="0"/>
              <a:ea typeface="MS PGothic" pitchFamily="34" charset="-128"/>
              <a:sym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60402"/>
      </p:ext>
    </p:extLst>
  </p:cSld>
  <p:clrMapOvr>
    <a:masterClrMapping/>
  </p:clrMapOvr>
  <p:transition>
    <p:wipe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6517668"/>
      </p:ext>
    </p:extLst>
  </p:cSld>
  <p:clrMapOvr>
    <a:masterClrMapping/>
  </p:clrMapOvr>
  <p:transition>
    <p:wipe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719428"/>
      </p:ext>
    </p:extLst>
  </p:cSld>
  <p:clrMapOvr>
    <a:masterClrMapping/>
  </p:clrMapOvr>
  <p:transition>
    <p:wipe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defTabSz="914400"/>
            <a:fld id="{75CFC4E9-40B5-7546-816D-324BD338B0C6}" type="datetimeFigureOut">
              <a:rPr lang="en-US" smtClean="0">
                <a:solidFill>
                  <a:prstClr val="black"/>
                </a:solidFill>
              </a:rPr>
              <a:pPr defTabSz="914400"/>
              <a:t>6/4/2019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defTabSz="914400"/>
            <a:fld id="{3A565E46-7880-4D4D-B1EB-437D39468CE2}" type="slidenum">
              <a:rPr 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-67657"/>
            <a:ext cx="9144000" cy="798653"/>
            <a:chOff x="0" y="-67657"/>
            <a:chExt cx="9144000" cy="79865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0783"/>
              <a:ext cx="91440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 descr="120616---Final-Logo-Transparent.png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335864" y="-67657"/>
              <a:ext cx="676636" cy="798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63454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02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-67657"/>
            <a:ext cx="9144000" cy="798653"/>
            <a:chOff x="0" y="-67657"/>
            <a:chExt cx="9144000" cy="79865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0783"/>
              <a:ext cx="91440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 descr="120616---Final-Logo-Transparent.png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335864" y="-67657"/>
              <a:ext cx="676636" cy="798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794962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33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12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50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66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32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.png"/><Relationship Id="rId5" Type="http://schemas.openxmlformats.org/officeDocument/2006/relationships/tags" Target="../tags/tag3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9144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1" descr="120616---Final-Logo-Transparent.pn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93100" y="0"/>
            <a:ext cx="7747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3124200" y="641667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/>
                </a:solidFill>
              </a:rPr>
              <a:t>Private and Confidential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6629400" y="6416679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793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</p:sldLayoutIdLst>
  <p:transition>
    <p:wipe dir="u"/>
  </p:transition>
  <p:txStyles>
    <p:titleStyle>
      <a:lvl1pPr algn="ctr" defTabSz="455613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MS PGothic"/>
        </a:defRPr>
      </a:lvl1pPr>
      <a:lvl2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/>
        </a:defRPr>
      </a:lvl2pPr>
      <a:lvl3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/>
        </a:defRPr>
      </a:lvl3pPr>
      <a:lvl4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/>
        </a:defRPr>
      </a:lvl4pPr>
      <a:lvl5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/>
        </a:defRPr>
      </a:lvl5pPr>
      <a:lvl6pPr marL="457146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293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440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586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1313" indent="-3413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1pPr>
      <a:lvl2pPr marL="741363" indent="-28416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2pPr>
      <a:lvl3pPr marL="11414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3pPr>
      <a:lvl4pPr marL="15986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4pPr>
      <a:lvl5pPr marL="20558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5pPr>
      <a:lvl6pPr marL="251430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896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9144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1" descr="120616---Final-Logo-Transparent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93100" y="0"/>
            <a:ext cx="7747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4"/>
          <p:cNvSpPr txBox="1">
            <a:spLocks/>
          </p:cNvSpPr>
          <p:nvPr/>
        </p:nvSpPr>
        <p:spPr>
          <a:xfrm>
            <a:off x="3124200" y="641667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/>
                </a:solidFill>
              </a:rPr>
              <a:t>Private and Confidential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6629400" y="6416679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64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</p:sldLayoutIdLst>
  <p:transition>
    <p:wipe dir="u"/>
  </p:transition>
  <p:txStyles>
    <p:titleStyle>
      <a:lvl1pPr algn="ctr" defTabSz="455613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MS PGothic"/>
        </a:defRPr>
      </a:lvl1pPr>
      <a:lvl2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/>
        </a:defRPr>
      </a:lvl2pPr>
      <a:lvl3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/>
        </a:defRPr>
      </a:lvl3pPr>
      <a:lvl4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/>
        </a:defRPr>
      </a:lvl4pPr>
      <a:lvl5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/>
        </a:defRPr>
      </a:lvl5pPr>
      <a:lvl6pPr marL="457146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293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440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586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1313" indent="-3413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1pPr>
      <a:lvl2pPr marL="741363" indent="-28416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2pPr>
      <a:lvl3pPr marL="11414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3pPr>
      <a:lvl4pPr marL="15986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4pPr>
      <a:lvl5pPr marL="20558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5pPr>
      <a:lvl6pPr marL="251430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/>
          </p:cNvSpPr>
          <p:nvPr userDrawn="1"/>
        </p:nvSpPr>
        <p:spPr>
          <a:xfrm>
            <a:off x="3124200" y="641667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/>
                </a:solidFill>
              </a:rPr>
              <a:t>Private and Confidential</a:t>
            </a:r>
          </a:p>
        </p:txBody>
      </p:sp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6629400" y="6416679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95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</p:sldLayoutIdLst>
  <p:transition>
    <p:wipe dir="u"/>
  </p:transition>
  <p:txStyles>
    <p:titleStyle>
      <a:lvl1pPr algn="ctr" defTabSz="455613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MS PGothic"/>
        </a:defRPr>
      </a:lvl1pPr>
      <a:lvl2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MS PGothic"/>
        </a:defRPr>
      </a:lvl2pPr>
      <a:lvl3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MS PGothic"/>
        </a:defRPr>
      </a:lvl3pPr>
      <a:lvl4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MS PGothic"/>
        </a:defRPr>
      </a:lvl4pPr>
      <a:lvl5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MS PGothic"/>
        </a:defRPr>
      </a:lvl5pPr>
      <a:lvl6pPr marL="457146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293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440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586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1313" indent="-3413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1pPr>
      <a:lvl2pPr marL="741363" indent="-28416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2pPr>
      <a:lvl3pPr marL="11414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3pPr>
      <a:lvl4pPr marL="15986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4pPr>
      <a:lvl5pPr marL="20558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5pPr>
      <a:lvl6pPr marL="251430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/>
          </p:cNvSpPr>
          <p:nvPr userDrawn="1"/>
        </p:nvSpPr>
        <p:spPr>
          <a:xfrm>
            <a:off x="3124200" y="641667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/>
                </a:solidFill>
              </a:rPr>
              <a:t>Private and Confidential</a:t>
            </a:r>
          </a:p>
        </p:txBody>
      </p:sp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6629400" y="6416679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8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</p:sldLayoutIdLst>
  <p:transition>
    <p:wipe dir="u"/>
  </p:transition>
  <p:hf hdr="0" ftr="0" dt="0"/>
  <p:txStyles>
    <p:titleStyle>
      <a:lvl1pPr algn="ctr" defTabSz="455613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MS PGothic"/>
        </a:defRPr>
      </a:lvl1pPr>
      <a:lvl2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MS PGothic"/>
        </a:defRPr>
      </a:lvl2pPr>
      <a:lvl3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MS PGothic"/>
        </a:defRPr>
      </a:lvl3pPr>
      <a:lvl4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MS PGothic"/>
        </a:defRPr>
      </a:lvl4pPr>
      <a:lvl5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MS PGothic"/>
        </a:defRPr>
      </a:lvl5pPr>
      <a:lvl6pPr marL="457146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293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440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586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1313" indent="-3413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1pPr>
      <a:lvl2pPr marL="741363" indent="-28416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2pPr>
      <a:lvl3pPr marL="11414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3pPr>
      <a:lvl4pPr marL="15986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4pPr>
      <a:lvl5pPr marL="20558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5pPr>
      <a:lvl6pPr marL="251430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ImarticusLearninginstitute" TargetMode="External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5.xml"/><Relationship Id="rId6" Type="http://schemas.openxmlformats.org/officeDocument/2006/relationships/image" Target="../media/image6.png"/><Relationship Id="rId5" Type="http://schemas.openxmlformats.org/officeDocument/2006/relationships/image" Target="../media/image5.gif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801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8DE5991-D4F7-4CF5-B88F-152C8EBF402E}"/>
              </a:ext>
            </a:extLst>
          </p:cNvPr>
          <p:cNvSpPr txBox="1"/>
          <p:nvPr/>
        </p:nvSpPr>
        <p:spPr>
          <a:xfrm>
            <a:off x="797857" y="803238"/>
            <a:ext cx="3960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prstClr val="white"/>
                </a:solidFill>
                <a:latin typeface="Cambria" panose="02040503050406030204" pitchFamily="18" charset="0"/>
              </a:rPr>
              <a:t>Packages</a:t>
            </a:r>
          </a:p>
        </p:txBody>
      </p:sp>
    </p:spTree>
    <p:extLst>
      <p:ext uri="{BB962C8B-B14F-4D97-AF65-F5344CB8AC3E}">
        <p14:creationId xmlns:p14="http://schemas.microsoft.com/office/powerpoint/2010/main" val="456657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0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Cambria" pitchFamily="18" charset="0"/>
              </a:rPr>
              <a:t>Agenda</a:t>
            </a:r>
          </a:p>
        </p:txBody>
      </p:sp>
      <p:grpSp>
        <p:nvGrpSpPr>
          <p:cNvPr id="8" name="Group 7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57200" y="1835152"/>
            <a:ext cx="2898775" cy="2898775"/>
            <a:chOff x="457200" y="2093913"/>
            <a:chExt cx="2898775" cy="2898775"/>
          </a:xfrm>
        </p:grpSpPr>
        <p:grpSp>
          <p:nvGrpSpPr>
            <p:cNvPr id="91141" name="Group 1"/>
            <p:cNvGrpSpPr>
              <a:grpSpLocks/>
            </p:cNvGrpSpPr>
            <p:nvPr/>
          </p:nvGrpSpPr>
          <p:grpSpPr bwMode="auto">
            <a:xfrm>
              <a:off x="457200" y="2093913"/>
              <a:ext cx="2898775" cy="2898775"/>
              <a:chOff x="457200" y="2093913"/>
              <a:chExt cx="2898775" cy="2898775"/>
            </a:xfrm>
          </p:grpSpPr>
          <p:sp>
            <p:nvSpPr>
              <p:cNvPr id="91146" name="Oval 6"/>
              <p:cNvSpPr>
                <a:spLocks noChangeArrowheads="1"/>
              </p:cNvSpPr>
              <p:nvPr/>
            </p:nvSpPr>
            <p:spPr bwMode="gray">
              <a:xfrm>
                <a:off x="1639888" y="3276600"/>
                <a:ext cx="533400" cy="533400"/>
              </a:xfrm>
              <a:prstGeom prst="ellipse">
                <a:avLst/>
              </a:prstGeom>
              <a:solidFill>
                <a:srgbClr val="035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20000"/>
                  </a:spcAft>
                  <a:buClr>
                    <a:srgbClr val="000000"/>
                  </a:buClr>
                  <a:buSzPct val="80000"/>
                  <a:buFont typeface="Wingdings" pitchFamily="2" charset="2"/>
                  <a:buNone/>
                </a:pPr>
                <a:endParaRPr lang="de-DE" sz="1400">
                  <a:solidFill>
                    <a:srgbClr val="000000"/>
                  </a:solidFill>
                  <a:latin typeface="Cambria" pitchFamily="18" charset="0"/>
                  <a:ea typeface="Arial Unicode MS" pitchFamily="34" charset="-128"/>
                  <a:cs typeface="Arial" charset="0"/>
                </a:endParaRPr>
              </a:p>
            </p:txBody>
          </p:sp>
          <p:sp>
            <p:nvSpPr>
              <p:cNvPr id="91147" name="AutoShape 7"/>
              <p:cNvSpPr>
                <a:spLocks noChangeArrowheads="1"/>
              </p:cNvSpPr>
              <p:nvPr/>
            </p:nvSpPr>
            <p:spPr bwMode="gray">
              <a:xfrm>
                <a:off x="1066800" y="2703513"/>
                <a:ext cx="1679575" cy="1679575"/>
              </a:xfrm>
              <a:custGeom>
                <a:avLst/>
                <a:gdLst>
                  <a:gd name="T0" fmla="*/ 2147483647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2147483647 w 21600"/>
                  <a:gd name="T7" fmla="*/ 2147483647 h 21600"/>
                  <a:gd name="T8" fmla="*/ 2147483647 w 21600"/>
                  <a:gd name="T9" fmla="*/ 2147483647 h 21600"/>
                  <a:gd name="T10" fmla="*/ 2147483647 w 21600"/>
                  <a:gd name="T11" fmla="*/ 2147483647 h 21600"/>
                  <a:gd name="T12" fmla="*/ 2147483647 w 21600"/>
                  <a:gd name="T13" fmla="*/ 2147483647 h 21600"/>
                  <a:gd name="T14" fmla="*/ 2147483647 w 21600"/>
                  <a:gd name="T15" fmla="*/ 2147483647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4 w 21600"/>
                  <a:gd name="T25" fmla="*/ 3164 h 21600"/>
                  <a:gd name="T26" fmla="*/ 18436 w 21600"/>
                  <a:gd name="T27" fmla="*/ 18436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981" y="10800"/>
                    </a:moveTo>
                    <a:cubicBezTo>
                      <a:pt x="3981" y="14566"/>
                      <a:pt x="7034" y="17619"/>
                      <a:pt x="10800" y="17619"/>
                    </a:cubicBezTo>
                    <a:cubicBezTo>
                      <a:pt x="14566" y="17619"/>
                      <a:pt x="17619" y="14566"/>
                      <a:pt x="17619" y="10800"/>
                    </a:cubicBezTo>
                    <a:cubicBezTo>
                      <a:pt x="17619" y="7034"/>
                      <a:pt x="14566" y="3981"/>
                      <a:pt x="10800" y="3981"/>
                    </a:cubicBezTo>
                    <a:cubicBezTo>
                      <a:pt x="7034" y="3981"/>
                      <a:pt x="3981" y="7034"/>
                      <a:pt x="3981" y="10800"/>
                    </a:cubicBezTo>
                    <a:close/>
                  </a:path>
                </a:pathLst>
              </a:custGeom>
              <a:solidFill>
                <a:srgbClr val="035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dirty="0">
                  <a:solidFill>
                    <a:prstClr val="white"/>
                  </a:solidFill>
                  <a:latin typeface="Cambria" pitchFamily="18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91148" name="AutoShape 8"/>
              <p:cNvSpPr>
                <a:spLocks noChangeArrowheads="1"/>
              </p:cNvSpPr>
              <p:nvPr/>
            </p:nvSpPr>
            <p:spPr bwMode="gray">
              <a:xfrm>
                <a:off x="457200" y="2093913"/>
                <a:ext cx="2898775" cy="2898775"/>
              </a:xfrm>
              <a:custGeom>
                <a:avLst/>
                <a:gdLst>
                  <a:gd name="T0" fmla="*/ 2147483647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2147483647 w 21600"/>
                  <a:gd name="T7" fmla="*/ 2147483647 h 21600"/>
                  <a:gd name="T8" fmla="*/ 2147483647 w 21600"/>
                  <a:gd name="T9" fmla="*/ 2147483647 h 21600"/>
                  <a:gd name="T10" fmla="*/ 2147483647 w 21600"/>
                  <a:gd name="T11" fmla="*/ 2147483647 h 21600"/>
                  <a:gd name="T12" fmla="*/ 2147483647 w 21600"/>
                  <a:gd name="T13" fmla="*/ 2147483647 h 21600"/>
                  <a:gd name="T14" fmla="*/ 2147483647 w 21600"/>
                  <a:gd name="T15" fmla="*/ 2147483647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8 w 21600"/>
                  <a:gd name="T25" fmla="*/ 3158 h 21600"/>
                  <a:gd name="T26" fmla="*/ 18442 w 21600"/>
                  <a:gd name="T27" fmla="*/ 1844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426" y="10800"/>
                    </a:moveTo>
                    <a:cubicBezTo>
                      <a:pt x="2426" y="15425"/>
                      <a:pt x="6175" y="19174"/>
                      <a:pt x="10800" y="19174"/>
                    </a:cubicBezTo>
                    <a:cubicBezTo>
                      <a:pt x="15425" y="19174"/>
                      <a:pt x="19174" y="15425"/>
                      <a:pt x="19174" y="10800"/>
                    </a:cubicBezTo>
                    <a:cubicBezTo>
                      <a:pt x="19174" y="6175"/>
                      <a:pt x="15425" y="2426"/>
                      <a:pt x="10800" y="2426"/>
                    </a:cubicBezTo>
                    <a:cubicBezTo>
                      <a:pt x="6175" y="2426"/>
                      <a:pt x="2426" y="6175"/>
                      <a:pt x="2426" y="10800"/>
                    </a:cubicBezTo>
                    <a:close/>
                  </a:path>
                </a:pathLst>
              </a:custGeom>
              <a:solidFill>
                <a:srgbClr val="035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dirty="0">
                  <a:solidFill>
                    <a:prstClr val="white"/>
                  </a:solidFill>
                  <a:latin typeface="Cambria" pitchFamily="18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</p:grpSp>
        <p:grpSp>
          <p:nvGrpSpPr>
            <p:cNvPr id="91142" name="Group 9"/>
            <p:cNvGrpSpPr>
              <a:grpSpLocks/>
            </p:cNvGrpSpPr>
            <p:nvPr/>
          </p:nvGrpSpPr>
          <p:grpSpPr bwMode="auto">
            <a:xfrm>
              <a:off x="498475" y="2098675"/>
              <a:ext cx="2855913" cy="2886075"/>
              <a:chOff x="339" y="1328"/>
              <a:chExt cx="1799" cy="1818"/>
            </a:xfrm>
          </p:grpSpPr>
          <p:sp>
            <p:nvSpPr>
              <p:cNvPr id="91143" name="AutoShape 10"/>
              <p:cNvSpPr>
                <a:spLocks noChangeArrowheads="1"/>
              </p:cNvSpPr>
              <p:nvPr/>
            </p:nvSpPr>
            <p:spPr bwMode="gray">
              <a:xfrm rot="5400000">
                <a:off x="696" y="1709"/>
                <a:ext cx="1057" cy="105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45 w 21600"/>
                  <a:gd name="T13" fmla="*/ 0 h 21600"/>
                  <a:gd name="T14" fmla="*/ 21355 w 21600"/>
                  <a:gd name="T15" fmla="*/ 935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4740" y="7785"/>
                    </a:moveTo>
                    <a:cubicBezTo>
                      <a:pt x="5884" y="5485"/>
                      <a:pt x="8231" y="4031"/>
                      <a:pt x="10800" y="4032"/>
                    </a:cubicBezTo>
                    <a:cubicBezTo>
                      <a:pt x="13368" y="4032"/>
                      <a:pt x="15715" y="5485"/>
                      <a:pt x="16859" y="7785"/>
                    </a:cubicBezTo>
                    <a:lnTo>
                      <a:pt x="20469" y="5989"/>
                    </a:lnTo>
                    <a:cubicBezTo>
                      <a:pt x="18643" y="2319"/>
                      <a:pt x="14898" y="-1"/>
                      <a:pt x="10799" y="0"/>
                    </a:cubicBezTo>
                    <a:cubicBezTo>
                      <a:pt x="6701" y="0"/>
                      <a:pt x="2956" y="2319"/>
                      <a:pt x="1130" y="5989"/>
                    </a:cubicBezTo>
                    <a:lnTo>
                      <a:pt x="4740" y="7785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dirty="0">
                  <a:solidFill>
                    <a:prstClr val="white"/>
                  </a:solidFill>
                  <a:latin typeface="Cambria" pitchFamily="18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91144" name="Freeform 11"/>
              <p:cNvSpPr>
                <a:spLocks/>
              </p:cNvSpPr>
              <p:nvPr/>
            </p:nvSpPr>
            <p:spPr bwMode="gray">
              <a:xfrm>
                <a:off x="1221" y="2152"/>
                <a:ext cx="0" cy="174"/>
              </a:xfrm>
              <a:custGeom>
                <a:avLst/>
                <a:gdLst>
                  <a:gd name="T0" fmla="*/ 0 w 208"/>
                  <a:gd name="T1" fmla="*/ 150 h 303"/>
                  <a:gd name="T2" fmla="*/ 76 w 208"/>
                  <a:gd name="T3" fmla="*/ 0 h 303"/>
                  <a:gd name="T4" fmla="*/ 78 w 208"/>
                  <a:gd name="T5" fmla="*/ 303 h 303"/>
                  <a:gd name="T6" fmla="*/ 0 w 208"/>
                  <a:gd name="T7" fmla="*/ 150 h 30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8"/>
                  <a:gd name="T13" fmla="*/ 0 h 303"/>
                  <a:gd name="T14" fmla="*/ 208 w 208"/>
                  <a:gd name="T15" fmla="*/ 303 h 30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8" h="303">
                    <a:moveTo>
                      <a:pt x="0" y="150"/>
                    </a:moveTo>
                    <a:cubicBezTo>
                      <a:pt x="12" y="122"/>
                      <a:pt x="58" y="37"/>
                      <a:pt x="76" y="0"/>
                    </a:cubicBezTo>
                    <a:cubicBezTo>
                      <a:pt x="205" y="54"/>
                      <a:pt x="208" y="245"/>
                      <a:pt x="78" y="303"/>
                    </a:cubicBezTo>
                    <a:cubicBezTo>
                      <a:pt x="32" y="221"/>
                      <a:pt x="16" y="181"/>
                      <a:pt x="0" y="15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dirty="0">
                  <a:solidFill>
                    <a:prstClr val="white"/>
                  </a:solidFill>
                  <a:latin typeface="Cambria" pitchFamily="18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91145" name="AutoShape 12"/>
              <p:cNvSpPr>
                <a:spLocks noChangeArrowheads="1"/>
              </p:cNvSpPr>
              <p:nvPr/>
            </p:nvSpPr>
            <p:spPr bwMode="gray">
              <a:xfrm rot="5400000">
                <a:off x="330" y="1337"/>
                <a:ext cx="1818" cy="179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38 w 21600"/>
                  <a:gd name="T13" fmla="*/ 0 h 21600"/>
                  <a:gd name="T14" fmla="*/ 21362 w 21600"/>
                  <a:gd name="T15" fmla="*/ 905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3362" y="7119"/>
                    </a:moveTo>
                    <a:cubicBezTo>
                      <a:pt x="4761" y="4290"/>
                      <a:pt x="7644" y="2500"/>
                      <a:pt x="10800" y="2501"/>
                    </a:cubicBezTo>
                    <a:cubicBezTo>
                      <a:pt x="13955" y="2501"/>
                      <a:pt x="16838" y="4290"/>
                      <a:pt x="18237" y="7119"/>
                    </a:cubicBezTo>
                    <a:lnTo>
                      <a:pt x="20479" y="6009"/>
                    </a:lnTo>
                    <a:cubicBezTo>
                      <a:pt x="18658" y="2329"/>
                      <a:pt x="14906" y="-1"/>
                      <a:pt x="10799" y="0"/>
                    </a:cubicBezTo>
                    <a:cubicBezTo>
                      <a:pt x="6693" y="0"/>
                      <a:pt x="2941" y="2329"/>
                      <a:pt x="1120" y="6009"/>
                    </a:cubicBezTo>
                    <a:lnTo>
                      <a:pt x="3362" y="7119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dirty="0">
                  <a:solidFill>
                    <a:prstClr val="white"/>
                  </a:solidFill>
                  <a:latin typeface="Cambria" pitchFamily="18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</p:grpSp>
      </p:grpSp>
      <p:sp>
        <p:nvSpPr>
          <p:cNvPr id="17" name="AutoShape 13"/>
          <p:cNvSpPr>
            <a:spLocks noChangeArrowheads="1"/>
          </p:cNvSpPr>
          <p:nvPr/>
        </p:nvSpPr>
        <p:spPr bwMode="gray">
          <a:xfrm flipH="1">
            <a:off x="1941513" y="1219203"/>
            <a:ext cx="6684962" cy="4124325"/>
          </a:xfrm>
          <a:prstGeom prst="homePlate">
            <a:avLst>
              <a:gd name="adj" fmla="val 25911"/>
            </a:avLst>
          </a:prstGeom>
          <a:solidFill>
            <a:schemeClr val="accent6">
              <a:lumMod val="40000"/>
              <a:lumOff val="60000"/>
              <a:alpha val="33000"/>
            </a:schemeClr>
          </a:solidFill>
          <a:ln w="254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lIns="1080000" tIns="0" rIns="72000" bIns="0" anchor="ctr"/>
          <a:lstStyle/>
          <a:p>
            <a:pPr defTabSz="45720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35642"/>
                </a:solidFill>
                <a:latin typeface="Cambria" pitchFamily="18" charset="0"/>
              </a:rPr>
              <a:t>After this session, you will know</a:t>
            </a:r>
            <a:endParaRPr lang="en-US" sz="2000" dirty="0">
              <a:solidFill>
                <a:srgbClr val="035642"/>
              </a:solidFill>
              <a:latin typeface="Cambria" pitchFamily="18" charset="0"/>
            </a:endParaRPr>
          </a:p>
          <a:p>
            <a:pPr defTabSz="457200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>
              <a:solidFill>
                <a:srgbClr val="035642"/>
              </a:solidFill>
              <a:latin typeface="Cambria" pitchFamily="18" charset="0"/>
            </a:endParaRPr>
          </a:p>
          <a:p>
            <a:pPr marL="457200" indent="-347663" defTabSz="4572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35642"/>
                </a:solidFill>
                <a:latin typeface="Cambria" pitchFamily="18" charset="0"/>
              </a:rPr>
              <a:t>Naming </a:t>
            </a:r>
            <a:r>
              <a:rPr lang="en-US" sz="2000" dirty="0" smtClean="0">
                <a:solidFill>
                  <a:srgbClr val="035642"/>
                </a:solidFill>
                <a:latin typeface="Cambria" pitchFamily="18" charset="0"/>
              </a:rPr>
              <a:t>Conventions </a:t>
            </a:r>
            <a:r>
              <a:rPr lang="en-US" sz="2000" dirty="0">
                <a:solidFill>
                  <a:srgbClr val="035642"/>
                </a:solidFill>
                <a:latin typeface="Cambria" pitchFamily="18" charset="0"/>
              </a:rPr>
              <a:t>in </a:t>
            </a:r>
            <a:r>
              <a:rPr lang="en-US" sz="2000" dirty="0" smtClean="0">
                <a:solidFill>
                  <a:srgbClr val="035642"/>
                </a:solidFill>
                <a:latin typeface="Cambria" pitchFamily="18" charset="0"/>
              </a:rPr>
              <a:t>Packages</a:t>
            </a:r>
            <a:endParaRPr lang="en-US" sz="2000" dirty="0">
              <a:solidFill>
                <a:srgbClr val="035642"/>
              </a:solidFill>
              <a:latin typeface="Cambria" pitchFamily="18" charset="0"/>
            </a:endParaRPr>
          </a:p>
          <a:p>
            <a:pPr marL="457200" indent="-347663" defTabSz="4572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35642"/>
                </a:solidFill>
                <a:latin typeface="Cambria" pitchFamily="18" charset="0"/>
              </a:rPr>
              <a:t>Creating </a:t>
            </a:r>
            <a:r>
              <a:rPr lang="en-US" sz="2000" dirty="0" smtClean="0">
                <a:solidFill>
                  <a:srgbClr val="035642"/>
                </a:solidFill>
                <a:latin typeface="Cambria" pitchFamily="18" charset="0"/>
              </a:rPr>
              <a:t>Package</a:t>
            </a:r>
            <a:endParaRPr lang="en-US" sz="2000" dirty="0">
              <a:solidFill>
                <a:srgbClr val="035642"/>
              </a:solidFill>
              <a:latin typeface="Cambria" pitchFamily="18" charset="0"/>
            </a:endParaRPr>
          </a:p>
          <a:p>
            <a:pPr marL="457200" indent="-347663" defTabSz="4572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35642"/>
                </a:solidFill>
                <a:latin typeface="Cambria" pitchFamily="18" charset="0"/>
              </a:rPr>
              <a:t>Importing  all </a:t>
            </a:r>
            <a:r>
              <a:rPr lang="en-US" sz="2000" dirty="0" smtClean="0">
                <a:solidFill>
                  <a:srgbClr val="035642"/>
                </a:solidFill>
                <a:latin typeface="Cambria" pitchFamily="18" charset="0"/>
              </a:rPr>
              <a:t>Classes </a:t>
            </a:r>
            <a:r>
              <a:rPr lang="en-US" sz="2000" dirty="0">
                <a:solidFill>
                  <a:srgbClr val="035642"/>
                </a:solidFill>
                <a:latin typeface="Cambria" pitchFamily="18" charset="0"/>
              </a:rPr>
              <a:t>in </a:t>
            </a:r>
            <a:r>
              <a:rPr lang="en-US" sz="2000" dirty="0" smtClean="0">
                <a:solidFill>
                  <a:srgbClr val="035642"/>
                </a:solidFill>
                <a:latin typeface="Cambria" pitchFamily="18" charset="0"/>
              </a:rPr>
              <a:t>Package</a:t>
            </a:r>
            <a:endParaRPr lang="en-US" sz="2000" dirty="0">
              <a:solidFill>
                <a:srgbClr val="035642"/>
              </a:solidFill>
              <a:latin typeface="Cambria" pitchFamily="18" charset="0"/>
            </a:endParaRPr>
          </a:p>
          <a:p>
            <a:pPr marL="457200" indent="-347663" defTabSz="457200">
              <a:lnSpc>
                <a:spcPct val="110000"/>
              </a:lnSpc>
              <a:buFont typeface="Arial" pitchFamily="34" charset="0"/>
              <a:buChar char="•"/>
              <a:defRPr/>
            </a:pPr>
            <a:endParaRPr lang="en-US" sz="2000" dirty="0">
              <a:solidFill>
                <a:srgbClr val="035642"/>
              </a:solidFill>
              <a:latin typeface="Cambria" pitchFamily="18" charset="0"/>
            </a:endParaRPr>
          </a:p>
          <a:p>
            <a:pPr>
              <a:defRPr/>
            </a:pPr>
            <a:endParaRPr lang="en-US" dirty="0">
              <a:solidFill>
                <a:srgbClr val="035642"/>
              </a:solidFill>
              <a:latin typeface="Cambria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45623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Packages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14400"/>
            <a:ext cx="9144000" cy="4924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 rtlCol="0" anchor="ctr" anchorCtr="1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mbria" pitchFamily="18" charset="0"/>
              </a:rPr>
              <a:t>What is Java Package?</a:t>
            </a:r>
            <a:endParaRPr lang="en-US" sz="2000" b="1" dirty="0">
              <a:solidFill>
                <a:schemeClr val="tx1"/>
              </a:solidFill>
              <a:latin typeface="Cambria" panose="02040503050406030204" pitchFamily="18" charset="0"/>
              <a:cs typeface="Avenir Light"/>
            </a:endParaRPr>
          </a:p>
        </p:txBody>
      </p:sp>
      <p:sp>
        <p:nvSpPr>
          <p:cNvPr id="19" name="Freeform: Shape 77">
            <a:extLst>
              <a:ext uri="{FF2B5EF4-FFF2-40B4-BE49-F238E27FC236}">
                <a16:creationId xmlns="" xmlns:a16="http://schemas.microsoft.com/office/drawing/2014/main" xmlns:lc="http://schemas.openxmlformats.org/drawingml/2006/lockedCanvas" id="{D6798457-A2A5-4584-83F5-D5B055731D9C}"/>
              </a:ext>
            </a:extLst>
          </p:cNvPr>
          <p:cNvSpPr/>
          <p:nvPr/>
        </p:nvSpPr>
        <p:spPr>
          <a:xfrm>
            <a:off x="992271" y="1777830"/>
            <a:ext cx="7132951" cy="742120"/>
          </a:xfrm>
          <a:custGeom>
            <a:avLst/>
            <a:gdLst>
              <a:gd name="connsiteX0" fmla="*/ 187775 w 9510601"/>
              <a:gd name="connsiteY0" fmla="*/ 0 h 989493"/>
              <a:gd name="connsiteX1" fmla="*/ 265965 w 9510601"/>
              <a:gd name="connsiteY1" fmla="*/ 0 h 989493"/>
              <a:gd name="connsiteX2" fmla="*/ 391438 w 9510601"/>
              <a:gd name="connsiteY2" fmla="*/ 0 h 989493"/>
              <a:gd name="connsiteX3" fmla="*/ 9322826 w 9510601"/>
              <a:gd name="connsiteY3" fmla="*/ 0 h 989493"/>
              <a:gd name="connsiteX4" fmla="*/ 9510601 w 9510601"/>
              <a:gd name="connsiteY4" fmla="*/ 187637 h 989493"/>
              <a:gd name="connsiteX5" fmla="*/ 9510601 w 9510601"/>
              <a:gd name="connsiteY5" fmla="*/ 801856 h 989493"/>
              <a:gd name="connsiteX6" fmla="*/ 9322826 w 9510601"/>
              <a:gd name="connsiteY6" fmla="*/ 989493 h 989493"/>
              <a:gd name="connsiteX7" fmla="*/ 2587386 w 9510601"/>
              <a:gd name="connsiteY7" fmla="*/ 989493 h 989493"/>
              <a:gd name="connsiteX8" fmla="*/ 2414022 w 9510601"/>
              <a:gd name="connsiteY8" fmla="*/ 873777 h 989493"/>
              <a:gd name="connsiteX9" fmla="*/ 2221007 w 9510601"/>
              <a:gd name="connsiteY9" fmla="*/ 406975 h 989493"/>
              <a:gd name="connsiteX10" fmla="*/ 2047643 w 9510601"/>
              <a:gd name="connsiteY10" fmla="*/ 291259 h 989493"/>
              <a:gd name="connsiteX11" fmla="*/ 78190 w 9510601"/>
              <a:gd name="connsiteY11" fmla="*/ 291259 h 989493"/>
              <a:gd name="connsiteX12" fmla="*/ 78190 w 9510601"/>
              <a:gd name="connsiteY12" fmla="*/ 291259 h 989493"/>
              <a:gd name="connsiteX13" fmla="*/ 0 w 9510601"/>
              <a:gd name="connsiteY13" fmla="*/ 291259 h 989493"/>
              <a:gd name="connsiteX14" fmla="*/ 0 w 9510601"/>
              <a:gd name="connsiteY14" fmla="*/ 187637 h 989493"/>
              <a:gd name="connsiteX15" fmla="*/ 187775 w 9510601"/>
              <a:gd name="connsiteY15" fmla="*/ 0 h 989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510601" h="989493">
                <a:moveTo>
                  <a:pt x="187775" y="0"/>
                </a:moveTo>
                <a:lnTo>
                  <a:pt x="265965" y="0"/>
                </a:lnTo>
                <a:lnTo>
                  <a:pt x="391438" y="0"/>
                </a:lnTo>
                <a:lnTo>
                  <a:pt x="9322826" y="0"/>
                </a:lnTo>
                <a:cubicBezTo>
                  <a:pt x="9426757" y="0"/>
                  <a:pt x="9510601" y="84061"/>
                  <a:pt x="9510601" y="187637"/>
                </a:cubicBezTo>
                <a:lnTo>
                  <a:pt x="9510601" y="801856"/>
                </a:lnTo>
                <a:cubicBezTo>
                  <a:pt x="9510601" y="905432"/>
                  <a:pt x="9426757" y="989493"/>
                  <a:pt x="9322826" y="989493"/>
                </a:cubicBezTo>
                <a:lnTo>
                  <a:pt x="2587386" y="989493"/>
                </a:lnTo>
                <a:cubicBezTo>
                  <a:pt x="2511403" y="989493"/>
                  <a:pt x="2442843" y="943775"/>
                  <a:pt x="2414022" y="873777"/>
                </a:cubicBezTo>
                <a:lnTo>
                  <a:pt x="2221007" y="406975"/>
                </a:lnTo>
                <a:cubicBezTo>
                  <a:pt x="2192186" y="336977"/>
                  <a:pt x="2123626" y="291259"/>
                  <a:pt x="2047643" y="291259"/>
                </a:cubicBezTo>
                <a:lnTo>
                  <a:pt x="78190" y="291259"/>
                </a:lnTo>
                <a:lnTo>
                  <a:pt x="78190" y="291259"/>
                </a:lnTo>
                <a:lnTo>
                  <a:pt x="0" y="291259"/>
                </a:lnTo>
                <a:lnTo>
                  <a:pt x="0" y="187637"/>
                </a:lnTo>
                <a:cubicBezTo>
                  <a:pt x="0" y="84061"/>
                  <a:pt x="83844" y="0"/>
                  <a:pt x="187775" y="0"/>
                </a:cubicBezTo>
                <a:close/>
              </a:path>
            </a:pathLst>
          </a:custGeom>
          <a:solidFill>
            <a:srgbClr val="035642"/>
          </a:solidFill>
          <a:ln w="12700">
            <a:miter lim="400000"/>
          </a:ln>
        </p:spPr>
        <p:txBody>
          <a:bodyPr wrap="square" lIns="1988820" tIns="28575" rIns="137160" bIns="28575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r>
              <a:rPr lang="en-US" sz="1600" noProof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Packages are containers for classes that are used to keep the class name space compartmentalized.</a:t>
            </a:r>
          </a:p>
        </p:txBody>
      </p:sp>
      <p:sp>
        <p:nvSpPr>
          <p:cNvPr id="20" name="Shape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A47F55-C333-49E7-BB94-40224EE763C8}"/>
              </a:ext>
            </a:extLst>
          </p:cNvPr>
          <p:cNvSpPr/>
          <p:nvPr/>
        </p:nvSpPr>
        <p:spPr>
          <a:xfrm>
            <a:off x="992270" y="2100360"/>
            <a:ext cx="1718252" cy="5236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59" h="21600" extrusionOk="0">
                <a:moveTo>
                  <a:pt x="0" y="0"/>
                </a:moveTo>
                <a:lnTo>
                  <a:pt x="18277" y="0"/>
                </a:lnTo>
                <a:cubicBezTo>
                  <a:pt x="18981" y="0"/>
                  <a:pt x="19616" y="1415"/>
                  <a:pt x="19884" y="3580"/>
                </a:cubicBezTo>
                <a:lnTo>
                  <a:pt x="21125" y="13582"/>
                </a:lnTo>
                <a:cubicBezTo>
                  <a:pt x="21600" y="17403"/>
                  <a:pt x="20758" y="21600"/>
                  <a:pt x="19518" y="21600"/>
                </a:cubicBezTo>
                <a:lnTo>
                  <a:pt x="1741" y="21600"/>
                </a:lnTo>
                <a:cubicBezTo>
                  <a:pt x="780" y="21600"/>
                  <a:pt x="0" y="19000"/>
                  <a:pt x="0" y="1579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</p:spPr>
        <p:txBody>
          <a:bodyPr lIns="137160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fr-CA" sz="3300" b="1" dirty="0" smtClean="0">
                <a:solidFill>
                  <a:srgbClr val="F1EEE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01</a:t>
            </a:r>
            <a:endParaRPr sz="3300" b="1" dirty="0">
              <a:solidFill>
                <a:srgbClr val="F1EEE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Freeform: Shape 78">
            <a:extLst>
              <a:ext uri="{FF2B5EF4-FFF2-40B4-BE49-F238E27FC236}">
                <a16:creationId xmlns="" xmlns:a16="http://schemas.microsoft.com/office/drawing/2014/main" xmlns:lc="http://schemas.openxmlformats.org/drawingml/2006/lockedCanvas" id="{0EAB7B55-F3F3-4CBF-940E-5785A408EC95}"/>
              </a:ext>
            </a:extLst>
          </p:cNvPr>
          <p:cNvSpPr/>
          <p:nvPr/>
        </p:nvSpPr>
        <p:spPr>
          <a:xfrm>
            <a:off x="992271" y="2845354"/>
            <a:ext cx="7132951" cy="742120"/>
          </a:xfrm>
          <a:custGeom>
            <a:avLst/>
            <a:gdLst>
              <a:gd name="connsiteX0" fmla="*/ 187775 w 9510601"/>
              <a:gd name="connsiteY0" fmla="*/ 0 h 989493"/>
              <a:gd name="connsiteX1" fmla="*/ 265965 w 9510601"/>
              <a:gd name="connsiteY1" fmla="*/ 0 h 989493"/>
              <a:gd name="connsiteX2" fmla="*/ 391438 w 9510601"/>
              <a:gd name="connsiteY2" fmla="*/ 0 h 989493"/>
              <a:gd name="connsiteX3" fmla="*/ 9322826 w 9510601"/>
              <a:gd name="connsiteY3" fmla="*/ 0 h 989493"/>
              <a:gd name="connsiteX4" fmla="*/ 9510601 w 9510601"/>
              <a:gd name="connsiteY4" fmla="*/ 187637 h 989493"/>
              <a:gd name="connsiteX5" fmla="*/ 9510601 w 9510601"/>
              <a:gd name="connsiteY5" fmla="*/ 801856 h 989493"/>
              <a:gd name="connsiteX6" fmla="*/ 9322826 w 9510601"/>
              <a:gd name="connsiteY6" fmla="*/ 989493 h 989493"/>
              <a:gd name="connsiteX7" fmla="*/ 2587386 w 9510601"/>
              <a:gd name="connsiteY7" fmla="*/ 989493 h 989493"/>
              <a:gd name="connsiteX8" fmla="*/ 2414022 w 9510601"/>
              <a:gd name="connsiteY8" fmla="*/ 873777 h 989493"/>
              <a:gd name="connsiteX9" fmla="*/ 2221007 w 9510601"/>
              <a:gd name="connsiteY9" fmla="*/ 406975 h 989493"/>
              <a:gd name="connsiteX10" fmla="*/ 2047643 w 9510601"/>
              <a:gd name="connsiteY10" fmla="*/ 291259 h 989493"/>
              <a:gd name="connsiteX11" fmla="*/ 78190 w 9510601"/>
              <a:gd name="connsiteY11" fmla="*/ 291259 h 989493"/>
              <a:gd name="connsiteX12" fmla="*/ 78190 w 9510601"/>
              <a:gd name="connsiteY12" fmla="*/ 291259 h 989493"/>
              <a:gd name="connsiteX13" fmla="*/ 0 w 9510601"/>
              <a:gd name="connsiteY13" fmla="*/ 291259 h 989493"/>
              <a:gd name="connsiteX14" fmla="*/ 0 w 9510601"/>
              <a:gd name="connsiteY14" fmla="*/ 187637 h 989493"/>
              <a:gd name="connsiteX15" fmla="*/ 187775 w 9510601"/>
              <a:gd name="connsiteY15" fmla="*/ 0 h 989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510601" h="989493">
                <a:moveTo>
                  <a:pt x="187775" y="0"/>
                </a:moveTo>
                <a:lnTo>
                  <a:pt x="265965" y="0"/>
                </a:lnTo>
                <a:lnTo>
                  <a:pt x="391438" y="0"/>
                </a:lnTo>
                <a:lnTo>
                  <a:pt x="9322826" y="0"/>
                </a:lnTo>
                <a:cubicBezTo>
                  <a:pt x="9426757" y="0"/>
                  <a:pt x="9510601" y="84061"/>
                  <a:pt x="9510601" y="187637"/>
                </a:cubicBezTo>
                <a:lnTo>
                  <a:pt x="9510601" y="801856"/>
                </a:lnTo>
                <a:cubicBezTo>
                  <a:pt x="9510601" y="905432"/>
                  <a:pt x="9426757" y="989493"/>
                  <a:pt x="9322826" y="989493"/>
                </a:cubicBezTo>
                <a:lnTo>
                  <a:pt x="2587386" y="989493"/>
                </a:lnTo>
                <a:cubicBezTo>
                  <a:pt x="2511403" y="989493"/>
                  <a:pt x="2442843" y="943775"/>
                  <a:pt x="2414022" y="873777"/>
                </a:cubicBezTo>
                <a:lnTo>
                  <a:pt x="2221007" y="406975"/>
                </a:lnTo>
                <a:cubicBezTo>
                  <a:pt x="2192186" y="336977"/>
                  <a:pt x="2123626" y="291259"/>
                  <a:pt x="2047643" y="291259"/>
                </a:cubicBezTo>
                <a:lnTo>
                  <a:pt x="78190" y="291259"/>
                </a:lnTo>
                <a:lnTo>
                  <a:pt x="78190" y="291259"/>
                </a:lnTo>
                <a:lnTo>
                  <a:pt x="0" y="291259"/>
                </a:lnTo>
                <a:lnTo>
                  <a:pt x="0" y="187637"/>
                </a:lnTo>
                <a:cubicBezTo>
                  <a:pt x="0" y="84061"/>
                  <a:pt x="83844" y="0"/>
                  <a:pt x="187775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wrap="square" lIns="1988820" tIns="28575" rIns="137160" bIns="28575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r>
              <a:rPr lang="en-US" sz="1400" noProof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 example, a package allows you to create a class named List, which you can store in your own package without concern that it will collide with some other class named List </a:t>
            </a:r>
            <a:r>
              <a:rPr lang="en-US" sz="1400" noProof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stored </a:t>
            </a:r>
            <a:r>
              <a:rPr lang="en-US" sz="1400" noProof="1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elsewhere.</a:t>
            </a:r>
            <a:endParaRPr lang="en-US" sz="1400" noProof="1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Shape">
            <a:extLst>
              <a:ext uri="{FF2B5EF4-FFF2-40B4-BE49-F238E27FC236}">
                <a16:creationId xmlns="" xmlns:a16="http://schemas.microsoft.com/office/drawing/2014/main" xmlns:lc="http://schemas.openxmlformats.org/drawingml/2006/lockedCanvas" id="{C153F44B-61F4-4785-B7DF-5748D444D708}"/>
              </a:ext>
            </a:extLst>
          </p:cNvPr>
          <p:cNvSpPr/>
          <p:nvPr/>
        </p:nvSpPr>
        <p:spPr>
          <a:xfrm>
            <a:off x="992270" y="3167883"/>
            <a:ext cx="1718252" cy="5236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59" h="21600" extrusionOk="0">
                <a:moveTo>
                  <a:pt x="0" y="0"/>
                </a:moveTo>
                <a:lnTo>
                  <a:pt x="18277" y="0"/>
                </a:lnTo>
                <a:cubicBezTo>
                  <a:pt x="18981" y="0"/>
                  <a:pt x="19616" y="1415"/>
                  <a:pt x="19884" y="3580"/>
                </a:cubicBezTo>
                <a:lnTo>
                  <a:pt x="21125" y="13582"/>
                </a:lnTo>
                <a:cubicBezTo>
                  <a:pt x="21600" y="17403"/>
                  <a:pt x="20758" y="21600"/>
                  <a:pt x="19518" y="21600"/>
                </a:cubicBezTo>
                <a:lnTo>
                  <a:pt x="1741" y="21600"/>
                </a:lnTo>
                <a:cubicBezTo>
                  <a:pt x="780" y="21600"/>
                  <a:pt x="0" y="19000"/>
                  <a:pt x="0" y="1579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</p:spPr>
        <p:txBody>
          <a:bodyPr lIns="137160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fr-CA" sz="3300" b="1" dirty="0" smtClean="0">
                <a:solidFill>
                  <a:srgbClr val="F1EEE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02</a:t>
            </a:r>
            <a:endParaRPr sz="3300" b="1" dirty="0">
              <a:solidFill>
                <a:srgbClr val="F1EEE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Freeform: Shape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38588868-7FAD-4AA3-863C-1DE601406E22}"/>
              </a:ext>
            </a:extLst>
          </p:cNvPr>
          <p:cNvSpPr/>
          <p:nvPr/>
        </p:nvSpPr>
        <p:spPr>
          <a:xfrm>
            <a:off x="992271" y="3912877"/>
            <a:ext cx="7132951" cy="742120"/>
          </a:xfrm>
          <a:custGeom>
            <a:avLst/>
            <a:gdLst>
              <a:gd name="connsiteX0" fmla="*/ 187775 w 9510601"/>
              <a:gd name="connsiteY0" fmla="*/ 0 h 989493"/>
              <a:gd name="connsiteX1" fmla="*/ 265965 w 9510601"/>
              <a:gd name="connsiteY1" fmla="*/ 0 h 989493"/>
              <a:gd name="connsiteX2" fmla="*/ 391438 w 9510601"/>
              <a:gd name="connsiteY2" fmla="*/ 0 h 989493"/>
              <a:gd name="connsiteX3" fmla="*/ 9322826 w 9510601"/>
              <a:gd name="connsiteY3" fmla="*/ 0 h 989493"/>
              <a:gd name="connsiteX4" fmla="*/ 9510601 w 9510601"/>
              <a:gd name="connsiteY4" fmla="*/ 187637 h 989493"/>
              <a:gd name="connsiteX5" fmla="*/ 9510601 w 9510601"/>
              <a:gd name="connsiteY5" fmla="*/ 801856 h 989493"/>
              <a:gd name="connsiteX6" fmla="*/ 9322826 w 9510601"/>
              <a:gd name="connsiteY6" fmla="*/ 989493 h 989493"/>
              <a:gd name="connsiteX7" fmla="*/ 2587386 w 9510601"/>
              <a:gd name="connsiteY7" fmla="*/ 989493 h 989493"/>
              <a:gd name="connsiteX8" fmla="*/ 2414022 w 9510601"/>
              <a:gd name="connsiteY8" fmla="*/ 873777 h 989493"/>
              <a:gd name="connsiteX9" fmla="*/ 2221007 w 9510601"/>
              <a:gd name="connsiteY9" fmla="*/ 406975 h 989493"/>
              <a:gd name="connsiteX10" fmla="*/ 2047643 w 9510601"/>
              <a:gd name="connsiteY10" fmla="*/ 291259 h 989493"/>
              <a:gd name="connsiteX11" fmla="*/ 78190 w 9510601"/>
              <a:gd name="connsiteY11" fmla="*/ 291259 h 989493"/>
              <a:gd name="connsiteX12" fmla="*/ 78190 w 9510601"/>
              <a:gd name="connsiteY12" fmla="*/ 291259 h 989493"/>
              <a:gd name="connsiteX13" fmla="*/ 0 w 9510601"/>
              <a:gd name="connsiteY13" fmla="*/ 291259 h 989493"/>
              <a:gd name="connsiteX14" fmla="*/ 0 w 9510601"/>
              <a:gd name="connsiteY14" fmla="*/ 187637 h 989493"/>
              <a:gd name="connsiteX15" fmla="*/ 187775 w 9510601"/>
              <a:gd name="connsiteY15" fmla="*/ 0 h 989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510601" h="989493">
                <a:moveTo>
                  <a:pt x="187775" y="0"/>
                </a:moveTo>
                <a:lnTo>
                  <a:pt x="265965" y="0"/>
                </a:lnTo>
                <a:lnTo>
                  <a:pt x="391438" y="0"/>
                </a:lnTo>
                <a:lnTo>
                  <a:pt x="9322826" y="0"/>
                </a:lnTo>
                <a:cubicBezTo>
                  <a:pt x="9426757" y="0"/>
                  <a:pt x="9510601" y="84061"/>
                  <a:pt x="9510601" y="187637"/>
                </a:cubicBezTo>
                <a:lnTo>
                  <a:pt x="9510601" y="801856"/>
                </a:lnTo>
                <a:cubicBezTo>
                  <a:pt x="9510601" y="905432"/>
                  <a:pt x="9426757" y="989493"/>
                  <a:pt x="9322826" y="989493"/>
                </a:cubicBezTo>
                <a:lnTo>
                  <a:pt x="2587386" y="989493"/>
                </a:lnTo>
                <a:cubicBezTo>
                  <a:pt x="2511403" y="989493"/>
                  <a:pt x="2442843" y="943775"/>
                  <a:pt x="2414022" y="873777"/>
                </a:cubicBezTo>
                <a:lnTo>
                  <a:pt x="2221007" y="406975"/>
                </a:lnTo>
                <a:cubicBezTo>
                  <a:pt x="2192186" y="336977"/>
                  <a:pt x="2123626" y="291259"/>
                  <a:pt x="2047643" y="291259"/>
                </a:cubicBezTo>
                <a:lnTo>
                  <a:pt x="78190" y="291259"/>
                </a:lnTo>
                <a:lnTo>
                  <a:pt x="78190" y="291259"/>
                </a:lnTo>
                <a:lnTo>
                  <a:pt x="0" y="291259"/>
                </a:lnTo>
                <a:lnTo>
                  <a:pt x="0" y="187637"/>
                </a:lnTo>
                <a:cubicBezTo>
                  <a:pt x="0" y="84061"/>
                  <a:pt x="83844" y="0"/>
                  <a:pt x="187775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wrap="square" lIns="1988820" tIns="28575" rIns="137160" bIns="28575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r>
              <a:rPr lang="en-US" sz="1600" noProof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Packages are stored in a hierarchical manner and are explicitly imported into new class definitions.</a:t>
            </a:r>
          </a:p>
        </p:txBody>
      </p:sp>
      <p:sp>
        <p:nvSpPr>
          <p:cNvPr id="26" name="Shape">
            <a:extLst>
              <a:ext uri="{FF2B5EF4-FFF2-40B4-BE49-F238E27FC236}">
                <a16:creationId xmlns="" xmlns:a16="http://schemas.microsoft.com/office/drawing/2014/main" xmlns:lc="http://schemas.openxmlformats.org/drawingml/2006/lockedCanvas" id="{838A0D2F-5FFC-4A08-A335-6D47B15F14AF}"/>
              </a:ext>
            </a:extLst>
          </p:cNvPr>
          <p:cNvSpPr/>
          <p:nvPr/>
        </p:nvSpPr>
        <p:spPr>
          <a:xfrm>
            <a:off x="992270" y="4235406"/>
            <a:ext cx="1718252" cy="5236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59" h="21600" extrusionOk="0">
                <a:moveTo>
                  <a:pt x="0" y="0"/>
                </a:moveTo>
                <a:lnTo>
                  <a:pt x="18277" y="0"/>
                </a:lnTo>
                <a:cubicBezTo>
                  <a:pt x="18981" y="0"/>
                  <a:pt x="19616" y="1415"/>
                  <a:pt x="19884" y="3580"/>
                </a:cubicBezTo>
                <a:lnTo>
                  <a:pt x="21125" y="13582"/>
                </a:lnTo>
                <a:cubicBezTo>
                  <a:pt x="21600" y="17403"/>
                  <a:pt x="20758" y="21600"/>
                  <a:pt x="19518" y="21600"/>
                </a:cubicBezTo>
                <a:lnTo>
                  <a:pt x="1741" y="21600"/>
                </a:lnTo>
                <a:cubicBezTo>
                  <a:pt x="780" y="21600"/>
                  <a:pt x="0" y="19000"/>
                  <a:pt x="0" y="1579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</p:spPr>
        <p:txBody>
          <a:bodyPr lIns="137160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fr-CA" sz="3300" b="1" dirty="0" smtClean="0">
                <a:solidFill>
                  <a:srgbClr val="F1EEE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03</a:t>
            </a:r>
            <a:endParaRPr sz="3300" b="1" dirty="0">
              <a:solidFill>
                <a:srgbClr val="F1EEE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4579583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Packages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14400"/>
            <a:ext cx="9144000" cy="4924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 rtlCol="0" anchor="ctr" anchorCtr="1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mbria" pitchFamily="18" charset="0"/>
              </a:rPr>
              <a:t>Defining a Package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D6BF0E6-21A9-422B-A365-E75E594D0AA6}"/>
              </a:ext>
            </a:extLst>
          </p:cNvPr>
          <p:cNvSpPr/>
          <p:nvPr/>
        </p:nvSpPr>
        <p:spPr>
          <a:xfrm>
            <a:off x="182880" y="1554480"/>
            <a:ext cx="877824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</a:rPr>
              <a:t>Include a package command as the first statement in a Java source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</a:rPr>
              <a:t>Classes declared within that file will belong to the specified package.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</a:rPr>
              <a:t>The package statement defines a name space in which classes are stored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</a:rPr>
              <a:t>While the default package is fine for short, sample programs, it is inadequate for real applications.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</a:rPr>
              <a:t>Most of the time, </a:t>
            </a:r>
            <a:r>
              <a:rPr lang="en-IN" dirty="0" smtClean="0">
                <a:latin typeface="Cambria" panose="02040503050406030204" pitchFamily="18" charset="0"/>
              </a:rPr>
              <a:t>packages </a:t>
            </a:r>
            <a:r>
              <a:rPr lang="en-IN" dirty="0">
                <a:latin typeface="Cambria" panose="02040503050406030204" pitchFamily="18" charset="0"/>
              </a:rPr>
              <a:t>need to be defined for the code.</a:t>
            </a:r>
          </a:p>
          <a:p>
            <a:endParaRPr lang="en-IN" dirty="0">
              <a:latin typeface="Cambria" panose="02040503050406030204" pitchFamily="18" charset="0"/>
            </a:endParaRPr>
          </a:p>
          <a:p>
            <a:r>
              <a:rPr lang="en-IN" dirty="0">
                <a:latin typeface="Cambria" panose="02040503050406030204" pitchFamily="18" charset="0"/>
              </a:rPr>
              <a:t> This is the general form of the package statement: </a:t>
            </a:r>
          </a:p>
          <a:p>
            <a:endParaRPr lang="en-IN" dirty="0">
              <a:latin typeface="Cambria" panose="02040503050406030204" pitchFamily="18" charset="0"/>
            </a:endParaRPr>
          </a:p>
          <a:p>
            <a:endParaRPr lang="en-IN" dirty="0">
              <a:latin typeface="Cambria" panose="02040503050406030204" pitchFamily="18" charset="0"/>
            </a:endParaRPr>
          </a:p>
          <a:p>
            <a:endParaRPr lang="en-IN" dirty="0">
              <a:latin typeface="Cambria" panose="02040503050406030204" pitchFamily="18" charset="0"/>
            </a:endParaRPr>
          </a:p>
          <a:p>
            <a:r>
              <a:rPr lang="en-IN" dirty="0">
                <a:latin typeface="Cambria" panose="02040503050406030204" pitchFamily="18" charset="0"/>
              </a:rPr>
              <a:t>Here, </a:t>
            </a:r>
            <a:r>
              <a:rPr lang="en-IN" b="1" dirty="0" err="1">
                <a:latin typeface="Cambria" panose="02040503050406030204" pitchFamily="18" charset="0"/>
              </a:rPr>
              <a:t>com.imarticus.tutorial</a:t>
            </a:r>
            <a:r>
              <a:rPr lang="en-IN" dirty="0">
                <a:latin typeface="Cambria" panose="02040503050406030204" pitchFamily="18" charset="0"/>
              </a:rPr>
              <a:t> is the name of the package. </a:t>
            </a:r>
          </a:p>
          <a:p>
            <a:endParaRPr lang="en-IN" dirty="0">
              <a:latin typeface="Cambria" panose="020405030504060302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82B9EA8-609E-42DF-9772-2A085E8313EA}"/>
              </a:ext>
            </a:extLst>
          </p:cNvPr>
          <p:cNvSpPr/>
          <p:nvPr/>
        </p:nvSpPr>
        <p:spPr>
          <a:xfrm>
            <a:off x="304799" y="3998070"/>
            <a:ext cx="7215117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91440" tIns="91440" rIns="91440" bIns="9144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package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com.imarticus.tutorial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837672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Packages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D6BF0E6-21A9-422B-A365-E75E594D0AA6}"/>
              </a:ext>
            </a:extLst>
          </p:cNvPr>
          <p:cNvSpPr/>
          <p:nvPr/>
        </p:nvSpPr>
        <p:spPr>
          <a:xfrm>
            <a:off x="304799" y="1720840"/>
            <a:ext cx="808616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latin typeface="Cambria" panose="02040503050406030204" pitchFamily="18" charset="0"/>
              </a:rPr>
              <a:t>The </a:t>
            </a:r>
            <a:r>
              <a:rPr lang="en-IN" dirty="0">
                <a:latin typeface="Cambria" panose="02040503050406030204" pitchFamily="18" charset="0"/>
              </a:rPr>
              <a:t>general form of a multileveled package statement is shown </a:t>
            </a:r>
            <a:r>
              <a:rPr lang="en-IN" dirty="0" smtClean="0">
                <a:latin typeface="Cambria" panose="02040503050406030204" pitchFamily="18" charset="0"/>
              </a:rPr>
              <a:t>here:</a:t>
            </a:r>
            <a:br>
              <a:rPr lang="en-IN" dirty="0" smtClean="0">
                <a:latin typeface="Cambria" panose="02040503050406030204" pitchFamily="18" charset="0"/>
              </a:rPr>
            </a:br>
            <a:r>
              <a:rPr lang="en-IN" dirty="0" smtClean="0">
                <a:latin typeface="Cambria" panose="02040503050406030204" pitchFamily="18" charset="0"/>
              </a:rPr>
              <a:t/>
            </a:r>
            <a:br>
              <a:rPr lang="en-IN" dirty="0" smtClean="0">
                <a:latin typeface="Cambria" panose="02040503050406030204" pitchFamily="18" charset="0"/>
              </a:rPr>
            </a:br>
            <a:r>
              <a:rPr lang="en-IN" dirty="0" smtClean="0">
                <a:latin typeface="Cambria" panose="02040503050406030204" pitchFamily="18" charset="0"/>
              </a:rPr>
              <a:t>package </a:t>
            </a:r>
            <a:r>
              <a:rPr lang="en-IN" dirty="0">
                <a:latin typeface="Cambria" panose="02040503050406030204" pitchFamily="18" charset="0"/>
              </a:rPr>
              <a:t>pkg1[.pkg2[.pkg3]];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 smtClean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</a:rPr>
              <a:t>A package hierarchy must be reflected in the file system of Java development </a:t>
            </a:r>
            <a:r>
              <a:rPr lang="en-IN" dirty="0" smtClean="0">
                <a:latin typeface="Cambria" panose="02040503050406030204" pitchFamily="18" charset="0"/>
              </a:rPr>
              <a:t>system.</a:t>
            </a:r>
            <a:br>
              <a:rPr lang="en-IN" dirty="0" smtClean="0">
                <a:latin typeface="Cambria" panose="02040503050406030204" pitchFamily="18" charset="0"/>
              </a:rPr>
            </a:br>
            <a:r>
              <a:rPr lang="en-IN" dirty="0" smtClean="0">
                <a:latin typeface="Cambria" panose="02040503050406030204" pitchFamily="18" charset="0"/>
              </a:rPr>
              <a:t/>
            </a:r>
            <a:br>
              <a:rPr lang="en-IN" dirty="0" smtClean="0">
                <a:latin typeface="Cambria" panose="02040503050406030204" pitchFamily="18" charset="0"/>
              </a:rPr>
            </a:br>
            <a:r>
              <a:rPr lang="en-IN" dirty="0" smtClean="0">
                <a:latin typeface="Cambria" panose="02040503050406030204" pitchFamily="18" charset="0"/>
              </a:rPr>
              <a:t>For </a:t>
            </a:r>
            <a:r>
              <a:rPr lang="en-IN" dirty="0">
                <a:latin typeface="Cambria" panose="02040503050406030204" pitchFamily="18" charset="0"/>
              </a:rPr>
              <a:t>example, a package declared </a:t>
            </a:r>
            <a:r>
              <a:rPr lang="en-IN" dirty="0" smtClean="0">
                <a:latin typeface="Cambria" panose="02040503050406030204" pitchFamily="18" charset="0"/>
              </a:rPr>
              <a:t>as:</a:t>
            </a:r>
            <a:br>
              <a:rPr lang="en-IN" dirty="0" smtClean="0">
                <a:latin typeface="Cambria" panose="02040503050406030204" pitchFamily="18" charset="0"/>
              </a:rPr>
            </a:br>
            <a:r>
              <a:rPr lang="en-IN" dirty="0" smtClean="0">
                <a:latin typeface="Cambria" panose="02040503050406030204" pitchFamily="18" charset="0"/>
              </a:rPr>
              <a:t>package </a:t>
            </a:r>
            <a:r>
              <a:rPr lang="en-IN" dirty="0" err="1">
                <a:latin typeface="Cambria" panose="02040503050406030204" pitchFamily="18" charset="0"/>
              </a:rPr>
              <a:t>java.awt.image</a:t>
            </a:r>
            <a:r>
              <a:rPr lang="en-IN" dirty="0">
                <a:latin typeface="Cambria" panose="02040503050406030204" pitchFamily="18" charset="0"/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914400"/>
            <a:ext cx="9144000" cy="4924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 rtlCol="0" anchor="ctr" anchorCtr="1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mbria" pitchFamily="18" charset="0"/>
              </a:rPr>
              <a:t>Defining a Package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7165322"/>
      </p:ext>
    </p:extLst>
  </p:cSld>
  <p:clrMapOvr>
    <a:masterClrMapping/>
  </p:clrMapOvr>
  <p:transition>
    <p:wipe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Packages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D6BF0E6-21A9-422B-A365-E75E594D0AA6}"/>
              </a:ext>
            </a:extLst>
          </p:cNvPr>
          <p:cNvSpPr/>
          <p:nvPr/>
        </p:nvSpPr>
        <p:spPr>
          <a:xfrm>
            <a:off x="304799" y="1720840"/>
            <a:ext cx="80861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Cambria" panose="02040503050406030204" pitchFamily="18" charset="0"/>
              </a:rPr>
              <a:t>Packages are mirrored by </a:t>
            </a:r>
            <a:r>
              <a:rPr lang="en-IN" dirty="0" smtClean="0">
                <a:latin typeface="Cambria" panose="02040503050406030204" pitchFamily="18" charset="0"/>
              </a:rPr>
              <a:t>directories. Packages </a:t>
            </a:r>
            <a:r>
              <a:rPr lang="en-IN" dirty="0">
                <a:latin typeface="Cambria" panose="02040503050406030204" pitchFamily="18" charset="0"/>
              </a:rPr>
              <a:t>can be found </a:t>
            </a:r>
            <a:r>
              <a:rPr lang="en-IN" dirty="0" smtClean="0">
                <a:latin typeface="Cambria" panose="02040503050406030204" pitchFamily="18" charset="0"/>
              </a:rPr>
              <a:t>by:</a:t>
            </a:r>
            <a:endParaRPr lang="en-IN" dirty="0">
              <a:latin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14400"/>
            <a:ext cx="9144000" cy="4924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 rtlCol="0" anchor="ctr" anchorCtr="1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mbria" pitchFamily="18" charset="0"/>
              </a:rPr>
              <a:t>Finding Packages and CLASSPATH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xmlns="" id="{EB282B86-EBD8-4780-ACE9-BB9EF0E5645F}"/>
              </a:ext>
            </a:extLst>
          </p:cNvPr>
          <p:cNvSpPr/>
          <p:nvPr/>
        </p:nvSpPr>
        <p:spPr>
          <a:xfrm>
            <a:off x="482587" y="4678979"/>
            <a:ext cx="2659559" cy="1044003"/>
          </a:xfrm>
          <a:prstGeom prst="parallelogram">
            <a:avLst>
              <a:gd name="adj" fmla="val 57275"/>
            </a:avLst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xmlns="" id="{4F1038E5-BB96-48A5-BA4D-DB96B2EA6D65}"/>
              </a:ext>
            </a:extLst>
          </p:cNvPr>
          <p:cNvSpPr/>
          <p:nvPr/>
        </p:nvSpPr>
        <p:spPr>
          <a:xfrm>
            <a:off x="3448799" y="4653580"/>
            <a:ext cx="2659559" cy="1044003"/>
          </a:xfrm>
          <a:prstGeom prst="parallelogram">
            <a:avLst>
              <a:gd name="adj" fmla="val 57275"/>
            </a:avLst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xmlns="" id="{FC5DAB2F-1F2F-4F2F-9C54-F552761C9CE6}"/>
              </a:ext>
            </a:extLst>
          </p:cNvPr>
          <p:cNvSpPr/>
          <p:nvPr/>
        </p:nvSpPr>
        <p:spPr>
          <a:xfrm>
            <a:off x="6439735" y="4653580"/>
            <a:ext cx="2659559" cy="1044003"/>
          </a:xfrm>
          <a:prstGeom prst="parallelogram">
            <a:avLst>
              <a:gd name="adj" fmla="val 57275"/>
            </a:avLst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xmlns="" id="{D342A894-1F25-40DF-BDF2-E1F774FE55DD}"/>
              </a:ext>
            </a:extLst>
          </p:cNvPr>
          <p:cNvSpPr/>
          <p:nvPr/>
        </p:nvSpPr>
        <p:spPr>
          <a:xfrm flipH="1" flipV="1">
            <a:off x="175933" y="2843655"/>
            <a:ext cx="306653" cy="228599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5676C20-4CA7-4B55-B846-C0251D709E8A}"/>
              </a:ext>
            </a:extLst>
          </p:cNvPr>
          <p:cNvSpPr/>
          <p:nvPr/>
        </p:nvSpPr>
        <p:spPr>
          <a:xfrm>
            <a:off x="482587" y="2677291"/>
            <a:ext cx="2036618" cy="3020292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342900" rIns="137160" bIns="685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350"/>
              </a:spcBef>
            </a:pPr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Java run-time system uses the current working directory as its starting point. Thus, if our package is in a subdirectory of the current directory, it will be found.</a:t>
            </a: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xmlns="" id="{565B680D-617B-4A8A-A1F3-6995192C2CCF}"/>
              </a:ext>
            </a:extLst>
          </p:cNvPr>
          <p:cNvSpPr/>
          <p:nvPr/>
        </p:nvSpPr>
        <p:spPr>
          <a:xfrm flipH="1" flipV="1">
            <a:off x="3142146" y="2843655"/>
            <a:ext cx="306653" cy="228599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119D3C7-6C0F-4676-9635-325AC42CA380}"/>
              </a:ext>
            </a:extLst>
          </p:cNvPr>
          <p:cNvSpPr/>
          <p:nvPr/>
        </p:nvSpPr>
        <p:spPr>
          <a:xfrm>
            <a:off x="3448799" y="2677291"/>
            <a:ext cx="2036618" cy="3020292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342900" rIns="137160" bIns="685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350"/>
              </a:spcBef>
            </a:pPr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Can specify a directory path or paths by setting the CLASSPATH environmental variable. </a:t>
            </a: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xmlns="" id="{CEFB4CA7-78CF-449C-986D-826F82960A43}"/>
              </a:ext>
            </a:extLst>
          </p:cNvPr>
          <p:cNvSpPr/>
          <p:nvPr/>
        </p:nvSpPr>
        <p:spPr>
          <a:xfrm flipH="1" flipV="1">
            <a:off x="6133081" y="2843655"/>
            <a:ext cx="306653" cy="228599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CA35515A-9D8B-43B0-8232-78961BF46DDC}"/>
              </a:ext>
            </a:extLst>
          </p:cNvPr>
          <p:cNvSpPr/>
          <p:nvPr/>
        </p:nvSpPr>
        <p:spPr>
          <a:xfrm>
            <a:off x="6439735" y="2677291"/>
            <a:ext cx="2036618" cy="3020292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342900" rIns="137160" bIns="685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350"/>
              </a:spcBef>
            </a:pPr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Can use the -</a:t>
            </a:r>
            <a:r>
              <a:rPr lang="en-US" sz="16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classpath</a:t>
            </a:r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option with java and </a:t>
            </a:r>
            <a:r>
              <a:rPr lang="en-US" sz="16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javac</a:t>
            </a:r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to specify the path to your classes.</a:t>
            </a:r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xmlns="" id="{E0DFB971-3C4F-4C58-B450-89057B58CF26}"/>
              </a:ext>
            </a:extLst>
          </p:cNvPr>
          <p:cNvSpPr/>
          <p:nvPr/>
        </p:nvSpPr>
        <p:spPr>
          <a:xfrm flipH="1" flipV="1">
            <a:off x="7094861" y="2796030"/>
            <a:ext cx="1381491" cy="123999"/>
          </a:xfrm>
          <a:prstGeom prst="rtTriangle">
            <a:avLst/>
          </a:prstGeom>
          <a:solidFill>
            <a:schemeClr val="tx2">
              <a:lumMod val="90000"/>
              <a:lumOff val="10000"/>
            </a:schemeClr>
          </a:solidFill>
          <a:ln w="5715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342900" rIns="137160" bIns="685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Bef>
                <a:spcPts val="1350"/>
              </a:spcBef>
            </a:pPr>
            <a:endParaRPr lang="en-US" sz="105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xmlns="" id="{7E9DFCF6-2E4F-4B56-8FB4-02DB1B664A4D}"/>
              </a:ext>
            </a:extLst>
          </p:cNvPr>
          <p:cNvSpPr/>
          <p:nvPr/>
        </p:nvSpPr>
        <p:spPr>
          <a:xfrm flipH="1" flipV="1">
            <a:off x="4103926" y="2796030"/>
            <a:ext cx="1381491" cy="123999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342900" rIns="137160" bIns="685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Bef>
                <a:spcPts val="1350"/>
              </a:spcBef>
            </a:pPr>
            <a:endParaRPr lang="en-US" sz="105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xmlns="" id="{E8D16520-B153-4339-B375-7E7829431D5B}"/>
              </a:ext>
            </a:extLst>
          </p:cNvPr>
          <p:cNvSpPr/>
          <p:nvPr/>
        </p:nvSpPr>
        <p:spPr>
          <a:xfrm flipH="1" flipV="1">
            <a:off x="1137713" y="2796030"/>
            <a:ext cx="1381491" cy="123999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342900" rIns="137160" bIns="685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Bef>
                <a:spcPts val="1350"/>
              </a:spcBef>
            </a:pPr>
            <a:endParaRPr lang="en-US" sz="105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Arrow: Pentagon 3">
            <a:extLst>
              <a:ext uri="{FF2B5EF4-FFF2-40B4-BE49-F238E27FC236}">
                <a16:creationId xmlns:a16="http://schemas.microsoft.com/office/drawing/2014/main" xmlns="" id="{0EB70031-DD32-458A-82D9-326183F7A65B}"/>
              </a:ext>
            </a:extLst>
          </p:cNvPr>
          <p:cNvSpPr/>
          <p:nvPr/>
        </p:nvSpPr>
        <p:spPr>
          <a:xfrm>
            <a:off x="175933" y="2289364"/>
            <a:ext cx="2834987" cy="554291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100" b="1" cap="all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B2737CE4-47F6-42BA-9D3D-C3B9C7FD0AC3}"/>
              </a:ext>
            </a:extLst>
          </p:cNvPr>
          <p:cNvSpPr/>
          <p:nvPr/>
        </p:nvSpPr>
        <p:spPr>
          <a:xfrm>
            <a:off x="281695" y="2365618"/>
            <a:ext cx="401782" cy="4017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innerShdw dist="50800" dir="27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01</a:t>
            </a:r>
          </a:p>
        </p:txBody>
      </p:sp>
      <p:sp>
        <p:nvSpPr>
          <p:cNvPr id="22" name="Arrow: Pentagon 40">
            <a:extLst>
              <a:ext uri="{FF2B5EF4-FFF2-40B4-BE49-F238E27FC236}">
                <a16:creationId xmlns:a16="http://schemas.microsoft.com/office/drawing/2014/main" xmlns="" id="{82C363AB-F2BB-450B-979E-8DE4224CF3FA}"/>
              </a:ext>
            </a:extLst>
          </p:cNvPr>
          <p:cNvSpPr/>
          <p:nvPr/>
        </p:nvSpPr>
        <p:spPr>
          <a:xfrm>
            <a:off x="3142146" y="2289364"/>
            <a:ext cx="2834987" cy="554291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100" b="1" cap="all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788286DE-6208-4DEB-A0D6-DFC29E04B8C7}"/>
              </a:ext>
            </a:extLst>
          </p:cNvPr>
          <p:cNvSpPr/>
          <p:nvPr/>
        </p:nvSpPr>
        <p:spPr>
          <a:xfrm>
            <a:off x="3247908" y="2365618"/>
            <a:ext cx="401782" cy="4017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innerShdw dist="50800" dir="27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02</a:t>
            </a:r>
          </a:p>
        </p:txBody>
      </p:sp>
      <p:sp>
        <p:nvSpPr>
          <p:cNvPr id="24" name="Arrow: Pentagon 75">
            <a:extLst>
              <a:ext uri="{FF2B5EF4-FFF2-40B4-BE49-F238E27FC236}">
                <a16:creationId xmlns:a16="http://schemas.microsoft.com/office/drawing/2014/main" xmlns="" id="{7AB4DE56-A4BF-431A-AB74-9B93878F64AF}"/>
              </a:ext>
            </a:extLst>
          </p:cNvPr>
          <p:cNvSpPr/>
          <p:nvPr/>
        </p:nvSpPr>
        <p:spPr>
          <a:xfrm>
            <a:off x="6133081" y="2289364"/>
            <a:ext cx="2834987" cy="554291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100" b="1" cap="al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581FCFFC-8DA0-499B-9CB9-D4685AFD8F99}"/>
              </a:ext>
            </a:extLst>
          </p:cNvPr>
          <p:cNvSpPr/>
          <p:nvPr/>
        </p:nvSpPr>
        <p:spPr>
          <a:xfrm>
            <a:off x="6238843" y="2365618"/>
            <a:ext cx="401782" cy="40178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dist="50800" dir="27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03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7668644"/>
      </p:ext>
    </p:extLst>
  </p:cSld>
  <p:clrMapOvr>
    <a:masterClrMapping/>
  </p:clrMapOvr>
  <p:transition>
    <p:wipe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Packages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ADEB4C7-E25F-4475-9FB2-C7E34B34FB63}"/>
              </a:ext>
            </a:extLst>
          </p:cNvPr>
          <p:cNvSpPr/>
          <p:nvPr/>
        </p:nvSpPr>
        <p:spPr>
          <a:xfrm>
            <a:off x="112815" y="2101265"/>
            <a:ext cx="8710551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package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com.imarticus.tutorial.arraystringcollectiongenerics.demos.packages;</a:t>
            </a:r>
          </a:p>
          <a:p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com.imarticus.tutorial.arraystringcollectiongenerics.demos.packages.Balance;</a:t>
            </a:r>
          </a:p>
          <a:p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AccountBalance {</a:t>
            </a:r>
          </a:p>
          <a:p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static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main(</a:t>
            </a:r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args[]) {</a:t>
            </a:r>
          </a:p>
          <a:p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Balance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balance = </a:t>
            </a:r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Balance(</a:t>
            </a:r>
            <a:r>
              <a:rPr lang="en-US" sz="14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"Aaria"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noProof="1">
                <a:solidFill>
                  <a:srgbClr val="09885A"/>
                </a:solidFill>
                <a:latin typeface="Courier New" panose="02070309020205020404" pitchFamily="49" charset="0"/>
              </a:rPr>
              <a:t>221.34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    System.out.println(</a:t>
            </a:r>
            <a:r>
              <a:rPr lang="en-US" sz="14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"Show Account balance"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}</a:t>
            </a:r>
          </a:p>
          <a:p>
            <a:r>
              <a:rPr lang="en-US" sz="1400" b="1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14400"/>
            <a:ext cx="9144000" cy="4924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 rtlCol="0" anchor="ctr" anchorCtr="1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Cambria" pitchFamily="18" charset="0"/>
              </a:rPr>
              <a:t>Package - Example</a:t>
            </a:r>
            <a:endParaRPr lang="en-US" sz="2000" b="1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3624389"/>
      </p:ext>
    </p:extLst>
  </p:cSld>
  <p:clrMapOvr>
    <a:masterClrMapping/>
  </p:clrMapOvr>
  <p:transition>
    <p:wipe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Packages</a:t>
            </a:r>
          </a:p>
        </p:txBody>
      </p:sp>
      <p:sp>
        <p:nvSpPr>
          <p:cNvPr id="7" name="Shape 61"/>
          <p:cNvSpPr/>
          <p:nvPr/>
        </p:nvSpPr>
        <p:spPr>
          <a:xfrm>
            <a:off x="-359794" y="268089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14400"/>
            <a:ext cx="9144000" cy="4924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 rtlCol="0" anchor="ctr" anchorCtr="1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Cambria" pitchFamily="18" charset="0"/>
              </a:rPr>
              <a:t>Importing Packages</a:t>
            </a:r>
            <a:endParaRPr lang="en-US" sz="2000" b="1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5D0AE6B-44A3-4421-9479-B2B9E69EEBF4}"/>
              </a:ext>
            </a:extLst>
          </p:cNvPr>
          <p:cNvSpPr/>
          <p:nvPr/>
        </p:nvSpPr>
        <p:spPr>
          <a:xfrm>
            <a:off x="795214" y="1575187"/>
            <a:ext cx="58308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noProof="1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 a Java source file, import statements occur immediately following the package statement (if it exists) and before any class definitions.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C6F276E-E1BD-43BA-81B4-7C8011317873}"/>
              </a:ext>
            </a:extLst>
          </p:cNvPr>
          <p:cNvSpPr/>
          <p:nvPr/>
        </p:nvSpPr>
        <p:spPr>
          <a:xfrm>
            <a:off x="795214" y="2865447"/>
            <a:ext cx="61401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noProof="1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This is the general form of the import statement:</a:t>
            </a:r>
          </a:p>
          <a:p>
            <a:pPr lvl="0" defTabSz="914400">
              <a:defRPr/>
            </a:pPr>
            <a:r>
              <a:rPr lang="en-US" noProof="1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import pkg1[.pkg2].(classname|*); 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443504E1-2841-480E-9B5B-8285AA86AA78}"/>
              </a:ext>
            </a:extLst>
          </p:cNvPr>
          <p:cNvSpPr/>
          <p:nvPr/>
        </p:nvSpPr>
        <p:spPr>
          <a:xfrm>
            <a:off x="376114" y="1604237"/>
            <a:ext cx="419100" cy="4191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innerShdw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6F83667-428A-42D5-AE1A-F0FF08449630}"/>
              </a:ext>
            </a:extLst>
          </p:cNvPr>
          <p:cNvSpPr/>
          <p:nvPr/>
        </p:nvSpPr>
        <p:spPr>
          <a:xfrm>
            <a:off x="376114" y="2883817"/>
            <a:ext cx="419100" cy="4191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innerShdw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28425AAC-40BA-4782-8126-DA36F237E4AE}"/>
              </a:ext>
            </a:extLst>
          </p:cNvPr>
          <p:cNvSpPr/>
          <p:nvPr/>
        </p:nvSpPr>
        <p:spPr>
          <a:xfrm>
            <a:off x="376114" y="4163397"/>
            <a:ext cx="419100" cy="4191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innerShdw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DC6F276E-E1BD-43BA-81B4-7C8011317873}"/>
              </a:ext>
            </a:extLst>
          </p:cNvPr>
          <p:cNvSpPr/>
          <p:nvPr/>
        </p:nvSpPr>
        <p:spPr>
          <a:xfrm>
            <a:off x="795214" y="4049092"/>
            <a:ext cx="61401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noProof="1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Here, pkg1 is the name of a top-level package and pkg2 is the name of a subordinate package inside the outer package separated by a dot (.).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28425AAC-40BA-4782-8126-DA36F237E4AE}"/>
              </a:ext>
            </a:extLst>
          </p:cNvPr>
          <p:cNvSpPr/>
          <p:nvPr/>
        </p:nvSpPr>
        <p:spPr>
          <a:xfrm>
            <a:off x="376114" y="5448611"/>
            <a:ext cx="419100" cy="4191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00" b="1" noProof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4</a:t>
            </a:r>
            <a:endParaRPr kumimoji="0" lang="en-US" sz="2100" b="1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DC6F276E-E1BD-43BA-81B4-7C8011317873}"/>
              </a:ext>
            </a:extLst>
          </p:cNvPr>
          <p:cNvSpPr/>
          <p:nvPr/>
        </p:nvSpPr>
        <p:spPr>
          <a:xfrm>
            <a:off x="795214" y="5442977"/>
            <a:ext cx="61401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noProof="1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This code fragment shows both forms in use:</a:t>
            </a:r>
          </a:p>
          <a:p>
            <a:pPr lvl="0" defTabSz="914400">
              <a:defRPr/>
            </a:pPr>
            <a:r>
              <a:rPr lang="en-US" noProof="1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import java.util.Date; </a:t>
            </a:r>
          </a:p>
          <a:p>
            <a:pPr lvl="0" defTabSz="914400">
              <a:defRPr/>
            </a:pPr>
            <a:r>
              <a:rPr lang="en-US" noProof="1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import java.io.*;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701301"/>
      </p:ext>
    </p:extLst>
  </p:cSld>
  <p:clrMapOvr>
    <a:masterClrMapping/>
  </p:clrMapOvr>
  <p:transition>
    <p:wipe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4905" t="36186" r="55271" b="10416"/>
          <a:stretch/>
        </p:blipFill>
        <p:spPr>
          <a:xfrm>
            <a:off x="0" y="609600"/>
            <a:ext cx="5181601" cy="39061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4905" t="82769" r="55271" b="10417"/>
          <a:stretch/>
        </p:blipFill>
        <p:spPr>
          <a:xfrm>
            <a:off x="-1" y="4515756"/>
            <a:ext cx="5181601" cy="4984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l="4905" t="82769" r="55271" b="10417"/>
          <a:stretch/>
        </p:blipFill>
        <p:spPr>
          <a:xfrm>
            <a:off x="6439" y="5014231"/>
            <a:ext cx="5181601" cy="4984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l="4905" t="82769" r="55271" b="10417"/>
          <a:stretch/>
        </p:blipFill>
        <p:spPr>
          <a:xfrm>
            <a:off x="17172" y="5486400"/>
            <a:ext cx="5181601" cy="4984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l="4905" t="82769" r="55271" b="10417"/>
          <a:stretch/>
        </p:blipFill>
        <p:spPr>
          <a:xfrm>
            <a:off x="6438" y="5943600"/>
            <a:ext cx="5181601" cy="4984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l="4905" t="82769" r="55271" b="10417"/>
          <a:stretch/>
        </p:blipFill>
        <p:spPr>
          <a:xfrm>
            <a:off x="17171" y="6362700"/>
            <a:ext cx="5181601" cy="498475"/>
          </a:xfrm>
          <a:prstGeom prst="rect">
            <a:avLst/>
          </a:prstGeom>
        </p:spPr>
      </p:pic>
      <p:sp>
        <p:nvSpPr>
          <p:cNvPr id="67592" name="Rectangle 16"/>
          <p:cNvSpPr>
            <a:spLocks noChangeArrowheads="1"/>
          </p:cNvSpPr>
          <p:nvPr/>
        </p:nvSpPr>
        <p:spPr bwMode="auto">
          <a:xfrm>
            <a:off x="685800" y="4708604"/>
            <a:ext cx="35194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defTabSz="477838"/>
            <a:r>
              <a:rPr lang="en-US" altLang="en-US" sz="1200" b="1" dirty="0">
                <a:solidFill>
                  <a:srgbClr val="035642"/>
                </a:solidFill>
                <a:latin typeface="Cambria" pitchFamily="18" charset="0"/>
                <a:ea typeface="ＭＳ Ｐゴシック" pitchFamily="34" charset="-128"/>
              </a:rPr>
              <a:t>ACCREDITED TRAINING PARTNER: </a:t>
            </a:r>
          </a:p>
        </p:txBody>
      </p:sp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65" y="5175603"/>
            <a:ext cx="2216523" cy="107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iib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964" y="5055596"/>
            <a:ext cx="1978025" cy="118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/>
          <a:srcRect l="4905" t="82769" r="55271" b="10417"/>
          <a:stretch/>
        </p:blipFill>
        <p:spPr>
          <a:xfrm>
            <a:off x="2144" y="0"/>
            <a:ext cx="5181601" cy="609600"/>
          </a:xfrm>
          <a:prstGeom prst="rect">
            <a:avLst/>
          </a:prstGeom>
        </p:spPr>
      </p:pic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831055" y="330172"/>
            <a:ext cx="35194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defTabSz="477838"/>
            <a:r>
              <a:rPr lang="en-US" altLang="en-US" sz="1200" b="1" dirty="0">
                <a:solidFill>
                  <a:srgbClr val="035642"/>
                </a:solidFill>
                <a:latin typeface="Cambria" pitchFamily="18" charset="0"/>
                <a:ea typeface="ＭＳ Ｐゴシック" pitchFamily="34" charset="-128"/>
              </a:rPr>
              <a:t>AWARDS:</a:t>
            </a:r>
          </a:p>
        </p:txBody>
      </p:sp>
      <p:pic>
        <p:nvPicPr>
          <p:cNvPr id="67587" name="Picture 3" descr="120616---Final-Logo-Transparen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05"/>
          <a:stretch>
            <a:fillRect/>
          </a:stretch>
        </p:blipFill>
        <p:spPr bwMode="auto">
          <a:xfrm>
            <a:off x="6256404" y="-164990"/>
            <a:ext cx="2433637" cy="316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6" name="TextBox 2"/>
          <p:cNvSpPr txBox="1">
            <a:spLocks noChangeArrowheads="1"/>
          </p:cNvSpPr>
          <p:nvPr/>
        </p:nvSpPr>
        <p:spPr bwMode="auto">
          <a:xfrm>
            <a:off x="4891088" y="-7828"/>
            <a:ext cx="4252911" cy="6858000"/>
          </a:xfrm>
          <a:prstGeom prst="rect">
            <a:avLst/>
          </a:prstGeom>
          <a:solidFill>
            <a:srgbClr val="0356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 sz="1900" i="1">
              <a:solidFill>
                <a:srgbClr val="F2915A"/>
              </a:solidFill>
              <a:latin typeface="Trebuchet MS" pitchFamily="34" charset="0"/>
              <a:ea typeface="ＭＳ Ｐゴシック" pitchFamily="34" charset="-128"/>
            </a:endParaRPr>
          </a:p>
        </p:txBody>
      </p:sp>
      <p:sp>
        <p:nvSpPr>
          <p:cNvPr id="67588" name="TextBox 10"/>
          <p:cNvSpPr txBox="1">
            <a:spLocks noChangeArrowheads="1"/>
          </p:cNvSpPr>
          <p:nvPr/>
        </p:nvSpPr>
        <p:spPr bwMode="auto">
          <a:xfrm>
            <a:off x="7096594" y="5562600"/>
            <a:ext cx="1979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altLang="en-US" sz="20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Visit us: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5049078" y="5910263"/>
            <a:ext cx="40461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 defTabSz="477838"/>
            <a:r>
              <a:rPr lang="en-IN" sz="12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Mumbai | Thane | Pune | Bangalore | Delhi - NCR | Hyderabad | Chennai | Coimbatore </a:t>
            </a:r>
          </a:p>
        </p:txBody>
      </p:sp>
      <p:sp>
        <p:nvSpPr>
          <p:cNvPr id="67593" name="TextBox 10"/>
          <p:cNvSpPr txBox="1">
            <a:spLocks noChangeArrowheads="1"/>
          </p:cNvSpPr>
          <p:nvPr/>
        </p:nvSpPr>
        <p:spPr bwMode="auto">
          <a:xfrm>
            <a:off x="7119938" y="3031906"/>
            <a:ext cx="1979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altLang="en-US" sz="20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Email us:</a:t>
            </a:r>
          </a:p>
        </p:txBody>
      </p:sp>
      <p:sp>
        <p:nvSpPr>
          <p:cNvPr id="67594" name="Rectangle 9"/>
          <p:cNvSpPr>
            <a:spLocks noChangeArrowheads="1"/>
          </p:cNvSpPr>
          <p:nvPr/>
        </p:nvSpPr>
        <p:spPr bwMode="auto">
          <a:xfrm>
            <a:off x="5562600" y="3420843"/>
            <a:ext cx="35194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defTabSz="477838"/>
            <a:r>
              <a:rPr lang="en-IN" sz="12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info@imarticus.com</a:t>
            </a: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7119938" y="2236569"/>
            <a:ext cx="1979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altLang="en-US" sz="20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Learn more:</a:t>
            </a: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5562600" y="2625506"/>
            <a:ext cx="35194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defTabSz="477838"/>
            <a:r>
              <a:rPr lang="en-IN" sz="12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https://imarticus.org/corporate/</a:t>
            </a:r>
          </a:p>
        </p:txBody>
      </p:sp>
      <p:sp>
        <p:nvSpPr>
          <p:cNvPr id="24" name="TextBox 10"/>
          <p:cNvSpPr txBox="1">
            <a:spLocks noChangeArrowheads="1"/>
          </p:cNvSpPr>
          <p:nvPr/>
        </p:nvSpPr>
        <p:spPr bwMode="auto">
          <a:xfrm>
            <a:off x="6256404" y="3885511"/>
            <a:ext cx="28431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altLang="en-US" sz="20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Connect with us:</a:t>
            </a: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5342699" y="4274448"/>
            <a:ext cx="37393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 defTabSz="477838"/>
            <a:r>
              <a:rPr lang="en-IN" sz="12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www.linkedin.com/company/imarticuslearning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4495800" y="4749225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defTabSz="914400"/>
            <a:r>
              <a:rPr lang="en-US" sz="20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  <a:cs typeface="Arial" pitchFamily="34" charset="0"/>
              </a:rPr>
              <a:t>Watch us:</a:t>
            </a:r>
            <a:endParaRPr lang="en-US" sz="2000" b="1" dirty="0">
              <a:solidFill>
                <a:prstClr val="white"/>
              </a:solidFill>
              <a:latin typeface="Cambria" pitchFamily="18" charset="0"/>
              <a:ea typeface="ＭＳ Ｐゴシック" pitchFamily="34" charset="-128"/>
              <a:cs typeface="Arial" pitchFamily="34" charset="0"/>
              <a:hlinkClick r:id="rId8"/>
            </a:endParaRPr>
          </a:p>
          <a:p>
            <a:pPr algn="r" defTabSz="914400"/>
            <a:r>
              <a:rPr lang="en-US" sz="1200" b="1" dirty="0">
                <a:solidFill>
                  <a:prstClr val="white"/>
                </a:solidFill>
                <a:latin typeface="Cambria" panose="02040503050406030204" pitchFamily="18" charset="0"/>
              </a:rPr>
              <a:t>www.youtube.com/ImarticusLearninginstitute</a:t>
            </a:r>
            <a:endParaRPr lang="en-US" sz="1200" b="1" dirty="0">
              <a:solidFill>
                <a:prstClr val="white"/>
              </a:solidFill>
              <a:latin typeface="Cambria" panose="02040503050406030204" pitchFamily="18" charset="0"/>
              <a:ea typeface="ＭＳ Ｐゴシック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688" y="0"/>
            <a:ext cx="2794000" cy="2095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22948646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pooja\LOCALS~1\Temp\articulate\presenter\imgtemp\IbI6ydJu_files\slide0001_image001.pn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pooja\LOCALS~1\Temp\articulate\presenter\imgtemp\IbI6ydJu_files\slide0001_image001.pn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pooja\LOCALS~1\Temp\articulate\presenter\imgtemp\IbI6ydJu_files\slide0001_image001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pooja\LOCALS~1\Temp\articulate\presenter\imgtemp\IbI6ydJu_files\slide0001_image001.p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pooja\LOCALS~1\Temp\articulate\presenter\imgtemp\IbI6ydJu_files\slide0001_image001.p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pooja\LOCALS~1\Temp\articulate\presenter\imgtemp\IbI6ydJu_files\slide0001_image001.p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STDCONTENT"/>
  <p:tag name="ARTICULATE_SLIDE_GUID" val="bd7b3ccb-7e31-4279-a0be-50ce96e50702"/>
  <p:tag name="ARTICULATE_SLIDE_PAUSE" val="1"/>
  <p:tag name="ARTICULATE_NAV_LEVEL" val="1"/>
  <p:tag name="ARTICULATE_PLAYLIST_ID" val="-1"/>
  <p:tag name="ARTICULATE_VIEW_MODE" val="0"/>
  <p:tag name="ARTICULATE_LOCK_SLIDE" val="0"/>
  <p:tag name="ARTICULATE_SLIDE_NAV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heme/theme1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35642"/>
        </a:solidFill>
        <a:ln>
          <a:noFill/>
        </a:ln>
        <a:effectLst>
          <a:innerShdw blurRad="114300">
            <a:prstClr val="black"/>
          </a:innerShdw>
        </a:effectLst>
        <a:scene3d>
          <a:camera prst="orthographicFront"/>
          <a:lightRig rig="threePt" dir="t"/>
        </a:scene3d>
        <a:sp3d>
          <a:bevelT/>
          <a:bevelB/>
        </a:sp3d>
      </a:spPr>
      <a:bodyPr rtlCol="0" anchor="ctr"/>
      <a:lstStyle>
        <a:defPPr algn="ctr">
          <a:defRPr sz="1000" dirty="0" smtClean="0">
            <a:latin typeface="Cambria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>
          <a:solidFill>
            <a:srgbClr val="EF8A3F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>
          <a:innerShdw blurRad="114300">
            <a:prstClr val="black"/>
          </a:innerShdw>
        </a:effectLst>
        <a:scene3d>
          <a:camera prst="orthographicFront"/>
          <a:lightRig rig="threePt" dir="t"/>
        </a:scene3d>
        <a:sp3d contourW="12700">
          <a:bevelT/>
          <a:bevelB/>
          <a:contourClr>
            <a:schemeClr val="bg1">
              <a:lumMod val="50000"/>
            </a:schemeClr>
          </a:contourClr>
        </a:sp3d>
      </a:spPr>
      <a:bodyPr wrap="square" lIns="0" tIns="0" rIns="14728" bIns="14728" anchor="ctr" anchorCtr="0">
        <a:noAutofit/>
      </a:bodyPr>
      <a:lstStyle>
        <a:defPPr algn="ctr" defTabSz="736530">
          <a:spcBef>
            <a:spcPct val="50000"/>
          </a:spcBef>
          <a:defRPr sz="18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35642"/>
        </a:solidFill>
        <a:ln>
          <a:noFill/>
        </a:ln>
        <a:effectLst>
          <a:innerShdw blurRad="114300">
            <a:prstClr val="black"/>
          </a:innerShdw>
        </a:effectLst>
        <a:scene3d>
          <a:camera prst="orthographicFront"/>
          <a:lightRig rig="threePt" dir="t"/>
        </a:scene3d>
        <a:sp3d>
          <a:bevelT/>
          <a:bevelB/>
        </a:sp3d>
      </a:spPr>
      <a:bodyPr rtlCol="0" anchor="ctr"/>
      <a:lstStyle>
        <a:defPPr algn="ctr">
          <a:defRPr sz="1000" dirty="0" smtClean="0">
            <a:latin typeface="Cambria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>
          <a:solidFill>
            <a:srgbClr val="EF8A3F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>
          <a:innerShdw blurRad="114300">
            <a:prstClr val="black"/>
          </a:innerShdw>
        </a:effectLst>
        <a:scene3d>
          <a:camera prst="orthographicFront"/>
          <a:lightRig rig="threePt" dir="t"/>
        </a:scene3d>
        <a:sp3d contourW="12700">
          <a:bevelT/>
          <a:bevelB/>
          <a:contourClr>
            <a:schemeClr val="bg1">
              <a:lumMod val="50000"/>
            </a:schemeClr>
          </a:contourClr>
        </a:sp3d>
      </a:spPr>
      <a:bodyPr wrap="square" lIns="0" tIns="0" rIns="14728" bIns="14728" anchor="ctr" anchorCtr="0">
        <a:noAutofit/>
      </a:bodyPr>
      <a:lstStyle>
        <a:defPPr algn="ctr" defTabSz="736530">
          <a:spcBef>
            <a:spcPct val="50000"/>
          </a:spcBef>
          <a:defRPr sz="1800" dirty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35642"/>
        </a:solidFill>
        <a:ln>
          <a:noFill/>
        </a:ln>
        <a:effectLst>
          <a:innerShdw blurRad="114300">
            <a:prstClr val="black"/>
          </a:innerShdw>
        </a:effectLst>
        <a:scene3d>
          <a:camera prst="orthographicFront"/>
          <a:lightRig rig="threePt" dir="t"/>
        </a:scene3d>
        <a:sp3d>
          <a:bevelT/>
          <a:bevelB/>
        </a:sp3d>
      </a:spPr>
      <a:bodyPr rtlCol="0" anchor="ctr"/>
      <a:lstStyle>
        <a:defPPr algn="ctr">
          <a:defRPr sz="1000" dirty="0" smtClean="0">
            <a:latin typeface="Cambria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>
          <a:solidFill>
            <a:srgbClr val="EF8A3F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>
          <a:innerShdw blurRad="114300">
            <a:prstClr val="black"/>
          </a:innerShdw>
        </a:effectLst>
        <a:scene3d>
          <a:camera prst="orthographicFront"/>
          <a:lightRig rig="threePt" dir="t"/>
        </a:scene3d>
        <a:sp3d contourW="12700">
          <a:bevelT/>
          <a:bevelB/>
          <a:contourClr>
            <a:schemeClr val="bg1">
              <a:lumMod val="50000"/>
            </a:schemeClr>
          </a:contourClr>
        </a:sp3d>
      </a:spPr>
      <a:bodyPr wrap="square" lIns="0" tIns="0" rIns="14728" bIns="14728" anchor="ctr" anchorCtr="0">
        <a:noAutofit/>
      </a:bodyPr>
      <a:lstStyle>
        <a:defPPr algn="ctr" defTabSz="736530">
          <a:spcBef>
            <a:spcPct val="50000"/>
          </a:spcBef>
          <a:defRPr sz="1800" dirty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7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35642"/>
        </a:solidFill>
        <a:ln>
          <a:noFill/>
        </a:ln>
        <a:effectLst>
          <a:innerShdw blurRad="114300">
            <a:prstClr val="black"/>
          </a:innerShdw>
        </a:effectLst>
        <a:scene3d>
          <a:camera prst="orthographicFront"/>
          <a:lightRig rig="threePt" dir="t"/>
        </a:scene3d>
        <a:sp3d>
          <a:bevelT/>
          <a:bevelB/>
        </a:sp3d>
      </a:spPr>
      <a:bodyPr rtlCol="0" anchor="ctr"/>
      <a:lstStyle>
        <a:defPPr algn="ctr">
          <a:defRPr sz="1000" dirty="0" smtClean="0">
            <a:latin typeface="Cambria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>
          <a:solidFill>
            <a:srgbClr val="EF8A3F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>
          <a:innerShdw blurRad="114300">
            <a:prstClr val="black"/>
          </a:innerShdw>
        </a:effectLst>
        <a:scene3d>
          <a:camera prst="orthographicFront"/>
          <a:lightRig rig="threePt" dir="t"/>
        </a:scene3d>
        <a:sp3d contourW="12700">
          <a:bevelT/>
          <a:bevelB/>
          <a:contourClr>
            <a:schemeClr val="bg1">
              <a:lumMod val="50000"/>
            </a:schemeClr>
          </a:contourClr>
        </a:sp3d>
      </a:spPr>
      <a:bodyPr wrap="square" lIns="0" tIns="0" rIns="14728" bIns="14728" anchor="ctr" anchorCtr="0">
        <a:noAutofit/>
      </a:bodyPr>
      <a:lstStyle>
        <a:defPPr algn="ctr" defTabSz="736530">
          <a:spcBef>
            <a:spcPct val="50000"/>
          </a:spcBef>
          <a:defRPr sz="1800" dirty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DS</Template>
  <TotalTime>10126</TotalTime>
  <Words>452</Words>
  <Application>Microsoft Office PowerPoint</Application>
  <PresentationFormat>On-screen Show (4:3)</PresentationFormat>
  <Paragraphs>89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9</vt:i4>
      </vt:variant>
    </vt:vector>
  </HeadingPairs>
  <TitlesOfParts>
    <vt:vector size="25" baseType="lpstr">
      <vt:lpstr>Arial Unicode MS</vt:lpstr>
      <vt:lpstr>ＭＳ Ｐゴシック</vt:lpstr>
      <vt:lpstr>ＭＳ Ｐゴシック</vt:lpstr>
      <vt:lpstr>Arial</vt:lpstr>
      <vt:lpstr>Avenir Light</vt:lpstr>
      <vt:lpstr>Calibri</vt:lpstr>
      <vt:lpstr>Cambria</vt:lpstr>
      <vt:lpstr>Courier New</vt:lpstr>
      <vt:lpstr>Times New Roman</vt:lpstr>
      <vt:lpstr>Trebuchet MS</vt:lpstr>
      <vt:lpstr>Wingdings</vt:lpstr>
      <vt:lpstr>6_Custom Design</vt:lpstr>
      <vt:lpstr>1_Office Theme</vt:lpstr>
      <vt:lpstr>5_Custom Design</vt:lpstr>
      <vt:lpstr>1_Custom Design</vt:lpstr>
      <vt:lpstr>7_Custom Design</vt:lpstr>
      <vt:lpstr>PowerPoint Presentation</vt:lpstr>
      <vt:lpstr>Agenda</vt:lpstr>
      <vt:lpstr>Packages</vt:lpstr>
      <vt:lpstr>Packages</vt:lpstr>
      <vt:lpstr>Packages</vt:lpstr>
      <vt:lpstr>Packages</vt:lpstr>
      <vt:lpstr>Packages</vt:lpstr>
      <vt:lpstr>Packages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Thirumal Alagu</dc:creator>
  <cp:lastModifiedBy>Nisha Jebastin</cp:lastModifiedBy>
  <cp:revision>220</cp:revision>
  <dcterms:created xsi:type="dcterms:W3CDTF">2018-04-02T09:32:03Z</dcterms:created>
  <dcterms:modified xsi:type="dcterms:W3CDTF">2019-06-04T12:05:16Z</dcterms:modified>
</cp:coreProperties>
</file>