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7" r:id="rId2"/>
    <p:sldId id="900" r:id="rId3"/>
    <p:sldId id="901" r:id="rId4"/>
    <p:sldId id="902" r:id="rId5"/>
    <p:sldId id="903" r:id="rId6"/>
    <p:sldId id="904" r:id="rId7"/>
    <p:sldId id="9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7F460-32E4-4E58-81EE-811F0A263B5A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93BB-8EF4-4583-9CCD-608E1FB1A6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2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3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The SOLID principles were first conceptualized by Robert C. Martin in his 2000 paper, </a:t>
            </a:r>
            <a:r>
              <a:rPr lang="en-US" sz="1200" i="1" u="sng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Design </a:t>
            </a:r>
            <a:r>
              <a:rPr lang="en-US" sz="1200" b="1" i="1" u="sng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Principles and Design Patterns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These concepts were later built upon by Michael Feathers, who introduced us to the SOLID acronym. And in the last 20 years, these 5 principles have revolutionized the world of object-oriented programming, changing the way that we write software.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So, what is SOLID and how does it help us write better code? Simply put, Martin’s and Feathers’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design principles encourage us to create more maintainable, understandable, and flexible software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. Consequently,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as our applications grow in size, we can reduce their complexity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and save ourselves a lot of headaches further down the road!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The following 5 concepts make up our SOLID principles: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ingle Responsibility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pen/Closed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iskov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Substitution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nterface Segregation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ependency Inversion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While some of these words may sound daunting, they can be easily understood with some simple code examples. In the following sections, we’ll take a deep dive into what each of these principles means, along with a quick Java example to illustrate each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384A8-3390-45A4-95BA-6769EDD50B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Single Responsibility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kick things off with the single responsibility principle. As we might expect, this principle states that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a class should only have one responsibility. Furthermore, it should only have one reason to change.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How does this principle help us to build better software?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i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see a few of its benefits: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Testing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A class with one responsibility will have far fewer test cases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Lower coupling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Less functionality in a single class will have fewer dependencies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Organization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Smaller, well-organized classes are easier to search than monolithic 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384A8-3390-45A4-95BA-6769EDD50B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5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Single Responsibility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kick things off with the single responsibility principle. As we might expect, this principle states that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a class should only have one responsibility. Furthermore, it should only have one reason to change.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How does this principle help us to build better software?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i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see a few of its benefits: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Testing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A class with one responsibility will have far fewer test cases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Lower coupling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Less functionality in a single class will have fewer dependencies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Organization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Smaller, well-organized classes are easier to search than monolithic 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384A8-3390-45A4-95BA-6769EDD50BC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5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Single Responsibility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kick things off with the single responsibility principle. As we might expect, this principle states that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a class should only have one responsibility. Furthermore, it should only have one reason to change.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How does this principle help us to build better software?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i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see a few of its benefits: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Testing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A class with one responsibility will have far fewer test cases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Lower coupling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Less functionality in a single class will have fewer dependencies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Organization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Smaller, well-organized classes are easier to search than monolithic 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384A8-3390-45A4-95BA-6769EDD50BC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5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Single Responsibility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kick things off with the single responsibility principle. As we might expect, this principle states that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a class should only have one responsibility. Furthermore, it should only have one reason to change.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How does this principle help us to build better software?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i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see a few of its benefits: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Testing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A class with one responsibility will have far fewer test cases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Lower coupling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Less functionality in a single class will have fewer dependencies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Organization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Smaller, well-organized classes are easier to search than monolithic 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384A8-3390-45A4-95BA-6769EDD50BC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59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Single Responsibility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kick things off with the single responsibility principle. As we might expect, this principle states that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a class should only have one responsibility. Furthermore, it should only have one reason to change.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How does this principle help us to build better software?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sz="1200" i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Let’s see a few of its benefits:</a:t>
            </a:r>
            <a:endParaRPr lang="en-US" sz="1200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lvl="0"/>
            <a:endParaRPr lang="en-US" sz="1200" b="1" kern="1200" dirty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Testing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A class with one responsibility will have far fewer test cases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Lower coupling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Less functionality in a single class will have fewer dependencies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Organization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 – Smaller, well-organized classes are easier to search than monolithic 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384A8-3390-45A4-95BA-6769EDD50BC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5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28C2-B8E0-4FAF-B0F4-4C7C7A1F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3D81F-4053-477A-94E2-63D41A6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036-B64C-4364-A011-79B1AFD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53D9D-83DE-4CEA-B9E9-29677B46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A837-3844-4C36-8918-29D3E9BA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AF68-364F-4F0C-9AF7-F4FBD3CE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C70FF-9DCE-498D-AED2-7DEE1688F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789B-A25F-4140-8A59-0D879CA5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29BD-2D9B-42F6-AEAF-E364F6BA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BBEF-B9F8-48F9-849E-53B10D5B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4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4331E-6581-40BC-8DF3-43315D054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D7386-ACD4-49CB-995D-DA808A9A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610D-9086-4164-A8BA-77242547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4205-3BD1-43AF-957B-A883E27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DC1B-35F3-4A91-809D-EBAB7BC6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90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159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843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315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948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022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C1909A2-4D6A-BB44-9E29-A608C51B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907B-5028-A349-9FE0-1962FAF3D12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FF82010-7941-DF40-9C43-1E77DB0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43147910-E777-6242-8641-3777F460C9ED}"/>
              </a:ext>
            </a:extLst>
          </p:cNvPr>
          <p:cNvSpPr txBox="1">
            <a:spLocks/>
          </p:cNvSpPr>
          <p:nvPr userDrawn="1"/>
        </p:nvSpPr>
        <p:spPr>
          <a:xfrm>
            <a:off x="8978231" y="6351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7EDF46-625B-CE42-A4B3-F29ABD88FB8D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A8B37A-34AB-43FA-A3F3-494A032A44ED}"/>
              </a:ext>
            </a:extLst>
          </p:cNvPr>
          <p:cNvSpPr/>
          <p:nvPr userDrawn="1"/>
        </p:nvSpPr>
        <p:spPr>
          <a:xfrm flipH="1">
            <a:off x="0" y="530188"/>
            <a:ext cx="560565" cy="20281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88D27-ACFD-4488-9B4E-E35A8191A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6139" y="374218"/>
            <a:ext cx="987749" cy="657141"/>
          </a:xfrm>
          <a:prstGeom prst="rect">
            <a:avLst/>
          </a:prstGeo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3ED7FAFB-9B2D-420F-8E38-0C4E337DA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1" y="335556"/>
            <a:ext cx="9751785" cy="592085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1A9E-ECB1-4BDF-A1F6-47B60AC0EEA7}"/>
              </a:ext>
            </a:extLst>
          </p:cNvPr>
          <p:cNvSpPr txBox="1"/>
          <p:nvPr userDrawn="1"/>
        </p:nvSpPr>
        <p:spPr>
          <a:xfrm>
            <a:off x="4989715" y="639529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1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038E-946C-4974-9649-161A695A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6F3F-B8EC-4F1A-B683-CA3B329E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2FC7D-712C-45F4-9DFB-1494A642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1B04-4769-47B7-9C80-BAE560C5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7A0A-1A48-479B-BC8A-E3E10786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7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BF7D-2061-4109-9844-2946C639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701AD-B8A6-45A1-947D-603EDF7B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BC66-6DE3-43D1-9FAF-C3556E0C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1535-FE26-457B-A84F-B8196E23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B88A-C0C6-41B2-A93E-756A1C12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8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8D99-49E3-4695-BBB5-A752AE4A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1AF1-4928-49BB-9A92-3E419B751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78C79-4828-450E-AC05-138D3BD1D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0AE82-0FD8-4BDD-A19A-09BFD7F2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EF1F5-FAEF-4F9B-B539-9A97AB72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6CF7-D157-4BBF-8382-CBD7C0A5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9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2404-EAD0-4502-AFB5-8F16A145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E0B23-6F41-4DC3-B2FA-28EB09EA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09FDA-5596-4E1C-B925-022ACF05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9C304-62C7-4E52-A4B8-B4C04D0E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24FBB-7431-47A1-9FC2-1977A29FB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08AB2-A2C0-4A57-A972-AC8A2976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8F28C-7C9F-4148-9CEE-040822A1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C2902-9254-4D97-BCB1-C86DC41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3A5-A4EE-4212-95C4-044686DD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4D275-C0F2-4F9D-B448-E9D550CC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DE91B-1FF7-4A2D-A70C-C2930B1C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FB129-86D9-4179-80F3-5C363715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09480-52B8-436D-B36D-B9595C3D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719AC-1567-46F1-A2B2-7259B001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0A83-A346-415C-983E-C275E425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7D29-04C7-4B77-ADB9-4475B636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82B5-4594-46DA-B8D4-25487EA4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FF71-ADC9-4448-B6AD-A7824D43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07E27-1CFE-4843-8BF9-CB25CB53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B315-C440-4FCD-947E-398472DF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186A9-C369-4307-A190-8BE5FAD7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83C-F2F9-4F48-9D33-2125E557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C5802-D972-4789-A4DE-06E198BA8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C00C-9CC0-4DA6-A8EB-933F37F2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9ABBF-A761-4BD0-BF45-78DDAA76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C6FEA-AB1F-44FD-BB95-B5CF697F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B5E3-7BF5-4612-A49D-B8730B1C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1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C2A26-C4F9-4B01-91BE-C3ADC00D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61B20-71B3-4F01-BC9D-8A415638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DCC47-0A9C-4AF9-9BE0-B03D23EC4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90F7-17D2-4D6D-A632-CB5CC7503872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C211-B11B-47AD-B5AB-C4524BF2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7296-439B-47A8-B2E6-8D857289D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D03F6-3FFD-414A-BA63-8AB275136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80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DE5991-D4F7-4CF5-B88F-152C8EBF402E}"/>
              </a:ext>
            </a:extLst>
          </p:cNvPr>
          <p:cNvSpPr txBox="1"/>
          <p:nvPr/>
        </p:nvSpPr>
        <p:spPr>
          <a:xfrm>
            <a:off x="2321857" y="803238"/>
            <a:ext cx="3960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Solid Design Principles</a:t>
            </a:r>
          </a:p>
          <a:p>
            <a:endParaRPr lang="en-US" sz="48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876" y="335556"/>
            <a:ext cx="7313839" cy="592085"/>
          </a:xfrm>
        </p:spPr>
        <p:txBody>
          <a:bodyPr>
            <a:normAutofit/>
          </a:bodyPr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1395413"/>
            <a:ext cx="9144000" cy="838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rgbClr val="033F3F"/>
                </a:solidFill>
              </a:rPr>
              <a:t>The SOLID principles were first conceptualized by Robert C. Martin in his 2000 paper, </a:t>
            </a:r>
            <a:r>
              <a:rPr lang="en-US" i="1" u="sng" dirty="0">
                <a:solidFill>
                  <a:srgbClr val="033F3F"/>
                </a:solidFill>
              </a:rPr>
              <a:t>Design </a:t>
            </a:r>
            <a:r>
              <a:rPr lang="en-US" b="1" i="1" u="sng" dirty="0">
                <a:solidFill>
                  <a:srgbClr val="033F3F"/>
                </a:solidFill>
              </a:rPr>
              <a:t>Principles and Design Patterns</a:t>
            </a:r>
            <a:r>
              <a:rPr lang="en-US" b="1" i="1" dirty="0">
                <a:solidFill>
                  <a:srgbClr val="033F3F"/>
                </a:solidFill>
              </a:rPr>
              <a:t>.</a:t>
            </a:r>
            <a:endParaRPr lang="en-US" dirty="0">
              <a:solidFill>
                <a:srgbClr val="033F3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479" y="2575675"/>
            <a:ext cx="9143044" cy="3428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91433" tIns="45717" rIns="91433" bIns="45717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1628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following 5 concepts make up our SOLID principles:</a:t>
            </a:r>
            <a:endParaRPr lang="en-US" sz="1266" b="1" dirty="0">
              <a:solidFill>
                <a:schemeClr val="bg1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5763" y="3292290"/>
            <a:ext cx="2438145" cy="1371528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lvl="0" algn="ctr"/>
            <a:r>
              <a:rPr lang="en-US" sz="1628" b="1" dirty="0">
                <a:solidFill>
                  <a:srgbClr val="000099"/>
                </a:solidFill>
                <a:latin typeface="+mj-lt"/>
                <a:ea typeface="Cambria" panose="02040503050406030204" pitchFamily="18" charset="0"/>
              </a:rPr>
              <a:t>S</a:t>
            </a:r>
            <a:r>
              <a:rPr lang="en-US" sz="1628" b="1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ingle Responsibility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929" y="3292290"/>
            <a:ext cx="2438145" cy="1371528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lvl="0" algn="ctr"/>
            <a:r>
              <a:rPr lang="en-US" sz="1628" b="1" dirty="0">
                <a:solidFill>
                  <a:srgbClr val="000099"/>
                </a:solidFill>
                <a:latin typeface="+mj-lt"/>
                <a:ea typeface="Cambria" panose="02040503050406030204" pitchFamily="18" charset="0"/>
              </a:rPr>
              <a:t>O</a:t>
            </a:r>
            <a:r>
              <a:rPr lang="en-US" sz="1628" b="1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pen/Closed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8095" y="3292290"/>
            <a:ext cx="2438145" cy="1371528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lvl="0" algn="ctr"/>
            <a:r>
              <a:rPr lang="en-US" sz="1628" b="1" dirty="0" err="1">
                <a:solidFill>
                  <a:srgbClr val="000099"/>
                </a:solidFill>
                <a:latin typeface="+mj-lt"/>
                <a:ea typeface="Cambria" panose="02040503050406030204" pitchFamily="18" charset="0"/>
              </a:rPr>
              <a:t>L</a:t>
            </a:r>
            <a:r>
              <a:rPr lang="en-US" sz="1628" b="1" dirty="0" err="1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iskov</a:t>
            </a:r>
            <a:endParaRPr lang="en-US" sz="1628" b="1" dirty="0">
              <a:solidFill>
                <a:schemeClr val="tx1"/>
              </a:solidFill>
              <a:latin typeface="+mj-lt"/>
              <a:ea typeface="Cambria" panose="02040503050406030204" pitchFamily="18" charset="0"/>
            </a:endParaRPr>
          </a:p>
          <a:p>
            <a:pPr lvl="0" algn="ctr"/>
            <a:r>
              <a:rPr lang="en-US" sz="1628" b="1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Substitution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4835" y="4831595"/>
            <a:ext cx="2438145" cy="1371528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lvl="0" algn="ctr"/>
            <a:r>
              <a:rPr lang="en-US" sz="1628" b="1" dirty="0">
                <a:solidFill>
                  <a:srgbClr val="000099"/>
                </a:solidFill>
                <a:latin typeface="+mj-lt"/>
                <a:ea typeface="Cambria" panose="02040503050406030204" pitchFamily="18" charset="0"/>
              </a:rPr>
              <a:t>I</a:t>
            </a:r>
            <a:r>
              <a:rPr lang="en-US" sz="1628" b="1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nterface</a:t>
            </a:r>
          </a:p>
          <a:p>
            <a:pPr lvl="0" algn="ctr"/>
            <a:r>
              <a:rPr lang="en-US" sz="1628" b="1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Segregation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1" y="4831595"/>
            <a:ext cx="2438145" cy="1371528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lvl="0" algn="ctr"/>
            <a:r>
              <a:rPr lang="en-US" sz="1628" b="1" dirty="0">
                <a:solidFill>
                  <a:srgbClr val="000099"/>
                </a:solidFill>
                <a:latin typeface="+mj-lt"/>
                <a:ea typeface="Cambria" panose="02040503050406030204" pitchFamily="18" charset="0"/>
              </a:rPr>
              <a:t>D</a:t>
            </a:r>
            <a:r>
              <a:rPr lang="en-US" sz="1628" b="1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124499177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7876" y="335556"/>
            <a:ext cx="7313839" cy="592085"/>
          </a:xfrm>
        </p:spPr>
        <p:txBody>
          <a:bodyPr>
            <a:normAutofit/>
          </a:bodyPr>
          <a:lstStyle/>
          <a:p>
            <a:r>
              <a:rPr lang="en-US" dirty="0"/>
              <a:t>SINGLE RESPONSIBILITY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6457" y="1401641"/>
            <a:ext cx="9143044" cy="7078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square" lIns="91433" tIns="45717" rIns="91433" bIns="45717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 principle states that a class should only have one responsibility. Furthermore, it should only have one reason to change.</a:t>
            </a:r>
            <a:endParaRPr lang="en-US" sz="1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703404" y="2635845"/>
            <a:ext cx="8769151" cy="2590664"/>
            <a:chOff x="228600" y="2133600"/>
            <a:chExt cx="8770069" cy="2590800"/>
          </a:xfrm>
        </p:grpSpPr>
        <p:sp>
          <p:nvSpPr>
            <p:cNvPr id="5" name="Rectangle 4"/>
            <p:cNvSpPr/>
            <p:nvPr/>
          </p:nvSpPr>
          <p:spPr>
            <a:xfrm>
              <a:off x="228600" y="2133600"/>
              <a:ext cx="2851150" cy="2590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28" dirty="0">
                <a:solidFill>
                  <a:schemeClr val="tx1"/>
                </a:solidFill>
              </a:endParaRPr>
            </a:p>
            <a:p>
              <a:pPr lvl="0" algn="ctr"/>
              <a:r>
                <a:rPr lang="en-US" sz="1628" dirty="0">
                  <a:solidFill>
                    <a:schemeClr val="tx1"/>
                  </a:solidFill>
                </a:rPr>
                <a:t>A class with one responsibility will have far fewer test cases.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059" y="2133600"/>
              <a:ext cx="2851150" cy="2590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28" b="1" dirty="0">
                <a:solidFill>
                  <a:schemeClr val="tx1"/>
                </a:solidFill>
              </a:endParaRPr>
            </a:p>
            <a:p>
              <a:pPr lvl="0" algn="ctr"/>
              <a:r>
                <a:rPr lang="en-US" sz="1628" dirty="0">
                  <a:solidFill>
                    <a:schemeClr val="tx1"/>
                  </a:solidFill>
                </a:rPr>
                <a:t>Less functionality in a single class will have fewer dependencies.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47519" y="2133600"/>
              <a:ext cx="2851150" cy="2590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28" b="1" dirty="0">
                <a:solidFill>
                  <a:schemeClr val="tx1"/>
                </a:solidFill>
              </a:endParaRPr>
            </a:p>
            <a:p>
              <a:pPr lvl="0" algn="ctr"/>
              <a:endParaRPr lang="en-US" sz="1628" dirty="0">
                <a:solidFill>
                  <a:schemeClr val="tx1"/>
                </a:solidFill>
              </a:endParaRPr>
            </a:p>
            <a:p>
              <a:pPr lvl="0" algn="ctr"/>
              <a:r>
                <a:rPr lang="en-US" sz="1628" dirty="0">
                  <a:solidFill>
                    <a:schemeClr val="tx1"/>
                  </a:solidFill>
                </a:rPr>
                <a:t>Smaller, well-organized classes are easier to search than monolithic ones.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84A4ABF-BC69-4D0A-9780-89107CC71CAE}"/>
              </a:ext>
            </a:extLst>
          </p:cNvPr>
          <p:cNvSpPr/>
          <p:nvPr/>
        </p:nvSpPr>
        <p:spPr bwMode="auto">
          <a:xfrm>
            <a:off x="1703404" y="2635846"/>
            <a:ext cx="2850851" cy="542973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91259" tIns="45630" rIns="91259" bIns="45630" rtlCol="0" anchor="ctr">
            <a:noAutofit/>
          </a:bodyPr>
          <a:lstStyle/>
          <a:p>
            <a:pPr lvl="0" algn="ctr"/>
            <a:r>
              <a:rPr lang="en-US" sz="1628" b="1" dirty="0">
                <a:solidFill>
                  <a:schemeClr val="bg1"/>
                </a:solidFill>
              </a:rPr>
              <a:t>Testing</a:t>
            </a:r>
            <a:r>
              <a:rPr lang="en-US" sz="1628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EAD5F-2574-45D4-B734-C29AEB484DCF}"/>
              </a:ext>
            </a:extLst>
          </p:cNvPr>
          <p:cNvSpPr/>
          <p:nvPr/>
        </p:nvSpPr>
        <p:spPr bwMode="auto">
          <a:xfrm>
            <a:off x="4662554" y="2635846"/>
            <a:ext cx="2850851" cy="542973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91259" tIns="45630" rIns="91259" bIns="45630" rtlCol="0" anchor="ctr">
            <a:noAutofit/>
          </a:bodyPr>
          <a:lstStyle/>
          <a:p>
            <a:pPr lvl="0" algn="ctr"/>
            <a:r>
              <a:rPr lang="en-US" sz="1628" b="1" dirty="0">
                <a:solidFill>
                  <a:schemeClr val="bg1"/>
                </a:solidFill>
              </a:rPr>
              <a:t>Lower Coupling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FACD8-5CC3-4860-AE79-4C5B8C7CB937}"/>
              </a:ext>
            </a:extLst>
          </p:cNvPr>
          <p:cNvSpPr/>
          <p:nvPr/>
        </p:nvSpPr>
        <p:spPr bwMode="auto">
          <a:xfrm>
            <a:off x="7621703" y="2635846"/>
            <a:ext cx="2850851" cy="542973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91259" tIns="45630" rIns="91259" bIns="45630" rtlCol="0" anchor="ctr">
            <a:noAutofit/>
          </a:bodyPr>
          <a:lstStyle/>
          <a:p>
            <a:pPr algn="ctr" defTabSz="871395" eaLnBrk="0" hangingPunct="0">
              <a:tabLst>
                <a:tab pos="1136976" algn="l"/>
              </a:tabLst>
            </a:pPr>
            <a:r>
              <a:rPr lang="en-IN" sz="1628" b="1" dirty="0">
                <a:solidFill>
                  <a:srgbClr val="FFFFFF"/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6650730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7876" y="335556"/>
            <a:ext cx="7313839" cy="592085"/>
          </a:xfrm>
        </p:spPr>
        <p:txBody>
          <a:bodyPr>
            <a:normAutofit/>
          </a:bodyPr>
          <a:lstStyle/>
          <a:p>
            <a:r>
              <a:rPr lang="en-US" dirty="0"/>
              <a:t>OPEN CLOSED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718" y="1429469"/>
            <a:ext cx="9143044" cy="7045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33" tIns="45717" rIns="91433" bIns="45717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1989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 principle states that </a:t>
            </a:r>
            <a:r>
              <a:rPr lang="en-US" sz="1989" dirty="0">
                <a:solidFill>
                  <a:schemeClr val="bg1"/>
                </a:solidFill>
              </a:rPr>
              <a:t>software components should be open for extension, but closed for modification</a:t>
            </a:r>
            <a:r>
              <a:rPr lang="en-US" sz="1989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56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02965-1327-4F99-8976-CCB146F01CA5}"/>
              </a:ext>
            </a:extLst>
          </p:cNvPr>
          <p:cNvSpPr/>
          <p:nvPr/>
        </p:nvSpPr>
        <p:spPr>
          <a:xfrm>
            <a:off x="3007236" y="2635845"/>
            <a:ext cx="2850852" cy="2590664"/>
          </a:xfrm>
          <a:prstGeom prst="rect">
            <a:avLst/>
          </a:prstGeom>
          <a:solidFill>
            <a:srgbClr val="BB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70" dirty="0">
              <a:solidFill>
                <a:schemeClr val="tx1"/>
              </a:solidFill>
            </a:endParaRPr>
          </a:p>
          <a:p>
            <a:pPr lvl="0" algn="ctr"/>
            <a:r>
              <a:rPr lang="en-US" sz="2170" dirty="0">
                <a:solidFill>
                  <a:schemeClr val="tx1"/>
                </a:solidFill>
              </a:rPr>
              <a:t>Remains unchanged.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55717E-6D91-4AC8-AE12-00B8DA3F09F5}"/>
              </a:ext>
            </a:extLst>
          </p:cNvPr>
          <p:cNvSpPr/>
          <p:nvPr/>
        </p:nvSpPr>
        <p:spPr>
          <a:xfrm>
            <a:off x="5966385" y="2635845"/>
            <a:ext cx="2850852" cy="2590664"/>
          </a:xfrm>
          <a:prstGeom prst="rect">
            <a:avLst/>
          </a:prstGeom>
          <a:solidFill>
            <a:srgbClr val="BB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70" b="1" dirty="0">
              <a:solidFill>
                <a:schemeClr val="tx1"/>
              </a:solidFill>
            </a:endParaRPr>
          </a:p>
          <a:p>
            <a:pPr lvl="0" algn="ctr"/>
            <a:r>
              <a:rPr lang="en-US" sz="2170" dirty="0">
                <a:solidFill>
                  <a:schemeClr val="tx1"/>
                </a:solidFill>
              </a:rPr>
              <a:t>Override methods to modify behavior.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936451-BBE6-4AE9-84BD-AA7E4B777C8A}"/>
              </a:ext>
            </a:extLst>
          </p:cNvPr>
          <p:cNvSpPr/>
          <p:nvPr/>
        </p:nvSpPr>
        <p:spPr bwMode="auto">
          <a:xfrm>
            <a:off x="3007236" y="2635846"/>
            <a:ext cx="2850851" cy="54297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91259" tIns="45630" rIns="91259" bIns="45630" rtlCol="0" anchor="ctr">
            <a:noAutofit/>
          </a:bodyPr>
          <a:lstStyle/>
          <a:p>
            <a:pPr lvl="0" algn="ctr"/>
            <a:r>
              <a:rPr lang="en-US" sz="1628" b="1" dirty="0">
                <a:solidFill>
                  <a:schemeClr val="bg1"/>
                </a:solidFill>
              </a:rPr>
              <a:t>Core Logic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C3D5C-2021-4DED-8164-D92A223D060F}"/>
              </a:ext>
            </a:extLst>
          </p:cNvPr>
          <p:cNvSpPr/>
          <p:nvPr/>
        </p:nvSpPr>
        <p:spPr bwMode="auto">
          <a:xfrm>
            <a:off x="5966386" y="2635846"/>
            <a:ext cx="2850851" cy="54297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91259" tIns="45630" rIns="91259" bIns="45630" rtlCol="0" anchor="ctr">
            <a:noAutofit/>
          </a:bodyPr>
          <a:lstStyle/>
          <a:p>
            <a:pPr lvl="0" algn="ctr"/>
            <a:r>
              <a:rPr lang="en-US" sz="1628" b="1" dirty="0">
                <a:solidFill>
                  <a:schemeClr val="bg1"/>
                </a:solidFill>
              </a:rPr>
              <a:t>Extended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184327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7876" y="335556"/>
            <a:ext cx="7313839" cy="592085"/>
          </a:xfrm>
        </p:spPr>
        <p:txBody>
          <a:bodyPr>
            <a:normAutofit/>
          </a:bodyPr>
          <a:lstStyle/>
          <a:p>
            <a:r>
              <a:rPr lang="en-US" dirty="0"/>
              <a:t>LISKOV’S SUBSTITUTION PRINCIPLE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7EE0E-BACF-43A3-8879-B3B66FA2F24A}"/>
              </a:ext>
            </a:extLst>
          </p:cNvPr>
          <p:cNvSpPr/>
          <p:nvPr/>
        </p:nvSpPr>
        <p:spPr>
          <a:xfrm>
            <a:off x="1524718" y="1493536"/>
            <a:ext cx="9143044" cy="704546"/>
          </a:xfrm>
          <a:prstGeom prst="rect">
            <a:avLst/>
          </a:prstGeom>
          <a:solidFill>
            <a:srgbClr val="2295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33" tIns="45717" rIns="91433" bIns="45717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1989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 principle states that </a:t>
            </a:r>
            <a:r>
              <a:rPr lang="en-US" sz="1989" dirty="0">
                <a:solidFill>
                  <a:schemeClr val="bg1"/>
                </a:solidFill>
              </a:rPr>
              <a:t>derived types must be completely substitutable for their base types.</a:t>
            </a:r>
            <a:endParaRPr lang="en-US" sz="1356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75CAC6-7263-4800-B378-4AD3301B426D}"/>
              </a:ext>
            </a:extLst>
          </p:cNvPr>
          <p:cNvGrpSpPr/>
          <p:nvPr/>
        </p:nvGrpSpPr>
        <p:grpSpPr>
          <a:xfrm>
            <a:off x="4670574" y="2732498"/>
            <a:ext cx="2850852" cy="2590664"/>
            <a:chOff x="3479176" y="2914683"/>
            <a:chExt cx="3152435" cy="28647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AB3818-5A6D-4BBA-9461-A631D03BBDAB}"/>
                </a:ext>
              </a:extLst>
            </p:cNvPr>
            <p:cNvSpPr/>
            <p:nvPr/>
          </p:nvSpPr>
          <p:spPr>
            <a:xfrm>
              <a:off x="3479176" y="2914683"/>
              <a:ext cx="3152435" cy="28647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170" b="1" dirty="0">
                <a:solidFill>
                  <a:schemeClr val="tx1"/>
                </a:solidFill>
              </a:endParaRPr>
            </a:p>
            <a:p>
              <a:pPr lvl="0" algn="ctr"/>
              <a:r>
                <a:rPr lang="en-US" sz="2170" dirty="0">
                  <a:solidFill>
                    <a:schemeClr val="tx1"/>
                  </a:solidFill>
                </a:rPr>
                <a:t>Objects of subclasses behave in same way as objects of super class.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61EDE2-F9F4-4D17-A31B-45BB8CB70D29}"/>
                </a:ext>
              </a:extLst>
            </p:cNvPr>
            <p:cNvSpPr/>
            <p:nvPr/>
          </p:nvSpPr>
          <p:spPr bwMode="auto">
            <a:xfrm>
              <a:off x="3479177" y="2914683"/>
              <a:ext cx="3152434" cy="600413"/>
            </a:xfrm>
            <a:prstGeom prst="rect">
              <a:avLst/>
            </a:prstGeom>
            <a:solidFill>
              <a:schemeClr val="accent5"/>
            </a:solidFill>
            <a:ln w="6350">
              <a:noFill/>
              <a:miter lim="800000"/>
              <a:headEnd/>
              <a:tailEnd/>
            </a:ln>
          </p:spPr>
          <p:txBody>
            <a:bodyPr lIns="91259" tIns="45630" rIns="91259" bIns="45630" rtlCol="0" anchor="ctr">
              <a:noAutofit/>
            </a:bodyPr>
            <a:lstStyle/>
            <a:p>
              <a:pPr lvl="0" algn="ctr"/>
              <a:r>
                <a:rPr lang="en-US" sz="1628" b="1" dirty="0">
                  <a:solidFill>
                    <a:schemeClr val="bg1"/>
                  </a:solidFill>
                </a:rPr>
                <a:t>Behavioral Consistency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0736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7876" y="335556"/>
            <a:ext cx="7313839" cy="592085"/>
          </a:xfrm>
        </p:spPr>
        <p:txBody>
          <a:bodyPr>
            <a:norm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54DAC4-AB57-49DE-B25D-E48B86A4E4C1}"/>
              </a:ext>
            </a:extLst>
          </p:cNvPr>
          <p:cNvSpPr/>
          <p:nvPr/>
        </p:nvSpPr>
        <p:spPr>
          <a:xfrm>
            <a:off x="1524718" y="1408131"/>
            <a:ext cx="9143044" cy="704546"/>
          </a:xfrm>
          <a:prstGeom prst="rect">
            <a:avLst/>
          </a:prstGeom>
          <a:solidFill>
            <a:srgbClr val="2295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33" tIns="45717" rIns="91433" bIns="45717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1989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 principle states that </a:t>
            </a:r>
            <a:r>
              <a:rPr lang="en-US" sz="1989" dirty="0">
                <a:solidFill>
                  <a:schemeClr val="bg1"/>
                </a:solidFill>
              </a:rPr>
              <a:t>clients should not be forced to implement unnecessary methods which they will not use.</a:t>
            </a:r>
            <a:endParaRPr lang="en-US" sz="1356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044DA-D9E0-49A7-9BFB-E36B50916AA0}"/>
              </a:ext>
            </a:extLst>
          </p:cNvPr>
          <p:cNvSpPr/>
          <p:nvPr/>
        </p:nvSpPr>
        <p:spPr>
          <a:xfrm>
            <a:off x="4670574" y="2766485"/>
            <a:ext cx="2850852" cy="1477288"/>
          </a:xfrm>
          <a:prstGeom prst="rect">
            <a:avLst/>
          </a:prstGeom>
          <a:solidFill>
            <a:srgbClr val="BBDD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170" dirty="0">
                <a:solidFill>
                  <a:schemeClr val="tx1"/>
                </a:solidFill>
              </a:rPr>
              <a:t>Single Responsibility for Interfaces </a:t>
            </a:r>
          </a:p>
        </p:txBody>
      </p:sp>
    </p:spTree>
    <p:extLst>
      <p:ext uri="{BB962C8B-B14F-4D97-AF65-F5344CB8AC3E}">
        <p14:creationId xmlns:p14="http://schemas.microsoft.com/office/powerpoint/2010/main" val="37434810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7876" y="335556"/>
            <a:ext cx="7313839" cy="592085"/>
          </a:xfrm>
        </p:spPr>
        <p:txBody>
          <a:bodyPr>
            <a:noAutofit/>
          </a:bodyPr>
          <a:lstStyle/>
          <a:p>
            <a:r>
              <a:rPr lang="en-US" dirty="0"/>
              <a:t>DEPENDENCY INJECTION OR INVERSION PRINCIPLE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946EF7-4146-4DD5-87E9-1EB20E7092CB}"/>
              </a:ext>
            </a:extLst>
          </p:cNvPr>
          <p:cNvSpPr/>
          <p:nvPr/>
        </p:nvSpPr>
        <p:spPr>
          <a:xfrm>
            <a:off x="1524718" y="1647573"/>
            <a:ext cx="9143044" cy="398436"/>
          </a:xfrm>
          <a:prstGeom prst="rect">
            <a:avLst/>
          </a:prstGeom>
          <a:solidFill>
            <a:srgbClr val="2295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33" tIns="45717" rIns="91433" bIns="45717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1989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 principle states that </a:t>
            </a:r>
            <a:r>
              <a:rPr lang="en-US" sz="1989" dirty="0">
                <a:solidFill>
                  <a:schemeClr val="bg1"/>
                </a:solidFill>
              </a:rPr>
              <a:t>depend on abstractions, not on concretions.</a:t>
            </a:r>
            <a:endParaRPr lang="en-US" sz="1356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E563A-4C78-4EEE-B47A-482B640D061C}"/>
              </a:ext>
            </a:extLst>
          </p:cNvPr>
          <p:cNvSpPr/>
          <p:nvPr/>
        </p:nvSpPr>
        <p:spPr>
          <a:xfrm>
            <a:off x="4018779" y="2766484"/>
            <a:ext cx="4154445" cy="1647347"/>
          </a:xfrm>
          <a:prstGeom prst="rect">
            <a:avLst/>
          </a:prstGeom>
          <a:solidFill>
            <a:srgbClr val="BBDD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170" dirty="0">
                <a:solidFill>
                  <a:schemeClr val="tx1"/>
                </a:solidFill>
              </a:rPr>
              <a:t>Only abstractions are exposed</a:t>
            </a:r>
          </a:p>
          <a:p>
            <a:pPr lvl="0" algn="ctr"/>
            <a:endParaRPr lang="en-US" sz="2170" dirty="0">
              <a:solidFill>
                <a:schemeClr val="tx1"/>
              </a:solidFill>
            </a:endParaRPr>
          </a:p>
          <a:p>
            <a:pPr lvl="0" algn="ctr"/>
            <a:r>
              <a:rPr lang="en-US" sz="2170" dirty="0">
                <a:solidFill>
                  <a:schemeClr val="tx1"/>
                </a:solidFill>
              </a:rPr>
              <a:t>Implementation is hidden</a:t>
            </a:r>
          </a:p>
        </p:txBody>
      </p:sp>
    </p:spTree>
    <p:extLst>
      <p:ext uri="{BB962C8B-B14F-4D97-AF65-F5344CB8AC3E}">
        <p14:creationId xmlns:p14="http://schemas.microsoft.com/office/powerpoint/2010/main" val="13114312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Widescreen</PresentationFormat>
  <Paragraphs>119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Trebuchet MS</vt:lpstr>
      <vt:lpstr>Office Theme</vt:lpstr>
      <vt:lpstr>PowerPoint Presentation</vt:lpstr>
      <vt:lpstr>SOLID PRINCIPLES</vt:lpstr>
      <vt:lpstr>SINGLE RESPONSIBILITY</vt:lpstr>
      <vt:lpstr>OPEN CLOSED PRINCIPLE</vt:lpstr>
      <vt:lpstr>LISKOV’S SUBSTITUTION PRINCIPLE</vt:lpstr>
      <vt:lpstr>INTERFACE SEGREGATION PRINCIPLE</vt:lpstr>
      <vt:lpstr>DEPENDENCY INJECTION OR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Patkar</dc:creator>
  <cp:lastModifiedBy>Prasanna Patkar</cp:lastModifiedBy>
  <cp:revision>1</cp:revision>
  <dcterms:created xsi:type="dcterms:W3CDTF">2021-11-20T13:07:46Z</dcterms:created>
  <dcterms:modified xsi:type="dcterms:W3CDTF">2021-11-20T13:08:27Z</dcterms:modified>
</cp:coreProperties>
</file>