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9.xml" ContentType="application/vnd.openxmlformats-officedocument.presentationml.notesSlide+xml"/>
  <Override PartName="/ppt/tags/tag41.xml" ContentType="application/vnd.openxmlformats-officedocument.presentationml.tags+xml"/>
  <Override PartName="/ppt/notesSlides/notesSlide30.xml" ContentType="application/vnd.openxmlformats-officedocument.presentationml.notesSlide+xml"/>
  <Override PartName="/ppt/tags/tag42.xml" ContentType="application/vnd.openxmlformats-officedocument.presentationml.tags+xml"/>
  <Override PartName="/ppt/notesSlides/notesSlide31.xml" ContentType="application/vnd.openxmlformats-officedocument.presentationml.notesSlide+xml"/>
  <Override PartName="/ppt/tags/tag43.xml" ContentType="application/vnd.openxmlformats-officedocument.presentationml.tags+xml"/>
  <Override PartName="/ppt/notesSlides/notesSlide32.xml" ContentType="application/vnd.openxmlformats-officedocument.presentationml.notesSlide+xml"/>
  <Override PartName="/ppt/tags/tag44.xml" ContentType="application/vnd.openxmlformats-officedocument.presentationml.tags+xml"/>
  <Override PartName="/ppt/notesSlides/notesSlide33.xml" ContentType="application/vnd.openxmlformats-officedocument.presentationml.notesSlide+xml"/>
  <Override PartName="/ppt/tags/tag45.xml" ContentType="application/vnd.openxmlformats-officedocument.presentationml.tags+xml"/>
  <Override PartName="/ppt/notesSlides/notesSlide34.xml" ContentType="application/vnd.openxmlformats-officedocument.presentationml.notesSlide+xml"/>
  <Override PartName="/ppt/tags/tag46.xml" ContentType="application/vnd.openxmlformats-officedocument.presentationml.tags+xml"/>
  <Override PartName="/ppt/notesSlides/notesSlide35.xml" ContentType="application/vnd.openxmlformats-officedocument.presentationml.notesSlide+xml"/>
  <Override PartName="/ppt/tags/tag47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42"/>
  </p:notesMasterIdLst>
  <p:sldIdLst>
    <p:sldId id="357" r:id="rId6"/>
    <p:sldId id="771" r:id="rId7"/>
    <p:sldId id="784" r:id="rId8"/>
    <p:sldId id="655" r:id="rId9"/>
    <p:sldId id="737" r:id="rId10"/>
    <p:sldId id="785" r:id="rId11"/>
    <p:sldId id="738" r:id="rId12"/>
    <p:sldId id="739" r:id="rId13"/>
    <p:sldId id="740" r:id="rId14"/>
    <p:sldId id="741" r:id="rId15"/>
    <p:sldId id="772" r:id="rId16"/>
    <p:sldId id="786" r:id="rId17"/>
    <p:sldId id="743" r:id="rId18"/>
    <p:sldId id="744" r:id="rId19"/>
    <p:sldId id="745" r:id="rId20"/>
    <p:sldId id="751" r:id="rId21"/>
    <p:sldId id="752" r:id="rId22"/>
    <p:sldId id="753" r:id="rId23"/>
    <p:sldId id="774" r:id="rId24"/>
    <p:sldId id="773" r:id="rId25"/>
    <p:sldId id="783" r:id="rId26"/>
    <p:sldId id="756" r:id="rId27"/>
    <p:sldId id="775" r:id="rId28"/>
    <p:sldId id="776" r:id="rId29"/>
    <p:sldId id="777" r:id="rId30"/>
    <p:sldId id="778" r:id="rId31"/>
    <p:sldId id="779" r:id="rId32"/>
    <p:sldId id="760" r:id="rId33"/>
    <p:sldId id="782" r:id="rId34"/>
    <p:sldId id="761" r:id="rId35"/>
    <p:sldId id="762" r:id="rId36"/>
    <p:sldId id="765" r:id="rId37"/>
    <p:sldId id="767" r:id="rId38"/>
    <p:sldId id="768" r:id="rId39"/>
    <p:sldId id="780" r:id="rId40"/>
    <p:sldId id="78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78719" autoAdjust="0"/>
  </p:normalViewPr>
  <p:slideViewPr>
    <p:cSldViewPr snapToGrid="0">
      <p:cViewPr>
        <p:scale>
          <a:sx n="60" d="100"/>
          <a:sy n="60" d="100"/>
        </p:scale>
        <p:origin x="936" y="336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\ObjectConcatenationDemo.java</a:t>
            </a:r>
          </a:p>
          <a:p>
            <a:endParaRPr lang="en-US" dirty="0"/>
          </a:p>
          <a:p>
            <a:r>
              <a:rPr lang="en-US" dirty="0"/>
              <a:t>Continued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2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\ObjectConcatenationDemo.java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1463" y="6791325"/>
            <a:ext cx="40957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233A808-4DDB-4EF1-91B3-AE288395A220}" type="slidenum">
              <a:rPr kumimoji="0" lang="en-US" altLang="en-US" sz="2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12</a:t>
            </a:fld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0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\StringEqualsDemo.java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\StringContainsDemo.java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8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79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34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\StringReplaceDemo.java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16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46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0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6/6/2019 2:34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\exercises\</a:t>
            </a:r>
            <a:r>
              <a:rPr lang="en-US" dirty="0" err="1"/>
              <a:t>stringmathformatter</a:t>
            </a:r>
            <a:r>
              <a:rPr lang="en-US" dirty="0"/>
              <a:t>\PalindromeChecker.java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9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1463" y="6791325"/>
            <a:ext cx="40957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233A808-4DDB-4EF1-91B3-AE288395A220}" type="slidenum">
              <a:rPr kumimoji="0" lang="en-US" altLang="en-US" sz="2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21</a:t>
            </a:fld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8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1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21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6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02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89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74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\MathFunctionsDemo.java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6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1463" y="6791325"/>
            <a:ext cx="40957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233A808-4DDB-4EF1-91B3-AE288395A220}" type="slidenum">
              <a:rPr kumimoji="0" lang="en-US" altLang="en-US" sz="2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29</a:t>
            </a:fld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3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1463" y="6791325"/>
            <a:ext cx="40957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233A808-4DDB-4EF1-91B3-AE288395A220}" type="slidenum">
              <a:rPr kumimoji="0" lang="en-US" altLang="en-US" sz="2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</a:t>
            </a:fld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03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04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04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25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62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\FormatterDemo.java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42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82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en-US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25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\MakeString.java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6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1463" y="6791325"/>
            <a:ext cx="40957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233A808-4DDB-4EF1-91B3-AE288395A220}" type="slidenum">
              <a:rPr kumimoji="0" lang="en-US" altLang="en-US" sz="2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</a:t>
            </a:fld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0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stringmathformatter</a:t>
            </a:r>
            <a:r>
              <a:rPr lang="en-US" dirty="0"/>
              <a:t>\StringLengthDemo.java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5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4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String, Math, Formatter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Operations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3A1AE5-E842-4E89-9FD2-672564706A5E}"/>
              </a:ext>
            </a:extLst>
          </p:cNvPr>
          <p:cNvSpPr/>
          <p:nvPr/>
        </p:nvSpPr>
        <p:spPr>
          <a:xfrm>
            <a:off x="301925" y="1773032"/>
            <a:ext cx="8540151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Override toString() for Box class.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Box {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width;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height;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depth;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Box(</a:t>
            </a:r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w,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h,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    width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= w;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    height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= h;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    depth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= d;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toString() {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"Dimensions are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width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by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depth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by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height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Override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toString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() method for any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204957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Operations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1A99AC-C13E-4AEC-8344-3CFD316B98BA}"/>
              </a:ext>
            </a:extLst>
          </p:cNvPr>
          <p:cNvSpPr/>
          <p:nvPr/>
        </p:nvSpPr>
        <p:spPr>
          <a:xfrm>
            <a:off x="1036428" y="1604139"/>
            <a:ext cx="70711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Box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box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Box(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"Box b: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box;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concatenate Box object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System.out.println(box);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convert Box to string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System.out.println(str);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1DFAE3F-EBDC-4328-9B6D-A7888C64B257}"/>
              </a:ext>
            </a:extLst>
          </p:cNvPr>
          <p:cNvSpPr/>
          <p:nvPr/>
        </p:nvSpPr>
        <p:spPr>
          <a:xfrm>
            <a:off x="1751163" y="3105835"/>
            <a:ext cx="56416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</a:rPr>
              <a:t>As the object returns string because of its </a:t>
            </a:r>
            <a:r>
              <a:rPr lang="en-IN" b="1" dirty="0" err="1">
                <a:latin typeface="Cambria" panose="02040503050406030204" pitchFamily="18" charset="0"/>
              </a:rPr>
              <a:t>toString</a:t>
            </a:r>
            <a:r>
              <a:rPr lang="en-IN" b="1" dirty="0">
                <a:latin typeface="Cambria" panose="02040503050406030204" pitchFamily="18" charset="0"/>
              </a:rPr>
              <a:t>() </a:t>
            </a:r>
            <a:r>
              <a:rPr lang="en-IN" b="1" dirty="0" smtClean="0">
                <a:latin typeface="Cambria" panose="02040503050406030204" pitchFamily="18" charset="0"/>
              </a:rPr>
              <a:t>method, we </a:t>
            </a:r>
            <a:r>
              <a:rPr lang="en-IN" b="1" dirty="0">
                <a:latin typeface="Cambria" panose="02040503050406030204" pitchFamily="18" charset="0"/>
              </a:rPr>
              <a:t>can concatenate with other </a:t>
            </a:r>
            <a:r>
              <a:rPr lang="en-IN" b="1" dirty="0" smtClean="0">
                <a:latin typeface="Cambria" panose="02040503050406030204" pitchFamily="18" charset="0"/>
              </a:rPr>
              <a:t>string.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Override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toString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() method for any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308524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Building blocks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600075" y="2076450"/>
            <a:ext cx="7324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Box 8"/>
          <p:cNvSpPr txBox="1">
            <a:spLocks noChangeArrowheads="1"/>
          </p:cNvSpPr>
          <p:nvPr/>
        </p:nvSpPr>
        <p:spPr bwMode="auto">
          <a:xfrm>
            <a:off x="2438400" y="3505200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3200" b="1" kern="0" dirty="0" smtClean="0">
                <a:solidFill>
                  <a:srgbClr val="000000"/>
                </a:solidFill>
                <a:latin typeface="Cambria" panose="02040503050406030204" pitchFamily="18" charset="0"/>
                <a:ea typeface="Arial Unicode MS" pitchFamily="34" charset="-128"/>
              </a:rPr>
              <a:t>String Comparing </a:t>
            </a:r>
            <a:endParaRPr lang="en-US" altLang="en-US" sz="3200" b="1" kern="0" dirty="0">
              <a:solidFill>
                <a:srgbClr val="000000"/>
              </a:solidFill>
              <a:latin typeface="Cambria" panose="02040503050406030204" pitchFamily="18" charset="0"/>
              <a:ea typeface="Arial Unicode MS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102961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Comparison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552B53-028F-42C6-8616-8F347738F179}"/>
              </a:ext>
            </a:extLst>
          </p:cNvPr>
          <p:cNvSpPr/>
          <p:nvPr/>
        </p:nvSpPr>
        <p:spPr>
          <a:xfrm>
            <a:off x="169223" y="1669518"/>
            <a:ext cx="8805554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helloTxt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</a:t>
            </a:r>
            <a:r>
              <a:rPr lang="en-US" sz="1600" b="1" noProof="1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;```````````````````````````````````````````````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anotherHelloTxt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goodByeTxt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"Good-bye"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upperCaseHelloTxt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System.out.println(helloTxt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equals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anotherHelloTxt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-&gt;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helloTxt.equals(anotherHelloTxt));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System.out.println(helloTxt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equals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goodByeTxt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-&gt;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helloTxt.equals(goodByeTxt));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System.out.println(helloTxt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equals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upperCaseHelloTxt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-&gt;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helloTxt.equals(upperCaseHelloTxt));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System.out.println(helloTxt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equalsIgnoreCase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upperCaseHelloTxt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-&gt;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helloTxt.equalsIgnoreCase(upperCaseHelloTxt));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equals( ) and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equalsIgnoreCase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( 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40762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Comparison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6AE140-236B-452D-B16C-1727ACDAA507}"/>
              </a:ext>
            </a:extLst>
          </p:cNvPr>
          <p:cNvSpPr/>
          <p:nvPr/>
        </p:nvSpPr>
        <p:spPr>
          <a:xfrm>
            <a:off x="0" y="1758006"/>
            <a:ext cx="8982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The contains( ) method checks if substring exists in </a:t>
            </a:r>
            <a:r>
              <a:rPr lang="en-IN" dirty="0" err="1">
                <a:latin typeface="Cambria" panose="02040503050406030204" pitchFamily="18" charset="0"/>
              </a:rPr>
              <a:t>parentString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6E8CDBF-DD5F-4795-BEB3-258F0EDE2E34}"/>
              </a:ext>
            </a:extLst>
          </p:cNvPr>
          <p:cNvSpPr/>
          <p:nvPr/>
        </p:nvSpPr>
        <p:spPr>
          <a:xfrm>
            <a:off x="509699" y="3259165"/>
            <a:ext cx="812460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sentence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 Boss"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helloTxt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System.out.println(sentence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contains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helloTxt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-&gt;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								+ sentence.contains(helloTxt));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contains()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392677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Comparison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6AE140-236B-452D-B16C-1727ACDAA507}"/>
              </a:ext>
            </a:extLst>
          </p:cNvPr>
          <p:cNvSpPr/>
          <p:nvPr/>
        </p:nvSpPr>
        <p:spPr>
          <a:xfrm>
            <a:off x="352352" y="1797763"/>
            <a:ext cx="8439296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String defines two routines that are, more or less, specialized forms of </a:t>
            </a:r>
            <a:r>
              <a:rPr lang="en-IN" dirty="0" err="1">
                <a:latin typeface="Cambria" panose="02040503050406030204" pitchFamily="18" charset="0"/>
              </a:rPr>
              <a:t>regionMatches</a:t>
            </a:r>
            <a:r>
              <a:rPr lang="en-IN" dirty="0">
                <a:latin typeface="Cambria" panose="02040503050406030204" pitchFamily="18" charset="0"/>
              </a:rPr>
              <a:t>( ). The </a:t>
            </a:r>
            <a:r>
              <a:rPr lang="en-IN" dirty="0" err="1">
                <a:latin typeface="Cambria" panose="02040503050406030204" pitchFamily="18" charset="0"/>
              </a:rPr>
              <a:t>startsWith</a:t>
            </a:r>
            <a:r>
              <a:rPr lang="en-IN" dirty="0">
                <a:latin typeface="Cambria" panose="02040503050406030204" pitchFamily="18" charset="0"/>
              </a:rPr>
              <a:t>( ) method determines whether a given String begins with a specified string. Conversely, </a:t>
            </a:r>
            <a:r>
              <a:rPr lang="en-IN" dirty="0" err="1">
                <a:latin typeface="Cambria" panose="02040503050406030204" pitchFamily="18" charset="0"/>
              </a:rPr>
              <a:t>endsWith</a:t>
            </a:r>
            <a:r>
              <a:rPr lang="en-IN" dirty="0">
                <a:latin typeface="Cambria" panose="02040503050406030204" pitchFamily="18" charset="0"/>
              </a:rPr>
              <a:t>( ) determines whether the String in question ends with a specified string.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Here, str is the String being tested. If the string matches, true is returned. Otherwise, false is returned.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090424"/>
            <a:ext cx="457200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sz="1600" b="1" dirty="0" err="1">
                <a:solidFill>
                  <a:srgbClr val="4EC9B0"/>
                </a:solidFill>
                <a:latin typeface="Courier New" panose="02070309020205020404" pitchFamily="49" charset="0"/>
              </a:rPr>
              <a:t>boolean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startsWith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4EC9B0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sz="1600" b="1" dirty="0" err="1">
                <a:solidFill>
                  <a:srgbClr val="4EC9B0"/>
                </a:solidFill>
                <a:latin typeface="Courier New" panose="02070309020205020404" pitchFamily="49" charset="0"/>
              </a:rPr>
              <a:t>boolean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endsWith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4EC9B0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n-IN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endParaRPr lang="en-IN" sz="16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startsWith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() and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endsWith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700647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Strings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DB3DEC-D353-4693-A353-4E3B71484A29}"/>
              </a:ext>
            </a:extLst>
          </p:cNvPr>
          <p:cNvSpPr/>
          <p:nvPr/>
        </p:nvSpPr>
        <p:spPr>
          <a:xfrm>
            <a:off x="528917" y="1688679"/>
            <a:ext cx="8274423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You can concatenate two strings using </a:t>
            </a:r>
            <a:r>
              <a:rPr lang="en-IN" dirty="0" err="1">
                <a:latin typeface="Cambria" panose="02040503050406030204" pitchFamily="18" charset="0"/>
              </a:rPr>
              <a:t>concat</a:t>
            </a:r>
            <a:r>
              <a:rPr lang="en-IN" dirty="0">
                <a:latin typeface="Cambria" panose="02040503050406030204" pitchFamily="18" charset="0"/>
              </a:rPr>
              <a:t>( ), shown here: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Also you can use </a:t>
            </a:r>
            <a:r>
              <a:rPr lang="en-IN" b="1" dirty="0" smtClean="0">
                <a:latin typeface="Cambria" panose="02040503050406030204" pitchFamily="18" charset="0"/>
              </a:rPr>
              <a:t>+ </a:t>
            </a:r>
            <a:r>
              <a:rPr lang="en-IN" dirty="0" smtClean="0">
                <a:latin typeface="Cambria" panose="02040503050406030204" pitchFamily="18" charset="0"/>
              </a:rPr>
              <a:t>to </a:t>
            </a:r>
            <a:r>
              <a:rPr lang="en-IN" dirty="0">
                <a:latin typeface="Cambria" panose="02040503050406030204" pitchFamily="18" charset="0"/>
              </a:rPr>
              <a:t>concatenate strings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7471" y="2319621"/>
            <a:ext cx="24644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</a:rPr>
              <a:t>String </a:t>
            </a:r>
            <a:r>
              <a:rPr lang="en-IN" sz="1600" b="1" dirty="0" err="1">
                <a:latin typeface="Cambria" panose="02040503050406030204" pitchFamily="18" charset="0"/>
              </a:rPr>
              <a:t>concat</a:t>
            </a:r>
            <a:r>
              <a:rPr lang="en-IN" sz="1600" b="1" dirty="0">
                <a:latin typeface="Cambria" panose="02040503050406030204" pitchFamily="18" charset="0"/>
              </a:rPr>
              <a:t>(String </a:t>
            </a:r>
            <a:r>
              <a:rPr lang="en-IN" sz="1600" b="1" dirty="0" err="1">
                <a:latin typeface="Cambria" panose="02040503050406030204" pitchFamily="18" charset="0"/>
              </a:rPr>
              <a:t>str</a:t>
            </a:r>
            <a:r>
              <a:rPr lang="en-IN" sz="1600" b="1" dirty="0">
                <a:latin typeface="Cambria" panose="02040503050406030204" pitchFamily="18" charset="0"/>
              </a:rPr>
              <a:t>)</a:t>
            </a:r>
            <a:endParaRPr lang="en-IN" sz="1600" b="1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Modifying Strings –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718708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Strings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DB3DEC-D353-4693-A353-4E3B71484A29}"/>
              </a:ext>
            </a:extLst>
          </p:cNvPr>
          <p:cNvSpPr/>
          <p:nvPr/>
        </p:nvSpPr>
        <p:spPr>
          <a:xfrm>
            <a:off x="0" y="1688679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</a:rPr>
              <a:t>The replace( ) method replaces a </a:t>
            </a:r>
            <a:r>
              <a:rPr lang="en-IN" dirty="0" err="1">
                <a:latin typeface="Cambria" panose="02040503050406030204" pitchFamily="18" charset="0"/>
              </a:rPr>
              <a:t>subString</a:t>
            </a:r>
            <a:r>
              <a:rPr lang="en-IN" dirty="0">
                <a:latin typeface="Cambria" panose="02040503050406030204" pitchFamily="18" charset="0"/>
              </a:rPr>
              <a:t> by another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4C3B963-16B1-4B61-B74A-24E6D7394BD5}"/>
              </a:ext>
            </a:extLst>
          </p:cNvPr>
          <p:cNvSpPr/>
          <p:nvPr/>
        </p:nvSpPr>
        <p:spPr>
          <a:xfrm>
            <a:off x="957533" y="2460888"/>
            <a:ext cx="722893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sentence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 Boss"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searchTxt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replaceTxt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"Yes"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replacedSentence =sentence.replace(searchTxt, replaceTxt);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Modifying Strings – replace()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854924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Strings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DB3DEC-D353-4693-A353-4E3B71484A29}"/>
              </a:ext>
            </a:extLst>
          </p:cNvPr>
          <p:cNvSpPr/>
          <p:nvPr/>
        </p:nvSpPr>
        <p:spPr>
          <a:xfrm>
            <a:off x="434789" y="1688679"/>
            <a:ext cx="8274423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The trim( ) method returns a copy of the invoking string from which any leading and trailing whitespace has been removed.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Here is an example: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This puts the string “</a:t>
            </a:r>
            <a:r>
              <a:rPr lang="en-IN" b="1" dirty="0">
                <a:latin typeface="Cambria" panose="02040503050406030204" pitchFamily="18" charset="0"/>
              </a:rPr>
              <a:t>Hello World</a:t>
            </a:r>
            <a:r>
              <a:rPr lang="en-IN" dirty="0">
                <a:latin typeface="Cambria" panose="02040503050406030204" pitchFamily="18" charset="0"/>
              </a:rPr>
              <a:t>” into s removing the last whitespace.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4C9A70-C474-4DD3-9268-EA8C94BD088D}"/>
              </a:ext>
            </a:extLst>
          </p:cNvPr>
          <p:cNvSpPr/>
          <p:nvPr/>
        </p:nvSpPr>
        <p:spPr>
          <a:xfrm>
            <a:off x="2381336" y="3265675"/>
            <a:ext cx="43813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 = 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 Hello World 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.trim();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Modifying Strings – trim()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852873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Strings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DB3DEC-D353-4693-A353-4E3B71484A29}"/>
              </a:ext>
            </a:extLst>
          </p:cNvPr>
          <p:cNvSpPr/>
          <p:nvPr/>
        </p:nvSpPr>
        <p:spPr>
          <a:xfrm>
            <a:off x="528917" y="1688679"/>
            <a:ext cx="8274423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The trim( ) method returns a copy of the invoking string from which any leading and trailing whitespace has been removed.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Here is an example: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This puts the string “</a:t>
            </a:r>
            <a:r>
              <a:rPr lang="en-IN" b="1" dirty="0">
                <a:latin typeface="Cambria" panose="02040503050406030204" pitchFamily="18" charset="0"/>
              </a:rPr>
              <a:t>Hello World</a:t>
            </a:r>
            <a:r>
              <a:rPr lang="en-IN" dirty="0">
                <a:latin typeface="Cambria" panose="02040503050406030204" pitchFamily="18" charset="0"/>
              </a:rPr>
              <a:t>” into s removing the last whitespace.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4C9A70-C474-4DD3-9268-EA8C94BD088D}"/>
              </a:ext>
            </a:extLst>
          </p:cNvPr>
          <p:cNvSpPr/>
          <p:nvPr/>
        </p:nvSpPr>
        <p:spPr>
          <a:xfrm>
            <a:off x="2381336" y="3305432"/>
            <a:ext cx="43813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 = 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 Hello World 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.trim();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Strings – iterate each character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169089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In this </a:t>
            </a: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session, you will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learn about: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Strings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Identifying Length of String 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String Comparing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Searching within String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Replacing String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Math Functions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Formatting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Strings</a:t>
            </a: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56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Strings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6192"/>
            <a:ext cx="1721922" cy="613301"/>
          </a:xfrm>
          <a:prstGeom prst="rect">
            <a:avLst/>
          </a:prstGeom>
          <a:solidFill>
            <a:srgbClr val="57807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DB3DEC-D353-4693-A353-4E3B71484A29}"/>
              </a:ext>
            </a:extLst>
          </p:cNvPr>
          <p:cNvSpPr/>
          <p:nvPr/>
        </p:nvSpPr>
        <p:spPr>
          <a:xfrm>
            <a:off x="528917" y="1688679"/>
            <a:ext cx="827442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Create a class </a:t>
            </a:r>
            <a:r>
              <a:rPr lang="en-US" sz="2000" dirty="0" err="1">
                <a:latin typeface="Cambria" panose="02040503050406030204" pitchFamily="18" charset="0"/>
              </a:rPr>
              <a:t>PalindromeChecker</a:t>
            </a: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Check whether a given string is palindrome or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 What is a </a:t>
            </a:r>
            <a:r>
              <a:rPr lang="en-US" b="1" dirty="0">
                <a:latin typeface="Cambria" panose="02040503050406030204" pitchFamily="18" charset="0"/>
              </a:rPr>
              <a:t>palindrome string</a:t>
            </a:r>
            <a:r>
              <a:rPr lang="en-US" dirty="0">
                <a:latin typeface="Cambria" panose="02040503050406030204" pitchFamily="18" charset="0"/>
              </a:rPr>
              <a:t>? It is a </a:t>
            </a:r>
            <a:r>
              <a:rPr lang="en-US" b="1" dirty="0">
                <a:latin typeface="Cambria" panose="02040503050406030204" pitchFamily="18" charset="0"/>
              </a:rPr>
              <a:t>string</a:t>
            </a:r>
            <a:r>
              <a:rPr lang="en-US" dirty="0">
                <a:latin typeface="Cambria" panose="02040503050406030204" pitchFamily="18" charset="0"/>
              </a:rPr>
              <a:t> that reads the same backward as well as forward </a:t>
            </a: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306919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Building blocks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600075" y="2076450"/>
            <a:ext cx="7324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Box 8"/>
          <p:cNvSpPr txBox="1">
            <a:spLocks noChangeArrowheads="1"/>
          </p:cNvSpPr>
          <p:nvPr/>
        </p:nvSpPr>
        <p:spPr bwMode="auto">
          <a:xfrm>
            <a:off x="2438400" y="3505200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3200" b="1" kern="0" dirty="0" smtClean="0">
                <a:solidFill>
                  <a:srgbClr val="000000"/>
                </a:solidFill>
                <a:latin typeface="Cambria" panose="02040503050406030204" pitchFamily="18" charset="0"/>
                <a:ea typeface="Arial Unicode MS" pitchFamily="34" charset="-128"/>
              </a:rPr>
              <a:t>Math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191117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Math Class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035" y="2045661"/>
            <a:ext cx="3160643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Math class is part of the </a:t>
            </a:r>
            <a:r>
              <a:rPr lang="en-US" dirty="0" err="1">
                <a:latin typeface="Cambria" panose="02040503050406030204" pitchFamily="18" charset="0"/>
              </a:rPr>
              <a:t>java.lang</a:t>
            </a:r>
            <a:r>
              <a:rPr lang="en-US" dirty="0">
                <a:latin typeface="Cambria" panose="02040503050406030204" pitchFamily="18" charset="0"/>
              </a:rPr>
              <a:t> package.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966" y="2045661"/>
            <a:ext cx="3160643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Math class contains methods that perform various </a:t>
            </a:r>
            <a:r>
              <a:rPr lang="en-US" dirty="0" smtClean="0">
                <a:latin typeface="Cambria" panose="02040503050406030204" pitchFamily="18" charset="0"/>
              </a:rPr>
              <a:t>mathematical functions</a:t>
            </a:r>
            <a:r>
              <a:rPr lang="en-US" dirty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035" y="3258646"/>
            <a:ext cx="6546574" cy="4126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1">
            <a:no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This include: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0329" y="4096465"/>
            <a:ext cx="201168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Cambria"/>
              </a:rPr>
              <a:t>a</a:t>
            </a:r>
            <a:r>
              <a:rPr lang="en-US" sz="2000" dirty="0" smtClean="0">
                <a:latin typeface="Cambria"/>
              </a:rPr>
              <a:t>bsolute value</a:t>
            </a:r>
            <a:endParaRPr lang="en-GB" sz="2000" dirty="0" smtClean="0">
              <a:latin typeface="Cambri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05807" y="4096465"/>
            <a:ext cx="201168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Cambria"/>
              </a:rPr>
              <a:t>exponentiation</a:t>
            </a:r>
            <a:endParaRPr lang="en-GB" sz="2000" dirty="0" smtClean="0">
              <a:latin typeface="Cambri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1285" y="4096465"/>
            <a:ext cx="201168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Cambria"/>
              </a:rPr>
              <a:t>generate random numbers</a:t>
            </a:r>
            <a:endParaRPr lang="en-GB" sz="2000" dirty="0" smtClean="0">
              <a:latin typeface="Cambri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48068" y="5360594"/>
            <a:ext cx="201168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Cambria"/>
              </a:rPr>
              <a:t>square root</a:t>
            </a:r>
            <a:endParaRPr lang="en-GB" sz="2000" dirty="0" smtClean="0">
              <a:latin typeface="Cambri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3546" y="5360594"/>
            <a:ext cx="201168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Cambria"/>
              </a:rPr>
              <a:t>t</a:t>
            </a:r>
            <a:r>
              <a:rPr lang="en-US" sz="2000" dirty="0" smtClean="0">
                <a:latin typeface="Cambria"/>
              </a:rPr>
              <a:t>rigonometric functions</a:t>
            </a:r>
            <a:endParaRPr lang="en-GB" sz="2000" dirty="0" smtClean="0">
              <a:latin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995961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Math Class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6643" y="2890543"/>
            <a:ext cx="2670313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Static methods can be invoked through the class name – no object of the Math class is needed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6556" y="2890543"/>
            <a:ext cx="2670313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methods of the Math class are static methods (also called class methods)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359654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FA6B1AC-6945-4C6D-A659-D8E5BA02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6869"/>
              </p:ext>
            </p:extLst>
          </p:nvPr>
        </p:nvGraphicFramePr>
        <p:xfrm>
          <a:off x="577932" y="1937384"/>
          <a:ext cx="7988136" cy="4199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913">
                  <a:extLst>
                    <a:ext uri="{9D8B030D-6E8A-4147-A177-3AD203B41FA5}">
                      <a16:colId xmlns:a16="http://schemas.microsoft.com/office/drawing/2014/main" xmlns="" val="3151102109"/>
                    </a:ext>
                  </a:extLst>
                </a:gridCol>
                <a:gridCol w="3219259">
                  <a:extLst>
                    <a:ext uri="{9D8B030D-6E8A-4147-A177-3AD203B41FA5}">
                      <a16:colId xmlns:a16="http://schemas.microsoft.com/office/drawing/2014/main" xmlns="" val="457680163"/>
                    </a:ext>
                  </a:extLst>
                </a:gridCol>
                <a:gridCol w="1244930">
                  <a:extLst>
                    <a:ext uri="{9D8B030D-6E8A-4147-A177-3AD203B41FA5}">
                      <a16:colId xmlns:a16="http://schemas.microsoft.com/office/drawing/2014/main" xmlns="" val="162329627"/>
                    </a:ext>
                  </a:extLst>
                </a:gridCol>
                <a:gridCol w="1997034">
                  <a:extLst>
                    <a:ext uri="{9D8B030D-6E8A-4147-A177-3AD203B41FA5}">
                      <a16:colId xmlns:a16="http://schemas.microsoft.com/office/drawing/2014/main" xmlns="" val="1810874480"/>
                    </a:ext>
                  </a:extLst>
                </a:gridCol>
              </a:tblGrid>
              <a:tr h="310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Argument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Result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636952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abs(x)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the absolute value of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same as argument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568579159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ceil(x)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smallest whole number &gt;=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825229172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exp(x)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ex where e = 2.71828…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428104207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floor(x)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Returns the largest whole number &lt;=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4212551923"/>
                  </a:ext>
                </a:extLst>
              </a:tr>
              <a:tr h="908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log(x)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the natural logarithm of x (base e) for x &gt; 0.0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54042333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Math Class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245279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0601571-DE5F-4241-9B5C-637C97E14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8820"/>
              </p:ext>
            </p:extLst>
          </p:nvPr>
        </p:nvGraphicFramePr>
        <p:xfrm>
          <a:off x="569344" y="2068224"/>
          <a:ext cx="7953552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754">
                  <a:extLst>
                    <a:ext uri="{9D8B030D-6E8A-4147-A177-3AD203B41FA5}">
                      <a16:colId xmlns:a16="http://schemas.microsoft.com/office/drawing/2014/main" xmlns="" val="2166424676"/>
                    </a:ext>
                  </a:extLst>
                </a:gridCol>
                <a:gridCol w="2424022">
                  <a:extLst>
                    <a:ext uri="{9D8B030D-6E8A-4147-A177-3AD203B41FA5}">
                      <a16:colId xmlns:a16="http://schemas.microsoft.com/office/drawing/2014/main" xmlns="" val="1207872595"/>
                    </a:ext>
                  </a:extLst>
                </a:gridCol>
                <a:gridCol w="1988388">
                  <a:extLst>
                    <a:ext uri="{9D8B030D-6E8A-4147-A177-3AD203B41FA5}">
                      <a16:colId xmlns:a16="http://schemas.microsoft.com/office/drawing/2014/main" xmlns="" val="926604185"/>
                    </a:ext>
                  </a:extLst>
                </a:gridCol>
                <a:gridCol w="1988388">
                  <a:extLst>
                    <a:ext uri="{9D8B030D-6E8A-4147-A177-3AD203B41FA5}">
                      <a16:colId xmlns:a16="http://schemas.microsoft.com/office/drawing/2014/main" xmlns="" val="329149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Argument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Result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174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max(</a:t>
                      </a:r>
                      <a:r>
                        <a:rPr lang="en-US" sz="1600" b="0" u="none" strike="noStrike" dirty="0" err="1">
                          <a:effectLst/>
                          <a:latin typeface="Cambria" panose="02040503050406030204" pitchFamily="18" charset="0"/>
                        </a:rPr>
                        <a:t>x,y</a:t>
                      </a:r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the larger of x and 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same as argument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43560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min(x,y)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Returns the smaller </a:t>
                      </a:r>
                      <a:r>
                        <a:rPr lang="en-US" sz="1600" b="0" u="none" strike="noStrike" dirty="0" smtClean="0">
                          <a:effectLst/>
                          <a:latin typeface="Cambria" panose="02040503050406030204" pitchFamily="18" charset="0"/>
                        </a:rPr>
                        <a:t>of x </a:t>
                      </a:r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and 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same as argument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201077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pow(x,y)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xy. An error will occur if x = 0 and y &lt;=0, or x &lt; 0 and y is not a whole 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79885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random()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a pseudorandom number between 0.0 and 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5166669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Math Class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494101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0601571-DE5F-4241-9B5C-637C97E14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3677"/>
              </p:ext>
            </p:extLst>
          </p:nvPr>
        </p:nvGraphicFramePr>
        <p:xfrm>
          <a:off x="860214" y="2026111"/>
          <a:ext cx="7423572" cy="4062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627">
                  <a:extLst>
                    <a:ext uri="{9D8B030D-6E8A-4147-A177-3AD203B41FA5}">
                      <a16:colId xmlns:a16="http://schemas.microsoft.com/office/drawing/2014/main" xmlns="" val="2166424676"/>
                    </a:ext>
                  </a:extLst>
                </a:gridCol>
                <a:gridCol w="2486018">
                  <a:extLst>
                    <a:ext uri="{9D8B030D-6E8A-4147-A177-3AD203B41FA5}">
                      <a16:colId xmlns:a16="http://schemas.microsoft.com/office/drawing/2014/main" xmlns="" val="1207872595"/>
                    </a:ext>
                  </a:extLst>
                </a:gridCol>
                <a:gridCol w="1634034">
                  <a:extLst>
                    <a:ext uri="{9D8B030D-6E8A-4147-A177-3AD203B41FA5}">
                      <a16:colId xmlns:a16="http://schemas.microsoft.com/office/drawing/2014/main" xmlns="" val="926604185"/>
                    </a:ext>
                  </a:extLst>
                </a:gridCol>
                <a:gridCol w="1855893">
                  <a:extLst>
                    <a:ext uri="{9D8B030D-6E8A-4147-A177-3AD203B41FA5}">
                      <a16:colId xmlns:a16="http://schemas.microsoft.com/office/drawing/2014/main" xmlns="" val="3291497668"/>
                    </a:ext>
                  </a:extLst>
                </a:gridCol>
              </a:tblGrid>
              <a:tr h="423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Argument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Result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1742476"/>
                  </a:ext>
                </a:extLst>
              </a:tr>
              <a:tr h="71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max(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</a:rPr>
                        <a:t>x,y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Returns the larger of x and 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same as argument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435603383"/>
                  </a:ext>
                </a:extLst>
              </a:tr>
              <a:tr h="71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min(x,y)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Returns the smaller </a:t>
                      </a:r>
                      <a:r>
                        <a:rPr lang="en-US" sz="1600" u="none" strike="noStrike" dirty="0" smtClean="0">
                          <a:effectLst/>
                          <a:latin typeface="Cambria" panose="02040503050406030204" pitchFamily="18" charset="0"/>
                        </a:rPr>
                        <a:t>of x 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and 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same as argument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201077344"/>
                  </a:ext>
                </a:extLst>
              </a:tr>
              <a:tr h="1234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pow(x,y)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Returns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</a:rPr>
                        <a:t>xy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. An error will occur if x = 0 and y &lt;=0, or x &lt; 0 and y is not a whole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any numeric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798850589"/>
                  </a:ext>
                </a:extLst>
              </a:tr>
              <a:tr h="97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random()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</a:rPr>
                        <a:t>Returns a pseudorandom number between 0.0 and 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5166669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Math Class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953573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7DA7366-1E03-498D-B572-E40229040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54439"/>
              </p:ext>
            </p:extLst>
          </p:nvPr>
        </p:nvGraphicFramePr>
        <p:xfrm>
          <a:off x="625696" y="1809930"/>
          <a:ext cx="7710784" cy="3164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7696">
                  <a:extLst>
                    <a:ext uri="{9D8B030D-6E8A-4147-A177-3AD203B41FA5}">
                      <a16:colId xmlns:a16="http://schemas.microsoft.com/office/drawing/2014/main" xmlns="" val="544129165"/>
                    </a:ext>
                  </a:extLst>
                </a:gridCol>
                <a:gridCol w="1927696">
                  <a:extLst>
                    <a:ext uri="{9D8B030D-6E8A-4147-A177-3AD203B41FA5}">
                      <a16:colId xmlns:a16="http://schemas.microsoft.com/office/drawing/2014/main" xmlns="" val="3580518345"/>
                    </a:ext>
                  </a:extLst>
                </a:gridCol>
                <a:gridCol w="1927696">
                  <a:extLst>
                    <a:ext uri="{9D8B030D-6E8A-4147-A177-3AD203B41FA5}">
                      <a16:colId xmlns:a16="http://schemas.microsoft.com/office/drawing/2014/main" xmlns="" val="1821857408"/>
                    </a:ext>
                  </a:extLst>
                </a:gridCol>
                <a:gridCol w="1927696">
                  <a:extLst>
                    <a:ext uri="{9D8B030D-6E8A-4147-A177-3AD203B41FA5}">
                      <a16:colId xmlns:a16="http://schemas.microsoft.com/office/drawing/2014/main" xmlns="" val="1392918129"/>
                    </a:ext>
                  </a:extLst>
                </a:gridCol>
              </a:tblGrid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Argument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</a:rPr>
                        <a:t>Result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204066"/>
                  </a:ext>
                </a:extLst>
              </a:tr>
              <a:tr h="91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rint(x)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the closest whole number to 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843263459"/>
                  </a:ext>
                </a:extLst>
              </a:tr>
              <a:tr h="91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round(x)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Returns the integer value closet to 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 or 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long or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586980419"/>
                  </a:ext>
                </a:extLst>
              </a:tr>
              <a:tr h="91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sqrt(x)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4571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Returns the positive square root of x for </a:t>
                      </a:r>
                      <a:r>
                        <a:rPr lang="en-US" sz="1600" b="0" u="none" strike="noStrike" dirty="0" smtClean="0">
                          <a:effectLst/>
                          <a:latin typeface="Cambria" panose="02040503050406030204" pitchFamily="18" charset="0"/>
                        </a:rPr>
                        <a:t>x &gt; 0.0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515796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Math Class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520300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Math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F7A6AC-F0DC-40AC-8282-3D84EF0CAA76}"/>
              </a:ext>
            </a:extLst>
          </p:cNvPr>
          <p:cNvSpPr/>
          <p:nvPr/>
        </p:nvSpPr>
        <p:spPr>
          <a:xfrm>
            <a:off x="0" y="867182"/>
            <a:ext cx="9144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decimalNumber =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20.344545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anotherdecimalNumber =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20.544545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negativeNumber =-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number =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"Absolute value of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+negativeNumber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=&gt;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					+Math.abs(negativeNumber));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//Ceil floor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"Ceil value of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+decimalNumber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=&gt;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			+Math.ceil(decimalNumber));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"Floor value of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+decimalNumber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=&gt;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		+Math.floor(decimalNumber));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//Max min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"Max value of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+decimalNumber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another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anotherdecimalNumber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=&gt;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		Math.max(decimalNumber,anotherdecimalNumber));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"Min value of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+decimalNumber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another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anotherdecimalNumber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=&gt;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+Math.min(decimalNumber,anotherdecimalNumber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082184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Building blocks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600075" y="2076450"/>
            <a:ext cx="7324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Box 8"/>
          <p:cNvSpPr txBox="1">
            <a:spLocks noChangeArrowheads="1"/>
          </p:cNvSpPr>
          <p:nvPr/>
        </p:nvSpPr>
        <p:spPr bwMode="auto">
          <a:xfrm>
            <a:off x="2438400" y="3505200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3200" b="1" kern="0" dirty="0">
                <a:solidFill>
                  <a:srgbClr val="000000"/>
                </a:solidFill>
                <a:latin typeface="Cambria" panose="02040503050406030204" pitchFamily="18" charset="0"/>
                <a:ea typeface="Arial Unicode MS" pitchFamily="34" charset="-128"/>
              </a:rPr>
              <a:t>Formatter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114804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Building blocks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600075" y="2076450"/>
            <a:ext cx="7324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Box 8"/>
          <p:cNvSpPr txBox="1">
            <a:spLocks noChangeArrowheads="1"/>
          </p:cNvSpPr>
          <p:nvPr/>
        </p:nvSpPr>
        <p:spPr bwMode="auto">
          <a:xfrm>
            <a:off x="2438400" y="3505200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3200" b="1" kern="0" dirty="0" smtClean="0">
                <a:solidFill>
                  <a:srgbClr val="000000"/>
                </a:solidFill>
                <a:latin typeface="Cambria" panose="02040503050406030204" pitchFamily="18" charset="0"/>
                <a:ea typeface="Arial Unicode MS" pitchFamily="34" charset="-128"/>
              </a:rPr>
              <a:t>Strings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3730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Formatter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6F3100A-5E7C-46B9-A87F-A0E1C16181AB}"/>
              </a:ext>
            </a:extLst>
          </p:cNvPr>
          <p:cNvSpPr/>
          <p:nvPr/>
        </p:nvSpPr>
        <p:spPr>
          <a:xfrm>
            <a:off x="1711089" y="2818180"/>
            <a:ext cx="544508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Classes such as </a:t>
            </a:r>
            <a:r>
              <a:rPr lang="en-IN" b="1" dirty="0" err="1">
                <a:latin typeface="Cambria" panose="02040503050406030204" pitchFamily="18" charset="0"/>
              </a:rPr>
              <a:t>NumberFormat</a:t>
            </a:r>
            <a:r>
              <a:rPr lang="en-IN" b="1" dirty="0">
                <a:latin typeface="Cambria" panose="02040503050406030204" pitchFamily="18" charset="0"/>
              </a:rPr>
              <a:t>, </a:t>
            </a:r>
            <a:r>
              <a:rPr lang="en-IN" b="1" dirty="0" err="1">
                <a:latin typeface="Cambria" panose="02040503050406030204" pitchFamily="18" charset="0"/>
              </a:rPr>
              <a:t>DateFormat</a:t>
            </a:r>
            <a:r>
              <a:rPr lang="en-IN" b="1" dirty="0">
                <a:latin typeface="Cambria" panose="02040503050406030204" pitchFamily="18" charset="0"/>
              </a:rPr>
              <a:t>, and </a:t>
            </a:r>
            <a:r>
              <a:rPr lang="en-IN" b="1" dirty="0" err="1">
                <a:latin typeface="Cambria" panose="02040503050406030204" pitchFamily="18" charset="0"/>
              </a:rPr>
              <a:t>MessageFormat</a:t>
            </a:r>
            <a:r>
              <a:rPr lang="en-IN" b="1" dirty="0">
                <a:latin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</a:rPr>
              <a:t>provided by earlier versions of Java do have useful formatting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At the core of Java’s support for creating formatted output is the Formatter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Formatting in older versions of 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030632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Formatter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Formatter Constructors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35768"/>
            <a:ext cx="4572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Before using formatter to format output, Formatter object needs to be created</a:t>
            </a:r>
            <a:r>
              <a:rPr lang="en-US" sz="16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2258728"/>
            <a:ext cx="4572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In general, Formatter works by converting the binary form of data used by a program into formatted text.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081688"/>
            <a:ext cx="4572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It stores the formatted text in a buffer, the contents of which can be obtained by the program whenever they are needed. </a:t>
            </a:r>
            <a:endParaRPr lang="en-IN" sz="1600" dirty="0"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3904648"/>
            <a:ext cx="4572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tIns="91440" anchor="ctr" anchorCtr="1">
            <a:spAutoFit/>
          </a:bodyPr>
          <a:lstStyle/>
          <a:p>
            <a:pPr algn="ctr"/>
            <a:r>
              <a:rPr lang="en-IN" sz="1600" dirty="0">
                <a:latin typeface="Cambria" panose="02040503050406030204" pitchFamily="18" charset="0"/>
              </a:rPr>
              <a:t>It is possible to let Formatter supply this buffer automatically, or can be specified explicitly when a Formatter object is created.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27608"/>
            <a:ext cx="4572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It is also possible to have Formatter output its buffer to a file.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5550568"/>
            <a:ext cx="4572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The Formatter class defines many constructors, which enables to construct a Formatter in a variety of ways</a:t>
            </a:r>
            <a:endParaRPr lang="en-IN" sz="16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811546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Formatter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5B7666-3707-49E6-A8B8-E8D7B6C83AF3}"/>
              </a:ext>
            </a:extLst>
          </p:cNvPr>
          <p:cNvSpPr/>
          <p:nvPr/>
        </p:nvSpPr>
        <p:spPr>
          <a:xfrm>
            <a:off x="493058" y="2002432"/>
            <a:ext cx="815788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After Formatter has created, it can be used to create a formatted string.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To do so, the format( ) method can be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The most commonly used version is shown </a:t>
            </a:r>
            <a:r>
              <a:rPr lang="en-IN" dirty="0" smtClean="0">
                <a:latin typeface="Cambria" panose="02040503050406030204" pitchFamily="18" charset="0"/>
              </a:rPr>
              <a:t>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234E462-F7EA-4866-9CBD-D55AA99C6BB9}"/>
              </a:ext>
            </a:extLst>
          </p:cNvPr>
          <p:cNvSpPr/>
          <p:nvPr/>
        </p:nvSpPr>
        <p:spPr>
          <a:xfrm>
            <a:off x="1220190" y="3877909"/>
            <a:ext cx="67036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Formatter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format(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fmtString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...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Formatter Basics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93012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Formatter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Formatting Strings, Numbers and Characters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435768"/>
            <a:ext cx="457200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Use %c -  To format an individual character 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This causes the matching character argument to be output, unmodified.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2258728"/>
            <a:ext cx="457200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Use %s - To format a 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081688"/>
            <a:ext cx="457200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Use %d - To format an integer in decimal format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3877547"/>
            <a:ext cx="4572000" cy="877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IN" sz="1600" dirty="0">
                <a:latin typeface="Cambria" panose="02040503050406030204" pitchFamily="18" charset="0"/>
              </a:rPr>
              <a:t>Use %f - To format a floating-point value in decimal format</a:t>
            </a:r>
            <a:r>
              <a:rPr lang="en-IN" sz="16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27608"/>
            <a:ext cx="457200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Use %e - To format a floating-point value in scientific notation.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5550568"/>
            <a:ext cx="457200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tIns="91440" anchor="ctr" anchorCtr="1"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The %g format specifier causes Formatter to use either %f or %e, whichever is shorter.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679943"/>
      </p:ext>
    </p:extLst>
  </p:cSld>
  <p:clrMapOvr>
    <a:masterClrMapping/>
  </p:clrMapOvr>
  <p:transition>
    <p:wipe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Formatter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Demonstration using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g% -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367867-C5E8-4305-A34A-A16312521B66}"/>
              </a:ext>
            </a:extLst>
          </p:cNvPr>
          <p:cNvSpPr/>
          <p:nvPr/>
        </p:nvSpPr>
        <p:spPr>
          <a:xfrm>
            <a:off x="1392382" y="2751892"/>
            <a:ext cx="6359236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Formatter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fmt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Formatter();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 &lt;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1.0e+10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 *=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fmt.format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"%g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i);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System.out.println(fmt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279538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Formatter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7B9E86-DCF9-4AE8-A173-DEA122516D46}"/>
              </a:ext>
            </a:extLst>
          </p:cNvPr>
          <p:cNvSpPr/>
          <p:nvPr/>
        </p:nvSpPr>
        <p:spPr>
          <a:xfrm>
            <a:off x="251012" y="1951672"/>
            <a:ext cx="8641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Formatting Date time will be covered in detail on Date time API </a:t>
            </a:r>
            <a:r>
              <a:rPr lang="en-US" sz="3200" dirty="0" smtClean="0">
                <a:latin typeface="Cambria" panose="02040503050406030204" pitchFamily="18" charset="0"/>
              </a:rPr>
              <a:t>Session.</a:t>
            </a:r>
            <a:endParaRPr lang="en-IN" sz="32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64835"/>
      </p:ext>
    </p:extLst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95E4EB-038F-4FA5-8158-2C8A4A159D11}"/>
              </a:ext>
            </a:extLst>
          </p:cNvPr>
          <p:cNvSpPr/>
          <p:nvPr/>
        </p:nvSpPr>
        <p:spPr>
          <a:xfrm>
            <a:off x="457201" y="2136339"/>
            <a:ext cx="822959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The String class supports several </a:t>
            </a:r>
            <a:r>
              <a:rPr lang="en-IN" dirty="0" smtClean="0">
                <a:latin typeface="Cambria" panose="02040503050406030204" pitchFamily="18" charset="0"/>
              </a:rPr>
              <a:t>constructors.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 smtClean="0">
                <a:latin typeface="Cambria" panose="02040503050406030204" pitchFamily="18" charset="0"/>
              </a:rPr>
              <a:t>To </a:t>
            </a:r>
            <a:r>
              <a:rPr lang="en-IN" dirty="0">
                <a:latin typeface="Cambria" panose="02040503050406030204" pitchFamily="18" charset="0"/>
              </a:rPr>
              <a:t>create an empty String, you call the default constructor.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For example,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will create an instance of String with no characters in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06CEE-6B0E-451B-B184-D76F222BC4E4}"/>
              </a:ext>
            </a:extLst>
          </p:cNvPr>
          <p:cNvSpPr/>
          <p:nvPr/>
        </p:nvSpPr>
        <p:spPr>
          <a:xfrm>
            <a:off x="2936776" y="3691044"/>
            <a:ext cx="327044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String(); 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String Constructors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FAF4EA-AECA-4305-A0EC-935E0AB8D937}"/>
              </a:ext>
            </a:extLst>
          </p:cNvPr>
          <p:cNvSpPr/>
          <p:nvPr/>
        </p:nvSpPr>
        <p:spPr>
          <a:xfrm>
            <a:off x="1398320" y="2751892"/>
            <a:ext cx="6347361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characters[] = {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'J'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'v'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string1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String(characters);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string2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String(string1);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System.out.println(string1);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System.out.println(string2);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String 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Constructors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- Example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496969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Building blocks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600075" y="2076450"/>
            <a:ext cx="7324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Box 8"/>
          <p:cNvSpPr txBox="1">
            <a:spLocks noChangeArrowheads="1"/>
          </p:cNvSpPr>
          <p:nvPr/>
        </p:nvSpPr>
        <p:spPr bwMode="auto">
          <a:xfrm>
            <a:off x="2438400" y="3505200"/>
            <a:ext cx="449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3200" b="1" kern="0" dirty="0">
                <a:solidFill>
                  <a:srgbClr val="000000"/>
                </a:solidFill>
                <a:latin typeface="Cambria" panose="02040503050406030204" pitchFamily="18" charset="0"/>
                <a:ea typeface="Arial Unicode MS" pitchFamily="34" charset="-128"/>
              </a:rPr>
              <a:t>Identifying Length of String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204958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Handling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95E4EB-038F-4FA5-8158-2C8A4A159D11}"/>
              </a:ext>
            </a:extLst>
          </p:cNvPr>
          <p:cNvSpPr/>
          <p:nvPr/>
        </p:nvSpPr>
        <p:spPr>
          <a:xfrm>
            <a:off x="340659" y="1720840"/>
            <a:ext cx="8544549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The length of a string is the number of characters that it contains.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To obtain this value, call the length( ) method, 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The following fragment prints “3”, since there are three characters in the string </a:t>
            </a:r>
            <a:r>
              <a:rPr lang="en-IN" dirty="0" err="1">
                <a:latin typeface="Cambria" panose="02040503050406030204" pitchFamily="18" charset="0"/>
              </a:rPr>
              <a:t>str</a:t>
            </a:r>
            <a:r>
              <a:rPr lang="en-IN" dirty="0">
                <a:latin typeface="Cambria" panose="02040503050406030204" pitchFamily="18" charset="0"/>
              </a:rPr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2137C3-0B6E-439F-B8AA-DC9C3885D231}"/>
              </a:ext>
            </a:extLst>
          </p:cNvPr>
          <p:cNvSpPr/>
          <p:nvPr/>
        </p:nvSpPr>
        <p:spPr>
          <a:xfrm>
            <a:off x="1155982" y="3967609"/>
            <a:ext cx="6832037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characters[] = {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}; 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String(characters);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System.out.println(str.length());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String 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Length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891727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Operations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95E4EB-038F-4FA5-8158-2C8A4A159D11}"/>
              </a:ext>
            </a:extLst>
          </p:cNvPr>
          <p:cNvSpPr/>
          <p:nvPr/>
        </p:nvSpPr>
        <p:spPr>
          <a:xfrm>
            <a:off x="457201" y="1718936"/>
            <a:ext cx="8229599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String literal can be used to initialize a String object.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For example, the following code fragment creates two equivalent strings: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 smtClean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Convert a string back to character array by calling method </a:t>
            </a:r>
            <a:r>
              <a:rPr lang="en-US" b="1" i="1" dirty="0" err="1">
                <a:latin typeface="Cambria" panose="02040503050406030204" pitchFamily="18" charset="0"/>
              </a:rPr>
              <a:t>toCharArray</a:t>
            </a:r>
            <a:r>
              <a:rPr lang="en-US" b="1" i="1" dirty="0" smtClean="0">
                <a:latin typeface="Cambria" panose="02040503050406030204" pitchFamily="18" charset="0"/>
              </a:rPr>
              <a:t>()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</a:rPr>
              <a:t>so that we can iterate each characters.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It calls the length( ) method on the string “</a:t>
            </a:r>
            <a:r>
              <a:rPr lang="en-IN" dirty="0" err="1">
                <a:latin typeface="Cambria" panose="02040503050406030204" pitchFamily="18" charset="0"/>
              </a:rPr>
              <a:t>abc</a:t>
            </a:r>
            <a:r>
              <a:rPr lang="en-IN" dirty="0">
                <a:latin typeface="Cambria" panose="02040503050406030204" pitchFamily="18" charset="0"/>
              </a:rPr>
              <a:t>”.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As expected, it prints “3”.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B20B71D-BE26-4EE5-927A-ABF6AA174499}"/>
              </a:ext>
            </a:extLst>
          </p:cNvPr>
          <p:cNvSpPr/>
          <p:nvPr/>
        </p:nvSpPr>
        <p:spPr>
          <a:xfrm>
            <a:off x="2104143" y="2779032"/>
            <a:ext cx="470262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chars[] = {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 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String(chars); 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chararray[] = s2.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27C50C8-235B-4554-8DB9-F1E25C2C8C4F}"/>
              </a:ext>
            </a:extLst>
          </p:cNvPr>
          <p:cNvSpPr/>
          <p:nvPr/>
        </p:nvSpPr>
        <p:spPr>
          <a:xfrm>
            <a:off x="1999129" y="4712148"/>
            <a:ext cx="51457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.length());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String Literals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797052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String Operations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95E4EB-038F-4FA5-8158-2C8A4A159D11}"/>
              </a:ext>
            </a:extLst>
          </p:cNvPr>
          <p:cNvSpPr/>
          <p:nvPr/>
        </p:nvSpPr>
        <p:spPr>
          <a:xfrm>
            <a:off x="394447" y="1534813"/>
            <a:ext cx="835510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Every class implements </a:t>
            </a:r>
            <a:r>
              <a:rPr lang="en-IN" dirty="0" err="1">
                <a:latin typeface="Cambria" panose="02040503050406030204" pitchFamily="18" charset="0"/>
              </a:rPr>
              <a:t>toString</a:t>
            </a:r>
            <a:r>
              <a:rPr lang="en-IN" dirty="0">
                <a:latin typeface="Cambria" panose="02040503050406030204" pitchFamily="18" charset="0"/>
              </a:rPr>
              <a:t>( ) because it is defined by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However, the default implementation of </a:t>
            </a:r>
            <a:r>
              <a:rPr lang="en-IN" dirty="0" err="1">
                <a:latin typeface="Cambria" panose="02040503050406030204" pitchFamily="18" charset="0"/>
              </a:rPr>
              <a:t>toString</a:t>
            </a:r>
            <a:r>
              <a:rPr lang="en-IN" dirty="0">
                <a:latin typeface="Cambria" panose="02040503050406030204" pitchFamily="18" charset="0"/>
              </a:rPr>
              <a:t>( ) is seldom sufficient.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The </a:t>
            </a:r>
            <a:r>
              <a:rPr lang="en-IN" dirty="0" err="1">
                <a:latin typeface="Cambria" panose="02040503050406030204" pitchFamily="18" charset="0"/>
              </a:rPr>
              <a:t>toString</a:t>
            </a:r>
            <a:r>
              <a:rPr lang="en-IN" dirty="0">
                <a:latin typeface="Cambria" panose="02040503050406030204" pitchFamily="18" charset="0"/>
              </a:rPr>
              <a:t>( ) method has this general form: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endParaRPr lang="en-IN" dirty="0" smtClean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To </a:t>
            </a:r>
            <a:r>
              <a:rPr lang="en-IN" dirty="0">
                <a:latin typeface="Cambria" panose="02040503050406030204" pitchFamily="18" charset="0"/>
              </a:rPr>
              <a:t>implement </a:t>
            </a:r>
            <a:r>
              <a:rPr lang="en-IN" dirty="0" err="1">
                <a:latin typeface="Cambria" panose="02040503050406030204" pitchFamily="18" charset="0"/>
              </a:rPr>
              <a:t>toString</a:t>
            </a:r>
            <a:r>
              <a:rPr lang="en-IN" dirty="0">
                <a:latin typeface="Cambria" panose="02040503050406030204" pitchFamily="18" charset="0"/>
              </a:rPr>
              <a:t>( ), simply return a String object that contains the human-readable string that appropriately describes an object of your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String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8786" y="3227081"/>
            <a:ext cx="24064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008126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The Selling Process"/>
  <p:tag name="ARTICULATE_SLIDE_PAUSE" val="1"/>
  <p:tag name="ARTICULATE_NAV_LEVEL" val="1"/>
  <p:tag name="ARTICULATE_PLAYLIST_ID" val="-1"/>
  <p:tag name="ARTICULATE_LOCK_SLIDE" val="0"/>
  <p:tag name="ARTICULATE_SLIDE_NAV" val="17"/>
  <p:tag name="ARTICULATE_SLIDE_GUID" val="9e0122ec-80ae-4309-9594-67fbf1f5e1d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The Selling Process"/>
  <p:tag name="ARTICULATE_SLIDE_PAUSE" val="1"/>
  <p:tag name="ARTICULATE_NAV_LEVEL" val="1"/>
  <p:tag name="ARTICULATE_PLAYLIST_ID" val="-1"/>
  <p:tag name="ARTICULATE_LOCK_SLIDE" val="0"/>
  <p:tag name="ARTICULATE_SLIDE_NAV" val="17"/>
  <p:tag name="ARTICULATE_SLIDE_GUID" val="9e0122ec-80ae-4309-9594-67fbf1f5e1d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The Selling Process"/>
  <p:tag name="ARTICULATE_SLIDE_PAUSE" val="1"/>
  <p:tag name="ARTICULATE_NAV_LEVEL" val="1"/>
  <p:tag name="ARTICULATE_PLAYLIST_ID" val="-1"/>
  <p:tag name="ARTICULATE_LOCK_SLIDE" val="0"/>
  <p:tag name="ARTICULATE_SLIDE_NAV" val="17"/>
  <p:tag name="ARTICULATE_SLIDE_GUID" val="9e0122ec-80ae-4309-9594-67fbf1f5e1d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The Selling Process"/>
  <p:tag name="ARTICULATE_SLIDE_PAUSE" val="1"/>
  <p:tag name="ARTICULATE_NAV_LEVEL" val="1"/>
  <p:tag name="ARTICULATE_PLAYLIST_ID" val="-1"/>
  <p:tag name="ARTICULATE_LOCK_SLIDE" val="0"/>
  <p:tag name="ARTICULATE_SLIDE_NAV" val="17"/>
  <p:tag name="ARTICULATE_SLIDE_GUID" val="9e0122ec-80ae-4309-9594-67fbf1f5e1d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The Selling Process"/>
  <p:tag name="ARTICULATE_SLIDE_PAUSE" val="1"/>
  <p:tag name="ARTICULATE_NAV_LEVEL" val="1"/>
  <p:tag name="ARTICULATE_PLAYLIST_ID" val="-1"/>
  <p:tag name="ARTICULATE_LOCK_SLIDE" val="0"/>
  <p:tag name="ARTICULATE_SLIDE_NAV" val="17"/>
  <p:tag name="ARTICULATE_SLIDE_GUID" val="9e0122ec-80ae-4309-9594-67fbf1f5e1df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9692</TotalTime>
  <Words>1689</Words>
  <Application>Microsoft Office PowerPoint</Application>
  <PresentationFormat>On-screen Show (4:3)</PresentationFormat>
  <Paragraphs>399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PowerPoint Presentation</vt:lpstr>
      <vt:lpstr>String Handling</vt:lpstr>
      <vt:lpstr>String Handling</vt:lpstr>
      <vt:lpstr>PowerPoint Presentation</vt:lpstr>
      <vt:lpstr>String Handling</vt:lpstr>
      <vt:lpstr>String Operations</vt:lpstr>
      <vt:lpstr>String Operations</vt:lpstr>
      <vt:lpstr>String Operations</vt:lpstr>
      <vt:lpstr>String Operations</vt:lpstr>
      <vt:lpstr>PowerPoint Presentation</vt:lpstr>
      <vt:lpstr>String Comparison</vt:lpstr>
      <vt:lpstr>String Comparison</vt:lpstr>
      <vt:lpstr>String Comparison</vt:lpstr>
      <vt:lpstr>Strings Handling</vt:lpstr>
      <vt:lpstr>Strings Handling</vt:lpstr>
      <vt:lpstr>Strings Handling</vt:lpstr>
      <vt:lpstr>Strings Handling</vt:lpstr>
      <vt:lpstr>Strings Handling</vt:lpstr>
      <vt:lpstr>PowerPoint Presentation</vt:lpstr>
      <vt:lpstr>Math</vt:lpstr>
      <vt:lpstr>Math</vt:lpstr>
      <vt:lpstr>Math</vt:lpstr>
      <vt:lpstr>Math</vt:lpstr>
      <vt:lpstr>Math</vt:lpstr>
      <vt:lpstr>Math</vt:lpstr>
      <vt:lpstr>Math</vt:lpstr>
      <vt:lpstr>PowerPoint Presentation</vt:lpstr>
      <vt:lpstr>Formatter</vt:lpstr>
      <vt:lpstr>Formatter</vt:lpstr>
      <vt:lpstr>Formatter</vt:lpstr>
      <vt:lpstr>Formatter</vt:lpstr>
      <vt:lpstr>Formatter</vt:lpstr>
      <vt:lpstr>Formatter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304</cp:revision>
  <dcterms:created xsi:type="dcterms:W3CDTF">2018-04-02T09:32:03Z</dcterms:created>
  <dcterms:modified xsi:type="dcterms:W3CDTF">2019-06-06T09:59:10Z</dcterms:modified>
</cp:coreProperties>
</file>