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5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  <p:sldMasterId id="2147483706" r:id="rId2"/>
    <p:sldMasterId id="2147483718" r:id="rId3"/>
    <p:sldMasterId id="2147483722" r:id="rId4"/>
    <p:sldMasterId id="2147483726" r:id="rId5"/>
  </p:sldMasterIdLst>
  <p:notesMasterIdLst>
    <p:notesMasterId r:id="rId16"/>
  </p:notesMasterIdLst>
  <p:sldIdLst>
    <p:sldId id="357" r:id="rId6"/>
    <p:sldId id="738" r:id="rId7"/>
    <p:sldId id="655" r:id="rId8"/>
    <p:sldId id="720" r:id="rId9"/>
    <p:sldId id="731" r:id="rId10"/>
    <p:sldId id="732" r:id="rId11"/>
    <p:sldId id="733" r:id="rId12"/>
    <p:sldId id="735" r:id="rId13"/>
    <p:sldId id="736" r:id="rId14"/>
    <p:sldId id="73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4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642"/>
    <a:srgbClr val="C00000"/>
    <a:srgbClr val="EBF1DE"/>
    <a:srgbClr val="F8CCCC"/>
    <a:srgbClr val="953735"/>
    <a:srgbClr val="7F7F7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7" autoAdjust="0"/>
    <p:restoredTop sz="78719" autoAdjust="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>
        <p:guide orient="horz" pos="3144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9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mbria" panose="02040503050406030204" pitchFamily="18" charset="0"/>
              </a:defRPr>
            </a:lvl1pPr>
          </a:lstStyle>
          <a:p>
            <a:fld id="{805EB06F-9B92-4DE2-B309-2E7F4E8A3DDB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mbria" panose="02040503050406030204" pitchFamily="18" charset="0"/>
              </a:defRPr>
            </a:lvl1pPr>
          </a:lstStyle>
          <a:p>
            <a:fld id="{15725F80-A11F-4DCE-AC02-B43CE49AAE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15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07108-2913-C74B-A13A-41B5978F61E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539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B8C545-6483-4EF7-BACA-4D14814B9701}" type="slidenum">
              <a:rPr lang="en-US" altLang="en-US" smtClean="0">
                <a:solidFill>
                  <a:srgbClr val="000000"/>
                </a:solidFill>
                <a:latin typeface="Cambria" panose="020405030504060302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9186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2AFE489E-13D5-4701-A5D3-EF25AE96575F}" type="datetime8">
              <a:rPr lang="en-US" sz="7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pPr/>
              <a:t>6/4/2019 5:36 PM</a:t>
            </a:fld>
            <a:endParaRPr lang="en-US" sz="700" dirty="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5975" y="434975"/>
            <a:ext cx="5226050" cy="3919538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854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820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15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C:\Users\vivinaya\Desktop\Muthu\course-content-preparation\semester2\1-java8\2-arrays-strings-collections-generics\2-class-exercises-and-demos\arrays-strings-collections-generics\src\com\imarticus\tutorial\arraystringcollectiongenerics\demos\WrapperClasses\BookDetails.java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071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C:\Users\vivinaya\Desktop\Muthu\course-content-preparation\semester2\1-java8\2-arrays-strings-collections-generics\2-class-exercises-and-demos\arrays-strings-collections-generics\src\com\imarticus\tutorial\arraystringcollectiongenerics\demos\WrapperClasses\BookDetails.java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146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C:\Users\vivinaya\Desktop\Muthu\course-content-preparation\semester2\1-java8\2-arrays-strings-collections-generics\2-class-exercises-and-demos\arrays-strings-collections-generics\src\com\imarticus\tutorial\arraystringcollectiongenerics\demos\WrapperClasses\BookDetails.java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176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573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22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565174"/>
      </p:ext>
    </p:extLst>
  </p:cSld>
  <p:clrMapOvr>
    <a:masterClrMapping/>
  </p:clrMapOvr>
  <p:transition>
    <p:wipe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6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383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250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4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04" y="914403"/>
            <a:ext cx="7890696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Cambria" pitchFamily="18" charset="0"/>
              </a:defRPr>
            </a:lvl1pPr>
            <a:lvl2pPr>
              <a:defRPr sz="18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800">
                <a:latin typeface="Cambria" pitchFamily="18" charset="0"/>
              </a:defRPr>
            </a:lvl4pPr>
            <a:lvl5pPr>
              <a:defRPr sz="18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7041825"/>
      </p:ext>
    </p:extLst>
  </p:cSld>
  <p:clrMapOvr>
    <a:masterClrMapping/>
  </p:clrMapOvr>
  <p:transition>
    <p:wipe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195200"/>
      </p:ext>
    </p:extLst>
  </p:cSld>
  <p:clrMapOvr>
    <a:masterClrMapping/>
  </p:clrMapOvr>
  <p:transition>
    <p:wipe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04" y="914403"/>
            <a:ext cx="7890696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Cambria" pitchFamily="18" charset="0"/>
              </a:defRPr>
            </a:lvl1pPr>
            <a:lvl2pPr>
              <a:defRPr sz="18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800">
                <a:latin typeface="Cambria" pitchFamily="18" charset="0"/>
              </a:defRPr>
            </a:lvl4pPr>
            <a:lvl5pPr>
              <a:defRPr sz="18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2824729"/>
      </p:ext>
    </p:extLst>
  </p:cSld>
  <p:clrMapOvr>
    <a:masterClrMapping/>
  </p:clrMapOvr>
  <p:transition>
    <p:wipe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4EBA90-4B0C-4440-9FDB-0CE93A690310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6/4/2019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DD6F2FA-1CAE-41FC-B6B8-99C624A72C98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39431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69569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200">
                <a:latin typeface="Cambria" pitchFamily="18" charset="0"/>
              </a:defRPr>
            </a:lvl1pPr>
            <a:lvl2pPr>
              <a:defRPr sz="2000">
                <a:latin typeface="Cambria" pitchFamily="18" charset="0"/>
              </a:defRPr>
            </a:lvl2pPr>
            <a:lvl3pPr>
              <a:defRPr sz="2000">
                <a:latin typeface="Cambria" pitchFamily="18" charset="0"/>
              </a:defRPr>
            </a:lvl3pPr>
            <a:lvl4pPr>
              <a:defRPr sz="2000">
                <a:latin typeface="Cambria" pitchFamily="18" charset="0"/>
              </a:defRPr>
            </a:lvl4pPr>
            <a:lvl5pPr>
              <a:defRPr sz="2000"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9144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628650"/>
            <a:ext cx="9144000" cy="6229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1000" dirty="0">
              <a:solidFill>
                <a:prstClr val="black"/>
              </a:solidFill>
              <a:latin typeface="Cambria"/>
            </a:endParaRPr>
          </a:p>
        </p:txBody>
      </p:sp>
      <p:pic>
        <p:nvPicPr>
          <p:cNvPr id="10" name="Picture 11" descr="120616---Final-Logo-Transparent.pn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93100" y="0"/>
            <a:ext cx="774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124200" y="641667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Private and Confidential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629400" y="641667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60019"/>
      </p:ext>
    </p:extLst>
  </p:cSld>
  <p:clrMapOvr>
    <a:masterClrMapping/>
  </p:clrMapOvr>
  <p:transition>
    <p:wipe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9617367"/>
      </p:ext>
    </p:extLst>
  </p:cSld>
  <p:clrMapOvr>
    <a:masterClrMapping/>
  </p:clrMapOvr>
  <p:transition>
    <p:wipe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04" y="914403"/>
            <a:ext cx="7890696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Cambria" pitchFamily="18" charset="0"/>
              </a:defRPr>
            </a:lvl1pPr>
            <a:lvl2pPr>
              <a:defRPr sz="18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800">
                <a:latin typeface="Cambria" pitchFamily="18" charset="0"/>
              </a:defRPr>
            </a:lvl4pPr>
            <a:lvl5pPr>
              <a:defRPr sz="18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7568750"/>
      </p:ext>
    </p:extLst>
  </p:cSld>
  <p:clrMapOvr>
    <a:masterClrMapping/>
  </p:clrMapOvr>
  <p:transition>
    <p:wipe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5109158"/>
      </p:ext>
    </p:extLst>
  </p:cSld>
  <p:clrMapOvr>
    <a:masterClrMapping/>
  </p:clrMapOvr>
  <p:transition>
    <p:wipe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69569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200">
                <a:latin typeface="Cambria" pitchFamily="18" charset="0"/>
              </a:defRPr>
            </a:lvl1pPr>
            <a:lvl2pPr>
              <a:defRPr sz="2000">
                <a:latin typeface="Cambria" pitchFamily="18" charset="0"/>
              </a:defRPr>
            </a:lvl2pPr>
            <a:lvl3pPr>
              <a:defRPr sz="2000">
                <a:latin typeface="Cambria" pitchFamily="18" charset="0"/>
              </a:defRPr>
            </a:lvl3pPr>
            <a:lvl4pPr>
              <a:defRPr sz="2000">
                <a:latin typeface="Cambria" pitchFamily="18" charset="0"/>
              </a:defRPr>
            </a:lvl4pPr>
            <a:lvl5pPr>
              <a:defRPr sz="2000"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9144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628650"/>
            <a:ext cx="9144000" cy="6229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1000" dirty="0">
              <a:solidFill>
                <a:prstClr val="black"/>
              </a:solidFill>
              <a:latin typeface="Cambria"/>
            </a:endParaRPr>
          </a:p>
        </p:txBody>
      </p:sp>
      <p:pic>
        <p:nvPicPr>
          <p:cNvPr id="10" name="Picture 11" descr="120616---Final-Logo-Transparent.pn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93100" y="0"/>
            <a:ext cx="774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hape 71"/>
          <p:cNvSpPr txBox="1">
            <a:spLocks noChangeArrowheads="1"/>
          </p:cNvSpPr>
          <p:nvPr userDrawn="1"/>
        </p:nvSpPr>
        <p:spPr bwMode="auto"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SzPct val="25000"/>
              <a:defRPr/>
            </a:pPr>
            <a:r>
              <a:rPr lang="en-US" sz="1100" dirty="0">
                <a:solidFill>
                  <a:srgbClr val="000000"/>
                </a:solidFill>
                <a:latin typeface="Cambria" pitchFamily="18" charset="0"/>
                <a:ea typeface="MS PGothic" pitchFamily="34" charset="-128"/>
                <a:sym typeface="Cambria" pitchFamily="18" charset="0"/>
              </a:rPr>
              <a:t>Private and Confidential</a:t>
            </a:r>
          </a:p>
        </p:txBody>
      </p:sp>
      <p:sp>
        <p:nvSpPr>
          <p:cNvPr id="7" name="Shape 72"/>
          <p:cNvSpPr txBox="1">
            <a:spLocks noChangeArrowheads="1"/>
          </p:cNvSpPr>
          <p:nvPr userDrawn="1"/>
        </p:nvSpPr>
        <p:spPr bwMode="auto">
          <a:xfrm>
            <a:off x="66294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  <a:buSzPct val="25000"/>
            </a:pPr>
            <a:fld id="{45FA6095-4726-4D1A-8411-1EF02EB69AD5}" type="slidenum">
              <a:rPr lang="en-US" sz="1100">
                <a:solidFill>
                  <a:srgbClr val="000000"/>
                </a:solidFill>
                <a:latin typeface="Cambria" panose="02040503050406030204" pitchFamily="18" charset="0"/>
                <a:ea typeface="MS PGothic" pitchFamily="34" charset="-128"/>
                <a:sym typeface="Cambria" panose="02040503050406030204" pitchFamily="18" charset="0"/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  <a:buSzPct val="25000"/>
              </a:pPr>
              <a:t>‹#›</a:t>
            </a:fld>
            <a:endParaRPr lang="en-US" sz="1100" dirty="0">
              <a:solidFill>
                <a:srgbClr val="000000"/>
              </a:solidFill>
              <a:latin typeface="Cambria" panose="02040503050406030204" pitchFamily="18" charset="0"/>
              <a:ea typeface="MS PGothic" pitchFamily="34" charset="-128"/>
              <a:sym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60402"/>
      </p:ext>
    </p:extLst>
  </p:cSld>
  <p:clrMapOvr>
    <a:masterClrMapping/>
  </p:clrMapOvr>
  <p:transition>
    <p:wipe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517668"/>
      </p:ext>
    </p:extLst>
  </p:cSld>
  <p:clrMapOvr>
    <a:masterClrMapping/>
  </p:clrMapOvr>
  <p:transition>
    <p:wipe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719428"/>
      </p:ext>
    </p:extLst>
  </p:cSld>
  <p:clrMapOvr>
    <a:masterClrMapping/>
  </p:clrMapOvr>
  <p:transition>
    <p:wipe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defTabSz="914400"/>
            <a:fld id="{75CFC4E9-40B5-7546-816D-324BD338B0C6}" type="datetimeFigureOut">
              <a:rPr lang="en-US" smtClean="0">
                <a:solidFill>
                  <a:prstClr val="black"/>
                </a:solidFill>
              </a:rPr>
              <a:pPr defTabSz="914400"/>
              <a:t>6/4/2019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defTabSz="914400"/>
            <a:fld id="{3A565E46-7880-4D4D-B1EB-437D39468CE2}" type="slidenum">
              <a:rPr 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67657"/>
            <a:ext cx="9144000" cy="798653"/>
            <a:chOff x="0" y="-67657"/>
            <a:chExt cx="9144000" cy="7986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0783"/>
              <a:ext cx="91440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 descr="120616---Final-Logo-Transparent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35864" y="-67657"/>
              <a:ext cx="676636" cy="798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63454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2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67657"/>
            <a:ext cx="9144000" cy="798653"/>
            <a:chOff x="0" y="-67657"/>
            <a:chExt cx="9144000" cy="7986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0783"/>
              <a:ext cx="91440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 descr="120616---Final-Logo-Transparent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35864" y="-67657"/>
              <a:ext cx="676636" cy="798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79496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33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2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50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66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32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.png"/><Relationship Id="rId5" Type="http://schemas.openxmlformats.org/officeDocument/2006/relationships/tags" Target="../tags/tag3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9144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1" descr="120616---Final-Logo-Transparent.pn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93100" y="0"/>
            <a:ext cx="774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124200" y="641667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Private and Confidential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6629400" y="641667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79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ransition>
    <p:wipe dir="u"/>
  </p:transition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5pPr>
      <a:lvl6pPr marL="45714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293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440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58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89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3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9144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1" descr="120616---Final-Logo-Transparent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93100" y="0"/>
            <a:ext cx="774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 txBox="1">
            <a:spLocks/>
          </p:cNvSpPr>
          <p:nvPr/>
        </p:nvSpPr>
        <p:spPr>
          <a:xfrm>
            <a:off x="3124200" y="641667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Private and Confidential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6629400" y="641667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64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</p:sldLayoutIdLst>
  <p:transition>
    <p:wipe dir="u"/>
  </p:transition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5pPr>
      <a:lvl6pPr marL="45714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293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440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58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>
          <a:xfrm>
            <a:off x="3124200" y="641667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Private and Confidential</a:t>
            </a:r>
          </a:p>
        </p:txBody>
      </p:sp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6629400" y="641667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95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</p:sldLayoutIdLst>
  <p:transition>
    <p:wipe dir="u"/>
  </p:transition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MS PGothic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5pPr>
      <a:lvl6pPr marL="45714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293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440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58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>
          <a:xfrm>
            <a:off x="3124200" y="641667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Private and Confidential</a:t>
            </a:r>
          </a:p>
        </p:txBody>
      </p:sp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6629400" y="641667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8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</p:sldLayoutIdLst>
  <p:transition>
    <p:wipe dir="u"/>
  </p:transition>
  <p:hf hdr="0" ftr="0" dt="0"/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MS PGothic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5pPr>
      <a:lvl6pPr marL="45714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293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440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58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ImarticusLearninginstitute" TargetMode="External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6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801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8DE5991-D4F7-4CF5-B88F-152C8EBF402E}"/>
              </a:ext>
            </a:extLst>
          </p:cNvPr>
          <p:cNvSpPr txBox="1"/>
          <p:nvPr/>
        </p:nvSpPr>
        <p:spPr>
          <a:xfrm>
            <a:off x="797857" y="803238"/>
            <a:ext cx="39609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prstClr val="white"/>
                </a:solidFill>
                <a:latin typeface="Cambria" panose="02040503050406030204" pitchFamily="18" charset="0"/>
              </a:rPr>
              <a:t>Wrapper Classes</a:t>
            </a:r>
          </a:p>
        </p:txBody>
      </p:sp>
    </p:spTree>
    <p:extLst>
      <p:ext uri="{BB962C8B-B14F-4D97-AF65-F5344CB8AC3E}">
        <p14:creationId xmlns:p14="http://schemas.microsoft.com/office/powerpoint/2010/main" val="456657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4905" t="36186" r="55271" b="10416"/>
          <a:stretch/>
        </p:blipFill>
        <p:spPr>
          <a:xfrm>
            <a:off x="0" y="609600"/>
            <a:ext cx="5181601" cy="39061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-1" y="4515756"/>
            <a:ext cx="5181601" cy="4984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6439" y="5014231"/>
            <a:ext cx="5181601" cy="4984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17172" y="5486400"/>
            <a:ext cx="5181601" cy="4984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6438" y="5943600"/>
            <a:ext cx="5181601" cy="4984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17171" y="6362700"/>
            <a:ext cx="5181601" cy="498475"/>
          </a:xfrm>
          <a:prstGeom prst="rect">
            <a:avLst/>
          </a:prstGeom>
        </p:spPr>
      </p:pic>
      <p:sp>
        <p:nvSpPr>
          <p:cNvPr id="67592" name="Rectangle 16"/>
          <p:cNvSpPr>
            <a:spLocks noChangeArrowheads="1"/>
          </p:cNvSpPr>
          <p:nvPr/>
        </p:nvSpPr>
        <p:spPr bwMode="auto">
          <a:xfrm>
            <a:off x="685800" y="4708604"/>
            <a:ext cx="35194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477838"/>
            <a:r>
              <a:rPr lang="en-US" altLang="en-US" sz="1200" b="1" dirty="0">
                <a:solidFill>
                  <a:srgbClr val="035642"/>
                </a:solidFill>
                <a:latin typeface="Cambria" pitchFamily="18" charset="0"/>
                <a:ea typeface="ＭＳ Ｐゴシック" pitchFamily="34" charset="-128"/>
              </a:rPr>
              <a:t>ACCREDITED TRAINING PARTNER: </a:t>
            </a:r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65" y="5175603"/>
            <a:ext cx="2216523" cy="107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ib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964" y="5055596"/>
            <a:ext cx="1978025" cy="118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2144" y="0"/>
            <a:ext cx="5181601" cy="609600"/>
          </a:xfrm>
          <a:prstGeom prst="rect">
            <a:avLst/>
          </a:prstGeom>
        </p:spPr>
      </p:pic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831055" y="330172"/>
            <a:ext cx="35194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477838"/>
            <a:r>
              <a:rPr lang="en-US" altLang="en-US" sz="1200" b="1" dirty="0">
                <a:solidFill>
                  <a:srgbClr val="035642"/>
                </a:solidFill>
                <a:latin typeface="Cambria" pitchFamily="18" charset="0"/>
                <a:ea typeface="ＭＳ Ｐゴシック" pitchFamily="34" charset="-128"/>
              </a:rPr>
              <a:t>AWARDS:</a:t>
            </a:r>
          </a:p>
        </p:txBody>
      </p:sp>
      <p:pic>
        <p:nvPicPr>
          <p:cNvPr id="67587" name="Picture 3" descr="120616---Final-Logo-Transparen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05"/>
          <a:stretch>
            <a:fillRect/>
          </a:stretch>
        </p:blipFill>
        <p:spPr bwMode="auto">
          <a:xfrm>
            <a:off x="6256404" y="-164990"/>
            <a:ext cx="2433637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6" name="TextBox 2"/>
          <p:cNvSpPr txBox="1">
            <a:spLocks noChangeArrowheads="1"/>
          </p:cNvSpPr>
          <p:nvPr/>
        </p:nvSpPr>
        <p:spPr bwMode="auto">
          <a:xfrm>
            <a:off x="4891088" y="-7828"/>
            <a:ext cx="4252911" cy="6858000"/>
          </a:xfrm>
          <a:prstGeom prst="rect">
            <a:avLst/>
          </a:prstGeom>
          <a:solidFill>
            <a:srgbClr val="0356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 sz="1900" i="1">
              <a:solidFill>
                <a:srgbClr val="F2915A"/>
              </a:solidFill>
              <a:latin typeface="Trebuchet MS" pitchFamily="34" charset="0"/>
              <a:ea typeface="ＭＳ Ｐゴシック" pitchFamily="34" charset="-128"/>
            </a:endParaRPr>
          </a:p>
        </p:txBody>
      </p:sp>
      <p:sp>
        <p:nvSpPr>
          <p:cNvPr id="67588" name="TextBox 10"/>
          <p:cNvSpPr txBox="1">
            <a:spLocks noChangeArrowheads="1"/>
          </p:cNvSpPr>
          <p:nvPr/>
        </p:nvSpPr>
        <p:spPr bwMode="auto">
          <a:xfrm>
            <a:off x="7096594" y="5562600"/>
            <a:ext cx="1979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Visit us: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5049078" y="5910263"/>
            <a:ext cx="40461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defTabSz="477838"/>
            <a:r>
              <a:rPr lang="en-IN" sz="12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Mumbai | Thane | Pune | Bangalore | Delhi - NCR | Hyderabad | Chennai | Coimbatore </a:t>
            </a:r>
          </a:p>
        </p:txBody>
      </p:sp>
      <p:sp>
        <p:nvSpPr>
          <p:cNvPr id="67593" name="TextBox 10"/>
          <p:cNvSpPr txBox="1">
            <a:spLocks noChangeArrowheads="1"/>
          </p:cNvSpPr>
          <p:nvPr/>
        </p:nvSpPr>
        <p:spPr bwMode="auto">
          <a:xfrm>
            <a:off x="7119938" y="3031906"/>
            <a:ext cx="1979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Email us:</a:t>
            </a:r>
          </a:p>
        </p:txBody>
      </p:sp>
      <p:sp>
        <p:nvSpPr>
          <p:cNvPr id="67594" name="Rectangle 9"/>
          <p:cNvSpPr>
            <a:spLocks noChangeArrowheads="1"/>
          </p:cNvSpPr>
          <p:nvPr/>
        </p:nvSpPr>
        <p:spPr bwMode="auto">
          <a:xfrm>
            <a:off x="5562600" y="3420843"/>
            <a:ext cx="35194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477838"/>
            <a:r>
              <a:rPr lang="en-IN" sz="12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info@imarticus.com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7119938" y="2236569"/>
            <a:ext cx="1979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Learn more: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5562600" y="2625506"/>
            <a:ext cx="35194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477838"/>
            <a:r>
              <a:rPr lang="en-IN" sz="12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https://imarticus.org/corporate/</a:t>
            </a:r>
          </a:p>
        </p:txBody>
      </p:sp>
      <p:sp>
        <p:nvSpPr>
          <p:cNvPr id="24" name="TextBox 10"/>
          <p:cNvSpPr txBox="1">
            <a:spLocks noChangeArrowheads="1"/>
          </p:cNvSpPr>
          <p:nvPr/>
        </p:nvSpPr>
        <p:spPr bwMode="auto">
          <a:xfrm>
            <a:off x="6256404" y="3885511"/>
            <a:ext cx="2843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Connect with us: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5342699" y="4274448"/>
            <a:ext cx="37393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defTabSz="477838"/>
            <a:r>
              <a:rPr lang="en-IN" sz="12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www.linkedin.com/company/imarticuslearning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5800" y="4749225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defTabSz="914400"/>
            <a:r>
              <a:rPr 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  <a:cs typeface="Arial" pitchFamily="34" charset="0"/>
              </a:rPr>
              <a:t>Watch us:</a:t>
            </a:r>
            <a:endParaRPr lang="en-US" sz="2000" b="1" dirty="0">
              <a:solidFill>
                <a:prstClr val="white"/>
              </a:solidFill>
              <a:latin typeface="Cambria" pitchFamily="18" charset="0"/>
              <a:ea typeface="ＭＳ Ｐゴシック" pitchFamily="34" charset="-128"/>
              <a:cs typeface="Arial" pitchFamily="34" charset="0"/>
              <a:hlinkClick r:id="rId8"/>
            </a:endParaRPr>
          </a:p>
          <a:p>
            <a:pPr algn="r" defTabSz="914400"/>
            <a:r>
              <a:rPr lang="en-US" sz="1200" b="1" dirty="0">
                <a:solidFill>
                  <a:prstClr val="white"/>
                </a:solidFill>
                <a:latin typeface="Cambria" panose="02040503050406030204" pitchFamily="18" charset="0"/>
              </a:rPr>
              <a:t>www.youtube.com/ImarticusLearninginstitute</a:t>
            </a:r>
            <a:endParaRPr lang="en-US" sz="1200" b="1" dirty="0">
              <a:solidFill>
                <a:prstClr val="white"/>
              </a:solidFill>
              <a:latin typeface="Cambria" panose="02040503050406030204" pitchFamily="18" charset="0"/>
              <a:ea typeface="ＭＳ Ｐゴシック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88" y="0"/>
            <a:ext cx="2794000" cy="2095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29486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Cambria" pitchFamily="18" charset="0"/>
              </a:rPr>
              <a:t>Agenda</a:t>
            </a:r>
          </a:p>
        </p:txBody>
      </p:sp>
      <p:grpSp>
        <p:nvGrpSpPr>
          <p:cNvPr id="8" name="Group 7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57200" y="1835152"/>
            <a:ext cx="2898775" cy="2898775"/>
            <a:chOff x="457200" y="2093913"/>
            <a:chExt cx="2898775" cy="2898775"/>
          </a:xfrm>
        </p:grpSpPr>
        <p:grpSp>
          <p:nvGrpSpPr>
            <p:cNvPr id="91141" name="Group 1"/>
            <p:cNvGrpSpPr>
              <a:grpSpLocks/>
            </p:cNvGrpSpPr>
            <p:nvPr/>
          </p:nvGrpSpPr>
          <p:grpSpPr bwMode="auto">
            <a:xfrm>
              <a:off x="457200" y="2093913"/>
              <a:ext cx="2898775" cy="2898775"/>
              <a:chOff x="457200" y="2093913"/>
              <a:chExt cx="2898775" cy="2898775"/>
            </a:xfrm>
          </p:grpSpPr>
          <p:sp>
            <p:nvSpPr>
              <p:cNvPr id="91146" name="Oval 6"/>
              <p:cNvSpPr>
                <a:spLocks noChangeArrowheads="1"/>
              </p:cNvSpPr>
              <p:nvPr/>
            </p:nvSpPr>
            <p:spPr bwMode="gray">
              <a:xfrm>
                <a:off x="1639888" y="3276600"/>
                <a:ext cx="533400" cy="533400"/>
              </a:xfrm>
              <a:prstGeom prst="ellipse">
                <a:avLst/>
              </a:pr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20000"/>
                  </a:spcAft>
                  <a:buClr>
                    <a:srgbClr val="000000"/>
                  </a:buClr>
                  <a:buSzPct val="80000"/>
                  <a:buFont typeface="Wingdings" pitchFamily="2" charset="2"/>
                  <a:buNone/>
                </a:pPr>
                <a:endParaRPr lang="de-DE" sz="1400">
                  <a:solidFill>
                    <a:srgbClr val="000000"/>
                  </a:solidFill>
                  <a:latin typeface="Cambria" pitchFamily="18" charset="0"/>
                  <a:ea typeface="Arial Unicode MS" pitchFamily="34" charset="-128"/>
                  <a:cs typeface="Arial" charset="0"/>
                </a:endParaRPr>
              </a:p>
            </p:txBody>
          </p:sp>
          <p:sp>
            <p:nvSpPr>
              <p:cNvPr id="91147" name="AutoShape 7"/>
              <p:cNvSpPr>
                <a:spLocks noChangeArrowheads="1"/>
              </p:cNvSpPr>
              <p:nvPr/>
            </p:nvSpPr>
            <p:spPr bwMode="gray">
              <a:xfrm>
                <a:off x="1066800" y="2703513"/>
                <a:ext cx="1679575" cy="1679575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2147483647 w 21600"/>
                  <a:gd name="T7" fmla="*/ 2147483647 h 21600"/>
                  <a:gd name="T8" fmla="*/ 2147483647 w 21600"/>
                  <a:gd name="T9" fmla="*/ 2147483647 h 21600"/>
                  <a:gd name="T10" fmla="*/ 2147483647 w 21600"/>
                  <a:gd name="T11" fmla="*/ 2147483647 h 21600"/>
                  <a:gd name="T12" fmla="*/ 2147483647 w 21600"/>
                  <a:gd name="T13" fmla="*/ 2147483647 h 21600"/>
                  <a:gd name="T14" fmla="*/ 2147483647 w 21600"/>
                  <a:gd name="T15" fmla="*/ 2147483647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4 w 21600"/>
                  <a:gd name="T25" fmla="*/ 3164 h 21600"/>
                  <a:gd name="T26" fmla="*/ 18436 w 21600"/>
                  <a:gd name="T27" fmla="*/ 18436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981" y="10800"/>
                    </a:moveTo>
                    <a:cubicBezTo>
                      <a:pt x="3981" y="14566"/>
                      <a:pt x="7034" y="17619"/>
                      <a:pt x="10800" y="17619"/>
                    </a:cubicBezTo>
                    <a:cubicBezTo>
                      <a:pt x="14566" y="17619"/>
                      <a:pt x="17619" y="14566"/>
                      <a:pt x="17619" y="10800"/>
                    </a:cubicBezTo>
                    <a:cubicBezTo>
                      <a:pt x="17619" y="7034"/>
                      <a:pt x="14566" y="3981"/>
                      <a:pt x="10800" y="3981"/>
                    </a:cubicBezTo>
                    <a:cubicBezTo>
                      <a:pt x="7034" y="3981"/>
                      <a:pt x="3981" y="7034"/>
                      <a:pt x="3981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1148" name="AutoShape 8"/>
              <p:cNvSpPr>
                <a:spLocks noChangeArrowheads="1"/>
              </p:cNvSpPr>
              <p:nvPr/>
            </p:nvSpPr>
            <p:spPr bwMode="gray">
              <a:xfrm>
                <a:off x="457200" y="2093913"/>
                <a:ext cx="2898775" cy="2898775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2147483647 w 21600"/>
                  <a:gd name="T7" fmla="*/ 2147483647 h 21600"/>
                  <a:gd name="T8" fmla="*/ 2147483647 w 21600"/>
                  <a:gd name="T9" fmla="*/ 2147483647 h 21600"/>
                  <a:gd name="T10" fmla="*/ 2147483647 w 21600"/>
                  <a:gd name="T11" fmla="*/ 2147483647 h 21600"/>
                  <a:gd name="T12" fmla="*/ 2147483647 w 21600"/>
                  <a:gd name="T13" fmla="*/ 2147483647 h 21600"/>
                  <a:gd name="T14" fmla="*/ 2147483647 w 21600"/>
                  <a:gd name="T15" fmla="*/ 2147483647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8 w 21600"/>
                  <a:gd name="T25" fmla="*/ 3158 h 21600"/>
                  <a:gd name="T26" fmla="*/ 18442 w 21600"/>
                  <a:gd name="T27" fmla="*/ 1844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426" y="10800"/>
                    </a:moveTo>
                    <a:cubicBezTo>
                      <a:pt x="2426" y="15425"/>
                      <a:pt x="6175" y="19174"/>
                      <a:pt x="10800" y="19174"/>
                    </a:cubicBezTo>
                    <a:cubicBezTo>
                      <a:pt x="15425" y="19174"/>
                      <a:pt x="19174" y="15425"/>
                      <a:pt x="19174" y="10800"/>
                    </a:cubicBezTo>
                    <a:cubicBezTo>
                      <a:pt x="19174" y="6175"/>
                      <a:pt x="15425" y="2426"/>
                      <a:pt x="10800" y="2426"/>
                    </a:cubicBezTo>
                    <a:cubicBezTo>
                      <a:pt x="6175" y="2426"/>
                      <a:pt x="2426" y="6175"/>
                      <a:pt x="2426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grpSp>
          <p:nvGrpSpPr>
            <p:cNvPr id="91142" name="Group 9"/>
            <p:cNvGrpSpPr>
              <a:grpSpLocks/>
            </p:cNvGrpSpPr>
            <p:nvPr/>
          </p:nvGrpSpPr>
          <p:grpSpPr bwMode="auto">
            <a:xfrm>
              <a:off x="498475" y="2098675"/>
              <a:ext cx="2855913" cy="2886075"/>
              <a:chOff x="339" y="1328"/>
              <a:chExt cx="1799" cy="1818"/>
            </a:xfrm>
          </p:grpSpPr>
          <p:sp>
            <p:nvSpPr>
              <p:cNvPr id="91143" name="AutoShape 10"/>
              <p:cNvSpPr>
                <a:spLocks noChangeArrowheads="1"/>
              </p:cNvSpPr>
              <p:nvPr/>
            </p:nvSpPr>
            <p:spPr bwMode="gray">
              <a:xfrm rot="5400000">
                <a:off x="696" y="1709"/>
                <a:ext cx="1057" cy="10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45 w 21600"/>
                  <a:gd name="T13" fmla="*/ 0 h 21600"/>
                  <a:gd name="T14" fmla="*/ 21355 w 21600"/>
                  <a:gd name="T15" fmla="*/ 935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4740" y="7785"/>
                    </a:moveTo>
                    <a:cubicBezTo>
                      <a:pt x="5884" y="5485"/>
                      <a:pt x="8231" y="4031"/>
                      <a:pt x="10800" y="4032"/>
                    </a:cubicBezTo>
                    <a:cubicBezTo>
                      <a:pt x="13368" y="4032"/>
                      <a:pt x="15715" y="5485"/>
                      <a:pt x="16859" y="7785"/>
                    </a:cubicBezTo>
                    <a:lnTo>
                      <a:pt x="20469" y="5989"/>
                    </a:lnTo>
                    <a:cubicBezTo>
                      <a:pt x="18643" y="2319"/>
                      <a:pt x="14898" y="-1"/>
                      <a:pt x="10799" y="0"/>
                    </a:cubicBezTo>
                    <a:cubicBezTo>
                      <a:pt x="6701" y="0"/>
                      <a:pt x="2956" y="2319"/>
                      <a:pt x="1130" y="5989"/>
                    </a:cubicBezTo>
                    <a:lnTo>
                      <a:pt x="4740" y="7785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1144" name="Freeform 11"/>
              <p:cNvSpPr>
                <a:spLocks/>
              </p:cNvSpPr>
              <p:nvPr/>
            </p:nvSpPr>
            <p:spPr bwMode="gray">
              <a:xfrm>
                <a:off x="1221" y="2152"/>
                <a:ext cx="0" cy="174"/>
              </a:xfrm>
              <a:custGeom>
                <a:avLst/>
                <a:gdLst>
                  <a:gd name="T0" fmla="*/ 0 w 208"/>
                  <a:gd name="T1" fmla="*/ 150 h 303"/>
                  <a:gd name="T2" fmla="*/ 76 w 208"/>
                  <a:gd name="T3" fmla="*/ 0 h 303"/>
                  <a:gd name="T4" fmla="*/ 78 w 208"/>
                  <a:gd name="T5" fmla="*/ 303 h 303"/>
                  <a:gd name="T6" fmla="*/ 0 w 208"/>
                  <a:gd name="T7" fmla="*/ 150 h 3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8"/>
                  <a:gd name="T13" fmla="*/ 0 h 303"/>
                  <a:gd name="T14" fmla="*/ 208 w 208"/>
                  <a:gd name="T15" fmla="*/ 303 h 3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8" h="303">
                    <a:moveTo>
                      <a:pt x="0" y="150"/>
                    </a:moveTo>
                    <a:cubicBezTo>
                      <a:pt x="12" y="122"/>
                      <a:pt x="58" y="37"/>
                      <a:pt x="76" y="0"/>
                    </a:cubicBezTo>
                    <a:cubicBezTo>
                      <a:pt x="205" y="54"/>
                      <a:pt x="208" y="245"/>
                      <a:pt x="78" y="303"/>
                    </a:cubicBezTo>
                    <a:cubicBezTo>
                      <a:pt x="32" y="221"/>
                      <a:pt x="16" y="181"/>
                      <a:pt x="0" y="15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1145" name="AutoShape 12"/>
              <p:cNvSpPr>
                <a:spLocks noChangeArrowheads="1"/>
              </p:cNvSpPr>
              <p:nvPr/>
            </p:nvSpPr>
            <p:spPr bwMode="gray">
              <a:xfrm rot="5400000">
                <a:off x="330" y="1337"/>
                <a:ext cx="1818" cy="179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8 w 21600"/>
                  <a:gd name="T13" fmla="*/ 0 h 21600"/>
                  <a:gd name="T14" fmla="*/ 21362 w 21600"/>
                  <a:gd name="T15" fmla="*/ 9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362" y="7119"/>
                    </a:moveTo>
                    <a:cubicBezTo>
                      <a:pt x="4761" y="4290"/>
                      <a:pt x="7644" y="2500"/>
                      <a:pt x="10800" y="2501"/>
                    </a:cubicBezTo>
                    <a:cubicBezTo>
                      <a:pt x="13955" y="2501"/>
                      <a:pt x="16838" y="4290"/>
                      <a:pt x="18237" y="7119"/>
                    </a:cubicBezTo>
                    <a:lnTo>
                      <a:pt x="20479" y="6009"/>
                    </a:lnTo>
                    <a:cubicBezTo>
                      <a:pt x="18658" y="2329"/>
                      <a:pt x="14906" y="-1"/>
                      <a:pt x="10799" y="0"/>
                    </a:cubicBezTo>
                    <a:cubicBezTo>
                      <a:pt x="6693" y="0"/>
                      <a:pt x="2941" y="2329"/>
                      <a:pt x="1120" y="6009"/>
                    </a:cubicBezTo>
                    <a:lnTo>
                      <a:pt x="3362" y="7119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</p:grpSp>
      <p:sp>
        <p:nvSpPr>
          <p:cNvPr id="17" name="AutoShape 13"/>
          <p:cNvSpPr>
            <a:spLocks noChangeArrowheads="1"/>
          </p:cNvSpPr>
          <p:nvPr/>
        </p:nvSpPr>
        <p:spPr bwMode="gray">
          <a:xfrm flipH="1">
            <a:off x="1941513" y="1219203"/>
            <a:ext cx="6684962" cy="4124325"/>
          </a:xfrm>
          <a:prstGeom prst="homePlate">
            <a:avLst>
              <a:gd name="adj" fmla="val 25911"/>
            </a:avLst>
          </a:prstGeom>
          <a:solidFill>
            <a:schemeClr val="accent6">
              <a:lumMod val="40000"/>
              <a:lumOff val="60000"/>
              <a:alpha val="33000"/>
            </a:schemeClr>
          </a:solidFill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1080000" tIns="0" rIns="72000" bIns="0" anchor="ctr"/>
          <a:lstStyle/>
          <a:p>
            <a:pPr defTabSz="4572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35642"/>
                </a:solidFill>
                <a:latin typeface="Cambria" pitchFamily="18" charset="0"/>
              </a:rPr>
              <a:t>After this session, you will </a:t>
            </a:r>
            <a:r>
              <a:rPr lang="en-US" sz="2000" b="1" dirty="0" smtClean="0">
                <a:solidFill>
                  <a:srgbClr val="035642"/>
                </a:solidFill>
                <a:latin typeface="Cambria" pitchFamily="18" charset="0"/>
              </a:rPr>
              <a:t>learn about:</a:t>
            </a:r>
            <a:endParaRPr lang="en-US" sz="2000" dirty="0">
              <a:solidFill>
                <a:srgbClr val="035642"/>
              </a:solidFill>
              <a:latin typeface="Cambria" pitchFamily="18" charset="0"/>
            </a:endParaRPr>
          </a:p>
          <a:p>
            <a:pPr defTabSz="457200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>
              <a:solidFill>
                <a:srgbClr val="035642"/>
              </a:solidFill>
              <a:latin typeface="Cambria" pitchFamily="18" charset="0"/>
            </a:endParaRP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Wrappers</a:t>
            </a: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Creating Wrapper Objects</a:t>
            </a: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rgbClr val="035642"/>
                </a:solidFill>
                <a:latin typeface="Cambria" pitchFamily="18" charset="0"/>
              </a:rPr>
              <a:t>Built-in </a:t>
            </a: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Wrapper Conversion </a:t>
            </a:r>
            <a:r>
              <a:rPr lang="en-US" sz="2000" dirty="0" smtClean="0">
                <a:solidFill>
                  <a:srgbClr val="035642"/>
                </a:solidFill>
                <a:latin typeface="Cambria" pitchFamily="18" charset="0"/>
              </a:rPr>
              <a:t>Utilities</a:t>
            </a:r>
            <a:endParaRPr lang="en-US" sz="2000" dirty="0">
              <a:solidFill>
                <a:srgbClr val="035642"/>
              </a:solidFill>
              <a:latin typeface="Cambria" pitchFamily="18" charset="0"/>
            </a:endParaRP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endParaRPr lang="en-US" sz="2000" dirty="0">
              <a:solidFill>
                <a:srgbClr val="035642"/>
              </a:solidFill>
              <a:latin typeface="Cambria" pitchFamily="18" charset="0"/>
            </a:endParaRP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endParaRPr lang="en-US" sz="2000" dirty="0">
              <a:solidFill>
                <a:srgbClr val="035642"/>
              </a:solidFill>
              <a:latin typeface="Cambria" pitchFamily="18" charset="0"/>
            </a:endParaRPr>
          </a:p>
          <a:p>
            <a:pPr>
              <a:defRPr/>
            </a:pPr>
            <a:endParaRPr lang="en-US" dirty="0">
              <a:solidFill>
                <a:srgbClr val="035642"/>
              </a:solidFill>
              <a:latin typeface="Cambria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45623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Wrapper Classes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mbria" pitchFamily="18" charset="0"/>
              </a:rPr>
              <a:t>Wrappers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cs typeface="Avenir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495E4EB-038F-4FA5-8158-2C8A4A159D11}"/>
              </a:ext>
            </a:extLst>
          </p:cNvPr>
          <p:cNvSpPr/>
          <p:nvPr/>
        </p:nvSpPr>
        <p:spPr>
          <a:xfrm>
            <a:off x="457200" y="2152161"/>
            <a:ext cx="8229599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Java provides type wrappers, which are classes that encapsulate a primitive type within an object.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The type wrappers are </a:t>
            </a:r>
            <a:r>
              <a:rPr lang="en-IN" b="1" dirty="0">
                <a:latin typeface="Cambria" panose="02040503050406030204" pitchFamily="18" charset="0"/>
              </a:rPr>
              <a:t>Double, Float, Long, Integer, Short, Byte, Character, and Boolean.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1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>
                <a:latin typeface="Cambria" panose="02040503050406030204" pitchFamily="18" charset="0"/>
              </a:rPr>
              <a:t> </a:t>
            </a:r>
            <a:r>
              <a:rPr lang="en-IN" dirty="0">
                <a:latin typeface="Cambria" panose="02040503050406030204" pitchFamily="18" charset="0"/>
              </a:rPr>
              <a:t>These classes offer a wide array of methods that allow you to fully integrate the primitive types into Java’s object hierarchy.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4579583"/>
      </p:ext>
    </p:extLst>
  </p:cSld>
  <p:clrMapOvr>
    <a:masterClrMapping/>
  </p:clrMapOvr>
  <p:transition>
    <p:wipe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en-US" sz="2400" b="1" dirty="0">
                <a:latin typeface="Cambria" panose="02040503050406030204" pitchFamily="18" charset="0"/>
              </a:rPr>
              <a:t>Using Wrapper Classes and Boxing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xmlns="" id="{1ADB92C7-3EDD-4194-87A3-0C9F23104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" y="1485900"/>
            <a:ext cx="8453438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6349050"/>
      </p:ext>
    </p:extLst>
  </p:cSld>
  <p:clrMapOvr>
    <a:masterClrMapping/>
  </p:clrMapOvr>
  <p:transition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Wrapper Classes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mbria" pitchFamily="18" charset="0"/>
              </a:rPr>
              <a:t>Creating Wrapper Objects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cs typeface="Avenir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497B212-BC26-4CD0-8963-58B079745879}"/>
              </a:ext>
            </a:extLst>
          </p:cNvPr>
          <p:cNvSpPr/>
          <p:nvPr/>
        </p:nvSpPr>
        <p:spPr>
          <a:xfrm>
            <a:off x="233082" y="1838794"/>
            <a:ext cx="8677836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package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com.imarticus.tutorial.arraystringcollectiongenerics.demos.</a:t>
            </a:r>
            <a:r>
              <a:rPr lang="en-IN" sz="1400" b="1" dirty="0">
                <a:solidFill>
                  <a:srgbClr val="CD3131"/>
                </a:solidFill>
                <a:latin typeface="Courier New" panose="02070309020205020404" pitchFamily="49" charset="0"/>
              </a:rPr>
              <a:t>W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rapper</a:t>
            </a:r>
            <a:r>
              <a:rPr lang="en-IN" sz="1400" b="1" dirty="0">
                <a:solidFill>
                  <a:srgbClr val="CD3131"/>
                </a:solidFill>
                <a:latin typeface="Courier New" panose="02070309020205020404" pitchFamily="49" charset="0"/>
              </a:rPr>
              <a:t>C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lasses;</a:t>
            </a:r>
          </a:p>
          <a:p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IN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BookDetails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IN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IN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[]) {</a:t>
            </a:r>
          </a:p>
          <a:p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</a:p>
          <a:p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IN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oldBookId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Integer(</a:t>
            </a:r>
            <a:r>
              <a:rPr lang="en-IN" sz="1400" b="1" dirty="0">
                <a:solidFill>
                  <a:srgbClr val="09885A"/>
                </a:solidFill>
                <a:latin typeface="Courier New" panose="02070309020205020404" pitchFamily="49" charset="0"/>
              </a:rPr>
              <a:t>21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IN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newBookId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Integer(</a:t>
            </a:r>
            <a:r>
              <a:rPr lang="en-IN" sz="1400" b="1" dirty="0">
                <a:solidFill>
                  <a:srgbClr val="A31515"/>
                </a:solidFill>
                <a:latin typeface="Courier New" panose="02070309020205020404" pitchFamily="49" charset="0"/>
              </a:rPr>
              <a:t>"42"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IN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oldPrice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Float(</a:t>
            </a:r>
            <a:r>
              <a:rPr lang="en-IN" sz="1400" b="1" dirty="0">
                <a:solidFill>
                  <a:srgbClr val="09885A"/>
                </a:solidFill>
                <a:latin typeface="Courier New" panose="02070309020205020404" pitchFamily="49" charset="0"/>
              </a:rPr>
              <a:t>4.15f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IN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newPrice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Float(</a:t>
            </a:r>
            <a:r>
              <a:rPr lang="en-IN" sz="1400" b="1" dirty="0">
                <a:solidFill>
                  <a:srgbClr val="A31515"/>
                </a:solidFill>
                <a:latin typeface="Courier New" panose="02070309020205020404" pitchFamily="49" charset="0"/>
              </a:rPr>
              <a:t>"3.14f"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IN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Character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author = </a:t>
            </a:r>
            <a:r>
              <a:rPr lang="en-IN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Character(</a:t>
            </a:r>
            <a:r>
              <a:rPr lang="en-IN" sz="1400" b="1" dirty="0">
                <a:solidFill>
                  <a:srgbClr val="A31515"/>
                </a:solidFill>
                <a:latin typeface="Courier New" panose="02070309020205020404" pitchFamily="49" charset="0"/>
              </a:rPr>
              <a:t>'K'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IN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//The constructors for the Boolean wrapper take either a </a:t>
            </a:r>
            <a:r>
              <a:rPr lang="en-IN" sz="14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boolean</a:t>
            </a:r>
            <a:r>
              <a:rPr lang="en-IN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 value true or false, or a String. </a:t>
            </a:r>
            <a:endParaRPr lang="en-IN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345336"/>
      </p:ext>
    </p:extLst>
  </p:cSld>
  <p:clrMapOvr>
    <a:masterClrMapping/>
  </p:clrMapOvr>
  <p:transition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Wrapper Classes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mbria" pitchFamily="18" charset="0"/>
              </a:rPr>
              <a:t>Using Wrapper Conversion Utilities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cs typeface="Avenir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1E98B3E-E60D-4C75-A977-2524A076F239}"/>
              </a:ext>
            </a:extLst>
          </p:cNvPr>
          <p:cNvSpPr/>
          <p:nvPr/>
        </p:nvSpPr>
        <p:spPr>
          <a:xfrm>
            <a:off x="322729" y="2308616"/>
            <a:ext cx="8498541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IN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//The </a:t>
            </a:r>
            <a:r>
              <a:rPr lang="en-IN" sz="14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valueOf</a:t>
            </a:r>
            <a:r>
              <a:rPr lang="en-IN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() Methods</a:t>
            </a:r>
            <a:endParaRPr lang="en-I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IN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bookToken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Integer.valueOf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400" b="1" dirty="0">
                <a:solidFill>
                  <a:srgbClr val="A31515"/>
                </a:solidFill>
                <a:latin typeface="Courier New" panose="02070309020205020404" pitchFamily="49" charset="0"/>
              </a:rPr>
              <a:t>"101011"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IN" sz="1400" b="1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IN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tokenPrice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Float.valueOf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400" b="1" dirty="0">
                <a:solidFill>
                  <a:srgbClr val="A31515"/>
                </a:solidFill>
                <a:latin typeface="Courier New" panose="02070309020205020404" pitchFamily="49" charset="0"/>
              </a:rPr>
              <a:t>"3.14f"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</a:p>
          <a:p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IN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//The </a:t>
            </a:r>
            <a:r>
              <a:rPr lang="en-IN" sz="14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xxxValue</a:t>
            </a:r>
            <a:r>
              <a:rPr lang="en-IN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() Methods</a:t>
            </a:r>
            <a:endParaRPr lang="en-I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IN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noOfbooks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Integer(</a:t>
            </a:r>
            <a:r>
              <a:rPr lang="en-IN" sz="1400" b="1" dirty="0">
                <a:solidFill>
                  <a:srgbClr val="09885A"/>
                </a:solidFill>
                <a:latin typeface="Courier New" panose="02070309020205020404" pitchFamily="49" charset="0"/>
              </a:rPr>
              <a:t>42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IN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make a new wrapper </a:t>
            </a:r>
            <a:r>
              <a:rPr lang="en-IN" sz="14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object</a:t>
            </a:r>
            <a:endParaRPr lang="en-I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1718064"/>
      </p:ext>
    </p:extLst>
  </p:cSld>
  <p:clrMapOvr>
    <a:masterClrMapping/>
  </p:clrMapOvr>
  <p:transition>
    <p:wipe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Wrapper Classes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mbria" pitchFamily="18" charset="0"/>
              </a:rPr>
              <a:t>Using Wrapper Conversion Utilities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cs typeface="Avenir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8892C36-DDD6-44DE-972B-F9189D99829E}"/>
              </a:ext>
            </a:extLst>
          </p:cNvPr>
          <p:cNvSpPr/>
          <p:nvPr/>
        </p:nvSpPr>
        <p:spPr>
          <a:xfrm>
            <a:off x="188259" y="2345422"/>
            <a:ext cx="8767482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400" b="1" dirty="0">
                <a:solidFill>
                  <a:srgbClr val="A31515"/>
                </a:solidFill>
                <a:latin typeface="Courier New" panose="02070309020205020404" pitchFamily="49" charset="0"/>
              </a:rPr>
              <a:t>"The Old ID is "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oldBookId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); </a:t>
            </a:r>
          </a:p>
          <a:p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400" b="1" dirty="0">
                <a:solidFill>
                  <a:srgbClr val="A31515"/>
                </a:solidFill>
                <a:latin typeface="Courier New" panose="02070309020205020404" pitchFamily="49" charset="0"/>
              </a:rPr>
              <a:t>"The New ID is "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newBookId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); </a:t>
            </a:r>
          </a:p>
          <a:p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400" b="1" dirty="0">
                <a:solidFill>
                  <a:srgbClr val="A31515"/>
                </a:solidFill>
                <a:latin typeface="Courier New" panose="02070309020205020404" pitchFamily="49" charset="0"/>
              </a:rPr>
              <a:t>"The Old Price is "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oldPrice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); </a:t>
            </a:r>
          </a:p>
          <a:p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400" b="1" dirty="0">
                <a:solidFill>
                  <a:srgbClr val="A31515"/>
                </a:solidFill>
                <a:latin typeface="Courier New" panose="02070309020205020404" pitchFamily="49" charset="0"/>
              </a:rPr>
              <a:t>"The New Price is "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newPrice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); </a:t>
            </a:r>
          </a:p>
          <a:p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400" b="1" dirty="0">
                <a:solidFill>
                  <a:srgbClr val="A31515"/>
                </a:solidFill>
                <a:latin typeface="Courier New" panose="02070309020205020404" pitchFamily="49" charset="0"/>
              </a:rPr>
              <a:t>"The Author name starts with "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+ author ); </a:t>
            </a:r>
          </a:p>
          <a:p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400" b="1" dirty="0">
                <a:solidFill>
                  <a:srgbClr val="A31515"/>
                </a:solidFill>
                <a:latin typeface="Courier New" panose="02070309020205020404" pitchFamily="49" charset="0"/>
              </a:rPr>
              <a:t>"Current </a:t>
            </a:r>
            <a:r>
              <a:rPr lang="en-IN" sz="1400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booktoken</a:t>
            </a:r>
            <a:r>
              <a:rPr lang="en-IN" sz="1400" b="1" dirty="0">
                <a:solidFill>
                  <a:srgbClr val="A31515"/>
                </a:solidFill>
                <a:latin typeface="Courier New" panose="02070309020205020404" pitchFamily="49" charset="0"/>
              </a:rPr>
              <a:t> is "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bookToken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); </a:t>
            </a:r>
          </a:p>
          <a:p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400" b="1" dirty="0">
                <a:solidFill>
                  <a:srgbClr val="A31515"/>
                </a:solidFill>
                <a:latin typeface="Courier New" panose="02070309020205020404" pitchFamily="49" charset="0"/>
              </a:rPr>
              <a:t>"The token price is "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tokenPrice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); </a:t>
            </a:r>
          </a:p>
          <a:p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400" b="1" dirty="0">
                <a:solidFill>
                  <a:srgbClr val="A31515"/>
                </a:solidFill>
                <a:latin typeface="Courier New" panose="02070309020205020404" pitchFamily="49" charset="0"/>
              </a:rPr>
              <a:t>"No of books available today "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noOfbooks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); </a:t>
            </a:r>
          </a:p>
          <a:p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</a:p>
          <a:p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}</a:t>
            </a:r>
          </a:p>
          <a:p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}</a:t>
            </a:r>
            <a:endParaRPr lang="en-IN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1444011"/>
      </p:ext>
    </p:extLst>
  </p:cSld>
  <p:clrMapOvr>
    <a:masterClrMapping/>
  </p:clrMapOvr>
  <p:transition>
    <p:wipe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Wrapper Classes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48FD9DE-2E18-4CE0-8051-226288F66AE7}"/>
              </a:ext>
            </a:extLst>
          </p:cNvPr>
          <p:cNvSpPr/>
          <p:nvPr/>
        </p:nvSpPr>
        <p:spPr>
          <a:xfrm>
            <a:off x="295835" y="4995836"/>
            <a:ext cx="8552330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srgbClr val="4EC9B0"/>
                </a:solidFill>
                <a:latin typeface="Courier New" panose="02070309020205020404" pitchFamily="49" charset="0"/>
              </a:rPr>
              <a:t>String</a:t>
            </a:r>
            <a:r>
              <a:rPr lang="en-IN" sz="1400" b="1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9CDCFE"/>
                </a:solidFill>
                <a:latin typeface="Courier New" panose="02070309020205020404" pitchFamily="49" charset="0"/>
              </a:rPr>
              <a:t>book price</a:t>
            </a:r>
            <a:r>
              <a:rPr lang="en-IN" sz="1400" b="1" dirty="0">
                <a:solidFill>
                  <a:srgbClr val="D4D4D4"/>
                </a:solidFill>
                <a:latin typeface="Courier New" panose="02070309020205020404" pitchFamily="49" charset="0"/>
              </a:rPr>
              <a:t> = </a:t>
            </a:r>
            <a:r>
              <a:rPr lang="en-IN" sz="1400" b="1" dirty="0" err="1">
                <a:solidFill>
                  <a:srgbClr val="9CDCFE"/>
                </a:solidFill>
                <a:latin typeface="Courier New" panose="02070309020205020404" pitchFamily="49" charset="0"/>
              </a:rPr>
              <a:t>Double</a:t>
            </a:r>
            <a:r>
              <a:rPr lang="en-IN" sz="1400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n-IN" sz="1400" b="1" dirty="0" err="1">
                <a:solidFill>
                  <a:srgbClr val="DCDCAA"/>
                </a:solidFill>
                <a:latin typeface="Courier New" panose="02070309020205020404" pitchFamily="49" charset="0"/>
              </a:rPr>
              <a:t>toString</a:t>
            </a:r>
            <a:r>
              <a:rPr lang="en-IN" sz="1400" b="1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IN" sz="1400" b="1" dirty="0">
                <a:solidFill>
                  <a:srgbClr val="B5CEA8"/>
                </a:solidFill>
                <a:latin typeface="Courier New" panose="02070309020205020404" pitchFamily="49" charset="0"/>
              </a:rPr>
              <a:t>3.14</a:t>
            </a:r>
            <a:r>
              <a:rPr lang="en-IN" sz="1400" b="1" dirty="0">
                <a:solidFill>
                  <a:srgbClr val="D4D4D4"/>
                </a:solidFill>
                <a:latin typeface="Courier New" panose="02070309020205020404" pitchFamily="49" charset="0"/>
              </a:rPr>
              <a:t>); </a:t>
            </a:r>
            <a:r>
              <a:rPr lang="en-IN" sz="1400" b="1" dirty="0">
                <a:solidFill>
                  <a:srgbClr val="6A9955"/>
                </a:solidFill>
                <a:latin typeface="Courier New" panose="02070309020205020404" pitchFamily="49" charset="0"/>
              </a:rPr>
              <a:t>// book price = "3.14</a:t>
            </a:r>
            <a:r>
              <a:rPr lang="en-IN" sz="1400" b="1" dirty="0" smtClean="0">
                <a:solidFill>
                  <a:srgbClr val="6A9955"/>
                </a:solidFill>
                <a:latin typeface="Courier New" panose="02070309020205020404" pitchFamily="49" charset="0"/>
              </a:rPr>
              <a:t>“</a:t>
            </a:r>
            <a:endParaRPr lang="en-US" altLang="en-US" sz="1400" b="1" dirty="0"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mbria" pitchFamily="18" charset="0"/>
              </a:rPr>
              <a:t>Using Wrapper Conversion Utilities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cs typeface="Avenir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880" y="1604237"/>
            <a:ext cx="8778240" cy="9787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latin typeface="Cambria" panose="02040503050406030204" pitchFamily="18" charset="0"/>
              </a:rPr>
              <a:t>The </a:t>
            </a:r>
            <a:r>
              <a:rPr lang="en-US" altLang="en-US" b="1" dirty="0" err="1">
                <a:latin typeface="Cambria" panose="02040503050406030204" pitchFamily="18" charset="0"/>
              </a:rPr>
              <a:t>toString</a:t>
            </a:r>
            <a:r>
              <a:rPr lang="en-US" altLang="en-US" b="1" dirty="0">
                <a:latin typeface="Cambria" panose="02040503050406030204" pitchFamily="18" charset="0"/>
              </a:rPr>
              <a:t>() Methods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b="1" dirty="0">
              <a:latin typeface="Cambria" panose="020405030504060302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ambria" panose="02040503050406030204" pitchFamily="18" charset="0"/>
              </a:rPr>
              <a:t>Since </a:t>
            </a:r>
            <a:r>
              <a:rPr lang="en-US" altLang="en-US" dirty="0">
                <a:latin typeface="Cambria" panose="02040503050406030204" pitchFamily="18" charset="0"/>
              </a:rPr>
              <a:t>we know that all other Java classes inherit from class Object, we also know that all other Java </a:t>
            </a:r>
            <a:r>
              <a:rPr lang="en-US" altLang="en-US" dirty="0" err="1">
                <a:latin typeface="Cambria" panose="02040503050406030204" pitchFamily="18" charset="0"/>
              </a:rPr>
              <a:t>classeshave</a:t>
            </a:r>
            <a:r>
              <a:rPr lang="en-US" altLang="en-US" dirty="0">
                <a:latin typeface="Cambria" panose="02040503050406030204" pitchFamily="18" charset="0"/>
              </a:rPr>
              <a:t> a </a:t>
            </a:r>
            <a:r>
              <a:rPr lang="en-US" altLang="en-US" dirty="0" err="1">
                <a:latin typeface="Cambria" panose="02040503050406030204" pitchFamily="18" charset="0"/>
              </a:rPr>
              <a:t>toString</a:t>
            </a:r>
            <a:r>
              <a:rPr lang="en-US" altLang="en-US" dirty="0">
                <a:latin typeface="Cambria" panose="02040503050406030204" pitchFamily="18" charset="0"/>
              </a:rPr>
              <a:t>() </a:t>
            </a:r>
            <a:r>
              <a:rPr lang="en-US" altLang="en-US" dirty="0" smtClean="0">
                <a:latin typeface="Cambria" panose="02040503050406030204" pitchFamily="18" charset="0"/>
              </a:rPr>
              <a:t>method.</a:t>
            </a:r>
            <a:endParaRPr lang="en-US" altLang="en-US" dirty="0"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55821" y="2780360"/>
            <a:ext cx="5632358" cy="7386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4EC9B0"/>
                </a:solidFill>
                <a:latin typeface="Courier New" panose="02070309020205020404" pitchFamily="49" charset="0"/>
              </a:rPr>
              <a:t>Double</a:t>
            </a:r>
            <a:r>
              <a:rPr lang="en-IN" sz="1400" b="1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9CDCFE"/>
                </a:solidFill>
                <a:latin typeface="Courier New" panose="02070309020205020404" pitchFamily="49" charset="0"/>
              </a:rPr>
              <a:t>price</a:t>
            </a:r>
            <a:r>
              <a:rPr lang="en-IN" sz="1400" b="1" dirty="0">
                <a:solidFill>
                  <a:srgbClr val="D4D4D4"/>
                </a:solidFill>
                <a:latin typeface="Courier New" panose="02070309020205020404" pitchFamily="49" charset="0"/>
              </a:rPr>
              <a:t> = </a:t>
            </a:r>
            <a:r>
              <a:rPr lang="en-IN" sz="1400" b="1" dirty="0">
                <a:solidFill>
                  <a:srgbClr val="C586C0"/>
                </a:solidFill>
                <a:latin typeface="Courier New" panose="02070309020205020404" pitchFamily="49" charset="0"/>
              </a:rPr>
              <a:t>new</a:t>
            </a:r>
            <a:r>
              <a:rPr lang="en-IN" sz="1400" b="1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DCDCAA"/>
                </a:solidFill>
                <a:latin typeface="Courier New" panose="02070309020205020404" pitchFamily="49" charset="0"/>
              </a:rPr>
              <a:t>Double</a:t>
            </a:r>
            <a:r>
              <a:rPr lang="en-IN" sz="1400" b="1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IN" sz="1400" b="1" dirty="0">
                <a:solidFill>
                  <a:srgbClr val="CE9178"/>
                </a:solidFill>
                <a:latin typeface="Courier New" panose="02070309020205020404" pitchFamily="49" charset="0"/>
              </a:rPr>
              <a:t>"3.14"</a:t>
            </a:r>
            <a:r>
              <a:rPr lang="en-IN" sz="1400" b="1" dirty="0">
                <a:solidFill>
                  <a:srgbClr val="D4D4D4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N" sz="1400" b="1" dirty="0" err="1">
                <a:solidFill>
                  <a:srgbClr val="9CDCFE"/>
                </a:solidFill>
                <a:latin typeface="Courier New" panose="02070309020205020404" pitchFamily="49" charset="0"/>
              </a:rPr>
              <a:t>System</a:t>
            </a:r>
            <a:r>
              <a:rPr lang="en-IN" sz="1400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n-IN" sz="1400" b="1" dirty="0" err="1">
                <a:solidFill>
                  <a:srgbClr val="9CDCFE"/>
                </a:solidFill>
                <a:latin typeface="Courier New" panose="02070309020205020404" pitchFamily="49" charset="0"/>
              </a:rPr>
              <a:t>out</a:t>
            </a:r>
            <a:r>
              <a:rPr lang="en-IN" sz="1400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n-IN" sz="1400" b="1" dirty="0" err="1">
                <a:solidFill>
                  <a:srgbClr val="DCDCAA"/>
                </a:solidFill>
                <a:latin typeface="Courier New" panose="02070309020205020404" pitchFamily="49" charset="0"/>
              </a:rPr>
              <a:t>println</a:t>
            </a:r>
            <a:r>
              <a:rPr lang="en-IN" sz="1400" b="1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IN" sz="1400" b="1" dirty="0">
                <a:solidFill>
                  <a:srgbClr val="CE9178"/>
                </a:solidFill>
                <a:latin typeface="Courier New" panose="02070309020205020404" pitchFamily="49" charset="0"/>
              </a:rPr>
              <a:t>“book price = "</a:t>
            </a:r>
            <a:r>
              <a:rPr lang="en-IN" sz="1400" b="1" dirty="0">
                <a:solidFill>
                  <a:srgbClr val="D4D4D4"/>
                </a:solidFill>
                <a:latin typeface="Courier New" panose="02070309020205020404" pitchFamily="49" charset="0"/>
              </a:rPr>
              <a:t>+ </a:t>
            </a:r>
            <a:r>
              <a:rPr lang="en-IN" sz="1400" b="1" dirty="0" err="1">
                <a:solidFill>
                  <a:srgbClr val="9CDCFE"/>
                </a:solidFill>
                <a:latin typeface="Courier New" panose="02070309020205020404" pitchFamily="49" charset="0"/>
              </a:rPr>
              <a:t>price</a:t>
            </a:r>
            <a:r>
              <a:rPr lang="en-IN" sz="1400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n-IN" sz="1400" b="1" dirty="0" err="1">
                <a:solidFill>
                  <a:srgbClr val="DCDCAA"/>
                </a:solidFill>
                <a:latin typeface="Courier New" panose="02070309020205020404" pitchFamily="49" charset="0"/>
              </a:rPr>
              <a:t>toString</a:t>
            </a:r>
            <a:r>
              <a:rPr lang="en-IN" sz="1400" b="1" dirty="0">
                <a:solidFill>
                  <a:srgbClr val="D4D4D4"/>
                </a:solidFill>
                <a:latin typeface="Courier New" panose="02070309020205020404" pitchFamily="49" charset="0"/>
              </a:rPr>
              <a:t>() ); </a:t>
            </a:r>
            <a:r>
              <a:rPr lang="en-IN" sz="1400" b="1" dirty="0">
                <a:solidFill>
                  <a:srgbClr val="6A9955"/>
                </a:solidFill>
                <a:latin typeface="Courier New" panose="02070309020205020404" pitchFamily="49" charset="0"/>
              </a:rPr>
              <a:t>// result is book price = 3.14</a:t>
            </a:r>
            <a:endParaRPr lang="en-IN" sz="1400" b="1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" y="3948446"/>
            <a:ext cx="877824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ambria" panose="02040503050406030204" pitchFamily="18" charset="0"/>
              </a:rPr>
              <a:t>All of the numeric wrapper classes provide an overloaded, static </a:t>
            </a:r>
            <a:r>
              <a:rPr lang="en-US" altLang="en-US" dirty="0" err="1">
                <a:latin typeface="Cambria" panose="02040503050406030204" pitchFamily="18" charset="0"/>
              </a:rPr>
              <a:t>toString</a:t>
            </a:r>
            <a:r>
              <a:rPr lang="en-US" altLang="en-US" dirty="0">
                <a:latin typeface="Cambria" panose="02040503050406030204" pitchFamily="18" charset="0"/>
              </a:rPr>
              <a:t>() method that takes a primitive numeric of the appropriate type (</a:t>
            </a:r>
            <a:r>
              <a:rPr lang="en-US" altLang="en-US" dirty="0" err="1">
                <a:latin typeface="Cambria" panose="02040503050406030204" pitchFamily="18" charset="0"/>
              </a:rPr>
              <a:t>Double.toString</a:t>
            </a:r>
            <a:r>
              <a:rPr lang="en-US" altLang="en-US" dirty="0">
                <a:latin typeface="Cambria" panose="02040503050406030204" pitchFamily="18" charset="0"/>
              </a:rPr>
              <a:t>() takes a double, </a:t>
            </a:r>
            <a:r>
              <a:rPr lang="en-US" altLang="en-US" dirty="0" err="1">
                <a:latin typeface="Cambria" panose="02040503050406030204" pitchFamily="18" charset="0"/>
              </a:rPr>
              <a:t>Long.toString</a:t>
            </a:r>
            <a:r>
              <a:rPr lang="en-US" altLang="en-US" dirty="0">
                <a:latin typeface="Cambria" panose="02040503050406030204" pitchFamily="18" charset="0"/>
              </a:rPr>
              <a:t>() takes a long, and so on) and, of course, returns a String:</a:t>
            </a:r>
            <a:endParaRPr lang="en-US" altLang="en-US" dirty="0">
              <a:latin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5113925"/>
      </p:ext>
    </p:extLst>
  </p:cSld>
  <p:clrMapOvr>
    <a:masterClrMapping/>
  </p:clrMapOvr>
  <p:transition>
    <p:wipe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Wrapper Classes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48FD9DE-2E18-4CE0-8051-226288F66AE7}"/>
              </a:ext>
            </a:extLst>
          </p:cNvPr>
          <p:cNvSpPr/>
          <p:nvPr/>
        </p:nvSpPr>
        <p:spPr>
          <a:xfrm>
            <a:off x="685800" y="3383280"/>
            <a:ext cx="7772400" cy="14342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r>
              <a:rPr lang="en-IN" sz="1400" b="1" dirty="0" smtClean="0">
                <a:solidFill>
                  <a:srgbClr val="4EC9B0"/>
                </a:solidFill>
                <a:latin typeface="Courier New" panose="02070309020205020404" pitchFamily="49" charset="0"/>
              </a:rPr>
              <a:t>String</a:t>
            </a:r>
            <a:r>
              <a:rPr lang="en-IN" sz="1400" b="1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9CDCFE"/>
                </a:solidFill>
                <a:latin typeface="Courier New" panose="02070309020205020404" pitchFamily="49" charset="0"/>
              </a:rPr>
              <a:t>hex_value</a:t>
            </a:r>
            <a:r>
              <a:rPr lang="en-IN" sz="1400" b="1" dirty="0">
                <a:solidFill>
                  <a:srgbClr val="D4D4D4"/>
                </a:solidFill>
                <a:latin typeface="Courier New" panose="02070309020205020404" pitchFamily="49" charset="0"/>
              </a:rPr>
              <a:t>= </a:t>
            </a:r>
            <a:r>
              <a:rPr lang="en-IN" sz="1400" b="1" dirty="0" err="1">
                <a:solidFill>
                  <a:srgbClr val="9CDCFE"/>
                </a:solidFill>
                <a:latin typeface="Courier New" panose="02070309020205020404" pitchFamily="49" charset="0"/>
              </a:rPr>
              <a:t>Integer</a:t>
            </a:r>
            <a:r>
              <a:rPr lang="en-IN" sz="1400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n-IN" sz="1400" b="1" dirty="0" err="1">
                <a:solidFill>
                  <a:srgbClr val="DCDCAA"/>
                </a:solidFill>
                <a:latin typeface="Courier New" panose="02070309020205020404" pitchFamily="49" charset="0"/>
              </a:rPr>
              <a:t>toHexString</a:t>
            </a:r>
            <a:r>
              <a:rPr lang="en-IN" sz="1400" b="1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IN" sz="1400" b="1" dirty="0">
                <a:solidFill>
                  <a:srgbClr val="B5CEA8"/>
                </a:solidFill>
                <a:latin typeface="Courier New" panose="02070309020205020404" pitchFamily="49" charset="0"/>
              </a:rPr>
              <a:t>254</a:t>
            </a:r>
            <a:r>
              <a:rPr lang="en-IN" sz="1400" b="1" dirty="0">
                <a:solidFill>
                  <a:srgbClr val="D4D4D4"/>
                </a:solidFill>
                <a:latin typeface="Courier New" panose="02070309020205020404" pitchFamily="49" charset="0"/>
              </a:rPr>
              <a:t>); </a:t>
            </a:r>
            <a:r>
              <a:rPr lang="en-IN" sz="1400" b="1" dirty="0">
                <a:solidFill>
                  <a:srgbClr val="6A9955"/>
                </a:solidFill>
                <a:latin typeface="Courier New" panose="02070309020205020404" pitchFamily="49" charset="0"/>
              </a:rPr>
              <a:t>// convert 254 to hex</a:t>
            </a:r>
            <a:endParaRPr lang="en-IN" sz="1400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IN" sz="1400" b="1" dirty="0" err="1">
                <a:solidFill>
                  <a:srgbClr val="9CDCFE"/>
                </a:solidFill>
                <a:latin typeface="Courier New" panose="02070309020205020404" pitchFamily="49" charset="0"/>
              </a:rPr>
              <a:t>System</a:t>
            </a:r>
            <a:r>
              <a:rPr lang="en-IN" sz="1400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n-IN" sz="1400" b="1" dirty="0" err="1">
                <a:solidFill>
                  <a:srgbClr val="9CDCFE"/>
                </a:solidFill>
                <a:latin typeface="Courier New" panose="02070309020205020404" pitchFamily="49" charset="0"/>
              </a:rPr>
              <a:t>out</a:t>
            </a:r>
            <a:r>
              <a:rPr lang="en-IN" sz="1400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n-IN" sz="1400" b="1" dirty="0" err="1">
                <a:solidFill>
                  <a:srgbClr val="DCDCAA"/>
                </a:solidFill>
                <a:latin typeface="Courier New" panose="02070309020205020404" pitchFamily="49" charset="0"/>
              </a:rPr>
              <a:t>println</a:t>
            </a:r>
            <a:r>
              <a:rPr lang="en-IN" sz="1400" b="1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IN" sz="1400" b="1" dirty="0">
                <a:solidFill>
                  <a:srgbClr val="CE9178"/>
                </a:solidFill>
                <a:latin typeface="Courier New" panose="02070309020205020404" pitchFamily="49" charset="0"/>
              </a:rPr>
              <a:t>"254 is "</a:t>
            </a:r>
            <a:r>
              <a:rPr lang="en-IN" sz="1400" b="1" dirty="0">
                <a:solidFill>
                  <a:srgbClr val="D4D4D4"/>
                </a:solidFill>
                <a:latin typeface="Courier New" panose="02070309020205020404" pitchFamily="49" charset="0"/>
              </a:rPr>
              <a:t> + </a:t>
            </a:r>
            <a:r>
              <a:rPr lang="en-IN" sz="1400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hex_value</a:t>
            </a:r>
            <a:r>
              <a:rPr lang="en-IN" sz="1400" b="1" dirty="0">
                <a:solidFill>
                  <a:srgbClr val="D4D4D4"/>
                </a:solidFill>
                <a:latin typeface="Courier New" panose="02070309020205020404" pitchFamily="49" charset="0"/>
              </a:rPr>
              <a:t>); </a:t>
            </a:r>
            <a:r>
              <a:rPr lang="en-IN" sz="1400" b="1" dirty="0">
                <a:solidFill>
                  <a:srgbClr val="6A9955"/>
                </a:solidFill>
                <a:latin typeface="Courier New" panose="02070309020205020404" pitchFamily="49" charset="0"/>
              </a:rPr>
              <a:t>// result: "254 is </a:t>
            </a:r>
            <a:r>
              <a:rPr lang="en-IN" sz="1400" b="1" dirty="0" err="1">
                <a:solidFill>
                  <a:srgbClr val="6A9955"/>
                </a:solidFill>
                <a:latin typeface="Courier New" panose="02070309020205020404" pitchFamily="49" charset="0"/>
              </a:rPr>
              <a:t>fe</a:t>
            </a:r>
            <a:r>
              <a:rPr lang="en-IN" sz="1400" b="1" dirty="0">
                <a:solidFill>
                  <a:srgbClr val="6A9955"/>
                </a:solidFill>
                <a:latin typeface="Courier New" panose="02070309020205020404" pitchFamily="49" charset="0"/>
              </a:rPr>
              <a:t>“</a:t>
            </a:r>
            <a:endParaRPr lang="en-IN" sz="1400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IN" sz="1400" b="1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IN" sz="1400" b="1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IN" sz="1400" b="1" dirty="0">
                <a:solidFill>
                  <a:srgbClr val="4EC9B0"/>
                </a:solidFill>
                <a:latin typeface="Courier New" panose="02070309020205020404" pitchFamily="49" charset="0"/>
              </a:rPr>
              <a:t>String</a:t>
            </a:r>
            <a:r>
              <a:rPr lang="en-IN" sz="1400" b="1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9CDCFE"/>
                </a:solidFill>
                <a:latin typeface="Courier New" panose="02070309020205020404" pitchFamily="49" charset="0"/>
              </a:rPr>
              <a:t>octal</a:t>
            </a:r>
            <a:r>
              <a:rPr lang="en-IN" sz="1400" b="1" dirty="0">
                <a:solidFill>
                  <a:srgbClr val="D4D4D4"/>
                </a:solidFill>
                <a:latin typeface="Courier New" panose="02070309020205020404" pitchFamily="49" charset="0"/>
              </a:rPr>
              <a:t> = </a:t>
            </a:r>
            <a:r>
              <a:rPr lang="en-IN" sz="1400" b="1" dirty="0" err="1">
                <a:solidFill>
                  <a:srgbClr val="9CDCFE"/>
                </a:solidFill>
                <a:latin typeface="Courier New" panose="02070309020205020404" pitchFamily="49" charset="0"/>
              </a:rPr>
              <a:t>Long</a:t>
            </a:r>
            <a:r>
              <a:rPr lang="en-IN" sz="1400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n-IN" sz="1400" b="1" dirty="0" err="1">
                <a:solidFill>
                  <a:srgbClr val="DCDCAA"/>
                </a:solidFill>
                <a:latin typeface="Courier New" panose="02070309020205020404" pitchFamily="49" charset="0"/>
              </a:rPr>
              <a:t>toOctalString</a:t>
            </a:r>
            <a:r>
              <a:rPr lang="en-IN" sz="1400" b="1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IN" sz="1400" b="1" dirty="0">
                <a:solidFill>
                  <a:srgbClr val="B5CEA8"/>
                </a:solidFill>
                <a:latin typeface="Courier New" panose="02070309020205020404" pitchFamily="49" charset="0"/>
              </a:rPr>
              <a:t>254</a:t>
            </a:r>
            <a:r>
              <a:rPr lang="en-IN" sz="1400" b="1" dirty="0">
                <a:solidFill>
                  <a:srgbClr val="D4D4D4"/>
                </a:solidFill>
                <a:latin typeface="Courier New" panose="02070309020205020404" pitchFamily="49" charset="0"/>
              </a:rPr>
              <a:t>); </a:t>
            </a:r>
            <a:r>
              <a:rPr lang="en-IN" sz="1400" b="1" dirty="0">
                <a:solidFill>
                  <a:srgbClr val="6A9955"/>
                </a:solidFill>
                <a:latin typeface="Courier New" panose="02070309020205020404" pitchFamily="49" charset="0"/>
              </a:rPr>
              <a:t>// convert 254 to octal</a:t>
            </a:r>
            <a:endParaRPr lang="en-IN" sz="1400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IN" sz="1400" b="1" dirty="0" err="1">
                <a:solidFill>
                  <a:srgbClr val="9CDCFE"/>
                </a:solidFill>
                <a:latin typeface="Courier New" panose="02070309020205020404" pitchFamily="49" charset="0"/>
              </a:rPr>
              <a:t>System</a:t>
            </a:r>
            <a:r>
              <a:rPr lang="en-IN" sz="1400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n-IN" sz="1400" b="1" dirty="0" err="1">
                <a:solidFill>
                  <a:srgbClr val="9CDCFE"/>
                </a:solidFill>
                <a:latin typeface="Courier New" panose="02070309020205020404" pitchFamily="49" charset="0"/>
              </a:rPr>
              <a:t>out</a:t>
            </a:r>
            <a:r>
              <a:rPr lang="en-IN" sz="1400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n-IN" sz="1400" b="1" dirty="0" err="1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n-IN" sz="1400" b="1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IN" sz="1400" b="1" dirty="0">
                <a:solidFill>
                  <a:srgbClr val="CE9178"/>
                </a:solidFill>
                <a:latin typeface="Courier New" panose="02070309020205020404" pitchFamily="49" charset="0"/>
              </a:rPr>
              <a:t>"254(oct) ="</a:t>
            </a:r>
            <a:r>
              <a:rPr lang="en-IN" sz="1400" b="1" dirty="0">
                <a:solidFill>
                  <a:srgbClr val="D4D4D4"/>
                </a:solidFill>
                <a:latin typeface="Courier New" panose="02070309020205020404" pitchFamily="49" charset="0"/>
              </a:rPr>
              <a:t>+ octal); </a:t>
            </a:r>
            <a:r>
              <a:rPr lang="en-IN" sz="1400" b="1" dirty="0">
                <a:solidFill>
                  <a:srgbClr val="6A9955"/>
                </a:solidFill>
                <a:latin typeface="Courier New" panose="02070309020205020404" pitchFamily="49" charset="0"/>
              </a:rPr>
              <a:t>// result: "254(oct) =376"</a:t>
            </a:r>
            <a:endParaRPr lang="en-IN" sz="1400" b="1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b="1" dirty="0"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mbria" pitchFamily="18" charset="0"/>
              </a:rPr>
              <a:t>Using Wrapper Conversion Utilities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cs typeface="Avenir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880" y="1517086"/>
            <a:ext cx="8778240" cy="1735860"/>
          </a:xfrm>
          <a:prstGeom prst="rect">
            <a:avLst/>
          </a:prstGeom>
        </p:spPr>
        <p:txBody>
          <a:bodyPr tIns="91440" bIns="91440" anchor="ctr" anchorCtr="0">
            <a:sp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latin typeface="Cambria" panose="02040503050406030204" pitchFamily="18" charset="0"/>
              </a:rPr>
              <a:t>The </a:t>
            </a:r>
            <a:r>
              <a:rPr lang="en-US" altLang="en-US" b="1" dirty="0" err="1">
                <a:latin typeface="Cambria" panose="02040503050406030204" pitchFamily="18" charset="0"/>
              </a:rPr>
              <a:t>toXxxString</a:t>
            </a:r>
            <a:r>
              <a:rPr lang="en-US" altLang="en-US" b="1" dirty="0">
                <a:latin typeface="Cambria" panose="02040503050406030204" pitchFamily="18" charset="0"/>
              </a:rPr>
              <a:t>() (Binary, Hexadecimal, Octal) Methods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ambria" panose="02040503050406030204" pitchFamily="18" charset="0"/>
              </a:rPr>
              <a:t>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ambria" panose="02040503050406030204" pitchFamily="18" charset="0"/>
              </a:rPr>
              <a:t>The </a:t>
            </a:r>
            <a:r>
              <a:rPr lang="en-US" altLang="en-US" dirty="0">
                <a:latin typeface="Cambria" panose="02040503050406030204" pitchFamily="18" charset="0"/>
              </a:rPr>
              <a:t>Integer and Long wrapper classes let you convert numbers in base 10 to other </a:t>
            </a:r>
            <a:r>
              <a:rPr lang="en-US" altLang="en-US" dirty="0" smtClean="0">
                <a:latin typeface="Cambria" panose="02040503050406030204" pitchFamily="18" charset="0"/>
              </a:rPr>
              <a:t>bases.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>
              <a:latin typeface="Cambria" panose="020405030504060302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ambria" panose="02040503050406030204" pitchFamily="18" charset="0"/>
              </a:rPr>
              <a:t>These </a:t>
            </a:r>
            <a:r>
              <a:rPr lang="en-US" altLang="en-US" dirty="0">
                <a:latin typeface="Cambria" panose="02040503050406030204" pitchFamily="18" charset="0"/>
              </a:rPr>
              <a:t>conversion methods, </a:t>
            </a:r>
            <a:r>
              <a:rPr lang="en-US" altLang="en-US" dirty="0" err="1">
                <a:latin typeface="Cambria" panose="02040503050406030204" pitchFamily="18" charset="0"/>
              </a:rPr>
              <a:t>toXxxString</a:t>
            </a:r>
            <a:r>
              <a:rPr lang="en-US" altLang="en-US" dirty="0">
                <a:latin typeface="Cambria" panose="02040503050406030204" pitchFamily="18" charset="0"/>
              </a:rPr>
              <a:t>(), take an </a:t>
            </a:r>
            <a:r>
              <a:rPr lang="en-US" altLang="en-US" dirty="0" err="1">
                <a:latin typeface="Cambria" panose="02040503050406030204" pitchFamily="18" charset="0"/>
              </a:rPr>
              <a:t>int</a:t>
            </a:r>
            <a:r>
              <a:rPr lang="en-US" altLang="en-US" dirty="0">
                <a:latin typeface="Cambria" panose="02040503050406030204" pitchFamily="18" charset="0"/>
              </a:rPr>
              <a:t> or long, and return a String representation of the converted number, for </a:t>
            </a:r>
            <a:r>
              <a:rPr lang="en-US" altLang="en-US" dirty="0" smtClean="0">
                <a:latin typeface="Cambria" panose="02040503050406030204" pitchFamily="18" charset="0"/>
              </a:rPr>
              <a:t>example:</a:t>
            </a:r>
            <a:endParaRPr lang="en-US" altLang="en-US" dirty="0">
              <a:latin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4373058"/>
      </p:ext>
    </p:extLst>
  </p:cSld>
  <p:clrMapOvr>
    <a:masterClrMapping/>
  </p:clrMapOvr>
  <p:transition>
    <p:wipe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TDCONTENT"/>
  <p:tag name="ARTICULATE_SLIDE_GUID" val="bd7b3ccb-7e31-4279-a0be-50ce96e50702"/>
  <p:tag name="ARTICULATE_SLIDE_PAUSE" val="1"/>
  <p:tag name="ARTICULATE_NAV_LEVEL" val="1"/>
  <p:tag name="ARTICULATE_PLAYLIST_ID" val="-1"/>
  <p:tag name="ARTICULATE_VIEW_MODE" val="0"/>
  <p:tag name="ARTICULATE_LOCK_SLIDE" val="0"/>
  <p:tag name="ARTICULATE_SLIDE_NAV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heme/theme1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35642"/>
        </a:solidFill>
        <a:ln>
          <a:noFill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>
          <a:bevelT/>
          <a:bevelB/>
        </a:sp3d>
      </a:spPr>
      <a:bodyPr rtlCol="0" anchor="ctr"/>
      <a:lstStyle>
        <a:defPPr algn="ctr">
          <a:defRPr sz="1000" dirty="0" smtClean="0">
            <a:latin typeface="Cambria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>
          <a:solidFill>
            <a:srgbClr val="EF8A3F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 contourW="12700">
          <a:bevelT/>
          <a:bevelB/>
          <a:contourClr>
            <a:schemeClr val="bg1">
              <a:lumMod val="50000"/>
            </a:schemeClr>
          </a:contourClr>
        </a:sp3d>
      </a:spPr>
      <a:bodyPr wrap="square" lIns="0" tIns="0" rIns="14728" bIns="14728" anchor="ctr" anchorCtr="0">
        <a:noAutofit/>
      </a:bodyPr>
      <a:lstStyle>
        <a:defPPr algn="ctr" defTabSz="736530">
          <a:spcBef>
            <a:spcPct val="50000"/>
          </a:spcBef>
          <a:defRPr sz="18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35642"/>
        </a:solidFill>
        <a:ln>
          <a:noFill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>
          <a:bevelT/>
          <a:bevelB/>
        </a:sp3d>
      </a:spPr>
      <a:bodyPr rtlCol="0" anchor="ctr"/>
      <a:lstStyle>
        <a:defPPr algn="ctr">
          <a:defRPr sz="1000" dirty="0" smtClean="0">
            <a:latin typeface="Cambria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>
          <a:solidFill>
            <a:srgbClr val="EF8A3F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 contourW="12700">
          <a:bevelT/>
          <a:bevelB/>
          <a:contourClr>
            <a:schemeClr val="bg1">
              <a:lumMod val="50000"/>
            </a:schemeClr>
          </a:contourClr>
        </a:sp3d>
      </a:spPr>
      <a:bodyPr wrap="square" lIns="0" tIns="0" rIns="14728" bIns="14728" anchor="ctr" anchorCtr="0">
        <a:noAutofit/>
      </a:bodyPr>
      <a:lstStyle>
        <a:defPPr algn="ctr" defTabSz="736530">
          <a:spcBef>
            <a:spcPct val="50000"/>
          </a:spcBef>
          <a:defRPr sz="1800" dirty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35642"/>
        </a:solidFill>
        <a:ln>
          <a:noFill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>
          <a:bevelT/>
          <a:bevelB/>
        </a:sp3d>
      </a:spPr>
      <a:bodyPr rtlCol="0" anchor="ctr"/>
      <a:lstStyle>
        <a:defPPr algn="ctr">
          <a:defRPr sz="1000" dirty="0" smtClean="0">
            <a:latin typeface="Cambria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>
          <a:solidFill>
            <a:srgbClr val="EF8A3F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 contourW="12700">
          <a:bevelT/>
          <a:bevelB/>
          <a:contourClr>
            <a:schemeClr val="bg1">
              <a:lumMod val="50000"/>
            </a:schemeClr>
          </a:contourClr>
        </a:sp3d>
      </a:spPr>
      <a:bodyPr wrap="square" lIns="0" tIns="0" rIns="14728" bIns="14728" anchor="ctr" anchorCtr="0">
        <a:noAutofit/>
      </a:bodyPr>
      <a:lstStyle>
        <a:defPPr algn="ctr" defTabSz="736530">
          <a:spcBef>
            <a:spcPct val="50000"/>
          </a:spcBef>
          <a:defRPr sz="1800" dirty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35642"/>
        </a:solidFill>
        <a:ln>
          <a:noFill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>
          <a:bevelT/>
          <a:bevelB/>
        </a:sp3d>
      </a:spPr>
      <a:bodyPr rtlCol="0" anchor="ctr"/>
      <a:lstStyle>
        <a:defPPr algn="ctr">
          <a:defRPr sz="1000" dirty="0" smtClean="0">
            <a:latin typeface="Cambria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>
          <a:solidFill>
            <a:srgbClr val="EF8A3F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 contourW="12700">
          <a:bevelT/>
          <a:bevelB/>
          <a:contourClr>
            <a:schemeClr val="bg1">
              <a:lumMod val="50000"/>
            </a:schemeClr>
          </a:contourClr>
        </a:sp3d>
      </a:spPr>
      <a:bodyPr wrap="square" lIns="0" tIns="0" rIns="14728" bIns="14728" anchor="ctr" anchorCtr="0">
        <a:noAutofit/>
      </a:bodyPr>
      <a:lstStyle>
        <a:defPPr algn="ctr" defTabSz="736530">
          <a:spcBef>
            <a:spcPct val="50000"/>
          </a:spcBef>
          <a:defRPr sz="1800" dirty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DS</Template>
  <TotalTime>9454</TotalTime>
  <Words>339</Words>
  <Application>Microsoft Office PowerPoint</Application>
  <PresentationFormat>On-screen Show (4:3)</PresentationFormat>
  <Paragraphs>94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26" baseType="lpstr">
      <vt:lpstr>Arial Unicode MS</vt:lpstr>
      <vt:lpstr>ＭＳ Ｐゴシック</vt:lpstr>
      <vt:lpstr>ＭＳ Ｐゴシック</vt:lpstr>
      <vt:lpstr>Arial</vt:lpstr>
      <vt:lpstr>Avenir Light</vt:lpstr>
      <vt:lpstr>Calibri</vt:lpstr>
      <vt:lpstr>Cambria</vt:lpstr>
      <vt:lpstr>Courier New</vt:lpstr>
      <vt:lpstr>Times New Roman</vt:lpstr>
      <vt:lpstr>Trebuchet MS</vt:lpstr>
      <vt:lpstr>Wingdings</vt:lpstr>
      <vt:lpstr>6_Custom Design</vt:lpstr>
      <vt:lpstr>1_Office Theme</vt:lpstr>
      <vt:lpstr>5_Custom Design</vt:lpstr>
      <vt:lpstr>1_Custom Design</vt:lpstr>
      <vt:lpstr>7_Custom Design</vt:lpstr>
      <vt:lpstr>PowerPoint Presentation</vt:lpstr>
      <vt:lpstr>Agenda</vt:lpstr>
      <vt:lpstr>Wrapper Classes</vt:lpstr>
      <vt:lpstr>Using Wrapper Classes and Boxing</vt:lpstr>
      <vt:lpstr>Wrapper Classes</vt:lpstr>
      <vt:lpstr>Wrapper Classes</vt:lpstr>
      <vt:lpstr>Wrapper Classes</vt:lpstr>
      <vt:lpstr>Wrapper Classes</vt:lpstr>
      <vt:lpstr>Wrapper Classes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Thirumal Alagu</dc:creator>
  <cp:lastModifiedBy>Nisha Jebastin</cp:lastModifiedBy>
  <cp:revision>219</cp:revision>
  <dcterms:created xsi:type="dcterms:W3CDTF">2018-04-02T09:32:03Z</dcterms:created>
  <dcterms:modified xsi:type="dcterms:W3CDTF">2019-06-04T12:17:05Z</dcterms:modified>
</cp:coreProperties>
</file>