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9" r:id="rId3"/>
    <p:sldId id="261" r:id="rId4"/>
    <p:sldId id="263" r:id="rId5"/>
    <p:sldId id="256" r:id="rId6"/>
    <p:sldId id="257" r:id="rId7"/>
    <p:sldId id="258" r:id="rId8"/>
    <p:sldId id="260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2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8888-025E-454C-8950-D91789942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F3507-B5AA-4819-BD90-447571515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99C34-4309-427A-B5A8-F8E82E15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577-CC9A-4E8D-98D6-0FDE485D65D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1D7D2-144D-41C7-9219-4D290CDA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0E2B5-A496-471A-A014-B6774F69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8E6-E4CC-4C6F-8031-AECF6006E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38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31FD-61E9-46CF-822D-68369A41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B65F2-6809-420B-8DA6-37E06C502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587F6-7444-4121-B4A7-8EBE8575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577-CC9A-4E8D-98D6-0FDE485D65D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CCC5-E734-4222-845C-D718B6B2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5EB8C-9A45-4243-A96D-FA89971B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8E6-E4CC-4C6F-8031-AECF6006E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89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111A45-3173-4903-B632-65CD78B10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D8BC0-B0B5-4337-B7F3-890D13A03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87C8F-4C08-44F6-82E2-A2F98D80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577-CC9A-4E8D-98D6-0FDE485D65D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AFE13-F8E2-4259-82C0-6D96EB6F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6FE46-6F62-4E15-8698-5605C11B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8E6-E4CC-4C6F-8031-AECF6006E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26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02A0-1968-4C20-A2CA-ADDE8499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BC6C6-FECC-4F7E-81F0-495BB624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9AD8-7870-4B14-B0F1-A7087990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577-CC9A-4E8D-98D6-0FDE485D65D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6C2C2-B06A-4EF7-B421-5661FF8C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AC0D-3776-4F84-8BDA-07F82BD0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8E6-E4CC-4C6F-8031-AECF6006E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32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5815-0308-408F-92AF-20C14E01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28030-784C-4605-A793-E9AAA720F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3111-52A3-40B0-9304-7C15FF93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577-CC9A-4E8D-98D6-0FDE485D65D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9F3C6-91A8-46B8-8DD4-FCD1E319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BC4E-5A7E-4C32-B55C-A022E590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8E6-E4CC-4C6F-8031-AECF6006E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41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22F9-A094-401C-8951-23AB05B9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7B5E6-ED79-44AF-84F3-B52C8D758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4805B-20F7-43B6-AE80-D2418CC09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2D9AF-C0A2-43F7-863B-A86D2FEF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577-CC9A-4E8D-98D6-0FDE485D65D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D99A3-3267-41C7-ABAC-0DCE81C6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166A3-4F3F-4EBF-BB47-99EB9CB7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8E6-E4CC-4C6F-8031-AECF6006E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1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7BFA-34B2-49A8-8979-BADE3285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E3C0B-CAC5-45C4-9177-40F9DAB5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28EF7-DAA6-403D-95BA-981E9DF7E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8CE4F-0971-40EB-9534-93AE7246B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630BF-1F7C-4754-A831-2F6ECEFBD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31AD8-728E-4654-8945-A1AF275A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577-CC9A-4E8D-98D6-0FDE485D65D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591A4-A4E2-4094-9DBB-02565F25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6D120-1785-4D9A-BC0F-A384F83B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8E6-E4CC-4C6F-8031-AECF6006E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68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ECB0-593A-4C00-9893-A8D9F13B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6116E-5B67-486B-BABD-B2968F80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577-CC9A-4E8D-98D6-0FDE485D65D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546D1-FBEE-4DB2-9146-53590404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6B803-A193-4887-B74A-A2718096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8E6-E4CC-4C6F-8031-AECF6006E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04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096DF-2855-4191-823E-C3C055FF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577-CC9A-4E8D-98D6-0FDE485D65D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125C3-742A-44DF-AEE3-211DEA30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7A1EB-E9F8-463F-AE8C-934F596B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8E6-E4CC-4C6F-8031-AECF6006E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12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2814-6244-46EC-80FC-335CF106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5680D-129E-42F2-8653-4056BD8FC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92DF4-D18B-4EAE-8AA7-44AB15AAA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33516-CF09-420A-BC0B-0F0FD5EE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577-CC9A-4E8D-98D6-0FDE485D65D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89A5-36A7-4D29-AA06-D43426DA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4775-2543-4567-8A82-DC7C057E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8E6-E4CC-4C6F-8031-AECF6006E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64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2A69-814E-435F-8337-324EF563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2E79B-CC74-467B-A151-DF3E11392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B76DB-0A55-4F65-AA68-BF3638246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2762A-A034-4D61-A82D-FA2E32AC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577-CC9A-4E8D-98D6-0FDE485D65D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A9A5B-FF75-492A-8DA8-754FAD0D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989E1-C109-4729-925E-A05E29A5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8E6-E4CC-4C6F-8031-AECF6006E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3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022FE-6DF4-4E0E-A586-88A48B5E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97637-EBFA-4835-92E2-65C0F3743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C3D6-3679-4A83-BDCB-6A343CC2B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D8577-CC9A-4E8D-98D6-0FDE485D65D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6C389-84A5-4D1F-835C-ADBC47069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BD200-E844-48E4-8268-98E4DC9CF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7D8E6-E4CC-4C6F-8031-AECF6006E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3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edium.com/@sagar.mane006/understanding-rest-representational-state-transfer-85256b9424aa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3.0.0.M3/reference/html/ch17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584CFD-1390-4C6A-8244-6907A1E7D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57" y="1074403"/>
            <a:ext cx="6696940" cy="3237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46EFDC-F427-4469-A985-50DA0F9B50C6}"/>
              </a:ext>
            </a:extLst>
          </p:cNvPr>
          <p:cNvSpPr txBox="1"/>
          <p:nvPr/>
        </p:nvSpPr>
        <p:spPr>
          <a:xfrm>
            <a:off x="738231" y="302004"/>
            <a:ext cx="736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Servlet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51D642-398F-48FA-9CB4-C57478C77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765" y="807404"/>
            <a:ext cx="3855266" cy="39605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3A2D98-A6E9-4B00-BABB-B1204919D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07" y="4311942"/>
            <a:ext cx="6023689" cy="249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8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1A2035-2B2F-4F4E-A0F7-5ACB89F4121F}"/>
              </a:ext>
            </a:extLst>
          </p:cNvPr>
          <p:cNvSpPr txBox="1"/>
          <p:nvPr/>
        </p:nvSpPr>
        <p:spPr>
          <a:xfrm>
            <a:off x="142158" y="484150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https://medium.com/@sagar.mane006/understanding-rest-representational-state-transfer-85256b9424aa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https://hub.packtpub.com/what-are-rest-verbs-and-status-codes-tutorial/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002BC-7438-42C7-BA8F-64ACBA9C8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534" y="685800"/>
            <a:ext cx="4307758" cy="4041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5ADE57-A80E-419E-8CC9-D6FABDE14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45" y="1618023"/>
            <a:ext cx="5183387" cy="1810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63F6CB-645C-44EC-8160-A2D169758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45" y="3608034"/>
            <a:ext cx="5355116" cy="311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1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87BF5-6B9E-4D83-9016-B2ABA2DC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72533"/>
            <a:ext cx="5530389" cy="1158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F968A7-2F5B-491B-9329-C1C24C4F9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613578"/>
            <a:ext cx="4974352" cy="2237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81BF3-2A5A-4C6F-AF4D-F435DF401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40" y="4189056"/>
            <a:ext cx="3556286" cy="22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3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0E7CE5-3D91-4A86-9349-C2B4637C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04" y="629886"/>
            <a:ext cx="6992326" cy="5039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582FB6-C236-48A6-9DD7-CA8528EBD57C}"/>
              </a:ext>
            </a:extLst>
          </p:cNvPr>
          <p:cNvSpPr txBox="1"/>
          <p:nvPr/>
        </p:nvSpPr>
        <p:spPr>
          <a:xfrm>
            <a:off x="8342861" y="1673166"/>
            <a:ext cx="2909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 "forward:/</a:t>
            </a:r>
            <a:r>
              <a:rPr lang="en-IN" dirty="0" err="1"/>
              <a:t>newpage</a:t>
            </a:r>
            <a:r>
              <a:rPr lang="en-IN" dirty="0"/>
              <a:t>";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6E96A43-BF0E-42F4-8FBE-348335C9B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861" y="930533"/>
            <a:ext cx="3251041" cy="18339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redirect:finalPage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67DF07-089B-403D-8414-77D2CEEE8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630" y="3086723"/>
            <a:ext cx="4361784" cy="29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4D67C5-DD07-485A-83BC-C2372D842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95" y="570160"/>
            <a:ext cx="8594238" cy="58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4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A861F-6B64-4EF4-81CA-D67C9E94BC72}"/>
              </a:ext>
            </a:extLst>
          </p:cNvPr>
          <p:cNvSpPr txBox="1"/>
          <p:nvPr/>
        </p:nvSpPr>
        <p:spPr>
          <a:xfrm>
            <a:off x="1227667" y="541867"/>
            <a:ext cx="101515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CheckLogin</a:t>
            </a:r>
            <a:r>
              <a:rPr lang="en-US" dirty="0"/>
              <a:t>()</a:t>
            </a:r>
          </a:p>
          <a:p>
            <a:pPr marL="800100" lvl="1" indent="-342900">
              <a:buAutoNum type="arabicPeriod"/>
            </a:pPr>
            <a:r>
              <a:rPr lang="en-US" dirty="0"/>
              <a:t>Service method call check login returns either true /false</a:t>
            </a:r>
          </a:p>
          <a:p>
            <a:pPr marL="800100" lvl="1" indent="-342900">
              <a:buAutoNum type="arabicPeriod"/>
            </a:pPr>
            <a:r>
              <a:rPr lang="en-US" dirty="0"/>
              <a:t>//Return “</a:t>
            </a:r>
            <a:r>
              <a:rPr lang="en-US" dirty="0" err="1"/>
              <a:t>somepage</a:t>
            </a:r>
            <a:r>
              <a:rPr lang="en-US" dirty="0"/>
              <a:t>”</a:t>
            </a:r>
          </a:p>
          <a:p>
            <a:pPr marL="800100" lvl="1" indent="-342900">
              <a:buAutoNum type="arabicPeriod"/>
            </a:pPr>
            <a:r>
              <a:rPr lang="en-US" dirty="0"/>
              <a:t>If(true)</a:t>
            </a:r>
          </a:p>
          <a:p>
            <a:pPr marL="1257300" lvl="2" indent="-342900">
              <a:buAutoNum type="arabicPeriod"/>
            </a:pPr>
            <a:r>
              <a:rPr lang="en-US" dirty="0"/>
              <a:t>forward:”</a:t>
            </a:r>
            <a:r>
              <a:rPr lang="en-US" dirty="0" err="1"/>
              <a:t>showdashboard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Else </a:t>
            </a:r>
          </a:p>
          <a:p>
            <a:pPr lvl="2"/>
            <a:r>
              <a:rPr lang="en-US" dirty="0"/>
              <a:t>       forward: “</a:t>
            </a:r>
            <a:r>
              <a:rPr lang="en-US" dirty="0" err="1"/>
              <a:t>showerror</a:t>
            </a:r>
            <a:r>
              <a:rPr lang="en-US" dirty="0"/>
              <a:t>”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800100" lvl="1" indent="-342900"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Controller function </a:t>
            </a:r>
            <a:r>
              <a:rPr lang="en-US" dirty="0" err="1"/>
              <a:t>Showdashboard</a:t>
            </a:r>
            <a:r>
              <a:rPr lang="en-US" dirty="0"/>
              <a:t>() -&gt; dashboard</a:t>
            </a:r>
          </a:p>
          <a:p>
            <a:endParaRPr lang="en-US" dirty="0"/>
          </a:p>
          <a:p>
            <a:r>
              <a:rPr lang="en-US" dirty="0"/>
              <a:t>                                  </a:t>
            </a:r>
            <a:r>
              <a:rPr lang="en-US" dirty="0" err="1"/>
              <a:t>showerror</a:t>
            </a:r>
            <a:r>
              <a:rPr lang="en-US" dirty="0"/>
              <a:t>()-&gt; error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Create two </a:t>
            </a:r>
            <a:r>
              <a:rPr lang="en-US" dirty="0" err="1"/>
              <a:t>jsp</a:t>
            </a:r>
            <a:r>
              <a:rPr lang="en-US" dirty="0"/>
              <a:t> files  	</a:t>
            </a:r>
          </a:p>
          <a:p>
            <a:r>
              <a:rPr lang="en-US" dirty="0"/>
              <a:t>		</a:t>
            </a:r>
            <a:r>
              <a:rPr lang="en-US" dirty="0" err="1"/>
              <a:t>dashboard.jsp</a:t>
            </a:r>
            <a:endParaRPr lang="en-US" dirty="0"/>
          </a:p>
          <a:p>
            <a:r>
              <a:rPr lang="en-US" dirty="0"/>
              <a:t>                                   </a:t>
            </a:r>
            <a:r>
              <a:rPr lang="en-US" dirty="0" err="1"/>
              <a:t>error.jsp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800100" lvl="1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9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9CFD74-0713-4445-BE86-B528A7136135}"/>
              </a:ext>
            </a:extLst>
          </p:cNvPr>
          <p:cNvSpPr txBox="1"/>
          <p:nvPr/>
        </p:nvSpPr>
        <p:spPr>
          <a:xfrm>
            <a:off x="651933" y="575733"/>
            <a:ext cx="576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SPA-&gt;Single page application </a:t>
            </a:r>
          </a:p>
          <a:p>
            <a:endParaRPr lang="en-US" dirty="0"/>
          </a:p>
          <a:p>
            <a:r>
              <a:rPr lang="en-US" dirty="0"/>
              <a:t>	react + spring = SPA </a:t>
            </a:r>
          </a:p>
          <a:p>
            <a:endParaRPr lang="en-US" dirty="0"/>
          </a:p>
          <a:p>
            <a:r>
              <a:rPr lang="en-US" dirty="0"/>
              <a:t>	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8BAF52-C11E-4772-A47B-D8FB5F7B1121}"/>
              </a:ext>
            </a:extLst>
          </p:cNvPr>
          <p:cNvSpPr/>
          <p:nvPr/>
        </p:nvSpPr>
        <p:spPr>
          <a:xfrm>
            <a:off x="3230035" y="1550325"/>
            <a:ext cx="7209366" cy="4596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Facebook feed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E2BC51-341F-419D-83C4-CA1C990EC98C}"/>
              </a:ext>
            </a:extLst>
          </p:cNvPr>
          <p:cNvSpPr/>
          <p:nvPr/>
        </p:nvSpPr>
        <p:spPr>
          <a:xfrm>
            <a:off x="4893731" y="2629826"/>
            <a:ext cx="3691467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Advertisement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36504E-DFE3-455C-8687-87FDAA731BA1}"/>
              </a:ext>
            </a:extLst>
          </p:cNvPr>
          <p:cNvSpPr/>
          <p:nvPr/>
        </p:nvSpPr>
        <p:spPr>
          <a:xfrm>
            <a:off x="4830231" y="3632664"/>
            <a:ext cx="3818468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Friend Suggestion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2B7D3A-867F-4735-BD04-AA036528A22D}"/>
              </a:ext>
            </a:extLst>
          </p:cNvPr>
          <p:cNvSpPr/>
          <p:nvPr/>
        </p:nvSpPr>
        <p:spPr>
          <a:xfrm>
            <a:off x="4847168" y="1728358"/>
            <a:ext cx="3691467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126AA-E72F-4036-998B-F59A9A800944}"/>
              </a:ext>
            </a:extLst>
          </p:cNvPr>
          <p:cNvSpPr/>
          <p:nvPr/>
        </p:nvSpPr>
        <p:spPr>
          <a:xfrm>
            <a:off x="4800603" y="4596475"/>
            <a:ext cx="3818468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 Suggestion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543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36515F-FA3D-4422-8F0A-F45C5DD2B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311" y="1642533"/>
            <a:ext cx="5595357" cy="37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56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E0BB78-A9B7-4016-AD20-8CCFB09A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89" y="1542787"/>
            <a:ext cx="8221222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94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1B294D-A600-4158-AFF1-18C596EC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16" y="1117600"/>
            <a:ext cx="8694967" cy="515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40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0298C-00DA-4CFB-8AF2-FCB57E6D7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1237944"/>
            <a:ext cx="10269383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7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333985-2FA0-4742-BE12-57DC492F1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1557076"/>
            <a:ext cx="816406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75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C15B97-4A41-435C-B374-F0C1BB602EE1}"/>
              </a:ext>
            </a:extLst>
          </p:cNvPr>
          <p:cNvSpPr/>
          <p:nvPr/>
        </p:nvSpPr>
        <p:spPr>
          <a:xfrm>
            <a:off x="2556934" y="4047067"/>
            <a:ext cx="119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37B281-9953-41E7-BE6D-5D05DA72367B}"/>
              </a:ext>
            </a:extLst>
          </p:cNvPr>
          <p:cNvSpPr/>
          <p:nvPr/>
        </p:nvSpPr>
        <p:spPr>
          <a:xfrm>
            <a:off x="4902200" y="4047067"/>
            <a:ext cx="119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239DB7-5098-4001-8D34-93983D4C2510}"/>
              </a:ext>
            </a:extLst>
          </p:cNvPr>
          <p:cNvSpPr/>
          <p:nvPr/>
        </p:nvSpPr>
        <p:spPr>
          <a:xfrm>
            <a:off x="6866467" y="4047067"/>
            <a:ext cx="119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A4571-D26A-4960-828A-6631E2593B52}"/>
              </a:ext>
            </a:extLst>
          </p:cNvPr>
          <p:cNvSpPr/>
          <p:nvPr/>
        </p:nvSpPr>
        <p:spPr>
          <a:xfrm>
            <a:off x="4902200" y="867832"/>
            <a:ext cx="1066800" cy="567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0C5E1D-ACE6-434E-B63A-402312524C65}"/>
              </a:ext>
            </a:extLst>
          </p:cNvPr>
          <p:cNvSpPr/>
          <p:nvPr/>
        </p:nvSpPr>
        <p:spPr>
          <a:xfrm>
            <a:off x="4669366" y="2116666"/>
            <a:ext cx="1659467" cy="567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587F10-5FB7-468E-8D6D-9F79FD258E1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156200" y="1435099"/>
            <a:ext cx="279400" cy="68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5684C0-7504-47C7-B153-CD154381D606}"/>
              </a:ext>
            </a:extLst>
          </p:cNvPr>
          <p:cNvCxnSpPr>
            <a:cxnSpLocks/>
          </p:cNvCxnSpPr>
          <p:nvPr/>
        </p:nvCxnSpPr>
        <p:spPr>
          <a:xfrm flipH="1">
            <a:off x="3458633" y="2683933"/>
            <a:ext cx="1443567" cy="136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8A12C8-AC32-4627-80C6-F9DE81509F50}"/>
              </a:ext>
            </a:extLst>
          </p:cNvPr>
          <p:cNvSpPr txBox="1"/>
          <p:nvPr/>
        </p:nvSpPr>
        <p:spPr>
          <a:xfrm>
            <a:off x="3750734" y="3365500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U1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A392DD-3761-4599-A18D-2BCB94F4B50A}"/>
              </a:ext>
            </a:extLst>
          </p:cNvPr>
          <p:cNvCxnSpPr>
            <a:cxnSpLocks/>
          </p:cNvCxnSpPr>
          <p:nvPr/>
        </p:nvCxnSpPr>
        <p:spPr>
          <a:xfrm>
            <a:off x="5753101" y="2683933"/>
            <a:ext cx="50798" cy="136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47C068-8B2E-4208-A96B-FC1CC99A3462}"/>
              </a:ext>
            </a:extLst>
          </p:cNvPr>
          <p:cNvSpPr txBox="1"/>
          <p:nvPr/>
        </p:nvSpPr>
        <p:spPr>
          <a:xfrm>
            <a:off x="5393268" y="3209436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U2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7F3DE9-7B27-462A-9CD1-087D8A3F459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933700" y="2400300"/>
            <a:ext cx="1735666" cy="161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C6D75E-77BF-4A32-8695-2BAE8DE2C132}"/>
              </a:ext>
            </a:extLst>
          </p:cNvPr>
          <p:cNvSpPr txBox="1"/>
          <p:nvPr/>
        </p:nvSpPr>
        <p:spPr>
          <a:xfrm>
            <a:off x="3225800" y="3152802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U3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DCC3B2-70ED-4815-9DA3-19A940EBAF73}"/>
              </a:ext>
            </a:extLst>
          </p:cNvPr>
          <p:cNvSpPr txBox="1"/>
          <p:nvPr/>
        </p:nvSpPr>
        <p:spPr>
          <a:xfrm>
            <a:off x="1674283" y="4041233"/>
            <a:ext cx="207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162883-C3C0-4B07-9854-A9760C1AB266}"/>
              </a:ext>
            </a:extLst>
          </p:cNvPr>
          <p:cNvSpPr txBox="1"/>
          <p:nvPr/>
        </p:nvSpPr>
        <p:spPr>
          <a:xfrm>
            <a:off x="4127502" y="4019035"/>
            <a:ext cx="207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E44A32-A108-4C6B-9C64-DED57FD40217}"/>
              </a:ext>
            </a:extLst>
          </p:cNvPr>
          <p:cNvSpPr txBox="1"/>
          <p:nvPr/>
        </p:nvSpPr>
        <p:spPr>
          <a:xfrm>
            <a:off x="6968067" y="3692606"/>
            <a:ext cx="16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93C2F3-3609-47F3-AE96-E28F616E63DB}"/>
              </a:ext>
            </a:extLst>
          </p:cNvPr>
          <p:cNvSpPr txBox="1"/>
          <p:nvPr/>
        </p:nvSpPr>
        <p:spPr>
          <a:xfrm>
            <a:off x="2933700" y="5053569"/>
            <a:ext cx="618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Sticky session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E6835A-D219-40D2-8AB4-273D9D44FC84}"/>
              </a:ext>
            </a:extLst>
          </p:cNvPr>
          <p:cNvSpPr txBox="1"/>
          <p:nvPr/>
        </p:nvSpPr>
        <p:spPr>
          <a:xfrm>
            <a:off x="1210735" y="3351253"/>
            <a:ext cx="277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getUserName</a:t>
            </a:r>
            <a:r>
              <a:rPr lang="en-US" dirty="0"/>
              <a:t> (U1)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924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C15B97-4A41-435C-B374-F0C1BB602EE1}"/>
              </a:ext>
            </a:extLst>
          </p:cNvPr>
          <p:cNvSpPr/>
          <p:nvPr/>
        </p:nvSpPr>
        <p:spPr>
          <a:xfrm>
            <a:off x="2556934" y="4047067"/>
            <a:ext cx="119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37B281-9953-41E7-BE6D-5D05DA72367B}"/>
              </a:ext>
            </a:extLst>
          </p:cNvPr>
          <p:cNvSpPr/>
          <p:nvPr/>
        </p:nvSpPr>
        <p:spPr>
          <a:xfrm>
            <a:off x="4902200" y="4047067"/>
            <a:ext cx="119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239DB7-5098-4001-8D34-93983D4C2510}"/>
              </a:ext>
            </a:extLst>
          </p:cNvPr>
          <p:cNvSpPr/>
          <p:nvPr/>
        </p:nvSpPr>
        <p:spPr>
          <a:xfrm>
            <a:off x="7112003" y="4059169"/>
            <a:ext cx="1261532" cy="71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A4571-D26A-4960-828A-6631E2593B52}"/>
              </a:ext>
            </a:extLst>
          </p:cNvPr>
          <p:cNvSpPr/>
          <p:nvPr/>
        </p:nvSpPr>
        <p:spPr>
          <a:xfrm>
            <a:off x="4902200" y="867832"/>
            <a:ext cx="1066800" cy="567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0C5E1D-ACE6-434E-B63A-402312524C65}"/>
              </a:ext>
            </a:extLst>
          </p:cNvPr>
          <p:cNvSpPr/>
          <p:nvPr/>
        </p:nvSpPr>
        <p:spPr>
          <a:xfrm>
            <a:off x="4669366" y="2116666"/>
            <a:ext cx="1659467" cy="567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587F10-5FB7-468E-8D6D-9F79FD258E1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156200" y="1435099"/>
            <a:ext cx="279400" cy="68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5684C0-7504-47C7-B153-CD154381D606}"/>
              </a:ext>
            </a:extLst>
          </p:cNvPr>
          <p:cNvCxnSpPr>
            <a:cxnSpLocks/>
          </p:cNvCxnSpPr>
          <p:nvPr/>
        </p:nvCxnSpPr>
        <p:spPr>
          <a:xfrm flipH="1">
            <a:off x="3458633" y="2683933"/>
            <a:ext cx="1443567" cy="136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8A12C8-AC32-4627-80C6-F9DE81509F50}"/>
              </a:ext>
            </a:extLst>
          </p:cNvPr>
          <p:cNvSpPr txBox="1"/>
          <p:nvPr/>
        </p:nvSpPr>
        <p:spPr>
          <a:xfrm>
            <a:off x="3750734" y="3365500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U1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A392DD-3761-4599-A18D-2BCB94F4B50A}"/>
              </a:ext>
            </a:extLst>
          </p:cNvPr>
          <p:cNvCxnSpPr>
            <a:cxnSpLocks/>
          </p:cNvCxnSpPr>
          <p:nvPr/>
        </p:nvCxnSpPr>
        <p:spPr>
          <a:xfrm>
            <a:off x="5753101" y="2683933"/>
            <a:ext cx="50798" cy="136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7F3DE9-7B27-462A-9CD1-087D8A3F4595}"/>
              </a:ext>
            </a:extLst>
          </p:cNvPr>
          <p:cNvCxnSpPr>
            <a:cxnSpLocks/>
          </p:cNvCxnSpPr>
          <p:nvPr/>
        </p:nvCxnSpPr>
        <p:spPr>
          <a:xfrm flipH="1">
            <a:off x="2891371" y="2410653"/>
            <a:ext cx="1735666" cy="161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C6D75E-77BF-4A32-8695-2BAE8DE2C132}"/>
              </a:ext>
            </a:extLst>
          </p:cNvPr>
          <p:cNvSpPr txBox="1"/>
          <p:nvPr/>
        </p:nvSpPr>
        <p:spPr>
          <a:xfrm>
            <a:off x="3225800" y="3152802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U3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E6835A-D219-40D2-8AB4-273D9D44FC84}"/>
              </a:ext>
            </a:extLst>
          </p:cNvPr>
          <p:cNvSpPr txBox="1"/>
          <p:nvPr/>
        </p:nvSpPr>
        <p:spPr>
          <a:xfrm>
            <a:off x="1456266" y="3152802"/>
            <a:ext cx="277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getUserName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DBE7CC-3825-4B4D-86CE-3B152616915D}"/>
              </a:ext>
            </a:extLst>
          </p:cNvPr>
          <p:cNvSpPr txBox="1"/>
          <p:nvPr/>
        </p:nvSpPr>
        <p:spPr>
          <a:xfrm>
            <a:off x="6673850" y="3394102"/>
            <a:ext cx="277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getUserDetail</a:t>
            </a:r>
            <a:r>
              <a:rPr lang="en-US" dirty="0"/>
              <a:t> (U1)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95767D-1B3C-478F-8126-C730A1E60309}"/>
              </a:ext>
            </a:extLst>
          </p:cNvPr>
          <p:cNvCxnSpPr>
            <a:cxnSpLocks/>
          </p:cNvCxnSpPr>
          <p:nvPr/>
        </p:nvCxnSpPr>
        <p:spPr>
          <a:xfrm>
            <a:off x="6025090" y="2613337"/>
            <a:ext cx="1603377" cy="141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55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C002DC-8528-462B-80BA-D56275786D9E}"/>
              </a:ext>
            </a:extLst>
          </p:cNvPr>
          <p:cNvSpPr/>
          <p:nvPr/>
        </p:nvSpPr>
        <p:spPr>
          <a:xfrm>
            <a:off x="1303867" y="736600"/>
            <a:ext cx="3852333" cy="247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3436B5-8C0C-4723-9D8A-B6D3D7D9489F}"/>
              </a:ext>
            </a:extLst>
          </p:cNvPr>
          <p:cNvSpPr/>
          <p:nvPr/>
        </p:nvSpPr>
        <p:spPr>
          <a:xfrm>
            <a:off x="7713134" y="922866"/>
            <a:ext cx="4292600" cy="2286000"/>
          </a:xfrm>
          <a:prstGeom prst="rect">
            <a:avLst/>
          </a:prstGeom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– spring MVC</a:t>
            </a:r>
          </a:p>
          <a:p>
            <a:r>
              <a:rPr lang="en-US" dirty="0" err="1"/>
              <a:t>getAllProductData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1. calls service to get  model</a:t>
            </a:r>
          </a:p>
          <a:p>
            <a:r>
              <a:rPr lang="en-US" dirty="0"/>
              <a:t>	2. Model and View will be                  	returned</a:t>
            </a:r>
          </a:p>
          <a:p>
            <a:r>
              <a:rPr lang="en-US" dirty="0"/>
              <a:t>}</a:t>
            </a: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0E9CB-7DAC-4CF4-8EF2-109CB1439E34}"/>
              </a:ext>
            </a:extLst>
          </p:cNvPr>
          <p:cNvSpPr txBox="1"/>
          <p:nvPr/>
        </p:nvSpPr>
        <p:spPr>
          <a:xfrm>
            <a:off x="1456266" y="358802"/>
            <a:ext cx="29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www.amazon.in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06D07F-256F-4F21-BC82-BE15FBD59A0D}"/>
              </a:ext>
            </a:extLst>
          </p:cNvPr>
          <p:cNvCxnSpPr>
            <a:cxnSpLocks/>
          </p:cNvCxnSpPr>
          <p:nvPr/>
        </p:nvCxnSpPr>
        <p:spPr>
          <a:xfrm>
            <a:off x="4284134" y="736600"/>
            <a:ext cx="3429000" cy="88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06A6946-5E98-4B06-94C6-EB05E95ECB76}"/>
              </a:ext>
            </a:extLst>
          </p:cNvPr>
          <p:cNvSpPr/>
          <p:nvPr/>
        </p:nvSpPr>
        <p:spPr>
          <a:xfrm>
            <a:off x="6807199" y="3810000"/>
            <a:ext cx="4504267" cy="249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– spring MVC</a:t>
            </a:r>
          </a:p>
          <a:p>
            <a:r>
              <a:rPr lang="en-US" dirty="0" err="1"/>
              <a:t>getLandingPage</a:t>
            </a:r>
            <a:endParaRPr lang="en-US" dirty="0"/>
          </a:p>
          <a:p>
            <a:r>
              <a:rPr lang="en-US" dirty="0"/>
              <a:t>{</a:t>
            </a:r>
          </a:p>
          <a:p>
            <a:pPr marL="342900" indent="-342900">
              <a:buAutoNum type="arabicPeriod"/>
            </a:pPr>
            <a:r>
              <a:rPr lang="en-US" dirty="0"/>
              <a:t>call service</a:t>
            </a:r>
          </a:p>
          <a:p>
            <a:pPr marL="342900" indent="-342900">
              <a:buAutoNum type="arabicPeriod"/>
            </a:pPr>
            <a:r>
              <a:rPr lang="en-US" dirty="0"/>
              <a:t>Get homepage image</a:t>
            </a:r>
          </a:p>
          <a:p>
            <a:pPr marL="342900" indent="-342900">
              <a:buAutoNum type="arabicPeriod"/>
            </a:pPr>
            <a:r>
              <a:rPr lang="en-US" dirty="0"/>
              <a:t>Model and View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  <a:p>
            <a:pPr algn="ctr"/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485472-09E1-4A17-875E-F64676148A0E}"/>
              </a:ext>
            </a:extLst>
          </p:cNvPr>
          <p:cNvCxnSpPr>
            <a:cxnSpLocks/>
          </p:cNvCxnSpPr>
          <p:nvPr/>
        </p:nvCxnSpPr>
        <p:spPr>
          <a:xfrm>
            <a:off x="3496733" y="3217332"/>
            <a:ext cx="3310466" cy="8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78E506-5B1F-4BEF-A425-47E7D719C1ED}"/>
              </a:ext>
            </a:extLst>
          </p:cNvPr>
          <p:cNvSpPr txBox="1"/>
          <p:nvPr/>
        </p:nvSpPr>
        <p:spPr>
          <a:xfrm>
            <a:off x="5012269" y="3343300"/>
            <a:ext cx="298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the skeleton page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8383F-DA7C-49DA-9E38-82068417402D}"/>
              </a:ext>
            </a:extLst>
          </p:cNvPr>
          <p:cNvSpPr/>
          <p:nvPr/>
        </p:nvSpPr>
        <p:spPr>
          <a:xfrm>
            <a:off x="1744133" y="973666"/>
            <a:ext cx="2904067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part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D5EF58-F4C8-4757-B26A-656137E94DB1}"/>
              </a:ext>
            </a:extLst>
          </p:cNvPr>
          <p:cNvSpPr/>
          <p:nvPr/>
        </p:nvSpPr>
        <p:spPr>
          <a:xfrm>
            <a:off x="1888066" y="1811865"/>
            <a:ext cx="2616202" cy="38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Part -1 -Laptop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3AF009-7B4E-43EA-B743-3BF7C8641361}"/>
              </a:ext>
            </a:extLst>
          </p:cNvPr>
          <p:cNvSpPr/>
          <p:nvPr/>
        </p:nvSpPr>
        <p:spPr>
          <a:xfrm>
            <a:off x="1888065" y="2396065"/>
            <a:ext cx="2616202" cy="38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Part -1 -Mobile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E76CCB-8F43-4466-8281-20507BA5638A}"/>
              </a:ext>
            </a:extLst>
          </p:cNvPr>
          <p:cNvSpPr/>
          <p:nvPr/>
        </p:nvSpPr>
        <p:spPr>
          <a:xfrm>
            <a:off x="982133" y="4064000"/>
            <a:ext cx="2370667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getLaptopData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0B5994-C2D8-48E5-A5D8-FCDF46D489F9}"/>
              </a:ext>
            </a:extLst>
          </p:cNvPr>
          <p:cNvCxnSpPr>
            <a:cxnSpLocks/>
          </p:cNvCxnSpPr>
          <p:nvPr/>
        </p:nvCxnSpPr>
        <p:spPr>
          <a:xfrm flipH="1">
            <a:off x="1233713" y="2015068"/>
            <a:ext cx="651933" cy="204893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C4DBB76-94FA-4EAA-A1E3-DF6187CAE65A}"/>
              </a:ext>
            </a:extLst>
          </p:cNvPr>
          <p:cNvSpPr/>
          <p:nvPr/>
        </p:nvSpPr>
        <p:spPr>
          <a:xfrm>
            <a:off x="3014135" y="5167865"/>
            <a:ext cx="2370667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getMobileData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FF11F6-88FF-49D8-ABF4-8987DCF5649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196166" y="2785533"/>
            <a:ext cx="1028705" cy="23585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9C338E-0339-4237-A0DF-43F249872100}"/>
              </a:ext>
            </a:extLst>
          </p:cNvPr>
          <p:cNvSpPr txBox="1"/>
          <p:nvPr/>
        </p:nvSpPr>
        <p:spPr>
          <a:xfrm>
            <a:off x="8077200" y="541868"/>
            <a:ext cx="245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Approach-1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8F6800-CD78-40BF-A5F5-0D5430A12419}"/>
              </a:ext>
            </a:extLst>
          </p:cNvPr>
          <p:cNvSpPr txBox="1"/>
          <p:nvPr/>
        </p:nvSpPr>
        <p:spPr>
          <a:xfrm>
            <a:off x="7924800" y="3351768"/>
            <a:ext cx="245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Approach-2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56F52-C4C4-409B-AD02-171DACB04D18}"/>
              </a:ext>
            </a:extLst>
          </p:cNvPr>
          <p:cNvSpPr/>
          <p:nvPr/>
        </p:nvSpPr>
        <p:spPr>
          <a:xfrm>
            <a:off x="186267" y="3403598"/>
            <a:ext cx="11299717" cy="3095600"/>
          </a:xfrm>
          <a:prstGeom prst="rect">
            <a:avLst/>
          </a:prstGeom>
          <a:noFill/>
          <a:ln w="3492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65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E93BE6-93A0-47CA-99F2-7106471F2E3E}"/>
              </a:ext>
            </a:extLst>
          </p:cNvPr>
          <p:cNvSpPr txBox="1"/>
          <p:nvPr/>
        </p:nvSpPr>
        <p:spPr>
          <a:xfrm>
            <a:off x="755780" y="643812"/>
            <a:ext cx="110847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MVC internal architecture – Dispatcher servlet -&gt;Handler Mapping, Handler Adapter, View Resolver.</a:t>
            </a:r>
          </a:p>
          <a:p>
            <a:endParaRPr lang="en-US" dirty="0"/>
          </a:p>
          <a:p>
            <a:r>
              <a:rPr lang="en-US" dirty="0"/>
              <a:t>2. SPA</a:t>
            </a:r>
          </a:p>
          <a:p>
            <a:endParaRPr lang="en-US" dirty="0"/>
          </a:p>
          <a:p>
            <a:r>
              <a:rPr lang="en-US" dirty="0"/>
              <a:t>3. Forward and Redirect</a:t>
            </a:r>
          </a:p>
          <a:p>
            <a:endParaRPr lang="en-US" dirty="0"/>
          </a:p>
          <a:p>
            <a:r>
              <a:rPr lang="en-US" dirty="0"/>
              <a:t>4. Session ,Sticky session, Load balancer</a:t>
            </a:r>
          </a:p>
          <a:p>
            <a:endParaRPr lang="en-US" dirty="0"/>
          </a:p>
          <a:p>
            <a:r>
              <a:rPr lang="en-US" dirty="0"/>
              <a:t>5. REST API + verbs (GET,PUT,POST,DELETE,</a:t>
            </a:r>
            <a:r>
              <a:rPr lang="en-US" b="1" dirty="0"/>
              <a:t>OPTION,HEAD,PATCH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6. JSON</a:t>
            </a:r>
          </a:p>
          <a:p>
            <a:endParaRPr lang="en-US" dirty="0"/>
          </a:p>
          <a:p>
            <a:r>
              <a:rPr lang="en-US" dirty="0"/>
              <a:t>7. POSTMAN</a:t>
            </a:r>
          </a:p>
          <a:p>
            <a:endParaRPr lang="en-US" dirty="0"/>
          </a:p>
          <a:p>
            <a:r>
              <a:rPr lang="en-US" dirty="0"/>
              <a:t>8. Jackson </a:t>
            </a:r>
            <a:r>
              <a:rPr lang="en-US" dirty="0" err="1"/>
              <a:t>databinder</a:t>
            </a:r>
            <a:r>
              <a:rPr lang="en-US" dirty="0"/>
              <a:t> -&gt; converts json string to java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4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B253-246B-49EC-AA7D-75B5E031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4333"/>
            <a:ext cx="10515600" cy="292630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https://terasolunaorg.github.io/guideline/1.0.x/en/Overview/SpringMVCOverview.html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E2852-7820-4B26-B6FC-483E4D71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1" y="855132"/>
            <a:ext cx="7553855" cy="483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2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6F60D2-F541-4F29-88F0-AFA06D14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57" y="990600"/>
            <a:ext cx="5008524" cy="2719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758A8-ABFD-4E28-94AA-CFDC7F8A7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547" y="3267460"/>
            <a:ext cx="4934639" cy="206721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AC450A-D40D-41CF-9001-0FEA2CB1E793}"/>
              </a:ext>
            </a:extLst>
          </p:cNvPr>
          <p:cNvCxnSpPr/>
          <p:nvPr/>
        </p:nvCxnSpPr>
        <p:spPr>
          <a:xfrm>
            <a:off x="5770581" y="2556933"/>
            <a:ext cx="1129752" cy="62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5B8D21-EFFD-4F6B-919E-3E3B978C4285}"/>
              </a:ext>
            </a:extLst>
          </p:cNvPr>
          <p:cNvSpPr txBox="1"/>
          <p:nvPr/>
        </p:nvSpPr>
        <p:spPr>
          <a:xfrm>
            <a:off x="6096000" y="2252133"/>
            <a:ext cx="258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Web.xml</a:t>
            </a:r>
          </a:p>
        </p:txBody>
      </p:sp>
    </p:spTree>
    <p:extLst>
      <p:ext uri="{BB962C8B-B14F-4D97-AF65-F5344CB8AC3E}">
        <p14:creationId xmlns:p14="http://schemas.microsoft.com/office/powerpoint/2010/main" val="350928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E5847E-0E1B-4682-9F79-0303A99F1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9" y="2169691"/>
            <a:ext cx="11683999" cy="251861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051269E-C2A2-4912-A992-4143305A7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29" y="845001"/>
            <a:ext cx="14220976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MVC frameworks for web applications provide a way to address views. Spring provides view resolvers, which enable you to render models in a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browser without tying you to a specific view technology. Out of the box, Spring enables you to use JSPs, Velocity templates and XSLT views, for example.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section entitled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17. View technologies"/>
              </a:rPr>
              <a:t>Chapter 17,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17. View technologies"/>
              </a:rPr>
              <a:t>View technologies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has details of how to integrate and use a number of disparate view technologies.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two interfaces which are important to the way Spring handles views are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ViewResolver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ViewResolver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a mapping between view names and actual views.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interface addresses the preparation of the request and hands the request over to one of the view technologies.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42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6312D-AB1D-4358-B210-017D7A35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08" y="723413"/>
            <a:ext cx="5367287" cy="2451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EFAB08-558A-41F3-BF72-1FA6CDC19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95" y="1244441"/>
            <a:ext cx="4557014" cy="1355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EBC65-4EF3-4F31-BC28-28C0D45B2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21" y="3928533"/>
            <a:ext cx="5659479" cy="2104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E390EA-0A71-4611-A212-F708E5325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470" y="4258413"/>
            <a:ext cx="5992997" cy="15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9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8B6498-F4BB-4B67-BC4B-37C974D64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32" y="1317043"/>
            <a:ext cx="6344535" cy="752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0FAB9D-1862-44A8-B20E-F7A5C6B98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19" y="2602906"/>
            <a:ext cx="7125694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7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10E9A6-CE68-4EA6-BEDC-BA921CB6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66" y="885816"/>
            <a:ext cx="6749501" cy="48884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DCCB84-C1D2-42EC-BB0B-0FEF664A5687}"/>
              </a:ext>
            </a:extLst>
          </p:cNvPr>
          <p:cNvSpPr txBox="1"/>
          <p:nvPr/>
        </p:nvSpPr>
        <p:spPr>
          <a:xfrm>
            <a:off x="1032933" y="5952067"/>
            <a:ext cx="1033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http://localhost:8080/springmvc/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students/</a:t>
            </a:r>
            <a:r>
              <a:rPr lang="en-I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getAllStudents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04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5DD071-403D-4EEE-B9D3-7197E1E2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84" y="592666"/>
            <a:ext cx="3862799" cy="3583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88007-32D2-4229-8984-4B84A4568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4" y="4377265"/>
            <a:ext cx="5599994" cy="112140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7C8588-4005-4452-AF46-ABF01198960C}"/>
              </a:ext>
            </a:extLst>
          </p:cNvPr>
          <p:cNvSpPr txBox="1">
            <a:spLocks/>
          </p:cNvSpPr>
          <p:nvPr/>
        </p:nvSpPr>
        <p:spPr>
          <a:xfrm>
            <a:off x="838200" y="5884333"/>
            <a:ext cx="10515600" cy="29263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https://www.studytrails.com/2016/09/15/spring-mvc-handler-adapter/</a:t>
            </a:r>
          </a:p>
        </p:txBody>
      </p:sp>
    </p:spTree>
    <p:extLst>
      <p:ext uri="{BB962C8B-B14F-4D97-AF65-F5344CB8AC3E}">
        <p14:creationId xmlns:p14="http://schemas.microsoft.com/office/powerpoint/2010/main" val="336980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460</Words>
  <Application>Microsoft Office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Unicode MS</vt:lpstr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 DAS</dc:creator>
  <cp:lastModifiedBy>JAYANTA DAS</cp:lastModifiedBy>
  <cp:revision>29</cp:revision>
  <dcterms:created xsi:type="dcterms:W3CDTF">2021-10-28T15:05:29Z</dcterms:created>
  <dcterms:modified xsi:type="dcterms:W3CDTF">2021-12-09T16:16:54Z</dcterms:modified>
</cp:coreProperties>
</file>