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30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2/23/2018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2/23/2018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Attrition Management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37285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r>
              <a:rPr lang="en-US" dirty="0" smtClean="0"/>
              <a:t> </a:t>
            </a:r>
            <a:r>
              <a:rPr lang="en-US" sz="4400" dirty="0" smtClean="0"/>
              <a:t>	</a:t>
            </a:r>
            <a:r>
              <a:rPr lang="en-US" sz="4400" dirty="0"/>
              <a:t>Attrition management</a:t>
            </a:r>
          </a:p>
        </p:txBody>
      </p:sp>
      <p:sp>
        <p:nvSpPr>
          <p:cNvPr id="3" name="Content Placeholder 2"/>
          <p:cNvSpPr>
            <a:spLocks noGrp="1"/>
          </p:cNvSpPr>
          <p:nvPr>
            <p:ph idx="1"/>
          </p:nvPr>
        </p:nvSpPr>
        <p:spPr/>
        <p:txBody>
          <a:bodyPr/>
          <a:lstStyle/>
          <a:p>
            <a:r>
              <a:rPr lang="en-US" sz="2400" dirty="0" smtClean="0"/>
              <a:t>Our client is IBM a leading </a:t>
            </a:r>
            <a:r>
              <a:rPr lang="en-US" sz="2400" dirty="0" smtClean="0"/>
              <a:t>firm </a:t>
            </a:r>
            <a:r>
              <a:rPr lang="en-US" sz="2400" dirty="0" smtClean="0"/>
              <a:t>and is doing well in the sector. It is recently facing a steep increase in its employee attrition </a:t>
            </a:r>
            <a:r>
              <a:rPr lang="en-US" sz="2400" dirty="0"/>
              <a:t>. </a:t>
            </a:r>
            <a:r>
              <a:rPr lang="en-US" sz="2400" dirty="0" smtClean="0"/>
              <a:t>Employee </a:t>
            </a:r>
            <a:r>
              <a:rPr lang="en-US" sz="2400" dirty="0"/>
              <a:t>attrition </a:t>
            </a:r>
            <a:r>
              <a:rPr lang="en-US" sz="2400" dirty="0" smtClean="0"/>
              <a:t>has gone up from 14% to 25% in the last 1 year . We are asked to prepare a strategy to immediately tackle this issue such that the firm’s business is not hampered and also to propose an efficient employee satisfaction program for long run. Currently, no such program is in place . Further salary hikes are not an option</a:t>
            </a:r>
            <a:r>
              <a:rPr lang="en-US" sz="2400" dirty="0"/>
              <a:t>.</a:t>
            </a:r>
          </a:p>
        </p:txBody>
      </p:sp>
    </p:spTree>
    <p:extLst>
      <p:ext uri="{BB962C8B-B14F-4D97-AF65-F5344CB8AC3E}">
        <p14:creationId xmlns:p14="http://schemas.microsoft.com/office/powerpoint/2010/main" val="1107100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452717"/>
            <a:ext cx="9651589" cy="809413"/>
          </a:xfrm>
        </p:spPr>
        <p:txBody>
          <a:bodyPr/>
          <a:lstStyle/>
          <a:p>
            <a:r>
              <a:rPr lang="en-US" dirty="0" smtClean="0"/>
              <a:t>Research Inputs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753" y="3013657"/>
            <a:ext cx="8712910" cy="3664039"/>
          </a:xfrm>
        </p:spPr>
      </p:pic>
      <p:sp>
        <p:nvSpPr>
          <p:cNvPr id="3" name="TextBox 2"/>
          <p:cNvSpPr txBox="1"/>
          <p:nvPr/>
        </p:nvSpPr>
        <p:spPr>
          <a:xfrm>
            <a:off x="9581882" y="5628068"/>
            <a:ext cx="2395470" cy="369332"/>
          </a:xfrm>
          <a:prstGeom prst="rect">
            <a:avLst/>
          </a:prstGeom>
          <a:noFill/>
        </p:spPr>
        <p:txBody>
          <a:bodyPr wrap="square" rtlCol="0">
            <a:spAutoFit/>
          </a:bodyPr>
          <a:lstStyle/>
          <a:p>
            <a:r>
              <a:rPr lang="en-US" dirty="0" smtClean="0"/>
              <a:t>*CII 2008 study</a:t>
            </a:r>
            <a:endParaRPr lang="en-US" dirty="0"/>
          </a:p>
        </p:txBody>
      </p:sp>
      <p:sp>
        <p:nvSpPr>
          <p:cNvPr id="5" name="TextBox 4"/>
          <p:cNvSpPr txBox="1"/>
          <p:nvPr/>
        </p:nvSpPr>
        <p:spPr>
          <a:xfrm>
            <a:off x="399245" y="1468192"/>
            <a:ext cx="7765961" cy="1477328"/>
          </a:xfrm>
          <a:prstGeom prst="rect">
            <a:avLst/>
          </a:prstGeom>
          <a:noFill/>
        </p:spPr>
        <p:txBody>
          <a:bodyPr wrap="square" rtlCol="0">
            <a:spAutoFit/>
          </a:bodyPr>
          <a:lstStyle/>
          <a:p>
            <a:pPr marL="342900" indent="-342900">
              <a:buFont typeface="+mj-lt"/>
              <a:buAutoNum type="arabicPeriod"/>
            </a:pPr>
            <a:r>
              <a:rPr lang="en-US" dirty="0" smtClean="0"/>
              <a:t>Problem of attrition in IBM is not unique and several studies and research papers for the IT sector and large IT companies indicate the same.</a:t>
            </a:r>
          </a:p>
          <a:p>
            <a:pPr marL="342900" indent="-342900">
              <a:buFont typeface="+mj-lt"/>
              <a:buAutoNum type="arabicPeriod"/>
            </a:pPr>
            <a:r>
              <a:rPr lang="en-US" dirty="0" smtClean="0"/>
              <a:t>The following studies/research papers were taken as input for framing PSW and Issue tree </a:t>
            </a:r>
          </a:p>
        </p:txBody>
      </p:sp>
    </p:spTree>
    <p:extLst>
      <p:ext uri="{BB962C8B-B14F-4D97-AF65-F5344CB8AC3E}">
        <p14:creationId xmlns:p14="http://schemas.microsoft.com/office/powerpoint/2010/main" val="3862665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3600" dirty="0"/>
              <a:t>How can we reduce </a:t>
            </a:r>
            <a:r>
              <a:rPr lang="en-US" sz="3600" dirty="0" smtClean="0"/>
              <a:t>IBM company's </a:t>
            </a:r>
            <a:r>
              <a:rPr lang="en-US" sz="3600" dirty="0"/>
              <a:t>attrition rate </a:t>
            </a:r>
            <a:r>
              <a:rPr lang="en-US" sz="3600" dirty="0" smtClean="0"/>
              <a:t>by predicting if a candidate will exit </a:t>
            </a:r>
            <a:r>
              <a:rPr lang="en-US" sz="3600" dirty="0"/>
              <a:t>in India within the year</a:t>
            </a:r>
            <a:br>
              <a:rPr lang="en-US" sz="3600" dirty="0"/>
            </a:br>
            <a:endParaRPr lang="en-US" sz="3600" dirty="0"/>
          </a:p>
        </p:txBody>
      </p:sp>
    </p:spTree>
    <p:extLst>
      <p:ext uri="{BB962C8B-B14F-4D97-AF65-F5344CB8AC3E}">
        <p14:creationId xmlns:p14="http://schemas.microsoft.com/office/powerpoint/2010/main" val="3966399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How can we reduce IBM company's attrition rate by predicting if a candidate will exit in </a:t>
            </a:r>
            <a:r>
              <a:rPr lang="en-US" sz="3200" dirty="0" smtClean="0"/>
              <a:t>India within the year?</a:t>
            </a:r>
            <a:r>
              <a:rPr lang="en-US" sz="3200" dirty="0"/>
              <a:t/>
            </a:r>
            <a:br>
              <a:rPr lang="en-US" sz="3200" dirty="0"/>
            </a:br>
            <a:endParaRPr lang="en-US" sz="3200" dirty="0"/>
          </a:p>
        </p:txBody>
      </p:sp>
      <p:sp>
        <p:nvSpPr>
          <p:cNvPr id="3" name="Content Placeholder 2"/>
          <p:cNvSpPr>
            <a:spLocks noGrp="1"/>
          </p:cNvSpPr>
          <p:nvPr>
            <p:ph idx="1"/>
          </p:nvPr>
        </p:nvSpPr>
        <p:spPr>
          <a:xfrm>
            <a:off x="1103312" y="2240924"/>
            <a:ext cx="8946541" cy="4007475"/>
          </a:xfrm>
        </p:spPr>
        <p:txBody>
          <a:bodyPr/>
          <a:lstStyle/>
          <a:p>
            <a:r>
              <a:rPr lang="en-US" b="1" dirty="0" smtClean="0"/>
              <a:t>S</a:t>
            </a:r>
            <a:r>
              <a:rPr lang="en-US" dirty="0" smtClean="0"/>
              <a:t>pecific :- To Indian geography in </a:t>
            </a:r>
            <a:r>
              <a:rPr lang="en-US" dirty="0" smtClean="0"/>
              <a:t>IBM</a:t>
            </a:r>
            <a:endParaRPr lang="en-US" dirty="0" smtClean="0"/>
          </a:p>
          <a:p>
            <a:r>
              <a:rPr lang="en-US" b="1" dirty="0" smtClean="0"/>
              <a:t>M</a:t>
            </a:r>
            <a:r>
              <a:rPr lang="en-US" dirty="0" smtClean="0"/>
              <a:t>easurable:- To reduce attrition rate(By at least 5%)</a:t>
            </a:r>
          </a:p>
          <a:p>
            <a:r>
              <a:rPr lang="en-US" b="1" dirty="0" smtClean="0"/>
              <a:t>A</a:t>
            </a:r>
            <a:r>
              <a:rPr lang="en-US" dirty="0" smtClean="0"/>
              <a:t>ction oriented:- Reduce employee attrition &amp; suggest employee engagement &amp; satisfaction programs</a:t>
            </a:r>
          </a:p>
          <a:p>
            <a:r>
              <a:rPr lang="en-US" b="1" dirty="0" smtClean="0"/>
              <a:t>R</a:t>
            </a:r>
            <a:r>
              <a:rPr lang="en-US" dirty="0" smtClean="0"/>
              <a:t>elevant:- Direct impact on company's top and bottom line</a:t>
            </a:r>
          </a:p>
          <a:p>
            <a:r>
              <a:rPr lang="en-US" b="1" dirty="0" smtClean="0"/>
              <a:t>T</a:t>
            </a:r>
            <a:r>
              <a:rPr lang="en-US" dirty="0" smtClean="0"/>
              <a:t>ime bound :- 12 months</a:t>
            </a:r>
            <a:endParaRPr lang="en-US" dirty="0"/>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dirty="0" smtClean="0"/>
              <a:t>* The Smart framework is from Fractal analytics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dirty="0"/>
              <a:t>How can we reduce IBM company's attrition rate by predicting if a candidate will exit in </a:t>
            </a:r>
            <a:r>
              <a:rPr lang="en-US" sz="2000" dirty="0" smtClean="0"/>
              <a:t>India </a:t>
            </a:r>
            <a:r>
              <a:rPr lang="en-US" sz="2000" dirty="0"/>
              <a:t>within the year</a:t>
            </a:r>
            <a:br>
              <a:rPr lang="en-US" sz="2000" dirty="0"/>
            </a:b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309821193"/>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dirty="0" smtClean="0"/>
                        <a:t>1)Background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dirty="0" smtClean="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dirty="0" smtClean="0">
                          <a:ln>
                            <a:noFill/>
                          </a:ln>
                          <a:solidFill>
                            <a:schemeClr val="tx1"/>
                          </a:solidFill>
                          <a:effectLst/>
                          <a:uLnTx/>
                          <a:uFillTx/>
                          <a:latin typeface="+mn-lt"/>
                        </a:rPr>
                        <a:t>Employee Attrition has </a:t>
                      </a:r>
                      <a:r>
                        <a:rPr lang="en-US" sz="1400" b="0" dirty="0" smtClean="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dirty="0" smtClean="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dirty="0" smtClean="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Salary hike cannot be considered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smtClean="0">
                          <a:solidFill>
                            <a:schemeClr val="tx1"/>
                          </a:solidFill>
                          <a:effectLst/>
                          <a:latin typeface="+mn-lt"/>
                          <a:ea typeface="+mn-ea"/>
                          <a:cs typeface="+mn-cs"/>
                        </a:rPr>
                        <a:t>Reduce attrition rate by 10% in the next 18 months with 2% reduction </a:t>
                      </a:r>
                      <a:r>
                        <a:rPr lang="en-US" sz="1400" b="0" kern="1200" dirty="0" err="1" smtClean="0">
                          <a:solidFill>
                            <a:schemeClr val="tx1"/>
                          </a:solidFill>
                          <a:effectLst/>
                          <a:latin typeface="+mn-lt"/>
                          <a:ea typeface="+mn-ea"/>
                          <a:cs typeface="+mn-cs"/>
                        </a:rPr>
                        <a:t>QoQ</a:t>
                      </a:r>
                      <a:endParaRPr lang="en-US" sz="1400" b="0" kern="1200" dirty="0" smtClean="0">
                        <a:solidFill>
                          <a:schemeClr val="tx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effectLst/>
                          <a:latin typeface="+mn-lt"/>
                          <a:ea typeface="+mn-ea"/>
                          <a:cs typeface="+mn-cs"/>
                        </a:rPr>
                        <a:t>develop a holistic employee satisfaction program</a:t>
                      </a:r>
                      <a:endParaRPr lang="en-US" sz="14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Attrition cell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dirty="0" smtClean="0">
                          <a:ln>
                            <a:noFill/>
                          </a:ln>
                          <a:solidFill>
                            <a:prstClr val="white"/>
                          </a:solidFill>
                          <a:effectLst/>
                          <a:uLnTx/>
                          <a:uFillTx/>
                          <a:latin typeface="+mn-lt"/>
                        </a:rPr>
                        <a:t>6)Resources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smtClean="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smtClean="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660</TotalTime>
  <Words>426</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Times New Roman</vt:lpstr>
      <vt:lpstr>Mesh</vt:lpstr>
      <vt:lpstr>Attrition Management</vt:lpstr>
      <vt:lpstr>  Attrition management</vt:lpstr>
      <vt:lpstr>Research Inputs</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dc:creator>Mohammed Topiwalla</dc:creator>
  <cp:lastModifiedBy>Mohammed Topiwalla</cp:lastModifiedBy>
  <cp:revision>131</cp:revision>
  <dcterms:created xsi:type="dcterms:W3CDTF">2016-03-27T11:20:06Z</dcterms:created>
  <dcterms:modified xsi:type="dcterms:W3CDTF">2018-02-23T21:17:40Z</dcterms:modified>
</cp:coreProperties>
</file>