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63" r:id="rId6"/>
    <p:sldId id="272" r:id="rId7"/>
    <p:sldId id="269" r:id="rId8"/>
    <p:sldId id="270" r:id="rId9"/>
    <p:sldId id="274" r:id="rId10"/>
    <p:sldId id="265" r:id="rId11"/>
    <p:sldId id="273" r:id="rId12"/>
    <p:sldId id="266" r:id="rId13"/>
    <p:sldId id="267" r:id="rId14"/>
    <p:sldId id="262" r:id="rId15"/>
    <p:sldId id="275" r:id="rId16"/>
    <p:sldId id="276" r:id="rId17"/>
    <p:sldId id="278" r:id="rId18"/>
    <p:sldId id="284" r:id="rId19"/>
    <p:sldId id="285" r:id="rId20"/>
    <p:sldId id="286" r:id="rId21"/>
    <p:sldId id="287" r:id="rId22"/>
    <p:sldId id="280" r:id="rId23"/>
    <p:sldId id="281" r:id="rId24"/>
    <p:sldId id="279" r:id="rId25"/>
    <p:sldId id="282" r:id="rId26"/>
    <p:sldId id="283" r:id="rId27"/>
    <p:sldId id="288" r:id="rId28"/>
    <p:sldId id="289" r:id="rId29"/>
    <p:sldId id="293" r:id="rId30"/>
    <p:sldId id="294" r:id="rId31"/>
    <p:sldId id="3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AEE90-FBC0-412E-AC3E-E77B05C4FAA8}" v="251" dt="2018-03-24T15:46:23.169"/>
    <p1510:client id="{901F88D4-39DE-4385-98F7-A48CA0EBE6A2}" v="185" dt="2018-03-24T15:35:1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Attrition Cell (Exit interviews)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Issue Tree</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7E727B4A-1102-4D79-8022-059AB41E9037}" type="presOf" srcId="{8106BD37-4177-470A-A812-48F4886EA97B}" destId="{ACBC91F7-2214-4649-8941-B2B61F5B1677}" srcOrd="1" destOrd="0" presId="urn:microsoft.com/office/officeart/2005/8/layout/process1"/>
    <dgm:cxn modelId="{A13E5182-D14A-439B-ACFE-8CAF2FB13A02}" type="presOf" srcId="{8106BD37-4177-470A-A812-48F4886EA97B}" destId="{893CD2A5-8C93-4578-92EB-E147BF6DA609}" srcOrd="0" destOrd="0" presId="urn:microsoft.com/office/officeart/2005/8/layout/process1"/>
    <dgm:cxn modelId="{11369098-3761-4C5F-8521-6F1FCEA3DD35}" type="presOf" srcId="{5A5E9B31-2168-4D3D-B4AE-E12D09647CF6}" destId="{3A337B2C-4EFC-4246-AB3D-E52D75781C1D}" srcOrd="0" destOrd="0" presId="urn:microsoft.com/office/officeart/2005/8/layout/process1"/>
    <dgm:cxn modelId="{D39A77B6-2905-4BF9-94B8-0AF8E918383F}" type="presOf" srcId="{B0A74C7F-A6B4-4E53-87D3-7480E183525F}" destId="{AFCC1C93-CAAE-4270-8D02-11D86679DF28}" srcOrd="0" destOrd="0" presId="urn:microsoft.com/office/officeart/2005/8/layout/process1"/>
    <dgm:cxn modelId="{4ECC0FB9-948A-4155-A069-A3A23C564364}" type="presOf" srcId="{764D0234-E505-4677-927D-45AB8BA4291E}" destId="{133F4D78-DFAE-4FAE-B79E-7B79B6AD038D}" srcOrd="0" destOrd="0" presId="urn:microsoft.com/office/officeart/2005/8/layout/process1"/>
    <dgm:cxn modelId="{32A693E5-992F-4F64-AC94-21D4CC1E696E}" type="presParOf" srcId="{AFCC1C93-CAAE-4270-8D02-11D86679DF28}" destId="{3A337B2C-4EFC-4246-AB3D-E52D75781C1D}" srcOrd="0" destOrd="0" presId="urn:microsoft.com/office/officeart/2005/8/layout/process1"/>
    <dgm:cxn modelId="{F1F9E9D9-476A-4F3C-BD35-83788DDFBBD8}" type="presParOf" srcId="{AFCC1C93-CAAE-4270-8D02-11D86679DF28}" destId="{893CD2A5-8C93-4578-92EB-E147BF6DA609}" srcOrd="1" destOrd="0" presId="urn:microsoft.com/office/officeart/2005/8/layout/process1"/>
    <dgm:cxn modelId="{3072B7E0-FCD0-42A3-962A-708766AFC5BD}" type="presParOf" srcId="{893CD2A5-8C93-4578-92EB-E147BF6DA609}" destId="{ACBC91F7-2214-4649-8941-B2B61F5B1677}" srcOrd="0" destOrd="0" presId="urn:microsoft.com/office/officeart/2005/8/layout/process1"/>
    <dgm:cxn modelId="{17A5DE0D-7C11-4707-AAFD-4FC603286722}"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Employee Attributes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Levels</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58D22E0B-7159-4CD1-819E-2994058DAE15}" type="presOf" srcId="{8106BD37-4177-470A-A812-48F4886EA97B}" destId="{893CD2A5-8C93-4578-92EB-E147BF6DA609}" srcOrd="0" destOrd="0" presId="urn:microsoft.com/office/officeart/2005/8/layout/process1"/>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8F29283A-584F-494B-9A6A-112FCD754E62}" type="presOf" srcId="{764D0234-E505-4677-927D-45AB8BA4291E}" destId="{133F4D78-DFAE-4FAE-B79E-7B79B6AD038D}" srcOrd="0" destOrd="0" presId="urn:microsoft.com/office/officeart/2005/8/layout/process1"/>
    <dgm:cxn modelId="{C7D27869-78E0-497E-ACDF-9D0B070EDB90}" type="presOf" srcId="{8106BD37-4177-470A-A812-48F4886EA97B}" destId="{ACBC91F7-2214-4649-8941-B2B61F5B1677}" srcOrd="1" destOrd="0" presId="urn:microsoft.com/office/officeart/2005/8/layout/process1"/>
    <dgm:cxn modelId="{67D7DA97-E77E-4F39-A611-7FF77D3F8ABB}" type="presOf" srcId="{B0A74C7F-A6B4-4E53-87D3-7480E183525F}" destId="{AFCC1C93-CAAE-4270-8D02-11D86679DF28}" srcOrd="0" destOrd="0" presId="urn:microsoft.com/office/officeart/2005/8/layout/process1"/>
    <dgm:cxn modelId="{3E97ECAF-1D10-464F-8764-C3E34B4CEFB7}" type="presOf" srcId="{5A5E9B31-2168-4D3D-B4AE-E12D09647CF6}" destId="{3A337B2C-4EFC-4246-AB3D-E52D75781C1D}" srcOrd="0" destOrd="0" presId="urn:microsoft.com/office/officeart/2005/8/layout/process1"/>
    <dgm:cxn modelId="{C5F80640-E3A2-4BAC-A678-5858B907454C}" type="presParOf" srcId="{AFCC1C93-CAAE-4270-8D02-11D86679DF28}" destId="{3A337B2C-4EFC-4246-AB3D-E52D75781C1D}" srcOrd="0" destOrd="0" presId="urn:microsoft.com/office/officeart/2005/8/layout/process1"/>
    <dgm:cxn modelId="{93EC3F16-9641-457B-8389-AA9F19B23D83}" type="presParOf" srcId="{AFCC1C93-CAAE-4270-8D02-11D86679DF28}" destId="{893CD2A5-8C93-4578-92EB-E147BF6DA609}" srcOrd="1" destOrd="0" presId="urn:microsoft.com/office/officeart/2005/8/layout/process1"/>
    <dgm:cxn modelId="{AF9DCCE1-98AE-4C1E-A05C-39CB5CDD4121}" type="presParOf" srcId="{893CD2A5-8C93-4578-92EB-E147BF6DA609}" destId="{ACBC91F7-2214-4649-8941-B2B61F5B1677}" srcOrd="0" destOrd="0" presId="urn:microsoft.com/office/officeart/2005/8/layout/process1"/>
    <dgm:cxn modelId="{6F80571D-1AB8-4795-AA83-014F04CC951A}"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Attrition Cell (Exit interviews)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Issue Tree</a:t>
          </a:r>
        </a:p>
      </dsp:txBody>
      <dsp:txXfrm>
        <a:off x="5654355" y="1306100"/>
        <a:ext cx="3239156" cy="158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Employee Attributes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Levels</a:t>
          </a:r>
        </a:p>
      </dsp:txBody>
      <dsp:txXfrm>
        <a:off x="5654355" y="1306100"/>
        <a:ext cx="3239156" cy="1583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2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81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408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5365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286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48773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45458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10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97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6203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33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56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4145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5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263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940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4/9/2018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93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4/9/2018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512789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7889" y="908685"/>
            <a:ext cx="8676222" cy="2273053"/>
          </a:xfrm>
        </p:spPr>
        <p:txBody>
          <a:bodyPr>
            <a:normAutofit/>
          </a:bodyPr>
          <a:lstStyle/>
          <a:p>
            <a:r>
              <a:rPr lang="en-US" dirty="0"/>
              <a:t>IBM HR employee Attrition Management</a:t>
            </a:r>
            <a:br>
              <a:rPr lang="en-US" dirty="0"/>
            </a:br>
            <a:r>
              <a:rPr lang="en-US" sz="3600" dirty="0"/>
              <a:t>Attrition prediction</a:t>
            </a:r>
            <a:endParaRPr lang="en-US" dirty="0"/>
          </a:p>
        </p:txBody>
      </p:sp>
      <p:sp>
        <p:nvSpPr>
          <p:cNvPr id="3" name="Subtitle 2"/>
          <p:cNvSpPr>
            <a:spLocks noGrp="1"/>
          </p:cNvSpPr>
          <p:nvPr>
            <p:ph type="subTitle" idx="1"/>
          </p:nvPr>
        </p:nvSpPr>
        <p:spPr>
          <a:xfrm>
            <a:off x="0" y="5589180"/>
            <a:ext cx="12192000" cy="1268820"/>
          </a:xfrm>
        </p:spPr>
        <p:txBody>
          <a:bodyPr>
            <a:normAutofit/>
          </a:bodyPr>
          <a:lstStyle/>
          <a:p>
            <a:pPr algn="r"/>
            <a:r>
              <a:rPr lang="en-US" sz="2400" u="sng" dirty="0"/>
              <a:t>3X DATA MINING GROUP MEMBERS</a:t>
            </a:r>
          </a:p>
          <a:p>
            <a:pPr algn="r"/>
            <a:r>
              <a:rPr lang="en-US" sz="1600" dirty="0"/>
              <a:t>IGOR PEDEVANI, MOHAMMED TOPIWALLA ,PATRICIA LONDONO, MILLICENT OTCHERE, SANCHITA KUMARI, VALERIO TROTTA</a:t>
            </a:r>
          </a:p>
          <a:p>
            <a:pPr algn="r"/>
            <a:endParaRPr lang="en-US" dirty="0"/>
          </a:p>
        </p:txBody>
      </p:sp>
    </p:spTree>
    <p:extLst>
      <p:ext uri="{BB962C8B-B14F-4D97-AF65-F5344CB8AC3E}">
        <p14:creationId xmlns:p14="http://schemas.microsoft.com/office/powerpoint/2010/main" val="32372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990566" y="77755"/>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1082333" y="612945"/>
            <a:ext cx="9722464" cy="1033058"/>
          </a:xfrm>
        </p:spPr>
        <p:txBody>
          <a:bodyPr vert="horz" lIns="91440" tIns="45720" rIns="91440" bIns="45720" rtlCol="0" anchor="t">
            <a:normAutofit lnSpcReduction="10000"/>
          </a:bodyPr>
          <a:lstStyle/>
          <a:p>
            <a:pPr marL="0" indent="0">
              <a:buNone/>
            </a:pPr>
            <a:r>
              <a:rPr lang="en-US" dirty="0"/>
              <a:t>In order to create an early warning system we created a machine learning model that would perform classification to check if an employee could quit the company</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3E5EB35F-9FC4-4168-A1B7-2B25610CA9DE}"/>
              </a:ext>
            </a:extLst>
          </p:cNvPr>
          <p:cNvGraphicFramePr>
            <a:graphicFrameLocks noGrp="1"/>
          </p:cNvGraphicFramePr>
          <p:nvPr>
            <p:extLst>
              <p:ext uri="{D42A27DB-BD31-4B8C-83A1-F6EECF244321}">
                <p14:modId xmlns:p14="http://schemas.microsoft.com/office/powerpoint/2010/main" val="2089194732"/>
              </p:ext>
            </p:extLst>
          </p:nvPr>
        </p:nvGraphicFramePr>
        <p:xfrm>
          <a:off x="1082333" y="1646002"/>
          <a:ext cx="10627585" cy="4913416"/>
        </p:xfrm>
        <a:graphic>
          <a:graphicData uri="http://schemas.openxmlformats.org/drawingml/2006/table">
            <a:tbl>
              <a:tblPr firstRow="1" bandRow="1">
                <a:tableStyleId>{5C22544A-7EE6-4342-B048-85BDC9FD1C3A}</a:tableStyleId>
              </a:tblPr>
              <a:tblGrid>
                <a:gridCol w="1514164">
                  <a:extLst>
                    <a:ext uri="{9D8B030D-6E8A-4147-A177-3AD203B41FA5}">
                      <a16:colId xmlns:a16="http://schemas.microsoft.com/office/drawing/2014/main" val="1267794402"/>
                    </a:ext>
                  </a:extLst>
                </a:gridCol>
                <a:gridCol w="2736870">
                  <a:extLst>
                    <a:ext uri="{9D8B030D-6E8A-4147-A177-3AD203B41FA5}">
                      <a16:colId xmlns:a16="http://schemas.microsoft.com/office/drawing/2014/main" val="1536598416"/>
                    </a:ext>
                  </a:extLst>
                </a:gridCol>
                <a:gridCol w="2125517">
                  <a:extLst>
                    <a:ext uri="{9D8B030D-6E8A-4147-A177-3AD203B41FA5}">
                      <a16:colId xmlns:a16="http://schemas.microsoft.com/office/drawing/2014/main" val="2300829404"/>
                    </a:ext>
                  </a:extLst>
                </a:gridCol>
                <a:gridCol w="2125517">
                  <a:extLst>
                    <a:ext uri="{9D8B030D-6E8A-4147-A177-3AD203B41FA5}">
                      <a16:colId xmlns:a16="http://schemas.microsoft.com/office/drawing/2014/main" val="3831841248"/>
                    </a:ext>
                  </a:extLst>
                </a:gridCol>
                <a:gridCol w="2125517">
                  <a:extLst>
                    <a:ext uri="{9D8B030D-6E8A-4147-A177-3AD203B41FA5}">
                      <a16:colId xmlns:a16="http://schemas.microsoft.com/office/drawing/2014/main" val="3440485864"/>
                    </a:ext>
                  </a:extLst>
                </a:gridCol>
              </a:tblGrid>
              <a:tr h="412066">
                <a:tc>
                  <a:txBody>
                    <a:bodyPr/>
                    <a:lstStyle/>
                    <a:p>
                      <a:r>
                        <a:rPr lang="en-US" sz="1200" dirty="0"/>
                        <a:t>Model</a:t>
                      </a:r>
                      <a:endParaRPr lang="en-GB" sz="1200" dirty="0"/>
                    </a:p>
                  </a:txBody>
                  <a:tcPr/>
                </a:tc>
                <a:tc>
                  <a:txBody>
                    <a:bodyPr/>
                    <a:lstStyle/>
                    <a:p>
                      <a:r>
                        <a:rPr lang="en-US" sz="1200" dirty="0"/>
                        <a:t>Data</a:t>
                      </a:r>
                      <a:endParaRPr lang="en-GB" sz="1200" dirty="0"/>
                    </a:p>
                  </a:txBody>
                  <a:tcPr/>
                </a:tc>
                <a:tc>
                  <a:txBody>
                    <a:bodyPr/>
                    <a:lstStyle/>
                    <a:p>
                      <a:r>
                        <a:rPr lang="en-US" sz="1200" dirty="0"/>
                        <a:t>ACC</a:t>
                      </a:r>
                      <a:endParaRPr lang="en-GB" sz="1200" dirty="0"/>
                    </a:p>
                  </a:txBody>
                  <a:tcPr/>
                </a:tc>
                <a:tc>
                  <a:txBody>
                    <a:bodyPr/>
                    <a:lstStyle/>
                    <a:p>
                      <a:r>
                        <a:rPr lang="en-US" sz="1200" dirty="0"/>
                        <a:t>ROC</a:t>
                      </a:r>
                      <a:endParaRPr lang="en-GB" sz="1200" dirty="0"/>
                    </a:p>
                  </a:txBody>
                  <a:tcPr/>
                </a:tc>
                <a:tc>
                  <a:txBody>
                    <a:bodyPr/>
                    <a:lstStyle/>
                    <a:p>
                      <a:r>
                        <a:rPr lang="en-US" sz="1200" dirty="0"/>
                        <a:t>Kappa</a:t>
                      </a:r>
                      <a:endParaRPr lang="en-GB" sz="1200" dirty="0"/>
                    </a:p>
                  </a:txBody>
                  <a:tcPr/>
                </a:tc>
                <a:extLst>
                  <a:ext uri="{0D108BD9-81ED-4DB2-BD59-A6C34878D82A}">
                    <a16:rowId xmlns:a16="http://schemas.microsoft.com/office/drawing/2014/main" val="708685468"/>
                  </a:ext>
                </a:extLst>
              </a:tr>
              <a:tr h="483085">
                <a:tc>
                  <a:txBody>
                    <a:bodyPr/>
                    <a:lstStyle/>
                    <a:p>
                      <a:r>
                        <a:rPr lang="en-US" sz="1200" dirty="0"/>
                        <a:t>Logistic Regression</a:t>
                      </a:r>
                      <a:endParaRPr lang="en-GB" sz="1200" dirty="0"/>
                    </a:p>
                  </a:txBody>
                  <a:tcPr/>
                </a:tc>
                <a:tc>
                  <a:txBody>
                    <a:bodyPr/>
                    <a:lstStyle/>
                    <a:p>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0.67</a:t>
                      </a:r>
                      <a:endParaRPr lang="en-GB" sz="1200" dirty="0">
                        <a:highlight>
                          <a:srgbClr val="00FF00"/>
                        </a:highlight>
                      </a:endParaRPr>
                    </a:p>
                  </a:txBody>
                  <a:tcPr/>
                </a:tc>
                <a:tc>
                  <a:txBody>
                    <a:bodyPr/>
                    <a:lstStyle/>
                    <a:p>
                      <a:r>
                        <a:rPr lang="en-US" sz="1200" dirty="0">
                          <a:highlight>
                            <a:srgbClr val="00FF00"/>
                          </a:highlight>
                        </a:rPr>
                        <a:t>0.42</a:t>
                      </a:r>
                      <a:endParaRPr lang="en-GB" sz="1200" dirty="0">
                        <a:highlight>
                          <a:srgbClr val="00FF00"/>
                        </a:highlight>
                      </a:endParaRPr>
                    </a:p>
                  </a:txBody>
                  <a:tcPr/>
                </a:tc>
                <a:extLst>
                  <a:ext uri="{0D108BD9-81ED-4DB2-BD59-A6C34878D82A}">
                    <a16:rowId xmlns:a16="http://schemas.microsoft.com/office/drawing/2014/main" val="2703817744"/>
                  </a:ext>
                </a:extLst>
              </a:tr>
              <a:tr h="289851">
                <a:tc>
                  <a:txBody>
                    <a:bodyPr/>
                    <a:lstStyle/>
                    <a:p>
                      <a:endParaRPr lang="en-GB" sz="1200" dirty="0"/>
                    </a:p>
                  </a:txBody>
                  <a:tcPr/>
                </a:tc>
                <a:tc>
                  <a:txBody>
                    <a:bodyPr/>
                    <a:lstStyle/>
                    <a:p>
                      <a:r>
                        <a:rPr lang="en-US" sz="1200" dirty="0"/>
                        <a:t>Smote 1</a:t>
                      </a:r>
                      <a:endParaRPr lang="en-GB" sz="1200" dirty="0"/>
                    </a:p>
                  </a:txBody>
                  <a:tcPr/>
                </a:tc>
                <a:tc>
                  <a:txBody>
                    <a:bodyPr/>
                    <a:lstStyle/>
                    <a:p>
                      <a:r>
                        <a:rPr lang="en-US" sz="1200" dirty="0"/>
                        <a:t>81.52%</a:t>
                      </a:r>
                      <a:endParaRPr lang="en-GB" sz="1200" dirty="0"/>
                    </a:p>
                  </a:txBody>
                  <a:tcPr/>
                </a:tc>
                <a:tc>
                  <a:txBody>
                    <a:bodyPr/>
                    <a:lstStyle/>
                    <a:p>
                      <a:r>
                        <a:rPr lang="en-US" sz="1200" dirty="0"/>
                        <a:t>0.82</a:t>
                      </a:r>
                      <a:endParaRPr lang="en-GB" sz="1200" dirty="0"/>
                    </a:p>
                  </a:txBody>
                  <a:tcPr/>
                </a:tc>
                <a:tc>
                  <a:txBody>
                    <a:bodyPr/>
                    <a:lstStyle/>
                    <a:p>
                      <a:r>
                        <a:rPr lang="en-US" sz="1200" dirty="0"/>
                        <a:t>0.63</a:t>
                      </a:r>
                      <a:endParaRPr lang="en-GB" sz="1200" dirty="0"/>
                    </a:p>
                  </a:txBody>
                  <a:tcPr/>
                </a:tc>
                <a:extLst>
                  <a:ext uri="{0D108BD9-81ED-4DB2-BD59-A6C34878D82A}">
                    <a16:rowId xmlns:a16="http://schemas.microsoft.com/office/drawing/2014/main" val="2673642306"/>
                  </a:ext>
                </a:extLst>
              </a:tr>
              <a:tr h="289851">
                <a:tc>
                  <a:txBody>
                    <a:bodyPr/>
                    <a:lstStyle/>
                    <a:p>
                      <a:endParaRPr lang="en-GB" sz="1200" dirty="0"/>
                    </a:p>
                  </a:txBody>
                  <a:tcPr/>
                </a:tc>
                <a:tc>
                  <a:txBody>
                    <a:bodyPr/>
                    <a:lstStyle/>
                    <a:p>
                      <a:r>
                        <a:rPr lang="en-US" sz="1200" dirty="0"/>
                        <a:t>Smote 2</a:t>
                      </a:r>
                      <a:endParaRPr lang="en-GB" sz="1200" dirty="0"/>
                    </a:p>
                  </a:txBody>
                  <a:tcPr/>
                </a:tc>
                <a:tc>
                  <a:txBody>
                    <a:bodyPr/>
                    <a:lstStyle/>
                    <a:p>
                      <a:r>
                        <a:rPr lang="en-US" sz="1200" dirty="0"/>
                        <a:t>79.25</a:t>
                      </a:r>
                      <a:endParaRPr lang="en-GB" sz="1200" dirty="0"/>
                    </a:p>
                  </a:txBody>
                  <a:tcPr/>
                </a:tc>
                <a:tc>
                  <a:txBody>
                    <a:bodyPr/>
                    <a:lstStyle/>
                    <a:p>
                      <a:r>
                        <a:rPr lang="en-US" sz="1200" dirty="0"/>
                        <a:t>0.79</a:t>
                      </a:r>
                      <a:endParaRPr lang="en-GB" sz="1200" dirty="0"/>
                    </a:p>
                  </a:txBody>
                  <a:tcPr/>
                </a:tc>
                <a:tc>
                  <a:txBody>
                    <a:bodyPr/>
                    <a:lstStyle/>
                    <a:p>
                      <a:r>
                        <a:rPr lang="en-US" sz="1200" dirty="0"/>
                        <a:t>0.58</a:t>
                      </a:r>
                      <a:endParaRPr lang="en-GB" sz="1200" dirty="0"/>
                    </a:p>
                  </a:txBody>
                  <a:tcPr/>
                </a:tc>
                <a:extLst>
                  <a:ext uri="{0D108BD9-81ED-4DB2-BD59-A6C34878D82A}">
                    <a16:rowId xmlns:a16="http://schemas.microsoft.com/office/drawing/2014/main" val="2451317793"/>
                  </a:ext>
                </a:extLst>
              </a:tr>
              <a:tr h="289851">
                <a:tc>
                  <a:txBody>
                    <a:bodyPr/>
                    <a:lstStyle/>
                    <a:p>
                      <a:endParaRPr lang="en-GB" sz="1200" dirty="0"/>
                    </a:p>
                  </a:txBody>
                  <a:tcPr/>
                </a:tc>
                <a:tc>
                  <a:txBody>
                    <a:bodyPr/>
                    <a:lstStyle/>
                    <a:p>
                      <a:r>
                        <a:rPr lang="en-US" sz="1200" dirty="0"/>
                        <a:t>Fs via Backward elimination</a:t>
                      </a:r>
                      <a:endParaRPr lang="en-GB" sz="1200" dirty="0"/>
                    </a:p>
                  </a:txBody>
                  <a:tcPr/>
                </a:tc>
                <a:tc>
                  <a:txBody>
                    <a:bodyPr/>
                    <a:lstStyle/>
                    <a:p>
                      <a:r>
                        <a:rPr lang="en-US" sz="1200" dirty="0"/>
                        <a:t>86.41%</a:t>
                      </a:r>
                      <a:endParaRPr lang="en-GB" sz="1200" dirty="0"/>
                    </a:p>
                  </a:txBody>
                  <a:tcPr/>
                </a:tc>
                <a:tc>
                  <a:txBody>
                    <a:bodyPr/>
                    <a:lstStyle/>
                    <a:p>
                      <a:r>
                        <a:rPr lang="en-US" sz="1200" dirty="0"/>
                        <a:t>0.64</a:t>
                      </a:r>
                      <a:endParaRPr lang="en-GB" sz="1200" dirty="0"/>
                    </a:p>
                  </a:txBody>
                  <a:tcPr/>
                </a:tc>
                <a:tc>
                  <a:txBody>
                    <a:bodyPr/>
                    <a:lstStyle/>
                    <a:p>
                      <a:r>
                        <a:rPr lang="en-US" sz="1200" dirty="0"/>
                        <a:t>0.34</a:t>
                      </a:r>
                      <a:endParaRPr lang="en-GB" sz="1200" dirty="0"/>
                    </a:p>
                  </a:txBody>
                  <a:tcPr/>
                </a:tc>
                <a:extLst>
                  <a:ext uri="{0D108BD9-81ED-4DB2-BD59-A6C34878D82A}">
                    <a16:rowId xmlns:a16="http://schemas.microsoft.com/office/drawing/2014/main" val="684085060"/>
                  </a:ext>
                </a:extLst>
              </a:tr>
              <a:tr h="341044">
                <a:tc>
                  <a:txBody>
                    <a:bodyPr/>
                    <a:lstStyle/>
                    <a:p>
                      <a:endParaRPr lang="en-GB" sz="1200"/>
                    </a:p>
                  </a:txBody>
                  <a:tcPr/>
                </a:tc>
                <a:tc>
                  <a:txBody>
                    <a:bodyPr/>
                    <a:lstStyle/>
                    <a:p>
                      <a:r>
                        <a:rPr lang="en-US" sz="1200" dirty="0"/>
                        <a:t>Fs via CFS subset evaluation</a:t>
                      </a:r>
                      <a:endParaRPr lang="en-GB" sz="1200" dirty="0"/>
                    </a:p>
                  </a:txBody>
                  <a:tcPr/>
                </a:tc>
                <a:tc>
                  <a:txBody>
                    <a:bodyPr/>
                    <a:lstStyle/>
                    <a:p>
                      <a:r>
                        <a:rPr lang="en-US" sz="1200" dirty="0"/>
                        <a:t>85.32%</a:t>
                      </a:r>
                      <a:endParaRPr lang="en-GB" sz="1200" dirty="0"/>
                    </a:p>
                  </a:txBody>
                  <a:tcPr/>
                </a:tc>
                <a:tc>
                  <a:txBody>
                    <a:bodyPr/>
                    <a:lstStyle/>
                    <a:p>
                      <a:r>
                        <a:rPr lang="en-US" sz="1200" dirty="0"/>
                        <a:t>0.52</a:t>
                      </a:r>
                      <a:endParaRPr lang="en-GB" sz="1200" dirty="0"/>
                    </a:p>
                  </a:txBody>
                  <a:tcPr/>
                </a:tc>
                <a:tc>
                  <a:txBody>
                    <a:bodyPr/>
                    <a:lstStyle/>
                    <a:p>
                      <a:r>
                        <a:rPr lang="en-US" sz="1200" dirty="0"/>
                        <a:t>0.05</a:t>
                      </a:r>
                      <a:endParaRPr lang="en-GB" sz="1200" dirty="0"/>
                    </a:p>
                  </a:txBody>
                  <a:tcPr/>
                </a:tc>
                <a:extLst>
                  <a:ext uri="{0D108BD9-81ED-4DB2-BD59-A6C34878D82A}">
                    <a16:rowId xmlns:a16="http://schemas.microsoft.com/office/drawing/2014/main" val="3338919888"/>
                  </a:ext>
                </a:extLst>
              </a:tr>
              <a:tr h="289851">
                <a:tc>
                  <a:txBody>
                    <a:bodyPr/>
                    <a:lstStyle/>
                    <a:p>
                      <a:r>
                        <a:rPr lang="en-US" sz="1200" dirty="0"/>
                        <a:t>Decision Tree</a:t>
                      </a:r>
                      <a:endParaRPr lang="en-GB" sz="1200" dirty="0"/>
                    </a:p>
                  </a:txBody>
                  <a:tcPr/>
                </a:tc>
                <a:tc>
                  <a:txBody>
                    <a:bodyPr/>
                    <a:lstStyle/>
                    <a:p>
                      <a:r>
                        <a:rPr lang="en-US" sz="1200" dirty="0"/>
                        <a:t>All Data</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439697577"/>
                  </a:ext>
                </a:extLst>
              </a:tr>
              <a:tr h="289851">
                <a:tc>
                  <a:txBody>
                    <a:bodyPr/>
                    <a:lstStyle/>
                    <a:p>
                      <a:endParaRPr lang="en-GB" sz="1200"/>
                    </a:p>
                  </a:txBody>
                  <a:tcPr/>
                </a:tc>
                <a:tc>
                  <a:txBody>
                    <a:bodyPr/>
                    <a:lstStyle/>
                    <a:p>
                      <a:r>
                        <a:rPr lang="en-US" sz="1200" dirty="0"/>
                        <a:t>Smote 1</a:t>
                      </a:r>
                      <a:endParaRPr lang="en-GB" sz="1200" dirty="0"/>
                    </a:p>
                  </a:txBody>
                  <a:tcPr/>
                </a:tc>
                <a:tc>
                  <a:txBody>
                    <a:bodyPr/>
                    <a:lstStyle/>
                    <a:p>
                      <a:r>
                        <a:rPr lang="en-US" sz="1200" dirty="0"/>
                        <a:t>85.57%</a:t>
                      </a:r>
                      <a:endParaRPr lang="en-GB" sz="1200" dirty="0"/>
                    </a:p>
                  </a:txBody>
                  <a:tcPr/>
                </a:tc>
                <a:tc>
                  <a:txBody>
                    <a:bodyPr/>
                    <a:lstStyle/>
                    <a:p>
                      <a:r>
                        <a:rPr lang="en-US" sz="1200" dirty="0"/>
                        <a:t>0.86</a:t>
                      </a:r>
                      <a:endParaRPr lang="en-GB" sz="1200" dirty="0"/>
                    </a:p>
                  </a:txBody>
                  <a:tcPr/>
                </a:tc>
                <a:tc>
                  <a:txBody>
                    <a:bodyPr/>
                    <a:lstStyle/>
                    <a:p>
                      <a:r>
                        <a:rPr lang="en-US" sz="1200" dirty="0"/>
                        <a:t>0.71</a:t>
                      </a:r>
                      <a:endParaRPr lang="en-GB" sz="1200" dirty="0"/>
                    </a:p>
                  </a:txBody>
                  <a:tcPr/>
                </a:tc>
                <a:extLst>
                  <a:ext uri="{0D108BD9-81ED-4DB2-BD59-A6C34878D82A}">
                    <a16:rowId xmlns:a16="http://schemas.microsoft.com/office/drawing/2014/main" val="1950583841"/>
                  </a:ext>
                </a:extLst>
              </a:tr>
              <a:tr h="289851">
                <a:tc>
                  <a:txBody>
                    <a:bodyPr/>
                    <a:lstStyle/>
                    <a:p>
                      <a:endParaRPr lang="en-GB" sz="1200" dirty="0"/>
                    </a:p>
                  </a:txBody>
                  <a:tcPr/>
                </a:tc>
                <a:tc>
                  <a:txBody>
                    <a:bodyPr/>
                    <a:lstStyle/>
                    <a:p>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92.22%</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0.84</a:t>
                      </a:r>
                      <a:endParaRPr lang="en-GB" sz="1200" dirty="0">
                        <a:highlight>
                          <a:srgbClr val="00FF00"/>
                        </a:highlight>
                      </a:endParaRPr>
                    </a:p>
                  </a:txBody>
                  <a:tcPr/>
                </a:tc>
                <a:extLst>
                  <a:ext uri="{0D108BD9-81ED-4DB2-BD59-A6C34878D82A}">
                    <a16:rowId xmlns:a16="http://schemas.microsoft.com/office/drawing/2014/main" val="2283744411"/>
                  </a:ext>
                </a:extLst>
              </a:tr>
              <a:tr h="289851">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Backward elimination</a:t>
                      </a:r>
                      <a:endParaRPr lang="en-GB" sz="1200" dirty="0"/>
                    </a:p>
                  </a:txBody>
                  <a:tcPr/>
                </a:tc>
                <a:tc>
                  <a:txBody>
                    <a:bodyPr/>
                    <a:lstStyle/>
                    <a:p>
                      <a:r>
                        <a:rPr lang="en-US" sz="1200" dirty="0"/>
                        <a:t>83.96%</a:t>
                      </a:r>
                      <a:endParaRPr lang="en-GB" sz="1200" dirty="0"/>
                    </a:p>
                  </a:txBody>
                  <a:tcPr/>
                </a:tc>
                <a:tc>
                  <a:txBody>
                    <a:bodyPr/>
                    <a:lstStyle/>
                    <a:p>
                      <a:r>
                        <a:rPr lang="en-US" sz="1200" dirty="0"/>
                        <a:t>0.64</a:t>
                      </a:r>
                      <a:endParaRPr lang="en-GB" sz="1200" dirty="0"/>
                    </a:p>
                  </a:txBody>
                  <a:tcPr/>
                </a:tc>
                <a:tc>
                  <a:txBody>
                    <a:bodyPr/>
                    <a:lstStyle/>
                    <a:p>
                      <a:r>
                        <a:rPr lang="en-US" sz="1200" dirty="0"/>
                        <a:t>0.31</a:t>
                      </a:r>
                      <a:endParaRPr lang="en-GB" sz="1200" dirty="0"/>
                    </a:p>
                  </a:txBody>
                  <a:tcPr/>
                </a:tc>
                <a:extLst>
                  <a:ext uri="{0D108BD9-81ED-4DB2-BD59-A6C34878D82A}">
                    <a16:rowId xmlns:a16="http://schemas.microsoft.com/office/drawing/2014/main" val="78230511"/>
                  </a:ext>
                </a:extLst>
              </a:tr>
              <a:tr h="412066">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CFS subset evaluation</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2429358549"/>
                  </a:ext>
                </a:extLst>
              </a:tr>
              <a:tr h="412066">
                <a:tc>
                  <a:txBody>
                    <a:bodyPr/>
                    <a:lstStyle/>
                    <a:p>
                      <a:r>
                        <a:rPr lang="en-US" sz="1200" dirty="0"/>
                        <a:t>Random Forest</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87.72%</a:t>
                      </a:r>
                      <a:endParaRPr lang="en-GB" sz="1200" dirty="0">
                        <a:highlight>
                          <a:srgbClr val="00FF00"/>
                        </a:highlight>
                      </a:endParaRPr>
                    </a:p>
                  </a:txBody>
                  <a:tcPr/>
                </a:tc>
                <a:tc>
                  <a:txBody>
                    <a:bodyPr/>
                    <a:lstStyle/>
                    <a:p>
                      <a:r>
                        <a:rPr lang="en-US" sz="1200" dirty="0">
                          <a:highlight>
                            <a:srgbClr val="00FF00"/>
                          </a:highlight>
                        </a:rPr>
                        <a:t>0.59</a:t>
                      </a:r>
                      <a:endParaRPr lang="en-GB" sz="1200" dirty="0">
                        <a:highlight>
                          <a:srgbClr val="00FF00"/>
                        </a:highlight>
                      </a:endParaRPr>
                    </a:p>
                  </a:txBody>
                  <a:tcPr/>
                </a:tc>
                <a:tc>
                  <a:txBody>
                    <a:bodyPr/>
                    <a:lstStyle/>
                    <a:p>
                      <a:r>
                        <a:rPr lang="en-US" sz="1200" dirty="0">
                          <a:highlight>
                            <a:srgbClr val="00FF00"/>
                          </a:highlight>
                        </a:rPr>
                        <a:t>0.26</a:t>
                      </a:r>
                      <a:endParaRPr lang="en-GB" sz="1200" dirty="0">
                        <a:highlight>
                          <a:srgbClr val="00FF00"/>
                        </a:highlight>
                      </a:endParaRPr>
                    </a:p>
                  </a:txBody>
                  <a:tcPr/>
                </a:tc>
                <a:extLst>
                  <a:ext uri="{0D108BD9-81ED-4DB2-BD59-A6C34878D82A}">
                    <a16:rowId xmlns:a16="http://schemas.microsoft.com/office/drawing/2014/main" val="2857645819"/>
                  </a:ext>
                </a:extLst>
              </a:tr>
              <a:tr h="412066">
                <a:tc>
                  <a:txBody>
                    <a:bodyPr/>
                    <a:lstStyle/>
                    <a:p>
                      <a:r>
                        <a:rPr lang="en-US" sz="1200" dirty="0"/>
                        <a:t>ANN</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85.86%</a:t>
                      </a:r>
                      <a:endParaRPr lang="en-GB" sz="1200" dirty="0"/>
                    </a:p>
                  </a:txBody>
                  <a:tcPr/>
                </a:tc>
                <a:tc>
                  <a:txBody>
                    <a:bodyPr/>
                    <a:lstStyle/>
                    <a:p>
                      <a:r>
                        <a:rPr lang="en-US" sz="1200" dirty="0"/>
                        <a:t>0.64</a:t>
                      </a:r>
                      <a:endParaRPr lang="en-GB" sz="1200" dirty="0"/>
                    </a:p>
                  </a:txBody>
                  <a:tcPr/>
                </a:tc>
                <a:tc>
                  <a:txBody>
                    <a:bodyPr/>
                    <a:lstStyle/>
                    <a:p>
                      <a:r>
                        <a:rPr lang="en-US" sz="1200" dirty="0"/>
                        <a:t>0.33</a:t>
                      </a:r>
                      <a:endParaRPr lang="en-GB" sz="1200" dirty="0"/>
                    </a:p>
                  </a:txBody>
                  <a:tcPr/>
                </a:tc>
                <a:extLst>
                  <a:ext uri="{0D108BD9-81ED-4DB2-BD59-A6C34878D82A}">
                    <a16:rowId xmlns:a16="http://schemas.microsoft.com/office/drawing/2014/main" val="121728374"/>
                  </a:ext>
                </a:extLst>
              </a:tr>
              <a:tr h="412066">
                <a:tc>
                  <a:txBody>
                    <a:bodyPr/>
                    <a:lstStyle/>
                    <a:p>
                      <a:r>
                        <a:rPr lang="en-US" sz="1200" dirty="0"/>
                        <a:t>SVM</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83.9%</a:t>
                      </a:r>
                      <a:endParaRPr lang="en-GB" sz="1200" dirty="0"/>
                    </a:p>
                  </a:txBody>
                  <a:tcPr/>
                </a:tc>
                <a:tc>
                  <a:txBody>
                    <a:bodyPr/>
                    <a:lstStyle/>
                    <a:p>
                      <a:r>
                        <a:rPr lang="en-US" sz="1200" dirty="0"/>
                        <a:t>0.57</a:t>
                      </a:r>
                      <a:endParaRPr lang="en-GB" sz="1200" dirty="0"/>
                    </a:p>
                  </a:txBody>
                  <a:tcPr/>
                </a:tc>
                <a:tc>
                  <a:txBody>
                    <a:bodyPr/>
                    <a:lstStyle/>
                    <a:p>
                      <a:r>
                        <a:rPr lang="en-US" sz="1200" dirty="0"/>
                        <a:t>0.18</a:t>
                      </a:r>
                      <a:endParaRPr lang="en-GB" sz="1200" dirty="0"/>
                    </a:p>
                  </a:txBody>
                  <a:tcPr/>
                </a:tc>
                <a:extLst>
                  <a:ext uri="{0D108BD9-81ED-4DB2-BD59-A6C34878D82A}">
                    <a16:rowId xmlns:a16="http://schemas.microsoft.com/office/drawing/2014/main" val="221188882"/>
                  </a:ext>
                </a:extLst>
              </a:tr>
            </a:tbl>
          </a:graphicData>
        </a:graphic>
      </p:graphicFrame>
    </p:spTree>
    <p:extLst>
      <p:ext uri="{BB962C8B-B14F-4D97-AF65-F5344CB8AC3E}">
        <p14:creationId xmlns:p14="http://schemas.microsoft.com/office/powerpoint/2010/main" val="934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859937" y="422988"/>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774422" y="1863246"/>
            <a:ext cx="9722464" cy="4080353"/>
          </a:xfrm>
        </p:spPr>
        <p:txBody>
          <a:bodyPr vert="horz" lIns="91440" tIns="45720" rIns="91440" bIns="45720" rtlCol="0" anchor="t">
            <a:normAutofit/>
          </a:bodyPr>
          <a:lstStyle/>
          <a:p>
            <a:pPr marL="0" indent="0">
              <a:buNone/>
            </a:pPr>
            <a:r>
              <a:rPr lang="en-US" dirty="0"/>
              <a:t>From the previous results its clear that decision tree stole the show!</a:t>
            </a:r>
          </a:p>
          <a:p>
            <a:pPr marL="0" indent="0">
              <a:buNone/>
            </a:pPr>
            <a:r>
              <a:rPr lang="en-US" dirty="0"/>
              <a:t>However lets think practically</a:t>
            </a:r>
          </a:p>
          <a:p>
            <a:r>
              <a:rPr lang="en-US" dirty="0"/>
              <a:t>It is often required to explain the business why we think a person  could leave, in this case we need a model whose output we can explain. In our case a decision tree or logistic regression</a:t>
            </a:r>
          </a:p>
          <a:p>
            <a:r>
              <a:rPr lang="en-US" dirty="0"/>
              <a:t>Sometimes HR would just like to run our model on random data sets , so its not always possible to Balance our datasets using techniques like smote</a:t>
            </a:r>
          </a:p>
          <a:p>
            <a:r>
              <a:rPr lang="en-US" dirty="0"/>
              <a:t>Our model should just be able to predict better than random but imagine the cost of entertaining an employee who was not going to leave but our system tagged him – This is a future improvement for our model</a:t>
            </a:r>
          </a:p>
          <a:p>
            <a:pPr marL="0" indent="0">
              <a:buNone/>
            </a:pPr>
            <a:endParaRPr lang="en-US" dirty="0"/>
          </a:p>
          <a:p>
            <a:endParaRPr lang="en-US" dirty="0"/>
          </a:p>
        </p:txBody>
      </p:sp>
    </p:spTree>
    <p:extLst>
      <p:ext uri="{BB962C8B-B14F-4D97-AF65-F5344CB8AC3E}">
        <p14:creationId xmlns:p14="http://schemas.microsoft.com/office/powerpoint/2010/main" val="312282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E22F-318F-4794-959F-A5B74F46CBB7}"/>
              </a:ext>
            </a:extLst>
          </p:cNvPr>
          <p:cNvSpPr>
            <a:spLocks noGrp="1"/>
          </p:cNvSpPr>
          <p:nvPr>
            <p:ph type="title"/>
          </p:nvPr>
        </p:nvSpPr>
        <p:spPr>
          <a:xfrm>
            <a:off x="736093" y="204280"/>
            <a:ext cx="9905998" cy="1905000"/>
          </a:xfrm>
        </p:spPr>
        <p:txBody>
          <a:bodyPr vert="horz" lIns="91440" tIns="45720" rIns="91440" bIns="45720" rtlCol="0" anchor="t">
            <a:normAutofit/>
          </a:bodyPr>
          <a:lstStyle/>
          <a:p>
            <a:r>
              <a:rPr lang="en-US" dirty="0"/>
              <a:t>Clustering &amp; interpretation</a:t>
            </a:r>
          </a:p>
        </p:txBody>
      </p:sp>
      <p:sp>
        <p:nvSpPr>
          <p:cNvPr id="3" name="Content Placeholder 2">
            <a:extLst>
              <a:ext uri="{FF2B5EF4-FFF2-40B4-BE49-F238E27FC236}">
                <a16:creationId xmlns:a16="http://schemas.microsoft.com/office/drawing/2014/main" id="{ACF3A517-8B2A-4166-B3DF-64BFE5133DCE}"/>
              </a:ext>
            </a:extLst>
          </p:cNvPr>
          <p:cNvSpPr>
            <a:spLocks noGrp="1"/>
          </p:cNvSpPr>
          <p:nvPr>
            <p:ph idx="1"/>
          </p:nvPr>
        </p:nvSpPr>
        <p:spPr>
          <a:xfrm>
            <a:off x="736093" y="1231180"/>
            <a:ext cx="10554508" cy="3733168"/>
          </a:xfrm>
        </p:spPr>
        <p:txBody>
          <a:bodyPr vert="horz" lIns="91440" tIns="45720" rIns="91440" bIns="45720" rtlCol="0" anchor="t">
            <a:noAutofit/>
          </a:bodyPr>
          <a:lstStyle/>
          <a:p>
            <a:pPr marL="0" indent="0">
              <a:buNone/>
            </a:pPr>
            <a:r>
              <a:rPr lang="en-US" dirty="0"/>
              <a:t>We served ourselves of cluster techniques but for classification purposes. We used the K-Means method because it allows us to predetermine the number of output clusters. Since we are studying attrition, that in the dataset is a discrete binary class, we tuned the algorithm to get just two clusters. </a:t>
            </a:r>
            <a:endParaRPr lang="en-US"/>
          </a:p>
          <a:p>
            <a:pPr marL="0" indent="0">
              <a:buNone/>
            </a:pPr>
            <a:r>
              <a:rPr lang="en-US" dirty="0"/>
              <a:t>We then use the train-test set splitting and applied the clustering on the training set. After that we evaluated both the validity of the clustering output and the classifying power of the same, through a set of measures (Distortion, Silhouette</a:t>
            </a:r>
            <a:r>
              <a:rPr lang="en-US" dirty="0">
                <a:solidFill>
                  <a:schemeClr val="tx1"/>
                </a:solidFill>
              </a:rPr>
              <a:t>, </a:t>
            </a:r>
            <a:r>
              <a:rPr lang="en-US" dirty="0"/>
              <a:t>Precision and Recall</a:t>
            </a:r>
            <a:r>
              <a:rPr lang="en-US" dirty="0">
                <a:solidFill>
                  <a:schemeClr val="tx1"/>
                </a:solidFill>
              </a:rPr>
              <a:t>, </a:t>
            </a:r>
            <a:r>
              <a:rPr lang="en-US"/>
              <a:t>ROC Area Under the Curve</a:t>
            </a:r>
            <a:r>
              <a:rPr lang="en-US">
                <a:solidFill>
                  <a:schemeClr val="tx1"/>
                </a:solidFill>
              </a:rPr>
              <a:t>)</a:t>
            </a:r>
          </a:p>
          <a:p>
            <a:pPr marL="0" indent="0">
              <a:buNone/>
            </a:pPr>
            <a:r>
              <a:rPr lang="en-US" dirty="0"/>
              <a:t>Going </a:t>
            </a:r>
            <a:r>
              <a:rPr lang="en-US"/>
              <a:t>through</a:t>
            </a:r>
            <a:r>
              <a:rPr lang="en-US" dirty="0"/>
              <a:t>,  we reiterate the same exact process but with two other different datasets, obtained with different Feature Selection techniques. The first one was obtained with a Backward Elimination based on a Logistic regression model and run on SAS, the second one was obtained with a Correlation-based Feature Selection (CFS) run on Weka. </a:t>
            </a:r>
            <a:endParaRPr lang="en-US" dirty="0">
              <a:solidFill>
                <a:schemeClr val="tx1"/>
              </a:solidFill>
            </a:endParaRPr>
          </a:p>
          <a:p>
            <a:r>
              <a:rPr lang="en-US" dirty="0"/>
              <a:t>After that we collected the result from every attempt and compared them, and as a result the most efficient with respect to the classification goal was the Backward Elimination that had a 0.78 precision.</a:t>
            </a:r>
            <a:endParaRPr lang="en-US" dirty="0">
              <a:solidFill>
                <a:schemeClr val="tx1"/>
              </a:solidFill>
            </a:endParaRPr>
          </a:p>
          <a:p>
            <a:endParaRPr lang="en-US" dirty="0"/>
          </a:p>
        </p:txBody>
      </p:sp>
    </p:spTree>
    <p:extLst>
      <p:ext uri="{BB962C8B-B14F-4D97-AF65-F5344CB8AC3E}">
        <p14:creationId xmlns:p14="http://schemas.microsoft.com/office/powerpoint/2010/main" val="426583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8FF-11B2-439C-A18F-94777473839A}"/>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CF3472A7-DB3A-4F2B-B7E3-B3CD109833A6}"/>
              </a:ext>
            </a:extLst>
          </p:cNvPr>
          <p:cNvSpPr>
            <a:spLocks noGrp="1"/>
          </p:cNvSpPr>
          <p:nvPr>
            <p:ph idx="1"/>
          </p:nvPr>
        </p:nvSpPr>
        <p:spPr/>
        <p:txBody>
          <a:bodyPr/>
          <a:lstStyle/>
          <a:p>
            <a:pPr marL="0" indent="0">
              <a:buNone/>
            </a:pPr>
            <a:r>
              <a:rPr lang="en-US" dirty="0"/>
              <a:t>We successfully created an early warning system  which immediately tells the Human Resources department if an employee is prune to leave or not.</a:t>
            </a:r>
          </a:p>
          <a:p>
            <a:pPr marL="0" indent="0">
              <a:buNone/>
            </a:pPr>
            <a:r>
              <a:rPr lang="en-US" dirty="0"/>
              <a:t>We achieved this early warning system based on several data mining techniques in order to be  very accurate on supervised classification modelling (Accuracy= 87.7% and roc of 61%).</a:t>
            </a:r>
          </a:p>
          <a:p>
            <a:pPr>
              <a:buNone/>
            </a:pPr>
            <a:r>
              <a:rPr lang="en-US" dirty="0"/>
              <a:t>Synthetic data did not achieve a higher accuracy as compared to the original data</a:t>
            </a:r>
            <a:r>
              <a:rPr lang="en-US" dirty="0">
                <a:solidFill>
                  <a:schemeClr val="tx1"/>
                </a:solidFill>
              </a:rPr>
              <a:t>.</a:t>
            </a:r>
          </a:p>
          <a:p>
            <a:pPr>
              <a:buNone/>
            </a:pPr>
            <a:r>
              <a:rPr lang="en-US" dirty="0">
                <a:solidFill>
                  <a:schemeClr val="tx1"/>
                </a:solidFill>
              </a:rPr>
              <a:t>WHY WE CHOSE THAT 87.7% AS OUR ACCURACY</a:t>
            </a:r>
          </a:p>
        </p:txBody>
      </p:sp>
    </p:spTree>
    <p:extLst>
      <p:ext uri="{BB962C8B-B14F-4D97-AF65-F5344CB8AC3E}">
        <p14:creationId xmlns:p14="http://schemas.microsoft.com/office/powerpoint/2010/main" val="101625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920A-C259-4E8E-AECB-201D4F4DACE3}"/>
              </a:ext>
            </a:extLst>
          </p:cNvPr>
          <p:cNvSpPr>
            <a:spLocks noGrp="1"/>
          </p:cNvSpPr>
          <p:nvPr>
            <p:ph type="ctrTitle"/>
          </p:nvPr>
        </p:nvSpPr>
        <p:spPr>
          <a:xfrm>
            <a:off x="1635993" y="-1400783"/>
            <a:ext cx="8789711" cy="2714018"/>
          </a:xfrm>
        </p:spPr>
        <p:txBody>
          <a:bodyPr/>
          <a:lstStyle/>
          <a:p>
            <a:r>
              <a:rPr lang="en-US"/>
              <a:t>Personal evaluations</a:t>
            </a:r>
          </a:p>
        </p:txBody>
      </p:sp>
      <p:graphicFrame>
        <p:nvGraphicFramePr>
          <p:cNvPr id="6" name="Table 6">
            <a:extLst>
              <a:ext uri="{FF2B5EF4-FFF2-40B4-BE49-F238E27FC236}">
                <a16:creationId xmlns:a16="http://schemas.microsoft.com/office/drawing/2014/main" id="{817301FF-B335-4B93-B618-7D72D065FAAD}"/>
              </a:ext>
            </a:extLst>
          </p:cNvPr>
          <p:cNvGraphicFramePr>
            <a:graphicFrameLocks noGrp="1"/>
          </p:cNvGraphicFramePr>
          <p:nvPr>
            <p:extLst>
              <p:ext uri="{D42A27DB-BD31-4B8C-83A1-F6EECF244321}">
                <p14:modId xmlns:p14="http://schemas.microsoft.com/office/powerpoint/2010/main" val="4049100559"/>
              </p:ext>
            </p:extLst>
          </p:nvPr>
        </p:nvGraphicFramePr>
        <p:xfrm>
          <a:off x="1256642" y="1853150"/>
          <a:ext cx="9779358" cy="4404999"/>
        </p:xfrm>
        <a:graphic>
          <a:graphicData uri="http://schemas.openxmlformats.org/drawingml/2006/table">
            <a:tbl>
              <a:tblPr firstRow="1" bandRow="1">
                <a:tableStyleId>{5C22544A-7EE6-4342-B048-85BDC9FD1C3A}</a:tableStyleId>
              </a:tblPr>
              <a:tblGrid>
                <a:gridCol w="3019424">
                  <a:extLst>
                    <a:ext uri="{9D8B030D-6E8A-4147-A177-3AD203B41FA5}">
                      <a16:colId xmlns:a16="http://schemas.microsoft.com/office/drawing/2014/main" val="1593248847"/>
                    </a:ext>
                  </a:extLst>
                </a:gridCol>
                <a:gridCol w="3495675">
                  <a:extLst>
                    <a:ext uri="{9D8B030D-6E8A-4147-A177-3AD203B41FA5}">
                      <a16:colId xmlns:a16="http://schemas.microsoft.com/office/drawing/2014/main" val="321613071"/>
                    </a:ext>
                  </a:extLst>
                </a:gridCol>
                <a:gridCol w="3264259">
                  <a:extLst>
                    <a:ext uri="{9D8B030D-6E8A-4147-A177-3AD203B41FA5}">
                      <a16:colId xmlns:a16="http://schemas.microsoft.com/office/drawing/2014/main" val="3729718863"/>
                    </a:ext>
                  </a:extLst>
                </a:gridCol>
              </a:tblGrid>
              <a:tr h="421442">
                <a:tc>
                  <a:txBody>
                    <a:bodyPr/>
                    <a:lstStyle/>
                    <a:p>
                      <a:pPr algn="ctr">
                        <a:buNone/>
                      </a:pPr>
                      <a:r>
                        <a:rPr lang="en-US"/>
                        <a:t>TASK</a:t>
                      </a:r>
                    </a:p>
                  </a:txBody>
                  <a:tcPr/>
                </a:tc>
                <a:tc>
                  <a:txBody>
                    <a:bodyPr/>
                    <a:lstStyle/>
                    <a:p>
                      <a:pPr algn="ctr">
                        <a:buNone/>
                      </a:pPr>
                      <a:r>
                        <a:rPr lang="en-US"/>
                        <a:t>RESPONSIBLE</a:t>
                      </a:r>
                    </a:p>
                  </a:txBody>
                  <a:tcPr/>
                </a:tc>
                <a:tc>
                  <a:txBody>
                    <a:bodyPr/>
                    <a:lstStyle/>
                    <a:p>
                      <a:pPr algn="ctr">
                        <a:buNone/>
                      </a:pPr>
                      <a:r>
                        <a:rPr lang="en-US"/>
                        <a:t>REVIEWER</a:t>
                      </a:r>
                    </a:p>
                  </a:txBody>
                  <a:tcPr/>
                </a:tc>
                <a:extLst>
                  <a:ext uri="{0D108BD9-81ED-4DB2-BD59-A6C34878D82A}">
                    <a16:rowId xmlns:a16="http://schemas.microsoft.com/office/drawing/2014/main" val="620323980"/>
                  </a:ext>
                </a:extLst>
              </a:tr>
              <a:tr h="698977">
                <a:tc>
                  <a:txBody>
                    <a:bodyPr/>
                    <a:lstStyle/>
                    <a:p>
                      <a:pPr>
                        <a:buNone/>
                      </a:pPr>
                      <a:r>
                        <a:rPr lang="en-US"/>
                        <a:t>Performance Evaluation</a:t>
                      </a:r>
                    </a:p>
                  </a:txBody>
                  <a:tcPr/>
                </a:tc>
                <a:tc>
                  <a:txBody>
                    <a:bodyPr/>
                    <a:lstStyle/>
                    <a:p>
                      <a:pPr>
                        <a:buNone/>
                      </a:pPr>
                      <a:r>
                        <a:rPr lang="en-US"/>
                        <a:t>Mohammed T.</a:t>
                      </a:r>
                    </a:p>
                  </a:txBody>
                  <a:tcPr/>
                </a:tc>
                <a:tc>
                  <a:txBody>
                    <a:bodyPr/>
                    <a:lstStyle/>
                    <a:p>
                      <a:pPr>
                        <a:buNone/>
                      </a:pPr>
                      <a:r>
                        <a:rPr lang="en-US"/>
                        <a:t>Patricia L.</a:t>
                      </a:r>
                    </a:p>
                    <a:p>
                      <a:pPr lvl="0">
                        <a:buNone/>
                      </a:pPr>
                      <a:endParaRPr lang="en-US"/>
                    </a:p>
                  </a:txBody>
                  <a:tcPr/>
                </a:tc>
                <a:extLst>
                  <a:ext uri="{0D108BD9-81ED-4DB2-BD59-A6C34878D82A}">
                    <a16:rowId xmlns:a16="http://schemas.microsoft.com/office/drawing/2014/main" val="2144098652"/>
                  </a:ext>
                </a:extLst>
              </a:tr>
              <a:tr h="400884">
                <a:tc>
                  <a:txBody>
                    <a:bodyPr/>
                    <a:lstStyle/>
                    <a:p>
                      <a:pPr>
                        <a:buNone/>
                      </a:pPr>
                      <a:r>
                        <a:rPr lang="en-US"/>
                        <a:t>EDA</a:t>
                      </a:r>
                    </a:p>
                  </a:txBody>
                  <a:tcPr/>
                </a:tc>
                <a:tc>
                  <a:txBody>
                    <a:bodyPr/>
                    <a:lstStyle/>
                    <a:p>
                      <a:pPr>
                        <a:buNone/>
                      </a:pPr>
                      <a:r>
                        <a:rPr lang="en-US"/>
                        <a:t>Igor P. </a:t>
                      </a:r>
                      <a:r>
                        <a:rPr lang="en-US" sz="1800" b="0" i="0" u="none" strike="noStrike" noProof="0">
                          <a:solidFill>
                            <a:srgbClr val="000000"/>
                          </a:solidFill>
                          <a:latin typeface="Century Gothic"/>
                        </a:rPr>
                        <a:t>Valerio T.</a:t>
                      </a:r>
                      <a:endParaRPr lang="en-US"/>
                    </a:p>
                  </a:txBody>
                  <a:tcPr/>
                </a:tc>
                <a:tc>
                  <a:txBody>
                    <a:bodyPr/>
                    <a:lstStyle/>
                    <a:p>
                      <a:pPr lvl="0" algn="l">
                        <a:buNone/>
                      </a:pPr>
                      <a:r>
                        <a:rPr lang="en-US" sz="1800" b="0" i="0" u="none" strike="noStrike" noProof="0">
                          <a:solidFill>
                            <a:srgbClr val="000000"/>
                          </a:solidFill>
                          <a:latin typeface="Century Gothic"/>
                        </a:rPr>
                        <a:t>Millicent O.</a:t>
                      </a:r>
                    </a:p>
                  </a:txBody>
                  <a:tcPr/>
                </a:tc>
                <a:extLst>
                  <a:ext uri="{0D108BD9-81ED-4DB2-BD59-A6C34878D82A}">
                    <a16:rowId xmlns:a16="http://schemas.microsoft.com/office/drawing/2014/main" val="3956892587"/>
                  </a:ext>
                </a:extLst>
              </a:tr>
              <a:tr h="400884">
                <a:tc>
                  <a:txBody>
                    <a:bodyPr/>
                    <a:lstStyle/>
                    <a:p>
                      <a:pPr>
                        <a:buNone/>
                      </a:pPr>
                      <a:r>
                        <a:rPr lang="en-US"/>
                        <a:t>Data Cleaning</a:t>
                      </a:r>
                    </a:p>
                  </a:txBody>
                  <a:tcPr/>
                </a:tc>
                <a:tc>
                  <a:txBody>
                    <a:bodyPr/>
                    <a:lstStyle/>
                    <a:p>
                      <a:pPr>
                        <a:buNone/>
                      </a:pPr>
                      <a:r>
                        <a:rPr lang="en-US"/>
                        <a:t>Mohammed T.</a:t>
                      </a:r>
                    </a:p>
                  </a:txBody>
                  <a:tcPr/>
                </a:tc>
                <a:tc>
                  <a:txBody>
                    <a:bodyPr/>
                    <a:lstStyle/>
                    <a:p>
                      <a:pPr>
                        <a:buNone/>
                      </a:pPr>
                      <a:r>
                        <a:rPr lang="en-US"/>
                        <a:t>Patricia L.</a:t>
                      </a:r>
                    </a:p>
                  </a:txBody>
                  <a:tcPr/>
                </a:tc>
                <a:extLst>
                  <a:ext uri="{0D108BD9-81ED-4DB2-BD59-A6C34878D82A}">
                    <a16:rowId xmlns:a16="http://schemas.microsoft.com/office/drawing/2014/main" val="3768698497"/>
                  </a:ext>
                </a:extLst>
              </a:tr>
              <a:tr h="400884">
                <a:tc>
                  <a:txBody>
                    <a:bodyPr/>
                    <a:lstStyle/>
                    <a:p>
                      <a:pPr>
                        <a:buNone/>
                      </a:pPr>
                      <a:r>
                        <a:rPr lang="en-US"/>
                        <a:t>Features Selection</a:t>
                      </a:r>
                    </a:p>
                  </a:txBody>
                  <a:tcPr/>
                </a:tc>
                <a:tc>
                  <a:txBody>
                    <a:bodyPr/>
                    <a:lstStyle/>
                    <a:p>
                      <a:pPr>
                        <a:buNone/>
                      </a:pPr>
                      <a:r>
                        <a:rPr lang="en-US" err="1"/>
                        <a:t>Particia</a:t>
                      </a:r>
                      <a:r>
                        <a:rPr lang="en-US"/>
                        <a:t> L. </a:t>
                      </a:r>
                      <a:r>
                        <a:rPr lang="en-US" err="1"/>
                        <a:t>Sanchita</a:t>
                      </a:r>
                    </a:p>
                  </a:txBody>
                  <a:tcPr/>
                </a:tc>
                <a:tc>
                  <a:txBody>
                    <a:bodyPr/>
                    <a:lstStyle/>
                    <a:p>
                      <a:pPr>
                        <a:buNone/>
                      </a:pPr>
                      <a:r>
                        <a:rPr lang="en-US"/>
                        <a:t>Igor P. Millicent O.</a:t>
                      </a:r>
                    </a:p>
                  </a:txBody>
                  <a:tcPr/>
                </a:tc>
                <a:extLst>
                  <a:ext uri="{0D108BD9-81ED-4DB2-BD59-A6C34878D82A}">
                    <a16:rowId xmlns:a16="http://schemas.microsoft.com/office/drawing/2014/main" val="2538697952"/>
                  </a:ext>
                </a:extLst>
              </a:tr>
              <a:tr h="400884">
                <a:tc>
                  <a:txBody>
                    <a:bodyPr/>
                    <a:lstStyle/>
                    <a:p>
                      <a:pPr>
                        <a:buNone/>
                      </a:pPr>
                      <a:r>
                        <a:rPr lang="en-US"/>
                        <a:t>Classification</a:t>
                      </a:r>
                    </a:p>
                  </a:txBody>
                  <a:tcPr/>
                </a:tc>
                <a:tc>
                  <a:txBody>
                    <a:bodyPr/>
                    <a:lstStyle/>
                    <a:p>
                      <a:pPr>
                        <a:buNone/>
                      </a:pPr>
                      <a:r>
                        <a:rPr lang="en-US"/>
                        <a:t>Mohammed T. Patricia L.</a:t>
                      </a:r>
                      <a:endParaRPr lang="en-US" err="1"/>
                    </a:p>
                  </a:txBody>
                  <a:tcPr/>
                </a:tc>
                <a:tc>
                  <a:txBody>
                    <a:bodyPr/>
                    <a:lstStyle/>
                    <a:p>
                      <a:pPr>
                        <a:buNone/>
                      </a:pPr>
                      <a:r>
                        <a:rPr lang="en-US"/>
                        <a:t>Valerio T.</a:t>
                      </a:r>
                      <a:endParaRPr lang="en-US" err="1"/>
                    </a:p>
                  </a:txBody>
                  <a:tcPr/>
                </a:tc>
                <a:extLst>
                  <a:ext uri="{0D108BD9-81ED-4DB2-BD59-A6C34878D82A}">
                    <a16:rowId xmlns:a16="http://schemas.microsoft.com/office/drawing/2014/main" val="1654148862"/>
                  </a:ext>
                </a:extLst>
              </a:tr>
              <a:tr h="400884">
                <a:tc>
                  <a:txBody>
                    <a:bodyPr/>
                    <a:lstStyle/>
                    <a:p>
                      <a:pPr>
                        <a:buNone/>
                      </a:pPr>
                      <a:r>
                        <a:rPr lang="en-US"/>
                        <a:t>Clustering</a:t>
                      </a:r>
                    </a:p>
                  </a:txBody>
                  <a:tcPr/>
                </a:tc>
                <a:tc>
                  <a:txBody>
                    <a:bodyPr/>
                    <a:lstStyle/>
                    <a:p>
                      <a:pPr>
                        <a:buNone/>
                      </a:pPr>
                      <a:r>
                        <a:rPr lang="en-US"/>
                        <a:t>Valerio T. Millicent O.</a:t>
                      </a:r>
                    </a:p>
                  </a:txBody>
                  <a:tcPr/>
                </a:tc>
                <a:tc>
                  <a:txBody>
                    <a:bodyPr/>
                    <a:lstStyle/>
                    <a:p>
                      <a:pPr>
                        <a:buNone/>
                      </a:pPr>
                      <a:r>
                        <a:rPr lang="en-US"/>
                        <a:t>Mohammed T.</a:t>
                      </a:r>
                    </a:p>
                  </a:txBody>
                  <a:tcPr/>
                </a:tc>
                <a:extLst>
                  <a:ext uri="{0D108BD9-81ED-4DB2-BD59-A6C34878D82A}">
                    <a16:rowId xmlns:a16="http://schemas.microsoft.com/office/drawing/2014/main" val="2161810652"/>
                  </a:ext>
                </a:extLst>
              </a:tr>
              <a:tr h="400883">
                <a:tc>
                  <a:txBody>
                    <a:bodyPr/>
                    <a:lstStyle/>
                    <a:p>
                      <a:pPr lvl="0">
                        <a:buNone/>
                      </a:pPr>
                      <a:r>
                        <a:rPr lang="en-US"/>
                        <a:t>Interpretation</a:t>
                      </a:r>
                    </a:p>
                  </a:txBody>
                  <a:tcPr/>
                </a:tc>
                <a:tc>
                  <a:txBody>
                    <a:bodyPr/>
                    <a:lstStyle/>
                    <a:p>
                      <a:pPr lvl="0">
                        <a:buNone/>
                      </a:pPr>
                      <a:r>
                        <a:rPr lang="en-US"/>
                        <a:t>Mohammed T. Valerio T. Patricia L.</a:t>
                      </a:r>
                    </a:p>
                  </a:txBody>
                  <a:tcPr/>
                </a:tc>
                <a:tc>
                  <a:txBody>
                    <a:bodyPr/>
                    <a:lstStyle/>
                    <a:p>
                      <a:pPr lvl="0">
                        <a:buNone/>
                      </a:pPr>
                      <a:r>
                        <a:rPr lang="en-US"/>
                        <a:t>Igor P.</a:t>
                      </a:r>
                    </a:p>
                  </a:txBody>
                  <a:tcPr/>
                </a:tc>
                <a:extLst>
                  <a:ext uri="{0D108BD9-81ED-4DB2-BD59-A6C34878D82A}">
                    <a16:rowId xmlns:a16="http://schemas.microsoft.com/office/drawing/2014/main" val="2590751675"/>
                  </a:ext>
                </a:extLst>
              </a:tr>
              <a:tr h="400884">
                <a:tc>
                  <a:txBody>
                    <a:bodyPr/>
                    <a:lstStyle/>
                    <a:p>
                      <a:pPr>
                        <a:buNone/>
                      </a:pPr>
                      <a:r>
                        <a:rPr lang="en-US"/>
                        <a:t>Report Making &amp; PPT</a:t>
                      </a:r>
                    </a:p>
                  </a:txBody>
                  <a:tcPr/>
                </a:tc>
                <a:tc>
                  <a:txBody>
                    <a:bodyPr/>
                    <a:lstStyle/>
                    <a:p>
                      <a:pPr>
                        <a:buNone/>
                      </a:pPr>
                      <a:r>
                        <a:rPr lang="en-US"/>
                        <a:t>Igor P. </a:t>
                      </a:r>
                      <a:r>
                        <a:rPr lang="en-US" err="1"/>
                        <a:t>Sanchita</a:t>
                      </a:r>
                      <a:r>
                        <a:rPr lang="en-US"/>
                        <a:t> Millicent O.</a:t>
                      </a:r>
                    </a:p>
                  </a:txBody>
                  <a:tcPr/>
                </a:tc>
                <a:tc>
                  <a:txBody>
                    <a:bodyPr/>
                    <a:lstStyle/>
                    <a:p>
                      <a:pPr>
                        <a:buNone/>
                      </a:pPr>
                      <a:r>
                        <a:rPr lang="en-US"/>
                        <a:t>Mohammed T.  Valerio T. Patricia L.</a:t>
                      </a:r>
                    </a:p>
                  </a:txBody>
                  <a:tcPr/>
                </a:tc>
                <a:extLst>
                  <a:ext uri="{0D108BD9-81ED-4DB2-BD59-A6C34878D82A}">
                    <a16:rowId xmlns:a16="http://schemas.microsoft.com/office/drawing/2014/main" val="1863467094"/>
                  </a:ext>
                </a:extLst>
              </a:tr>
            </a:tbl>
          </a:graphicData>
        </a:graphic>
      </p:graphicFrame>
    </p:spTree>
    <p:extLst>
      <p:ext uri="{BB962C8B-B14F-4D97-AF65-F5344CB8AC3E}">
        <p14:creationId xmlns:p14="http://schemas.microsoft.com/office/powerpoint/2010/main" val="214584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660" y="2268639"/>
            <a:ext cx="9404723" cy="4029130"/>
          </a:xfrm>
        </p:spPr>
        <p:txBody>
          <a:bodyPr/>
          <a:lstStyle/>
          <a:p>
            <a:pPr algn="ctr"/>
            <a:r>
              <a:rPr lang="en-US" sz="4400" b="1" u="sng" dirty="0"/>
              <a:t>Issue tree</a:t>
            </a:r>
            <a:endParaRPr lang="en-US" b="1" u="sng" dirty="0"/>
          </a:p>
        </p:txBody>
      </p:sp>
    </p:spTree>
    <p:extLst>
      <p:ext uri="{BB962C8B-B14F-4D97-AF65-F5344CB8AC3E}">
        <p14:creationId xmlns:p14="http://schemas.microsoft.com/office/powerpoint/2010/main" val="81071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70456" y="235683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can we reduce ABC it company's attrition rate from 25% to 14% in India within the next 18 months</a:t>
            </a:r>
          </a:p>
        </p:txBody>
      </p:sp>
      <p:sp>
        <p:nvSpPr>
          <p:cNvPr id="3" name="Rectangle 2"/>
          <p:cNvSpPr/>
          <p:nvPr/>
        </p:nvSpPr>
        <p:spPr>
          <a:xfrm>
            <a:off x="3789096" y="955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voluntary attrition</a:t>
            </a:r>
          </a:p>
        </p:txBody>
      </p:sp>
      <p:sp>
        <p:nvSpPr>
          <p:cNvPr id="4" name="Rectangle 3"/>
          <p:cNvSpPr/>
          <p:nvPr/>
        </p:nvSpPr>
        <p:spPr>
          <a:xfrm>
            <a:off x="3789096" y="4413853"/>
            <a:ext cx="2936384" cy="159698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involuntary attrition i.e. employee has been asked to leave the organization</a:t>
            </a:r>
          </a:p>
        </p:txBody>
      </p:sp>
      <p:cxnSp>
        <p:nvCxnSpPr>
          <p:cNvPr id="5" name="Elbow Connector 4"/>
          <p:cNvCxnSpPr>
            <a:stCxn id="17" idx="3"/>
            <a:endCxn id="3" idx="1"/>
          </p:cNvCxnSpPr>
          <p:nvPr/>
        </p:nvCxnSpPr>
        <p:spPr>
          <a:xfrm flipV="1">
            <a:off x="3206840" y="1753953"/>
            <a:ext cx="582256" cy="14013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4" idx="1"/>
          </p:cNvCxnSpPr>
          <p:nvPr/>
        </p:nvCxnSpPr>
        <p:spPr>
          <a:xfrm>
            <a:off x="3206840" y="3155325"/>
            <a:ext cx="582256" cy="20570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15" name="TextBox 14"/>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13" name="Rectangle 12"/>
          <p:cNvSpPr/>
          <p:nvPr/>
        </p:nvSpPr>
        <p:spPr>
          <a:xfrm>
            <a:off x="8771074" y="15697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16" name="Rectangle 15"/>
          <p:cNvSpPr/>
          <p:nvPr/>
        </p:nvSpPr>
        <p:spPr>
          <a:xfrm>
            <a:off x="8771074" y="2414100"/>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cxnSp>
        <p:nvCxnSpPr>
          <p:cNvPr id="18" name="Elbow Connector 17"/>
          <p:cNvCxnSpPr>
            <a:endCxn id="16" idx="1"/>
          </p:cNvCxnSpPr>
          <p:nvPr/>
        </p:nvCxnSpPr>
        <p:spPr>
          <a:xfrm>
            <a:off x="6725480" y="2011183"/>
            <a:ext cx="2045594" cy="12014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6725480" y="1069850"/>
            <a:ext cx="2045594" cy="93357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615965" y="69738"/>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22" name="Oval 21"/>
          <p:cNvSpPr/>
          <p:nvPr/>
        </p:nvSpPr>
        <p:spPr>
          <a:xfrm>
            <a:off x="8615964" y="2297984"/>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Tree>
    <p:extLst>
      <p:ext uri="{BB962C8B-B14F-4D97-AF65-F5344CB8AC3E}">
        <p14:creationId xmlns:p14="http://schemas.microsoft.com/office/powerpoint/2010/main" val="296162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291" y="219891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4" name="Oval 3"/>
          <p:cNvSpPr/>
          <p:nvPr/>
        </p:nvSpPr>
        <p:spPr>
          <a:xfrm>
            <a:off x="115908" y="1781935"/>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5" name="Rectangle 4"/>
          <p:cNvSpPr/>
          <p:nvPr/>
        </p:nvSpPr>
        <p:spPr>
          <a:xfrm>
            <a:off x="4763034" y="69387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6" name="Rectangle 5"/>
          <p:cNvSpPr/>
          <p:nvPr/>
        </p:nvSpPr>
        <p:spPr>
          <a:xfrm>
            <a:off x="4763033" y="384091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0190" y="5840128"/>
            <a:ext cx="1532586" cy="369332"/>
          </a:xfrm>
          <a:prstGeom prst="rect">
            <a:avLst/>
          </a:prstGeom>
          <a:noFill/>
        </p:spPr>
        <p:txBody>
          <a:bodyPr wrap="square" rtlCol="0">
            <a:spAutoFit/>
          </a:bodyPr>
          <a:lstStyle/>
          <a:p>
            <a:r>
              <a:rPr lang="en-US" dirty="0"/>
              <a:t>In Scope</a:t>
            </a:r>
          </a:p>
        </p:txBody>
      </p:sp>
      <p:cxnSp>
        <p:nvCxnSpPr>
          <p:cNvPr id="12" name="Elbow Connector 11"/>
          <p:cNvCxnSpPr>
            <a:stCxn id="3" idx="3"/>
            <a:endCxn id="5" idx="1"/>
          </p:cNvCxnSpPr>
          <p:nvPr/>
        </p:nvCxnSpPr>
        <p:spPr>
          <a:xfrm flipV="1">
            <a:off x="3284675" y="1492362"/>
            <a:ext cx="1478359" cy="15050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6" idx="1"/>
          </p:cNvCxnSpPr>
          <p:nvPr/>
        </p:nvCxnSpPr>
        <p:spPr>
          <a:xfrm>
            <a:off x="3284675" y="2997402"/>
            <a:ext cx="1478358" cy="1642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281150" y="543109"/>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27" name="Oval 26"/>
          <p:cNvSpPr/>
          <p:nvPr/>
        </p:nvSpPr>
        <p:spPr>
          <a:xfrm>
            <a:off x="4270983" y="370395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Tree>
    <p:extLst>
      <p:ext uri="{BB962C8B-B14F-4D97-AF65-F5344CB8AC3E}">
        <p14:creationId xmlns:p14="http://schemas.microsoft.com/office/powerpoint/2010/main" val="268593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735" y="240012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3" name="Oval 2"/>
          <p:cNvSpPr/>
          <p:nvPr/>
        </p:nvSpPr>
        <p:spPr>
          <a:xfrm>
            <a:off x="51851" y="214566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4" name="Rectangle 3"/>
          <p:cNvSpPr/>
          <p:nvPr/>
        </p:nvSpPr>
        <p:spPr>
          <a:xfrm>
            <a:off x="4938311" y="341571"/>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6" name="Rectangle 5"/>
          <p:cNvSpPr/>
          <p:nvPr/>
        </p:nvSpPr>
        <p:spPr>
          <a:xfrm>
            <a:off x="4938311" y="5221080"/>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cxnSp>
        <p:nvCxnSpPr>
          <p:cNvPr id="7" name="Elbow Connector 6"/>
          <p:cNvCxnSpPr>
            <a:stCxn id="2" idx="3"/>
            <a:endCxn id="4" idx="1"/>
          </p:cNvCxnSpPr>
          <p:nvPr/>
        </p:nvCxnSpPr>
        <p:spPr>
          <a:xfrm flipV="1">
            <a:off x="3470119" y="926793"/>
            <a:ext cx="1468192" cy="227181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470119" y="3198611"/>
            <a:ext cx="1468192" cy="24989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38311" y="2530320"/>
            <a:ext cx="2520704" cy="13365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cxnSp>
        <p:nvCxnSpPr>
          <p:cNvPr id="22" name="Elbow Connector 21"/>
          <p:cNvCxnSpPr>
            <a:stCxn id="2" idx="3"/>
            <a:endCxn id="17" idx="1"/>
          </p:cNvCxnSpPr>
          <p:nvPr/>
        </p:nvCxnSpPr>
        <p:spPr>
          <a:xfrm>
            <a:off x="3470119" y="3198611"/>
            <a:ext cx="1468192"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456427" y="146230"/>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7" name="Oval 46"/>
          <p:cNvSpPr/>
          <p:nvPr/>
        </p:nvSpPr>
        <p:spPr>
          <a:xfrm>
            <a:off x="4456427" y="2333515"/>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8" name="Oval 47"/>
          <p:cNvSpPr/>
          <p:nvPr/>
        </p:nvSpPr>
        <p:spPr>
          <a:xfrm>
            <a:off x="4456427" y="4961512"/>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53" name="Rectangle 52"/>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050190" y="584012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155504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775" y="2492342"/>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3" name="Oval 2"/>
          <p:cNvSpPr/>
          <p:nvPr/>
        </p:nvSpPr>
        <p:spPr>
          <a:xfrm>
            <a:off x="0" y="2237884"/>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 name="Rectangle 3"/>
          <p:cNvSpPr/>
          <p:nvPr/>
        </p:nvSpPr>
        <p:spPr>
          <a:xfrm>
            <a:off x="4021765" y="632520"/>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4021765" y="3832053"/>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164479" y="1217742"/>
            <a:ext cx="857286" cy="18598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164479" y="3077564"/>
            <a:ext cx="857286" cy="13397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5" name="Rectangle 14"/>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9" name="TextBox 18"/>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425894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01804" cy="1875453"/>
          </a:xfrm>
        </p:spPr>
        <p:txBody>
          <a:bodyPr/>
          <a:lstStyle/>
          <a:p>
            <a:pPr algn="ctr"/>
            <a:r>
              <a:rPr lang="en-US" dirty="0"/>
              <a:t>PROBLEM STATEMENT</a:t>
            </a:r>
          </a:p>
        </p:txBody>
      </p:sp>
      <p:sp>
        <p:nvSpPr>
          <p:cNvPr id="3" name="Content Placeholder 2"/>
          <p:cNvSpPr>
            <a:spLocks noGrp="1"/>
          </p:cNvSpPr>
          <p:nvPr>
            <p:ph idx="1"/>
          </p:nvPr>
        </p:nvSpPr>
        <p:spPr>
          <a:xfrm>
            <a:off x="544254" y="1799252"/>
            <a:ext cx="11342946" cy="4606030"/>
          </a:xfrm>
        </p:spPr>
        <p:txBody>
          <a:bodyPr>
            <a:normAutofit/>
          </a:bodyPr>
          <a:lstStyle/>
          <a:p>
            <a:r>
              <a:rPr lang="en-US" sz="2400" dirty="0"/>
              <a:t>Our client is IBM a leading firm and in the IT sector. It is recently facing a steep increase in its employee attrition . Employee attrition has gone up from 14% to 25% in the last 1 year . We are asked to prepare a strategy to immediately tackle this issue such that the firm’s business is not hampered and also to propose an efficient employee satisfaction program for the long run. Currently, no such program  is in place . Further salary hikes are not an option.</a:t>
            </a:r>
          </a:p>
          <a:p>
            <a:r>
              <a:rPr lang="en-US" sz="2400" dirty="0"/>
              <a:t>The attrition problem is not only unique to </a:t>
            </a:r>
            <a:r>
              <a:rPr lang="en-US" sz="2400" dirty="0" err="1"/>
              <a:t>ibm</a:t>
            </a:r>
            <a:r>
              <a:rPr lang="en-US" sz="2400" dirty="0"/>
              <a:t> but to other IT companies such as Infosys, India’s second largest IT services company, that is also battling high attrition, with a peak attrition of 20.4 % in the October-December quarter of FY15.</a:t>
            </a:r>
          </a:p>
        </p:txBody>
      </p:sp>
    </p:spTree>
    <p:extLst>
      <p:ext uri="{BB962C8B-B14F-4D97-AF65-F5344CB8AC3E}">
        <p14:creationId xmlns:p14="http://schemas.microsoft.com/office/powerpoint/2010/main" val="110710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462" y="980811"/>
            <a:ext cx="2520704" cy="1242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sp>
        <p:nvSpPr>
          <p:cNvPr id="3" name="Oval 2"/>
          <p:cNvSpPr/>
          <p:nvPr/>
        </p:nvSpPr>
        <p:spPr>
          <a:xfrm>
            <a:off x="193687" y="726353"/>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 name="Rectangle 3"/>
          <p:cNvSpPr/>
          <p:nvPr/>
        </p:nvSpPr>
        <p:spPr>
          <a:xfrm>
            <a:off x="5554351" y="217723"/>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5554351" y="1907250"/>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358166" y="802945"/>
            <a:ext cx="2196185" cy="7990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358166" y="1601955"/>
            <a:ext cx="2196185" cy="8905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7462" y="3633941"/>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sp>
        <p:nvSpPr>
          <p:cNvPr id="14" name="Oval 13"/>
          <p:cNvSpPr/>
          <p:nvPr/>
        </p:nvSpPr>
        <p:spPr>
          <a:xfrm>
            <a:off x="193687" y="3364568"/>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19" name="Rectangle 18"/>
          <p:cNvSpPr/>
          <p:nvPr/>
        </p:nvSpPr>
        <p:spPr>
          <a:xfrm>
            <a:off x="8864222" y="3525237"/>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20" name="Elbow Connector 19"/>
          <p:cNvCxnSpPr>
            <a:stCxn id="13" idx="3"/>
            <a:endCxn id="19" idx="1"/>
          </p:cNvCxnSpPr>
          <p:nvPr/>
        </p:nvCxnSpPr>
        <p:spPr>
          <a:xfrm flipV="1">
            <a:off x="3358166" y="4110459"/>
            <a:ext cx="5506056"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4" name="Rectangle 3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7" name="TextBox 3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06198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172" y="2090845"/>
            <a:ext cx="3000216" cy="12204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5" name="Oval 4"/>
          <p:cNvSpPr/>
          <p:nvPr/>
        </p:nvSpPr>
        <p:spPr>
          <a:xfrm>
            <a:off x="139009" y="176969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
        <p:nvSpPr>
          <p:cNvPr id="6" name="Rectangle 5"/>
          <p:cNvSpPr/>
          <p:nvPr/>
        </p:nvSpPr>
        <p:spPr>
          <a:xfrm>
            <a:off x="4637211" y="365602"/>
            <a:ext cx="2810511" cy="9807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7" name="Oval 6"/>
          <p:cNvSpPr/>
          <p:nvPr/>
        </p:nvSpPr>
        <p:spPr>
          <a:xfrm>
            <a:off x="3996233" y="158671"/>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8" name="Rectangle 7"/>
          <p:cNvSpPr/>
          <p:nvPr/>
        </p:nvSpPr>
        <p:spPr>
          <a:xfrm>
            <a:off x="4607036" y="1767317"/>
            <a:ext cx="2835190" cy="9728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9" name="Oval 8"/>
          <p:cNvSpPr/>
          <p:nvPr/>
        </p:nvSpPr>
        <p:spPr>
          <a:xfrm>
            <a:off x="4119531" y="1516829"/>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cxnSp>
        <p:nvCxnSpPr>
          <p:cNvPr id="10" name="Elbow Connector 9"/>
          <p:cNvCxnSpPr>
            <a:stCxn id="4" idx="3"/>
            <a:endCxn id="6" idx="1"/>
          </p:cNvCxnSpPr>
          <p:nvPr/>
        </p:nvCxnSpPr>
        <p:spPr>
          <a:xfrm flipV="1">
            <a:off x="3496388" y="855981"/>
            <a:ext cx="1140823" cy="1845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3"/>
            <a:endCxn id="8" idx="1"/>
          </p:cNvCxnSpPr>
          <p:nvPr/>
        </p:nvCxnSpPr>
        <p:spPr>
          <a:xfrm flipV="1">
            <a:off x="3496388" y="2253741"/>
            <a:ext cx="1110648" cy="4473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37211" y="2949950"/>
            <a:ext cx="2805015" cy="105220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he/she a serial job hopper?</a:t>
            </a:r>
          </a:p>
        </p:txBody>
      </p:sp>
      <p:cxnSp>
        <p:nvCxnSpPr>
          <p:cNvPr id="17" name="Elbow Connector 16"/>
          <p:cNvCxnSpPr>
            <a:stCxn id="4" idx="3"/>
            <a:endCxn id="16" idx="1"/>
          </p:cNvCxnSpPr>
          <p:nvPr/>
        </p:nvCxnSpPr>
        <p:spPr>
          <a:xfrm>
            <a:off x="3496388" y="2701087"/>
            <a:ext cx="1140823" cy="7749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37211" y="4281197"/>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wants higher salary</a:t>
            </a:r>
          </a:p>
        </p:txBody>
      </p:sp>
      <p:sp>
        <p:nvSpPr>
          <p:cNvPr id="24" name="Rectangle 23"/>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6" name="Rectangle 25"/>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9" name="TextBox 28"/>
          <p:cNvSpPr txBox="1"/>
          <p:nvPr/>
        </p:nvSpPr>
        <p:spPr>
          <a:xfrm>
            <a:off x="1044312" y="5774661"/>
            <a:ext cx="3952691" cy="646331"/>
          </a:xfrm>
          <a:prstGeom prst="rect">
            <a:avLst/>
          </a:prstGeom>
          <a:noFill/>
        </p:spPr>
        <p:txBody>
          <a:bodyPr wrap="square" rtlCol="0">
            <a:spAutoFit/>
          </a:bodyPr>
          <a:lstStyle/>
          <a:p>
            <a:r>
              <a:rPr lang="en-US" dirty="0"/>
              <a:t>Out of Scope/Constraint</a:t>
            </a:r>
          </a:p>
          <a:p>
            <a:endParaRPr lang="en-US" dirty="0"/>
          </a:p>
        </p:txBody>
      </p:sp>
      <p:sp>
        <p:nvSpPr>
          <p:cNvPr id="34" name="Rectangle 33"/>
          <p:cNvSpPr/>
          <p:nvPr/>
        </p:nvSpPr>
        <p:spPr>
          <a:xfrm>
            <a:off x="4607036" y="5548658"/>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Personal problems</a:t>
            </a:r>
          </a:p>
        </p:txBody>
      </p:sp>
      <p:cxnSp>
        <p:nvCxnSpPr>
          <p:cNvPr id="35" name="Elbow Connector 34"/>
          <p:cNvCxnSpPr>
            <a:stCxn id="4" idx="3"/>
            <a:endCxn id="22" idx="1"/>
          </p:cNvCxnSpPr>
          <p:nvPr/>
        </p:nvCxnSpPr>
        <p:spPr>
          <a:xfrm>
            <a:off x="3496388" y="2701087"/>
            <a:ext cx="1140823" cy="207432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34" idx="1"/>
          </p:cNvCxnSpPr>
          <p:nvPr/>
        </p:nvCxnSpPr>
        <p:spPr>
          <a:xfrm>
            <a:off x="3496388" y="2701087"/>
            <a:ext cx="1110648" cy="33417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2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067" y="247739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3" name="Oval 2"/>
          <p:cNvSpPr/>
          <p:nvPr/>
        </p:nvSpPr>
        <p:spPr>
          <a:xfrm>
            <a:off x="128790" y="2222936"/>
            <a:ext cx="1279633"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5" name="Rectangle 4"/>
          <p:cNvSpPr/>
          <p:nvPr/>
        </p:nvSpPr>
        <p:spPr>
          <a:xfrm>
            <a:off x="4344807" y="880414"/>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Relevant to organization</a:t>
            </a:r>
          </a:p>
        </p:txBody>
      </p:sp>
      <p:sp>
        <p:nvSpPr>
          <p:cNvPr id="6" name="Rectangle 5"/>
          <p:cNvSpPr/>
          <p:nvPr/>
        </p:nvSpPr>
        <p:spPr>
          <a:xfrm>
            <a:off x="8503609" y="625956"/>
            <a:ext cx="2756079"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organization finance and give break?</a:t>
            </a:r>
          </a:p>
        </p:txBody>
      </p:sp>
      <p:sp>
        <p:nvSpPr>
          <p:cNvPr id="7" name="Rectangle 6"/>
          <p:cNvSpPr/>
          <p:nvPr/>
        </p:nvSpPr>
        <p:spPr>
          <a:xfrm>
            <a:off x="4344807" y="3595711"/>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 relevant to organization</a:t>
            </a:r>
          </a:p>
        </p:txBody>
      </p:sp>
      <p:cxnSp>
        <p:nvCxnSpPr>
          <p:cNvPr id="8" name="Elbow Connector 7"/>
          <p:cNvCxnSpPr>
            <a:stCxn id="2" idx="3"/>
            <a:endCxn id="5" idx="1"/>
          </p:cNvCxnSpPr>
          <p:nvPr/>
        </p:nvCxnSpPr>
        <p:spPr>
          <a:xfrm flipV="1">
            <a:off x="3328451" y="1678904"/>
            <a:ext cx="1016356" cy="15969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7" idx="1"/>
          </p:cNvCxnSpPr>
          <p:nvPr/>
        </p:nvCxnSpPr>
        <p:spPr>
          <a:xfrm>
            <a:off x="3328451" y="3275885"/>
            <a:ext cx="1016356" cy="11183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a:endCxn id="6" idx="1"/>
          </p:cNvCxnSpPr>
          <p:nvPr/>
        </p:nvCxnSpPr>
        <p:spPr>
          <a:xfrm flipV="1">
            <a:off x="7281191" y="1424446"/>
            <a:ext cx="1222418" cy="2544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050190" y="5840128"/>
            <a:ext cx="1532586" cy="369332"/>
          </a:xfrm>
          <a:prstGeom prst="rect">
            <a:avLst/>
          </a:prstGeom>
          <a:noFill/>
        </p:spPr>
        <p:txBody>
          <a:bodyPr wrap="square" rtlCol="0">
            <a:spAutoFit/>
          </a:bodyPr>
          <a:lstStyle/>
          <a:p>
            <a:r>
              <a:rPr lang="en-US" dirty="0"/>
              <a:t>In Scope</a:t>
            </a:r>
          </a:p>
        </p:txBody>
      </p:sp>
      <p:sp>
        <p:nvSpPr>
          <p:cNvPr id="38" name="TextBox 37"/>
          <p:cNvSpPr txBox="1"/>
          <p:nvPr/>
        </p:nvSpPr>
        <p:spPr>
          <a:xfrm>
            <a:off x="1050190" y="6279031"/>
            <a:ext cx="1532586" cy="646331"/>
          </a:xfrm>
          <a:prstGeom prst="rect">
            <a:avLst/>
          </a:prstGeom>
          <a:noFill/>
        </p:spPr>
        <p:txBody>
          <a:bodyPr wrap="square" rtlCol="0">
            <a:spAutoFit/>
          </a:bodyPr>
          <a:lstStyle/>
          <a:p>
            <a:r>
              <a:rPr lang="en-US" dirty="0"/>
              <a:t>Terminal node</a:t>
            </a:r>
          </a:p>
        </p:txBody>
      </p:sp>
    </p:spTree>
    <p:extLst>
      <p:ext uri="{BB962C8B-B14F-4D97-AF65-F5344CB8AC3E}">
        <p14:creationId xmlns:p14="http://schemas.microsoft.com/office/powerpoint/2010/main" val="203391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92" y="245980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3" name="Oval 2"/>
          <p:cNvSpPr/>
          <p:nvPr/>
        </p:nvSpPr>
        <p:spPr>
          <a:xfrm>
            <a:off x="115908" y="2205350"/>
            <a:ext cx="126213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sp>
        <p:nvSpPr>
          <p:cNvPr id="5" name="Rectangle 4"/>
          <p:cNvSpPr/>
          <p:nvPr/>
        </p:nvSpPr>
        <p:spPr>
          <a:xfrm>
            <a:off x="4569852" y="3758428"/>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Want for a better brand</a:t>
            </a:r>
          </a:p>
        </p:txBody>
      </p:sp>
      <p:cxnSp>
        <p:nvCxnSpPr>
          <p:cNvPr id="6" name="Elbow Connector 5"/>
          <p:cNvCxnSpPr>
            <a:stCxn id="18" idx="3"/>
            <a:endCxn id="13" idx="1"/>
          </p:cNvCxnSpPr>
          <p:nvPr/>
        </p:nvCxnSpPr>
        <p:spPr>
          <a:xfrm flipV="1">
            <a:off x="7506236" y="990035"/>
            <a:ext cx="1161246" cy="5618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34176" y="3258299"/>
            <a:ext cx="1035676" cy="1298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67482" y="292938"/>
            <a:ext cx="2962141" cy="13941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Sr. </a:t>
            </a:r>
            <a:r>
              <a:rPr lang="en-US" sz="1600" dirty="0" err="1"/>
              <a:t>Mgmt</a:t>
            </a:r>
            <a:r>
              <a:rPr lang="en-US" sz="1600" dirty="0"/>
              <a:t> to clarify / clear any negative perceptions and  communicate business and growth strategy</a:t>
            </a:r>
          </a:p>
        </p:txBody>
      </p:sp>
      <p:sp>
        <p:nvSpPr>
          <p:cNvPr id="21" name="Rectangle 20"/>
          <p:cNvSpPr/>
          <p:nvPr/>
        </p:nvSpPr>
        <p:spPr>
          <a:xfrm>
            <a:off x="308016" y="5443357"/>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78794" y="5355408"/>
            <a:ext cx="1532586" cy="369332"/>
          </a:xfrm>
          <a:prstGeom prst="rect">
            <a:avLst/>
          </a:prstGeom>
          <a:noFill/>
        </p:spPr>
        <p:txBody>
          <a:bodyPr wrap="square" rtlCol="0">
            <a:spAutoFit/>
          </a:bodyPr>
          <a:lstStyle/>
          <a:p>
            <a:r>
              <a:rPr lang="en-US" dirty="0"/>
              <a:t>In Scope</a:t>
            </a:r>
          </a:p>
        </p:txBody>
      </p:sp>
      <p:sp>
        <p:nvSpPr>
          <p:cNvPr id="23" name="Rectangle 22"/>
          <p:cNvSpPr/>
          <p:nvPr/>
        </p:nvSpPr>
        <p:spPr>
          <a:xfrm>
            <a:off x="308016" y="5954194"/>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78794" y="5912383"/>
            <a:ext cx="3425781" cy="369332"/>
          </a:xfrm>
          <a:prstGeom prst="rect">
            <a:avLst/>
          </a:prstGeom>
          <a:noFill/>
        </p:spPr>
        <p:txBody>
          <a:bodyPr wrap="square" rtlCol="0">
            <a:spAutoFit/>
          </a:bodyPr>
          <a:lstStyle/>
          <a:p>
            <a:r>
              <a:rPr lang="en-US" dirty="0"/>
              <a:t>Out of Scope/Constraint</a:t>
            </a:r>
          </a:p>
        </p:txBody>
      </p:sp>
      <p:sp>
        <p:nvSpPr>
          <p:cNvPr id="25" name="Rectangle 24"/>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8" name="Rectangle 17"/>
          <p:cNvSpPr/>
          <p:nvPr/>
        </p:nvSpPr>
        <p:spPr>
          <a:xfrm>
            <a:off x="4569852" y="75335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Negative Brand Image</a:t>
            </a:r>
          </a:p>
        </p:txBody>
      </p:sp>
      <p:cxnSp>
        <p:nvCxnSpPr>
          <p:cNvPr id="27" name="Elbow Connector 26"/>
          <p:cNvCxnSpPr>
            <a:stCxn id="2" idx="3"/>
            <a:endCxn id="18" idx="1"/>
          </p:cNvCxnSpPr>
          <p:nvPr/>
        </p:nvCxnSpPr>
        <p:spPr>
          <a:xfrm flipV="1">
            <a:off x="3534176" y="1551849"/>
            <a:ext cx="1035676" cy="17064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5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686" y="242697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sp>
        <p:nvSpPr>
          <p:cNvPr id="3" name="Oval 2"/>
          <p:cNvSpPr/>
          <p:nvPr/>
        </p:nvSpPr>
        <p:spPr>
          <a:xfrm>
            <a:off x="180302" y="2310863"/>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
        <p:nvSpPr>
          <p:cNvPr id="4" name="Rectangle 3"/>
          <p:cNvSpPr/>
          <p:nvPr/>
        </p:nvSpPr>
        <p:spPr>
          <a:xfrm>
            <a:off x="4802235" y="324539"/>
            <a:ext cx="2936384" cy="142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5" name="Rectangle 4"/>
          <p:cNvSpPr/>
          <p:nvPr/>
        </p:nvSpPr>
        <p:spPr>
          <a:xfrm>
            <a:off x="4817262" y="242697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6" name="Rectangle 5"/>
          <p:cNvSpPr/>
          <p:nvPr/>
        </p:nvSpPr>
        <p:spPr>
          <a:xfrm>
            <a:off x="4802235" y="45147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cxnSp>
        <p:nvCxnSpPr>
          <p:cNvPr id="7" name="Elbow Connector 6"/>
          <p:cNvCxnSpPr>
            <a:stCxn id="2" idx="3"/>
            <a:endCxn id="4" idx="1"/>
          </p:cNvCxnSpPr>
          <p:nvPr/>
        </p:nvCxnSpPr>
        <p:spPr>
          <a:xfrm flipV="1">
            <a:off x="3349070" y="1036769"/>
            <a:ext cx="1453165" cy="2188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1"/>
          </p:cNvCxnSpPr>
          <p:nvPr/>
        </p:nvCxnSpPr>
        <p:spPr>
          <a:xfrm flipV="1">
            <a:off x="3349070" y="3225466"/>
            <a:ext cx="1468192" cy="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349070" y="3225469"/>
            <a:ext cx="1453165" cy="19431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34246" y="81566"/>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20" name="Oval 19"/>
          <p:cNvSpPr/>
          <p:nvPr/>
        </p:nvSpPr>
        <p:spPr>
          <a:xfrm>
            <a:off x="4634246" y="2235251"/>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21" name="Rectangle 20"/>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24" name="TextBox 23"/>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25" name="Oval 24"/>
          <p:cNvSpPr/>
          <p:nvPr/>
        </p:nvSpPr>
        <p:spPr>
          <a:xfrm>
            <a:off x="4634246" y="43321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Tree>
    <p:extLst>
      <p:ext uri="{BB962C8B-B14F-4D97-AF65-F5344CB8AC3E}">
        <p14:creationId xmlns:p14="http://schemas.microsoft.com/office/powerpoint/2010/main" val="224179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186" y="257625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3" name="Oval 2"/>
          <p:cNvSpPr/>
          <p:nvPr/>
        </p:nvSpPr>
        <p:spPr>
          <a:xfrm>
            <a:off x="0" y="2335368"/>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4" name="Rectangle 3"/>
          <p:cNvSpPr/>
          <p:nvPr/>
        </p:nvSpPr>
        <p:spPr>
          <a:xfrm>
            <a:off x="5752560" y="1088966"/>
            <a:ext cx="2721739" cy="119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5" name="Rectangle 4"/>
          <p:cNvSpPr/>
          <p:nvPr/>
        </p:nvSpPr>
        <p:spPr>
          <a:xfrm>
            <a:off x="5739681" y="388990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cxnSp>
        <p:nvCxnSpPr>
          <p:cNvPr id="12" name="Elbow Connector 11"/>
          <p:cNvCxnSpPr>
            <a:stCxn id="2" idx="3"/>
            <a:endCxn id="4" idx="1"/>
          </p:cNvCxnSpPr>
          <p:nvPr/>
        </p:nvCxnSpPr>
        <p:spPr>
          <a:xfrm flipV="1">
            <a:off x="3217570" y="1688077"/>
            <a:ext cx="2534990" cy="16866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a:off x="3217570" y="3374746"/>
            <a:ext cx="2522111" cy="13136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77115" y="779915"/>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sp>
        <p:nvSpPr>
          <p:cNvPr id="18" name="Oval 17"/>
          <p:cNvSpPr/>
          <p:nvPr/>
        </p:nvSpPr>
        <p:spPr>
          <a:xfrm>
            <a:off x="5195546" y="3664319"/>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4312" y="526961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56609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11" y="2550298"/>
            <a:ext cx="2936384" cy="1364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3" name="Oval 2"/>
          <p:cNvSpPr/>
          <p:nvPr/>
        </p:nvSpPr>
        <p:spPr>
          <a:xfrm>
            <a:off x="0" y="2393883"/>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cxnSp>
        <p:nvCxnSpPr>
          <p:cNvPr id="5" name="Elbow Connector 4"/>
          <p:cNvCxnSpPr>
            <a:stCxn id="2" idx="3"/>
            <a:endCxn id="7" idx="1"/>
          </p:cNvCxnSpPr>
          <p:nvPr/>
        </p:nvCxnSpPr>
        <p:spPr>
          <a:xfrm flipV="1">
            <a:off x="3140295" y="1595393"/>
            <a:ext cx="961619" cy="16373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01914" y="79690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overqualified</a:t>
            </a:r>
          </a:p>
        </p:txBody>
      </p:sp>
      <p:cxnSp>
        <p:nvCxnSpPr>
          <p:cNvPr id="9" name="Elbow Connector 8"/>
          <p:cNvCxnSpPr>
            <a:stCxn id="7" idx="3"/>
          </p:cNvCxnSpPr>
          <p:nvPr/>
        </p:nvCxnSpPr>
        <p:spPr>
          <a:xfrm flipV="1">
            <a:off x="7038298" y="1133341"/>
            <a:ext cx="1616305" cy="4620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15" idx="1"/>
          </p:cNvCxnSpPr>
          <p:nvPr/>
        </p:nvCxnSpPr>
        <p:spPr>
          <a:xfrm>
            <a:off x="3140295" y="3232738"/>
            <a:ext cx="961619" cy="11122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01914" y="3546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Underqualified</a:t>
            </a:r>
          </a:p>
        </p:txBody>
      </p:sp>
      <p:cxnSp>
        <p:nvCxnSpPr>
          <p:cNvPr id="17" name="Elbow Connector 16"/>
          <p:cNvCxnSpPr>
            <a:stCxn id="15" idx="3"/>
            <a:endCxn id="19" idx="1"/>
          </p:cNvCxnSpPr>
          <p:nvPr/>
        </p:nvCxnSpPr>
        <p:spPr>
          <a:xfrm flipV="1">
            <a:off x="7038298" y="3362599"/>
            <a:ext cx="1413460" cy="98235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451758" y="2564109"/>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trained?</a:t>
            </a:r>
          </a:p>
        </p:txBody>
      </p:sp>
      <p:cxnSp>
        <p:nvCxnSpPr>
          <p:cNvPr id="21" name="Elbow Connector 20"/>
          <p:cNvCxnSpPr>
            <a:stCxn id="15" idx="3"/>
            <a:endCxn id="23" idx="1"/>
          </p:cNvCxnSpPr>
          <p:nvPr/>
        </p:nvCxnSpPr>
        <p:spPr>
          <a:xfrm>
            <a:off x="7038298" y="4344953"/>
            <a:ext cx="1413460" cy="12469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451758" y="4793367"/>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18" name="Rectangle 17"/>
          <p:cNvSpPr/>
          <p:nvPr/>
        </p:nvSpPr>
        <p:spPr>
          <a:xfrm>
            <a:off x="8506490" y="334851"/>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4" name="Rectangle 2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7" name="TextBox 2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49868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5" y="2257402"/>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sp>
        <p:nvSpPr>
          <p:cNvPr id="3" name="Oval 2"/>
          <p:cNvSpPr/>
          <p:nvPr/>
        </p:nvSpPr>
        <p:spPr>
          <a:xfrm>
            <a:off x="378847" y="2002944"/>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4" name="Rectangle 3"/>
          <p:cNvSpPr/>
          <p:nvPr/>
        </p:nvSpPr>
        <p:spPr>
          <a:xfrm>
            <a:off x="4411010" y="1277087"/>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available</a:t>
            </a:r>
          </a:p>
        </p:txBody>
      </p:sp>
      <p:sp>
        <p:nvSpPr>
          <p:cNvPr id="5" name="Rectangle 4"/>
          <p:cNvSpPr/>
          <p:nvPr/>
        </p:nvSpPr>
        <p:spPr>
          <a:xfrm>
            <a:off x="4411010" y="4760542"/>
            <a:ext cx="2747496" cy="145171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not available</a:t>
            </a:r>
          </a:p>
        </p:txBody>
      </p:sp>
      <p:cxnSp>
        <p:nvCxnSpPr>
          <p:cNvPr id="6" name="Elbow Connector 5"/>
          <p:cNvCxnSpPr>
            <a:stCxn id="2" idx="3"/>
            <a:endCxn id="4" idx="1"/>
          </p:cNvCxnSpPr>
          <p:nvPr/>
        </p:nvCxnSpPr>
        <p:spPr>
          <a:xfrm flipV="1">
            <a:off x="3528811" y="2002944"/>
            <a:ext cx="882199" cy="9803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28811" y="2983259"/>
            <a:ext cx="882199" cy="25031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40705" y="399177"/>
            <a:ext cx="2747496" cy="14517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up skilled / mentored to take on higher responsibilities ?</a:t>
            </a:r>
          </a:p>
        </p:txBody>
      </p:sp>
      <p:cxnSp>
        <p:nvCxnSpPr>
          <p:cNvPr id="15" name="Elbow Connector 14"/>
          <p:cNvCxnSpPr>
            <a:stCxn id="4" idx="3"/>
            <a:endCxn id="14" idx="1"/>
          </p:cNvCxnSpPr>
          <p:nvPr/>
        </p:nvCxnSpPr>
        <p:spPr>
          <a:xfrm flipV="1">
            <a:off x="7158506" y="1125034"/>
            <a:ext cx="882199" cy="8779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0" name="Rectangle 19"/>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3" name="TextBox 22"/>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7230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628" y="2581522"/>
            <a:ext cx="2266118" cy="11275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3" name="Oval 2"/>
          <p:cNvSpPr/>
          <p:nvPr/>
        </p:nvSpPr>
        <p:spPr>
          <a:xfrm>
            <a:off x="255429" y="232706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4" name="Rectangle 3"/>
          <p:cNvSpPr/>
          <p:nvPr/>
        </p:nvSpPr>
        <p:spPr>
          <a:xfrm>
            <a:off x="3656016" y="1026298"/>
            <a:ext cx="1920536" cy="9312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Issues</a:t>
            </a:r>
          </a:p>
        </p:txBody>
      </p:sp>
      <p:sp>
        <p:nvSpPr>
          <p:cNvPr id="6" name="Rectangle 5"/>
          <p:cNvSpPr/>
          <p:nvPr/>
        </p:nvSpPr>
        <p:spPr>
          <a:xfrm>
            <a:off x="3656016" y="4770688"/>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9" name="Rectangle 8"/>
          <p:cNvSpPr/>
          <p:nvPr/>
        </p:nvSpPr>
        <p:spPr>
          <a:xfrm>
            <a:off x="7070829" y="126298"/>
            <a:ext cx="2549689" cy="11358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Align indifferent employee to different project</a:t>
            </a:r>
          </a:p>
        </p:txBody>
      </p:sp>
      <p:sp>
        <p:nvSpPr>
          <p:cNvPr id="10" name="Rectangle 9"/>
          <p:cNvSpPr/>
          <p:nvPr/>
        </p:nvSpPr>
        <p:spPr>
          <a:xfrm>
            <a:off x="7070828" y="1681520"/>
            <a:ext cx="2549689" cy="115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Organize team building activities</a:t>
            </a:r>
          </a:p>
        </p:txBody>
      </p:sp>
      <p:cxnSp>
        <p:nvCxnSpPr>
          <p:cNvPr id="11" name="Elbow Connector 10"/>
          <p:cNvCxnSpPr>
            <a:stCxn id="2" idx="3"/>
            <a:endCxn id="4" idx="1"/>
          </p:cNvCxnSpPr>
          <p:nvPr/>
        </p:nvCxnSpPr>
        <p:spPr>
          <a:xfrm flipV="1">
            <a:off x="2897746" y="1491944"/>
            <a:ext cx="758270" cy="16533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3"/>
            <a:endCxn id="6" idx="1"/>
          </p:cNvCxnSpPr>
          <p:nvPr/>
        </p:nvCxnSpPr>
        <p:spPr>
          <a:xfrm>
            <a:off x="2897746" y="3145319"/>
            <a:ext cx="758270" cy="20890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9" idx="1"/>
          </p:cNvCxnSpPr>
          <p:nvPr/>
        </p:nvCxnSpPr>
        <p:spPr>
          <a:xfrm flipV="1">
            <a:off x="5576552" y="694214"/>
            <a:ext cx="1494277" cy="7977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0" idx="1"/>
          </p:cNvCxnSpPr>
          <p:nvPr/>
        </p:nvCxnSpPr>
        <p:spPr>
          <a:xfrm>
            <a:off x="5576552" y="1491944"/>
            <a:ext cx="1494276" cy="766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276881" y="4478592"/>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26" name="Rectangle 25"/>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8" name="Rectangle 27"/>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1" name="TextBox 30"/>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64896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31" y="2760112"/>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3" name="Oval 2"/>
          <p:cNvSpPr/>
          <p:nvPr/>
        </p:nvSpPr>
        <p:spPr>
          <a:xfrm>
            <a:off x="87295" y="2453811"/>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4" name="Rectangle 3"/>
          <p:cNvSpPr/>
          <p:nvPr/>
        </p:nvSpPr>
        <p:spPr>
          <a:xfrm>
            <a:off x="3177977" y="886049"/>
            <a:ext cx="2739110" cy="8484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Reporting Manager ?</a:t>
            </a:r>
          </a:p>
        </p:txBody>
      </p:sp>
      <p:sp>
        <p:nvSpPr>
          <p:cNvPr id="5" name="Rectangle 4"/>
          <p:cNvSpPr/>
          <p:nvPr/>
        </p:nvSpPr>
        <p:spPr>
          <a:xfrm>
            <a:off x="3177977" y="4776866"/>
            <a:ext cx="2744553" cy="91614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Senior Management ?</a:t>
            </a:r>
          </a:p>
        </p:txBody>
      </p:sp>
      <p:sp>
        <p:nvSpPr>
          <p:cNvPr id="6" name="Rectangle 5"/>
          <p:cNvSpPr/>
          <p:nvPr/>
        </p:nvSpPr>
        <p:spPr>
          <a:xfrm>
            <a:off x="6427199" y="16867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Appraisal related issues</a:t>
            </a:r>
          </a:p>
        </p:txBody>
      </p:sp>
      <p:sp>
        <p:nvSpPr>
          <p:cNvPr id="7" name="Rectangle 6"/>
          <p:cNvSpPr/>
          <p:nvPr/>
        </p:nvSpPr>
        <p:spPr>
          <a:xfrm>
            <a:off x="6469930" y="158458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appreciation</a:t>
            </a:r>
          </a:p>
        </p:txBody>
      </p:sp>
      <p:cxnSp>
        <p:nvCxnSpPr>
          <p:cNvPr id="8" name="Elbow Connector 7"/>
          <p:cNvCxnSpPr>
            <a:stCxn id="4" idx="3"/>
            <a:endCxn id="6" idx="1"/>
          </p:cNvCxnSpPr>
          <p:nvPr/>
        </p:nvCxnSpPr>
        <p:spPr>
          <a:xfrm flipV="1">
            <a:off x="5917087" y="657356"/>
            <a:ext cx="510112" cy="6529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69930" y="300049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Harassment by Manager</a:t>
            </a:r>
          </a:p>
        </p:txBody>
      </p:sp>
      <p:cxnSp>
        <p:nvCxnSpPr>
          <p:cNvPr id="19" name="Elbow Connector 18"/>
          <p:cNvCxnSpPr>
            <a:stCxn id="4" idx="3"/>
            <a:endCxn id="7" idx="1"/>
          </p:cNvCxnSpPr>
          <p:nvPr/>
        </p:nvCxnSpPr>
        <p:spPr>
          <a:xfrm>
            <a:off x="5917087" y="1310283"/>
            <a:ext cx="552843" cy="762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12" idx="1"/>
          </p:cNvCxnSpPr>
          <p:nvPr/>
        </p:nvCxnSpPr>
        <p:spPr>
          <a:xfrm>
            <a:off x="5917087" y="1310283"/>
            <a:ext cx="552843" cy="21788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 idx="3"/>
            <a:endCxn id="4" idx="1"/>
          </p:cNvCxnSpPr>
          <p:nvPr/>
        </p:nvCxnSpPr>
        <p:spPr>
          <a:xfrm flipV="1">
            <a:off x="2480767" y="1310283"/>
            <a:ext cx="697210" cy="19134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 idx="3"/>
            <a:endCxn id="5" idx="1"/>
          </p:cNvCxnSpPr>
          <p:nvPr/>
        </p:nvCxnSpPr>
        <p:spPr>
          <a:xfrm>
            <a:off x="2480767" y="3223752"/>
            <a:ext cx="697210" cy="20111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7" name="Rectangle 36"/>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40" name="TextBox 39"/>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
        <p:nvSpPr>
          <p:cNvPr id="60" name="Rectangle 59"/>
          <p:cNvSpPr/>
          <p:nvPr/>
        </p:nvSpPr>
        <p:spPr>
          <a:xfrm>
            <a:off x="9309920" y="168673"/>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comprehensive performance management system needs to be put in place</a:t>
            </a:r>
          </a:p>
        </p:txBody>
      </p:sp>
      <p:sp>
        <p:nvSpPr>
          <p:cNvPr id="62" name="Rectangle 61"/>
          <p:cNvSpPr/>
          <p:nvPr/>
        </p:nvSpPr>
        <p:spPr>
          <a:xfrm>
            <a:off x="9309920" y="3687391"/>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Regular feedback must be taken from team &amp; necessary action be taken</a:t>
            </a:r>
          </a:p>
        </p:txBody>
      </p:sp>
      <p:sp>
        <p:nvSpPr>
          <p:cNvPr id="63" name="Rectangle 62"/>
          <p:cNvSpPr/>
          <p:nvPr/>
        </p:nvSpPr>
        <p:spPr>
          <a:xfrm>
            <a:off x="9309920" y="1791172"/>
            <a:ext cx="2551522" cy="16980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Mandate the manager to give quarterly feedback and link the feedback with R&amp;R program</a:t>
            </a:r>
          </a:p>
        </p:txBody>
      </p:sp>
      <p:cxnSp>
        <p:nvCxnSpPr>
          <p:cNvPr id="64" name="Elbow Connector 63"/>
          <p:cNvCxnSpPr>
            <a:stCxn id="6" idx="3"/>
            <a:endCxn id="60" idx="1"/>
          </p:cNvCxnSpPr>
          <p:nvPr/>
        </p:nvCxnSpPr>
        <p:spPr>
          <a:xfrm>
            <a:off x="8891753" y="657356"/>
            <a:ext cx="418167" cy="1739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7" idx="3"/>
            <a:endCxn id="63" idx="1"/>
          </p:cNvCxnSpPr>
          <p:nvPr/>
        </p:nvCxnSpPr>
        <p:spPr>
          <a:xfrm>
            <a:off x="8934484" y="2073266"/>
            <a:ext cx="375436" cy="566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2" idx="3"/>
            <a:endCxn id="62" idx="1"/>
          </p:cNvCxnSpPr>
          <p:nvPr/>
        </p:nvCxnSpPr>
        <p:spPr>
          <a:xfrm>
            <a:off x="8934484" y="3489176"/>
            <a:ext cx="375436" cy="8608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2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t>How can we reduce IBM company's attrition rate by predicting if a candidate will exit in India within the year?</a:t>
            </a:r>
            <a:br>
              <a:rPr lang="en-US" sz="3200"/>
            </a:br>
            <a:endParaRPr lang="en-US" sz="3200"/>
          </a:p>
        </p:txBody>
      </p:sp>
      <p:sp>
        <p:nvSpPr>
          <p:cNvPr id="3" name="Content Placeholder 2"/>
          <p:cNvSpPr>
            <a:spLocks noGrp="1"/>
          </p:cNvSpPr>
          <p:nvPr>
            <p:ph idx="1"/>
          </p:nvPr>
        </p:nvSpPr>
        <p:spPr>
          <a:xfrm>
            <a:off x="1103312" y="2240924"/>
            <a:ext cx="8946541" cy="4007475"/>
          </a:xfrm>
        </p:spPr>
        <p:txBody>
          <a:bodyPr/>
          <a:lstStyle/>
          <a:p>
            <a:r>
              <a:rPr lang="en-US" b="1"/>
              <a:t>S</a:t>
            </a:r>
            <a:r>
              <a:rPr lang="en-US"/>
              <a:t>pecific :- To Indian geography in IBM</a:t>
            </a:r>
          </a:p>
          <a:p>
            <a:r>
              <a:rPr lang="en-US" b="1"/>
              <a:t>M</a:t>
            </a:r>
            <a:r>
              <a:rPr lang="en-US"/>
              <a:t>easurable:- To reduce attrition rate(By at least 5%)</a:t>
            </a:r>
          </a:p>
          <a:p>
            <a:r>
              <a:rPr lang="en-US" b="1"/>
              <a:t>A</a:t>
            </a:r>
            <a:r>
              <a:rPr lang="en-US"/>
              <a:t>ction oriented:- Reduce employee attrition &amp; suggest employee engagement &amp; satisfaction programs</a:t>
            </a:r>
          </a:p>
          <a:p>
            <a:r>
              <a:rPr lang="en-US" b="1"/>
              <a:t>R</a:t>
            </a:r>
            <a:r>
              <a:rPr lang="en-US"/>
              <a:t>elevant:- Direct impact on company's top and bottom line</a:t>
            </a:r>
          </a:p>
          <a:p>
            <a:r>
              <a:rPr lang="en-US" b="1"/>
              <a:t>T</a:t>
            </a:r>
            <a:r>
              <a:rPr lang="en-US"/>
              <a:t>ime bound :- 12 months</a:t>
            </a:r>
          </a:p>
        </p:txBody>
      </p:sp>
      <p:sp>
        <p:nvSpPr>
          <p:cNvPr id="4" name="TextBox 3"/>
          <p:cNvSpPr txBox="1"/>
          <p:nvPr/>
        </p:nvSpPr>
        <p:spPr>
          <a:xfrm>
            <a:off x="3605349" y="6008914"/>
            <a:ext cx="7236822" cy="374469"/>
          </a:xfrm>
          <a:prstGeom prst="rect">
            <a:avLst/>
          </a:prstGeom>
          <a:noFill/>
        </p:spPr>
        <p:txBody>
          <a:bodyPr wrap="square" rtlCol="0">
            <a:spAutoFit/>
          </a:bodyPr>
          <a:lstStyle/>
          <a:p>
            <a:r>
              <a:rPr lang="en-US"/>
              <a:t>* The Smart framework is from Fractal analytics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173" y="5923326"/>
            <a:ext cx="1639195" cy="460057"/>
          </a:xfrm>
          <a:prstGeom prst="rect">
            <a:avLst/>
          </a:prstGeom>
        </p:spPr>
      </p:pic>
    </p:spTree>
    <p:extLst>
      <p:ext uri="{BB962C8B-B14F-4D97-AF65-F5344CB8AC3E}">
        <p14:creationId xmlns:p14="http://schemas.microsoft.com/office/powerpoint/2010/main" val="729401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480" y="26859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sp>
        <p:nvSpPr>
          <p:cNvPr id="3" name="Oval 2"/>
          <p:cNvSpPr/>
          <p:nvPr/>
        </p:nvSpPr>
        <p:spPr>
          <a:xfrm>
            <a:off x="461491" y="25033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
        <p:nvSpPr>
          <p:cNvPr id="4" name="Rectangle 3"/>
          <p:cNvSpPr/>
          <p:nvPr/>
        </p:nvSpPr>
        <p:spPr>
          <a:xfrm>
            <a:off x="4224270" y="528034"/>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Commuting and transportation issues</a:t>
            </a:r>
          </a:p>
        </p:txBody>
      </p:sp>
      <p:sp>
        <p:nvSpPr>
          <p:cNvPr id="5" name="Rectangle 4"/>
          <p:cNvSpPr/>
          <p:nvPr/>
        </p:nvSpPr>
        <p:spPr>
          <a:xfrm>
            <a:off x="4224269" y="3283156"/>
            <a:ext cx="241855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Promotion related</a:t>
            </a:r>
          </a:p>
        </p:txBody>
      </p:sp>
      <p:sp>
        <p:nvSpPr>
          <p:cNvPr id="12" name="Rectangle 1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4" name="Rectangle 1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7" name="TextBox 1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cxnSp>
        <p:nvCxnSpPr>
          <p:cNvPr id="18" name="Elbow Connector 17"/>
          <p:cNvCxnSpPr/>
          <p:nvPr/>
        </p:nvCxnSpPr>
        <p:spPr>
          <a:xfrm flipV="1">
            <a:off x="3565864" y="1055966"/>
            <a:ext cx="658406" cy="22580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24270" y="1891018"/>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Time and shift issues</a:t>
            </a:r>
          </a:p>
        </p:txBody>
      </p:sp>
      <p:sp>
        <p:nvSpPr>
          <p:cNvPr id="23" name="Rectangle 22"/>
          <p:cNvSpPr/>
          <p:nvPr/>
        </p:nvSpPr>
        <p:spPr>
          <a:xfrm>
            <a:off x="4224269" y="4671897"/>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Overseas Deputation and travel policies</a:t>
            </a:r>
          </a:p>
        </p:txBody>
      </p:sp>
      <p:cxnSp>
        <p:nvCxnSpPr>
          <p:cNvPr id="24" name="Elbow Connector 23"/>
          <p:cNvCxnSpPr>
            <a:stCxn id="2" idx="3"/>
            <a:endCxn id="21" idx="1"/>
          </p:cNvCxnSpPr>
          <p:nvPr/>
        </p:nvCxnSpPr>
        <p:spPr>
          <a:xfrm flipV="1">
            <a:off x="3565864" y="2444708"/>
            <a:ext cx="658406" cy="8950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5" idx="1"/>
          </p:cNvCxnSpPr>
          <p:nvPr/>
        </p:nvCxnSpPr>
        <p:spPr>
          <a:xfrm>
            <a:off x="3565864" y="3339777"/>
            <a:ext cx="658405" cy="419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3"/>
            <a:endCxn id="23" idx="1"/>
          </p:cNvCxnSpPr>
          <p:nvPr/>
        </p:nvCxnSpPr>
        <p:spPr>
          <a:xfrm>
            <a:off x="3565864" y="3339777"/>
            <a:ext cx="658405" cy="18858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240331" y="2685957"/>
            <a:ext cx="2418553" cy="11073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review policies ( internal / external ) based on industry benchmarks </a:t>
            </a:r>
          </a:p>
        </p:txBody>
      </p:sp>
      <p:cxnSp>
        <p:nvCxnSpPr>
          <p:cNvPr id="34" name="Elbow Connector 33"/>
          <p:cNvCxnSpPr>
            <a:stCxn id="4" idx="3"/>
            <a:endCxn id="33" idx="1"/>
          </p:cNvCxnSpPr>
          <p:nvPr/>
        </p:nvCxnSpPr>
        <p:spPr>
          <a:xfrm>
            <a:off x="6642823" y="1081724"/>
            <a:ext cx="1597508" cy="21579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1" idx="3"/>
            <a:endCxn id="33" idx="1"/>
          </p:cNvCxnSpPr>
          <p:nvPr/>
        </p:nvCxnSpPr>
        <p:spPr>
          <a:xfrm>
            <a:off x="6642823" y="2444708"/>
            <a:ext cx="1597508" cy="7949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33" idx="1"/>
          </p:cNvCxnSpPr>
          <p:nvPr/>
        </p:nvCxnSpPr>
        <p:spPr>
          <a:xfrm flipV="1">
            <a:off x="6642823" y="3239647"/>
            <a:ext cx="1597508" cy="5200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33" idx="1"/>
          </p:cNvCxnSpPr>
          <p:nvPr/>
        </p:nvCxnSpPr>
        <p:spPr>
          <a:xfrm flipV="1">
            <a:off x="6642822" y="3239647"/>
            <a:ext cx="1597509" cy="1985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91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Warning System - Modelling</a:t>
            </a:r>
          </a:p>
        </p:txBody>
      </p:sp>
      <p:graphicFrame>
        <p:nvGraphicFramePr>
          <p:cNvPr id="4" name="Content Placeholder 3"/>
          <p:cNvGraphicFramePr>
            <a:graphicFrameLocks noGrp="1"/>
          </p:cNvGraphicFramePr>
          <p:nvPr>
            <p:ph idx="1"/>
            <p:extLst/>
          </p:nvPr>
        </p:nvGraphicFramePr>
        <p:xfrm>
          <a:off x="472248" y="635962"/>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nvPr>
        </p:nvGraphicFramePr>
        <p:xfrm>
          <a:off x="418586" y="2977770"/>
          <a:ext cx="8947150" cy="419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own Arrow 6"/>
          <p:cNvSpPr/>
          <p:nvPr/>
        </p:nvSpPr>
        <p:spPr>
          <a:xfrm>
            <a:off x="2047741"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506237"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78806" y="3745466"/>
            <a:ext cx="850005" cy="369332"/>
          </a:xfrm>
          <a:prstGeom prst="rect">
            <a:avLst/>
          </a:prstGeom>
          <a:solidFill>
            <a:srgbClr val="00B0F0"/>
          </a:solidFill>
        </p:spPr>
        <p:txBody>
          <a:bodyPr wrap="square" rtlCol="0">
            <a:spAutoFit/>
          </a:bodyPr>
          <a:lstStyle/>
          <a:p>
            <a:r>
              <a:rPr lang="en-US" dirty="0"/>
              <a:t>Input</a:t>
            </a:r>
          </a:p>
        </p:txBody>
      </p:sp>
      <p:sp>
        <p:nvSpPr>
          <p:cNvPr id="10" name="TextBox 9"/>
          <p:cNvSpPr txBox="1"/>
          <p:nvPr/>
        </p:nvSpPr>
        <p:spPr>
          <a:xfrm>
            <a:off x="8085785" y="3745466"/>
            <a:ext cx="1148366" cy="369332"/>
          </a:xfrm>
          <a:prstGeom prst="rect">
            <a:avLst/>
          </a:prstGeom>
          <a:solidFill>
            <a:srgbClr val="00B0F0"/>
          </a:solidFill>
        </p:spPr>
        <p:txBody>
          <a:bodyPr wrap="square" rtlCol="0">
            <a:spAutoFit/>
          </a:bodyPr>
          <a:lstStyle/>
          <a:p>
            <a:r>
              <a:rPr lang="en-US" dirty="0"/>
              <a:t>Output</a:t>
            </a:r>
          </a:p>
        </p:txBody>
      </p:sp>
      <p:sp>
        <p:nvSpPr>
          <p:cNvPr id="12" name="Right Brace 11"/>
          <p:cNvSpPr/>
          <p:nvPr/>
        </p:nvSpPr>
        <p:spPr>
          <a:xfrm>
            <a:off x="9633397" y="2743200"/>
            <a:ext cx="417437" cy="2240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0144258" y="3309871"/>
            <a:ext cx="1790163" cy="1200329"/>
          </a:xfrm>
          <a:prstGeom prst="rect">
            <a:avLst/>
          </a:prstGeom>
          <a:noFill/>
        </p:spPr>
        <p:txBody>
          <a:bodyPr wrap="square" rtlCol="0">
            <a:spAutoFit/>
          </a:bodyPr>
          <a:lstStyle/>
          <a:p>
            <a:r>
              <a:rPr lang="en-US" dirty="0"/>
              <a:t>Classification model to predict high risk employees</a:t>
            </a:r>
          </a:p>
        </p:txBody>
      </p:sp>
    </p:spTree>
    <p:extLst>
      <p:ext uri="{BB962C8B-B14F-4D97-AF65-F5344CB8AC3E}">
        <p14:creationId xmlns:p14="http://schemas.microsoft.com/office/powerpoint/2010/main" val="38076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43625"/>
            <a:ext cx="9404723" cy="616229"/>
          </a:xfrm>
        </p:spPr>
        <p:txBody>
          <a:bodyPr>
            <a:normAutofit fontScale="90000"/>
          </a:bodyPr>
          <a:lstStyle/>
          <a:p>
            <a:r>
              <a:rPr lang="en-US" sz="2000"/>
              <a:t>How can we reduce IBM company's attrition rate by predicting if a candidate will exit in India within the year</a:t>
            </a:r>
            <a:br>
              <a:rPr lang="en-US" sz="2000"/>
            </a:br>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351289955"/>
              </p:ext>
            </p:extLst>
          </p:nvPr>
        </p:nvGraphicFramePr>
        <p:xfrm>
          <a:off x="736546" y="869255"/>
          <a:ext cx="9288530" cy="5937399"/>
        </p:xfrm>
        <a:graphic>
          <a:graphicData uri="http://schemas.openxmlformats.org/drawingml/2006/table">
            <a:tbl>
              <a:tblPr firstRow="1" bandRow="1">
                <a:effectLst/>
                <a:tableStyleId>{7DF18680-E054-41AD-8BC1-D1AEF772440D}</a:tableStyleId>
              </a:tblPr>
              <a:tblGrid>
                <a:gridCol w="4644265">
                  <a:extLst>
                    <a:ext uri="{9D8B030D-6E8A-4147-A177-3AD203B41FA5}">
                      <a16:colId xmlns:a16="http://schemas.microsoft.com/office/drawing/2014/main" val="20000"/>
                    </a:ext>
                  </a:extLst>
                </a:gridCol>
                <a:gridCol w="4644265">
                  <a:extLst>
                    <a:ext uri="{9D8B030D-6E8A-4147-A177-3AD203B41FA5}">
                      <a16:colId xmlns:a16="http://schemas.microsoft.com/office/drawing/2014/main" val="20001"/>
                    </a:ext>
                  </a:extLst>
                </a:gridCol>
              </a:tblGrid>
              <a:tr h="351911">
                <a:tc>
                  <a:txBody>
                    <a:bodyPr/>
                    <a:lstStyle/>
                    <a:p>
                      <a:r>
                        <a:rPr lang="en-US" sz="1600"/>
                        <a:t>1)Background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a:t>4)Constraints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0227">
                <a:tc>
                  <a:txBody>
                    <a:bodyPr/>
                    <a:lstStyle/>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Best performing IT company in terms of topline and bottom line.</a:t>
                      </a:r>
                    </a:p>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Employee Attrition has </a:t>
                      </a:r>
                      <a:r>
                        <a:rPr lang="en-US" sz="1400" b="0">
                          <a:solidFill>
                            <a:schemeClr val="tx1"/>
                          </a:solidFill>
                          <a:effectLst/>
                          <a:latin typeface="+mn-lt"/>
                          <a:ea typeface="Calibri" panose="020F0502020204030204" pitchFamily="34" charset="0"/>
                          <a:cs typeface="Times New Roman" panose="02020603050405020304" pitchFamily="18" charset="0"/>
                        </a:rPr>
                        <a:t>increased from 14% to 25% in the last 1 year, much higher</a:t>
                      </a:r>
                      <a:r>
                        <a:rPr lang="en-US" sz="1400" b="0" baseline="0">
                          <a:solidFill>
                            <a:schemeClr val="tx1"/>
                          </a:solidFill>
                          <a:effectLst/>
                          <a:latin typeface="+mn-lt"/>
                          <a:ea typeface="Calibri" panose="020F0502020204030204" pitchFamily="34" charset="0"/>
                          <a:cs typeface="Times New Roman" panose="02020603050405020304" pitchFamily="18" charset="0"/>
                        </a:rPr>
                        <a:t> than the industry average of 16%</a:t>
                      </a:r>
                      <a:endParaRPr lang="en-US" sz="1400" b="0">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a:solidFill>
                            <a:schemeClr val="tx1"/>
                          </a:solidFill>
                          <a:effectLst/>
                          <a:latin typeface="+mn-lt"/>
                          <a:ea typeface="+mn-ea"/>
                          <a:cs typeface="+mn-cs"/>
                        </a:rPr>
                        <a:t>Committed to curtailing attrition as it is not sustainable in the long run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Salary hike cannot be considered</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2)Desired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mn-lt"/>
                        </a:rPr>
                        <a:t>5)Stakeholders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14480">
                <a:tc>
                  <a:txBody>
                    <a:bodyPr/>
                    <a:lstStyle/>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Reduce attrition rate by 5% in the next 18 months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Saving recruitment cost and improving employee satisfaction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develop a holistic employee satisfaction program</a:t>
                      </a:r>
                      <a:endParaRPr lang="en-US" sz="14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CEO/ HR Head/ BU Heads</a:t>
                      </a:r>
                    </a:p>
                    <a:p>
                      <a:pPr marL="285750" lvl="0" indent="-285750">
                        <a:buFont typeface="Arial" panose="020B0604020202020204" pitchFamily="34" charset="0"/>
                        <a:buChar char="•"/>
                      </a:pPr>
                      <a:r>
                        <a:rPr lang="en-US" sz="1400" kern="1200">
                          <a:solidFill>
                            <a:schemeClr val="tx1"/>
                          </a:solidFill>
                          <a:effectLst/>
                          <a:latin typeface="+mn-lt"/>
                          <a:ea typeface="+mn-ea"/>
                          <a:cs typeface="+mn-cs"/>
                        </a:rPr>
                        <a:t>Attrition cell</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3)Scope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1" i="0" u="none" strike="noStrike" kern="1200" cap="none" spc="0" normalizeH="0" baseline="0" noProof="0">
                          <a:ln>
                            <a:noFill/>
                          </a:ln>
                          <a:solidFill>
                            <a:prstClr val="white"/>
                          </a:solidFill>
                          <a:effectLst/>
                          <a:uLnTx/>
                          <a:uFillTx/>
                          <a:latin typeface="+mn-lt"/>
                        </a:rPr>
                        <a:t>6)Resources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731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mn-lt"/>
                          <a:ea typeface="+mn-ea"/>
                          <a:cs typeface="+mn-cs"/>
                        </a:rPr>
                        <a:t>In-house attrition analysis tool and Early Warning System to identify individuals who are likely to leave and prioritize action items for immediate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Interviews with HR head, Attrition cell, recruitment team, BU Heads</a:t>
                      </a:r>
                    </a:p>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Insights based on industry best practices and secondary research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Review of exit interviews and HR attrition data to   observe trends across departments, gender, experience level ,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5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72BE5B75-AF6D-42D1-9C15-41C5B316C5CE}"/>
              </a:ext>
            </a:extLst>
          </p:cNvPr>
          <p:cNvPicPr>
            <a:picLocks noChangeAspect="1"/>
          </p:cNvPicPr>
          <p:nvPr/>
        </p:nvPicPr>
        <p:blipFill>
          <a:blip r:embed="rId3"/>
          <a:stretch>
            <a:fillRect/>
          </a:stretch>
        </p:blipFill>
        <p:spPr>
          <a:xfrm>
            <a:off x="643192" y="1592604"/>
            <a:ext cx="5457346" cy="35635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DF0BBC80-8E75-46D3-94E0-E7D21069652D}"/>
              </a:ext>
            </a:extLst>
          </p:cNvPr>
          <p:cNvSpPr>
            <a:spLocks noGrp="1"/>
          </p:cNvSpPr>
          <p:nvPr>
            <p:ph type="title"/>
          </p:nvPr>
        </p:nvSpPr>
        <p:spPr>
          <a:xfrm>
            <a:off x="6420464" y="-168613"/>
            <a:ext cx="5122606" cy="1905000"/>
          </a:xfrm>
        </p:spPr>
        <p:txBody>
          <a:bodyPr>
            <a:normAutofit/>
          </a:bodyPr>
          <a:lstStyle/>
          <a:p>
            <a:r>
              <a:rPr lang="en-US"/>
              <a:t>Exploratory data analysis</a:t>
            </a:r>
          </a:p>
        </p:txBody>
      </p:sp>
      <p:sp>
        <p:nvSpPr>
          <p:cNvPr id="3" name="Content Placeholder 2">
            <a:extLst>
              <a:ext uri="{FF2B5EF4-FFF2-40B4-BE49-F238E27FC236}">
                <a16:creationId xmlns:a16="http://schemas.microsoft.com/office/drawing/2014/main" id="{C5DA14F3-E5EB-49B5-9868-1373FB005DA1}"/>
              </a:ext>
            </a:extLst>
          </p:cNvPr>
          <p:cNvSpPr>
            <a:spLocks noGrp="1"/>
          </p:cNvSpPr>
          <p:nvPr>
            <p:ph idx="1"/>
          </p:nvPr>
        </p:nvSpPr>
        <p:spPr>
          <a:xfrm>
            <a:off x="6420464" y="1592604"/>
            <a:ext cx="5560350" cy="3718871"/>
          </a:xfrm>
        </p:spPr>
        <p:txBody>
          <a:bodyPr vert="horz" lIns="91440" tIns="45720" rIns="91440" bIns="45720" rtlCol="0" anchor="t">
            <a:noAutofit/>
          </a:bodyPr>
          <a:lstStyle/>
          <a:p>
            <a:pPr marL="0" indent="0">
              <a:lnSpc>
                <a:spcPct val="90000"/>
              </a:lnSpc>
              <a:buNone/>
            </a:pPr>
            <a:r>
              <a:rPr lang="en-IN" sz="1800" dirty="0"/>
              <a:t>Our Aim is to analyse the IBM Attrition data and find what trends or patterns its showing  towards attrition.  To understand the data better, we deep dive into the data and try to find what could be the possible reason for the attrition (the analysis has been done step wise taking each variable).</a:t>
            </a:r>
            <a:endParaRPr lang="en-US" sz="1800" dirty="0"/>
          </a:p>
          <a:p>
            <a:pPr marL="0" indent="0">
              <a:lnSpc>
                <a:spcPct val="90000"/>
              </a:lnSpc>
              <a:buNone/>
            </a:pPr>
            <a:r>
              <a:rPr lang="en-IN" sz="1800" dirty="0"/>
              <a:t>From our graphs we realized several interesting patterns, like that people of age between 25-35 and people who didn’t get chance for business travel have high attrition rate, or that employees who are married and living at a distant place from company have high attrition rate, too.</a:t>
            </a:r>
          </a:p>
          <a:p>
            <a:pPr marL="0" indent="0">
              <a:lnSpc>
                <a:spcPct val="90000"/>
              </a:lnSpc>
              <a:buNone/>
            </a:pPr>
            <a:r>
              <a:rPr lang="en-IN" sz="1800" dirty="0"/>
              <a:t>Furthermore, we have been able to understand the principal categories with the highest attrition rates (i.e.: sales department, hr &amp; technical degree in education, singles, males, low income, etc...)</a:t>
            </a:r>
          </a:p>
        </p:txBody>
      </p:sp>
    </p:spTree>
    <p:extLst>
      <p:ext uri="{BB962C8B-B14F-4D97-AF65-F5344CB8AC3E}">
        <p14:creationId xmlns:p14="http://schemas.microsoft.com/office/powerpoint/2010/main" val="143189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721B-EBE6-47D3-ACF1-5EC8B19624EA}"/>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C2E0ECBC-0F14-487E-BB17-125774F2B028}"/>
              </a:ext>
            </a:extLst>
          </p:cNvPr>
          <p:cNvSpPr>
            <a:spLocks noGrp="1"/>
          </p:cNvSpPr>
          <p:nvPr>
            <p:ph idx="1"/>
          </p:nvPr>
        </p:nvSpPr>
        <p:spPr>
          <a:xfrm>
            <a:off x="1141413" y="2666999"/>
            <a:ext cx="4235301" cy="3124201"/>
          </a:xfrm>
        </p:spPr>
        <p:txBody>
          <a:bodyPr/>
          <a:lstStyle/>
          <a:p>
            <a:r>
              <a:rPr lang="en-IN" dirty="0"/>
              <a:t>From the graph we observe that average monthly income affect attrition rate. Also people who do not get the chance to travel for business have higher attrition rates.</a:t>
            </a:r>
            <a:endParaRPr lang="en-US" dirty="0"/>
          </a:p>
          <a:p>
            <a:endParaRPr lang="en-US" dirty="0"/>
          </a:p>
        </p:txBody>
      </p:sp>
      <p:pic>
        <p:nvPicPr>
          <p:cNvPr id="4" name="Picture 4">
            <a:extLst>
              <a:ext uri="{FF2B5EF4-FFF2-40B4-BE49-F238E27FC236}">
                <a16:creationId xmlns:a16="http://schemas.microsoft.com/office/drawing/2014/main" id="{FAA333DA-376D-4B81-9996-D78AD53F5AA0}"/>
              </a:ext>
            </a:extLst>
          </p:cNvPr>
          <p:cNvPicPr>
            <a:picLocks noChangeAspect="1"/>
          </p:cNvPicPr>
          <p:nvPr/>
        </p:nvPicPr>
        <p:blipFill>
          <a:blip r:embed="rId2"/>
          <a:stretch>
            <a:fillRect/>
          </a:stretch>
        </p:blipFill>
        <p:spPr>
          <a:xfrm>
            <a:off x="5828598" y="2541182"/>
            <a:ext cx="1622572" cy="41148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530BCB58-5CFF-416D-8C69-77559359ECB1}"/>
              </a:ext>
            </a:extLst>
          </p:cNvPr>
          <p:cNvPicPr>
            <a:picLocks noChangeAspect="1"/>
          </p:cNvPicPr>
          <p:nvPr/>
        </p:nvPicPr>
        <p:blipFill>
          <a:blip r:embed="rId3"/>
          <a:stretch>
            <a:fillRect/>
          </a:stretch>
        </p:blipFill>
        <p:spPr>
          <a:xfrm>
            <a:off x="7878726" y="2507411"/>
            <a:ext cx="3327990" cy="4084452"/>
          </a:xfrm>
          <a:prstGeom prst="rect">
            <a:avLst/>
          </a:prstGeom>
        </p:spPr>
      </p:pic>
    </p:spTree>
    <p:extLst>
      <p:ext uri="{BB962C8B-B14F-4D97-AF65-F5344CB8AC3E}">
        <p14:creationId xmlns:p14="http://schemas.microsoft.com/office/powerpoint/2010/main" val="142216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8E5B-83C7-433F-B004-D826412C888D}"/>
              </a:ext>
            </a:extLst>
          </p:cNvPr>
          <p:cNvSpPr>
            <a:spLocks noGrp="1"/>
          </p:cNvSpPr>
          <p:nvPr>
            <p:ph type="title"/>
          </p:nvPr>
        </p:nvSpPr>
        <p:spPr/>
        <p:txBody>
          <a:bodyPr/>
          <a:lstStyle/>
          <a:p>
            <a:pPr algn="ctr"/>
            <a:r>
              <a:rPr lang="en-US" dirty="0"/>
              <a:t>Feature Selection</a:t>
            </a:r>
            <a:endParaRPr lang="en-US"/>
          </a:p>
        </p:txBody>
      </p:sp>
      <p:pic>
        <p:nvPicPr>
          <p:cNvPr id="5" name="Picture 5" descr="A close up of text on a white background&#10;&#10;Description generated with high confidence">
            <a:extLst>
              <a:ext uri="{FF2B5EF4-FFF2-40B4-BE49-F238E27FC236}">
                <a16:creationId xmlns:a16="http://schemas.microsoft.com/office/drawing/2014/main" id="{5D6AE855-0082-42DF-94B6-4D5AB1D0C146}"/>
              </a:ext>
            </a:extLst>
          </p:cNvPr>
          <p:cNvPicPr>
            <a:picLocks noGrp="1" noChangeAspect="1"/>
          </p:cNvPicPr>
          <p:nvPr>
            <p:ph sz="half" idx="1"/>
          </p:nvPr>
        </p:nvPicPr>
        <p:blipFill>
          <a:blip r:embed="rId2"/>
          <a:stretch>
            <a:fillRect/>
          </a:stretch>
        </p:blipFill>
        <p:spPr>
          <a:xfrm>
            <a:off x="1306662" y="2664842"/>
            <a:ext cx="4543425" cy="3124200"/>
          </a:xfrm>
          <a:prstGeom prst="rect">
            <a:avLst/>
          </a:prstGeom>
        </p:spPr>
      </p:pic>
      <p:sp>
        <p:nvSpPr>
          <p:cNvPr id="4" name="Content Placeholder 3">
            <a:extLst>
              <a:ext uri="{FF2B5EF4-FFF2-40B4-BE49-F238E27FC236}">
                <a16:creationId xmlns:a16="http://schemas.microsoft.com/office/drawing/2014/main" id="{141A14EF-35DE-4E52-AC7C-5FB75DE95F8A}"/>
              </a:ext>
            </a:extLst>
          </p:cNvPr>
          <p:cNvSpPr>
            <a:spLocks noGrp="1"/>
          </p:cNvSpPr>
          <p:nvPr>
            <p:ph sz="half" idx="2"/>
          </p:nvPr>
        </p:nvSpPr>
        <p:spPr/>
        <p:txBody>
          <a:bodyPr/>
          <a:lstStyle/>
          <a:p>
            <a:pPr marL="0" indent="0">
              <a:buNone/>
            </a:pPr>
            <a:r>
              <a:rPr lang="en-US" b="1" dirty="0"/>
              <a:t>Several techniques were used in </a:t>
            </a:r>
            <a:r>
              <a:rPr lang="en-US" b="1" dirty="0" err="1"/>
              <a:t>weka</a:t>
            </a:r>
            <a:r>
              <a:rPr lang="en-US" b="1" dirty="0"/>
              <a:t> for feature selection</a:t>
            </a:r>
            <a:endParaRPr lang="en-US" dirty="0"/>
          </a:p>
          <a:p>
            <a:r>
              <a:rPr lang="en-US" dirty="0"/>
              <a:t>Classifier Attribute Evaluation, Correlation Attribute Evaluation and Gain Ratio Attribute Evaluation. The chart below summarizes the results that these models found  </a:t>
            </a:r>
            <a:endParaRPr lang="en-US" dirty="0">
              <a:solidFill>
                <a:schemeClr val="tx1"/>
              </a:solidFill>
            </a:endParaRPr>
          </a:p>
          <a:p>
            <a:endParaRPr lang="en-US" dirty="0"/>
          </a:p>
        </p:txBody>
      </p:sp>
    </p:spTree>
    <p:extLst>
      <p:ext uri="{BB962C8B-B14F-4D97-AF65-F5344CB8AC3E}">
        <p14:creationId xmlns:p14="http://schemas.microsoft.com/office/powerpoint/2010/main" val="354972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B62A-0161-443B-8EB1-9A8B132D7F4D}"/>
              </a:ext>
            </a:extLst>
          </p:cNvPr>
          <p:cNvSpPr>
            <a:spLocks noGrp="1"/>
          </p:cNvSpPr>
          <p:nvPr>
            <p:ph type="title"/>
          </p:nvPr>
        </p:nvSpPr>
        <p:spPr/>
        <p:txBody>
          <a:bodyPr/>
          <a:lstStyle/>
          <a:p>
            <a:pPr algn="ctr"/>
            <a:r>
              <a:rPr lang="en-US" dirty="0"/>
              <a:t>Feature selection</a:t>
            </a:r>
          </a:p>
        </p:txBody>
      </p:sp>
      <p:pic>
        <p:nvPicPr>
          <p:cNvPr id="5" name="Picture 5" descr="A screenshot of a cell phone&#10;&#10;Description generated with very high confidence">
            <a:extLst>
              <a:ext uri="{FF2B5EF4-FFF2-40B4-BE49-F238E27FC236}">
                <a16:creationId xmlns:a16="http://schemas.microsoft.com/office/drawing/2014/main" id="{7034CA5D-6DA0-429C-AA53-32E21F7FCFCE}"/>
              </a:ext>
            </a:extLst>
          </p:cNvPr>
          <p:cNvPicPr>
            <a:picLocks noGrp="1" noChangeAspect="1"/>
          </p:cNvPicPr>
          <p:nvPr>
            <p:ph sz="half" idx="1"/>
          </p:nvPr>
        </p:nvPicPr>
        <p:blipFill>
          <a:blip r:embed="rId2"/>
          <a:stretch>
            <a:fillRect/>
          </a:stretch>
        </p:blipFill>
        <p:spPr>
          <a:xfrm>
            <a:off x="1139975" y="2717230"/>
            <a:ext cx="4876800" cy="3019425"/>
          </a:xfrm>
          <a:prstGeom prst="rect">
            <a:avLst/>
          </a:prstGeom>
        </p:spPr>
      </p:pic>
      <p:sp>
        <p:nvSpPr>
          <p:cNvPr id="4" name="Content Placeholder 3">
            <a:extLst>
              <a:ext uri="{FF2B5EF4-FFF2-40B4-BE49-F238E27FC236}">
                <a16:creationId xmlns:a16="http://schemas.microsoft.com/office/drawing/2014/main" id="{F9D32350-352D-416F-8223-C6533EBB9F21}"/>
              </a:ext>
            </a:extLst>
          </p:cNvPr>
          <p:cNvSpPr>
            <a:spLocks noGrp="1"/>
          </p:cNvSpPr>
          <p:nvPr>
            <p:ph sz="half" idx="2"/>
          </p:nvPr>
        </p:nvSpPr>
        <p:spPr/>
        <p:txBody>
          <a:bodyPr>
            <a:normAutofit/>
          </a:bodyPr>
          <a:lstStyle/>
          <a:p>
            <a:pPr marL="0" indent="0">
              <a:buNone/>
            </a:pPr>
            <a:endParaRPr lang="en-US"/>
          </a:p>
          <a:p>
            <a:r>
              <a:rPr lang="en-US" dirty="0"/>
              <a:t>Using the Backward elimination method, we were able to identify the following 9 variables that were not useful in predicting attrition in our classification model: </a:t>
            </a:r>
            <a:endParaRPr lang="en-US" dirty="0">
              <a:solidFill>
                <a:schemeClr val="tx1"/>
              </a:solidFill>
            </a:endParaRPr>
          </a:p>
          <a:p>
            <a:endParaRPr lang="en-US" dirty="0"/>
          </a:p>
        </p:txBody>
      </p:sp>
    </p:spTree>
    <p:extLst>
      <p:ext uri="{BB962C8B-B14F-4D97-AF65-F5344CB8AC3E}">
        <p14:creationId xmlns:p14="http://schemas.microsoft.com/office/powerpoint/2010/main" val="339975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DED4-2CCF-4C95-BFD7-906FDD2F96FE}"/>
              </a:ext>
            </a:extLst>
          </p:cNvPr>
          <p:cNvSpPr>
            <a:spLocks noGrp="1"/>
          </p:cNvSpPr>
          <p:nvPr>
            <p:ph type="title"/>
          </p:nvPr>
        </p:nvSpPr>
        <p:spPr>
          <a:xfrm>
            <a:off x="1141413" y="609600"/>
            <a:ext cx="8833011" cy="1424473"/>
          </a:xfrm>
        </p:spPr>
        <p:txBody>
          <a:bodyPr/>
          <a:lstStyle/>
          <a:p>
            <a:r>
              <a:rPr lang="en-US" dirty="0"/>
              <a:t>Data cleaning and Balancing</a:t>
            </a:r>
            <a:endParaRPr lang="en-GB" dirty="0"/>
          </a:p>
        </p:txBody>
      </p:sp>
      <p:sp>
        <p:nvSpPr>
          <p:cNvPr id="3" name="Content Placeholder 2">
            <a:extLst>
              <a:ext uri="{FF2B5EF4-FFF2-40B4-BE49-F238E27FC236}">
                <a16:creationId xmlns:a16="http://schemas.microsoft.com/office/drawing/2014/main" id="{811CAB3B-6377-4F8D-BC4E-7689C4C06907}"/>
              </a:ext>
            </a:extLst>
          </p:cNvPr>
          <p:cNvSpPr>
            <a:spLocks noGrp="1"/>
          </p:cNvSpPr>
          <p:nvPr>
            <p:ph sz="half" idx="1"/>
          </p:nvPr>
        </p:nvSpPr>
        <p:spPr>
          <a:xfrm>
            <a:off x="1054359" y="2034073"/>
            <a:ext cx="10842171" cy="4214327"/>
          </a:xfrm>
        </p:spPr>
        <p:txBody>
          <a:bodyPr/>
          <a:lstStyle/>
          <a:p>
            <a:r>
              <a:rPr lang="en-US" dirty="0"/>
              <a:t>Well our data is serious imbalanced, so the first challenge we faced was balancing it (83/16)%</a:t>
            </a:r>
          </a:p>
          <a:p>
            <a:r>
              <a:rPr lang="en-US" dirty="0"/>
              <a:t>Second we had a lot of factor variables which we needed to convert to dummies before beginning</a:t>
            </a:r>
          </a:p>
          <a:p>
            <a:r>
              <a:rPr lang="en-US" dirty="0"/>
              <a:t>Except this our data was squeaky clean</a:t>
            </a:r>
          </a:p>
          <a:p>
            <a:endParaRPr lang="en-GB" dirty="0"/>
          </a:p>
        </p:txBody>
      </p:sp>
    </p:spTree>
    <p:extLst>
      <p:ext uri="{BB962C8B-B14F-4D97-AF65-F5344CB8AC3E}">
        <p14:creationId xmlns:p14="http://schemas.microsoft.com/office/powerpoint/2010/main" val="3668564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30</TotalTime>
  <Words>1506</Words>
  <Application>Microsoft Office PowerPoint</Application>
  <PresentationFormat>Widescreen</PresentationFormat>
  <Paragraphs>303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Times New Roman</vt:lpstr>
      <vt:lpstr>Mesh</vt:lpstr>
      <vt:lpstr>IBM HR employee Attrition Management Attrition prediction</vt:lpstr>
      <vt:lpstr>PROBLEM STATEMENT</vt:lpstr>
      <vt:lpstr>How can we reduce IBM company's attrition rate by predicting if a candidate will exit in India within the year? </vt:lpstr>
      <vt:lpstr>How can we reduce IBM company's attrition rate by predicting if a candidate will exit in India within the year </vt:lpstr>
      <vt:lpstr>Exploratory data analysis</vt:lpstr>
      <vt:lpstr>EXPLORATORY DATA ANALYSIS</vt:lpstr>
      <vt:lpstr>Feature Selection</vt:lpstr>
      <vt:lpstr>Feature selection</vt:lpstr>
      <vt:lpstr>Data cleaning and Balancing</vt:lpstr>
      <vt:lpstr>Classification &amp; interpretation</vt:lpstr>
      <vt:lpstr>Classification &amp; interpretation</vt:lpstr>
      <vt:lpstr>Clustering &amp; interpretation</vt:lpstr>
      <vt:lpstr>Conclusions</vt:lpstr>
      <vt:lpstr>Personal evaluations</vt:lpstr>
      <vt:lpstr>Issue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Warning System -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Management</dc:title>
  <cp:lastModifiedBy>Mohammed Topiwalla</cp:lastModifiedBy>
  <cp:revision>115</cp:revision>
  <dcterms:modified xsi:type="dcterms:W3CDTF">2018-04-09T18:49:44Z</dcterms:modified>
</cp:coreProperties>
</file>