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3" r:id="rId6"/>
    <p:sldId id="272" r:id="rId7"/>
    <p:sldId id="269" r:id="rId8"/>
    <p:sldId id="270" r:id="rId9"/>
    <p:sldId id="274" r:id="rId10"/>
    <p:sldId id="265" r:id="rId11"/>
    <p:sldId id="273" r:id="rId12"/>
    <p:sldId id="266" r:id="rId13"/>
    <p:sldId id="306" r:id="rId14"/>
    <p:sldId id="267" r:id="rId15"/>
    <p:sldId id="262" r:id="rId16"/>
    <p:sldId id="275" r:id="rId17"/>
    <p:sldId id="276" r:id="rId18"/>
    <p:sldId id="278" r:id="rId19"/>
    <p:sldId id="284" r:id="rId20"/>
    <p:sldId id="285" r:id="rId21"/>
    <p:sldId id="286" r:id="rId22"/>
    <p:sldId id="287" r:id="rId23"/>
    <p:sldId id="280" r:id="rId24"/>
    <p:sldId id="281" r:id="rId25"/>
    <p:sldId id="279" r:id="rId26"/>
    <p:sldId id="282" r:id="rId27"/>
    <p:sldId id="283" r:id="rId28"/>
    <p:sldId id="288" r:id="rId29"/>
    <p:sldId id="289" r:id="rId30"/>
    <p:sldId id="293" r:id="rId31"/>
    <p:sldId id="294" r:id="rId32"/>
    <p:sldId id="30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4/9/2018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4/9/2018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3X DATA MINING GROUP MEMBERS</a:t>
            </a:r>
          </a:p>
          <a:p>
            <a:pPr algn="r"/>
            <a:r>
              <a:rPr lang="en-US" sz="1600" dirty="0"/>
              <a:t>IGOR PEDEVANI, MOHAMMED TOPIWALLA ,PATRICIA LONDONO, MILLICENT OTCHERE, SANCHITA KUMARI, VALERIO TROTTA</a:t>
            </a:r>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990566" y="77755"/>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1082333" y="612945"/>
            <a:ext cx="9722464" cy="1033058"/>
          </a:xfrm>
        </p:spPr>
        <p:txBody>
          <a:bodyPr vert="horz" lIns="91440" tIns="45720" rIns="91440" bIns="45720" rtlCol="0" anchor="t">
            <a:normAutofit lnSpcReduction="10000"/>
          </a:bodyPr>
          <a:lstStyle/>
          <a:p>
            <a:pPr marL="0" indent="0">
              <a:buNone/>
            </a:pPr>
            <a:r>
              <a:rPr lang="en-US" dirty="0"/>
              <a:t>In order to create an early warning system we created a machine learning model that would perform classification to check if an employee could quit the company</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3E5EB35F-9FC4-4168-A1B7-2B25610CA9DE}"/>
              </a:ext>
            </a:extLst>
          </p:cNvPr>
          <p:cNvGraphicFramePr>
            <a:graphicFrameLocks noGrp="1"/>
          </p:cNvGraphicFramePr>
          <p:nvPr>
            <p:extLst>
              <p:ext uri="{D42A27DB-BD31-4B8C-83A1-F6EECF244321}">
                <p14:modId xmlns:p14="http://schemas.microsoft.com/office/powerpoint/2010/main" val="2089194732"/>
              </p:ext>
            </p:extLst>
          </p:nvPr>
        </p:nvGraphicFramePr>
        <p:xfrm>
          <a:off x="1082333" y="1646002"/>
          <a:ext cx="10627585" cy="4913416"/>
        </p:xfrm>
        <a:graphic>
          <a:graphicData uri="http://schemas.openxmlformats.org/drawingml/2006/table">
            <a:tbl>
              <a:tblPr firstRow="1" bandRow="1">
                <a:tableStyleId>{5C22544A-7EE6-4342-B048-85BDC9FD1C3A}</a:tableStyleId>
              </a:tblPr>
              <a:tblGrid>
                <a:gridCol w="1514164">
                  <a:extLst>
                    <a:ext uri="{9D8B030D-6E8A-4147-A177-3AD203B41FA5}">
                      <a16:colId xmlns:a16="http://schemas.microsoft.com/office/drawing/2014/main" val="1267794402"/>
                    </a:ext>
                  </a:extLst>
                </a:gridCol>
                <a:gridCol w="2736870">
                  <a:extLst>
                    <a:ext uri="{9D8B030D-6E8A-4147-A177-3AD203B41FA5}">
                      <a16:colId xmlns:a16="http://schemas.microsoft.com/office/drawing/2014/main" val="1536598416"/>
                    </a:ext>
                  </a:extLst>
                </a:gridCol>
                <a:gridCol w="2125517">
                  <a:extLst>
                    <a:ext uri="{9D8B030D-6E8A-4147-A177-3AD203B41FA5}">
                      <a16:colId xmlns:a16="http://schemas.microsoft.com/office/drawing/2014/main" val="2300829404"/>
                    </a:ext>
                  </a:extLst>
                </a:gridCol>
                <a:gridCol w="2125517">
                  <a:extLst>
                    <a:ext uri="{9D8B030D-6E8A-4147-A177-3AD203B41FA5}">
                      <a16:colId xmlns:a16="http://schemas.microsoft.com/office/drawing/2014/main" val="3831841248"/>
                    </a:ext>
                  </a:extLst>
                </a:gridCol>
                <a:gridCol w="2125517">
                  <a:extLst>
                    <a:ext uri="{9D8B030D-6E8A-4147-A177-3AD203B41FA5}">
                      <a16:colId xmlns:a16="http://schemas.microsoft.com/office/drawing/2014/main" val="3440485864"/>
                    </a:ext>
                  </a:extLst>
                </a:gridCol>
              </a:tblGrid>
              <a:tr h="412066">
                <a:tc>
                  <a:txBody>
                    <a:bodyPr/>
                    <a:lstStyle/>
                    <a:p>
                      <a:r>
                        <a:rPr lang="en-US" sz="1200" dirty="0"/>
                        <a:t>Model</a:t>
                      </a:r>
                      <a:endParaRPr lang="en-GB" sz="1200" dirty="0"/>
                    </a:p>
                  </a:txBody>
                  <a:tcPr/>
                </a:tc>
                <a:tc>
                  <a:txBody>
                    <a:bodyPr/>
                    <a:lstStyle/>
                    <a:p>
                      <a:r>
                        <a:rPr lang="en-US" sz="1200" dirty="0"/>
                        <a:t>Data</a:t>
                      </a:r>
                      <a:endParaRPr lang="en-GB" sz="1200" dirty="0"/>
                    </a:p>
                  </a:txBody>
                  <a:tcPr/>
                </a:tc>
                <a:tc>
                  <a:txBody>
                    <a:bodyPr/>
                    <a:lstStyle/>
                    <a:p>
                      <a:r>
                        <a:rPr lang="en-US" sz="1200" dirty="0"/>
                        <a:t>ACC</a:t>
                      </a:r>
                      <a:endParaRPr lang="en-GB" sz="1200" dirty="0"/>
                    </a:p>
                  </a:txBody>
                  <a:tcPr/>
                </a:tc>
                <a:tc>
                  <a:txBody>
                    <a:bodyPr/>
                    <a:lstStyle/>
                    <a:p>
                      <a:r>
                        <a:rPr lang="en-US" sz="1200" dirty="0"/>
                        <a:t>ROC</a:t>
                      </a:r>
                      <a:endParaRPr lang="en-GB" sz="1200" dirty="0"/>
                    </a:p>
                  </a:txBody>
                  <a:tcPr/>
                </a:tc>
                <a:tc>
                  <a:txBody>
                    <a:bodyPr/>
                    <a:lstStyle/>
                    <a:p>
                      <a:r>
                        <a:rPr lang="en-US" sz="1200" dirty="0"/>
                        <a:t>Kappa</a:t>
                      </a:r>
                      <a:endParaRPr lang="en-GB" sz="1200" dirty="0"/>
                    </a:p>
                  </a:txBody>
                  <a:tcPr/>
                </a:tc>
                <a:extLst>
                  <a:ext uri="{0D108BD9-81ED-4DB2-BD59-A6C34878D82A}">
                    <a16:rowId xmlns:a16="http://schemas.microsoft.com/office/drawing/2014/main" val="708685468"/>
                  </a:ext>
                </a:extLst>
              </a:tr>
              <a:tr h="483085">
                <a:tc>
                  <a:txBody>
                    <a:bodyPr/>
                    <a:lstStyle/>
                    <a:p>
                      <a:r>
                        <a:rPr lang="en-US" sz="1200" dirty="0"/>
                        <a:t>Logistic Regression</a:t>
                      </a:r>
                      <a:endParaRPr lang="en-GB" sz="1200" dirty="0"/>
                    </a:p>
                  </a:txBody>
                  <a:tcPr/>
                </a:tc>
                <a:tc>
                  <a:txBody>
                    <a:bodyPr/>
                    <a:lstStyle/>
                    <a:p>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0.67</a:t>
                      </a:r>
                      <a:endParaRPr lang="en-GB" sz="1200" dirty="0">
                        <a:highlight>
                          <a:srgbClr val="00FF00"/>
                        </a:highlight>
                      </a:endParaRPr>
                    </a:p>
                  </a:txBody>
                  <a:tcPr/>
                </a:tc>
                <a:tc>
                  <a:txBody>
                    <a:bodyPr/>
                    <a:lstStyle/>
                    <a:p>
                      <a:r>
                        <a:rPr lang="en-US" sz="1200" dirty="0">
                          <a:highlight>
                            <a:srgbClr val="00FF00"/>
                          </a:highlight>
                        </a:rPr>
                        <a:t>0.42</a:t>
                      </a:r>
                      <a:endParaRPr lang="en-GB" sz="1200" dirty="0">
                        <a:highlight>
                          <a:srgbClr val="00FF00"/>
                        </a:highlight>
                      </a:endParaRPr>
                    </a:p>
                  </a:txBody>
                  <a:tcPr/>
                </a:tc>
                <a:extLst>
                  <a:ext uri="{0D108BD9-81ED-4DB2-BD59-A6C34878D82A}">
                    <a16:rowId xmlns:a16="http://schemas.microsoft.com/office/drawing/2014/main" val="2703817744"/>
                  </a:ext>
                </a:extLst>
              </a:tr>
              <a:tr h="289851">
                <a:tc>
                  <a:txBody>
                    <a:bodyPr/>
                    <a:lstStyle/>
                    <a:p>
                      <a:endParaRPr lang="en-GB" sz="1200" dirty="0"/>
                    </a:p>
                  </a:txBody>
                  <a:tcPr/>
                </a:tc>
                <a:tc>
                  <a:txBody>
                    <a:bodyPr/>
                    <a:lstStyle/>
                    <a:p>
                      <a:r>
                        <a:rPr lang="en-US" sz="1200" dirty="0"/>
                        <a:t>Smote 1</a:t>
                      </a:r>
                      <a:endParaRPr lang="en-GB" sz="1200" dirty="0"/>
                    </a:p>
                  </a:txBody>
                  <a:tcPr/>
                </a:tc>
                <a:tc>
                  <a:txBody>
                    <a:bodyPr/>
                    <a:lstStyle/>
                    <a:p>
                      <a:r>
                        <a:rPr lang="en-US" sz="1200" dirty="0"/>
                        <a:t>81.52%</a:t>
                      </a:r>
                      <a:endParaRPr lang="en-GB" sz="1200" dirty="0"/>
                    </a:p>
                  </a:txBody>
                  <a:tcPr/>
                </a:tc>
                <a:tc>
                  <a:txBody>
                    <a:bodyPr/>
                    <a:lstStyle/>
                    <a:p>
                      <a:r>
                        <a:rPr lang="en-US" sz="1200" dirty="0"/>
                        <a:t>0.82</a:t>
                      </a:r>
                      <a:endParaRPr lang="en-GB" sz="1200" dirty="0"/>
                    </a:p>
                  </a:txBody>
                  <a:tcPr/>
                </a:tc>
                <a:tc>
                  <a:txBody>
                    <a:bodyPr/>
                    <a:lstStyle/>
                    <a:p>
                      <a:r>
                        <a:rPr lang="en-US" sz="1200" dirty="0"/>
                        <a:t>0.63</a:t>
                      </a:r>
                      <a:endParaRPr lang="en-GB" sz="1200" dirty="0"/>
                    </a:p>
                  </a:txBody>
                  <a:tcPr/>
                </a:tc>
                <a:extLst>
                  <a:ext uri="{0D108BD9-81ED-4DB2-BD59-A6C34878D82A}">
                    <a16:rowId xmlns:a16="http://schemas.microsoft.com/office/drawing/2014/main" val="2673642306"/>
                  </a:ext>
                </a:extLst>
              </a:tr>
              <a:tr h="289851">
                <a:tc>
                  <a:txBody>
                    <a:bodyPr/>
                    <a:lstStyle/>
                    <a:p>
                      <a:endParaRPr lang="en-GB" sz="1200" dirty="0"/>
                    </a:p>
                  </a:txBody>
                  <a:tcPr/>
                </a:tc>
                <a:tc>
                  <a:txBody>
                    <a:bodyPr/>
                    <a:lstStyle/>
                    <a:p>
                      <a:r>
                        <a:rPr lang="en-US" sz="1200" dirty="0"/>
                        <a:t>Smote 2</a:t>
                      </a:r>
                      <a:endParaRPr lang="en-GB" sz="1200" dirty="0"/>
                    </a:p>
                  </a:txBody>
                  <a:tcPr/>
                </a:tc>
                <a:tc>
                  <a:txBody>
                    <a:bodyPr/>
                    <a:lstStyle/>
                    <a:p>
                      <a:r>
                        <a:rPr lang="en-US" sz="1200" dirty="0"/>
                        <a:t>79.25</a:t>
                      </a:r>
                      <a:endParaRPr lang="en-GB" sz="1200" dirty="0"/>
                    </a:p>
                  </a:txBody>
                  <a:tcPr/>
                </a:tc>
                <a:tc>
                  <a:txBody>
                    <a:bodyPr/>
                    <a:lstStyle/>
                    <a:p>
                      <a:r>
                        <a:rPr lang="en-US" sz="1200" dirty="0"/>
                        <a:t>0.79</a:t>
                      </a:r>
                      <a:endParaRPr lang="en-GB" sz="1200" dirty="0"/>
                    </a:p>
                  </a:txBody>
                  <a:tcPr/>
                </a:tc>
                <a:tc>
                  <a:txBody>
                    <a:bodyPr/>
                    <a:lstStyle/>
                    <a:p>
                      <a:r>
                        <a:rPr lang="en-US" sz="1200" dirty="0"/>
                        <a:t>0.58</a:t>
                      </a:r>
                      <a:endParaRPr lang="en-GB" sz="1200" dirty="0"/>
                    </a:p>
                  </a:txBody>
                  <a:tcPr/>
                </a:tc>
                <a:extLst>
                  <a:ext uri="{0D108BD9-81ED-4DB2-BD59-A6C34878D82A}">
                    <a16:rowId xmlns:a16="http://schemas.microsoft.com/office/drawing/2014/main" val="2451317793"/>
                  </a:ext>
                </a:extLst>
              </a:tr>
              <a:tr h="289851">
                <a:tc>
                  <a:txBody>
                    <a:bodyPr/>
                    <a:lstStyle/>
                    <a:p>
                      <a:endParaRPr lang="en-GB" sz="1200" dirty="0"/>
                    </a:p>
                  </a:txBody>
                  <a:tcPr/>
                </a:tc>
                <a:tc>
                  <a:txBody>
                    <a:bodyPr/>
                    <a:lstStyle/>
                    <a:p>
                      <a:r>
                        <a:rPr lang="en-US" sz="1200" dirty="0"/>
                        <a:t>Fs via Backward elimination</a:t>
                      </a:r>
                      <a:endParaRPr lang="en-GB" sz="1200" dirty="0"/>
                    </a:p>
                  </a:txBody>
                  <a:tcPr/>
                </a:tc>
                <a:tc>
                  <a:txBody>
                    <a:bodyPr/>
                    <a:lstStyle/>
                    <a:p>
                      <a:r>
                        <a:rPr lang="en-US" sz="1200" dirty="0"/>
                        <a:t>86.41%</a:t>
                      </a:r>
                      <a:endParaRPr lang="en-GB" sz="1200" dirty="0"/>
                    </a:p>
                  </a:txBody>
                  <a:tcPr/>
                </a:tc>
                <a:tc>
                  <a:txBody>
                    <a:bodyPr/>
                    <a:lstStyle/>
                    <a:p>
                      <a:r>
                        <a:rPr lang="en-US" sz="1200" dirty="0"/>
                        <a:t>0.64</a:t>
                      </a:r>
                      <a:endParaRPr lang="en-GB" sz="1200" dirty="0"/>
                    </a:p>
                  </a:txBody>
                  <a:tcPr/>
                </a:tc>
                <a:tc>
                  <a:txBody>
                    <a:bodyPr/>
                    <a:lstStyle/>
                    <a:p>
                      <a:r>
                        <a:rPr lang="en-US" sz="1200" dirty="0"/>
                        <a:t>0.34</a:t>
                      </a:r>
                      <a:endParaRPr lang="en-GB" sz="1200" dirty="0"/>
                    </a:p>
                  </a:txBody>
                  <a:tcPr/>
                </a:tc>
                <a:extLst>
                  <a:ext uri="{0D108BD9-81ED-4DB2-BD59-A6C34878D82A}">
                    <a16:rowId xmlns:a16="http://schemas.microsoft.com/office/drawing/2014/main" val="684085060"/>
                  </a:ext>
                </a:extLst>
              </a:tr>
              <a:tr h="341044">
                <a:tc>
                  <a:txBody>
                    <a:bodyPr/>
                    <a:lstStyle/>
                    <a:p>
                      <a:endParaRPr lang="en-GB" sz="1200"/>
                    </a:p>
                  </a:txBody>
                  <a:tcPr/>
                </a:tc>
                <a:tc>
                  <a:txBody>
                    <a:bodyPr/>
                    <a:lstStyle/>
                    <a:p>
                      <a:r>
                        <a:rPr lang="en-US" sz="1200" dirty="0"/>
                        <a:t>Fs via CFS subset evaluation</a:t>
                      </a:r>
                      <a:endParaRPr lang="en-GB" sz="1200" dirty="0"/>
                    </a:p>
                  </a:txBody>
                  <a:tcPr/>
                </a:tc>
                <a:tc>
                  <a:txBody>
                    <a:bodyPr/>
                    <a:lstStyle/>
                    <a:p>
                      <a:r>
                        <a:rPr lang="en-US" sz="1200" dirty="0"/>
                        <a:t>85.32%</a:t>
                      </a:r>
                      <a:endParaRPr lang="en-GB" sz="1200" dirty="0"/>
                    </a:p>
                  </a:txBody>
                  <a:tcPr/>
                </a:tc>
                <a:tc>
                  <a:txBody>
                    <a:bodyPr/>
                    <a:lstStyle/>
                    <a:p>
                      <a:r>
                        <a:rPr lang="en-US" sz="1200" dirty="0"/>
                        <a:t>0.52</a:t>
                      </a:r>
                      <a:endParaRPr lang="en-GB" sz="1200" dirty="0"/>
                    </a:p>
                  </a:txBody>
                  <a:tcPr/>
                </a:tc>
                <a:tc>
                  <a:txBody>
                    <a:bodyPr/>
                    <a:lstStyle/>
                    <a:p>
                      <a:r>
                        <a:rPr lang="en-US" sz="1200" dirty="0"/>
                        <a:t>0.05</a:t>
                      </a:r>
                      <a:endParaRPr lang="en-GB" sz="1200" dirty="0"/>
                    </a:p>
                  </a:txBody>
                  <a:tcPr/>
                </a:tc>
                <a:extLst>
                  <a:ext uri="{0D108BD9-81ED-4DB2-BD59-A6C34878D82A}">
                    <a16:rowId xmlns:a16="http://schemas.microsoft.com/office/drawing/2014/main" val="3338919888"/>
                  </a:ext>
                </a:extLst>
              </a:tr>
              <a:tr h="289851">
                <a:tc>
                  <a:txBody>
                    <a:bodyPr/>
                    <a:lstStyle/>
                    <a:p>
                      <a:r>
                        <a:rPr lang="en-US" sz="1200" dirty="0"/>
                        <a:t>Decision Tree</a:t>
                      </a:r>
                      <a:endParaRPr lang="en-GB" sz="1200" dirty="0"/>
                    </a:p>
                  </a:txBody>
                  <a:tcPr/>
                </a:tc>
                <a:tc>
                  <a:txBody>
                    <a:bodyPr/>
                    <a:lstStyle/>
                    <a:p>
                      <a:r>
                        <a:rPr lang="en-US" sz="1200" dirty="0"/>
                        <a:t>All Data</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439697577"/>
                  </a:ext>
                </a:extLst>
              </a:tr>
              <a:tr h="289851">
                <a:tc>
                  <a:txBody>
                    <a:bodyPr/>
                    <a:lstStyle/>
                    <a:p>
                      <a:endParaRPr lang="en-GB" sz="1200"/>
                    </a:p>
                  </a:txBody>
                  <a:tcPr/>
                </a:tc>
                <a:tc>
                  <a:txBody>
                    <a:bodyPr/>
                    <a:lstStyle/>
                    <a:p>
                      <a:r>
                        <a:rPr lang="en-US" sz="1200" dirty="0"/>
                        <a:t>Smote 1</a:t>
                      </a:r>
                      <a:endParaRPr lang="en-GB" sz="1200" dirty="0"/>
                    </a:p>
                  </a:txBody>
                  <a:tcPr/>
                </a:tc>
                <a:tc>
                  <a:txBody>
                    <a:bodyPr/>
                    <a:lstStyle/>
                    <a:p>
                      <a:r>
                        <a:rPr lang="en-US" sz="1200" dirty="0"/>
                        <a:t>85.57%</a:t>
                      </a:r>
                      <a:endParaRPr lang="en-GB" sz="1200" dirty="0"/>
                    </a:p>
                  </a:txBody>
                  <a:tcPr/>
                </a:tc>
                <a:tc>
                  <a:txBody>
                    <a:bodyPr/>
                    <a:lstStyle/>
                    <a:p>
                      <a:r>
                        <a:rPr lang="en-US" sz="1200" dirty="0"/>
                        <a:t>0.86</a:t>
                      </a:r>
                      <a:endParaRPr lang="en-GB" sz="1200" dirty="0"/>
                    </a:p>
                  </a:txBody>
                  <a:tcPr/>
                </a:tc>
                <a:tc>
                  <a:txBody>
                    <a:bodyPr/>
                    <a:lstStyle/>
                    <a:p>
                      <a:r>
                        <a:rPr lang="en-US" sz="1200" dirty="0"/>
                        <a:t>0.71</a:t>
                      </a:r>
                      <a:endParaRPr lang="en-GB" sz="1200" dirty="0"/>
                    </a:p>
                  </a:txBody>
                  <a:tcPr/>
                </a:tc>
                <a:extLst>
                  <a:ext uri="{0D108BD9-81ED-4DB2-BD59-A6C34878D82A}">
                    <a16:rowId xmlns:a16="http://schemas.microsoft.com/office/drawing/2014/main" val="1950583841"/>
                  </a:ext>
                </a:extLst>
              </a:tr>
              <a:tr h="289851">
                <a:tc>
                  <a:txBody>
                    <a:bodyPr/>
                    <a:lstStyle/>
                    <a:p>
                      <a:endParaRPr lang="en-GB" sz="1200" dirty="0"/>
                    </a:p>
                  </a:txBody>
                  <a:tcPr/>
                </a:tc>
                <a:tc>
                  <a:txBody>
                    <a:bodyPr/>
                    <a:lstStyle/>
                    <a:p>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92.22%</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0.84</a:t>
                      </a:r>
                      <a:endParaRPr lang="en-GB" sz="1200" dirty="0">
                        <a:highlight>
                          <a:srgbClr val="00FF00"/>
                        </a:highlight>
                      </a:endParaRPr>
                    </a:p>
                  </a:txBody>
                  <a:tcPr/>
                </a:tc>
                <a:extLst>
                  <a:ext uri="{0D108BD9-81ED-4DB2-BD59-A6C34878D82A}">
                    <a16:rowId xmlns:a16="http://schemas.microsoft.com/office/drawing/2014/main" val="2283744411"/>
                  </a:ext>
                </a:extLst>
              </a:tr>
              <a:tr h="289851">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Backward elimination</a:t>
                      </a:r>
                      <a:endParaRPr lang="en-GB" sz="1200" dirty="0"/>
                    </a:p>
                  </a:txBody>
                  <a:tcPr/>
                </a:tc>
                <a:tc>
                  <a:txBody>
                    <a:bodyPr/>
                    <a:lstStyle/>
                    <a:p>
                      <a:r>
                        <a:rPr lang="en-US" sz="1200" dirty="0"/>
                        <a:t>83.96%</a:t>
                      </a:r>
                      <a:endParaRPr lang="en-GB" sz="1200" dirty="0"/>
                    </a:p>
                  </a:txBody>
                  <a:tcPr/>
                </a:tc>
                <a:tc>
                  <a:txBody>
                    <a:bodyPr/>
                    <a:lstStyle/>
                    <a:p>
                      <a:r>
                        <a:rPr lang="en-US" sz="1200" dirty="0"/>
                        <a:t>0.64</a:t>
                      </a:r>
                      <a:endParaRPr lang="en-GB" sz="1200" dirty="0"/>
                    </a:p>
                  </a:txBody>
                  <a:tcPr/>
                </a:tc>
                <a:tc>
                  <a:txBody>
                    <a:bodyPr/>
                    <a:lstStyle/>
                    <a:p>
                      <a:r>
                        <a:rPr lang="en-US" sz="1200" dirty="0"/>
                        <a:t>0.31</a:t>
                      </a:r>
                      <a:endParaRPr lang="en-GB" sz="1200" dirty="0"/>
                    </a:p>
                  </a:txBody>
                  <a:tcPr/>
                </a:tc>
                <a:extLst>
                  <a:ext uri="{0D108BD9-81ED-4DB2-BD59-A6C34878D82A}">
                    <a16:rowId xmlns:a16="http://schemas.microsoft.com/office/drawing/2014/main" val="78230511"/>
                  </a:ext>
                </a:extLst>
              </a:tr>
              <a:tr h="412066">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CFS subset evaluation</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2429358549"/>
                  </a:ext>
                </a:extLst>
              </a:tr>
              <a:tr h="412066">
                <a:tc>
                  <a:txBody>
                    <a:bodyPr/>
                    <a:lstStyle/>
                    <a:p>
                      <a:r>
                        <a:rPr lang="en-US" sz="1200" dirty="0"/>
                        <a:t>Random Forest</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87.72%</a:t>
                      </a:r>
                      <a:endParaRPr lang="en-GB" sz="1200" dirty="0">
                        <a:highlight>
                          <a:srgbClr val="00FF00"/>
                        </a:highlight>
                      </a:endParaRPr>
                    </a:p>
                  </a:txBody>
                  <a:tcPr/>
                </a:tc>
                <a:tc>
                  <a:txBody>
                    <a:bodyPr/>
                    <a:lstStyle/>
                    <a:p>
                      <a:r>
                        <a:rPr lang="en-US" sz="1200" dirty="0">
                          <a:highlight>
                            <a:srgbClr val="00FF00"/>
                          </a:highlight>
                        </a:rPr>
                        <a:t>0.59</a:t>
                      </a:r>
                      <a:endParaRPr lang="en-GB" sz="1200" dirty="0">
                        <a:highlight>
                          <a:srgbClr val="00FF00"/>
                        </a:highlight>
                      </a:endParaRPr>
                    </a:p>
                  </a:txBody>
                  <a:tcPr/>
                </a:tc>
                <a:tc>
                  <a:txBody>
                    <a:bodyPr/>
                    <a:lstStyle/>
                    <a:p>
                      <a:r>
                        <a:rPr lang="en-US" sz="1200" dirty="0">
                          <a:highlight>
                            <a:srgbClr val="00FF00"/>
                          </a:highlight>
                        </a:rPr>
                        <a:t>0.26</a:t>
                      </a:r>
                      <a:endParaRPr lang="en-GB" sz="1200" dirty="0">
                        <a:highlight>
                          <a:srgbClr val="00FF00"/>
                        </a:highlight>
                      </a:endParaRPr>
                    </a:p>
                  </a:txBody>
                  <a:tcPr/>
                </a:tc>
                <a:extLst>
                  <a:ext uri="{0D108BD9-81ED-4DB2-BD59-A6C34878D82A}">
                    <a16:rowId xmlns:a16="http://schemas.microsoft.com/office/drawing/2014/main" val="2857645819"/>
                  </a:ext>
                </a:extLst>
              </a:tr>
              <a:tr h="412066">
                <a:tc>
                  <a:txBody>
                    <a:bodyPr/>
                    <a:lstStyle/>
                    <a:p>
                      <a:r>
                        <a:rPr lang="en-US" sz="1200" dirty="0"/>
                        <a:t>ANN</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85.86%</a:t>
                      </a:r>
                      <a:endParaRPr lang="en-GB" sz="1200" dirty="0"/>
                    </a:p>
                  </a:txBody>
                  <a:tcPr/>
                </a:tc>
                <a:tc>
                  <a:txBody>
                    <a:bodyPr/>
                    <a:lstStyle/>
                    <a:p>
                      <a:r>
                        <a:rPr lang="en-US" sz="1200" dirty="0"/>
                        <a:t>0.64</a:t>
                      </a:r>
                      <a:endParaRPr lang="en-GB" sz="1200" dirty="0"/>
                    </a:p>
                  </a:txBody>
                  <a:tcPr/>
                </a:tc>
                <a:tc>
                  <a:txBody>
                    <a:bodyPr/>
                    <a:lstStyle/>
                    <a:p>
                      <a:r>
                        <a:rPr lang="en-US" sz="1200" dirty="0"/>
                        <a:t>0.33</a:t>
                      </a:r>
                      <a:endParaRPr lang="en-GB" sz="1200" dirty="0"/>
                    </a:p>
                  </a:txBody>
                  <a:tcPr/>
                </a:tc>
                <a:extLst>
                  <a:ext uri="{0D108BD9-81ED-4DB2-BD59-A6C34878D82A}">
                    <a16:rowId xmlns:a16="http://schemas.microsoft.com/office/drawing/2014/main" val="121728374"/>
                  </a:ext>
                </a:extLst>
              </a:tr>
              <a:tr h="412066">
                <a:tc>
                  <a:txBody>
                    <a:bodyPr/>
                    <a:lstStyle/>
                    <a:p>
                      <a:r>
                        <a:rPr lang="en-US" sz="1200" dirty="0"/>
                        <a:t>SVM</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83.9%</a:t>
                      </a:r>
                      <a:endParaRPr lang="en-GB" sz="1200" dirty="0"/>
                    </a:p>
                  </a:txBody>
                  <a:tcPr/>
                </a:tc>
                <a:tc>
                  <a:txBody>
                    <a:bodyPr/>
                    <a:lstStyle/>
                    <a:p>
                      <a:r>
                        <a:rPr lang="en-US" sz="1200" dirty="0"/>
                        <a:t>0.57</a:t>
                      </a:r>
                      <a:endParaRPr lang="en-GB" sz="1200" dirty="0"/>
                    </a:p>
                  </a:txBody>
                  <a:tcPr/>
                </a:tc>
                <a:tc>
                  <a:txBody>
                    <a:bodyPr/>
                    <a:lstStyle/>
                    <a:p>
                      <a:r>
                        <a:rPr lang="en-US" sz="1200" dirty="0"/>
                        <a:t>0.18</a:t>
                      </a:r>
                      <a:endParaRPr lang="en-GB" sz="1200" dirty="0"/>
                    </a:p>
                  </a:txBody>
                  <a:tcPr/>
                </a:tc>
                <a:extLst>
                  <a:ext uri="{0D108BD9-81ED-4DB2-BD59-A6C34878D82A}">
                    <a16:rowId xmlns:a16="http://schemas.microsoft.com/office/drawing/2014/main" val="221188882"/>
                  </a:ext>
                </a:extLst>
              </a:tr>
            </a:tbl>
          </a:graphicData>
        </a:graphic>
      </p:graphicFrame>
    </p:spTree>
    <p:extLst>
      <p:ext uri="{BB962C8B-B14F-4D97-AF65-F5344CB8AC3E}">
        <p14:creationId xmlns:p14="http://schemas.microsoft.com/office/powerpoint/2010/main" val="93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859937" y="422988"/>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774422" y="1863246"/>
            <a:ext cx="9722464" cy="4080353"/>
          </a:xfrm>
        </p:spPr>
        <p:txBody>
          <a:bodyPr vert="horz" lIns="91440" tIns="45720" rIns="91440" bIns="45720" rtlCol="0" anchor="t">
            <a:normAutofit/>
          </a:bodyPr>
          <a:lstStyle/>
          <a:p>
            <a:pPr marL="0" indent="0">
              <a:buNone/>
            </a:pPr>
            <a:r>
              <a:rPr lang="en-US" dirty="0"/>
              <a:t>From the previous results its clear that decision tree stole the show!</a:t>
            </a:r>
          </a:p>
          <a:p>
            <a:pPr marL="0" indent="0">
              <a:buNone/>
            </a:pPr>
            <a:r>
              <a:rPr lang="en-US" dirty="0"/>
              <a:t>However lets think practically</a:t>
            </a:r>
          </a:p>
          <a:p>
            <a:r>
              <a:rPr lang="en-US" dirty="0"/>
              <a:t>It is often required to explain the business why we think a person  could leave, in this case we need a model whose output we can explain. In our case a decision tree or logistic regression</a:t>
            </a:r>
          </a:p>
          <a:p>
            <a:r>
              <a:rPr lang="en-US" dirty="0"/>
              <a:t>Sometimes HR would just like to run our model on random data sets , so its not always possible to Balance our datasets using techniques like smote</a:t>
            </a:r>
          </a:p>
          <a:p>
            <a:r>
              <a:rPr lang="en-US" dirty="0"/>
              <a:t>Our model should just be able to predict better than random but imagine the cost of entertaining an employee who was not going to leave but our system tagged him – This is a future improvement for our model</a:t>
            </a:r>
          </a:p>
          <a:p>
            <a:pPr marL="0" indent="0">
              <a:buNone/>
            </a:pPr>
            <a:endParaRPr lang="en-US" dirty="0"/>
          </a:p>
          <a:p>
            <a:endParaRPr lang="en-US" dirty="0"/>
          </a:p>
        </p:txBody>
      </p:sp>
    </p:spTree>
    <p:extLst>
      <p:ext uri="{BB962C8B-B14F-4D97-AF65-F5344CB8AC3E}">
        <p14:creationId xmlns:p14="http://schemas.microsoft.com/office/powerpoint/2010/main" val="31228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22F-318F-4794-959F-A5B74F46CBB7}"/>
              </a:ext>
            </a:extLst>
          </p:cNvPr>
          <p:cNvSpPr>
            <a:spLocks noGrp="1"/>
          </p:cNvSpPr>
          <p:nvPr>
            <p:ph type="title"/>
          </p:nvPr>
        </p:nvSpPr>
        <p:spPr>
          <a:xfrm>
            <a:off x="736093" y="204280"/>
            <a:ext cx="9905998" cy="1905000"/>
          </a:xfrm>
        </p:spPr>
        <p:txBody>
          <a:bodyPr vert="horz" lIns="91440" tIns="45720" rIns="91440" bIns="45720" rtlCol="0" anchor="t">
            <a:normAutofit/>
          </a:bodyPr>
          <a:lstStyle/>
          <a:p>
            <a:r>
              <a:rPr lang="en-US" dirty="0"/>
              <a:t>Clustering &amp; interpretation</a:t>
            </a:r>
          </a:p>
        </p:txBody>
      </p:sp>
      <p:sp>
        <p:nvSpPr>
          <p:cNvPr id="3" name="Content Placeholder 2">
            <a:extLst>
              <a:ext uri="{FF2B5EF4-FFF2-40B4-BE49-F238E27FC236}">
                <a16:creationId xmlns:a16="http://schemas.microsoft.com/office/drawing/2014/main" id="{ACF3A517-8B2A-4166-B3DF-64BFE5133DCE}"/>
              </a:ext>
            </a:extLst>
          </p:cNvPr>
          <p:cNvSpPr>
            <a:spLocks noGrp="1"/>
          </p:cNvSpPr>
          <p:nvPr>
            <p:ph idx="1"/>
          </p:nvPr>
        </p:nvSpPr>
        <p:spPr>
          <a:xfrm>
            <a:off x="736093" y="1231180"/>
            <a:ext cx="10554508" cy="3733168"/>
          </a:xfrm>
        </p:spPr>
        <p:txBody>
          <a:bodyPr vert="horz" lIns="91440" tIns="45720" rIns="91440" bIns="45720" rtlCol="0" anchor="t">
            <a:noAutofit/>
          </a:bodyPr>
          <a:lstStyle/>
          <a:p>
            <a:pPr marL="0" indent="0">
              <a:buNone/>
            </a:pPr>
            <a:r>
              <a:rPr lang="en-US" dirty="0"/>
              <a:t>We served ourselves of cluster techniques but for classification purposes. We used the K-Means method because it allows us to predetermine the number of output clusters. Since we are studying attrition, that in the dataset is a discrete binary class, we tuned the algorithm to get just two clusters. </a:t>
            </a:r>
            <a:endParaRPr lang="en-US"/>
          </a:p>
          <a:p>
            <a:pPr marL="0" indent="0">
              <a:buNone/>
            </a:pPr>
            <a:r>
              <a:rPr lang="en-US" dirty="0"/>
              <a:t>We then use the train-test set splitting and applied the clustering on the training set. After that we evaluated both the validity of the clustering output and the classifying power of the same, through a set of measures (Distortion, Silhouette</a:t>
            </a:r>
            <a:r>
              <a:rPr lang="en-US" dirty="0">
                <a:solidFill>
                  <a:schemeClr val="tx1"/>
                </a:solidFill>
              </a:rPr>
              <a:t>, </a:t>
            </a:r>
            <a:r>
              <a:rPr lang="en-US" dirty="0"/>
              <a:t>Precision and Recall</a:t>
            </a:r>
            <a:r>
              <a:rPr lang="en-US" dirty="0">
                <a:solidFill>
                  <a:schemeClr val="tx1"/>
                </a:solidFill>
              </a:rPr>
              <a:t>, </a:t>
            </a:r>
            <a:r>
              <a:rPr lang="en-US"/>
              <a:t>ROC Area Under the Curve</a:t>
            </a:r>
            <a:r>
              <a:rPr lang="en-US">
                <a:solidFill>
                  <a:schemeClr val="tx1"/>
                </a:solidFill>
              </a:rPr>
              <a:t>)</a:t>
            </a:r>
          </a:p>
          <a:p>
            <a:pPr marL="0" indent="0">
              <a:buNone/>
            </a:pPr>
            <a:r>
              <a:rPr lang="en-US" dirty="0"/>
              <a:t>Going </a:t>
            </a:r>
            <a:r>
              <a:rPr lang="en-US"/>
              <a:t>through</a:t>
            </a:r>
            <a:r>
              <a:rPr lang="en-US" dirty="0"/>
              <a:t>,  we reiterate the same exact process but with two other different datasets, obtained with different Feature Selection techniques. The first one was obtained with a Backward Elimination based on a Logistic regression model and run on SAS, the second one was obtained with a Correlation-based Feature Selection (CFS) run on Weka. </a:t>
            </a:r>
            <a:endParaRPr lang="en-US" dirty="0">
              <a:solidFill>
                <a:schemeClr val="tx1"/>
              </a:solidFill>
            </a:endParaRPr>
          </a:p>
          <a:p>
            <a:r>
              <a:rPr lang="en-US" dirty="0"/>
              <a:t>After that we collected the result from every attempt and compared them, and as a result the most efficient with respect to the classification goal was the Backward Elimination that had a 0.78 precision.</a:t>
            </a:r>
            <a:endParaRPr lang="en-US" dirty="0">
              <a:solidFill>
                <a:schemeClr val="tx1"/>
              </a:solidFill>
            </a:endParaRPr>
          </a:p>
          <a:p>
            <a:endParaRPr lang="en-US" dirty="0"/>
          </a:p>
        </p:txBody>
      </p:sp>
    </p:spTree>
    <p:extLst>
      <p:ext uri="{BB962C8B-B14F-4D97-AF65-F5344CB8AC3E}">
        <p14:creationId xmlns:p14="http://schemas.microsoft.com/office/powerpoint/2010/main" val="426583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8524-3AD7-4F6B-9A78-99F182671289}"/>
              </a:ext>
            </a:extLst>
          </p:cNvPr>
          <p:cNvSpPr>
            <a:spLocks noGrp="1"/>
          </p:cNvSpPr>
          <p:nvPr>
            <p:ph type="title"/>
          </p:nvPr>
        </p:nvSpPr>
        <p:spPr/>
        <p:txBody>
          <a:bodyPr/>
          <a:lstStyle/>
          <a:p>
            <a:r>
              <a:rPr lang="en-US" dirty="0"/>
              <a:t>Association rule mining</a:t>
            </a:r>
            <a:endParaRPr lang="en-GB" dirty="0"/>
          </a:p>
        </p:txBody>
      </p:sp>
      <p:sp>
        <p:nvSpPr>
          <p:cNvPr id="3" name="Content Placeholder 2">
            <a:extLst>
              <a:ext uri="{FF2B5EF4-FFF2-40B4-BE49-F238E27FC236}">
                <a16:creationId xmlns:a16="http://schemas.microsoft.com/office/drawing/2014/main" id="{6D9B6B96-8A8E-4766-9711-2F818C36C0FB}"/>
              </a:ext>
            </a:extLst>
          </p:cNvPr>
          <p:cNvSpPr>
            <a:spLocks noGrp="1"/>
          </p:cNvSpPr>
          <p:nvPr>
            <p:ph idx="1"/>
          </p:nvPr>
        </p:nvSpPr>
        <p:spPr/>
        <p:txBody>
          <a:bodyPr>
            <a:normAutofit/>
          </a:bodyPr>
          <a:lstStyle/>
          <a:p>
            <a:r>
              <a:rPr lang="en-GB" dirty="0"/>
              <a:t>Attrition=No </a:t>
            </a:r>
            <a:r>
              <a:rPr lang="en-GB" dirty="0" err="1"/>
              <a:t>JobRole</a:t>
            </a:r>
            <a:r>
              <a:rPr lang="en-GB" dirty="0"/>
              <a:t>=Sales Executive 269 ==&gt; Department=Sales 269    &lt;</a:t>
            </a:r>
            <a:r>
              <a:rPr lang="en-GB" dirty="0" err="1"/>
              <a:t>conf</a:t>
            </a:r>
            <a:r>
              <a:rPr lang="en-GB" dirty="0"/>
              <a:t>:(1)&gt; lift:(3.3) lev:(0.13) [187] conv:(187.39)</a:t>
            </a:r>
          </a:p>
          <a:p>
            <a:r>
              <a:rPr lang="en-GB" dirty="0"/>
              <a:t>Attrition=No </a:t>
            </a:r>
            <a:r>
              <a:rPr lang="en-GB" dirty="0" err="1"/>
              <a:t>JobRole</a:t>
            </a:r>
            <a:r>
              <a:rPr lang="en-GB" dirty="0"/>
              <a:t>=Research Scientist 245 ==&gt; Department=Research &amp; Development 245    &lt;</a:t>
            </a:r>
            <a:r>
              <a:rPr lang="en-GB" dirty="0" err="1"/>
              <a:t>conf</a:t>
            </a:r>
            <a:r>
              <a:rPr lang="en-GB" dirty="0"/>
              <a:t>:(1)&gt; lift:(1.53) lev:(0.06) [84] conv:(84.83)</a:t>
            </a:r>
          </a:p>
          <a:p>
            <a:r>
              <a:rPr lang="en-GB"/>
              <a:t>Attrition</a:t>
            </a:r>
            <a:r>
              <a:rPr lang="en-GB" dirty="0"/>
              <a:t>=No </a:t>
            </a:r>
            <a:r>
              <a:rPr lang="en-GB" dirty="0" err="1"/>
              <a:t>JobRole</a:t>
            </a:r>
            <a:r>
              <a:rPr lang="en-GB" dirty="0"/>
              <a:t>=Research Scientist </a:t>
            </a:r>
            <a:r>
              <a:rPr lang="en-GB" dirty="0" err="1"/>
              <a:t>MonthlyIncome</a:t>
            </a:r>
            <a:r>
              <a:rPr lang="en-GB" dirty="0"/>
              <a:t>=Poor 244 ==&gt; Department=Research &amp; Development 244    &lt;</a:t>
            </a:r>
            <a:r>
              <a:rPr lang="en-GB" dirty="0" err="1"/>
              <a:t>conf</a:t>
            </a:r>
            <a:r>
              <a:rPr lang="en-GB" dirty="0"/>
              <a:t>:(1)&gt; lift:(1.53) lev:(0.06) [84] conv:(84.49)</a:t>
            </a:r>
          </a:p>
        </p:txBody>
      </p:sp>
    </p:spTree>
    <p:extLst>
      <p:ext uri="{BB962C8B-B14F-4D97-AF65-F5344CB8AC3E}">
        <p14:creationId xmlns:p14="http://schemas.microsoft.com/office/powerpoint/2010/main" val="29070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8FF-11B2-439C-A18F-94777473839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F3472A7-DB3A-4F2B-B7E3-B3CD109833A6}"/>
              </a:ext>
            </a:extLst>
          </p:cNvPr>
          <p:cNvSpPr>
            <a:spLocks noGrp="1"/>
          </p:cNvSpPr>
          <p:nvPr>
            <p:ph idx="1"/>
          </p:nvPr>
        </p:nvSpPr>
        <p:spPr/>
        <p:txBody>
          <a:bodyPr/>
          <a:lstStyle/>
          <a:p>
            <a:pPr marL="0" indent="0">
              <a:buNone/>
            </a:pPr>
            <a:r>
              <a:rPr lang="en-US" dirty="0"/>
              <a:t>We successfully created an early warning system  which immediately tells the Human Resources department if an employee is prune to leave or not.</a:t>
            </a:r>
          </a:p>
          <a:p>
            <a:pPr marL="0" indent="0">
              <a:buNone/>
            </a:pPr>
            <a:r>
              <a:rPr lang="en-US" dirty="0"/>
              <a:t>We achieved this early warning system based on several data mining techniques in order to be  very accurate on supervised classification modelling (Accuracy= 87.7% and roc of 61%).</a:t>
            </a:r>
          </a:p>
          <a:p>
            <a:pPr>
              <a:buNone/>
            </a:pPr>
            <a:r>
              <a:rPr lang="en-US" dirty="0"/>
              <a:t>Synthetic data did not achieve a higher accuracy as compared to the original data</a:t>
            </a:r>
            <a:r>
              <a:rPr lang="en-US" dirty="0">
                <a:solidFill>
                  <a:schemeClr val="tx1"/>
                </a:solidFill>
              </a:rPr>
              <a:t>.</a:t>
            </a:r>
          </a:p>
          <a:p>
            <a:pPr>
              <a:buNone/>
            </a:pPr>
            <a:r>
              <a:rPr lang="en-US" dirty="0">
                <a:solidFill>
                  <a:schemeClr val="tx1"/>
                </a:solidFill>
              </a:rPr>
              <a:t>WHY WE CHOSE THAT 87.7% AS OUR ACCURACY</a:t>
            </a:r>
          </a:p>
        </p:txBody>
      </p:sp>
    </p:spTree>
    <p:extLst>
      <p:ext uri="{BB962C8B-B14F-4D97-AF65-F5344CB8AC3E}">
        <p14:creationId xmlns:p14="http://schemas.microsoft.com/office/powerpoint/2010/main" val="101625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920A-C259-4E8E-AECB-201D4F4DACE3}"/>
              </a:ext>
            </a:extLst>
          </p:cNvPr>
          <p:cNvSpPr>
            <a:spLocks noGrp="1"/>
          </p:cNvSpPr>
          <p:nvPr>
            <p:ph type="ctrTitle"/>
          </p:nvPr>
        </p:nvSpPr>
        <p:spPr>
          <a:xfrm>
            <a:off x="1635993" y="-1400783"/>
            <a:ext cx="8789711" cy="2714018"/>
          </a:xfrm>
        </p:spPr>
        <p:txBody>
          <a:bodyPr/>
          <a:lstStyle/>
          <a:p>
            <a:r>
              <a:rPr lang="en-US"/>
              <a:t>Personal evaluations</a:t>
            </a:r>
          </a:p>
        </p:txBody>
      </p:sp>
      <p:graphicFrame>
        <p:nvGraphicFramePr>
          <p:cNvPr id="6" name="Table 6">
            <a:extLst>
              <a:ext uri="{FF2B5EF4-FFF2-40B4-BE49-F238E27FC236}">
                <a16:creationId xmlns:a16="http://schemas.microsoft.com/office/drawing/2014/main" id="{817301FF-B335-4B93-B618-7D72D065FAAD}"/>
              </a:ext>
            </a:extLst>
          </p:cNvPr>
          <p:cNvGraphicFramePr>
            <a:graphicFrameLocks noGrp="1"/>
          </p:cNvGraphicFramePr>
          <p:nvPr>
            <p:extLst>
              <p:ext uri="{D42A27DB-BD31-4B8C-83A1-F6EECF244321}">
                <p14:modId xmlns:p14="http://schemas.microsoft.com/office/powerpoint/2010/main" val="4049100559"/>
              </p:ext>
            </p:extLst>
          </p:nvPr>
        </p:nvGraphicFramePr>
        <p:xfrm>
          <a:off x="1256642" y="1853150"/>
          <a:ext cx="9779358" cy="4404999"/>
        </p:xfrm>
        <a:graphic>
          <a:graphicData uri="http://schemas.openxmlformats.org/drawingml/2006/table">
            <a:tbl>
              <a:tblPr firstRow="1" bandRow="1">
                <a:tableStyleId>{5C22544A-7EE6-4342-B048-85BDC9FD1C3A}</a:tableStyleId>
              </a:tblPr>
              <a:tblGrid>
                <a:gridCol w="3019424">
                  <a:extLst>
                    <a:ext uri="{9D8B030D-6E8A-4147-A177-3AD203B41FA5}">
                      <a16:colId xmlns:a16="http://schemas.microsoft.com/office/drawing/2014/main" val="1593248847"/>
                    </a:ext>
                  </a:extLst>
                </a:gridCol>
                <a:gridCol w="3495675">
                  <a:extLst>
                    <a:ext uri="{9D8B030D-6E8A-4147-A177-3AD203B41FA5}">
                      <a16:colId xmlns:a16="http://schemas.microsoft.com/office/drawing/2014/main" val="321613071"/>
                    </a:ext>
                  </a:extLst>
                </a:gridCol>
                <a:gridCol w="3264259">
                  <a:extLst>
                    <a:ext uri="{9D8B030D-6E8A-4147-A177-3AD203B41FA5}">
                      <a16:colId xmlns:a16="http://schemas.microsoft.com/office/drawing/2014/main" val="3729718863"/>
                    </a:ext>
                  </a:extLst>
                </a:gridCol>
              </a:tblGrid>
              <a:tr h="421442">
                <a:tc>
                  <a:txBody>
                    <a:bodyPr/>
                    <a:lstStyle/>
                    <a:p>
                      <a:pPr algn="ctr">
                        <a:buNone/>
                      </a:pPr>
                      <a:r>
                        <a:rPr lang="en-US"/>
                        <a:t>TASK</a:t>
                      </a:r>
                    </a:p>
                  </a:txBody>
                  <a:tcPr/>
                </a:tc>
                <a:tc>
                  <a:txBody>
                    <a:bodyPr/>
                    <a:lstStyle/>
                    <a:p>
                      <a:pPr algn="ctr">
                        <a:buNone/>
                      </a:pPr>
                      <a:r>
                        <a:rPr lang="en-US"/>
                        <a:t>RESPONSIBLE</a:t>
                      </a:r>
                    </a:p>
                  </a:txBody>
                  <a:tcPr/>
                </a:tc>
                <a:tc>
                  <a:txBody>
                    <a:bodyPr/>
                    <a:lstStyle/>
                    <a:p>
                      <a:pPr algn="ctr">
                        <a:buNone/>
                      </a:pPr>
                      <a:r>
                        <a:rPr lang="en-US"/>
                        <a:t>REVIEWER</a:t>
                      </a:r>
                    </a:p>
                  </a:txBody>
                  <a:tcPr/>
                </a:tc>
                <a:extLst>
                  <a:ext uri="{0D108BD9-81ED-4DB2-BD59-A6C34878D82A}">
                    <a16:rowId xmlns:a16="http://schemas.microsoft.com/office/drawing/2014/main" val="620323980"/>
                  </a:ext>
                </a:extLst>
              </a:tr>
              <a:tr h="698977">
                <a:tc>
                  <a:txBody>
                    <a:bodyPr/>
                    <a:lstStyle/>
                    <a:p>
                      <a:pPr>
                        <a:buNone/>
                      </a:pPr>
                      <a:r>
                        <a:rPr lang="en-US"/>
                        <a:t>Performance Evaluation</a:t>
                      </a:r>
                    </a:p>
                  </a:txBody>
                  <a:tcPr/>
                </a:tc>
                <a:tc>
                  <a:txBody>
                    <a:bodyPr/>
                    <a:lstStyle/>
                    <a:p>
                      <a:pPr>
                        <a:buNone/>
                      </a:pPr>
                      <a:r>
                        <a:rPr lang="en-US"/>
                        <a:t>Mohammed T.</a:t>
                      </a:r>
                    </a:p>
                  </a:txBody>
                  <a:tcPr/>
                </a:tc>
                <a:tc>
                  <a:txBody>
                    <a:bodyPr/>
                    <a:lstStyle/>
                    <a:p>
                      <a:pPr>
                        <a:buNone/>
                      </a:pPr>
                      <a:r>
                        <a:rPr lang="en-US"/>
                        <a:t>Patricia L.</a:t>
                      </a:r>
                    </a:p>
                    <a:p>
                      <a:pPr lvl="0">
                        <a:buNone/>
                      </a:pPr>
                      <a:endParaRPr lang="en-US"/>
                    </a:p>
                  </a:txBody>
                  <a:tcPr/>
                </a:tc>
                <a:extLst>
                  <a:ext uri="{0D108BD9-81ED-4DB2-BD59-A6C34878D82A}">
                    <a16:rowId xmlns:a16="http://schemas.microsoft.com/office/drawing/2014/main" val="2144098652"/>
                  </a:ext>
                </a:extLst>
              </a:tr>
              <a:tr h="400884">
                <a:tc>
                  <a:txBody>
                    <a:bodyPr/>
                    <a:lstStyle/>
                    <a:p>
                      <a:pPr>
                        <a:buNone/>
                      </a:pPr>
                      <a:r>
                        <a:rPr lang="en-US"/>
                        <a:t>EDA</a:t>
                      </a:r>
                    </a:p>
                  </a:txBody>
                  <a:tcPr/>
                </a:tc>
                <a:tc>
                  <a:txBody>
                    <a:bodyPr/>
                    <a:lstStyle/>
                    <a:p>
                      <a:pPr>
                        <a:buNone/>
                      </a:pPr>
                      <a:r>
                        <a:rPr lang="en-US"/>
                        <a:t>Igor P. </a:t>
                      </a:r>
                      <a:r>
                        <a:rPr lang="en-US" sz="1800" b="0" i="0" u="none" strike="noStrike" noProof="0">
                          <a:solidFill>
                            <a:srgbClr val="000000"/>
                          </a:solidFill>
                          <a:latin typeface="Century Gothic"/>
                        </a:rPr>
                        <a:t>Valerio T.</a:t>
                      </a:r>
                      <a:endParaRPr lang="en-US"/>
                    </a:p>
                  </a:txBody>
                  <a:tcPr/>
                </a:tc>
                <a:tc>
                  <a:txBody>
                    <a:bodyPr/>
                    <a:lstStyle/>
                    <a:p>
                      <a:pPr lvl="0" algn="l">
                        <a:buNone/>
                      </a:pPr>
                      <a:r>
                        <a:rPr lang="en-US" sz="1800" b="0" i="0" u="none" strike="noStrike" noProof="0">
                          <a:solidFill>
                            <a:srgbClr val="000000"/>
                          </a:solidFill>
                          <a:latin typeface="Century Gothic"/>
                        </a:rPr>
                        <a:t>Millicent O.</a:t>
                      </a:r>
                    </a:p>
                  </a:txBody>
                  <a:tcPr/>
                </a:tc>
                <a:extLst>
                  <a:ext uri="{0D108BD9-81ED-4DB2-BD59-A6C34878D82A}">
                    <a16:rowId xmlns:a16="http://schemas.microsoft.com/office/drawing/2014/main" val="3956892587"/>
                  </a:ext>
                </a:extLst>
              </a:tr>
              <a:tr h="400884">
                <a:tc>
                  <a:txBody>
                    <a:bodyPr/>
                    <a:lstStyle/>
                    <a:p>
                      <a:pPr>
                        <a:buNone/>
                      </a:pPr>
                      <a:r>
                        <a:rPr lang="en-US"/>
                        <a:t>Data Cleaning</a:t>
                      </a:r>
                    </a:p>
                  </a:txBody>
                  <a:tcPr/>
                </a:tc>
                <a:tc>
                  <a:txBody>
                    <a:bodyPr/>
                    <a:lstStyle/>
                    <a:p>
                      <a:pPr>
                        <a:buNone/>
                      </a:pPr>
                      <a:r>
                        <a:rPr lang="en-US"/>
                        <a:t>Mohammed T.</a:t>
                      </a:r>
                    </a:p>
                  </a:txBody>
                  <a:tcPr/>
                </a:tc>
                <a:tc>
                  <a:txBody>
                    <a:bodyPr/>
                    <a:lstStyle/>
                    <a:p>
                      <a:pPr>
                        <a:buNone/>
                      </a:pPr>
                      <a:r>
                        <a:rPr lang="en-US"/>
                        <a:t>Patricia L.</a:t>
                      </a:r>
                    </a:p>
                  </a:txBody>
                  <a:tcPr/>
                </a:tc>
                <a:extLst>
                  <a:ext uri="{0D108BD9-81ED-4DB2-BD59-A6C34878D82A}">
                    <a16:rowId xmlns:a16="http://schemas.microsoft.com/office/drawing/2014/main" val="3768698497"/>
                  </a:ext>
                </a:extLst>
              </a:tr>
              <a:tr h="400884">
                <a:tc>
                  <a:txBody>
                    <a:bodyPr/>
                    <a:lstStyle/>
                    <a:p>
                      <a:pPr>
                        <a:buNone/>
                      </a:pPr>
                      <a:r>
                        <a:rPr lang="en-US"/>
                        <a:t>Features Selection</a:t>
                      </a:r>
                    </a:p>
                  </a:txBody>
                  <a:tcPr/>
                </a:tc>
                <a:tc>
                  <a:txBody>
                    <a:bodyPr/>
                    <a:lstStyle/>
                    <a:p>
                      <a:pPr>
                        <a:buNone/>
                      </a:pPr>
                      <a:r>
                        <a:rPr lang="en-US" err="1"/>
                        <a:t>Particia</a:t>
                      </a:r>
                      <a:r>
                        <a:rPr lang="en-US"/>
                        <a:t> L. </a:t>
                      </a:r>
                      <a:r>
                        <a:rPr lang="en-US" err="1"/>
                        <a:t>Sanchita</a:t>
                      </a:r>
                    </a:p>
                  </a:txBody>
                  <a:tcPr/>
                </a:tc>
                <a:tc>
                  <a:txBody>
                    <a:bodyPr/>
                    <a:lstStyle/>
                    <a:p>
                      <a:pPr>
                        <a:buNone/>
                      </a:pPr>
                      <a:r>
                        <a:rPr lang="en-US"/>
                        <a:t>Igor P. Millicent O.</a:t>
                      </a:r>
                    </a:p>
                  </a:txBody>
                  <a:tcPr/>
                </a:tc>
                <a:extLst>
                  <a:ext uri="{0D108BD9-81ED-4DB2-BD59-A6C34878D82A}">
                    <a16:rowId xmlns:a16="http://schemas.microsoft.com/office/drawing/2014/main" val="2538697952"/>
                  </a:ext>
                </a:extLst>
              </a:tr>
              <a:tr h="400884">
                <a:tc>
                  <a:txBody>
                    <a:bodyPr/>
                    <a:lstStyle/>
                    <a:p>
                      <a:pPr>
                        <a:buNone/>
                      </a:pPr>
                      <a:r>
                        <a:rPr lang="en-US"/>
                        <a:t>Classification</a:t>
                      </a:r>
                    </a:p>
                  </a:txBody>
                  <a:tcPr/>
                </a:tc>
                <a:tc>
                  <a:txBody>
                    <a:bodyPr/>
                    <a:lstStyle/>
                    <a:p>
                      <a:pPr>
                        <a:buNone/>
                      </a:pPr>
                      <a:r>
                        <a:rPr lang="en-US"/>
                        <a:t>Mohammed T. Patricia L.</a:t>
                      </a:r>
                      <a:endParaRPr lang="en-US" err="1"/>
                    </a:p>
                  </a:txBody>
                  <a:tcPr/>
                </a:tc>
                <a:tc>
                  <a:txBody>
                    <a:bodyPr/>
                    <a:lstStyle/>
                    <a:p>
                      <a:pPr>
                        <a:buNone/>
                      </a:pPr>
                      <a:r>
                        <a:rPr lang="en-US"/>
                        <a:t>Valerio T.</a:t>
                      </a:r>
                      <a:endParaRPr lang="en-US" err="1"/>
                    </a:p>
                  </a:txBody>
                  <a:tcPr/>
                </a:tc>
                <a:extLst>
                  <a:ext uri="{0D108BD9-81ED-4DB2-BD59-A6C34878D82A}">
                    <a16:rowId xmlns:a16="http://schemas.microsoft.com/office/drawing/2014/main" val="1654148862"/>
                  </a:ext>
                </a:extLst>
              </a:tr>
              <a:tr h="400884">
                <a:tc>
                  <a:txBody>
                    <a:bodyPr/>
                    <a:lstStyle/>
                    <a:p>
                      <a:pPr>
                        <a:buNone/>
                      </a:pPr>
                      <a:r>
                        <a:rPr lang="en-US"/>
                        <a:t>Clustering</a:t>
                      </a:r>
                    </a:p>
                  </a:txBody>
                  <a:tcPr/>
                </a:tc>
                <a:tc>
                  <a:txBody>
                    <a:bodyPr/>
                    <a:lstStyle/>
                    <a:p>
                      <a:pPr>
                        <a:buNone/>
                      </a:pPr>
                      <a:r>
                        <a:rPr lang="en-US"/>
                        <a:t>Valerio T. Millicent O.</a:t>
                      </a:r>
                    </a:p>
                  </a:txBody>
                  <a:tcPr/>
                </a:tc>
                <a:tc>
                  <a:txBody>
                    <a:bodyPr/>
                    <a:lstStyle/>
                    <a:p>
                      <a:pPr>
                        <a:buNone/>
                      </a:pPr>
                      <a:r>
                        <a:rPr lang="en-US"/>
                        <a:t>Mohammed T.</a:t>
                      </a:r>
                    </a:p>
                  </a:txBody>
                  <a:tcPr/>
                </a:tc>
                <a:extLst>
                  <a:ext uri="{0D108BD9-81ED-4DB2-BD59-A6C34878D82A}">
                    <a16:rowId xmlns:a16="http://schemas.microsoft.com/office/drawing/2014/main" val="2161810652"/>
                  </a:ext>
                </a:extLst>
              </a:tr>
              <a:tr h="400883">
                <a:tc>
                  <a:txBody>
                    <a:bodyPr/>
                    <a:lstStyle/>
                    <a:p>
                      <a:pPr lvl="0">
                        <a:buNone/>
                      </a:pPr>
                      <a:r>
                        <a:rPr lang="en-US"/>
                        <a:t>Interpretation</a:t>
                      </a:r>
                    </a:p>
                  </a:txBody>
                  <a:tcPr/>
                </a:tc>
                <a:tc>
                  <a:txBody>
                    <a:bodyPr/>
                    <a:lstStyle/>
                    <a:p>
                      <a:pPr lvl="0">
                        <a:buNone/>
                      </a:pPr>
                      <a:r>
                        <a:rPr lang="en-US"/>
                        <a:t>Mohammed T. Valerio T. Patricia L.</a:t>
                      </a:r>
                    </a:p>
                  </a:txBody>
                  <a:tcPr/>
                </a:tc>
                <a:tc>
                  <a:txBody>
                    <a:bodyPr/>
                    <a:lstStyle/>
                    <a:p>
                      <a:pPr lvl="0">
                        <a:buNone/>
                      </a:pPr>
                      <a:r>
                        <a:rPr lang="en-US"/>
                        <a:t>Igor P.</a:t>
                      </a:r>
                    </a:p>
                  </a:txBody>
                  <a:tcPr/>
                </a:tc>
                <a:extLst>
                  <a:ext uri="{0D108BD9-81ED-4DB2-BD59-A6C34878D82A}">
                    <a16:rowId xmlns:a16="http://schemas.microsoft.com/office/drawing/2014/main" val="2590751675"/>
                  </a:ext>
                </a:extLst>
              </a:tr>
              <a:tr h="400884">
                <a:tc>
                  <a:txBody>
                    <a:bodyPr/>
                    <a:lstStyle/>
                    <a:p>
                      <a:pPr>
                        <a:buNone/>
                      </a:pPr>
                      <a:r>
                        <a:rPr lang="en-US"/>
                        <a:t>Report Making &amp; PPT</a:t>
                      </a:r>
                    </a:p>
                  </a:txBody>
                  <a:tcPr/>
                </a:tc>
                <a:tc>
                  <a:txBody>
                    <a:bodyPr/>
                    <a:lstStyle/>
                    <a:p>
                      <a:pPr>
                        <a:buNone/>
                      </a:pPr>
                      <a:r>
                        <a:rPr lang="en-US"/>
                        <a:t>Igor P. </a:t>
                      </a:r>
                      <a:r>
                        <a:rPr lang="en-US" err="1"/>
                        <a:t>Sanchita</a:t>
                      </a:r>
                      <a:r>
                        <a:rPr lang="en-US"/>
                        <a:t> Millicent O.</a:t>
                      </a:r>
                    </a:p>
                  </a:txBody>
                  <a:tcPr/>
                </a:tc>
                <a:tc>
                  <a:txBody>
                    <a:bodyPr/>
                    <a:lstStyle/>
                    <a:p>
                      <a:pPr>
                        <a:buNone/>
                      </a:pPr>
                      <a:r>
                        <a:rPr lang="en-US"/>
                        <a:t>Mohammed T.  Valerio T. Patricia L.</a:t>
                      </a:r>
                    </a:p>
                  </a:txBody>
                  <a:tcPr/>
                </a:tc>
                <a:extLst>
                  <a:ext uri="{0D108BD9-81ED-4DB2-BD59-A6C34878D82A}">
                    <a16:rowId xmlns:a16="http://schemas.microsoft.com/office/drawing/2014/main" val="1863467094"/>
                  </a:ext>
                </a:extLst>
              </a:tr>
            </a:tbl>
          </a:graphicData>
        </a:graphic>
      </p:graphicFrame>
    </p:spTree>
    <p:extLst>
      <p:ext uri="{BB962C8B-B14F-4D97-AF65-F5344CB8AC3E}">
        <p14:creationId xmlns:p14="http://schemas.microsoft.com/office/powerpoint/2010/main" val="214584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660" y="2268639"/>
            <a:ext cx="9404723" cy="4029130"/>
          </a:xfrm>
        </p:spPr>
        <p:txBody>
          <a:bodyPr/>
          <a:lstStyle/>
          <a:p>
            <a:pPr algn="ctr"/>
            <a:r>
              <a:rPr lang="en-US" sz="4400" b="1" u="sng" dirty="0"/>
              <a:t>Issue tree</a:t>
            </a:r>
            <a:endParaRPr lang="en-US" b="1" u="sng" dirty="0"/>
          </a:p>
        </p:txBody>
      </p:sp>
    </p:spTree>
    <p:extLst>
      <p:ext uri="{BB962C8B-B14F-4D97-AF65-F5344CB8AC3E}">
        <p14:creationId xmlns:p14="http://schemas.microsoft.com/office/powerpoint/2010/main" val="81071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2BE5B75-AF6D-42D1-9C15-41C5B316C5CE}"/>
              </a:ext>
            </a:extLst>
          </p:cNvPr>
          <p:cNvPicPr>
            <a:picLocks noChangeAspect="1"/>
          </p:cNvPicPr>
          <p:nvPr/>
        </p:nvPicPr>
        <p:blipFill>
          <a:blip r:embed="rId3"/>
          <a:stretch>
            <a:fillRect/>
          </a:stretch>
        </p:blipFill>
        <p:spPr>
          <a:xfrm>
            <a:off x="643192" y="1592604"/>
            <a:ext cx="5457346" cy="3563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DF0BBC80-8E75-46D3-94E0-E7D21069652D}"/>
              </a:ext>
            </a:extLst>
          </p:cNvPr>
          <p:cNvSpPr>
            <a:spLocks noGrp="1"/>
          </p:cNvSpPr>
          <p:nvPr>
            <p:ph type="title"/>
          </p:nvPr>
        </p:nvSpPr>
        <p:spPr>
          <a:xfrm>
            <a:off x="6420464" y="-168613"/>
            <a:ext cx="5122606" cy="1905000"/>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C5DA14F3-E5EB-49B5-9868-1373FB005DA1}"/>
              </a:ext>
            </a:extLst>
          </p:cNvPr>
          <p:cNvSpPr>
            <a:spLocks noGrp="1"/>
          </p:cNvSpPr>
          <p:nvPr>
            <p:ph idx="1"/>
          </p:nvPr>
        </p:nvSpPr>
        <p:spPr>
          <a:xfrm>
            <a:off x="6420464" y="1592604"/>
            <a:ext cx="5560350" cy="3718871"/>
          </a:xfrm>
        </p:spPr>
        <p:txBody>
          <a:bodyPr vert="horz" lIns="91440" tIns="45720" rIns="91440" bIns="45720" rtlCol="0" anchor="t">
            <a:noAutofit/>
          </a:bodyPr>
          <a:lstStyle/>
          <a:p>
            <a:pPr marL="0" indent="0">
              <a:lnSpc>
                <a:spcPct val="90000"/>
              </a:lnSpc>
              <a:buNone/>
            </a:pPr>
            <a:r>
              <a:rPr lang="en-IN" sz="1800" dirty="0"/>
              <a:t>Our Aim is to analyse the IBM Attrition data and find what trends or patterns its showing  towards attrition.  To understand the data better, we deep dive into the data and try to find what could be the possible reason for the attrition (the analysis has been done step wise taking each variable).</a:t>
            </a:r>
            <a:endParaRPr lang="en-US" sz="1800" dirty="0"/>
          </a:p>
          <a:p>
            <a:pPr marL="0" indent="0">
              <a:lnSpc>
                <a:spcPct val="90000"/>
              </a:lnSpc>
              <a:buNone/>
            </a:pPr>
            <a:r>
              <a:rPr lang="en-IN" sz="1800" dirty="0"/>
              <a:t>From our graphs we realized several interesting patterns, like that people of age between 25-35 and people who didn’t get chance for business travel have high attrition rate, or that employees who are married and living at a distant place from company have high attrition rate, too.</a:t>
            </a:r>
          </a:p>
          <a:p>
            <a:pPr marL="0" indent="0">
              <a:lnSpc>
                <a:spcPct val="90000"/>
              </a:lnSpc>
              <a:buNone/>
            </a:pPr>
            <a:r>
              <a:rPr lang="en-IN" sz="1800" dirty="0"/>
              <a:t>Furthermore, we have been able to understand the principal categories with the highest attrition rates (i.e.: sales department, hr &amp; technical degree in education, singles, males, low income, etc...)</a:t>
            </a:r>
          </a:p>
        </p:txBody>
      </p:sp>
    </p:spTree>
    <p:extLst>
      <p:ext uri="{BB962C8B-B14F-4D97-AF65-F5344CB8AC3E}">
        <p14:creationId xmlns:p14="http://schemas.microsoft.com/office/powerpoint/2010/main" val="14318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721B-EBE6-47D3-ACF1-5EC8B19624EA}"/>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C2E0ECBC-0F14-487E-BB17-125774F2B028}"/>
              </a:ext>
            </a:extLst>
          </p:cNvPr>
          <p:cNvSpPr>
            <a:spLocks noGrp="1"/>
          </p:cNvSpPr>
          <p:nvPr>
            <p:ph idx="1"/>
          </p:nvPr>
        </p:nvSpPr>
        <p:spPr>
          <a:xfrm>
            <a:off x="1141413" y="2666999"/>
            <a:ext cx="4235301" cy="3124201"/>
          </a:xfrm>
        </p:spPr>
        <p:txBody>
          <a:bodyPr/>
          <a:lstStyle/>
          <a:p>
            <a:r>
              <a:rPr lang="en-IN" dirty="0"/>
              <a:t>From the graph we observe that average monthly income affect attrition rate. Also people who do not get the chance to travel for business have higher attrition rates.</a:t>
            </a:r>
            <a:endParaRPr lang="en-US" dirty="0"/>
          </a:p>
          <a:p>
            <a:endParaRPr lang="en-US" dirty="0"/>
          </a:p>
        </p:txBody>
      </p:sp>
      <p:pic>
        <p:nvPicPr>
          <p:cNvPr id="4" name="Picture 4">
            <a:extLst>
              <a:ext uri="{FF2B5EF4-FFF2-40B4-BE49-F238E27FC236}">
                <a16:creationId xmlns:a16="http://schemas.microsoft.com/office/drawing/2014/main" id="{FAA333DA-376D-4B81-9996-D78AD53F5AA0}"/>
              </a:ext>
            </a:extLst>
          </p:cNvPr>
          <p:cNvPicPr>
            <a:picLocks noChangeAspect="1"/>
          </p:cNvPicPr>
          <p:nvPr/>
        </p:nvPicPr>
        <p:blipFill>
          <a:blip r:embed="rId2"/>
          <a:stretch>
            <a:fillRect/>
          </a:stretch>
        </p:blipFill>
        <p:spPr>
          <a:xfrm>
            <a:off x="5828598" y="2541182"/>
            <a:ext cx="1622572" cy="41148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BCB58-5CFF-416D-8C69-77559359ECB1}"/>
              </a:ext>
            </a:extLst>
          </p:cNvPr>
          <p:cNvPicPr>
            <a:picLocks noChangeAspect="1"/>
          </p:cNvPicPr>
          <p:nvPr/>
        </p:nvPicPr>
        <p:blipFill>
          <a:blip r:embed="rId3"/>
          <a:stretch>
            <a:fillRect/>
          </a:stretch>
        </p:blipFill>
        <p:spPr>
          <a:xfrm>
            <a:off x="7878726" y="2507411"/>
            <a:ext cx="3327990" cy="4084452"/>
          </a:xfrm>
          <a:prstGeom prst="rect">
            <a:avLst/>
          </a:prstGeom>
        </p:spPr>
      </p:pic>
    </p:spTree>
    <p:extLst>
      <p:ext uri="{BB962C8B-B14F-4D97-AF65-F5344CB8AC3E}">
        <p14:creationId xmlns:p14="http://schemas.microsoft.com/office/powerpoint/2010/main" val="1422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8E5B-83C7-433F-B004-D826412C888D}"/>
              </a:ext>
            </a:extLst>
          </p:cNvPr>
          <p:cNvSpPr>
            <a:spLocks noGrp="1"/>
          </p:cNvSpPr>
          <p:nvPr>
            <p:ph type="title"/>
          </p:nvPr>
        </p:nvSpPr>
        <p:spPr/>
        <p:txBody>
          <a:bodyPr/>
          <a:lstStyle/>
          <a:p>
            <a:pPr algn="ctr"/>
            <a:r>
              <a:rPr lang="en-US" dirty="0"/>
              <a:t>Feature Selection</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5D6AE855-0082-42DF-94B6-4D5AB1D0C146}"/>
              </a:ext>
            </a:extLst>
          </p:cNvPr>
          <p:cNvPicPr>
            <a:picLocks noGrp="1" noChangeAspect="1"/>
          </p:cNvPicPr>
          <p:nvPr>
            <p:ph sz="half" idx="1"/>
          </p:nvPr>
        </p:nvPicPr>
        <p:blipFill>
          <a:blip r:embed="rId2"/>
          <a:stretch>
            <a:fillRect/>
          </a:stretch>
        </p:blipFill>
        <p:spPr>
          <a:xfrm>
            <a:off x="1306662" y="2664842"/>
            <a:ext cx="4543425" cy="3124200"/>
          </a:xfrm>
          <a:prstGeom prst="rect">
            <a:avLst/>
          </a:prstGeom>
        </p:spPr>
      </p:pic>
      <p:sp>
        <p:nvSpPr>
          <p:cNvPr id="4" name="Content Placeholder 3">
            <a:extLst>
              <a:ext uri="{FF2B5EF4-FFF2-40B4-BE49-F238E27FC236}">
                <a16:creationId xmlns:a16="http://schemas.microsoft.com/office/drawing/2014/main" id="{141A14EF-35DE-4E52-AC7C-5FB75DE95F8A}"/>
              </a:ext>
            </a:extLst>
          </p:cNvPr>
          <p:cNvSpPr>
            <a:spLocks noGrp="1"/>
          </p:cNvSpPr>
          <p:nvPr>
            <p:ph sz="half" idx="2"/>
          </p:nvPr>
        </p:nvSpPr>
        <p:spPr/>
        <p:txBody>
          <a:bodyPr/>
          <a:lstStyle/>
          <a:p>
            <a:pPr marL="0" indent="0">
              <a:buNone/>
            </a:pPr>
            <a:r>
              <a:rPr lang="en-US" b="1" dirty="0"/>
              <a:t>Several techniques were used in </a:t>
            </a:r>
            <a:r>
              <a:rPr lang="en-US" b="1" dirty="0" err="1"/>
              <a:t>weka</a:t>
            </a:r>
            <a:r>
              <a:rPr lang="en-US" b="1" dirty="0"/>
              <a:t> for feature selection</a:t>
            </a:r>
            <a:endParaRPr lang="en-US" dirty="0"/>
          </a:p>
          <a:p>
            <a:r>
              <a:rPr lang="en-US" dirty="0"/>
              <a:t>Classifier Attribute Evaluation, Correlation Attribute Evaluation and Gain Ratio Attribute Evaluation. The chart below summarizes the results that these models found  </a:t>
            </a:r>
            <a:endParaRPr lang="en-US" dirty="0">
              <a:solidFill>
                <a:schemeClr val="tx1"/>
              </a:solidFill>
            </a:endParaRPr>
          </a:p>
          <a:p>
            <a:endParaRPr lang="en-US" dirty="0"/>
          </a:p>
        </p:txBody>
      </p:sp>
    </p:spTree>
    <p:extLst>
      <p:ext uri="{BB962C8B-B14F-4D97-AF65-F5344CB8AC3E}">
        <p14:creationId xmlns:p14="http://schemas.microsoft.com/office/powerpoint/2010/main" val="35497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B62A-0161-443B-8EB1-9A8B132D7F4D}"/>
              </a:ext>
            </a:extLst>
          </p:cNvPr>
          <p:cNvSpPr>
            <a:spLocks noGrp="1"/>
          </p:cNvSpPr>
          <p:nvPr>
            <p:ph type="title"/>
          </p:nvPr>
        </p:nvSpPr>
        <p:spPr/>
        <p:txBody>
          <a:bodyPr/>
          <a:lstStyle/>
          <a:p>
            <a:pPr algn="ctr"/>
            <a:r>
              <a:rPr lang="en-US" dirty="0"/>
              <a:t>Feature selection</a:t>
            </a:r>
          </a:p>
        </p:txBody>
      </p:sp>
      <p:pic>
        <p:nvPicPr>
          <p:cNvPr id="5" name="Picture 5" descr="A screenshot of a cell phone&#10;&#10;Description generated with very high confidence">
            <a:extLst>
              <a:ext uri="{FF2B5EF4-FFF2-40B4-BE49-F238E27FC236}">
                <a16:creationId xmlns:a16="http://schemas.microsoft.com/office/drawing/2014/main" id="{7034CA5D-6DA0-429C-AA53-32E21F7FCFCE}"/>
              </a:ext>
            </a:extLst>
          </p:cNvPr>
          <p:cNvPicPr>
            <a:picLocks noGrp="1" noChangeAspect="1"/>
          </p:cNvPicPr>
          <p:nvPr>
            <p:ph sz="half" idx="1"/>
          </p:nvPr>
        </p:nvPicPr>
        <p:blipFill>
          <a:blip r:embed="rId2"/>
          <a:stretch>
            <a:fillRect/>
          </a:stretch>
        </p:blipFill>
        <p:spPr>
          <a:xfrm>
            <a:off x="1139975" y="2717230"/>
            <a:ext cx="4876800" cy="3019425"/>
          </a:xfrm>
          <a:prstGeom prst="rect">
            <a:avLst/>
          </a:prstGeom>
        </p:spPr>
      </p:pic>
      <p:sp>
        <p:nvSpPr>
          <p:cNvPr id="4" name="Content Placeholder 3">
            <a:extLst>
              <a:ext uri="{FF2B5EF4-FFF2-40B4-BE49-F238E27FC236}">
                <a16:creationId xmlns:a16="http://schemas.microsoft.com/office/drawing/2014/main" id="{F9D32350-352D-416F-8223-C6533EBB9F21}"/>
              </a:ext>
            </a:extLst>
          </p:cNvPr>
          <p:cNvSpPr>
            <a:spLocks noGrp="1"/>
          </p:cNvSpPr>
          <p:nvPr>
            <p:ph sz="half" idx="2"/>
          </p:nvPr>
        </p:nvSpPr>
        <p:spPr/>
        <p:txBody>
          <a:bodyPr>
            <a:normAutofit/>
          </a:bodyPr>
          <a:lstStyle/>
          <a:p>
            <a:pPr marL="0" indent="0">
              <a:buNone/>
            </a:pPr>
            <a:endParaRPr lang="en-US"/>
          </a:p>
          <a:p>
            <a:r>
              <a:rPr lang="en-US" dirty="0"/>
              <a:t>Using the Backward elimination method, we were able to identify the following 9 variables that were not useful in predicting attrition in our classification model: </a:t>
            </a:r>
            <a:endParaRPr lang="en-US" dirty="0">
              <a:solidFill>
                <a:schemeClr val="tx1"/>
              </a:solidFill>
            </a:endParaRPr>
          </a:p>
          <a:p>
            <a:endParaRPr lang="en-US" dirty="0"/>
          </a:p>
        </p:txBody>
      </p:sp>
    </p:spTree>
    <p:extLst>
      <p:ext uri="{BB962C8B-B14F-4D97-AF65-F5344CB8AC3E}">
        <p14:creationId xmlns:p14="http://schemas.microsoft.com/office/powerpoint/2010/main" val="339975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DED4-2CCF-4C95-BFD7-906FDD2F96FE}"/>
              </a:ext>
            </a:extLst>
          </p:cNvPr>
          <p:cNvSpPr>
            <a:spLocks noGrp="1"/>
          </p:cNvSpPr>
          <p:nvPr>
            <p:ph type="title"/>
          </p:nvPr>
        </p:nvSpPr>
        <p:spPr>
          <a:xfrm>
            <a:off x="1141413" y="609600"/>
            <a:ext cx="8833011" cy="1424473"/>
          </a:xfrm>
        </p:spPr>
        <p:txBody>
          <a:bodyPr/>
          <a:lstStyle/>
          <a:p>
            <a:r>
              <a:rPr lang="en-US" dirty="0"/>
              <a:t>Data cleaning and Balancing</a:t>
            </a:r>
            <a:endParaRPr lang="en-GB" dirty="0"/>
          </a:p>
        </p:txBody>
      </p:sp>
      <p:sp>
        <p:nvSpPr>
          <p:cNvPr id="3" name="Content Placeholder 2">
            <a:extLst>
              <a:ext uri="{FF2B5EF4-FFF2-40B4-BE49-F238E27FC236}">
                <a16:creationId xmlns:a16="http://schemas.microsoft.com/office/drawing/2014/main" id="{811CAB3B-6377-4F8D-BC4E-7689C4C06907}"/>
              </a:ext>
            </a:extLst>
          </p:cNvPr>
          <p:cNvSpPr>
            <a:spLocks noGrp="1"/>
          </p:cNvSpPr>
          <p:nvPr>
            <p:ph sz="half" idx="1"/>
          </p:nvPr>
        </p:nvSpPr>
        <p:spPr>
          <a:xfrm>
            <a:off x="1054359" y="2034073"/>
            <a:ext cx="10842171" cy="4214327"/>
          </a:xfrm>
        </p:spPr>
        <p:txBody>
          <a:bodyPr/>
          <a:lstStyle/>
          <a:p>
            <a:r>
              <a:rPr lang="en-US" dirty="0"/>
              <a:t>Well our data is serious imbalanced, so the first challenge we faced was balancing it (83/16)%</a:t>
            </a:r>
          </a:p>
          <a:p>
            <a:r>
              <a:rPr lang="en-US" dirty="0"/>
              <a:t>Second we had a lot of factor variables which we needed to convert to dummies before beginning</a:t>
            </a:r>
          </a:p>
          <a:p>
            <a:r>
              <a:rPr lang="en-US" dirty="0"/>
              <a:t>Except this our data was squeaky clean</a:t>
            </a:r>
          </a:p>
          <a:p>
            <a:endParaRPr lang="en-GB" dirty="0"/>
          </a:p>
        </p:txBody>
      </p:sp>
    </p:spTree>
    <p:extLst>
      <p:ext uri="{BB962C8B-B14F-4D97-AF65-F5344CB8AC3E}">
        <p14:creationId xmlns:p14="http://schemas.microsoft.com/office/powerpoint/2010/main" val="366856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32</TotalTime>
  <Words>1615</Words>
  <Application>Microsoft Office PowerPoint</Application>
  <PresentationFormat>Widescreen</PresentationFormat>
  <Paragraphs>307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Exploratory data analysis</vt:lpstr>
      <vt:lpstr>EXPLORATORY DATA ANALYSIS</vt:lpstr>
      <vt:lpstr>Feature Selection</vt:lpstr>
      <vt:lpstr>Feature selection</vt:lpstr>
      <vt:lpstr>Data cleaning and Balancing</vt:lpstr>
      <vt:lpstr>Classification &amp; interpretation</vt:lpstr>
      <vt:lpstr>Classification &amp; interpretation</vt:lpstr>
      <vt:lpstr>Clustering &amp; interpretation</vt:lpstr>
      <vt:lpstr>Association rule mining</vt:lpstr>
      <vt:lpstr>Conclusions</vt:lpstr>
      <vt:lpstr>Personal evaluations</vt:lpstr>
      <vt:lpstr>Issue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117</cp:revision>
  <dcterms:modified xsi:type="dcterms:W3CDTF">2018-04-09T20:41:26Z</dcterms:modified>
</cp:coreProperties>
</file>