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8288000" cy="10287000"/>
  <p:notesSz cx="6858000" cy="9144000"/>
  <p:embeddedFontLst>
    <p:embeddedFont>
      <p:font typeface="Calibri" panose="020F0502020204030204"/>
      <p:regular r:id="rId23"/>
      <p:bold r:id="rId24"/>
      <p:italic r:id="rId25"/>
      <p:boldItalic r:id="rId26"/>
    </p:embeddedFont>
    <p:embeddedFont>
      <p:font typeface="Aldrich" panose="02000000000000000000"/>
      <p:regular r:id="rId27"/>
    </p:embeddedFont>
    <p:embeddedFont>
      <p:font typeface="Roboto" panose="02000000000000000000"/>
      <p:regular r:id="rId28"/>
      <p:bold r:id="rId29"/>
      <p:italic r:id="rId30"/>
      <p:boldItalic r:id="rId31"/>
    </p:embeddedFont>
    <p:embeddedFont>
      <p:font typeface="DM Sans"/>
      <p:bold r:id="rId32"/>
      <p:boldItalic r:id="rId33"/>
    </p:embeddedFont>
    <p:embeddedFont>
      <p:font typeface="Oswald"/>
      <p:bold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D418B9E-AFDD-4444-B8F3-98A0C3250A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c9923dd8_1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g262c9923dd8_1_3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2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c9923dd8_3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g262c9923dd8_3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c9923dd8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g262c9923dd8_0_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d4d81939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g262d4d81939_1_1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train data contains 19155 rows and 14 columns. The test data contains 2129 rows and 13 columns.</a:t>
            </a:r>
            <a:endParaRPr sz="1050">
              <a:solidFill>
                <a:srgbClr val="3C40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chemeClr val="dk1"/>
                </a:solidFill>
              </a:rPr>
              <a:t>The dataset contains 90% males and 8% females, while 1% identified as other.</a:t>
            </a:r>
            <a:endParaRPr sz="1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50" b="1">
                <a:solidFill>
                  <a:schemeClr val="dk1"/>
                </a:solidFill>
              </a:rPr>
              <a:t>This graph is the representation of the number of people who have relevant data scientist experience. About 71.99% of them have some sort of data scientist work experience, while 28.01% do not. </a:t>
            </a:r>
            <a:endParaRPr sz="1250" b="1">
              <a:solidFill>
                <a:schemeClr val="dk1"/>
              </a:solidFill>
            </a:endParaRPr>
          </a:p>
        </p:txBody>
      </p:sp>
      <p:sp>
        <p:nvSpPr>
          <p:cNvPr id="142" name="Google Shape;142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c9923dd8_1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g262c9923dd8_1_2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e462735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g262e4627352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c9923dd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g262c9923dd8_1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://drive.google.com/file/d/1ninw3Yzf8Azxbx3oZ2P3PatwgBacZTAy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83375" y="376250"/>
            <a:ext cx="18134481" cy="9534525"/>
          </a:xfrm>
          <a:custGeom>
            <a:avLst/>
            <a:gdLst/>
            <a:ahLst/>
            <a:cxnLst/>
            <a:rect l="l" t="t" r="r" b="b"/>
            <a:pathLst>
              <a:path w="17521238" h="9534525" extrusionOk="0">
                <a:moveTo>
                  <a:pt x="0" y="0"/>
                </a:moveTo>
                <a:lnTo>
                  <a:pt x="17521238" y="0"/>
                </a:lnTo>
                <a:lnTo>
                  <a:pt x="17521238" y="9534524"/>
                </a:lnTo>
                <a:lnTo>
                  <a:pt x="0" y="9534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 t="-18910" b="-189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637700" y="2095500"/>
            <a:ext cx="12968700" cy="25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ldrich" panose="02000000000000000000"/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MACHINE LEARNING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ldrich" panose="02000000000000000000"/>
              <a:buNone/>
            </a:pPr>
            <a:endParaRPr sz="20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5200"/>
              <a:buFont typeface="Aldrich" panose="02000000000000000000"/>
              <a:buNone/>
            </a:pPr>
            <a:r>
              <a:rPr lang="en-US" sz="46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Data-Driven HR: Anticipating Job Transitions among Data Science Trainees</a:t>
            </a:r>
            <a:endParaRPr sz="9400" b="1" i="0" u="none" strike="noStrike" cap="none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405012" y="6549075"/>
            <a:ext cx="9144000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Group 4A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3248275" y="4884625"/>
            <a:ext cx="12016200" cy="4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028700" y="789100"/>
            <a:ext cx="103413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PREPROCESSING</a:t>
            </a:r>
            <a:endParaRPr sz="6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028700" y="2025300"/>
            <a:ext cx="131796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drich" panose="02000000000000000000"/>
              <a:buChar char="●"/>
            </a:pPr>
            <a:r>
              <a:rPr lang="en-US" sz="3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Imbalanced data with uneven class distribution</a:t>
            </a:r>
            <a:endParaRPr sz="3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drich" panose="02000000000000000000"/>
              <a:buChar char="●"/>
            </a:pPr>
            <a:r>
              <a:rPr lang="en-US" sz="3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SMOTE technique</a:t>
            </a:r>
            <a:endParaRPr sz="3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9675" y="3896950"/>
            <a:ext cx="7067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795500" y="3896950"/>
            <a:ext cx="701992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3831400" y="9267450"/>
            <a:ext cx="42657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Before</a:t>
            </a:r>
            <a:endParaRPr sz="29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3312150" y="9267450"/>
            <a:ext cx="77922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After</a:t>
            </a:r>
            <a:endParaRPr sz="29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14075567" y="2297013"/>
            <a:ext cx="3197100" cy="6774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4613975" y="2572138"/>
            <a:ext cx="2349900" cy="326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1251575" y="2572138"/>
            <a:ext cx="2349900" cy="326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986675" y="2572138"/>
            <a:ext cx="2349900" cy="326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4625576" y="2572144"/>
            <a:ext cx="2251200" cy="334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727775" y="7169889"/>
            <a:ext cx="35490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0.77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0.81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0.78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767150" y="3167673"/>
            <a:ext cx="194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5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lang="en-US" sz="6625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839284" y="6373450"/>
            <a:ext cx="33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KNN</a:t>
            </a:r>
            <a:endParaRPr sz="3000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192959" y="3167673"/>
            <a:ext cx="194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5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lang="en-US" sz="6625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1454060" y="3167673"/>
            <a:ext cx="194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5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lang="en-US" sz="6625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4794839" y="3167662"/>
            <a:ext cx="20274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5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lang="en-US" sz="6625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970575" y="6374550"/>
            <a:ext cx="38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Logistic Regression</a:t>
            </a:r>
            <a:endParaRPr sz="30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11357920" y="6374546"/>
            <a:ext cx="259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Decision tree</a:t>
            </a:r>
            <a:endParaRPr sz="3000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4346051" y="6374549"/>
            <a:ext cx="33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Random forest</a:t>
            </a:r>
            <a:endParaRPr sz="3000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830825" y="886538"/>
            <a:ext cx="798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ANALYSIS</a:t>
            </a:r>
            <a:endParaRPr sz="6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082017" y="7169889"/>
            <a:ext cx="35490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0.72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0.72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0.73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0817994" y="7169889"/>
            <a:ext cx="35490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0.77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0.79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0.77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3887985" y="7169889"/>
            <a:ext cx="35490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0.82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0.82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0.82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16150" y="7169888"/>
            <a:ext cx="3699600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Accuracy score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P</a:t>
            </a: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recision score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F1 score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5198650" y="1376963"/>
            <a:ext cx="1219800" cy="1195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4"/>
          <p:cNvGrpSpPr/>
          <p:nvPr/>
        </p:nvGrpSpPr>
        <p:grpSpPr>
          <a:xfrm>
            <a:off x="9633850" y="2629600"/>
            <a:ext cx="13188980" cy="12246132"/>
            <a:chOff x="0" y="0"/>
            <a:chExt cx="812800" cy="812800"/>
          </a:xfrm>
        </p:grpSpPr>
        <p:sp>
          <p:nvSpPr>
            <p:cNvPr id="221" name="Google Shape;22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23" name="Google Shape;223;p24"/>
          <p:cNvSpPr txBox="1"/>
          <p:nvPr/>
        </p:nvSpPr>
        <p:spPr>
          <a:xfrm>
            <a:off x="11601822" y="4381504"/>
            <a:ext cx="7202100" cy="29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10" b="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82%</a:t>
            </a:r>
            <a:endParaRPr lang="en-US" sz="19410" b="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14905" y="7357653"/>
            <a:ext cx="6506442" cy="200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01800" y="-1964275"/>
            <a:ext cx="3071269" cy="307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60900" y="2815176"/>
            <a:ext cx="7202101" cy="641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5058825" y="4381500"/>
            <a:ext cx="131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TN</a:t>
            </a:r>
            <a:endParaRPr sz="3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7137375" y="6408400"/>
            <a:ext cx="131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TP</a:t>
            </a:r>
            <a:endParaRPr sz="3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249588" y="4381500"/>
            <a:ext cx="131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FP</a:t>
            </a:r>
            <a:endParaRPr sz="32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130738" y="6518000"/>
            <a:ext cx="131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FN</a:t>
            </a:r>
            <a:endParaRPr sz="32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1369475" y="1514300"/>
            <a:ext cx="1853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FP: Predicting a Person who Is Looking for a Job Change, but Actually Not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369475" y="806300"/>
            <a:ext cx="1672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FN: Predicting a Person Is </a:t>
            </a:r>
            <a:r>
              <a:rPr lang="en-US" sz="3400">
                <a:solidFill>
                  <a:srgbClr val="FF0000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NOT </a:t>
            </a:r>
            <a:r>
              <a:rPr lang="en-US" sz="34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Looking for a Job Change, but Actually are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5"/>
          <p:cNvGrpSpPr/>
          <p:nvPr/>
        </p:nvGrpSpPr>
        <p:grpSpPr>
          <a:xfrm>
            <a:off x="9564991" y="3939513"/>
            <a:ext cx="4216498" cy="899011"/>
            <a:chOff x="0" y="-19050"/>
            <a:chExt cx="1075555" cy="329755"/>
          </a:xfrm>
        </p:grpSpPr>
        <p:sp>
          <p:nvSpPr>
            <p:cNvPr id="238" name="Google Shape;238;p2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9" name="Google Shape;239;p25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40" name="Google Shape;240;p25"/>
          <p:cNvGrpSpPr/>
          <p:nvPr/>
        </p:nvGrpSpPr>
        <p:grpSpPr>
          <a:xfrm>
            <a:off x="9530818" y="1075203"/>
            <a:ext cx="2932393" cy="899044"/>
            <a:chOff x="0" y="-19050"/>
            <a:chExt cx="1075555" cy="329755"/>
          </a:xfrm>
        </p:grpSpPr>
        <p:sp>
          <p:nvSpPr>
            <p:cNvPr id="241" name="Google Shape;241;p2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25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3" name="Google Shape;243;p25"/>
          <p:cNvSpPr txBox="1"/>
          <p:nvPr/>
        </p:nvSpPr>
        <p:spPr>
          <a:xfrm>
            <a:off x="1268375" y="4012150"/>
            <a:ext cx="7997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FN: Cost of Predicting a Person Is </a:t>
            </a:r>
            <a:r>
              <a:rPr lang="en-US" sz="4000">
                <a:solidFill>
                  <a:srgbClr val="FF0000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NOT </a:t>
            </a:r>
            <a:r>
              <a:rPr lang="en-US" sz="4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Looking for a Job Change, but Actually are</a:t>
            </a:r>
            <a:endParaRPr sz="60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9700673" y="2308030"/>
            <a:ext cx="7124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Losing Valuable Employees</a:t>
            </a:r>
            <a:endParaRPr sz="2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3937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Loss of Specialized Knowledge</a:t>
            </a:r>
            <a:endParaRPr sz="2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9886798" y="1309181"/>
            <a:ext cx="712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Talent Loss</a:t>
            </a:r>
            <a:endParaRPr sz="28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734835" y="5289300"/>
            <a:ext cx="71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Recruitment and Onboarding Costs</a:t>
            </a:r>
            <a:endParaRPr sz="2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836360" y="4173478"/>
            <a:ext cx="712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Replacement Costs</a:t>
            </a:r>
            <a:endParaRPr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9836360" y="7638284"/>
            <a:ext cx="7124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Skills Gap</a:t>
            </a:r>
            <a:endParaRPr sz="2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3937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Succession Planning </a:t>
            </a:r>
            <a:endParaRPr sz="26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249" name="Google Shape;249;p25"/>
          <p:cNvGrpSpPr/>
          <p:nvPr/>
        </p:nvGrpSpPr>
        <p:grpSpPr>
          <a:xfrm>
            <a:off x="9564991" y="6374226"/>
            <a:ext cx="4216498" cy="899011"/>
            <a:chOff x="0" y="-19050"/>
            <a:chExt cx="1075555" cy="329755"/>
          </a:xfrm>
        </p:grpSpPr>
        <p:sp>
          <p:nvSpPr>
            <p:cNvPr id="250" name="Google Shape;250;p2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2" name="Google Shape;252;p25"/>
          <p:cNvSpPr txBox="1"/>
          <p:nvPr/>
        </p:nvSpPr>
        <p:spPr>
          <a:xfrm>
            <a:off x="9836360" y="6608173"/>
            <a:ext cx="712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Future Impact</a:t>
            </a:r>
            <a:endParaRPr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6"/>
          <p:cNvGrpSpPr/>
          <p:nvPr/>
        </p:nvGrpSpPr>
        <p:grpSpPr>
          <a:xfrm>
            <a:off x="6866450" y="6485775"/>
            <a:ext cx="4072697" cy="2672489"/>
            <a:chOff x="0" y="-19050"/>
            <a:chExt cx="1075555" cy="881486"/>
          </a:xfrm>
        </p:grpSpPr>
        <p:sp>
          <p:nvSpPr>
            <p:cNvPr id="258" name="Google Shape;258;p26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0" y="-19050"/>
              <a:ext cx="10755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0" name="Google Shape;260;p26"/>
          <p:cNvSpPr txBox="1"/>
          <p:nvPr/>
        </p:nvSpPr>
        <p:spPr>
          <a:xfrm>
            <a:off x="1158444" y="5649425"/>
            <a:ext cx="43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Wasted Resources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977213" y="5649425"/>
            <a:ext cx="38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Quality of Training</a:t>
            </a:r>
            <a:endParaRPr sz="3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1823462" y="5649425"/>
            <a:ext cx="530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Impact on Future Hiring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131850" y="1617175"/>
            <a:ext cx="120243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FP: Cost of Predicting a Person who Is Looking for a Job Change, but Actually Not</a:t>
            </a:r>
            <a:endParaRPr lang="en-US" sz="4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647147" y="384602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972701" y="4230521"/>
            <a:ext cx="784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1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8202933" y="384602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8510560" y="4230521"/>
            <a:ext cx="784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2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13758718" y="384602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269" name="Google Shape;269;p26"/>
          <p:cNvGrpSpPr/>
          <p:nvPr/>
        </p:nvGrpSpPr>
        <p:grpSpPr>
          <a:xfrm>
            <a:off x="1316300" y="6413175"/>
            <a:ext cx="4072697" cy="2672489"/>
            <a:chOff x="0" y="-19050"/>
            <a:chExt cx="1075555" cy="881486"/>
          </a:xfrm>
        </p:grpSpPr>
        <p:sp>
          <p:nvSpPr>
            <p:cNvPr id="270" name="Google Shape;270;p26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26"/>
            <p:cNvSpPr txBox="1"/>
            <p:nvPr/>
          </p:nvSpPr>
          <p:spPr>
            <a:xfrm>
              <a:off x="0" y="-19050"/>
              <a:ext cx="10755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2" name="Google Shape;272;p26"/>
          <p:cNvSpPr txBox="1"/>
          <p:nvPr/>
        </p:nvSpPr>
        <p:spPr>
          <a:xfrm>
            <a:off x="14084272" y="4230521"/>
            <a:ext cx="784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3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1160907" y="6989086"/>
            <a:ext cx="43884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Training Costs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Time and Effort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Recruitment Costs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6820350" y="7269125"/>
            <a:ext cx="38802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Mismatched Training Programs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275" name="Google Shape;275;p26"/>
          <p:cNvGrpSpPr/>
          <p:nvPr/>
        </p:nvGrpSpPr>
        <p:grpSpPr>
          <a:xfrm>
            <a:off x="12453800" y="6485775"/>
            <a:ext cx="4072697" cy="2672489"/>
            <a:chOff x="0" y="-19050"/>
            <a:chExt cx="1075555" cy="881486"/>
          </a:xfrm>
        </p:grpSpPr>
        <p:sp>
          <p:nvSpPr>
            <p:cNvPr id="276" name="Google Shape;276;p26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-19050"/>
              <a:ext cx="10755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8" name="Google Shape;278;p26"/>
          <p:cNvSpPr txBox="1"/>
          <p:nvPr/>
        </p:nvSpPr>
        <p:spPr>
          <a:xfrm>
            <a:off x="12515550" y="7061675"/>
            <a:ext cx="39492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make poor decisions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-3937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 panose="02000000000000000000"/>
              <a:buChar char="●"/>
            </a:pPr>
            <a:r>
              <a:rPr lang="en-US" sz="26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lower morale among existing one</a:t>
            </a:r>
            <a:endParaRPr sz="26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710575" y="6494174"/>
            <a:ext cx="5128800" cy="12741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" name="Google Shape;284;p27"/>
          <p:cNvGrpSpPr/>
          <p:nvPr/>
        </p:nvGrpSpPr>
        <p:grpSpPr>
          <a:xfrm>
            <a:off x="1900230" y="6616903"/>
            <a:ext cx="2932393" cy="899044"/>
            <a:chOff x="0" y="-19050"/>
            <a:chExt cx="1075555" cy="329755"/>
          </a:xfrm>
        </p:grpSpPr>
        <p:sp>
          <p:nvSpPr>
            <p:cNvPr id="285" name="Google Shape;285;p2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>
            <a:off x="12230975" y="2954674"/>
            <a:ext cx="5756478" cy="1274107"/>
            <a:chOff x="0" y="-19050"/>
            <a:chExt cx="1075555" cy="329755"/>
          </a:xfrm>
        </p:grpSpPr>
        <p:sp>
          <p:nvSpPr>
            <p:cNvPr id="288" name="Google Shape;288;p2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0" name="Google Shape;290;p27"/>
          <p:cNvSpPr txBox="1"/>
          <p:nvPr/>
        </p:nvSpPr>
        <p:spPr>
          <a:xfrm>
            <a:off x="3041404" y="1052513"/>
            <a:ext cx="12205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BUSINESS INSIGHTS</a:t>
            </a:r>
            <a:endParaRPr sz="6000" b="1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276213" y="3495125"/>
            <a:ext cx="586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improve </a:t>
            </a:r>
            <a:r>
              <a:rPr lang="en-US" sz="21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the </a:t>
            </a:r>
            <a:r>
              <a:rPr lang="en-US" sz="21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accuracy of prediction model</a:t>
            </a:r>
            <a:endParaRPr sz="21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2575725" y="3456638"/>
            <a:ext cx="517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Continuous Model Evaluation </a:t>
            </a:r>
            <a:endParaRPr sz="11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710624" y="3327965"/>
            <a:ext cx="5128694" cy="3261447"/>
          </a:xfrm>
          <a:custGeom>
            <a:avLst/>
            <a:gdLst/>
            <a:ahLst/>
            <a:cxnLst/>
            <a:rect l="l" t="t" r="r" b="b"/>
            <a:pathLst>
              <a:path w="5128694" h="3261447" extrusionOk="0">
                <a:moveTo>
                  <a:pt x="0" y="0"/>
                </a:moveTo>
                <a:lnTo>
                  <a:pt x="5128694" y="0"/>
                </a:lnTo>
                <a:lnTo>
                  <a:pt x="5128694" y="3261447"/>
                </a:lnTo>
                <a:lnTo>
                  <a:pt x="0" y="3261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t="-2416" b="-24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2212775" y="6850875"/>
            <a:ext cx="23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Mitigation</a:t>
            </a:r>
            <a:endParaRPr sz="28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295" name="Google Shape;295;p27"/>
          <p:cNvGrpSpPr/>
          <p:nvPr/>
        </p:nvGrpSpPr>
        <p:grpSpPr>
          <a:xfrm>
            <a:off x="12230975" y="5088274"/>
            <a:ext cx="5756478" cy="1274107"/>
            <a:chOff x="0" y="-19050"/>
            <a:chExt cx="1075555" cy="329755"/>
          </a:xfrm>
        </p:grpSpPr>
        <p:sp>
          <p:nvSpPr>
            <p:cNvPr id="296" name="Google Shape;296;p2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8" name="Google Shape;298;p27"/>
          <p:cNvSpPr txBox="1"/>
          <p:nvPr/>
        </p:nvSpPr>
        <p:spPr>
          <a:xfrm>
            <a:off x="6276213" y="5337425"/>
            <a:ext cx="5862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gain insights into job satisfaction and corroborate the accuracy of models</a:t>
            </a:r>
            <a:endParaRPr sz="21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2575700" y="5322250"/>
            <a:ext cx="517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Collect and Incorporate Employee Feedback</a:t>
            </a:r>
            <a:endParaRPr sz="25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300" name="Google Shape;300;p27"/>
          <p:cNvGrpSpPr/>
          <p:nvPr/>
        </p:nvGrpSpPr>
        <p:grpSpPr>
          <a:xfrm>
            <a:off x="12230975" y="7298074"/>
            <a:ext cx="5756478" cy="1274107"/>
            <a:chOff x="0" y="-19050"/>
            <a:chExt cx="1075555" cy="329755"/>
          </a:xfrm>
        </p:grpSpPr>
        <p:sp>
          <p:nvSpPr>
            <p:cNvPr id="301" name="Google Shape;301;p2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03" name="Google Shape;303;p27"/>
          <p:cNvSpPr txBox="1"/>
          <p:nvPr/>
        </p:nvSpPr>
        <p:spPr>
          <a:xfrm>
            <a:off x="6276213" y="7547225"/>
            <a:ext cx="5862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allows the company to make more informed decisions</a:t>
            </a:r>
            <a:endParaRPr sz="21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12880400" y="7532050"/>
            <a:ext cx="4545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Implement Secondary screening process </a:t>
            </a:r>
            <a:endParaRPr sz="25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843300" y="566925"/>
            <a:ext cx="17214616" cy="9153144"/>
          </a:xfrm>
          <a:custGeom>
            <a:avLst/>
            <a:gdLst/>
            <a:ahLst/>
            <a:cxnLst/>
            <a:rect l="l" t="t" r="r" b="b"/>
            <a:pathLst>
              <a:path w="17521238" h="9534525" extrusionOk="0">
                <a:moveTo>
                  <a:pt x="0" y="0"/>
                </a:moveTo>
                <a:lnTo>
                  <a:pt x="17521238" y="0"/>
                </a:lnTo>
                <a:lnTo>
                  <a:pt x="17521238" y="9534524"/>
                </a:lnTo>
                <a:lnTo>
                  <a:pt x="0" y="9534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 t="-18908" b="-189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6175650" y="2433200"/>
            <a:ext cx="59367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THANK YOU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4878612" y="5850150"/>
            <a:ext cx="9144000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Group 4A</a:t>
            </a: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850" y="433638"/>
            <a:ext cx="17458300" cy="94197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5947825" y="904150"/>
            <a:ext cx="52917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ldrich" panose="02000000000000000000"/>
              <a:buNone/>
            </a:pPr>
            <a:r>
              <a:rPr lang="en-US" sz="6600" i="0" u="none" strike="noStrike" cap="none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CONTENTS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5473763" y="2461551"/>
            <a:ext cx="1499974" cy="5660670"/>
            <a:chOff x="0" y="-19050"/>
            <a:chExt cx="368852" cy="1729188"/>
          </a:xfrm>
        </p:grpSpPr>
        <p:sp>
          <p:nvSpPr>
            <p:cNvPr id="95" name="Google Shape;95;p1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 extrusionOk="0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endParaRPr>
            </a:p>
          </p:txBody>
        </p:sp>
      </p:grpSp>
      <p:sp>
        <p:nvSpPr>
          <p:cNvPr id="97" name="Google Shape;97;p14"/>
          <p:cNvSpPr txBox="1"/>
          <p:nvPr/>
        </p:nvSpPr>
        <p:spPr>
          <a:xfrm>
            <a:off x="5700855" y="2870327"/>
            <a:ext cx="1003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0" b="1">
                <a:solidFill>
                  <a:srgbClr val="363636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01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00855" y="3921188"/>
            <a:ext cx="1003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0" b="1">
                <a:solidFill>
                  <a:srgbClr val="363636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02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700855" y="4972130"/>
            <a:ext cx="1003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0" b="1">
                <a:solidFill>
                  <a:srgbClr val="363636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03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700855" y="6105185"/>
            <a:ext cx="1003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0" b="1">
                <a:solidFill>
                  <a:srgbClr val="363636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04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652847" y="7074008"/>
            <a:ext cx="1003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0" b="1">
                <a:solidFill>
                  <a:srgbClr val="363636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05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443794" y="2997623"/>
            <a:ext cx="62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INTRODUCTION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443740" y="4040491"/>
            <a:ext cx="62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SUMMARY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443740" y="5140571"/>
            <a:ext cx="62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PRE-PROCESSING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443740" y="6226349"/>
            <a:ext cx="62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ANALYSIS</a:t>
            </a:r>
            <a:endParaRPr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443794" y="7230499"/>
            <a:ext cx="81114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CONCLUSION &amp; </a:t>
            </a: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BUSINESS INSIGHTS</a:t>
            </a:r>
            <a:endParaRPr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4947750" y="811475"/>
            <a:ext cx="839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joke of the day</a:t>
            </a:r>
            <a:endParaRPr sz="60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388000" y="5467150"/>
            <a:ext cx="1354800" cy="1375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807650" y="7253500"/>
            <a:ext cx="2515500" cy="3621300"/>
          </a:xfrm>
          <a:prstGeom prst="can">
            <a:avLst>
              <a:gd name="adj" fmla="val 10487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15"/>
          <p:cNvSpPr/>
          <p:nvPr/>
        </p:nvSpPr>
        <p:spPr>
          <a:xfrm flipH="1">
            <a:off x="4050925" y="2764750"/>
            <a:ext cx="5604000" cy="2942100"/>
          </a:xfrm>
          <a:prstGeom prst="flowChartMagneticTap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7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146050" y="3004450"/>
            <a:ext cx="44973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Why did the database administrator leave his job? </a:t>
            </a:r>
            <a:endParaRPr lang="en-US" sz="37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4507100" y="6095950"/>
            <a:ext cx="1354800" cy="1375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4199000" y="7904900"/>
            <a:ext cx="1971000" cy="2857500"/>
          </a:xfrm>
          <a:prstGeom prst="can">
            <a:avLst>
              <a:gd name="adj" fmla="val 10487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727000" y="4962800"/>
            <a:ext cx="5472000" cy="2942100"/>
          </a:xfrm>
          <a:prstGeom prst="flowChartMagneticTap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654925" y="5140850"/>
            <a:ext cx="4950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Because he couldn't handle too many relationships!</a:t>
            </a:r>
            <a:endParaRPr sz="39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pic>
        <p:nvPicPr>
          <p:cNvPr id="120" name="Google Shape;120;p15" title="mixkit-big-crowd-laughing-460.wav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095786" y="8561824"/>
            <a:ext cx="457200" cy="4572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1908400" y="972359"/>
            <a:ext cx="739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Why we choose?</a:t>
            </a:r>
            <a:endParaRPr b="1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830575" y="3205650"/>
            <a:ext cx="6764400" cy="3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27990" marR="0" lvl="1" indent="-342265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 panose="02000000000000000000"/>
              <a:buChar char="•"/>
            </a:pPr>
            <a:r>
              <a:rPr lang="en-US" sz="4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Relevance</a:t>
            </a:r>
            <a:endParaRPr sz="4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5720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427990" marR="0" lvl="1" indent="-342265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 panose="02000000000000000000"/>
              <a:buChar char="•"/>
            </a:pPr>
            <a:r>
              <a:rPr lang="en-US" sz="4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Real-world data</a:t>
            </a:r>
            <a:endParaRPr sz="4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83425" y="2605600"/>
            <a:ext cx="7835200" cy="5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11031520" y="6266636"/>
            <a:ext cx="5824345" cy="1895102"/>
            <a:chOff x="0" y="-19050"/>
            <a:chExt cx="1075555" cy="329755"/>
          </a:xfrm>
        </p:grpSpPr>
        <p:sp>
          <p:nvSpPr>
            <p:cNvPr id="133" name="Google Shape;133;p1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5" name="Google Shape;135;p17"/>
          <p:cNvSpPr txBox="1"/>
          <p:nvPr/>
        </p:nvSpPr>
        <p:spPr>
          <a:xfrm>
            <a:off x="1329600" y="665000"/>
            <a:ext cx="8138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60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SUMMARY</a:t>
            </a:r>
            <a:endParaRPr sz="6000" b="1"/>
          </a:p>
        </p:txBody>
      </p:sp>
      <p:sp>
        <p:nvSpPr>
          <p:cNvPr id="136" name="Google Shape;136;p17"/>
          <p:cNvSpPr txBox="1"/>
          <p:nvPr/>
        </p:nvSpPr>
        <p:spPr>
          <a:xfrm>
            <a:off x="1018988" y="6081700"/>
            <a:ext cx="71028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city_ development _index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gender</a:t>
            </a:r>
            <a:endParaRPr sz="24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relevent_experience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enrolled_unive</a:t>
            </a: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rs</a:t>
            </a: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ity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education_level</a:t>
            </a:r>
            <a:endParaRPr sz="24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drich" panose="020000000000000000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major_discipline</a:t>
            </a:r>
            <a:endParaRPr sz="24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9475" y="2033201"/>
            <a:ext cx="16009513" cy="360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891763" y="5459200"/>
            <a:ext cx="49911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experience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company_size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company_type</a:t>
            </a:r>
            <a:endParaRPr sz="2400" b="1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last_new_job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training_hours</a:t>
            </a:r>
            <a:endParaRPr sz="24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0882863" y="6495275"/>
            <a:ext cx="5973000" cy="1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T</a:t>
            </a:r>
            <a:r>
              <a:rPr lang="en-US" sz="24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arget</a:t>
            </a:r>
            <a:r>
              <a:rPr lang="en-US" sz="24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: </a:t>
            </a:r>
            <a:endParaRPr sz="24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0 – Not looking for job change</a:t>
            </a:r>
            <a:endParaRPr sz="2200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1 – Looking for a job change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819573" y="6656100"/>
            <a:ext cx="4195202" cy="1895102"/>
            <a:chOff x="0" y="-19050"/>
            <a:chExt cx="1075555" cy="329755"/>
          </a:xfrm>
        </p:grpSpPr>
        <p:sp>
          <p:nvSpPr>
            <p:cNvPr id="145" name="Google Shape;145;p1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819573" y="2363000"/>
            <a:ext cx="4195202" cy="1895102"/>
            <a:chOff x="0" y="-19050"/>
            <a:chExt cx="1075555" cy="329755"/>
          </a:xfrm>
        </p:grpSpPr>
        <p:sp>
          <p:nvSpPr>
            <p:cNvPr id="148" name="Google Shape;148;p1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 extrusionOk="0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0" y="-19050"/>
              <a:ext cx="1075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0" name="Google Shape;150;p18"/>
          <p:cNvSpPr txBox="1"/>
          <p:nvPr/>
        </p:nvSpPr>
        <p:spPr>
          <a:xfrm>
            <a:off x="619775" y="2651150"/>
            <a:ext cx="45948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36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personal </a:t>
            </a:r>
            <a:endParaRPr sz="36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36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factors</a:t>
            </a:r>
            <a:endParaRPr sz="36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184955" y="3087740"/>
            <a:ext cx="3474576" cy="647827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3250359" y="3087740"/>
            <a:ext cx="3474576" cy="647827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12225" y="1009700"/>
            <a:ext cx="4095897" cy="41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292475" y="1009700"/>
            <a:ext cx="7026125" cy="41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84960" y="6006925"/>
            <a:ext cx="7585577" cy="34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-92275" y="6928050"/>
            <a:ext cx="60189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environmental </a:t>
            </a:r>
            <a:endParaRPr sz="36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factors</a:t>
            </a:r>
            <a:endParaRPr sz="3600" b="1">
              <a:solidFill>
                <a:schemeClr val="dk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1028700" y="992125"/>
            <a:ext cx="96474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DATA PREPROCESSING</a:t>
            </a:r>
            <a:endParaRPr sz="6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Handling Missing Variables</a:t>
            </a:r>
            <a:endParaRPr sz="38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028700" y="3063600"/>
            <a:ext cx="10171800" cy="5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 panose="02000000000000000000"/>
              <a:buAutoNum type="arabicPeriod"/>
            </a:pPr>
            <a:r>
              <a:rPr lang="en-US" sz="30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Benchmark -Without handling missing values</a:t>
            </a:r>
            <a:endParaRPr sz="3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 panose="02000000000000000000"/>
              <a:buAutoNum type="arabicPeriod"/>
            </a:pPr>
            <a:r>
              <a:rPr lang="en-US" sz="3000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Dropped null values.</a:t>
            </a:r>
            <a:endParaRPr sz="3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13716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drich" panose="02000000000000000000"/>
              <a:buChar char="●"/>
            </a:pPr>
            <a:r>
              <a:rPr lang="en-US" sz="3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Dropping rows with null values is not a feasible option (46% of total rows).</a:t>
            </a:r>
            <a:endParaRPr sz="3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13716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drich" panose="02000000000000000000"/>
              <a:buChar char="●"/>
            </a:pPr>
            <a:r>
              <a:rPr lang="en-US" sz="3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Dropped columns which have less data correlation.</a:t>
            </a:r>
            <a:endParaRPr sz="3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 panose="02000000000000000000"/>
              <a:buAutoNum type="arabicPeriod"/>
            </a:pPr>
            <a:r>
              <a:rPr lang="en-US" sz="3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Filled up missing values with mean.</a:t>
            </a:r>
            <a:endParaRPr sz="3000">
              <a:solidFill>
                <a:schemeClr val="lt1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  <a:p>
            <a:pPr marL="9144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 panose="02000000000000000000"/>
              <a:buAutoNum type="arabicPeriod"/>
            </a:pPr>
            <a:r>
              <a:rPr lang="en-US" sz="30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Filled up missing values with random variables.</a:t>
            </a:r>
            <a:endParaRPr sz="3000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pSp>
        <p:nvGrpSpPr>
          <p:cNvPr id="163" name="Google Shape;163;p19"/>
          <p:cNvGrpSpPr/>
          <p:nvPr/>
        </p:nvGrpSpPr>
        <p:grpSpPr>
          <a:xfrm>
            <a:off x="11528325" y="6390700"/>
            <a:ext cx="6331007" cy="2629709"/>
            <a:chOff x="0" y="-19050"/>
            <a:chExt cx="1744800" cy="561340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 extrusionOk="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0" y="-19050"/>
              <a:ext cx="1744800" cy="5613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11528326" y="7506338"/>
            <a:ext cx="686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27990" marR="0" lvl="1" indent="-266065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 panose="02000000000000000000"/>
              <a:buChar char="•"/>
            </a:pPr>
            <a:r>
              <a:rPr lang="en-US" sz="2800">
                <a:solidFill>
                  <a:schemeClr val="lt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large portion of missing values</a:t>
            </a:r>
            <a:endParaRPr sz="2800"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28325" y="2098275"/>
            <a:ext cx="6144485" cy="40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1028700" y="978475"/>
            <a:ext cx="11638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Benchmark-Without </a:t>
            </a: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Handling Missing Variables</a:t>
            </a:r>
            <a:endParaRPr sz="6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952500" y="4191000"/>
          <a:ext cx="16383000" cy="3000000"/>
        </p:xfrm>
        <a:graphic>
          <a:graphicData uri="http://schemas.openxmlformats.org/drawingml/2006/table">
            <a:tbl>
              <a:tblPr>
                <a:noFill/>
                <a:tableStyleId>{AD418B9E-AFDD-4444-B8F3-98A0C3250ACC}</a:tableStyleId>
              </a:tblPr>
              <a:tblGrid>
                <a:gridCol w="4095750"/>
                <a:gridCol w="4095750"/>
                <a:gridCol w="4095750"/>
                <a:gridCol w="4095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11111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ACCURACY</a:t>
                      </a:r>
                      <a:endParaRPr sz="3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PRECISION SCORE</a:t>
                      </a:r>
                      <a:endParaRPr sz="3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F1 SCORE</a:t>
                      </a:r>
                      <a:endParaRPr sz="3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KNN</a:t>
                      </a:r>
                      <a:endParaRPr sz="2400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74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16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23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LOGISTIC REGRESSION</a:t>
                      </a:r>
                      <a:endParaRPr sz="2400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76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25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34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DECISION TREE</a:t>
                      </a:r>
                      <a:endParaRPr sz="2400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80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64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62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FOREST</a:t>
                      </a:r>
                      <a:endParaRPr sz="2400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78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44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50</a:t>
                      </a:r>
                      <a:endParaRPr sz="27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0" marB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1028700" y="978475"/>
            <a:ext cx="1163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rPr>
              <a:t>Handling Missing Variables</a:t>
            </a:r>
            <a:endParaRPr sz="6000" b="1">
              <a:solidFill>
                <a:srgbClr val="FFFFFF"/>
              </a:solidFill>
              <a:latin typeface="Aldrich" panose="02000000000000000000"/>
              <a:ea typeface="Aldrich" panose="02000000000000000000"/>
              <a:cs typeface="Aldrich" panose="02000000000000000000"/>
              <a:sym typeface="Aldrich" panose="02000000000000000000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126726" y="2536900"/>
            <a:ext cx="1163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highlight>
                  <a:srgbClr val="FF0000"/>
                </a:highlight>
              </a:rPr>
              <a:t>BEFORE SMOTE</a:t>
            </a:r>
            <a:endParaRPr sz="900">
              <a:highlight>
                <a:srgbClr val="FF0000"/>
              </a:highlight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26725" y="3057627"/>
            <a:ext cx="11894999" cy="308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26726" y="6370846"/>
            <a:ext cx="11895000" cy="305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5OWIxYTE0MzgyYTBlMjhjNzJlOTEyOTg4YjFlMDI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演示</Application>
  <PresentationFormat/>
  <Paragraphs>252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</vt:lpstr>
      <vt:lpstr>Calibri</vt:lpstr>
      <vt:lpstr>Aldrich</vt:lpstr>
      <vt:lpstr>Roboto</vt:lpstr>
      <vt:lpstr>Times New Roman</vt:lpstr>
      <vt:lpstr>DM Sans</vt:lpstr>
      <vt:lpstr>Oswald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WST</cp:lastModifiedBy>
  <cp:revision>1</cp:revision>
  <dcterms:created xsi:type="dcterms:W3CDTF">2024-04-13T02:59:57Z</dcterms:created>
  <dcterms:modified xsi:type="dcterms:W3CDTF">2024-04-13T02:59:57Z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49126B3CDA08437CBD8386A6A11E6E2E_12</vt:lpwstr>
  </property>
  <property fmtid="{D5CDD505-2E9C-101B-9397-08002B2CF9AE}" pid="3" name="KSOProductBuildVer">
    <vt:lpwstr>2052-12.1.0.16729</vt:lpwstr>
  </property>
</Properties>
</file>