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56" r:id="rId1"/>
  </p:sldMasterIdLst>
  <p:notesMasterIdLst>
    <p:notesMasterId r:id="rId23"/>
  </p:notesMasterIdLst>
  <p:handoutMasterIdLst>
    <p:handoutMasterId r:id="rId24"/>
  </p:handoutMasterIdLst>
  <p:sldIdLst>
    <p:sldId id="256" r:id="rId2"/>
    <p:sldId id="488" r:id="rId3"/>
    <p:sldId id="458" r:id="rId4"/>
    <p:sldId id="459" r:id="rId5"/>
    <p:sldId id="431" r:id="rId6"/>
    <p:sldId id="501" r:id="rId7"/>
    <p:sldId id="489" r:id="rId8"/>
    <p:sldId id="490" r:id="rId9"/>
    <p:sldId id="491" r:id="rId10"/>
    <p:sldId id="492" r:id="rId11"/>
    <p:sldId id="493" r:id="rId12"/>
    <p:sldId id="494" r:id="rId13"/>
    <p:sldId id="497" r:id="rId14"/>
    <p:sldId id="495" r:id="rId15"/>
    <p:sldId id="496" r:id="rId16"/>
    <p:sldId id="470" r:id="rId17"/>
    <p:sldId id="471" r:id="rId18"/>
    <p:sldId id="480" r:id="rId19"/>
    <p:sldId id="499" r:id="rId20"/>
    <p:sldId id="502" r:id="rId21"/>
    <p:sldId id="498" r:id="rId22"/>
  </p:sldIdLst>
  <p:sldSz cx="9144000" cy="6858000" type="screen4x3"/>
  <p:notesSz cx="7099300" cy="10234613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Calibri" pitchFamily="34" charset="0"/>
        <a:ea typeface="+mn-ea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Calibri" pitchFamily="34" charset="0"/>
        <a:ea typeface="+mn-ea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Calibri" pitchFamily="34" charset="0"/>
        <a:ea typeface="+mn-ea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Calibri" pitchFamily="34" charset="0"/>
        <a:ea typeface="+mn-ea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B6DA9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7" autoAdjust="0"/>
    <p:restoredTop sz="85646" autoAdjust="0"/>
  </p:normalViewPr>
  <p:slideViewPr>
    <p:cSldViewPr>
      <p:cViewPr varScale="1">
        <p:scale>
          <a:sx n="62" d="100"/>
          <a:sy n="62" d="100"/>
        </p:scale>
        <p:origin x="-1092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86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370AB21-8BA9-49A3-A3B5-6FAEF0B67C0D}" type="datetimeFigureOut">
              <a:rPr lang="de-AT"/>
              <a:pPr>
                <a:defRPr/>
              </a:pPr>
              <a:t>26.09.2013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7CAFC9F2-97C2-4F0A-AEA3-5944DA1B4768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7553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27651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3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488" tIns="50694" rIns="97488" bIns="50694" numCol="1" anchor="t" anchorCtr="0" compatLnSpc="1">
            <a:prstTxWarp prst="textNoShape">
              <a:avLst/>
            </a:prstTxWarp>
          </a:bodyPr>
          <a:lstStyle>
            <a:lvl1pPr defTabSz="487363">
              <a:buClrTx/>
              <a:buSzPct val="45000"/>
              <a:buFontTx/>
              <a:buNone/>
              <a:tabLst>
                <a:tab pos="784225" algn="l"/>
                <a:tab pos="1568450" algn="l"/>
                <a:tab pos="2352675" algn="l"/>
                <a:tab pos="31369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73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488" tIns="50694" rIns="97488" bIns="50694" numCol="1" anchor="t" anchorCtr="0" compatLnSpc="1">
            <a:prstTxWarp prst="textNoShape">
              <a:avLst/>
            </a:prstTxWarp>
          </a:bodyPr>
          <a:lstStyle>
            <a:lvl1pPr algn="r" defTabSz="487363">
              <a:buClrTx/>
              <a:buSzPct val="45000"/>
              <a:buFontTx/>
              <a:buNone/>
              <a:tabLst>
                <a:tab pos="784225" algn="l"/>
                <a:tab pos="1568450" algn="l"/>
                <a:tab pos="2352675" algn="l"/>
                <a:tab pos="31369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de-AT"/>
              <a:t>13.04.11</a:t>
            </a:r>
          </a:p>
        </p:txBody>
      </p:sp>
      <p:sp>
        <p:nvSpPr>
          <p:cNvPr id="27654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1750" cy="38338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6900" cy="460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488" tIns="50694" rIns="97488" bIns="5069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AT" noProof="0" smtClean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9721850"/>
            <a:ext cx="3073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488" tIns="50694" rIns="97488" bIns="50694" numCol="1" anchor="b" anchorCtr="0" compatLnSpc="1">
            <a:prstTxWarp prst="textNoShape">
              <a:avLst/>
            </a:prstTxWarp>
          </a:bodyPr>
          <a:lstStyle>
            <a:lvl1pPr defTabSz="487363">
              <a:buClrTx/>
              <a:buSzPct val="45000"/>
              <a:buFontTx/>
              <a:buNone/>
              <a:tabLst>
                <a:tab pos="784225" algn="l"/>
                <a:tab pos="1568450" algn="l"/>
                <a:tab pos="2352675" algn="l"/>
                <a:tab pos="31369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3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488" tIns="50694" rIns="97488" bIns="50694" numCol="1" anchor="b" anchorCtr="0" compatLnSpc="1">
            <a:prstTxWarp prst="textNoShape">
              <a:avLst/>
            </a:prstTxWarp>
          </a:bodyPr>
          <a:lstStyle>
            <a:lvl1pPr algn="r" defTabSz="487363">
              <a:buClrTx/>
              <a:buSzPct val="45000"/>
              <a:buFontTx/>
              <a:buNone/>
              <a:tabLst>
                <a:tab pos="784225" algn="l"/>
                <a:tab pos="1568450" algn="l"/>
                <a:tab pos="2352675" algn="l"/>
                <a:tab pos="31369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0E4F32C-A1D9-435A-B1EA-2E770A5569EB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506395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defTabSz="487363" eaLnBrk="0" hangingPunct="0">
              <a:tabLst>
                <a:tab pos="784225" algn="l"/>
                <a:tab pos="1568450" algn="l"/>
                <a:tab pos="2352675" algn="l"/>
                <a:tab pos="3136900" algn="l"/>
              </a:tabLst>
              <a:defRPr>
                <a:solidFill>
                  <a:schemeClr val="bg1"/>
                </a:solidFill>
                <a:latin typeface="Calibri" pitchFamily="34" charset="0"/>
              </a:defRPr>
            </a:lvl1pPr>
            <a:lvl2pPr defTabSz="487363" eaLnBrk="0" hangingPunct="0">
              <a:tabLst>
                <a:tab pos="784225" algn="l"/>
                <a:tab pos="1568450" algn="l"/>
                <a:tab pos="2352675" algn="l"/>
                <a:tab pos="3136900" algn="l"/>
              </a:tabLst>
              <a:defRPr>
                <a:solidFill>
                  <a:schemeClr val="bg1"/>
                </a:solidFill>
                <a:latin typeface="Calibri" pitchFamily="34" charset="0"/>
              </a:defRPr>
            </a:lvl2pPr>
            <a:lvl3pPr defTabSz="487363" eaLnBrk="0" hangingPunct="0">
              <a:tabLst>
                <a:tab pos="784225" algn="l"/>
                <a:tab pos="1568450" algn="l"/>
                <a:tab pos="2352675" algn="l"/>
                <a:tab pos="3136900" algn="l"/>
              </a:tabLst>
              <a:defRPr>
                <a:solidFill>
                  <a:schemeClr val="bg1"/>
                </a:solidFill>
                <a:latin typeface="Calibri" pitchFamily="34" charset="0"/>
              </a:defRPr>
            </a:lvl3pPr>
            <a:lvl4pPr defTabSz="487363" eaLnBrk="0" hangingPunct="0">
              <a:tabLst>
                <a:tab pos="784225" algn="l"/>
                <a:tab pos="1568450" algn="l"/>
                <a:tab pos="2352675" algn="l"/>
                <a:tab pos="3136900" algn="l"/>
              </a:tabLst>
              <a:defRPr>
                <a:solidFill>
                  <a:schemeClr val="bg1"/>
                </a:solidFill>
                <a:latin typeface="Calibri" pitchFamily="34" charset="0"/>
              </a:defRPr>
            </a:lvl4pPr>
            <a:lvl5pPr defTabSz="487363" eaLnBrk="0" hangingPunct="0">
              <a:tabLst>
                <a:tab pos="784225" algn="l"/>
                <a:tab pos="1568450" algn="l"/>
                <a:tab pos="2352675" algn="l"/>
                <a:tab pos="3136900" algn="l"/>
              </a:tabLst>
              <a:defRPr>
                <a:solidFill>
                  <a:schemeClr val="bg1"/>
                </a:solidFill>
                <a:latin typeface="Calibri" pitchFamily="34" charset="0"/>
              </a:defRPr>
            </a:lvl5pPr>
            <a:lvl6pPr marL="2514600" indent="-228600" defTabSz="4873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84225" algn="l"/>
                <a:tab pos="1568450" algn="l"/>
                <a:tab pos="2352675" algn="l"/>
                <a:tab pos="3136900" algn="l"/>
              </a:tabLst>
              <a:defRPr>
                <a:solidFill>
                  <a:schemeClr val="bg1"/>
                </a:solidFill>
                <a:latin typeface="Calibri" pitchFamily="34" charset="0"/>
              </a:defRPr>
            </a:lvl6pPr>
            <a:lvl7pPr marL="2971800" indent="-228600" defTabSz="4873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84225" algn="l"/>
                <a:tab pos="1568450" algn="l"/>
                <a:tab pos="2352675" algn="l"/>
                <a:tab pos="3136900" algn="l"/>
              </a:tabLst>
              <a:defRPr>
                <a:solidFill>
                  <a:schemeClr val="bg1"/>
                </a:solidFill>
                <a:latin typeface="Calibri" pitchFamily="34" charset="0"/>
              </a:defRPr>
            </a:lvl7pPr>
            <a:lvl8pPr marL="3429000" indent="-228600" defTabSz="4873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84225" algn="l"/>
                <a:tab pos="1568450" algn="l"/>
                <a:tab pos="2352675" algn="l"/>
                <a:tab pos="3136900" algn="l"/>
              </a:tabLst>
              <a:defRPr>
                <a:solidFill>
                  <a:schemeClr val="bg1"/>
                </a:solidFill>
                <a:latin typeface="Calibri" pitchFamily="34" charset="0"/>
              </a:defRPr>
            </a:lvl8pPr>
            <a:lvl9pPr marL="3886200" indent="-228600" defTabSz="4873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84225" algn="l"/>
                <a:tab pos="1568450" algn="l"/>
                <a:tab pos="2352675" algn="l"/>
                <a:tab pos="3136900" algn="l"/>
              </a:tabLst>
              <a:defRPr>
                <a:solidFill>
                  <a:schemeClr val="bg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AT" smtClean="0">
                <a:solidFill>
                  <a:srgbClr val="000000"/>
                </a:solidFill>
                <a:latin typeface="Times New Roman" pitchFamily="18" charset="0"/>
              </a:rPr>
              <a:t>13.04.11</a:t>
            </a:r>
          </a:p>
        </p:txBody>
      </p:sp>
      <p:sp>
        <p:nvSpPr>
          <p:cNvPr id="28675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87363" eaLnBrk="0" hangingPunct="0">
              <a:tabLst>
                <a:tab pos="784225" algn="l"/>
                <a:tab pos="1568450" algn="l"/>
                <a:tab pos="2352675" algn="l"/>
                <a:tab pos="3136900" algn="l"/>
              </a:tabLst>
              <a:defRPr>
                <a:solidFill>
                  <a:schemeClr val="bg1"/>
                </a:solidFill>
                <a:latin typeface="Calibri" pitchFamily="34" charset="0"/>
              </a:defRPr>
            </a:lvl1pPr>
            <a:lvl2pPr defTabSz="487363" eaLnBrk="0" hangingPunct="0">
              <a:tabLst>
                <a:tab pos="784225" algn="l"/>
                <a:tab pos="1568450" algn="l"/>
                <a:tab pos="2352675" algn="l"/>
                <a:tab pos="3136900" algn="l"/>
              </a:tabLst>
              <a:defRPr>
                <a:solidFill>
                  <a:schemeClr val="bg1"/>
                </a:solidFill>
                <a:latin typeface="Calibri" pitchFamily="34" charset="0"/>
              </a:defRPr>
            </a:lvl2pPr>
            <a:lvl3pPr defTabSz="487363" eaLnBrk="0" hangingPunct="0">
              <a:tabLst>
                <a:tab pos="784225" algn="l"/>
                <a:tab pos="1568450" algn="l"/>
                <a:tab pos="2352675" algn="l"/>
                <a:tab pos="3136900" algn="l"/>
              </a:tabLst>
              <a:defRPr>
                <a:solidFill>
                  <a:schemeClr val="bg1"/>
                </a:solidFill>
                <a:latin typeface="Calibri" pitchFamily="34" charset="0"/>
              </a:defRPr>
            </a:lvl3pPr>
            <a:lvl4pPr defTabSz="487363" eaLnBrk="0" hangingPunct="0">
              <a:tabLst>
                <a:tab pos="784225" algn="l"/>
                <a:tab pos="1568450" algn="l"/>
                <a:tab pos="2352675" algn="l"/>
                <a:tab pos="3136900" algn="l"/>
              </a:tabLst>
              <a:defRPr>
                <a:solidFill>
                  <a:schemeClr val="bg1"/>
                </a:solidFill>
                <a:latin typeface="Calibri" pitchFamily="34" charset="0"/>
              </a:defRPr>
            </a:lvl4pPr>
            <a:lvl5pPr defTabSz="487363" eaLnBrk="0" hangingPunct="0">
              <a:tabLst>
                <a:tab pos="784225" algn="l"/>
                <a:tab pos="1568450" algn="l"/>
                <a:tab pos="2352675" algn="l"/>
                <a:tab pos="3136900" algn="l"/>
              </a:tabLst>
              <a:defRPr>
                <a:solidFill>
                  <a:schemeClr val="bg1"/>
                </a:solidFill>
                <a:latin typeface="Calibri" pitchFamily="34" charset="0"/>
              </a:defRPr>
            </a:lvl5pPr>
            <a:lvl6pPr marL="2514600" indent="-228600" defTabSz="4873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84225" algn="l"/>
                <a:tab pos="1568450" algn="l"/>
                <a:tab pos="2352675" algn="l"/>
                <a:tab pos="3136900" algn="l"/>
              </a:tabLst>
              <a:defRPr>
                <a:solidFill>
                  <a:schemeClr val="bg1"/>
                </a:solidFill>
                <a:latin typeface="Calibri" pitchFamily="34" charset="0"/>
              </a:defRPr>
            </a:lvl6pPr>
            <a:lvl7pPr marL="2971800" indent="-228600" defTabSz="4873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84225" algn="l"/>
                <a:tab pos="1568450" algn="l"/>
                <a:tab pos="2352675" algn="l"/>
                <a:tab pos="3136900" algn="l"/>
              </a:tabLst>
              <a:defRPr>
                <a:solidFill>
                  <a:schemeClr val="bg1"/>
                </a:solidFill>
                <a:latin typeface="Calibri" pitchFamily="34" charset="0"/>
              </a:defRPr>
            </a:lvl7pPr>
            <a:lvl8pPr marL="3429000" indent="-228600" defTabSz="4873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84225" algn="l"/>
                <a:tab pos="1568450" algn="l"/>
                <a:tab pos="2352675" algn="l"/>
                <a:tab pos="3136900" algn="l"/>
              </a:tabLst>
              <a:defRPr>
                <a:solidFill>
                  <a:schemeClr val="bg1"/>
                </a:solidFill>
                <a:latin typeface="Calibri" pitchFamily="34" charset="0"/>
              </a:defRPr>
            </a:lvl8pPr>
            <a:lvl9pPr marL="3886200" indent="-228600" defTabSz="4873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84225" algn="l"/>
                <a:tab pos="1568450" algn="l"/>
                <a:tab pos="2352675" algn="l"/>
                <a:tab pos="3136900" algn="l"/>
              </a:tabLst>
              <a:defRPr>
                <a:solidFill>
                  <a:schemeClr val="bg1"/>
                </a:solidFill>
                <a:latin typeface="Calibri" pitchFamily="34" charset="0"/>
              </a:defRPr>
            </a:lvl9pPr>
          </a:lstStyle>
          <a:p>
            <a:pPr eaLnBrk="1" hangingPunct="1"/>
            <a:fld id="{4C5D3A2F-F305-47BB-BF35-E296D27272E7}" type="slidenum">
              <a:rPr lang="de-AT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</a:t>
            </a:fld>
            <a:endParaRPr lang="de-AT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0763" y="785813"/>
            <a:ext cx="5056187" cy="37925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78487" cy="46053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048" tIns="49524" rIns="99048" bIns="49524" anchor="ctr"/>
          <a:lstStyle/>
          <a:p>
            <a:endParaRPr lang="de-AT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13.04.11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E4F32C-A1D9-435A-B1EA-2E770A5569EB}" type="slidenum">
              <a:rPr lang="de-AT" smtClean="0"/>
              <a:pPr>
                <a:defRPr/>
              </a:pPr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6758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13.04.11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E4F32C-A1D9-435A-B1EA-2E770A5569EB}" type="slidenum">
              <a:rPr lang="de-AT" smtClean="0"/>
              <a:pPr>
                <a:defRPr/>
              </a:pPr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6758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13.04.11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0E4F32C-A1D9-435A-B1EA-2E770A5569EB}" type="slidenum">
              <a:rPr lang="de-AT" smtClean="0"/>
              <a:pPr>
                <a:defRPr/>
              </a:pPr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675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20C-DE09-48CB-AC52-ABAB05BAF83B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08054D-6AAD-48A8-A684-D388ED6E034E}" type="slidenum">
              <a:rPr lang="de-AT" smtClean="0"/>
              <a:pPr>
                <a:defRPr/>
              </a:pPr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9756032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20C-DE09-48CB-AC52-ABAB05BAF83B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08054D-6AAD-48A8-A684-D388ED6E034E}" type="slidenum">
              <a:rPr lang="de-AT" smtClean="0"/>
              <a:pPr>
                <a:defRPr/>
              </a:pPr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8865031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20C-DE09-48CB-AC52-ABAB05BAF83B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08054D-6AAD-48A8-A684-D388ED6E034E}" type="slidenum">
              <a:rPr lang="de-AT" smtClean="0"/>
              <a:pPr>
                <a:defRPr/>
              </a:pPr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4612988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04950"/>
            <a:ext cx="8226425" cy="14335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2013/03/21</a:t>
            </a:r>
            <a:endParaRPr lang="de-AT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9FDEB-E7D0-440B-9762-29A37F55A1EE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4001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20C-DE09-48CB-AC52-ABAB05BAF83B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08054D-6AAD-48A8-A684-D388ED6E034E}" type="slidenum">
              <a:rPr lang="de-AT" smtClean="0"/>
              <a:pPr>
                <a:defRPr/>
              </a:pPr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0563386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20C-DE09-48CB-AC52-ABAB05BAF83B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08054D-6AAD-48A8-A684-D388ED6E034E}" type="slidenum">
              <a:rPr lang="de-AT" smtClean="0"/>
              <a:pPr>
                <a:defRPr/>
              </a:pPr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8136406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20C-DE09-48CB-AC52-ABAB05BAF83B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08054D-6AAD-48A8-A684-D388ED6E034E}" type="slidenum">
              <a:rPr lang="de-AT" smtClean="0"/>
              <a:pPr>
                <a:defRPr/>
              </a:pPr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0896344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20C-DE09-48CB-AC52-ABAB05BAF83B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08054D-6AAD-48A8-A684-D388ED6E034E}" type="slidenum">
              <a:rPr lang="de-AT" smtClean="0"/>
              <a:pPr>
                <a:defRPr/>
              </a:pPr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2716724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20C-DE09-48CB-AC52-ABAB05BAF83B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08054D-6AAD-48A8-A684-D388ED6E034E}" type="slidenum">
              <a:rPr lang="de-AT" smtClean="0"/>
              <a:pPr>
                <a:defRPr/>
              </a:pPr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4113696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20C-DE09-48CB-AC52-ABAB05BAF83B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08054D-6AAD-48A8-A684-D388ED6E034E}" type="slidenum">
              <a:rPr lang="de-AT" smtClean="0"/>
              <a:pPr>
                <a:defRPr/>
              </a:pPr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6587227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20C-DE09-48CB-AC52-ABAB05BAF83B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08054D-6AAD-48A8-A684-D388ED6E034E}" type="slidenum">
              <a:rPr lang="de-AT" smtClean="0"/>
              <a:pPr>
                <a:defRPr/>
              </a:pPr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9578789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20C-DE09-48CB-AC52-ABAB05BAF83B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08054D-6AAD-48A8-A684-D388ED6E034E}" type="slidenum">
              <a:rPr lang="de-AT" smtClean="0"/>
              <a:pPr>
                <a:defRPr/>
              </a:pPr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5404324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8620C-DE09-48CB-AC52-ABAB05BAF83B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B08054D-6AAD-48A8-A684-D388ED6E034E}" type="slidenum">
              <a:rPr lang="de-AT" smtClean="0"/>
              <a:pPr>
                <a:defRPr/>
              </a:pPr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162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ahshare/abusehelper-sha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bucket.org/clarifiednetworks/abusehelper/src/87270eaeb6b205db641dd1c0a290698b254829fc/abusehelper/contrib/logcollector?at=default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ahshare/abusehelper-share/src/f565e0396a2c5dce6d814846942711bc8ae678c6/documentation/AbuseHelper%20Installation%20Guide%20on%20Ubuntu%20Server%20v0.9_5d.docx" TargetMode="External"/><Relationship Id="rId2" Type="http://schemas.openxmlformats.org/officeDocument/2006/relationships/hyperlink" Target="https://bitbucket.org/ahshare/abusehelper-share/src/f565e0396a2c5dce6d814846942711bc8ae678c6/documentation/Incident%20Handling%20Requirements%20Analysis/Incident%20Handling%20Requirements%20Analysis%20-%20v0.44.pdf?at=mas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bucket.org/ahshare/abusehelper-share/src/f565e0396a2c5dce6d814846942711bc8ae678c6/documentation/Incident%20Handling%20Requirements%20Analysis/Generic%20Event%20-%20Draft.xlsx?at=master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2924175"/>
            <a:ext cx="7737475" cy="1638300"/>
          </a:xfrm>
        </p:spPr>
        <p:txBody>
          <a:bodyPr/>
          <a:lstStyle/>
          <a:p>
            <a:pPr algn="r" eaLnBrk="1" hangingPunct="1"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sz="4000" dirty="0">
                <a:solidFill>
                  <a:schemeClr val="tx1"/>
                </a:solidFill>
              </a:rPr>
              <a:t>Incident </a:t>
            </a:r>
            <a:r>
              <a:rPr lang="de-AT" sz="4000" dirty="0" smtClean="0">
                <a:solidFill>
                  <a:schemeClr val="tx1"/>
                </a:solidFill>
              </a:rPr>
              <a:t>Handling </a:t>
            </a:r>
            <a:r>
              <a:rPr lang="de-AT" sz="4000" dirty="0"/>
              <a:t>A</a:t>
            </a:r>
            <a:r>
              <a:rPr lang="de-AT" sz="4000" dirty="0" smtClean="0">
                <a:solidFill>
                  <a:schemeClr val="tx1"/>
                </a:solidFill>
              </a:rPr>
              <a:t>utomation</a:t>
            </a:r>
            <a:r>
              <a:rPr lang="de-AT" sz="2400" b="0" dirty="0" smtClean="0">
                <a:solidFill>
                  <a:schemeClr val="tx1"/>
                </a:solidFill>
              </a:rPr>
              <a:t/>
            </a:r>
            <a:br>
              <a:rPr lang="de-AT" sz="2400" b="0" dirty="0" smtClean="0">
                <a:solidFill>
                  <a:schemeClr val="tx1"/>
                </a:solidFill>
              </a:rPr>
            </a:br>
            <a:r>
              <a:rPr lang="de-AT" sz="2800" b="0" dirty="0" smtClean="0">
                <a:solidFill>
                  <a:schemeClr val="tx1"/>
                </a:solidFill>
              </a:rPr>
              <a:t>an update from CERT.AT and CERT.PT</a:t>
            </a:r>
            <a:r>
              <a:rPr lang="de-AT" sz="2400" b="0" dirty="0" smtClean="0">
                <a:solidFill>
                  <a:schemeClr val="tx1"/>
                </a:solidFill>
              </a:rPr>
              <a:t/>
            </a:r>
            <a:br>
              <a:rPr lang="de-AT" sz="2400" b="0" dirty="0" smtClean="0">
                <a:solidFill>
                  <a:schemeClr val="tx1"/>
                </a:solidFill>
              </a:rPr>
            </a:br>
            <a:endParaRPr lang="de-AT" sz="2400" b="0" dirty="0" smtClean="0">
              <a:solidFill>
                <a:schemeClr val="tx1"/>
              </a:solidFill>
            </a:endParaRPr>
          </a:p>
        </p:txBody>
      </p:sp>
      <p:sp>
        <p:nvSpPr>
          <p:cNvPr id="6146" name="Datumsplatzhalter 2"/>
          <p:cNvSpPr>
            <a:spLocks noGrp="1"/>
          </p:cNvSpPr>
          <p:nvPr>
            <p:ph type="dt" idx="10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Calibri" pitchFamily="34" charset="0"/>
              </a:defRPr>
            </a:lvl1pPr>
            <a:lvl2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Calibri" pitchFamily="34" charset="0"/>
              </a:defRPr>
            </a:lvl2pPr>
            <a:lvl3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Calibri" pitchFamily="34" charset="0"/>
              </a:defRPr>
            </a:lvl3pPr>
            <a:lvl4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Calibri" pitchFamily="34" charset="0"/>
              </a:defRPr>
            </a:lvl4pPr>
            <a:lvl5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Calibri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Calibri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Calibri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Calibri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de-AT" dirty="0" smtClean="0">
                <a:solidFill>
                  <a:srgbClr val="898989"/>
                </a:solidFill>
                <a:latin typeface="Times New Roman" pitchFamily="18" charset="0"/>
              </a:rPr>
              <a:t>2013/09/26</a:t>
            </a:r>
            <a:endParaRPr lang="de-AT" dirty="0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6147" name="Foliennummernplatzhalter 3"/>
          <p:cNvSpPr>
            <a:spLocks noGrp="1"/>
          </p:cNvSpPr>
          <p:nvPr>
            <p:ph type="sldNum" idx="11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Calibri" pitchFamily="34" charset="0"/>
              </a:defRPr>
            </a:lvl1pPr>
            <a:lvl2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Calibri" pitchFamily="34" charset="0"/>
              </a:defRPr>
            </a:lvl2pPr>
            <a:lvl3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Calibri" pitchFamily="34" charset="0"/>
              </a:defRPr>
            </a:lvl3pPr>
            <a:lvl4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Calibri" pitchFamily="34" charset="0"/>
              </a:defRPr>
            </a:lvl4pPr>
            <a:lvl5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Calibri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Calibri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Calibri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Calibri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Calibri" pitchFamily="34" charset="0"/>
              </a:defRPr>
            </a:lvl9pPr>
          </a:lstStyle>
          <a:p>
            <a:pPr eaLnBrk="1" hangingPunct="1"/>
            <a:fld id="{B70B1B41-A355-4D54-A18E-7C2684805445}" type="slidenum">
              <a:rPr lang="de-AT" smtClean="0">
                <a:solidFill>
                  <a:srgbClr val="898989"/>
                </a:solidFill>
                <a:latin typeface="Times New Roman" pitchFamily="18" charset="0"/>
              </a:rPr>
              <a:pPr eaLnBrk="1" hangingPunct="1"/>
              <a:t>1</a:t>
            </a:fld>
            <a:endParaRPr lang="de-AT" smtClean="0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845050" y="5084763"/>
            <a:ext cx="4298950" cy="1439862"/>
          </a:xfrm>
        </p:spPr>
        <p:txBody>
          <a:bodyPr/>
          <a:lstStyle/>
          <a:p>
            <a:pPr marL="0" indent="0" algn="ctr" eaLnBrk="1" hangingPunct="1">
              <a:spcBef>
                <a:spcPts val="50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de-AT" sz="2000" dirty="0" smtClean="0">
                <a:solidFill>
                  <a:schemeClr val="tx1"/>
                </a:solidFill>
              </a:rPr>
              <a:t>L. Aaron Kaplan – kaplan@cert.at</a:t>
            </a:r>
          </a:p>
          <a:p>
            <a:pPr marL="0" indent="0" algn="ctr" eaLnBrk="1" hangingPunct="1">
              <a:spcBef>
                <a:spcPts val="50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de-AT" sz="2000" dirty="0" smtClean="0">
                <a:solidFill>
                  <a:schemeClr val="tx1"/>
                </a:solidFill>
              </a:rPr>
              <a:t>Tomás Lima – tomas.lima@cert.pt</a:t>
            </a:r>
            <a:endParaRPr lang="de-AT" sz="20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de-DE" dirty="0" smtClean="0"/>
              <a:t>LogCollector Server</a:t>
            </a:r>
            <a:br>
              <a:rPr lang="de-DE" dirty="0" smtClean="0"/>
            </a:br>
            <a:r>
              <a:rPr lang="de-DE" sz="3200" dirty="0" smtClean="0"/>
              <a:t>Logstash + ElasticSearch + Kibana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LogCollectorBot sends events from AbuseHelper to LogStash</a:t>
            </a:r>
            <a:endParaRPr lang="de-DE" dirty="0"/>
          </a:p>
          <a:p>
            <a:r>
              <a:rPr lang="de-DE" dirty="0" smtClean="0"/>
              <a:t>LogStash can filter, handle and send the events to ElasticSearch (Database)</a:t>
            </a:r>
          </a:p>
          <a:p>
            <a:r>
              <a:rPr lang="de-DE" dirty="0" smtClean="0"/>
              <a:t>ElasticSearch can store/index events</a:t>
            </a:r>
          </a:p>
          <a:p>
            <a:r>
              <a:rPr lang="de-DE" dirty="0" smtClean="0"/>
              <a:t>Kibana is web-interface for ElasticSearch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22DF7-DD3F-4AC5-B9C1-0504E0294435}" type="slidenum">
              <a:rPr lang="de-AT" smtClean="0"/>
              <a:pPr>
                <a:defRPr/>
              </a:pPr>
              <a:t>10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8837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de-DE" sz="3200" dirty="0" smtClean="0"/>
              <a:t>LogCollector Server</a:t>
            </a:r>
            <a:r>
              <a:rPr lang="de-DE" dirty="0"/>
              <a:t/>
            </a:r>
            <a:br>
              <a:rPr lang="de-DE" dirty="0"/>
            </a:br>
            <a:r>
              <a:rPr lang="de-DE" sz="4000" dirty="0" smtClean="0"/>
              <a:t>Kibana Screenshot </a:t>
            </a:r>
            <a:r>
              <a:rPr lang="de-DE" sz="4000" dirty="0"/>
              <a:t>+</a:t>
            </a:r>
            <a:r>
              <a:rPr lang="de-DE" sz="4000" dirty="0" smtClean="0"/>
              <a:t> Demo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2013/03/21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22DF7-DD3F-4AC5-B9C1-0504E0294435}" type="slidenum">
              <a:rPr lang="de-AT" smtClean="0"/>
              <a:pPr>
                <a:defRPr/>
              </a:pPr>
              <a:t>11</a:t>
            </a:fld>
            <a:endParaRPr lang="de-AT" dirty="0"/>
          </a:p>
        </p:txBody>
      </p:sp>
      <p:pic>
        <p:nvPicPr>
          <p:cNvPr id="6" name="Bild 5" descr="kibana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7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4000" dirty="0" smtClean="0"/>
              <a:t>Update: ContactDB</a:t>
            </a:r>
            <a:endParaRPr lang="de-DE" sz="4000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88472"/>
            <a:ext cx="8229600" cy="4149419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22DF7-DD3F-4AC5-B9C1-0504E0294435}" type="slidenum">
              <a:rPr lang="de-AT" smtClean="0"/>
              <a:pPr>
                <a:defRPr/>
              </a:pPr>
              <a:t>12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2573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de-DE" sz="3200" dirty="0"/>
              <a:t>Update: </a:t>
            </a:r>
            <a:r>
              <a:rPr lang="de-DE" sz="3200" dirty="0" smtClean="0"/>
              <a:t>ContactDB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4000" dirty="0" smtClean="0"/>
              <a:t>Data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/>
          <a:lstStyle/>
          <a:p>
            <a:r>
              <a:rPr lang="de-DE" dirty="0" smtClean="0"/>
              <a:t>TI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automatically</a:t>
            </a:r>
            <a:r>
              <a:rPr lang="de-DE" dirty="0" smtClean="0"/>
              <a:t> </a:t>
            </a:r>
            <a:r>
              <a:rPr lang="de-DE" dirty="0" err="1" smtClean="0"/>
              <a:t>fetched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updated</a:t>
            </a:r>
            <a:endParaRPr lang="de-DE" dirty="0" smtClean="0"/>
          </a:p>
          <a:p>
            <a:r>
              <a:rPr lang="de-DE" dirty="0" err="1" smtClean="0"/>
              <a:t>Planned</a:t>
            </a:r>
            <a:r>
              <a:rPr lang="de-DE" dirty="0" smtClean="0"/>
              <a:t>: FIRST DB</a:t>
            </a:r>
          </a:p>
          <a:p>
            <a:r>
              <a:rPr lang="de-DE" dirty="0" smtClean="0"/>
              <a:t>Whois cache (?)</a:t>
            </a:r>
            <a:endParaRPr lang="de-DE" dirty="0"/>
          </a:p>
          <a:p>
            <a:r>
              <a:rPr lang="de-DE" dirty="0" smtClean="0"/>
              <a:t>Searches:</a:t>
            </a:r>
          </a:p>
          <a:p>
            <a:pPr lvl="1"/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match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ASN </a:t>
            </a:r>
            <a:r>
              <a:rPr lang="de-DE" i="1" dirty="0" smtClean="0"/>
              <a:t>x</a:t>
            </a:r>
            <a:endParaRPr lang="de-DE" dirty="0" smtClean="0"/>
          </a:p>
          <a:p>
            <a:pPr lvl="1"/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match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netblock</a:t>
            </a:r>
            <a:r>
              <a:rPr lang="de-DE" dirty="0" smtClean="0"/>
              <a:t> </a:t>
            </a:r>
            <a:r>
              <a:rPr lang="de-DE" i="1" dirty="0" smtClean="0"/>
              <a:t>x</a:t>
            </a:r>
          </a:p>
          <a:p>
            <a:pPr lvl="1"/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match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domain </a:t>
            </a:r>
            <a:r>
              <a:rPr lang="de-DE" i="1" dirty="0" smtClean="0"/>
              <a:t>x</a:t>
            </a:r>
            <a:endParaRPr lang="de-DE" i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22DF7-DD3F-4AC5-B9C1-0504E0294435}" type="slidenum">
              <a:rPr lang="de-AT" smtClean="0"/>
              <a:pPr>
                <a:defRPr/>
              </a:pPr>
              <a:t>13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2211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de-DE" sz="3200" dirty="0"/>
              <a:t>Update: ContactDB</a:t>
            </a:r>
            <a:r>
              <a:rPr lang="de-DE" sz="4000" dirty="0"/>
              <a:t/>
            </a:r>
            <a:br>
              <a:rPr lang="de-DE" sz="4000" dirty="0"/>
            </a:br>
            <a:r>
              <a:rPr lang="de-DE" sz="4000" dirty="0"/>
              <a:t>ContactDB </a:t>
            </a:r>
            <a:r>
              <a:rPr lang="de-DE" sz="4000" dirty="0" smtClean="0"/>
              <a:t>API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Built</a:t>
            </a:r>
            <a:r>
              <a:rPr lang="de-DE" dirty="0" smtClean="0"/>
              <a:t> on </a:t>
            </a:r>
            <a:r>
              <a:rPr lang="de-DE" dirty="0" err="1" smtClean="0"/>
              <a:t>tastypie</a:t>
            </a:r>
            <a:endParaRPr lang="de-DE" dirty="0" smtClean="0"/>
          </a:p>
          <a:p>
            <a:r>
              <a:rPr lang="de-DE" dirty="0" err="1" smtClean="0"/>
              <a:t>Automatically</a:t>
            </a:r>
            <a:r>
              <a:rPr lang="de-DE" dirty="0" smtClean="0"/>
              <a:t> </a:t>
            </a:r>
            <a:r>
              <a:rPr lang="de-DE" dirty="0" err="1" smtClean="0"/>
              <a:t>generate</a:t>
            </a:r>
            <a:r>
              <a:rPr lang="de-DE" dirty="0" smtClean="0"/>
              <a:t> </a:t>
            </a:r>
            <a:r>
              <a:rPr lang="de-DE" dirty="0" err="1" smtClean="0"/>
              <a:t>RESTful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 smtClean="0"/>
          </a:p>
          <a:p>
            <a:r>
              <a:rPr lang="de-DE" dirty="0" smtClean="0"/>
              <a:t>Can </a:t>
            </a:r>
            <a:r>
              <a:rPr lang="de-DE" dirty="0" err="1" smtClean="0"/>
              <a:t>query</a:t>
            </a:r>
            <a:r>
              <a:rPr lang="de-DE" dirty="0" smtClean="0"/>
              <a:t> DB via HTTP. </a:t>
            </a:r>
            <a:r>
              <a:rPr lang="de-DE" dirty="0" err="1" smtClean="0"/>
              <a:t>Example</a:t>
            </a:r>
            <a:r>
              <a:rPr lang="de-DE" dirty="0" smtClean="0"/>
              <a:t>:</a:t>
            </a:r>
          </a:p>
          <a:p>
            <a:pPr marL="800100" lvl="2" indent="0">
              <a:buNone/>
            </a:pPr>
            <a:r>
              <a:rPr lang="de-DE" sz="1600" dirty="0">
                <a:latin typeface="Courier"/>
                <a:cs typeface="Courier"/>
              </a:rPr>
              <a:t>http:/</a:t>
            </a:r>
            <a:r>
              <a:rPr lang="de-DE" sz="1600" dirty="0" smtClean="0">
                <a:latin typeface="Courier"/>
                <a:cs typeface="Courier"/>
              </a:rPr>
              <a:t>/</a:t>
            </a:r>
            <a:r>
              <a:rPr lang="de-DE" sz="1600" dirty="0" err="1" smtClean="0">
                <a:latin typeface="Courier"/>
                <a:cs typeface="Courier"/>
              </a:rPr>
              <a:t>hostname</a:t>
            </a:r>
            <a:r>
              <a:rPr lang="de-DE" sz="1600" dirty="0" smtClean="0">
                <a:latin typeface="Courier"/>
                <a:cs typeface="Courier"/>
              </a:rPr>
              <a:t>/</a:t>
            </a:r>
            <a:r>
              <a:rPr lang="de-DE" sz="1600" dirty="0" err="1">
                <a:latin typeface="Courier"/>
                <a:cs typeface="Courier"/>
              </a:rPr>
              <a:t>api</a:t>
            </a:r>
            <a:r>
              <a:rPr lang="de-DE" sz="1600" dirty="0">
                <a:latin typeface="Courier"/>
                <a:cs typeface="Courier"/>
              </a:rPr>
              <a:t>/v1/</a:t>
            </a:r>
            <a:r>
              <a:rPr lang="de-DE" sz="1600" dirty="0" err="1">
                <a:latin typeface="Courier"/>
                <a:cs typeface="Courier"/>
              </a:rPr>
              <a:t>country</a:t>
            </a:r>
            <a:r>
              <a:rPr lang="de-DE" sz="1600" dirty="0">
                <a:latin typeface="Courier"/>
                <a:cs typeface="Courier"/>
              </a:rPr>
              <a:t>/?</a:t>
            </a:r>
            <a:r>
              <a:rPr lang="de-DE" sz="1600" dirty="0" err="1">
                <a:latin typeface="Courier"/>
                <a:cs typeface="Courier"/>
              </a:rPr>
              <a:t>format</a:t>
            </a:r>
            <a:r>
              <a:rPr lang="de-DE" sz="1600" dirty="0">
                <a:latin typeface="Courier"/>
                <a:cs typeface="Courier"/>
              </a:rPr>
              <a:t>=</a:t>
            </a:r>
            <a:r>
              <a:rPr lang="de-DE" sz="1600" dirty="0" err="1">
                <a:latin typeface="Courier"/>
                <a:cs typeface="Courier"/>
              </a:rPr>
              <a:t>json&amp;limit</a:t>
            </a:r>
            <a:r>
              <a:rPr lang="de-DE" sz="1600" dirty="0">
                <a:latin typeface="Courier"/>
                <a:cs typeface="Courier"/>
              </a:rPr>
              <a:t>=</a:t>
            </a:r>
            <a:r>
              <a:rPr lang="de-DE" sz="1600" dirty="0" smtClean="0">
                <a:latin typeface="Courier"/>
                <a:cs typeface="Courier"/>
              </a:rPr>
              <a:t>200</a:t>
            </a:r>
          </a:p>
          <a:p>
            <a:pPr marL="800100" lvl="2" indent="0">
              <a:buNone/>
            </a:pPr>
            <a:endParaRPr lang="de-DE" sz="1600" dirty="0" smtClean="0">
              <a:latin typeface="Courier"/>
              <a:cs typeface="Courier"/>
            </a:endParaRPr>
          </a:p>
          <a:p>
            <a:pPr marL="800100" lvl="2" indent="0">
              <a:buNone/>
            </a:pPr>
            <a:r>
              <a:rPr lang="de-DE" sz="1600" dirty="0">
                <a:latin typeface="Courier"/>
                <a:cs typeface="Courier"/>
              </a:rPr>
              <a:t>http://</a:t>
            </a:r>
            <a:r>
              <a:rPr lang="de-DE" sz="1600" dirty="0" err="1">
                <a:latin typeface="Courier"/>
                <a:cs typeface="Courier"/>
              </a:rPr>
              <a:t>hostname</a:t>
            </a:r>
            <a:r>
              <a:rPr lang="de-DE" sz="1600" dirty="0">
                <a:latin typeface="Courier"/>
                <a:cs typeface="Courier"/>
              </a:rPr>
              <a:t>/</a:t>
            </a:r>
            <a:r>
              <a:rPr lang="de-DE" sz="1600" dirty="0" err="1">
                <a:latin typeface="Courier"/>
                <a:cs typeface="Courier"/>
              </a:rPr>
              <a:t>api</a:t>
            </a:r>
            <a:r>
              <a:rPr lang="de-DE" sz="1600" dirty="0">
                <a:latin typeface="Courier"/>
                <a:cs typeface="Courier"/>
              </a:rPr>
              <a:t>/v1</a:t>
            </a:r>
            <a:r>
              <a:rPr lang="de-DE" sz="1600" dirty="0" smtClean="0">
                <a:latin typeface="Courier"/>
                <a:cs typeface="Courier"/>
              </a:rPr>
              <a:t>/</a:t>
            </a:r>
            <a:r>
              <a:rPr lang="de-DE" sz="1600" dirty="0" err="1" smtClean="0">
                <a:latin typeface="Courier"/>
                <a:cs typeface="Courier"/>
              </a:rPr>
              <a:t>organisation</a:t>
            </a:r>
            <a:r>
              <a:rPr lang="de-DE" sz="1600" dirty="0" smtClean="0">
                <a:latin typeface="Courier"/>
                <a:cs typeface="Courier"/>
              </a:rPr>
              <a:t>/</a:t>
            </a:r>
            <a:r>
              <a:rPr lang="de-DE" sz="1600" dirty="0">
                <a:latin typeface="Courier"/>
                <a:cs typeface="Courier"/>
              </a:rPr>
              <a:t>?</a:t>
            </a:r>
            <a:r>
              <a:rPr lang="de-DE" sz="1600" dirty="0" err="1">
                <a:latin typeface="Courier"/>
                <a:cs typeface="Courier"/>
              </a:rPr>
              <a:t>format</a:t>
            </a:r>
            <a:r>
              <a:rPr lang="de-DE" sz="1600" dirty="0" smtClean="0">
                <a:latin typeface="Courier"/>
                <a:cs typeface="Courier"/>
              </a:rPr>
              <a:t>=</a:t>
            </a:r>
            <a:r>
              <a:rPr lang="de-DE" sz="1600" dirty="0" err="1" smtClean="0">
                <a:latin typeface="Courier"/>
                <a:cs typeface="Courier"/>
              </a:rPr>
              <a:t>json&amp;organisation_name_endswith</a:t>
            </a:r>
            <a:r>
              <a:rPr lang="de-DE" sz="1600" dirty="0" smtClean="0">
                <a:latin typeface="Courier"/>
                <a:cs typeface="Courier"/>
              </a:rPr>
              <a:t>=</a:t>
            </a:r>
            <a:r>
              <a:rPr lang="de-DE" sz="1600" dirty="0" err="1" smtClean="0">
                <a:latin typeface="Courier"/>
                <a:cs typeface="Courier"/>
              </a:rPr>
              <a:t>CERT.at</a:t>
            </a:r>
            <a:endParaRPr lang="de-DE" sz="1600" dirty="0">
              <a:latin typeface="Courier"/>
              <a:cs typeface="Courier"/>
            </a:endParaRPr>
          </a:p>
          <a:p>
            <a:pPr marL="800100" lvl="2" indent="0">
              <a:buNone/>
            </a:pPr>
            <a:endParaRPr lang="de-DE" sz="1600" dirty="0" smtClean="0">
              <a:latin typeface="Courier"/>
              <a:cs typeface="Courier"/>
            </a:endParaRPr>
          </a:p>
          <a:p>
            <a:pPr marL="800100" lvl="2" indent="0">
              <a:buNone/>
            </a:pPr>
            <a:r>
              <a:rPr lang="de-DE" sz="1600" dirty="0">
                <a:latin typeface="Courier"/>
                <a:cs typeface="Courier"/>
              </a:rPr>
              <a:t>http://</a:t>
            </a:r>
            <a:r>
              <a:rPr lang="de-DE" sz="1600" dirty="0" err="1">
                <a:latin typeface="Courier"/>
                <a:cs typeface="Courier"/>
              </a:rPr>
              <a:t>hostname</a:t>
            </a:r>
            <a:r>
              <a:rPr lang="de-DE" sz="1600" dirty="0">
                <a:latin typeface="Courier"/>
                <a:cs typeface="Courier"/>
              </a:rPr>
              <a:t>/</a:t>
            </a:r>
            <a:r>
              <a:rPr lang="de-DE" sz="1600" dirty="0" err="1">
                <a:latin typeface="Courier"/>
                <a:cs typeface="Courier"/>
              </a:rPr>
              <a:t>api</a:t>
            </a:r>
            <a:r>
              <a:rPr lang="de-DE" sz="1600" dirty="0">
                <a:latin typeface="Courier"/>
                <a:cs typeface="Courier"/>
              </a:rPr>
              <a:t>/v1</a:t>
            </a:r>
            <a:r>
              <a:rPr lang="de-DE" sz="1600" dirty="0" smtClean="0">
                <a:latin typeface="Courier"/>
                <a:cs typeface="Courier"/>
              </a:rPr>
              <a:t>/</a:t>
            </a:r>
            <a:r>
              <a:rPr lang="de-DE" sz="1600" dirty="0" err="1" smtClean="0">
                <a:latin typeface="Courier"/>
                <a:cs typeface="Courier"/>
              </a:rPr>
              <a:t>asn</a:t>
            </a:r>
            <a:r>
              <a:rPr lang="de-DE" sz="1600" dirty="0" smtClean="0">
                <a:latin typeface="Courier"/>
                <a:cs typeface="Courier"/>
              </a:rPr>
              <a:t>/</a:t>
            </a:r>
            <a:r>
              <a:rPr lang="de-DE" sz="1600" dirty="0">
                <a:latin typeface="Courier"/>
                <a:cs typeface="Courier"/>
              </a:rPr>
              <a:t>?</a:t>
            </a:r>
            <a:r>
              <a:rPr lang="de-DE" sz="1600" dirty="0" err="1">
                <a:latin typeface="Courier"/>
                <a:cs typeface="Courier"/>
              </a:rPr>
              <a:t>format</a:t>
            </a:r>
            <a:r>
              <a:rPr lang="de-DE" sz="1600" dirty="0">
                <a:latin typeface="Courier"/>
                <a:cs typeface="Courier"/>
              </a:rPr>
              <a:t>=</a:t>
            </a:r>
            <a:r>
              <a:rPr lang="de-DE" sz="1600" dirty="0" err="1">
                <a:latin typeface="Courier"/>
                <a:cs typeface="Courier"/>
              </a:rPr>
              <a:t>json</a:t>
            </a:r>
            <a:r>
              <a:rPr lang="de-DE" sz="1600" dirty="0" err="1" smtClean="0">
                <a:latin typeface="Courier"/>
                <a:cs typeface="Courier"/>
              </a:rPr>
              <a:t>&amp;asn</a:t>
            </a:r>
            <a:r>
              <a:rPr lang="de-DE" sz="1600" dirty="0" smtClean="0">
                <a:latin typeface="Courier"/>
                <a:cs typeface="Courier"/>
              </a:rPr>
              <a:t>=AS1234</a:t>
            </a:r>
            <a:endParaRPr lang="de-DE" sz="1600" dirty="0">
              <a:latin typeface="Courier"/>
              <a:cs typeface="Courier"/>
            </a:endParaRPr>
          </a:p>
          <a:p>
            <a:pPr marL="800100" lvl="2" indent="0">
              <a:buNone/>
            </a:pPr>
            <a:endParaRPr lang="de-DE" sz="1600" dirty="0">
              <a:latin typeface="Courier"/>
              <a:cs typeface="Courier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22DF7-DD3F-4AC5-B9C1-0504E0294435}" type="slidenum">
              <a:rPr lang="de-AT" smtClean="0"/>
              <a:pPr>
                <a:defRPr/>
              </a:pPr>
              <a:t>14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0086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de-DE" sz="3200" dirty="0"/>
              <a:t>Update: ContactDB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ContactDB Future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Exporters</a:t>
            </a:r>
            <a:r>
              <a:rPr lang="de-DE" dirty="0" smtClean="0"/>
              <a:t>: VCARD, LDAP, </a:t>
            </a:r>
            <a:r>
              <a:rPr lang="de-DE" dirty="0" err="1" smtClean="0"/>
              <a:t>keyrings</a:t>
            </a:r>
            <a:endParaRPr lang="de-DE" dirty="0" smtClean="0"/>
          </a:p>
          <a:p>
            <a:r>
              <a:rPr lang="de-DE" dirty="0" err="1" smtClean="0"/>
              <a:t>Whoisserver</a:t>
            </a:r>
            <a:endParaRPr lang="de-DE" dirty="0" smtClean="0"/>
          </a:p>
          <a:p>
            <a:r>
              <a:rPr lang="de-DE" dirty="0" smtClean="0"/>
              <a:t>Interface </a:t>
            </a:r>
            <a:r>
              <a:rPr lang="de-DE" dirty="0" err="1" smtClean="0"/>
              <a:t>with</a:t>
            </a:r>
            <a:r>
              <a:rPr lang="de-DE" dirty="0"/>
              <a:t> </a:t>
            </a:r>
            <a:r>
              <a:rPr lang="de-DE" dirty="0" err="1" smtClean="0"/>
              <a:t>stat.ripe.net</a:t>
            </a:r>
            <a:r>
              <a:rPr lang="de-DE" dirty="0"/>
              <a:t>/data/abuse-contact-</a:t>
            </a:r>
            <a:r>
              <a:rPr lang="de-DE" dirty="0" smtClean="0"/>
              <a:t>finder</a:t>
            </a:r>
          </a:p>
          <a:p>
            <a:r>
              <a:rPr lang="de-DE" dirty="0" err="1" smtClean="0"/>
              <a:t>Permission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RESTful</a:t>
            </a:r>
            <a:r>
              <a:rPr lang="de-DE" dirty="0" smtClean="0"/>
              <a:t> API</a:t>
            </a:r>
          </a:p>
          <a:p>
            <a:r>
              <a:rPr lang="de-DE" dirty="0" err="1" smtClean="0"/>
              <a:t>Federation</a:t>
            </a:r>
            <a:r>
              <a:rPr lang="de-DE" dirty="0" smtClean="0"/>
              <a:t> (?)</a:t>
            </a:r>
          </a:p>
          <a:p>
            <a:r>
              <a:rPr lang="de-DE" dirty="0" smtClean="0"/>
              <a:t>UI (not just </a:t>
            </a:r>
            <a:r>
              <a:rPr lang="de-DE" dirty="0" err="1" smtClean="0"/>
              <a:t>admin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)</a:t>
            </a:r>
          </a:p>
          <a:p>
            <a:r>
              <a:rPr lang="de-DE" dirty="0" smtClean="0"/>
              <a:t>Combine </a:t>
            </a:r>
            <a:r>
              <a:rPr lang="de-DE" dirty="0" err="1" smtClean="0"/>
              <a:t>with</a:t>
            </a:r>
            <a:r>
              <a:rPr lang="de-DE" dirty="0" smtClean="0"/>
              <a:t> XXX FIXME: </a:t>
            </a:r>
            <a:r>
              <a:rPr lang="de-DE" dirty="0" err="1" smtClean="0"/>
              <a:t>contacts.cert.at</a:t>
            </a:r>
            <a:r>
              <a:rPr lang="de-DE" dirty="0" smtClean="0"/>
              <a:t> XXX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22DF7-DD3F-4AC5-B9C1-0504E0294435}" type="slidenum">
              <a:rPr lang="de-AT" smtClean="0"/>
              <a:pPr>
                <a:defRPr/>
              </a:pPr>
              <a:t>15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3460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de-DE" sz="3200" dirty="0"/>
              <a:t>Update: ContactDB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on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</a:p>
          <a:p>
            <a:r>
              <a:rPr lang="en-US" dirty="0" smtClean="0"/>
              <a:t>check security of implementation</a:t>
            </a:r>
          </a:p>
          <a:p>
            <a:r>
              <a:rPr lang="en-US" dirty="0" smtClean="0"/>
              <a:t>Finalize object model</a:t>
            </a:r>
          </a:p>
          <a:p>
            <a:r>
              <a:rPr lang="en-US" dirty="0" smtClean="0"/>
              <a:t>UI</a:t>
            </a:r>
          </a:p>
          <a:p>
            <a:pPr>
              <a:buFont typeface="Wingdings" charset="2"/>
              <a:buChar char="ü"/>
            </a:pPr>
            <a:r>
              <a:rPr lang="en-US" dirty="0" err="1" smtClean="0"/>
              <a:t>RESTful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Get TI, FIRST, national CSIRT DB in there</a:t>
            </a:r>
          </a:p>
          <a:p>
            <a:r>
              <a:rPr lang="en-US" dirty="0" smtClean="0"/>
              <a:t>(web service): filter functionality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22DF7-DD3F-4AC5-B9C1-0504E0294435}" type="slidenum">
              <a:rPr lang="de-AT" smtClean="0"/>
              <a:pPr>
                <a:defRPr/>
              </a:pPr>
              <a:t>16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1470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de-DE" sz="3200" dirty="0"/>
              <a:t>Update: ContactDB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Web Service</a:t>
            </a:r>
            <a:endParaRPr lang="en-US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/>
        </p:blipFill>
        <p:spPr>
          <a:xfrm>
            <a:off x="899232" y="1600200"/>
            <a:ext cx="7345535" cy="4525963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2DF7-DD3F-4AC5-B9C1-0504E0294435}" type="slidenum">
              <a:rPr lang="de-AT" smtClean="0"/>
              <a:pPr/>
              <a:t>17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4030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4000" dirty="0" smtClean="0"/>
              <a:t>Overview Picture</a:t>
            </a:r>
            <a:endParaRPr lang="de-DE" sz="40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9A32-0D57-4597-A41F-D6D98F164B34}" type="slidenum">
              <a:rPr lang="de-AT" smtClean="0"/>
              <a:pPr/>
              <a:t>18</a:t>
            </a:fld>
            <a:endParaRPr lang="de-AT"/>
          </a:p>
        </p:txBody>
      </p:sp>
      <p:grpSp>
        <p:nvGrpSpPr>
          <p:cNvPr id="113" name="Gruppierung 112"/>
          <p:cNvGrpSpPr/>
          <p:nvPr/>
        </p:nvGrpSpPr>
        <p:grpSpPr>
          <a:xfrm>
            <a:off x="395536" y="1412776"/>
            <a:ext cx="8574360" cy="4628604"/>
            <a:chOff x="395536" y="1412776"/>
            <a:chExt cx="8574360" cy="4628604"/>
          </a:xfrm>
        </p:grpSpPr>
        <p:sp>
          <p:nvSpPr>
            <p:cNvPr id="15" name="Abgerundetes Rechteck 14"/>
            <p:cNvSpPr/>
            <p:nvPr/>
          </p:nvSpPr>
          <p:spPr bwMode="auto">
            <a:xfrm>
              <a:off x="3275856" y="1750616"/>
              <a:ext cx="3456384" cy="2736304"/>
            </a:xfrm>
            <a:prstGeom prst="round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2" charset="0"/>
              </a:endParaRPr>
            </a:p>
          </p:txBody>
        </p:sp>
        <p:sp>
          <p:nvSpPr>
            <p:cNvPr id="6" name="Abgerundetes Rechteck 5"/>
            <p:cNvSpPr/>
            <p:nvPr/>
          </p:nvSpPr>
          <p:spPr bwMode="auto">
            <a:xfrm>
              <a:off x="467544" y="1966640"/>
              <a:ext cx="1296144" cy="1008112"/>
            </a:xfrm>
            <a:prstGeom prst="round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2" charset="0"/>
                </a:rPr>
                <a:t>AH</a:t>
              </a:r>
            </a:p>
          </p:txBody>
        </p:sp>
        <p:sp>
          <p:nvSpPr>
            <p:cNvPr id="7" name="Abgerundetes Rechteck 6"/>
            <p:cNvSpPr/>
            <p:nvPr/>
          </p:nvSpPr>
          <p:spPr bwMode="auto">
            <a:xfrm>
              <a:off x="3563888" y="1894632"/>
              <a:ext cx="1224136" cy="36004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lang="de-DE" sz="1400" dirty="0" err="1" smtClean="0"/>
                <a:t>manual</a:t>
              </a:r>
              <a:r>
                <a:rPr lang="de-DE" sz="1400" dirty="0" smtClean="0"/>
                <a:t> </a:t>
              </a: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Input</a:t>
              </a:r>
            </a:p>
          </p:txBody>
        </p:sp>
        <p:sp>
          <p:nvSpPr>
            <p:cNvPr id="8" name="Abgerundetes Rechteck 7"/>
            <p:cNvSpPr/>
            <p:nvPr/>
          </p:nvSpPr>
          <p:spPr bwMode="auto">
            <a:xfrm>
              <a:off x="5076056" y="1894632"/>
              <a:ext cx="1224136" cy="36004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lang="de-DE" sz="1400" dirty="0" err="1" smtClean="0"/>
                <a:t>config</a:t>
              </a:r>
              <a:endPara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9" name="Abgerundetes Rechteck 8"/>
            <p:cNvSpPr/>
            <p:nvPr/>
          </p:nvSpPr>
          <p:spPr bwMode="auto">
            <a:xfrm>
              <a:off x="5076056" y="2758728"/>
              <a:ext cx="1224136" cy="72008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lang="de-DE" sz="1400" dirty="0" err="1" smtClean="0"/>
                <a:t>biz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logic</a:t>
              </a:r>
              <a:endPara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Abgerundetes Rechteck 9"/>
            <p:cNvSpPr/>
            <p:nvPr/>
          </p:nvSpPr>
          <p:spPr bwMode="auto">
            <a:xfrm>
              <a:off x="7164288" y="2758728"/>
              <a:ext cx="1152128" cy="36004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lang="de-DE" sz="1400" dirty="0" smtClean="0"/>
                <a:t>Web </a:t>
              </a:r>
              <a:r>
                <a:rPr lang="de-DE" sz="1400" dirty="0" err="1" smtClean="0"/>
                <a:t>gui</a:t>
              </a:r>
              <a:endPara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Abgerundetes Rechteck 10"/>
            <p:cNvSpPr/>
            <p:nvPr/>
          </p:nvSpPr>
          <p:spPr bwMode="auto">
            <a:xfrm>
              <a:off x="7164288" y="3262784"/>
              <a:ext cx="1152128" cy="36004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lang="de-DE" sz="1400" dirty="0" err="1" smtClean="0"/>
                <a:t>scripts</a:t>
              </a:r>
              <a:endPara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2" name="Abgerundetes Rechteck 11"/>
            <p:cNvSpPr/>
            <p:nvPr/>
          </p:nvSpPr>
          <p:spPr bwMode="auto">
            <a:xfrm>
              <a:off x="6372200" y="4558928"/>
              <a:ext cx="576064" cy="36004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lang="de-DE" sz="1400" dirty="0" smtClean="0"/>
                <a:t>web</a:t>
              </a:r>
              <a:endPara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Abgerundetes Rechteck 13"/>
            <p:cNvSpPr/>
            <p:nvPr/>
          </p:nvSpPr>
          <p:spPr bwMode="auto">
            <a:xfrm>
              <a:off x="4355976" y="4990976"/>
              <a:ext cx="1944216" cy="79208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lang="de-DE" sz="1400" dirty="0" err="1"/>
                <a:t>b</a:t>
              </a:r>
              <a:r>
                <a:rPr lang="de-DE" sz="1400" dirty="0" err="1" smtClean="0"/>
                <a:t>asic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data</a:t>
              </a:r>
              <a:r>
                <a:rPr lang="de-DE" sz="1400" dirty="0" smtClean="0"/>
                <a:t> / </a:t>
              </a:r>
              <a:r>
                <a:rPr lang="de-DE" sz="1400" dirty="0" err="1" smtClean="0"/>
                <a:t>supporting</a:t>
              </a:r>
              <a:r>
                <a:rPr lang="de-DE" sz="1400" dirty="0" smtClean="0"/>
                <a:t> </a:t>
              </a:r>
              <a:r>
                <a:rPr lang="de-DE" sz="1400" smtClean="0"/>
                <a:t>data</a:t>
              </a:r>
              <a:endPara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6876256" y="5033268"/>
              <a:ext cx="1440160" cy="36004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lang="de-DE" sz="1400" dirty="0" smtClean="0"/>
                <a:t>CRM/</a:t>
              </a:r>
              <a:r>
                <a:rPr lang="de-DE" sz="1400" dirty="0" err="1" smtClean="0"/>
                <a:t>contacts</a:t>
              </a:r>
              <a:endPara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7" name="Abgerundetes Rechteck 16"/>
            <p:cNvSpPr/>
            <p:nvPr/>
          </p:nvSpPr>
          <p:spPr bwMode="auto">
            <a:xfrm>
              <a:off x="7020272" y="5681340"/>
              <a:ext cx="1152128" cy="36004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lang="de-DE" sz="1400" dirty="0" smtClean="0"/>
                <a:t>Web IF</a:t>
              </a:r>
              <a:endPara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Magnetplattenspeicher 17"/>
            <p:cNvSpPr/>
            <p:nvPr/>
          </p:nvSpPr>
          <p:spPr bwMode="auto">
            <a:xfrm>
              <a:off x="2843808" y="5098988"/>
              <a:ext cx="792088" cy="72008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de-DE" sz="12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2" charset="0"/>
                </a:rPr>
                <a:t>malware</a:t>
              </a:r>
              <a:endPara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2" charset="0"/>
              </a:endParaRPr>
            </a:p>
          </p:txBody>
        </p:sp>
        <p:sp>
          <p:nvSpPr>
            <p:cNvPr id="19" name="Magnetplattenspeicher 18"/>
            <p:cNvSpPr/>
            <p:nvPr/>
          </p:nvSpPr>
          <p:spPr bwMode="auto">
            <a:xfrm>
              <a:off x="1907704" y="5098988"/>
              <a:ext cx="792088" cy="72008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de-DE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2" charset="0"/>
                </a:rPr>
                <a:t>IMG</a:t>
              </a:r>
            </a:p>
          </p:txBody>
        </p:sp>
        <p:sp>
          <p:nvSpPr>
            <p:cNvPr id="20" name="Magnetplattenspeicher 19"/>
            <p:cNvSpPr/>
            <p:nvPr/>
          </p:nvSpPr>
          <p:spPr bwMode="auto">
            <a:xfrm>
              <a:off x="8177808" y="4817244"/>
              <a:ext cx="792088" cy="72008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de-DE" sz="11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2" charset="0"/>
                </a:rPr>
                <a:t>contactDB</a:t>
              </a:r>
              <a:endParaRPr kumimoji="0" lang="de-DE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2" charset="0"/>
              </a:endParaRPr>
            </a:p>
          </p:txBody>
        </p:sp>
        <p:sp>
          <p:nvSpPr>
            <p:cNvPr id="21" name="Abgerundetes Rechteck 20"/>
            <p:cNvSpPr/>
            <p:nvPr/>
          </p:nvSpPr>
          <p:spPr bwMode="auto">
            <a:xfrm>
              <a:off x="1187624" y="3334792"/>
              <a:ext cx="1152128" cy="36004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lang="de-DE" sz="1300" dirty="0" smtClean="0"/>
                <a:t>ticket </a:t>
              </a:r>
              <a:r>
                <a:rPr lang="de-DE" sz="1300" dirty="0" err="1" smtClean="0"/>
                <a:t>system</a:t>
              </a:r>
              <a:endParaRPr kumimoji="0" lang="de-DE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2" name="Abgerundetes Rechteck 21"/>
            <p:cNvSpPr/>
            <p:nvPr/>
          </p:nvSpPr>
          <p:spPr bwMode="auto">
            <a:xfrm>
              <a:off x="1187624" y="3982864"/>
              <a:ext cx="1152128" cy="36004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lang="de-DE" sz="1300" dirty="0" smtClean="0"/>
                <a:t>email</a:t>
              </a:r>
              <a:endParaRPr kumimoji="0" lang="de-DE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Magnetplattenspeicher 22"/>
            <p:cNvSpPr/>
            <p:nvPr/>
          </p:nvSpPr>
          <p:spPr bwMode="auto">
            <a:xfrm>
              <a:off x="395536" y="5098988"/>
              <a:ext cx="792088" cy="72008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de-DE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2" charset="0"/>
                </a:rPr>
                <a:t>Archive DB</a:t>
              </a:r>
            </a:p>
          </p:txBody>
        </p:sp>
        <p:sp>
          <p:nvSpPr>
            <p:cNvPr id="25" name="Abgerundetes Rechteck 24"/>
            <p:cNvSpPr/>
            <p:nvPr/>
          </p:nvSpPr>
          <p:spPr bwMode="auto">
            <a:xfrm>
              <a:off x="503548" y="1462584"/>
              <a:ext cx="1224136" cy="36004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lang="de-DE" sz="1200" dirty="0" err="1"/>
                <a:t>a</a:t>
              </a:r>
              <a:r>
                <a:rPr lang="de-DE" sz="1200" dirty="0" err="1" smtClean="0"/>
                <a:t>utomatic</a:t>
              </a:r>
              <a:r>
                <a:rPr lang="de-DE" sz="1200" dirty="0" smtClean="0"/>
                <a:t> </a:t>
              </a:r>
              <a:r>
                <a:rPr kumimoji="0" lang="de-DE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Input</a:t>
              </a:r>
            </a:p>
          </p:txBody>
        </p:sp>
        <p:sp>
          <p:nvSpPr>
            <p:cNvPr id="27" name="Magnetplattenspeicher 26"/>
            <p:cNvSpPr/>
            <p:nvPr/>
          </p:nvSpPr>
          <p:spPr bwMode="auto">
            <a:xfrm>
              <a:off x="3563888" y="3118768"/>
              <a:ext cx="792088" cy="72008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de-DE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2" charset="0"/>
                </a:rPr>
                <a:t>eventDB</a:t>
              </a:r>
            </a:p>
          </p:txBody>
        </p:sp>
        <p:cxnSp>
          <p:nvCxnSpPr>
            <p:cNvPr id="29" name="Gerade Verbindung mit Pfeil 28"/>
            <p:cNvCxnSpPr>
              <a:stCxn id="25" idx="2"/>
              <a:endCxn id="6" idx="0"/>
            </p:cNvCxnSpPr>
            <p:nvPr/>
          </p:nvCxnSpPr>
          <p:spPr bwMode="auto">
            <a:xfrm>
              <a:off x="1115616" y="1822624"/>
              <a:ext cx="0" cy="144016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Gerade Verbindung mit Pfeil 30"/>
            <p:cNvCxnSpPr>
              <a:endCxn id="7" idx="0"/>
            </p:cNvCxnSpPr>
            <p:nvPr/>
          </p:nvCxnSpPr>
          <p:spPr bwMode="auto">
            <a:xfrm>
              <a:off x="4173984" y="1412776"/>
              <a:ext cx="1972" cy="481856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Gerade Verbindung mit Pfeil 33"/>
            <p:cNvCxnSpPr>
              <a:stCxn id="8" idx="2"/>
              <a:endCxn id="9" idx="0"/>
            </p:cNvCxnSpPr>
            <p:nvPr/>
          </p:nvCxnSpPr>
          <p:spPr bwMode="auto">
            <a:xfrm>
              <a:off x="5688124" y="2254672"/>
              <a:ext cx="0" cy="504056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mit Pfeil 36"/>
            <p:cNvCxnSpPr>
              <a:stCxn id="7" idx="1"/>
              <a:endCxn id="6" idx="3"/>
            </p:cNvCxnSpPr>
            <p:nvPr/>
          </p:nvCxnSpPr>
          <p:spPr bwMode="auto">
            <a:xfrm flipH="1">
              <a:off x="1763688" y="2074652"/>
              <a:ext cx="1800200" cy="396044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Gerade Verbindung mit Pfeil 40"/>
            <p:cNvCxnSpPr>
              <a:endCxn id="13" idx="1"/>
            </p:cNvCxnSpPr>
            <p:nvPr/>
          </p:nvCxnSpPr>
          <p:spPr bwMode="auto">
            <a:xfrm>
              <a:off x="3923928" y="3838848"/>
              <a:ext cx="1224136" cy="36004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Gerade Verbindung mit Pfeil 44"/>
            <p:cNvCxnSpPr>
              <a:stCxn id="9" idx="3"/>
              <a:endCxn id="10" idx="1"/>
            </p:cNvCxnSpPr>
            <p:nvPr/>
          </p:nvCxnSpPr>
          <p:spPr bwMode="auto">
            <a:xfrm flipV="1">
              <a:off x="6300192" y="2938748"/>
              <a:ext cx="864096" cy="18002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Textfeld 45"/>
            <p:cNvSpPr txBox="1"/>
            <p:nvPr/>
          </p:nvSpPr>
          <p:spPr>
            <a:xfrm>
              <a:off x="6444208" y="2738983"/>
              <a:ext cx="648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>
                  <a:solidFill>
                    <a:schemeClr val="tx1"/>
                  </a:solidFill>
                </a:rPr>
                <a:t>REST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Gerade Verbindung mit Pfeil 46"/>
            <p:cNvCxnSpPr>
              <a:stCxn id="9" idx="3"/>
              <a:endCxn id="11" idx="1"/>
            </p:cNvCxnSpPr>
            <p:nvPr/>
          </p:nvCxnSpPr>
          <p:spPr bwMode="auto">
            <a:xfrm>
              <a:off x="6300192" y="3118768"/>
              <a:ext cx="864096" cy="324036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Gerade Verbindung mit Pfeil 50"/>
            <p:cNvCxnSpPr>
              <a:stCxn id="13" idx="2"/>
              <a:endCxn id="12" idx="1"/>
            </p:cNvCxnSpPr>
            <p:nvPr/>
          </p:nvCxnSpPr>
          <p:spPr bwMode="auto">
            <a:xfrm>
              <a:off x="5724128" y="4414912"/>
              <a:ext cx="648072" cy="324036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mit Pfeil 62"/>
            <p:cNvCxnSpPr>
              <a:stCxn id="16" idx="2"/>
              <a:endCxn id="17" idx="0"/>
            </p:cNvCxnSpPr>
            <p:nvPr/>
          </p:nvCxnSpPr>
          <p:spPr bwMode="auto">
            <a:xfrm>
              <a:off x="7596336" y="5393308"/>
              <a:ext cx="0" cy="288032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mit Pfeil 72"/>
            <p:cNvCxnSpPr>
              <a:endCxn id="19" idx="1"/>
            </p:cNvCxnSpPr>
            <p:nvPr/>
          </p:nvCxnSpPr>
          <p:spPr bwMode="auto">
            <a:xfrm flipH="1">
              <a:off x="2303748" y="4486920"/>
              <a:ext cx="108012" cy="612068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mit Pfeil 74"/>
            <p:cNvCxnSpPr>
              <a:endCxn id="18" idx="1"/>
            </p:cNvCxnSpPr>
            <p:nvPr/>
          </p:nvCxnSpPr>
          <p:spPr bwMode="auto">
            <a:xfrm>
              <a:off x="3059832" y="4414912"/>
              <a:ext cx="180020" cy="684076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mit Pfeil 78"/>
            <p:cNvCxnSpPr>
              <a:stCxn id="6" idx="2"/>
              <a:endCxn id="23" idx="1"/>
            </p:cNvCxnSpPr>
            <p:nvPr/>
          </p:nvCxnSpPr>
          <p:spPr bwMode="auto">
            <a:xfrm flipH="1">
              <a:off x="791580" y="2974752"/>
              <a:ext cx="324036" cy="2124236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mit Pfeil 81"/>
            <p:cNvCxnSpPr>
              <a:stCxn id="6" idx="2"/>
              <a:endCxn id="21" idx="0"/>
            </p:cNvCxnSpPr>
            <p:nvPr/>
          </p:nvCxnSpPr>
          <p:spPr bwMode="auto">
            <a:xfrm>
              <a:off x="1115616" y="2974752"/>
              <a:ext cx="648072" cy="36004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mit Pfeil 84"/>
            <p:cNvCxnSpPr>
              <a:stCxn id="6" idx="3"/>
              <a:endCxn id="9" idx="1"/>
            </p:cNvCxnSpPr>
            <p:nvPr/>
          </p:nvCxnSpPr>
          <p:spPr bwMode="auto">
            <a:xfrm>
              <a:off x="1763688" y="2470696"/>
              <a:ext cx="3312368" cy="648072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mit Pfeil 86"/>
            <p:cNvCxnSpPr>
              <a:stCxn id="6" idx="3"/>
              <a:endCxn id="27" idx="2"/>
            </p:cNvCxnSpPr>
            <p:nvPr/>
          </p:nvCxnSpPr>
          <p:spPr bwMode="auto">
            <a:xfrm>
              <a:off x="1763688" y="2470696"/>
              <a:ext cx="1800200" cy="1008112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mit Pfeil 94"/>
            <p:cNvCxnSpPr>
              <a:stCxn id="9" idx="2"/>
              <a:endCxn id="16" idx="0"/>
            </p:cNvCxnSpPr>
            <p:nvPr/>
          </p:nvCxnSpPr>
          <p:spPr bwMode="auto">
            <a:xfrm>
              <a:off x="5688124" y="3478808"/>
              <a:ext cx="1908212" cy="155446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mit Pfeil 97"/>
            <p:cNvCxnSpPr>
              <a:stCxn id="9" idx="2"/>
              <a:endCxn id="14" idx="0"/>
            </p:cNvCxnSpPr>
            <p:nvPr/>
          </p:nvCxnSpPr>
          <p:spPr bwMode="auto">
            <a:xfrm flipH="1">
              <a:off x="5328084" y="3478808"/>
              <a:ext cx="360040" cy="1512168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Abgerundetes Rechteck 12"/>
            <p:cNvSpPr/>
            <p:nvPr/>
          </p:nvSpPr>
          <p:spPr bwMode="auto">
            <a:xfrm>
              <a:off x="5148064" y="3982864"/>
              <a:ext cx="115212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lang="de-DE" sz="1400" dirty="0" err="1" smtClean="0"/>
                <a:t>Trending</a:t>
              </a:r>
              <a:endPara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100" name="Gerade Verbindung mit Pfeil 99"/>
            <p:cNvCxnSpPr>
              <a:stCxn id="21" idx="2"/>
              <a:endCxn id="22" idx="0"/>
            </p:cNvCxnSpPr>
            <p:nvPr/>
          </p:nvCxnSpPr>
          <p:spPr bwMode="auto">
            <a:xfrm>
              <a:off x="1763688" y="3694832"/>
              <a:ext cx="0" cy="288032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" name="Gerade Verbindung mit Pfeil 110"/>
            <p:cNvCxnSpPr>
              <a:stCxn id="6" idx="3"/>
              <a:endCxn id="14" idx="1"/>
            </p:cNvCxnSpPr>
            <p:nvPr/>
          </p:nvCxnSpPr>
          <p:spPr bwMode="auto">
            <a:xfrm>
              <a:off x="1763688" y="2470696"/>
              <a:ext cx="2592288" cy="2916324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620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4000" dirty="0"/>
              <a:t>How to </a:t>
            </a:r>
            <a:r>
              <a:rPr lang="de-DE" sz="4000" dirty="0" smtClean="0"/>
              <a:t>participate</a:t>
            </a:r>
            <a:endParaRPr lang="en-US" sz="6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2DF7-DD3F-4AC5-B9C1-0504E0294435}" type="slidenum">
              <a:rPr lang="de-AT" smtClean="0"/>
              <a:pPr/>
              <a:t>19</a:t>
            </a:fld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 this Aaron please…</a:t>
            </a:r>
          </a:p>
        </p:txBody>
      </p:sp>
    </p:spTree>
    <p:extLst>
      <p:ext uri="{BB962C8B-B14F-4D97-AF65-F5344CB8AC3E}">
        <p14:creationId xmlns:p14="http://schemas.microsoft.com/office/powerpoint/2010/main" val="198866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4000" dirty="0" err="1" smtClean="0"/>
              <a:t>Overview</a:t>
            </a:r>
            <a:endParaRPr lang="de-DE" sz="4000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23528" y="1600200"/>
            <a:ext cx="8712968" cy="4525963"/>
          </a:xfrm>
        </p:spPr>
        <p:txBody>
          <a:bodyPr rIns="0">
            <a:normAutofit lnSpcReduction="10000"/>
          </a:bodyPr>
          <a:lstStyle/>
          <a:p>
            <a:r>
              <a:rPr lang="de-DE" dirty="0" smtClean="0"/>
              <a:t>AbuseHelper – </a:t>
            </a:r>
            <a:r>
              <a:rPr lang="de-DE" dirty="0"/>
              <a:t>W</a:t>
            </a:r>
            <a:r>
              <a:rPr lang="de-DE" dirty="0" smtClean="0"/>
              <a:t>hat‘s that?</a:t>
            </a:r>
          </a:p>
          <a:p>
            <a:r>
              <a:rPr lang="de-DE" dirty="0" smtClean="0"/>
              <a:t>New/Update: Document updates</a:t>
            </a:r>
          </a:p>
          <a:p>
            <a:r>
              <a:rPr lang="de-DE" dirty="0" smtClean="0"/>
              <a:t>New</a:t>
            </a:r>
            <a:r>
              <a:rPr lang="de-DE" dirty="0"/>
              <a:t>: Generic </a:t>
            </a:r>
            <a:r>
              <a:rPr lang="de-DE" dirty="0" smtClean="0"/>
              <a:t>Sanitizer</a:t>
            </a:r>
          </a:p>
          <a:p>
            <a:r>
              <a:rPr lang="de-DE" dirty="0" smtClean="0"/>
              <a:t>New: LogCollector </a:t>
            </a:r>
            <a:r>
              <a:rPr lang="de-DE" dirty="0"/>
              <a:t>B</a:t>
            </a:r>
            <a:r>
              <a:rPr lang="de-DE" dirty="0" smtClean="0"/>
              <a:t>ot</a:t>
            </a:r>
          </a:p>
          <a:p>
            <a:r>
              <a:rPr lang="de-DE" dirty="0" smtClean="0"/>
              <a:t>New</a:t>
            </a:r>
            <a:r>
              <a:rPr lang="de-DE" dirty="0"/>
              <a:t>: </a:t>
            </a:r>
            <a:r>
              <a:rPr lang="de-DE" dirty="0" smtClean="0"/>
              <a:t>LogCollector Server (demo)</a:t>
            </a:r>
          </a:p>
          <a:p>
            <a:r>
              <a:rPr lang="de-DE" dirty="0" smtClean="0"/>
              <a:t>Update: ContactDB</a:t>
            </a:r>
          </a:p>
          <a:p>
            <a:r>
              <a:rPr lang="de-DE" dirty="0" err="1" smtClean="0"/>
              <a:t>Cooperation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outlook</a:t>
            </a:r>
            <a:endParaRPr lang="de-DE" dirty="0" smtClean="0"/>
          </a:p>
          <a:p>
            <a:r>
              <a:rPr lang="de-DE" dirty="0" smtClean="0"/>
              <a:t>How to participate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F9FDEB-E7D0-440B-9762-29A37F55A1EE}" type="slidenum">
              <a:rPr lang="de-AT" smtClean="0"/>
              <a:pPr>
                <a:defRPr/>
              </a:pPr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21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de-DE" sz="3200" dirty="0"/>
              <a:t>How to participate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en-US" dirty="0" smtClean="0"/>
              <a:t>Useful Links</a:t>
            </a:r>
            <a:endParaRPr lang="en-US" sz="54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2DF7-DD3F-4AC5-B9C1-0504E0294435}" type="slidenum">
              <a:rPr lang="de-AT" smtClean="0"/>
              <a:pPr/>
              <a:t>20</a:t>
            </a:fld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/>
          <a:lstStyle/>
          <a:p>
            <a:r>
              <a:rPr lang="en-US" dirty="0" err="1" smtClean="0"/>
              <a:t>AbuseHelper</a:t>
            </a:r>
            <a:r>
              <a:rPr lang="en-US" dirty="0" smtClean="0"/>
              <a:t> Share</a:t>
            </a:r>
          </a:p>
          <a:p>
            <a:pPr marL="800100" lvl="2" indent="0">
              <a:buNone/>
            </a:pPr>
            <a:r>
              <a:rPr lang="en-US" sz="2000" dirty="0" smtClean="0">
                <a:hlinkClick r:id="rId3"/>
              </a:rPr>
              <a:t>https://bitbucket.org/ahshare/abusehelper-share</a:t>
            </a:r>
            <a:endParaRPr lang="en-US" sz="2000" dirty="0" smtClean="0"/>
          </a:p>
          <a:p>
            <a:r>
              <a:rPr lang="en-US" dirty="0" err="1" smtClean="0"/>
              <a:t>ContactDB</a:t>
            </a:r>
            <a:endParaRPr lang="en-US" dirty="0" smtClean="0"/>
          </a:p>
          <a:p>
            <a:r>
              <a:rPr lang="en-US" dirty="0" err="1" smtClean="0"/>
              <a:t>LogCollectorBot</a:t>
            </a:r>
            <a:endParaRPr lang="en-US" dirty="0" smtClean="0"/>
          </a:p>
          <a:p>
            <a:pPr marL="800100" lvl="2" indent="0">
              <a:buNone/>
            </a:pPr>
            <a:r>
              <a:rPr lang="en-US" sz="1800" dirty="0" smtClean="0">
                <a:hlinkClick r:id="rId4"/>
              </a:rPr>
              <a:t>https://bitbucket.org/clarifiednetworks/abusehelper/src/87270eaeb6b205db641dd1c0a290698b254829fc/abusehelper/contrib/logcollector?at=default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15535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22DF7-DD3F-4AC5-B9C1-0504E0294435}" type="slidenum">
              <a:rPr lang="de-AT" smtClean="0"/>
              <a:pPr>
                <a:defRPr/>
              </a:pPr>
              <a:t>21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9190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4000" dirty="0"/>
              <a:t>AbuseHelper – What‘s that?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22DF7-DD3F-4AC5-B9C1-0504E0294435}" type="slidenum">
              <a:rPr lang="de-AT" smtClean="0"/>
              <a:pPr>
                <a:defRPr/>
              </a:pPr>
              <a:t>3</a:t>
            </a:fld>
            <a:endParaRPr lang="de-AT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38982"/>
            <a:ext cx="7488832" cy="439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4000" dirty="0"/>
              <a:t>AbuseHelper – What‘s that?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Sources: (X-) ARF, CSV, </a:t>
            </a:r>
            <a:r>
              <a:rPr lang="en-US" dirty="0" err="1" smtClean="0"/>
              <a:t>Email+CSV</a:t>
            </a:r>
            <a:r>
              <a:rPr lang="en-US" dirty="0" smtClean="0"/>
              <a:t>,  IRC, …, STIX?</a:t>
            </a:r>
          </a:p>
          <a:p>
            <a:r>
              <a:rPr lang="en-US" dirty="0" smtClean="0"/>
              <a:t>Screaming Experts: bots, which enrich flow</a:t>
            </a:r>
          </a:p>
          <a:p>
            <a:r>
              <a:rPr lang="en-US" dirty="0" smtClean="0"/>
              <a:t>Output: </a:t>
            </a:r>
          </a:p>
          <a:p>
            <a:pPr lvl="1"/>
            <a:r>
              <a:rPr lang="en-US" dirty="0" smtClean="0"/>
              <a:t>Filter + copy to other channel</a:t>
            </a:r>
          </a:p>
          <a:p>
            <a:pPr lvl="1"/>
            <a:r>
              <a:rPr lang="en-US" dirty="0" smtClean="0"/>
              <a:t>Mail report</a:t>
            </a:r>
          </a:p>
          <a:p>
            <a:pPr lvl="1"/>
            <a:r>
              <a:rPr lang="en-US" dirty="0" smtClean="0"/>
              <a:t>Put into ticket System, Wiki</a:t>
            </a:r>
          </a:p>
          <a:p>
            <a:r>
              <a:rPr lang="en-US" dirty="0" smtClean="0"/>
              <a:t>Pro: very flexible, multiple CERTs use it</a:t>
            </a:r>
          </a:p>
          <a:p>
            <a:r>
              <a:rPr lang="en-US" dirty="0" smtClean="0"/>
              <a:t>Con: DB, statistics/trending, transactions, not so easy to implement, no UI, </a:t>
            </a:r>
            <a:r>
              <a:rPr lang="en-US" strike="sngStrike" dirty="0" smtClean="0"/>
              <a:t>documentation lacking,</a:t>
            </a:r>
            <a:r>
              <a:rPr lang="en-US" dirty="0" smtClean="0"/>
              <a:t> no human checking possible</a:t>
            </a:r>
            <a:endParaRPr lang="en-US" strike="sngStrik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22DF7-DD3F-4AC5-B9C1-0504E0294435}" type="slidenum">
              <a:rPr lang="de-AT" smtClean="0"/>
              <a:pPr>
                <a:defRPr/>
              </a:pPr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4984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4000" dirty="0" smtClean="0"/>
              <a:t>Our Approach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Team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CERTs (</a:t>
            </a:r>
            <a:r>
              <a:rPr lang="de-DE" dirty="0" smtClean="0">
                <a:sym typeface="Wingdings"/>
              </a:rPr>
              <a:t> </a:t>
            </a:r>
            <a:r>
              <a:rPr lang="de-DE" dirty="0" err="1" smtClean="0">
                <a:sym typeface="Wingdings"/>
              </a:rPr>
              <a:t>and</a:t>
            </a:r>
            <a:r>
              <a:rPr lang="de-DE" dirty="0" smtClean="0">
                <a:sym typeface="Wingdings"/>
              </a:rPr>
              <a:t> </a:t>
            </a:r>
            <a:r>
              <a:rPr lang="de-DE" b="1" dirty="0" err="1" smtClean="0">
                <a:sym typeface="Wingdings"/>
              </a:rPr>
              <a:t>you</a:t>
            </a:r>
            <a:r>
              <a:rPr lang="de-DE" b="1" dirty="0" smtClean="0">
                <a:sym typeface="Wingdings"/>
              </a:rPr>
              <a:t>!</a:t>
            </a:r>
            <a:r>
              <a:rPr lang="de-DE" dirty="0" smtClean="0">
                <a:sym typeface="Wingdings"/>
              </a:rPr>
              <a:t>)</a:t>
            </a:r>
          </a:p>
          <a:p>
            <a:r>
              <a:rPr lang="de-DE" dirty="0" err="1" smtClean="0"/>
              <a:t>We</a:t>
            </a:r>
            <a:r>
              <a:rPr lang="de-DE" dirty="0" smtClean="0"/>
              <a:t> are a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r>
              <a:rPr lang="de-DE" dirty="0" smtClean="0"/>
              <a:t>, </a:t>
            </a:r>
            <a:r>
              <a:rPr lang="de-DE" dirty="0" err="1" smtClean="0"/>
              <a:t>can‘t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all</a:t>
            </a:r>
          </a:p>
          <a:p>
            <a:r>
              <a:rPr lang="de-DE" b="1" dirty="0" err="1" smtClean="0"/>
              <a:t>Standardize</a:t>
            </a:r>
            <a:r>
              <a:rPr lang="de-DE" dirty="0" smtClean="0"/>
              <a:t> / </a:t>
            </a:r>
            <a:r>
              <a:rPr lang="de-DE" b="1" dirty="0" err="1" smtClean="0"/>
              <a:t>Harmonize</a:t>
            </a:r>
            <a:r>
              <a:rPr lang="de-DE" dirty="0" smtClean="0"/>
              <a:t> </a:t>
            </a:r>
            <a:r>
              <a:rPr lang="de-DE" dirty="0" err="1" smtClean="0"/>
              <a:t>incident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r>
              <a:rPr lang="de-DE" dirty="0" smtClean="0"/>
              <a:t> </a:t>
            </a:r>
            <a:r>
              <a:rPr lang="de-DE" dirty="0" err="1" smtClean="0"/>
              <a:t>processes</a:t>
            </a:r>
            <a:endParaRPr lang="de-DE" dirty="0" smtClean="0"/>
          </a:p>
          <a:p>
            <a:r>
              <a:rPr lang="de-DE" dirty="0" smtClean="0"/>
              <a:t>Help </a:t>
            </a:r>
            <a:r>
              <a:rPr lang="de-DE" dirty="0" err="1" smtClean="0"/>
              <a:t>other</a:t>
            </a:r>
            <a:r>
              <a:rPr lang="de-DE" dirty="0" smtClean="0"/>
              <a:t> CERTs </a:t>
            </a:r>
            <a:r>
              <a:rPr lang="de-DE" dirty="0" err="1" smtClean="0"/>
              <a:t>to</a:t>
            </a:r>
            <a:r>
              <a:rPr lang="de-DE" dirty="0" smtClean="0"/>
              <a:t> „</a:t>
            </a:r>
            <a:r>
              <a:rPr lang="de-DE" dirty="0" err="1" smtClean="0"/>
              <a:t>run</a:t>
            </a:r>
            <a:r>
              <a:rPr lang="de-DE" dirty="0" smtClean="0"/>
              <a:t>“</a:t>
            </a:r>
          </a:p>
          <a:p>
            <a:pPr>
              <a:buFont typeface="Wingdings" charset="2"/>
              <a:buChar char="ü"/>
            </a:pPr>
            <a:r>
              <a:rPr lang="de-DE" b="1" dirty="0" smtClean="0"/>
              <a:t>Share </a:t>
            </a:r>
            <a:r>
              <a:rPr lang="de-DE" b="1" dirty="0" err="1" smtClean="0"/>
              <a:t>source</a:t>
            </a:r>
            <a:r>
              <a:rPr lang="de-DE" b="1" dirty="0" smtClean="0"/>
              <a:t> </a:t>
            </a:r>
            <a:r>
              <a:rPr lang="de-DE" b="1" dirty="0" err="1" smtClean="0"/>
              <a:t>code</a:t>
            </a:r>
            <a:r>
              <a:rPr lang="de-DE" b="1" dirty="0" smtClean="0"/>
              <a:t> </a:t>
            </a:r>
            <a:r>
              <a:rPr lang="de-DE" dirty="0" smtClean="0"/>
              <a:t>/ </a:t>
            </a:r>
            <a:r>
              <a:rPr lang="de-DE" dirty="0" err="1" smtClean="0"/>
              <a:t>modules</a:t>
            </a:r>
            <a:r>
              <a:rPr lang="de-DE" dirty="0" smtClean="0"/>
              <a:t>: </a:t>
            </a:r>
            <a:r>
              <a:rPr lang="de-DE" b="1" dirty="0" smtClean="0"/>
              <a:t>open </a:t>
            </a:r>
            <a:r>
              <a:rPr lang="de-DE" b="1" dirty="0" err="1" smtClean="0"/>
              <a:t>source</a:t>
            </a:r>
            <a:endParaRPr lang="de-DE" b="1" dirty="0" smtClean="0"/>
          </a:p>
          <a:p>
            <a:r>
              <a:rPr lang="de-DE" dirty="0" smtClean="0"/>
              <a:t>Side </a:t>
            </a:r>
            <a:r>
              <a:rPr lang="de-DE" dirty="0" err="1" smtClean="0"/>
              <a:t>effect</a:t>
            </a:r>
            <a:r>
              <a:rPr lang="de-DE" b="1" dirty="0" smtClean="0"/>
              <a:t>: </a:t>
            </a:r>
            <a:r>
              <a:rPr lang="de-DE" b="1" dirty="0" err="1" smtClean="0"/>
              <a:t>information</a:t>
            </a:r>
            <a:r>
              <a:rPr lang="de-DE" b="1" dirty="0" smtClean="0"/>
              <a:t> </a:t>
            </a:r>
            <a:r>
              <a:rPr lang="de-DE" b="1" dirty="0" err="1" smtClean="0"/>
              <a:t>sharing</a:t>
            </a:r>
            <a:r>
              <a:rPr lang="de-DE" b="1" dirty="0" smtClean="0"/>
              <a:t> </a:t>
            </a:r>
            <a:r>
              <a:rPr lang="de-DE" dirty="0" err="1" smtClean="0"/>
              <a:t>becomes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easier</a:t>
            </a:r>
            <a:r>
              <a:rPr lang="de-DE" dirty="0" smtClean="0"/>
              <a:t>: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give</a:t>
            </a:r>
            <a:r>
              <a:rPr lang="de-DE" dirty="0" smtClean="0"/>
              <a:t> not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people</a:t>
            </a:r>
            <a:r>
              <a:rPr lang="de-DE" dirty="0" smtClean="0"/>
              <a:t> a </a:t>
            </a:r>
            <a:r>
              <a:rPr lang="de-DE" dirty="0" err="1" smtClean="0"/>
              <a:t>feed</a:t>
            </a:r>
            <a:r>
              <a:rPr lang="de-DE" dirty="0" smtClean="0"/>
              <a:t>, but also a </a:t>
            </a:r>
            <a:r>
              <a:rPr lang="de-DE" dirty="0" err="1" smtClean="0"/>
              <a:t>parser</a:t>
            </a:r>
            <a:r>
              <a:rPr lang="de-DE" dirty="0" smtClean="0"/>
              <a:t> / </a:t>
            </a:r>
            <a:r>
              <a:rPr lang="de-DE" dirty="0" err="1" smtClean="0"/>
              <a:t>code</a:t>
            </a:r>
            <a:r>
              <a:rPr lang="de-DE" dirty="0" smtClean="0"/>
              <a:t> /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22DF7-DD3F-4AC5-B9C1-0504E0294435}" type="slidenum">
              <a:rPr lang="de-AT" smtClean="0"/>
              <a:pPr>
                <a:defRPr/>
              </a:pPr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9471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de-DE" sz="4000" dirty="0"/>
              <a:t>New/Update: Document updates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Incident Handling Requirements </a:t>
            </a:r>
            <a:r>
              <a:rPr lang="de-DE" sz="2800" dirty="0"/>
              <a:t>Analysis </a:t>
            </a:r>
            <a:r>
              <a:rPr lang="de-DE" sz="2000" dirty="0">
                <a:hlinkClick r:id="rId2"/>
              </a:rPr>
              <a:t>[link]</a:t>
            </a:r>
            <a:endParaRPr lang="de-DE" sz="2800" dirty="0" smtClean="0"/>
          </a:p>
          <a:p>
            <a:r>
              <a:rPr lang="de-DE" sz="2800" dirty="0" smtClean="0"/>
              <a:t>AbuseHelper Installation Guide on Ubuntu Server (</a:t>
            </a:r>
            <a:r>
              <a:rPr lang="de-DE" sz="2800" dirty="0" smtClean="0"/>
              <a:t>CERT-EU</a:t>
            </a:r>
            <a:r>
              <a:rPr lang="de-DE" sz="2800" dirty="0" smtClean="0"/>
              <a:t>) </a:t>
            </a:r>
            <a:r>
              <a:rPr lang="de-DE" sz="2000" dirty="0" smtClean="0">
                <a:hlinkClick r:id="rId3"/>
              </a:rPr>
              <a:t>[link]</a:t>
            </a:r>
            <a:endParaRPr lang="de-DE" sz="2800" dirty="0" smtClean="0"/>
          </a:p>
          <a:p>
            <a:r>
              <a:rPr lang="de-DE" sz="2800" dirty="0" smtClean="0"/>
              <a:t>Event </a:t>
            </a:r>
            <a:r>
              <a:rPr lang="de-DE" sz="2800" dirty="0" smtClean="0"/>
              <a:t>Data </a:t>
            </a:r>
            <a:r>
              <a:rPr lang="de-DE" sz="2800" dirty="0" smtClean="0"/>
              <a:t>Harmonization </a:t>
            </a:r>
            <a:r>
              <a:rPr lang="de-DE" sz="2000" dirty="0" smtClean="0">
                <a:hlinkClick r:id="rId4"/>
              </a:rPr>
              <a:t>[link]</a:t>
            </a:r>
            <a:endParaRPr lang="de-DE" sz="2800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22DF7-DD3F-4AC5-B9C1-0504E0294435}" type="slidenum">
              <a:rPr lang="de-AT" smtClean="0"/>
              <a:pPr>
                <a:defRPr/>
              </a:pPr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4866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4000" dirty="0" err="1" smtClean="0"/>
              <a:t>Generic</a:t>
            </a:r>
            <a:r>
              <a:rPr lang="de-DE" sz="4000" dirty="0" smtClean="0"/>
              <a:t> </a:t>
            </a:r>
            <a:r>
              <a:rPr lang="de-DE" sz="4000" dirty="0" err="1" smtClean="0"/>
              <a:t>Sanitizer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40000" lnSpcReduction="20000"/>
          </a:bodyPr>
          <a:lstStyle/>
          <a:p>
            <a:r>
              <a:rPr lang="en-US" sz="5900" dirty="0" smtClean="0"/>
              <a:t>Problem:  </a:t>
            </a:r>
            <a:r>
              <a:rPr lang="en-US" sz="5900" dirty="0" err="1" smtClean="0"/>
              <a:t>AbuseHelper</a:t>
            </a:r>
            <a:r>
              <a:rPr lang="en-US" sz="5900" dirty="0" smtClean="0"/>
              <a:t> feeds have non-uniform key/values. Example: host=1.2.3.4 or </a:t>
            </a:r>
            <a:r>
              <a:rPr lang="en-US" sz="5900" dirty="0" err="1" smtClean="0"/>
              <a:t>ip</a:t>
            </a:r>
            <a:r>
              <a:rPr lang="en-US" sz="5900" dirty="0" smtClean="0"/>
              <a:t>=1.2.3.4</a:t>
            </a:r>
          </a:p>
          <a:p>
            <a:r>
              <a:rPr lang="en-US" sz="5900" dirty="0" smtClean="0"/>
              <a:t>Solution: feed all data through generic sanitizer, which unifies key-value names</a:t>
            </a:r>
          </a:p>
          <a:p>
            <a:r>
              <a:rPr lang="en-US" sz="5900" dirty="0" smtClean="0"/>
              <a:t>How to use it:</a:t>
            </a:r>
          </a:p>
          <a:p>
            <a:pPr lvl="1"/>
            <a:r>
              <a:rPr lang="en-US" sz="5900" dirty="0" smtClean="0"/>
              <a:t>Subclass the sanitizer from </a:t>
            </a:r>
            <a:r>
              <a:rPr lang="en-US" sz="5900" dirty="0" err="1" smtClean="0"/>
              <a:t>GenericSanitizer</a:t>
            </a:r>
            <a:endParaRPr lang="en-US" sz="5900" dirty="0" smtClean="0"/>
          </a:p>
          <a:p>
            <a:pPr lvl="1"/>
            <a:r>
              <a:rPr lang="en-US" sz="5900" dirty="0" smtClean="0"/>
              <a:t>Assign the field name mapping</a:t>
            </a:r>
          </a:p>
          <a:p>
            <a:r>
              <a:rPr lang="en-US" sz="5900" dirty="0" smtClean="0"/>
              <a:t>Example output: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5000" dirty="0" smtClean="0">
                <a:latin typeface="Courier"/>
                <a:cs typeface="Courier"/>
              </a:rPr>
              <a:t>status="online" </a:t>
            </a:r>
            <a:r>
              <a:rPr lang="en-US" sz="5000" dirty="0" err="1" smtClean="0">
                <a:latin typeface="Courier"/>
                <a:cs typeface="Courier"/>
              </a:rPr>
              <a:t>source_name</a:t>
            </a:r>
            <a:r>
              <a:rPr lang="en-US" sz="5000" dirty="0" smtClean="0">
                <a:latin typeface="Courier"/>
                <a:cs typeface="Courier"/>
              </a:rPr>
              <a:t>="Abuse.ch" </a:t>
            </a:r>
            <a:r>
              <a:rPr lang="en-US" sz="5000" dirty="0" err="1" smtClean="0">
                <a:latin typeface="Courier"/>
                <a:cs typeface="Courier"/>
              </a:rPr>
              <a:t>event_type</a:t>
            </a:r>
            <a:r>
              <a:rPr lang="en-US" sz="5000" dirty="0" smtClean="0">
                <a:latin typeface="Courier"/>
                <a:cs typeface="Courier"/>
              </a:rPr>
              <a:t>="citadel" </a:t>
            </a:r>
            <a:r>
              <a:rPr lang="en-US" sz="5000" dirty="0" err="1" smtClean="0">
                <a:latin typeface="Courier"/>
                <a:cs typeface="Courier"/>
              </a:rPr>
              <a:t>asn</a:t>
            </a:r>
            <a:r>
              <a:rPr lang="en-US" sz="5000" dirty="0" smtClean="0">
                <a:latin typeface="Courier"/>
                <a:cs typeface="Courier"/>
              </a:rPr>
              <a:t>="30496“ </a:t>
            </a:r>
            <a:r>
              <a:rPr lang="en-US" sz="5000" dirty="0" err="1" smtClean="0">
                <a:latin typeface="Courier"/>
                <a:cs typeface="Courier"/>
              </a:rPr>
              <a:t>register_time</a:t>
            </a:r>
            <a:r>
              <a:rPr lang="en-US" sz="5000" dirty="0" smtClean="0">
                <a:latin typeface="Courier"/>
                <a:cs typeface="Courier"/>
              </a:rPr>
              <a:t>="2013-09-24T23:41:07.338396“ </a:t>
            </a:r>
            <a:r>
              <a:rPr lang="en-US" sz="5000" dirty="0" err="1" smtClean="0">
                <a:latin typeface="Courier"/>
                <a:cs typeface="Courier"/>
              </a:rPr>
              <a:t>as_name</a:t>
            </a:r>
            <a:r>
              <a:rPr lang="en-US" sz="5000" dirty="0" smtClean="0">
                <a:latin typeface="Courier"/>
                <a:cs typeface="Courier"/>
              </a:rPr>
              <a:t>="COLO4 - Colo4, LLC“ host="trade4money.com" </a:t>
            </a:r>
            <a:r>
              <a:rPr lang="en-US" sz="5000" dirty="0" err="1" smtClean="0">
                <a:latin typeface="Courier"/>
                <a:cs typeface="Courier"/>
              </a:rPr>
              <a:t>incident_type</a:t>
            </a:r>
            <a:r>
              <a:rPr lang="en-US" sz="5000" dirty="0" smtClean="0">
                <a:latin typeface="Courier"/>
                <a:cs typeface="Courier"/>
              </a:rPr>
              <a:t>="C&amp;C" </a:t>
            </a:r>
            <a:r>
              <a:rPr lang="en-US" sz="5000" dirty="0" err="1" smtClean="0">
                <a:latin typeface="Courier"/>
                <a:cs typeface="Courier"/>
              </a:rPr>
              <a:t>country_code</a:t>
            </a:r>
            <a:r>
              <a:rPr lang="en-US" sz="5000" dirty="0" smtClean="0">
                <a:latin typeface="Courier"/>
                <a:cs typeface="Courier"/>
              </a:rPr>
              <a:t>="US" </a:t>
            </a:r>
            <a:r>
              <a:rPr lang="en-US" sz="5000" dirty="0" err="1" smtClean="0">
                <a:latin typeface="Courier"/>
                <a:cs typeface="Courier"/>
              </a:rPr>
              <a:t>ip</a:t>
            </a:r>
            <a:r>
              <a:rPr lang="en-US" sz="5000" dirty="0" smtClean="0">
                <a:latin typeface="Courier"/>
                <a:cs typeface="Courier"/>
              </a:rPr>
              <a:t>="67.222.133.242“  </a:t>
            </a:r>
            <a:r>
              <a:rPr lang="en-US" sz="5000" dirty="0" err="1" smtClean="0">
                <a:latin typeface="Courier"/>
                <a:cs typeface="Courier"/>
              </a:rPr>
              <a:t>incident_class</a:t>
            </a:r>
            <a:r>
              <a:rPr lang="en-US" sz="5000" dirty="0" smtClean="0">
                <a:latin typeface="Courier"/>
                <a:cs typeface="Courier"/>
              </a:rPr>
              <a:t>="Malware"</a:t>
            </a:r>
          </a:p>
          <a:p>
            <a:endParaRPr lang="en-US" dirty="0" smtClean="0"/>
          </a:p>
          <a:p>
            <a:endParaRPr lang="en-US" sz="29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22DF7-DD3F-4AC5-B9C1-0504E0294435}" type="slidenum">
              <a:rPr lang="de-AT" smtClean="0"/>
              <a:pPr>
                <a:defRPr/>
              </a:pPr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9242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rcRect t="-17198" b="-17198"/>
          <a:stretch>
            <a:fillRect/>
          </a:stretch>
        </p:blipFill>
        <p:spPr>
          <a:xfrm>
            <a:off x="-2196752" y="-243408"/>
            <a:ext cx="13998444" cy="7839174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22DF7-DD3F-4AC5-B9C1-0504E0294435}" type="slidenum">
              <a:rPr lang="de-AT" smtClean="0"/>
              <a:pPr>
                <a:defRPr/>
              </a:pPr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4098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4000" dirty="0" smtClean="0"/>
              <a:t>LogCollectorBot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Problem: </a:t>
            </a:r>
          </a:p>
          <a:p>
            <a:pPr lvl="1"/>
            <a:r>
              <a:rPr lang="de-DE" dirty="0" smtClean="0"/>
              <a:t>AbuseHelper does not come with a database for the logs</a:t>
            </a:r>
          </a:p>
          <a:p>
            <a:pPr lvl="1"/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 all </a:t>
            </a:r>
            <a:r>
              <a:rPr lang="de-DE" dirty="0" err="1" smtClean="0"/>
              <a:t>events</a:t>
            </a:r>
            <a:r>
              <a:rPr lang="de-DE" dirty="0" smtClean="0"/>
              <a:t> so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easily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intelligence</a:t>
            </a:r>
            <a:r>
              <a:rPr lang="de-DE" dirty="0" smtClean="0"/>
              <a:t> out of </a:t>
            </a:r>
            <a:r>
              <a:rPr lang="de-DE" dirty="0" err="1" smtClean="0"/>
              <a:t>it</a:t>
            </a:r>
            <a:r>
              <a:rPr lang="de-DE" dirty="0" smtClean="0"/>
              <a:t>?</a:t>
            </a:r>
            <a:endParaRPr lang="de-DE" dirty="0"/>
          </a:p>
          <a:p>
            <a:r>
              <a:rPr lang="de-DE" dirty="0" smtClean="0"/>
              <a:t>Solution: new bot named LogCollectorBot</a:t>
            </a:r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? </a:t>
            </a:r>
          </a:p>
          <a:p>
            <a:pPr lvl="1"/>
            <a:r>
              <a:rPr lang="de-DE" dirty="0" smtClean="0"/>
              <a:t>Send all events to an IP:Port (a LogCollector Server)</a:t>
            </a:r>
            <a:endParaRPr lang="de-DE" dirty="0"/>
          </a:p>
          <a:p>
            <a:r>
              <a:rPr lang="de-DE" dirty="0" smtClean="0"/>
              <a:t>KISS principle </a:t>
            </a:r>
            <a:r>
              <a:rPr lang="de-DE" dirty="0" smtClean="0">
                <a:sym typeface="Wingdings"/>
              </a:rPr>
              <a:t>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22DF7-DD3F-4AC5-B9C1-0504E0294435}" type="slidenum">
              <a:rPr lang="de-AT" smtClean="0"/>
              <a:pPr>
                <a:defRPr/>
              </a:pPr>
              <a:t>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0366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605</Words>
  <Application>Microsoft Office PowerPoint</Application>
  <PresentationFormat>On-screen Show (4:3)</PresentationFormat>
  <Paragraphs>150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Incident Handling Automation an update from CERT.AT and CERT.PT </vt:lpstr>
      <vt:lpstr>Overview</vt:lpstr>
      <vt:lpstr>AbuseHelper – What‘s that?</vt:lpstr>
      <vt:lpstr>AbuseHelper – What‘s that?</vt:lpstr>
      <vt:lpstr>Our Approach</vt:lpstr>
      <vt:lpstr>New/Update: Document updates</vt:lpstr>
      <vt:lpstr>Generic Sanitizer</vt:lpstr>
      <vt:lpstr>PowerPoint Presentation</vt:lpstr>
      <vt:lpstr>LogCollectorBot</vt:lpstr>
      <vt:lpstr>LogCollector Server Logstash + ElasticSearch + Kibana</vt:lpstr>
      <vt:lpstr>LogCollector Server Kibana Screenshot + Demo</vt:lpstr>
      <vt:lpstr>Update: ContactDB</vt:lpstr>
      <vt:lpstr>Update: ContactDB Data</vt:lpstr>
      <vt:lpstr>Update: ContactDB ContactDB API</vt:lpstr>
      <vt:lpstr>Update: ContactDB ContactDB Future</vt:lpstr>
      <vt:lpstr>Update: ContactDB TODO</vt:lpstr>
      <vt:lpstr>Update: ContactDB Web Service</vt:lpstr>
      <vt:lpstr>Overview Picture</vt:lpstr>
      <vt:lpstr>How to participate</vt:lpstr>
      <vt:lpstr>How to participate Useful Links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lendl</dc:creator>
  <cp:lastModifiedBy>Tomás Lima</cp:lastModifiedBy>
  <cp:revision>283</cp:revision>
  <cp:lastPrinted>2011-10-10T09:19:58Z</cp:lastPrinted>
  <dcterms:created xsi:type="dcterms:W3CDTF">2010-05-21T09:22:24Z</dcterms:created>
  <dcterms:modified xsi:type="dcterms:W3CDTF">2013-09-25T23:24:33Z</dcterms:modified>
</cp:coreProperties>
</file>