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504" r:id="rId2"/>
    <p:sldId id="605" r:id="rId3"/>
    <p:sldId id="677" r:id="rId4"/>
    <p:sldId id="682" r:id="rId5"/>
    <p:sldId id="683" r:id="rId6"/>
    <p:sldId id="606" r:id="rId7"/>
    <p:sldId id="607" r:id="rId8"/>
    <p:sldId id="684" r:id="rId9"/>
    <p:sldId id="685" r:id="rId10"/>
    <p:sldId id="686" r:id="rId11"/>
    <p:sldId id="608" r:id="rId12"/>
    <p:sldId id="609" r:id="rId13"/>
    <p:sldId id="610" r:id="rId14"/>
    <p:sldId id="6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22E09-31AD-4067-8DD5-1B2A85DDADA5}" type="datetimeFigureOut">
              <a:rPr lang="en-IN" smtClean="0"/>
              <a:t>25-11-2022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FEED2-AA78-4DB0-92DA-233C818C3F4D}" type="slidenum">
              <a:rPr lang="en-IN" smtClean="0"/>
              <a:t>‹#›</a:t>
            </a:fld>
            <a:endParaRPr lang="en-IN"/>
          </a:p>
        </p:txBody>
      </p:sp>
    </p:spTree>
    <p:extLst>
      <p:ext uri="{BB962C8B-B14F-4D97-AF65-F5344CB8AC3E}">
        <p14:creationId xmlns:p14="http://schemas.microsoft.com/office/powerpoint/2010/main" val="224628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8F47609A-6587-49F3-93DF-6FC591A55DCC}"/>
              </a:ext>
            </a:extLst>
          </p:cNvPr>
          <p:cNvSpPr>
            <a:spLocks noGrp="1" noChangeArrowheads="1"/>
          </p:cNvSpPr>
          <p:nvPr>
            <p:ph type="sldNum" sz="quarter" idx="5"/>
          </p:nvPr>
        </p:nvSpPr>
        <p:spPr>
          <a:ln/>
        </p:spPr>
        <p:txBody>
          <a:bodyPr/>
          <a:lstStyle/>
          <a:p>
            <a:fld id="{D2963F81-1DD0-44F7-8132-B928283E1F9F}" type="slidenum">
              <a:rPr lang="en-US" altLang="en-US"/>
              <a:pPr/>
              <a:t>2</a:t>
            </a:fld>
            <a:endParaRPr lang="en-US" altLang="en-US"/>
          </a:p>
        </p:txBody>
      </p:sp>
      <p:sp>
        <p:nvSpPr>
          <p:cNvPr id="1557506" name="Rectangle 2">
            <a:extLst>
              <a:ext uri="{FF2B5EF4-FFF2-40B4-BE49-F238E27FC236}">
                <a16:creationId xmlns:a16="http://schemas.microsoft.com/office/drawing/2014/main" id="{FCEFB660-8030-4211-B6BE-CC6E3F8F0234}"/>
              </a:ext>
            </a:extLst>
          </p:cNvPr>
          <p:cNvSpPr>
            <a:spLocks noChangeAspect="1" noChangeArrowheads="1" noTextEdit="1"/>
          </p:cNvSpPr>
          <p:nvPr>
            <p:ph type="sldImg"/>
          </p:nvPr>
        </p:nvSpPr>
        <p:spPr>
          <a:ln/>
        </p:spPr>
      </p:sp>
      <p:sp>
        <p:nvSpPr>
          <p:cNvPr id="1557507" name="Rectangle 3">
            <a:extLst>
              <a:ext uri="{FF2B5EF4-FFF2-40B4-BE49-F238E27FC236}">
                <a16:creationId xmlns:a16="http://schemas.microsoft.com/office/drawing/2014/main" id="{01EC979D-3014-4CAC-96FD-F1AE6DDC8D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7AB90F17-1B9F-42DE-A5F0-66D03ADBD27F}"/>
              </a:ext>
            </a:extLst>
          </p:cNvPr>
          <p:cNvSpPr>
            <a:spLocks noGrp="1" noChangeArrowheads="1"/>
          </p:cNvSpPr>
          <p:nvPr>
            <p:ph type="sldNum" sz="quarter" idx="5"/>
          </p:nvPr>
        </p:nvSpPr>
        <p:spPr>
          <a:ln/>
        </p:spPr>
        <p:txBody>
          <a:bodyPr/>
          <a:lstStyle/>
          <a:p>
            <a:fld id="{9A7F826E-AB14-403C-B24A-A81439186831}" type="slidenum">
              <a:rPr lang="en-US" altLang="en-US"/>
              <a:pPr/>
              <a:t>6</a:t>
            </a:fld>
            <a:endParaRPr lang="en-US" altLang="en-US"/>
          </a:p>
        </p:txBody>
      </p:sp>
      <p:sp>
        <p:nvSpPr>
          <p:cNvPr id="1559554" name="Rectangle 2">
            <a:extLst>
              <a:ext uri="{FF2B5EF4-FFF2-40B4-BE49-F238E27FC236}">
                <a16:creationId xmlns:a16="http://schemas.microsoft.com/office/drawing/2014/main" id="{7327A656-44C8-425A-BB54-2B8DF057D039}"/>
              </a:ext>
            </a:extLst>
          </p:cNvPr>
          <p:cNvSpPr>
            <a:spLocks noChangeAspect="1" noChangeArrowheads="1" noTextEdit="1"/>
          </p:cNvSpPr>
          <p:nvPr>
            <p:ph type="sldImg"/>
          </p:nvPr>
        </p:nvSpPr>
        <p:spPr>
          <a:ln/>
        </p:spPr>
      </p:sp>
      <p:sp>
        <p:nvSpPr>
          <p:cNvPr id="1559555" name="Rectangle 3">
            <a:extLst>
              <a:ext uri="{FF2B5EF4-FFF2-40B4-BE49-F238E27FC236}">
                <a16:creationId xmlns:a16="http://schemas.microsoft.com/office/drawing/2014/main" id="{7CA02D84-C3B5-4D14-A33C-C218D0C0B5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20674426-6495-49CD-90F4-3A2D45E55381}"/>
              </a:ext>
            </a:extLst>
          </p:cNvPr>
          <p:cNvSpPr>
            <a:spLocks noGrp="1" noChangeArrowheads="1"/>
          </p:cNvSpPr>
          <p:nvPr>
            <p:ph type="sldNum" sz="quarter" idx="5"/>
          </p:nvPr>
        </p:nvSpPr>
        <p:spPr>
          <a:ln/>
        </p:spPr>
        <p:txBody>
          <a:bodyPr/>
          <a:lstStyle/>
          <a:p>
            <a:fld id="{08528ED0-39D9-4202-88BC-2BA0A5A3874F}" type="slidenum">
              <a:rPr lang="en-US" altLang="en-US"/>
              <a:pPr/>
              <a:t>7</a:t>
            </a:fld>
            <a:endParaRPr lang="en-US" altLang="en-US"/>
          </a:p>
        </p:txBody>
      </p:sp>
      <p:sp>
        <p:nvSpPr>
          <p:cNvPr id="1561602" name="Rectangle 2">
            <a:extLst>
              <a:ext uri="{FF2B5EF4-FFF2-40B4-BE49-F238E27FC236}">
                <a16:creationId xmlns:a16="http://schemas.microsoft.com/office/drawing/2014/main" id="{BC57EAEC-B0B3-4164-9ACA-E54A8B560C36}"/>
              </a:ext>
            </a:extLst>
          </p:cNvPr>
          <p:cNvSpPr>
            <a:spLocks noChangeAspect="1" noChangeArrowheads="1" noTextEdit="1"/>
          </p:cNvSpPr>
          <p:nvPr>
            <p:ph type="sldImg"/>
          </p:nvPr>
        </p:nvSpPr>
        <p:spPr>
          <a:ln/>
        </p:spPr>
      </p:sp>
      <p:sp>
        <p:nvSpPr>
          <p:cNvPr id="1561603" name="Rectangle 3">
            <a:extLst>
              <a:ext uri="{FF2B5EF4-FFF2-40B4-BE49-F238E27FC236}">
                <a16:creationId xmlns:a16="http://schemas.microsoft.com/office/drawing/2014/main" id="{CE47BBAF-A0FE-42CC-8335-36EF7200AE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680E46E7-7F10-438E-8F1A-5ADA1C19CB90}"/>
              </a:ext>
            </a:extLst>
          </p:cNvPr>
          <p:cNvSpPr>
            <a:spLocks noGrp="1" noChangeArrowheads="1"/>
          </p:cNvSpPr>
          <p:nvPr>
            <p:ph type="sldNum" sz="quarter" idx="5"/>
          </p:nvPr>
        </p:nvSpPr>
        <p:spPr>
          <a:ln/>
        </p:spPr>
        <p:txBody>
          <a:bodyPr/>
          <a:lstStyle/>
          <a:p>
            <a:fld id="{B3635F14-7543-424C-9992-90FE28B52C4B}" type="slidenum">
              <a:rPr lang="en-US" altLang="en-US"/>
              <a:pPr/>
              <a:t>11</a:t>
            </a:fld>
            <a:endParaRPr lang="en-US" altLang="en-US"/>
          </a:p>
        </p:txBody>
      </p:sp>
      <p:sp>
        <p:nvSpPr>
          <p:cNvPr id="1563650" name="Rectangle 2">
            <a:extLst>
              <a:ext uri="{FF2B5EF4-FFF2-40B4-BE49-F238E27FC236}">
                <a16:creationId xmlns:a16="http://schemas.microsoft.com/office/drawing/2014/main" id="{46537644-88DC-4A93-A1BD-CA21E25A3CC2}"/>
              </a:ext>
            </a:extLst>
          </p:cNvPr>
          <p:cNvSpPr>
            <a:spLocks noChangeAspect="1" noChangeArrowheads="1" noTextEdit="1"/>
          </p:cNvSpPr>
          <p:nvPr>
            <p:ph type="sldImg"/>
          </p:nvPr>
        </p:nvSpPr>
        <p:spPr>
          <a:ln/>
        </p:spPr>
      </p:sp>
      <p:sp>
        <p:nvSpPr>
          <p:cNvPr id="1563651" name="Rectangle 3">
            <a:extLst>
              <a:ext uri="{FF2B5EF4-FFF2-40B4-BE49-F238E27FC236}">
                <a16:creationId xmlns:a16="http://schemas.microsoft.com/office/drawing/2014/main" id="{3769BB3C-F64E-4B23-8980-F93EF6405B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64AF464C-54F0-4C58-B8B7-8D6BCC355A39}"/>
              </a:ext>
            </a:extLst>
          </p:cNvPr>
          <p:cNvSpPr>
            <a:spLocks noGrp="1" noChangeArrowheads="1"/>
          </p:cNvSpPr>
          <p:nvPr>
            <p:ph type="sldNum" sz="quarter" idx="5"/>
          </p:nvPr>
        </p:nvSpPr>
        <p:spPr>
          <a:ln/>
        </p:spPr>
        <p:txBody>
          <a:bodyPr/>
          <a:lstStyle/>
          <a:p>
            <a:fld id="{F773CD39-688E-4A06-AFBB-28D62290AFFE}" type="slidenum">
              <a:rPr lang="en-US" altLang="en-US"/>
              <a:pPr/>
              <a:t>12</a:t>
            </a:fld>
            <a:endParaRPr lang="en-US" altLang="en-US"/>
          </a:p>
        </p:txBody>
      </p:sp>
      <p:sp>
        <p:nvSpPr>
          <p:cNvPr id="1565698" name="Rectangle 2">
            <a:extLst>
              <a:ext uri="{FF2B5EF4-FFF2-40B4-BE49-F238E27FC236}">
                <a16:creationId xmlns:a16="http://schemas.microsoft.com/office/drawing/2014/main" id="{23BDE907-55E6-4254-BC26-D71D53905A47}"/>
              </a:ext>
            </a:extLst>
          </p:cNvPr>
          <p:cNvSpPr>
            <a:spLocks noChangeAspect="1" noChangeArrowheads="1" noTextEdit="1"/>
          </p:cNvSpPr>
          <p:nvPr>
            <p:ph type="sldImg"/>
          </p:nvPr>
        </p:nvSpPr>
        <p:spPr>
          <a:ln/>
        </p:spPr>
      </p:sp>
      <p:sp>
        <p:nvSpPr>
          <p:cNvPr id="1565699" name="Rectangle 3">
            <a:extLst>
              <a:ext uri="{FF2B5EF4-FFF2-40B4-BE49-F238E27FC236}">
                <a16:creationId xmlns:a16="http://schemas.microsoft.com/office/drawing/2014/main" id="{F6C91C68-3C87-49F6-806B-2710F73964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AEC336D2-7CFB-44A5-86BE-1073F7BCBD01}"/>
              </a:ext>
            </a:extLst>
          </p:cNvPr>
          <p:cNvSpPr>
            <a:spLocks noGrp="1" noChangeArrowheads="1"/>
          </p:cNvSpPr>
          <p:nvPr>
            <p:ph type="sldNum" sz="quarter" idx="5"/>
          </p:nvPr>
        </p:nvSpPr>
        <p:spPr>
          <a:ln/>
        </p:spPr>
        <p:txBody>
          <a:bodyPr/>
          <a:lstStyle/>
          <a:p>
            <a:fld id="{9C5A6B40-71F0-4E8E-8A62-C2D4434D40FC}" type="slidenum">
              <a:rPr lang="en-US" altLang="en-US"/>
              <a:pPr/>
              <a:t>13</a:t>
            </a:fld>
            <a:endParaRPr lang="en-US" altLang="en-US"/>
          </a:p>
        </p:txBody>
      </p:sp>
      <p:sp>
        <p:nvSpPr>
          <p:cNvPr id="1567746" name="Rectangle 2">
            <a:extLst>
              <a:ext uri="{FF2B5EF4-FFF2-40B4-BE49-F238E27FC236}">
                <a16:creationId xmlns:a16="http://schemas.microsoft.com/office/drawing/2014/main" id="{DC0897DB-8F75-4706-8CDA-1AB17D7DDE05}"/>
              </a:ext>
            </a:extLst>
          </p:cNvPr>
          <p:cNvSpPr>
            <a:spLocks noChangeAspect="1" noChangeArrowheads="1" noTextEdit="1"/>
          </p:cNvSpPr>
          <p:nvPr>
            <p:ph type="sldImg"/>
          </p:nvPr>
        </p:nvSpPr>
        <p:spPr>
          <a:ln/>
        </p:spPr>
      </p:sp>
      <p:sp>
        <p:nvSpPr>
          <p:cNvPr id="1567747" name="Rectangle 3">
            <a:extLst>
              <a:ext uri="{FF2B5EF4-FFF2-40B4-BE49-F238E27FC236}">
                <a16:creationId xmlns:a16="http://schemas.microsoft.com/office/drawing/2014/main" id="{90EB92F4-56D0-40DB-A27E-AA89E2A83B3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2BE01-E418-42EC-A797-AFACE59A924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5CA01-2FB9-4545-9A56-2B805550B8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3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2BE01-E418-42EC-A797-AFACE59A924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5CA01-2FB9-4545-9A56-2B805550B8C9}" type="slidenum">
              <a:rPr lang="en-IN" smtClean="0"/>
              <a:t>‹#›</a:t>
            </a:fld>
            <a:endParaRPr lang="en-IN"/>
          </a:p>
        </p:txBody>
      </p:sp>
    </p:spTree>
    <p:extLst>
      <p:ext uri="{BB962C8B-B14F-4D97-AF65-F5344CB8AC3E}">
        <p14:creationId xmlns:p14="http://schemas.microsoft.com/office/powerpoint/2010/main" val="321731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2BE01-E418-42EC-A797-AFACE59A924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5CA01-2FB9-4545-9A56-2B805550B8C9}" type="slidenum">
              <a:rPr lang="en-IN" smtClean="0"/>
              <a:t>‹#›</a:t>
            </a:fld>
            <a:endParaRPr lang="en-IN"/>
          </a:p>
        </p:txBody>
      </p:sp>
    </p:spTree>
    <p:extLst>
      <p:ext uri="{BB962C8B-B14F-4D97-AF65-F5344CB8AC3E}">
        <p14:creationId xmlns:p14="http://schemas.microsoft.com/office/powerpoint/2010/main" val="273974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2BE01-E418-42EC-A797-AFACE59A924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5CA01-2FB9-4545-9A56-2B805550B8C9}" type="slidenum">
              <a:rPr lang="en-IN" smtClean="0"/>
              <a:t>‹#›</a:t>
            </a:fld>
            <a:endParaRPr lang="en-IN"/>
          </a:p>
        </p:txBody>
      </p:sp>
    </p:spTree>
    <p:extLst>
      <p:ext uri="{BB962C8B-B14F-4D97-AF65-F5344CB8AC3E}">
        <p14:creationId xmlns:p14="http://schemas.microsoft.com/office/powerpoint/2010/main" val="205468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32BE01-E418-42EC-A797-AFACE59A924D}"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55CA01-2FB9-4545-9A56-2B805550B8C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2BE01-E418-42EC-A797-AFACE59A924D}"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5CA01-2FB9-4545-9A56-2B805550B8C9}" type="slidenum">
              <a:rPr lang="en-IN" smtClean="0"/>
              <a:t>‹#›</a:t>
            </a:fld>
            <a:endParaRPr lang="en-IN"/>
          </a:p>
        </p:txBody>
      </p:sp>
    </p:spTree>
    <p:extLst>
      <p:ext uri="{BB962C8B-B14F-4D97-AF65-F5344CB8AC3E}">
        <p14:creationId xmlns:p14="http://schemas.microsoft.com/office/powerpoint/2010/main" val="217143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2BE01-E418-42EC-A797-AFACE59A924D}"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55CA01-2FB9-4545-9A56-2B805550B8C9}" type="slidenum">
              <a:rPr lang="en-IN" smtClean="0"/>
              <a:t>‹#›</a:t>
            </a:fld>
            <a:endParaRPr lang="en-IN"/>
          </a:p>
        </p:txBody>
      </p:sp>
    </p:spTree>
    <p:extLst>
      <p:ext uri="{BB962C8B-B14F-4D97-AF65-F5344CB8AC3E}">
        <p14:creationId xmlns:p14="http://schemas.microsoft.com/office/powerpoint/2010/main" val="287602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2BE01-E418-42EC-A797-AFACE59A924D}"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55CA01-2FB9-4545-9A56-2B805550B8C9}" type="slidenum">
              <a:rPr lang="en-IN" smtClean="0"/>
              <a:t>‹#›</a:t>
            </a:fld>
            <a:endParaRPr lang="en-IN"/>
          </a:p>
        </p:txBody>
      </p:sp>
    </p:spTree>
    <p:extLst>
      <p:ext uri="{BB962C8B-B14F-4D97-AF65-F5344CB8AC3E}">
        <p14:creationId xmlns:p14="http://schemas.microsoft.com/office/powerpoint/2010/main" val="103644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32BE01-E418-42EC-A797-AFACE59A924D}" type="datetimeFigureOut">
              <a:rPr lang="en-IN" smtClean="0"/>
              <a:t>25-11-2022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A55CA01-2FB9-4545-9A56-2B805550B8C9}" type="slidenum">
              <a:rPr lang="en-IN" smtClean="0"/>
              <a:t>‹#›</a:t>
            </a:fld>
            <a:endParaRPr lang="en-IN"/>
          </a:p>
        </p:txBody>
      </p:sp>
    </p:spTree>
    <p:extLst>
      <p:ext uri="{BB962C8B-B14F-4D97-AF65-F5344CB8AC3E}">
        <p14:creationId xmlns:p14="http://schemas.microsoft.com/office/powerpoint/2010/main" val="139568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032BE01-E418-42EC-A797-AFACE59A924D}" type="datetimeFigureOut">
              <a:rPr lang="en-IN" smtClean="0"/>
              <a:t>25-11-2022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55CA01-2FB9-4545-9A56-2B805550B8C9}" type="slidenum">
              <a:rPr lang="en-IN" smtClean="0"/>
              <a:t>‹#›</a:t>
            </a:fld>
            <a:endParaRPr lang="en-IN"/>
          </a:p>
        </p:txBody>
      </p:sp>
    </p:spTree>
    <p:extLst>
      <p:ext uri="{BB962C8B-B14F-4D97-AF65-F5344CB8AC3E}">
        <p14:creationId xmlns:p14="http://schemas.microsoft.com/office/powerpoint/2010/main" val="71069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32BE01-E418-42EC-A797-AFACE59A924D}"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55CA01-2FB9-4545-9A56-2B805550B8C9}" type="slidenum">
              <a:rPr lang="en-IN" smtClean="0"/>
              <a:t>‹#›</a:t>
            </a:fld>
            <a:endParaRPr lang="en-IN"/>
          </a:p>
        </p:txBody>
      </p:sp>
    </p:spTree>
    <p:extLst>
      <p:ext uri="{BB962C8B-B14F-4D97-AF65-F5344CB8AC3E}">
        <p14:creationId xmlns:p14="http://schemas.microsoft.com/office/powerpoint/2010/main" val="394544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2BE01-E418-42EC-A797-AFACE59A924D}" type="datetimeFigureOut">
              <a:rPr lang="en-IN" smtClean="0"/>
              <a:t>25-11-2022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55CA01-2FB9-4545-9A56-2B805550B8C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55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89F28AF-D131-4CD1-9956-7DBB46732BFA}"/>
              </a:ext>
            </a:extLst>
          </p:cNvPr>
          <p:cNvSpPr>
            <a:spLocks noGrp="1" noChangeArrowheads="1"/>
          </p:cNvSpPr>
          <p:nvPr>
            <p:ph type="ctrTitle"/>
          </p:nvPr>
        </p:nvSpPr>
        <p:spPr>
          <a:xfrm>
            <a:off x="5127813" y="1602555"/>
            <a:ext cx="2519082" cy="199464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altLang="en-US" sz="6600" b="1" dirty="0">
                <a:solidFill>
                  <a:srgbClr val="00B050"/>
                </a:solidFill>
              </a:rPr>
              <a:t>NAT</a:t>
            </a:r>
          </a:p>
        </p:txBody>
      </p:sp>
      <p:pic>
        <p:nvPicPr>
          <p:cNvPr id="3" name="Picture 2" descr="File:C-DAC LogoTransp.png - Wikipedia">
            <a:extLst>
              <a:ext uri="{FF2B5EF4-FFF2-40B4-BE49-F238E27FC236}">
                <a16:creationId xmlns:a16="http://schemas.microsoft.com/office/drawing/2014/main" id="{4072982F-199D-40A9-A808-575D42480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5652" y="688098"/>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ITEC_new-removebg.png">
            <a:extLst>
              <a:ext uri="{FF2B5EF4-FFF2-40B4-BE49-F238E27FC236}">
                <a16:creationId xmlns:a16="http://schemas.microsoft.com/office/drawing/2014/main" id="{1FC55FB9-5C6D-4800-B87F-D8EA02B5B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41" y="683616"/>
            <a:ext cx="14478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E80F3-C8B4-4E7B-9F20-6C46E0A232B0}"/>
              </a:ext>
            </a:extLst>
          </p:cNvPr>
          <p:cNvSpPr>
            <a:spLocks noGrp="1"/>
          </p:cNvSpPr>
          <p:nvPr>
            <p:ph idx="1"/>
          </p:nvPr>
        </p:nvSpPr>
        <p:spPr/>
        <p:txBody>
          <a:bodyPr>
            <a:normAutofit/>
          </a:bodyPr>
          <a:lstStyle/>
          <a:p>
            <a:r>
              <a:rPr lang="en-US" sz="2400" b="1" dirty="0">
                <a:solidFill>
                  <a:schemeClr val="tx1"/>
                </a:solidFill>
              </a:rPr>
              <a:t>NAT Overload (one-to-many):</a:t>
            </a:r>
          </a:p>
          <a:p>
            <a:r>
              <a:rPr lang="en-US" sz="2400" dirty="0">
                <a:solidFill>
                  <a:schemeClr val="tx1"/>
                </a:solidFill>
              </a:rPr>
              <a:t>This is the most popular type of NAT configuration. Understand that overloading really is a form of dynamic NAT that maps multiple unregistered IP addresses to a single registered IP address (many-to-one) by using different source ports. Now, why is this so special? Well, because it’s also known as Port Address Translation (PAT), which is also commonly referred to as NAT Overload. Using PAT allows you to permit thousands of users to connect to the Internet using only one real global IP address—pretty slick, right? </a:t>
            </a:r>
          </a:p>
          <a:p>
            <a:r>
              <a:rPr lang="en-US" sz="2400" dirty="0">
                <a:solidFill>
                  <a:schemeClr val="tx1"/>
                </a:solidFill>
              </a:rPr>
              <a:t>Seriously, NAT Overload is the real reason we haven’t run out of valid IP addresses on the Internet.</a:t>
            </a:r>
            <a:endParaRPr lang="en-IN" sz="2400" dirty="0">
              <a:solidFill>
                <a:schemeClr val="tx1"/>
              </a:solidFill>
            </a:endParaRPr>
          </a:p>
        </p:txBody>
      </p:sp>
      <p:pic>
        <p:nvPicPr>
          <p:cNvPr id="4" name="Picture 3" descr="File:C-DAC LogoTransp.png - Wikipedia">
            <a:extLst>
              <a:ext uri="{FF2B5EF4-FFF2-40B4-BE49-F238E27FC236}">
                <a16:creationId xmlns:a16="http://schemas.microsoft.com/office/drawing/2014/main" id="{EB399C60-8811-4026-B506-8C98056AC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TEC_new-removebg.png">
            <a:extLst>
              <a:ext uri="{FF2B5EF4-FFF2-40B4-BE49-F238E27FC236}">
                <a16:creationId xmlns:a16="http://schemas.microsoft.com/office/drawing/2014/main" id="{E528CC91-1CB2-46AA-B14E-E2AC90D07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1C6C1373-70B7-42AE-A7BA-87A267F69329}"/>
              </a:ext>
            </a:extLst>
          </p:cNvPr>
          <p:cNvSpPr>
            <a:spLocks noGrp="1" noChangeArrowheads="1"/>
          </p:cNvSpPr>
          <p:nvPr>
            <p:ph type="title"/>
          </p:nvPr>
        </p:nvSpPr>
        <p:spPr>
          <a:xfrm>
            <a:off x="4258236" y="589486"/>
            <a:ext cx="3245223" cy="838200"/>
          </a:xfrm>
        </p:spPr>
        <p:txBody>
          <a:bodyPr>
            <a:normAutofit/>
          </a:bodyPr>
          <a:lstStyle/>
          <a:p>
            <a:r>
              <a:rPr lang="en-US" altLang="ja-JP" b="1" dirty="0">
                <a:solidFill>
                  <a:schemeClr val="tx1"/>
                </a:solidFill>
                <a:ea typeface="ＭＳ Ｐゴシック" panose="020B0600070205080204" pitchFamily="34" charset="-128"/>
              </a:rPr>
              <a:t>Types of NAT</a:t>
            </a:r>
            <a:endParaRPr lang="en-US" altLang="en-US" b="1" dirty="0">
              <a:solidFill>
                <a:schemeClr val="tx1"/>
              </a:solidFill>
            </a:endParaRPr>
          </a:p>
        </p:txBody>
      </p:sp>
    </p:spTree>
    <p:extLst>
      <p:ext uri="{BB962C8B-B14F-4D97-AF65-F5344CB8AC3E}">
        <p14:creationId xmlns:p14="http://schemas.microsoft.com/office/powerpoint/2010/main" val="135935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2628" name="Picture 4">
            <a:extLst>
              <a:ext uri="{FF2B5EF4-FFF2-40B4-BE49-F238E27FC236}">
                <a16:creationId xmlns:a16="http://schemas.microsoft.com/office/drawing/2014/main" id="{A59785B2-7F4B-4DB4-B533-A1BC173C8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718" y="1921155"/>
            <a:ext cx="9359153" cy="398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7" name="Picture 6" descr="File:C-DAC LogoTransp.png - Wikipedia">
            <a:extLst>
              <a:ext uri="{FF2B5EF4-FFF2-40B4-BE49-F238E27FC236}">
                <a16:creationId xmlns:a16="http://schemas.microsoft.com/office/drawing/2014/main" id="{09E14686-0B9F-4F24-9555-1624E607A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TEC_new-removebg.png">
            <a:extLst>
              <a:ext uri="{FF2B5EF4-FFF2-40B4-BE49-F238E27FC236}">
                <a16:creationId xmlns:a16="http://schemas.microsoft.com/office/drawing/2014/main" id="{58919BF6-1A18-493F-8F5E-DDF2CB2290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AE7B1601-4BFA-4A70-872D-FAD2564A9401}"/>
              </a:ext>
            </a:extLst>
          </p:cNvPr>
          <p:cNvSpPr>
            <a:spLocks noGrp="1" noChangeArrowheads="1"/>
          </p:cNvSpPr>
          <p:nvPr>
            <p:ph type="title"/>
          </p:nvPr>
        </p:nvSpPr>
        <p:spPr>
          <a:xfrm>
            <a:off x="4473388" y="589486"/>
            <a:ext cx="3245223" cy="838200"/>
          </a:xfrm>
        </p:spPr>
        <p:txBody>
          <a:bodyPr>
            <a:normAutofit/>
          </a:bodyPr>
          <a:lstStyle/>
          <a:p>
            <a:r>
              <a:rPr lang="en-US" altLang="ja-JP" b="1" dirty="0">
                <a:solidFill>
                  <a:schemeClr val="tx1"/>
                </a:solidFill>
                <a:ea typeface="ＭＳ Ｐゴシック" panose="020B0600070205080204" pitchFamily="34" charset="-128"/>
              </a:rPr>
              <a:t>Static NAT</a:t>
            </a:r>
            <a:endParaRPr lang="en-US" altLang="en-US" b="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4676" name="Picture 4">
            <a:extLst>
              <a:ext uri="{FF2B5EF4-FFF2-40B4-BE49-F238E27FC236}">
                <a16:creationId xmlns:a16="http://schemas.microsoft.com/office/drawing/2014/main" id="{8A4E0408-CD14-4910-BA93-C5BFAF5E6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047" y="1795277"/>
            <a:ext cx="8704729" cy="4327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7" name="Picture 6" descr="File:C-DAC LogoTransp.png - Wikipedia">
            <a:extLst>
              <a:ext uri="{FF2B5EF4-FFF2-40B4-BE49-F238E27FC236}">
                <a16:creationId xmlns:a16="http://schemas.microsoft.com/office/drawing/2014/main" id="{5A035E18-07A1-4E99-8489-5AF0C8445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TEC_new-removebg.png">
            <a:extLst>
              <a:ext uri="{FF2B5EF4-FFF2-40B4-BE49-F238E27FC236}">
                <a16:creationId xmlns:a16="http://schemas.microsoft.com/office/drawing/2014/main" id="{4733E443-8A05-4DCA-97B2-7E7F7597B5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1B9812AB-E83E-4EB4-B8AA-3EFC608558A3}"/>
              </a:ext>
            </a:extLst>
          </p:cNvPr>
          <p:cNvSpPr>
            <a:spLocks noGrp="1" noChangeArrowheads="1"/>
          </p:cNvSpPr>
          <p:nvPr>
            <p:ph type="title"/>
          </p:nvPr>
        </p:nvSpPr>
        <p:spPr>
          <a:xfrm>
            <a:off x="4473388" y="589486"/>
            <a:ext cx="3245223" cy="838200"/>
          </a:xfrm>
        </p:spPr>
        <p:txBody>
          <a:bodyPr>
            <a:normAutofit fontScale="90000"/>
          </a:bodyPr>
          <a:lstStyle/>
          <a:p>
            <a:r>
              <a:rPr lang="en-US" altLang="ja-JP" b="1" dirty="0">
                <a:solidFill>
                  <a:schemeClr val="tx1"/>
                </a:solidFill>
                <a:ea typeface="ＭＳ Ｐゴシック" panose="020B0600070205080204" pitchFamily="34" charset="-128"/>
              </a:rPr>
              <a:t>Dynamic NAT</a:t>
            </a:r>
            <a:endParaRPr lang="en-US" altLang="en-US"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24" name="Picture 4">
            <a:extLst>
              <a:ext uri="{FF2B5EF4-FFF2-40B4-BE49-F238E27FC236}">
                <a16:creationId xmlns:a16="http://schemas.microsoft.com/office/drawing/2014/main" id="{841405E1-77BE-4D4F-806A-B1EA530A6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318" y="1876706"/>
            <a:ext cx="5818654" cy="377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566725" name="Picture 5">
            <a:extLst>
              <a:ext uri="{FF2B5EF4-FFF2-40B4-BE49-F238E27FC236}">
                <a16:creationId xmlns:a16="http://schemas.microsoft.com/office/drawing/2014/main" id="{055CCD7C-D8B8-4270-9A9C-F20F00D22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028" y="2011177"/>
            <a:ext cx="5433172" cy="328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8" name="Picture 7" descr="File:C-DAC LogoTransp.png - Wikipedia">
            <a:extLst>
              <a:ext uri="{FF2B5EF4-FFF2-40B4-BE49-F238E27FC236}">
                <a16:creationId xmlns:a16="http://schemas.microsoft.com/office/drawing/2014/main" id="{929D9479-26D0-4FA9-A4F4-FD694E0627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ITEC_new-removebg.png">
            <a:extLst>
              <a:ext uri="{FF2B5EF4-FFF2-40B4-BE49-F238E27FC236}">
                <a16:creationId xmlns:a16="http://schemas.microsoft.com/office/drawing/2014/main" id="{14D1B10A-C70E-49D3-9284-6321FB9721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a:extLst>
              <a:ext uri="{FF2B5EF4-FFF2-40B4-BE49-F238E27FC236}">
                <a16:creationId xmlns:a16="http://schemas.microsoft.com/office/drawing/2014/main" id="{AC9C0C94-6137-4D9B-90F8-34F035F59CD8}"/>
              </a:ext>
            </a:extLst>
          </p:cNvPr>
          <p:cNvSpPr>
            <a:spLocks noGrp="1" noChangeArrowheads="1"/>
          </p:cNvSpPr>
          <p:nvPr>
            <p:ph type="title"/>
          </p:nvPr>
        </p:nvSpPr>
        <p:spPr>
          <a:xfrm>
            <a:off x="5585012" y="665699"/>
            <a:ext cx="3245223" cy="838200"/>
          </a:xfrm>
        </p:spPr>
        <p:txBody>
          <a:bodyPr>
            <a:normAutofit/>
          </a:bodyPr>
          <a:lstStyle/>
          <a:p>
            <a:r>
              <a:rPr lang="en-US" altLang="ja-JP" b="1" dirty="0">
                <a:solidFill>
                  <a:schemeClr val="tx1"/>
                </a:solidFill>
                <a:ea typeface="ＭＳ Ｐゴシック" panose="020B0600070205080204" pitchFamily="34" charset="-128"/>
              </a:rPr>
              <a:t>PAT</a:t>
            </a:r>
            <a:endParaRPr lang="en-US" altLang="en-US"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1A45B-4DC9-4591-98A7-F31B6F5B53CA}"/>
              </a:ext>
            </a:extLst>
          </p:cNvPr>
          <p:cNvSpPr>
            <a:spLocks noGrp="1"/>
          </p:cNvSpPr>
          <p:nvPr>
            <p:ph idx="1"/>
          </p:nvPr>
        </p:nvSpPr>
        <p:spPr>
          <a:xfrm>
            <a:off x="3820757" y="3145617"/>
            <a:ext cx="4550485" cy="1309842"/>
          </a:xfrm>
          <a:blipFill>
            <a:blip r:embed="rId2"/>
            <a:tile tx="0" ty="0" sx="100000" sy="100000" flip="none" algn="tl"/>
          </a:blipFill>
        </p:spPr>
        <p:txBody>
          <a:bodyPr>
            <a:normAutofit/>
          </a:bodyPr>
          <a:lstStyle/>
          <a:p>
            <a:pPr marL="0" defTabSz="457200"/>
            <a:r>
              <a:rPr lang="en-IN" sz="7200" dirty="0">
                <a:solidFill>
                  <a:schemeClr val="tx1"/>
                </a:solidFill>
              </a:rPr>
              <a:t>Thank You</a:t>
            </a:r>
          </a:p>
        </p:txBody>
      </p:sp>
      <p:pic>
        <p:nvPicPr>
          <p:cNvPr id="4" name="Picture 3" descr="File:C-DAC LogoTransp.png - Wikipedia">
            <a:extLst>
              <a:ext uri="{FF2B5EF4-FFF2-40B4-BE49-F238E27FC236}">
                <a16:creationId xmlns:a16="http://schemas.microsoft.com/office/drawing/2014/main" id="{99D24E2F-6EAF-43BD-8602-71F6901AE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TEC_new-removebg.png">
            <a:extLst>
              <a:ext uri="{FF2B5EF4-FFF2-40B4-BE49-F238E27FC236}">
                <a16:creationId xmlns:a16="http://schemas.microsoft.com/office/drawing/2014/main" id="{E1F1E0DB-2FE4-43F7-B6F9-BAC38291E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4187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a:extLst>
              <a:ext uri="{FF2B5EF4-FFF2-40B4-BE49-F238E27FC236}">
                <a16:creationId xmlns:a16="http://schemas.microsoft.com/office/drawing/2014/main" id="{ABE11E77-47E1-491D-9875-E6BE825F84D1}"/>
              </a:ext>
            </a:extLst>
          </p:cNvPr>
          <p:cNvSpPr>
            <a:spLocks noGrp="1" noChangeArrowheads="1"/>
          </p:cNvSpPr>
          <p:nvPr>
            <p:ph type="title"/>
          </p:nvPr>
        </p:nvSpPr>
        <p:spPr>
          <a:xfrm>
            <a:off x="5336736" y="589486"/>
            <a:ext cx="1209021" cy="838200"/>
          </a:xfrm>
        </p:spPr>
        <p:txBody>
          <a:bodyPr/>
          <a:lstStyle/>
          <a:p>
            <a:r>
              <a:rPr lang="en-US" altLang="ja-JP" b="1" dirty="0">
                <a:solidFill>
                  <a:schemeClr val="tx1"/>
                </a:solidFill>
                <a:ea typeface="ＭＳ Ｐゴシック" panose="020B0600070205080204" pitchFamily="34" charset="-128"/>
              </a:rPr>
              <a:t>NAT</a:t>
            </a:r>
            <a:endParaRPr lang="en-US" altLang="en-US" b="1" dirty="0">
              <a:solidFill>
                <a:schemeClr val="tx1"/>
              </a:solidFill>
            </a:endParaRPr>
          </a:p>
        </p:txBody>
      </p:sp>
      <p:pic>
        <p:nvPicPr>
          <p:cNvPr id="1556484" name="Picture 4">
            <a:extLst>
              <a:ext uri="{FF2B5EF4-FFF2-40B4-BE49-F238E27FC236}">
                <a16:creationId xmlns:a16="http://schemas.microsoft.com/office/drawing/2014/main" id="{FF4003FF-7425-4D3D-82EC-1F6D61B9A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94" y="2180012"/>
            <a:ext cx="7162800" cy="3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7" name="Picture 6" descr="File:C-DAC LogoTransp.png - Wikipedia">
            <a:extLst>
              <a:ext uri="{FF2B5EF4-FFF2-40B4-BE49-F238E27FC236}">
                <a16:creationId xmlns:a16="http://schemas.microsoft.com/office/drawing/2014/main" id="{CEF4477F-4AB0-4CFE-9568-1537487808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TEC_new-removebg.png">
            <a:extLst>
              <a:ext uri="{FF2B5EF4-FFF2-40B4-BE49-F238E27FC236}">
                <a16:creationId xmlns:a16="http://schemas.microsoft.com/office/drawing/2014/main" id="{779CB958-0AA5-4E9B-8A13-97DD09DA3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8A23F-351A-4D6A-AD02-FD80CDA333AD}"/>
              </a:ext>
            </a:extLst>
          </p:cNvPr>
          <p:cNvSpPr>
            <a:spLocks noGrp="1"/>
          </p:cNvSpPr>
          <p:nvPr>
            <p:ph idx="1"/>
          </p:nvPr>
        </p:nvSpPr>
        <p:spPr/>
        <p:txBody>
          <a:bodyPr>
            <a:normAutofit/>
          </a:bodyPr>
          <a:lstStyle/>
          <a:p>
            <a:r>
              <a:rPr lang="en-US" sz="2400" dirty="0">
                <a:solidFill>
                  <a:schemeClr val="tx1"/>
                </a:solidFill>
              </a:rPr>
              <a:t>Network Address Translation (NAT) is similar to Classless Inter-Domain Routing (CIDR) in that the original intention for NAT was to slow the depletion of available IP address space by allowing multiple private IP addresses to be represented by a much smaller number of public IP addresses.</a:t>
            </a:r>
          </a:p>
          <a:p>
            <a:r>
              <a:rPr lang="en-US" sz="2400" dirty="0">
                <a:solidFill>
                  <a:schemeClr val="tx1"/>
                </a:solidFill>
              </a:rPr>
              <a:t>Because NAT really decreases the overwhelming amount of public IP addresses required in a networking environment, it comes in really handy when two companies that have duplicate internal addressing schemes merge. NAT is also a great tool to use when an organization changes its Internet service provider (ISP) but the networking manager needs to avoid the hassle of changing the internal address scheme</a:t>
            </a:r>
            <a:endParaRPr lang="en-IN" sz="2400" dirty="0">
              <a:solidFill>
                <a:schemeClr val="tx1"/>
              </a:solidFill>
            </a:endParaRPr>
          </a:p>
        </p:txBody>
      </p:sp>
      <p:pic>
        <p:nvPicPr>
          <p:cNvPr id="4" name="Picture 3" descr="File:C-DAC LogoTransp.png - Wikipedia">
            <a:extLst>
              <a:ext uri="{FF2B5EF4-FFF2-40B4-BE49-F238E27FC236}">
                <a16:creationId xmlns:a16="http://schemas.microsoft.com/office/drawing/2014/main" id="{ED6D0AFB-FCB4-48D0-B812-C682AD3BD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TEC_new-removebg.png">
            <a:extLst>
              <a:ext uri="{FF2B5EF4-FFF2-40B4-BE49-F238E27FC236}">
                <a16:creationId xmlns:a16="http://schemas.microsoft.com/office/drawing/2014/main" id="{6709844E-2A9D-4A9B-BA85-675025236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D3BEA9B1-E10E-49D3-BCD9-47E3280D51EC}"/>
              </a:ext>
            </a:extLst>
          </p:cNvPr>
          <p:cNvSpPr>
            <a:spLocks noGrp="1" noChangeArrowheads="1"/>
          </p:cNvSpPr>
          <p:nvPr>
            <p:ph type="title"/>
          </p:nvPr>
        </p:nvSpPr>
        <p:spPr>
          <a:xfrm>
            <a:off x="5336736" y="589486"/>
            <a:ext cx="1209021" cy="838200"/>
          </a:xfrm>
        </p:spPr>
        <p:txBody>
          <a:bodyPr/>
          <a:lstStyle/>
          <a:p>
            <a:r>
              <a:rPr lang="en-US" altLang="ja-JP" b="1" dirty="0">
                <a:solidFill>
                  <a:schemeClr val="tx1"/>
                </a:solidFill>
                <a:ea typeface="ＭＳ Ｐゴシック" panose="020B0600070205080204" pitchFamily="34" charset="-128"/>
              </a:rPr>
              <a:t>NAT</a:t>
            </a:r>
            <a:endParaRPr lang="en-US" altLang="en-US" b="1" dirty="0">
              <a:solidFill>
                <a:schemeClr val="tx1"/>
              </a:solidFill>
            </a:endParaRPr>
          </a:p>
        </p:txBody>
      </p:sp>
    </p:spTree>
    <p:extLst>
      <p:ext uri="{BB962C8B-B14F-4D97-AF65-F5344CB8AC3E}">
        <p14:creationId xmlns:p14="http://schemas.microsoft.com/office/powerpoint/2010/main" val="309178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22A02-C980-4B63-94DA-4A611B3C32E9}"/>
              </a:ext>
            </a:extLst>
          </p:cNvPr>
          <p:cNvSpPr>
            <a:spLocks noGrp="1"/>
          </p:cNvSpPr>
          <p:nvPr>
            <p:ph idx="1"/>
          </p:nvPr>
        </p:nvSpPr>
        <p:spPr/>
        <p:txBody>
          <a:bodyPr>
            <a:normAutofit/>
          </a:bodyPr>
          <a:lstStyle/>
          <a:p>
            <a:r>
              <a:rPr lang="en-US" sz="2400" b="1" dirty="0">
                <a:solidFill>
                  <a:schemeClr val="tx1"/>
                </a:solidFill>
              </a:rPr>
              <a:t>Here’s a list of situations when NAT can be especially helpful: </a:t>
            </a:r>
          </a:p>
          <a:p>
            <a:pPr>
              <a:buFont typeface="Courier New" panose="02070309020205020404" pitchFamily="49" charset="0"/>
              <a:buChar char="o"/>
            </a:pPr>
            <a:r>
              <a:rPr lang="en-US" sz="2400" dirty="0">
                <a:solidFill>
                  <a:schemeClr val="tx1"/>
                </a:solidFill>
              </a:rPr>
              <a:t>When you need to connect to the Internet and your hosts don’t have globally unique IP addresses </a:t>
            </a:r>
          </a:p>
          <a:p>
            <a:pPr>
              <a:buFont typeface="Courier New" panose="02070309020205020404" pitchFamily="49" charset="0"/>
              <a:buChar char="o"/>
            </a:pPr>
            <a:r>
              <a:rPr lang="en-US" sz="2400" dirty="0">
                <a:solidFill>
                  <a:schemeClr val="tx1"/>
                </a:solidFill>
              </a:rPr>
              <a:t>When you’ve changed to a new ISP that requires you to renumber your network </a:t>
            </a:r>
          </a:p>
          <a:p>
            <a:pPr>
              <a:buFont typeface="Courier New" panose="02070309020205020404" pitchFamily="49" charset="0"/>
              <a:buChar char="o"/>
            </a:pPr>
            <a:r>
              <a:rPr lang="en-US" sz="2400" dirty="0">
                <a:solidFill>
                  <a:schemeClr val="tx1"/>
                </a:solidFill>
              </a:rPr>
              <a:t>When you need to merge two intranets with duplicate addresses </a:t>
            </a:r>
          </a:p>
          <a:p>
            <a:pPr>
              <a:buFont typeface="Courier New" panose="02070309020205020404" pitchFamily="49" charset="0"/>
              <a:buChar char="o"/>
            </a:pPr>
            <a:r>
              <a:rPr lang="en-US" sz="2400" dirty="0">
                <a:solidFill>
                  <a:schemeClr val="tx1"/>
                </a:solidFill>
              </a:rPr>
              <a:t>You typically use NAT on a border router.</a:t>
            </a:r>
            <a:endParaRPr lang="en-IN" sz="2400" dirty="0">
              <a:solidFill>
                <a:schemeClr val="tx1"/>
              </a:solidFill>
            </a:endParaRPr>
          </a:p>
        </p:txBody>
      </p:sp>
      <p:pic>
        <p:nvPicPr>
          <p:cNvPr id="4" name="Picture 3" descr="File:C-DAC LogoTransp.png - Wikipedia">
            <a:extLst>
              <a:ext uri="{FF2B5EF4-FFF2-40B4-BE49-F238E27FC236}">
                <a16:creationId xmlns:a16="http://schemas.microsoft.com/office/drawing/2014/main" id="{51F05519-4922-492B-86CF-E0A244AFA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TEC_new-removebg.png">
            <a:extLst>
              <a:ext uri="{FF2B5EF4-FFF2-40B4-BE49-F238E27FC236}">
                <a16:creationId xmlns:a16="http://schemas.microsoft.com/office/drawing/2014/main" id="{51D9B1BC-9503-4022-B17A-5782F5309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25C3F651-E33D-47D6-9CBB-738B21C609B4}"/>
              </a:ext>
            </a:extLst>
          </p:cNvPr>
          <p:cNvSpPr>
            <a:spLocks noGrp="1" noChangeArrowheads="1"/>
          </p:cNvSpPr>
          <p:nvPr>
            <p:ph type="title"/>
          </p:nvPr>
        </p:nvSpPr>
        <p:spPr>
          <a:xfrm>
            <a:off x="5336736" y="589486"/>
            <a:ext cx="1209021" cy="838200"/>
          </a:xfrm>
        </p:spPr>
        <p:txBody>
          <a:bodyPr/>
          <a:lstStyle/>
          <a:p>
            <a:r>
              <a:rPr lang="en-US" altLang="ja-JP" b="1" dirty="0">
                <a:solidFill>
                  <a:schemeClr val="tx1"/>
                </a:solidFill>
                <a:ea typeface="ＭＳ Ｐゴシック" panose="020B0600070205080204" pitchFamily="34" charset="-128"/>
              </a:rPr>
              <a:t>NAT</a:t>
            </a:r>
            <a:endParaRPr lang="en-US" altLang="en-US" b="1" dirty="0">
              <a:solidFill>
                <a:schemeClr val="tx1"/>
              </a:solidFill>
            </a:endParaRPr>
          </a:p>
        </p:txBody>
      </p:sp>
    </p:spTree>
    <p:extLst>
      <p:ext uri="{BB962C8B-B14F-4D97-AF65-F5344CB8AC3E}">
        <p14:creationId xmlns:p14="http://schemas.microsoft.com/office/powerpoint/2010/main" val="422997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C893D2C-5EB8-47CE-9BD7-ED2A176526AF}"/>
              </a:ext>
            </a:extLst>
          </p:cNvPr>
          <p:cNvGraphicFramePr>
            <a:graphicFrameLocks noGrp="1"/>
          </p:cNvGraphicFramePr>
          <p:nvPr>
            <p:ph idx="1"/>
            <p:extLst>
              <p:ext uri="{D42A27DB-BD31-4B8C-83A1-F6EECF244321}">
                <p14:modId xmlns:p14="http://schemas.microsoft.com/office/powerpoint/2010/main" val="850817713"/>
              </p:ext>
            </p:extLst>
          </p:nvPr>
        </p:nvGraphicFramePr>
        <p:xfrm>
          <a:off x="645459" y="1846263"/>
          <a:ext cx="10972800" cy="4028440"/>
        </p:xfrm>
        <a:graphic>
          <a:graphicData uri="http://schemas.openxmlformats.org/drawingml/2006/table">
            <a:tbl>
              <a:tblPr firstRow="1" bandRow="1">
                <a:tableStyleId>{5C22544A-7EE6-4342-B048-85BDC9FD1C3A}</a:tableStyleId>
              </a:tblPr>
              <a:tblGrid>
                <a:gridCol w="2361992">
                  <a:extLst>
                    <a:ext uri="{9D8B030D-6E8A-4147-A177-3AD203B41FA5}">
                      <a16:colId xmlns:a16="http://schemas.microsoft.com/office/drawing/2014/main" val="855889438"/>
                    </a:ext>
                  </a:extLst>
                </a:gridCol>
                <a:gridCol w="8610808">
                  <a:extLst>
                    <a:ext uri="{9D8B030D-6E8A-4147-A177-3AD203B41FA5}">
                      <a16:colId xmlns:a16="http://schemas.microsoft.com/office/drawing/2014/main" val="2579298887"/>
                    </a:ext>
                  </a:extLst>
                </a:gridCol>
              </a:tblGrid>
              <a:tr h="370840">
                <a:tc>
                  <a:txBody>
                    <a:bodyPr/>
                    <a:lstStyle/>
                    <a:p>
                      <a:r>
                        <a:rPr lang="en-IN" dirty="0"/>
                        <a:t>Names</a:t>
                      </a:r>
                    </a:p>
                  </a:txBody>
                  <a:tcPr/>
                </a:tc>
                <a:tc>
                  <a:txBody>
                    <a:bodyPr/>
                    <a:lstStyle/>
                    <a:p>
                      <a:r>
                        <a:rPr lang="en-IN" dirty="0"/>
                        <a:t>Meaning</a:t>
                      </a:r>
                    </a:p>
                  </a:txBody>
                  <a:tcPr/>
                </a:tc>
                <a:extLst>
                  <a:ext uri="{0D108BD9-81ED-4DB2-BD59-A6C34878D82A}">
                    <a16:rowId xmlns:a16="http://schemas.microsoft.com/office/drawing/2014/main" val="2244491015"/>
                  </a:ext>
                </a:extLst>
              </a:tr>
              <a:tr h="370840">
                <a:tc>
                  <a:txBody>
                    <a:bodyPr/>
                    <a:lstStyle/>
                    <a:p>
                      <a:r>
                        <a:rPr lang="en-IN" sz="2400" dirty="0">
                          <a:solidFill>
                            <a:schemeClr val="tx1"/>
                          </a:solidFill>
                        </a:rPr>
                        <a:t>Inside local</a:t>
                      </a:r>
                    </a:p>
                  </a:txBody>
                  <a:tcPr/>
                </a:tc>
                <a:tc>
                  <a:txBody>
                    <a:bodyPr/>
                    <a:lstStyle/>
                    <a:p>
                      <a:r>
                        <a:rPr lang="en-US" sz="2400" dirty="0">
                          <a:solidFill>
                            <a:schemeClr val="tx1"/>
                          </a:solidFill>
                        </a:rPr>
                        <a:t>Source host inside address before translation—typically an RFC 1918 address. </a:t>
                      </a:r>
                      <a:endParaRPr lang="en-IN" sz="2400" dirty="0">
                        <a:solidFill>
                          <a:schemeClr val="tx1"/>
                        </a:solidFill>
                      </a:endParaRPr>
                    </a:p>
                  </a:txBody>
                  <a:tcPr/>
                </a:tc>
                <a:extLst>
                  <a:ext uri="{0D108BD9-81ED-4DB2-BD59-A6C34878D82A}">
                    <a16:rowId xmlns:a16="http://schemas.microsoft.com/office/drawing/2014/main" val="2123220483"/>
                  </a:ext>
                </a:extLst>
              </a:tr>
              <a:tr h="370840">
                <a:tc>
                  <a:txBody>
                    <a:bodyPr/>
                    <a:lstStyle/>
                    <a:p>
                      <a:r>
                        <a:rPr lang="en-IN" sz="2400" dirty="0">
                          <a:solidFill>
                            <a:schemeClr val="tx1"/>
                          </a:solidFill>
                        </a:rPr>
                        <a:t>Outside local</a:t>
                      </a:r>
                    </a:p>
                  </a:txBody>
                  <a:tcPr/>
                </a:tc>
                <a:tc>
                  <a:txBody>
                    <a:bodyPr/>
                    <a:lstStyle/>
                    <a:p>
                      <a:r>
                        <a:rPr lang="en-US" sz="2400" dirty="0">
                          <a:solidFill>
                            <a:schemeClr val="tx1"/>
                          </a:solidFill>
                        </a:rPr>
                        <a:t>Address of an outside host as it appears to the inside network. This is usually the address of the router interface connected to ISP—the actual Internet address. </a:t>
                      </a:r>
                      <a:endParaRPr lang="en-IN" sz="2400" dirty="0">
                        <a:solidFill>
                          <a:schemeClr val="tx1"/>
                        </a:solidFill>
                      </a:endParaRPr>
                    </a:p>
                  </a:txBody>
                  <a:tcPr/>
                </a:tc>
                <a:extLst>
                  <a:ext uri="{0D108BD9-81ED-4DB2-BD59-A6C34878D82A}">
                    <a16:rowId xmlns:a16="http://schemas.microsoft.com/office/drawing/2014/main" val="279378075"/>
                  </a:ext>
                </a:extLst>
              </a:tr>
              <a:tr h="370840">
                <a:tc>
                  <a:txBody>
                    <a:bodyPr/>
                    <a:lstStyle/>
                    <a:p>
                      <a:r>
                        <a:rPr lang="en-IN" sz="2400" dirty="0">
                          <a:solidFill>
                            <a:schemeClr val="tx1"/>
                          </a:solidFill>
                        </a:rPr>
                        <a:t>Inside Global</a:t>
                      </a:r>
                    </a:p>
                  </a:txBody>
                  <a:tcPr/>
                </a:tc>
                <a:tc>
                  <a:txBody>
                    <a:bodyPr/>
                    <a:lstStyle/>
                    <a:p>
                      <a:r>
                        <a:rPr lang="en-US" sz="2400" dirty="0">
                          <a:solidFill>
                            <a:schemeClr val="tx1"/>
                          </a:solidFill>
                        </a:rPr>
                        <a:t>Source host address used after translation to get onto the Internet. This is also the actual Internet address.</a:t>
                      </a:r>
                      <a:endParaRPr lang="en-IN" sz="2400" dirty="0">
                        <a:solidFill>
                          <a:schemeClr val="tx1"/>
                        </a:solidFill>
                      </a:endParaRPr>
                    </a:p>
                  </a:txBody>
                  <a:tcPr/>
                </a:tc>
                <a:extLst>
                  <a:ext uri="{0D108BD9-81ED-4DB2-BD59-A6C34878D82A}">
                    <a16:rowId xmlns:a16="http://schemas.microsoft.com/office/drawing/2014/main" val="3170174227"/>
                  </a:ext>
                </a:extLst>
              </a:tr>
              <a:tr h="370840">
                <a:tc>
                  <a:txBody>
                    <a:bodyPr/>
                    <a:lstStyle/>
                    <a:p>
                      <a:r>
                        <a:rPr lang="en-IN" sz="2400" dirty="0">
                          <a:solidFill>
                            <a:schemeClr val="tx1"/>
                          </a:solidFill>
                        </a:rPr>
                        <a:t>Outside global </a:t>
                      </a:r>
                    </a:p>
                  </a:txBody>
                  <a:tcPr/>
                </a:tc>
                <a:tc>
                  <a:txBody>
                    <a:bodyPr/>
                    <a:lstStyle/>
                    <a:p>
                      <a:r>
                        <a:rPr lang="en-US" sz="2400" dirty="0">
                          <a:solidFill>
                            <a:schemeClr val="tx1"/>
                          </a:solidFill>
                        </a:rPr>
                        <a:t>Address of outside destination host and, again, the real Internet address.</a:t>
                      </a:r>
                      <a:endParaRPr lang="en-IN" sz="2400" dirty="0">
                        <a:solidFill>
                          <a:schemeClr val="tx1"/>
                        </a:solidFill>
                      </a:endParaRPr>
                    </a:p>
                  </a:txBody>
                  <a:tcPr/>
                </a:tc>
                <a:extLst>
                  <a:ext uri="{0D108BD9-81ED-4DB2-BD59-A6C34878D82A}">
                    <a16:rowId xmlns:a16="http://schemas.microsoft.com/office/drawing/2014/main" val="1506809463"/>
                  </a:ext>
                </a:extLst>
              </a:tr>
            </a:tbl>
          </a:graphicData>
        </a:graphic>
      </p:graphicFrame>
      <p:pic>
        <p:nvPicPr>
          <p:cNvPr id="5" name="Picture 4" descr="File:C-DAC LogoTransp.png - Wikipedia">
            <a:extLst>
              <a:ext uri="{FF2B5EF4-FFF2-40B4-BE49-F238E27FC236}">
                <a16:creationId xmlns:a16="http://schemas.microsoft.com/office/drawing/2014/main" id="{3A8B4E66-49B0-48C5-B43E-C50AE7710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ITEC_new-removebg.png">
            <a:extLst>
              <a:ext uri="{FF2B5EF4-FFF2-40B4-BE49-F238E27FC236}">
                <a16:creationId xmlns:a16="http://schemas.microsoft.com/office/drawing/2014/main" id="{E981AF48-C39F-4A92-BE4F-25CD7D4D4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2FE9BB1F-26D5-4209-93C1-24CC8CEA6B60}"/>
              </a:ext>
            </a:extLst>
          </p:cNvPr>
          <p:cNvSpPr>
            <a:spLocks noGrp="1" noChangeArrowheads="1"/>
          </p:cNvSpPr>
          <p:nvPr>
            <p:ph type="title"/>
          </p:nvPr>
        </p:nvSpPr>
        <p:spPr>
          <a:xfrm>
            <a:off x="4276166" y="589486"/>
            <a:ext cx="3048000" cy="838200"/>
          </a:xfrm>
        </p:spPr>
        <p:txBody>
          <a:bodyPr>
            <a:normAutofit/>
          </a:bodyPr>
          <a:lstStyle/>
          <a:p>
            <a:r>
              <a:rPr lang="en-US" altLang="ja-JP" b="1" dirty="0">
                <a:solidFill>
                  <a:schemeClr val="tx1"/>
                </a:solidFill>
                <a:ea typeface="ＭＳ Ｐゴシック" panose="020B0600070205080204" pitchFamily="34" charset="-128"/>
              </a:rPr>
              <a:t>NAT Terms</a:t>
            </a:r>
            <a:endParaRPr lang="en-US" altLang="en-US" b="1" dirty="0">
              <a:solidFill>
                <a:schemeClr val="tx1"/>
              </a:solidFill>
            </a:endParaRPr>
          </a:p>
        </p:txBody>
      </p:sp>
    </p:spTree>
    <p:extLst>
      <p:ext uri="{BB962C8B-B14F-4D97-AF65-F5344CB8AC3E}">
        <p14:creationId xmlns:p14="http://schemas.microsoft.com/office/powerpoint/2010/main" val="1568922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1" name="Rectangle 3">
            <a:extLst>
              <a:ext uri="{FF2B5EF4-FFF2-40B4-BE49-F238E27FC236}">
                <a16:creationId xmlns:a16="http://schemas.microsoft.com/office/drawing/2014/main" id="{601D5FAE-B9B1-456B-A340-A89BC267AFE1}"/>
              </a:ext>
            </a:extLst>
          </p:cNvPr>
          <p:cNvSpPr>
            <a:spLocks noGrp="1" noChangeArrowheads="1"/>
          </p:cNvSpPr>
          <p:nvPr>
            <p:ph type="body" idx="1"/>
          </p:nvPr>
        </p:nvSpPr>
        <p:spPr>
          <a:xfrm>
            <a:off x="1237129" y="1963271"/>
            <a:ext cx="8883185" cy="4505793"/>
          </a:xfrm>
        </p:spPr>
        <p:txBody>
          <a:bodyPr/>
          <a:lstStyle/>
          <a:p>
            <a:r>
              <a:rPr lang="en-US" altLang="ja-JP" sz="2400" b="1" dirty="0">
                <a:solidFill>
                  <a:schemeClr val="tx1"/>
                </a:solidFill>
                <a:ea typeface="ＭＳ Ｐゴシック" panose="020B0600070205080204" pitchFamily="34" charset="-128"/>
              </a:rPr>
              <a:t>The key features of NAT and NAT overload: </a:t>
            </a:r>
            <a:endParaRPr lang="en-US" altLang="en-US" sz="2400" b="1" dirty="0">
              <a:solidFill>
                <a:schemeClr val="tx1"/>
              </a:solidFill>
            </a:endParaRPr>
          </a:p>
          <a:p>
            <a:pPr>
              <a:buFont typeface="Symbol" panose="05050102010706020507" pitchFamily="18" charset="2"/>
              <a:buChar char=""/>
            </a:pPr>
            <a:endParaRPr lang="en-US" altLang="en-US" dirty="0"/>
          </a:p>
        </p:txBody>
      </p:sp>
      <p:pic>
        <p:nvPicPr>
          <p:cNvPr id="1558532" name="Picture 4">
            <a:extLst>
              <a:ext uri="{FF2B5EF4-FFF2-40B4-BE49-F238E27FC236}">
                <a16:creationId xmlns:a16="http://schemas.microsoft.com/office/drawing/2014/main" id="{F4343501-2A00-4BE7-BDE0-F924E5B12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963" y="2663825"/>
            <a:ext cx="4011612"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558533" name="Picture 5">
            <a:extLst>
              <a:ext uri="{FF2B5EF4-FFF2-40B4-BE49-F238E27FC236}">
                <a16:creationId xmlns:a16="http://schemas.microsoft.com/office/drawing/2014/main" id="{3057C268-8663-49E0-B1CF-DB7F83B90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2167" y="1892674"/>
            <a:ext cx="4421187" cy="279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1558534" name="Picture 6">
            <a:extLst>
              <a:ext uri="{FF2B5EF4-FFF2-40B4-BE49-F238E27FC236}">
                <a16:creationId xmlns:a16="http://schemas.microsoft.com/office/drawing/2014/main" id="{18B8DC21-0F56-40D0-881A-2A193E9D85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819" y="4525218"/>
            <a:ext cx="4240212" cy="1655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7" name="Picture 6" descr="File:C-DAC LogoTransp.png - Wikipedia">
            <a:extLst>
              <a:ext uri="{FF2B5EF4-FFF2-40B4-BE49-F238E27FC236}">
                <a16:creationId xmlns:a16="http://schemas.microsoft.com/office/drawing/2014/main" id="{59CB808A-A09F-42D7-AFCD-C4F208733B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TEC_new-removebg.png">
            <a:extLst>
              <a:ext uri="{FF2B5EF4-FFF2-40B4-BE49-F238E27FC236}">
                <a16:creationId xmlns:a16="http://schemas.microsoft.com/office/drawing/2014/main" id="{B4E6B8CD-EB9F-4270-B503-93B04E8847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415E68E3-47DB-4A5C-B578-F8AB7181CCA9}"/>
              </a:ext>
            </a:extLst>
          </p:cNvPr>
          <p:cNvSpPr>
            <a:spLocks noGrp="1" noChangeArrowheads="1"/>
          </p:cNvSpPr>
          <p:nvPr>
            <p:ph type="title"/>
          </p:nvPr>
        </p:nvSpPr>
        <p:spPr>
          <a:xfrm>
            <a:off x="5336736" y="589486"/>
            <a:ext cx="1209021" cy="838200"/>
          </a:xfrm>
        </p:spPr>
        <p:txBody>
          <a:bodyPr/>
          <a:lstStyle/>
          <a:p>
            <a:r>
              <a:rPr lang="en-US" altLang="ja-JP" b="1" dirty="0">
                <a:solidFill>
                  <a:schemeClr val="tx1"/>
                </a:solidFill>
                <a:ea typeface="ＭＳ Ｐゴシック" panose="020B0600070205080204" pitchFamily="34" charset="-128"/>
              </a:rPr>
              <a:t>NAT</a:t>
            </a:r>
            <a:endParaRPr lang="en-US" altLang="en-US"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543C958-931E-4C1E-BF9B-C72141DA4523}"/>
              </a:ext>
            </a:extLst>
          </p:cNvPr>
          <p:cNvGraphicFramePr>
            <a:graphicFrameLocks noGrp="1"/>
          </p:cNvGraphicFramePr>
          <p:nvPr>
            <p:extLst>
              <p:ext uri="{D42A27DB-BD31-4B8C-83A1-F6EECF244321}">
                <p14:modId xmlns:p14="http://schemas.microsoft.com/office/powerpoint/2010/main" val="2401684345"/>
              </p:ext>
            </p:extLst>
          </p:nvPr>
        </p:nvGraphicFramePr>
        <p:xfrm>
          <a:off x="493059" y="1911972"/>
          <a:ext cx="11170022" cy="3930924"/>
        </p:xfrm>
        <a:graphic>
          <a:graphicData uri="http://schemas.openxmlformats.org/drawingml/2006/table">
            <a:tbl>
              <a:tblPr firstRow="1" bandRow="1">
                <a:tableStyleId>{5C22544A-7EE6-4342-B048-85BDC9FD1C3A}</a:tableStyleId>
              </a:tblPr>
              <a:tblGrid>
                <a:gridCol w="5585011">
                  <a:extLst>
                    <a:ext uri="{9D8B030D-6E8A-4147-A177-3AD203B41FA5}">
                      <a16:colId xmlns:a16="http://schemas.microsoft.com/office/drawing/2014/main" val="975923156"/>
                    </a:ext>
                  </a:extLst>
                </a:gridCol>
                <a:gridCol w="5585011">
                  <a:extLst>
                    <a:ext uri="{9D8B030D-6E8A-4147-A177-3AD203B41FA5}">
                      <a16:colId xmlns:a16="http://schemas.microsoft.com/office/drawing/2014/main" val="2876395458"/>
                    </a:ext>
                  </a:extLst>
                </a:gridCol>
              </a:tblGrid>
              <a:tr h="406123">
                <a:tc>
                  <a:txBody>
                    <a:bodyPr/>
                    <a:lstStyle/>
                    <a:p>
                      <a:r>
                        <a:rPr lang="en-IN" sz="2400" dirty="0">
                          <a:solidFill>
                            <a:schemeClr val="tx1"/>
                          </a:solidFill>
                        </a:rPr>
                        <a:t>Advantages</a:t>
                      </a:r>
                    </a:p>
                  </a:txBody>
                  <a:tcPr/>
                </a:tc>
                <a:tc>
                  <a:txBody>
                    <a:bodyPr/>
                    <a:lstStyle/>
                    <a:p>
                      <a:r>
                        <a:rPr lang="en-IN" sz="2400" dirty="0">
                          <a:solidFill>
                            <a:schemeClr val="tx1"/>
                          </a:solidFill>
                        </a:rPr>
                        <a:t>Disadvantages</a:t>
                      </a:r>
                    </a:p>
                  </a:txBody>
                  <a:tcPr/>
                </a:tc>
                <a:extLst>
                  <a:ext uri="{0D108BD9-81ED-4DB2-BD59-A6C34878D82A}">
                    <a16:rowId xmlns:a16="http://schemas.microsoft.com/office/drawing/2014/main" val="2698041743"/>
                  </a:ext>
                </a:extLst>
              </a:tr>
              <a:tr h="731022">
                <a:tc>
                  <a:txBody>
                    <a:bodyPr/>
                    <a:lstStyle/>
                    <a:p>
                      <a:r>
                        <a:rPr lang="en-IN" sz="2400" dirty="0">
                          <a:solidFill>
                            <a:schemeClr val="tx1"/>
                          </a:solidFill>
                        </a:rPr>
                        <a:t>Conserves legally registered addresses. </a:t>
                      </a:r>
                    </a:p>
                  </a:txBody>
                  <a:tcPr/>
                </a:tc>
                <a:tc>
                  <a:txBody>
                    <a:bodyPr/>
                    <a:lstStyle/>
                    <a:p>
                      <a:r>
                        <a:rPr lang="en-US" sz="2400" dirty="0">
                          <a:solidFill>
                            <a:schemeClr val="tx1"/>
                          </a:solidFill>
                        </a:rPr>
                        <a:t>Translation results in switching path delays. </a:t>
                      </a:r>
                      <a:endParaRPr lang="en-IN" sz="2400" dirty="0">
                        <a:solidFill>
                          <a:schemeClr val="tx1"/>
                        </a:solidFill>
                      </a:endParaRPr>
                    </a:p>
                  </a:txBody>
                  <a:tcPr/>
                </a:tc>
                <a:extLst>
                  <a:ext uri="{0D108BD9-81ED-4DB2-BD59-A6C34878D82A}">
                    <a16:rowId xmlns:a16="http://schemas.microsoft.com/office/drawing/2014/main" val="3003704164"/>
                  </a:ext>
                </a:extLst>
              </a:tr>
              <a:tr h="731022">
                <a:tc>
                  <a:txBody>
                    <a:bodyPr/>
                    <a:lstStyle/>
                    <a:p>
                      <a:r>
                        <a:rPr lang="en-IN" sz="2400" dirty="0">
                          <a:solidFill>
                            <a:schemeClr val="tx1"/>
                          </a:solidFill>
                        </a:rPr>
                        <a:t>Remedies address overlap events.</a:t>
                      </a:r>
                    </a:p>
                  </a:txBody>
                  <a:tcPr/>
                </a:tc>
                <a:tc>
                  <a:txBody>
                    <a:bodyPr/>
                    <a:lstStyle/>
                    <a:p>
                      <a:r>
                        <a:rPr lang="en-US" sz="2400" dirty="0">
                          <a:solidFill>
                            <a:schemeClr val="tx1"/>
                          </a:solidFill>
                        </a:rPr>
                        <a:t>Causes loss of end-to-end IP traceability </a:t>
                      </a:r>
                      <a:endParaRPr lang="en-IN" sz="2400" dirty="0">
                        <a:solidFill>
                          <a:schemeClr val="tx1"/>
                        </a:solidFill>
                      </a:endParaRPr>
                    </a:p>
                  </a:txBody>
                  <a:tcPr/>
                </a:tc>
                <a:extLst>
                  <a:ext uri="{0D108BD9-81ED-4DB2-BD59-A6C34878D82A}">
                    <a16:rowId xmlns:a16="http://schemas.microsoft.com/office/drawing/2014/main" val="4076595517"/>
                  </a:ext>
                </a:extLst>
              </a:tr>
              <a:tr h="731022">
                <a:tc>
                  <a:txBody>
                    <a:bodyPr/>
                    <a:lstStyle/>
                    <a:p>
                      <a:r>
                        <a:rPr lang="en-US" sz="2400" dirty="0">
                          <a:solidFill>
                            <a:schemeClr val="tx1"/>
                          </a:solidFill>
                        </a:rPr>
                        <a:t>Increases flexibility when connecting to the Internet.</a:t>
                      </a:r>
                      <a:endParaRPr lang="en-IN" sz="2400" dirty="0">
                        <a:solidFill>
                          <a:schemeClr val="tx1"/>
                        </a:solidFill>
                      </a:endParaRPr>
                    </a:p>
                  </a:txBody>
                  <a:tcPr/>
                </a:tc>
                <a:tc>
                  <a:txBody>
                    <a:bodyPr/>
                    <a:lstStyle/>
                    <a:p>
                      <a:r>
                        <a:rPr lang="en-US" sz="2400" dirty="0">
                          <a:solidFill>
                            <a:schemeClr val="tx1"/>
                          </a:solidFill>
                        </a:rPr>
                        <a:t>Certain applications will not function with NAT enabled</a:t>
                      </a:r>
                      <a:endParaRPr lang="en-IN" sz="2400" dirty="0">
                        <a:solidFill>
                          <a:schemeClr val="tx1"/>
                        </a:solidFill>
                      </a:endParaRPr>
                    </a:p>
                  </a:txBody>
                  <a:tcPr/>
                </a:tc>
                <a:extLst>
                  <a:ext uri="{0D108BD9-81ED-4DB2-BD59-A6C34878D82A}">
                    <a16:rowId xmlns:a16="http://schemas.microsoft.com/office/drawing/2014/main" val="3937811720"/>
                  </a:ext>
                </a:extLst>
              </a:tr>
              <a:tr h="1055921">
                <a:tc>
                  <a:txBody>
                    <a:bodyPr/>
                    <a:lstStyle/>
                    <a:p>
                      <a:r>
                        <a:rPr lang="en-US" sz="2400" dirty="0">
                          <a:solidFill>
                            <a:schemeClr val="tx1"/>
                          </a:solidFill>
                        </a:rPr>
                        <a:t>Eliminates address renumbering as a network evolves. </a:t>
                      </a:r>
                      <a:endParaRPr lang="en-IN" sz="2400" dirty="0">
                        <a:solidFill>
                          <a:schemeClr val="tx1"/>
                        </a:solidFill>
                      </a:endParaRPr>
                    </a:p>
                  </a:txBody>
                  <a:tcPr/>
                </a:tc>
                <a:tc>
                  <a:txBody>
                    <a:bodyPr/>
                    <a:lstStyle/>
                    <a:p>
                      <a:r>
                        <a:rPr lang="en-US" sz="2400" dirty="0">
                          <a:solidFill>
                            <a:schemeClr val="tx1"/>
                          </a:solidFill>
                        </a:rPr>
                        <a:t>Complicates tunneling protocols such as IPsec because NAT modifies the values in the header</a:t>
                      </a:r>
                      <a:endParaRPr lang="en-IN" sz="2400" dirty="0">
                        <a:solidFill>
                          <a:schemeClr val="tx1"/>
                        </a:solidFill>
                      </a:endParaRPr>
                    </a:p>
                  </a:txBody>
                  <a:tcPr/>
                </a:tc>
                <a:extLst>
                  <a:ext uri="{0D108BD9-81ED-4DB2-BD59-A6C34878D82A}">
                    <a16:rowId xmlns:a16="http://schemas.microsoft.com/office/drawing/2014/main" val="815118842"/>
                  </a:ext>
                </a:extLst>
              </a:tr>
            </a:tbl>
          </a:graphicData>
        </a:graphic>
      </p:graphicFrame>
      <p:pic>
        <p:nvPicPr>
          <p:cNvPr id="6" name="Picture 5" descr="File:C-DAC LogoTransp.png - Wikipedia">
            <a:extLst>
              <a:ext uri="{FF2B5EF4-FFF2-40B4-BE49-F238E27FC236}">
                <a16:creationId xmlns:a16="http://schemas.microsoft.com/office/drawing/2014/main" id="{7BD9376A-7532-4CFC-84FD-09DD10F75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ITEC_new-removebg.png">
            <a:extLst>
              <a:ext uri="{FF2B5EF4-FFF2-40B4-BE49-F238E27FC236}">
                <a16:creationId xmlns:a16="http://schemas.microsoft.com/office/drawing/2014/main" id="{6F773060-1888-4799-ABB1-A9710C78E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BCDC15C1-FB5B-4AEC-8E35-30B21C08D95A}"/>
              </a:ext>
            </a:extLst>
          </p:cNvPr>
          <p:cNvSpPr>
            <a:spLocks noGrp="1" noChangeArrowheads="1"/>
          </p:cNvSpPr>
          <p:nvPr>
            <p:ph type="title"/>
          </p:nvPr>
        </p:nvSpPr>
        <p:spPr>
          <a:xfrm>
            <a:off x="5336736" y="589486"/>
            <a:ext cx="1209021" cy="838200"/>
          </a:xfrm>
        </p:spPr>
        <p:txBody>
          <a:bodyPr/>
          <a:lstStyle/>
          <a:p>
            <a:r>
              <a:rPr lang="en-US" altLang="ja-JP" b="1" dirty="0">
                <a:solidFill>
                  <a:schemeClr val="tx1"/>
                </a:solidFill>
                <a:ea typeface="ＭＳ Ｐゴシック" panose="020B0600070205080204" pitchFamily="34" charset="-128"/>
              </a:rPr>
              <a:t>NAT</a:t>
            </a:r>
            <a:endParaRPr lang="en-US" altLang="en-US"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7B255-3DD0-4DE0-AC35-829B6FEE788F}"/>
              </a:ext>
            </a:extLst>
          </p:cNvPr>
          <p:cNvSpPr>
            <a:spLocks noGrp="1"/>
          </p:cNvSpPr>
          <p:nvPr>
            <p:ph idx="1"/>
          </p:nvPr>
        </p:nvSpPr>
        <p:spPr/>
        <p:txBody>
          <a:bodyPr>
            <a:normAutofit/>
          </a:bodyPr>
          <a:lstStyle/>
          <a:p>
            <a:r>
              <a:rPr lang="en-US" sz="2400" b="1" dirty="0">
                <a:solidFill>
                  <a:schemeClr val="tx1"/>
                </a:solidFill>
              </a:rPr>
              <a:t>Static NAT (one-to-one):</a:t>
            </a:r>
          </a:p>
          <a:p>
            <a:r>
              <a:rPr lang="en-US" sz="2400" dirty="0">
                <a:solidFill>
                  <a:schemeClr val="tx1"/>
                </a:solidFill>
              </a:rPr>
              <a:t>This type of NAT is designed to allow one-to-one mapping between local and global addresses. Keep in mind that the static version requires you to have one real Internet IP address for every host on your network.</a:t>
            </a:r>
            <a:endParaRPr lang="en-IN" sz="2400" dirty="0">
              <a:solidFill>
                <a:schemeClr val="tx1"/>
              </a:solidFill>
            </a:endParaRPr>
          </a:p>
        </p:txBody>
      </p:sp>
      <p:pic>
        <p:nvPicPr>
          <p:cNvPr id="4" name="Picture 3" descr="File:C-DAC LogoTransp.png - Wikipedia">
            <a:extLst>
              <a:ext uri="{FF2B5EF4-FFF2-40B4-BE49-F238E27FC236}">
                <a16:creationId xmlns:a16="http://schemas.microsoft.com/office/drawing/2014/main" id="{4B46921A-70AA-48FC-AA7D-EE44F5DB7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TEC_new-removebg.png">
            <a:extLst>
              <a:ext uri="{FF2B5EF4-FFF2-40B4-BE49-F238E27FC236}">
                <a16:creationId xmlns:a16="http://schemas.microsoft.com/office/drawing/2014/main" id="{07163AC4-65F5-4141-B63A-EFBE1D265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0A5DF113-DD56-4985-984C-845C30F44E25}"/>
              </a:ext>
            </a:extLst>
          </p:cNvPr>
          <p:cNvSpPr>
            <a:spLocks noGrp="1" noChangeArrowheads="1"/>
          </p:cNvSpPr>
          <p:nvPr>
            <p:ph type="title"/>
          </p:nvPr>
        </p:nvSpPr>
        <p:spPr>
          <a:xfrm>
            <a:off x="4258236" y="589486"/>
            <a:ext cx="3245223" cy="838200"/>
          </a:xfrm>
        </p:spPr>
        <p:txBody>
          <a:bodyPr>
            <a:normAutofit/>
          </a:bodyPr>
          <a:lstStyle/>
          <a:p>
            <a:r>
              <a:rPr lang="en-US" altLang="ja-JP" b="1" dirty="0">
                <a:solidFill>
                  <a:schemeClr val="tx1"/>
                </a:solidFill>
                <a:ea typeface="ＭＳ Ｐゴシック" panose="020B0600070205080204" pitchFamily="34" charset="-128"/>
              </a:rPr>
              <a:t>Types of NAT</a:t>
            </a:r>
            <a:endParaRPr lang="en-US" altLang="en-US" b="1" dirty="0">
              <a:solidFill>
                <a:schemeClr val="tx1"/>
              </a:solidFill>
            </a:endParaRPr>
          </a:p>
        </p:txBody>
      </p:sp>
    </p:spTree>
    <p:extLst>
      <p:ext uri="{BB962C8B-B14F-4D97-AF65-F5344CB8AC3E}">
        <p14:creationId xmlns:p14="http://schemas.microsoft.com/office/powerpoint/2010/main" val="79683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6D1D3-EEE3-429D-AD95-1816B0920B19}"/>
              </a:ext>
            </a:extLst>
          </p:cNvPr>
          <p:cNvSpPr>
            <a:spLocks noGrp="1"/>
          </p:cNvSpPr>
          <p:nvPr>
            <p:ph idx="1"/>
          </p:nvPr>
        </p:nvSpPr>
        <p:spPr/>
        <p:txBody>
          <a:bodyPr>
            <a:normAutofit/>
          </a:bodyPr>
          <a:lstStyle/>
          <a:p>
            <a:r>
              <a:rPr lang="en-US" sz="2400" b="1" dirty="0">
                <a:solidFill>
                  <a:schemeClr val="tx1"/>
                </a:solidFill>
              </a:rPr>
              <a:t>Dynamic NAT (many-to-many):</a:t>
            </a:r>
          </a:p>
          <a:p>
            <a:r>
              <a:rPr lang="en-US" sz="2400" dirty="0">
                <a:solidFill>
                  <a:schemeClr val="tx1"/>
                </a:solidFill>
              </a:rPr>
              <a:t>This version gives you the ability to map an unregistered IP address to a registered IP address from out of a pool of registered IP addresses. You don’t have to statically configure your router to map each inside address to an individual outside address as you would using static NAT, but you do have to have enough real, bona fide IP addresses for everyone who’s going to be sending packets to and receiving them from the Internet at the same time.</a:t>
            </a:r>
            <a:endParaRPr lang="en-IN" sz="2400" dirty="0">
              <a:solidFill>
                <a:schemeClr val="tx1"/>
              </a:solidFill>
            </a:endParaRPr>
          </a:p>
        </p:txBody>
      </p:sp>
      <p:pic>
        <p:nvPicPr>
          <p:cNvPr id="4" name="Picture 3" descr="File:C-DAC LogoTransp.png - Wikipedia">
            <a:extLst>
              <a:ext uri="{FF2B5EF4-FFF2-40B4-BE49-F238E27FC236}">
                <a16:creationId xmlns:a16="http://schemas.microsoft.com/office/drawing/2014/main" id="{4D8C1A04-F65A-4124-9827-DADF0AA1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070" y="589486"/>
            <a:ext cx="13906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TEC_new-removebg.png">
            <a:extLst>
              <a:ext uri="{FF2B5EF4-FFF2-40B4-BE49-F238E27FC236}">
                <a16:creationId xmlns:a16="http://schemas.microsoft.com/office/drawing/2014/main" id="{3EC9E33D-5D2A-4595-B832-0113FBAE3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665699"/>
            <a:ext cx="1081144" cy="107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DAFEBC55-A384-4CDA-BD81-334B640EFE53}"/>
              </a:ext>
            </a:extLst>
          </p:cNvPr>
          <p:cNvSpPr>
            <a:spLocks noGrp="1" noChangeArrowheads="1"/>
          </p:cNvSpPr>
          <p:nvPr>
            <p:ph type="title"/>
          </p:nvPr>
        </p:nvSpPr>
        <p:spPr>
          <a:xfrm>
            <a:off x="4258236" y="589486"/>
            <a:ext cx="3245223" cy="838200"/>
          </a:xfrm>
        </p:spPr>
        <p:txBody>
          <a:bodyPr>
            <a:normAutofit/>
          </a:bodyPr>
          <a:lstStyle/>
          <a:p>
            <a:r>
              <a:rPr lang="en-US" altLang="ja-JP" b="1" dirty="0">
                <a:solidFill>
                  <a:schemeClr val="tx1"/>
                </a:solidFill>
                <a:ea typeface="ＭＳ Ｐゴシック" panose="020B0600070205080204" pitchFamily="34" charset="-128"/>
              </a:rPr>
              <a:t>Types of NAT</a:t>
            </a:r>
            <a:endParaRPr lang="en-US" altLang="en-US" b="1" dirty="0">
              <a:solidFill>
                <a:schemeClr val="tx1"/>
              </a:solidFill>
            </a:endParaRPr>
          </a:p>
        </p:txBody>
      </p:sp>
    </p:spTree>
    <p:extLst>
      <p:ext uri="{BB962C8B-B14F-4D97-AF65-F5344CB8AC3E}">
        <p14:creationId xmlns:p14="http://schemas.microsoft.com/office/powerpoint/2010/main" val="18149286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TotalTime>
  <Words>628</Words>
  <Application>Microsoft Office PowerPoint</Application>
  <PresentationFormat>Widescreen</PresentationFormat>
  <Paragraphs>55</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ＭＳ Ｐゴシック</vt:lpstr>
      <vt:lpstr>Calibri</vt:lpstr>
      <vt:lpstr>Calibri Light</vt:lpstr>
      <vt:lpstr>Courier New</vt:lpstr>
      <vt:lpstr>Symbol</vt:lpstr>
      <vt:lpstr>Retrospect</vt:lpstr>
      <vt:lpstr>NAT</vt:lpstr>
      <vt:lpstr>NAT</vt:lpstr>
      <vt:lpstr>NAT</vt:lpstr>
      <vt:lpstr>NAT</vt:lpstr>
      <vt:lpstr>NAT Terms</vt:lpstr>
      <vt:lpstr>NAT</vt:lpstr>
      <vt:lpstr>NAT</vt:lpstr>
      <vt:lpstr>Types of NAT</vt:lpstr>
      <vt:lpstr>Types of NAT</vt:lpstr>
      <vt:lpstr>Types of NAT</vt:lpstr>
      <vt:lpstr>Static NAT</vt:lpstr>
      <vt:lpstr>Dynamic NAT</vt:lpstr>
      <vt:lpstr>PAT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dc:title>
  <dc:creator>Administrator</dc:creator>
  <cp:lastModifiedBy>Administrator</cp:lastModifiedBy>
  <cp:revision>6</cp:revision>
  <dcterms:created xsi:type="dcterms:W3CDTF">2022-11-25T04:07:06Z</dcterms:created>
  <dcterms:modified xsi:type="dcterms:W3CDTF">2022-11-25T04:45:14Z</dcterms:modified>
</cp:coreProperties>
</file>