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71" r:id="rId4"/>
    <p:sldId id="256" r:id="rId5"/>
    <p:sldId id="257" r:id="rId6"/>
    <p:sldId id="258" r:id="rId7"/>
    <p:sldId id="259" r:id="rId8"/>
    <p:sldId id="260" r:id="rId9"/>
    <p:sldId id="261" r:id="rId10"/>
    <p:sldId id="262" r:id="rId11"/>
    <p:sldId id="263" r:id="rId12"/>
    <p:sldId id="264" r:id="rId13"/>
    <p:sldId id="265" r:id="rId14"/>
    <p:sldId id="268" r:id="rId15"/>
    <p:sldId id="267" r:id="rId16"/>
    <p:sldId id="266"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620186-6903-4554-8E5D-4BB7FEB48A88}" v="1" dt="2023-12-05T05:29:04.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4" autoAdjust="0"/>
    <p:restoredTop sz="94660"/>
  </p:normalViewPr>
  <p:slideViewPr>
    <p:cSldViewPr snapToGrid="0">
      <p:cViewPr>
        <p:scale>
          <a:sx n="94" d="100"/>
          <a:sy n="94" d="100"/>
        </p:scale>
        <p:origin x="114"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la, Jayesh" userId="f13c351c-30b5-4711-ae62-c40b5048d4c5" providerId="ADAL" clId="{AF620186-6903-4554-8E5D-4BB7FEB48A88}"/>
    <pc:docChg chg="addSld modSld sldOrd">
      <pc:chgData name="Vala, Jayesh" userId="f13c351c-30b5-4711-ae62-c40b5048d4c5" providerId="ADAL" clId="{AF620186-6903-4554-8E5D-4BB7FEB48A88}" dt="2023-12-05T05:29:19.064" v="4"/>
      <pc:docMkLst>
        <pc:docMk/>
      </pc:docMkLst>
      <pc:sldChg chg="modSp mod">
        <pc:chgData name="Vala, Jayesh" userId="f13c351c-30b5-4711-ae62-c40b5048d4c5" providerId="ADAL" clId="{AF620186-6903-4554-8E5D-4BB7FEB48A88}" dt="2023-12-04T04:32:26.812" v="0"/>
        <pc:sldMkLst>
          <pc:docMk/>
          <pc:sldMk cId="2974779926" sldId="266"/>
        </pc:sldMkLst>
        <pc:spChg chg="mod">
          <ac:chgData name="Vala, Jayesh" userId="f13c351c-30b5-4711-ae62-c40b5048d4c5" providerId="ADAL" clId="{AF620186-6903-4554-8E5D-4BB7FEB48A88}" dt="2023-12-04T04:32:26.812" v="0"/>
          <ac:spMkLst>
            <pc:docMk/>
            <pc:sldMk cId="2974779926" sldId="266"/>
            <ac:spMk id="3" creationId="{045765F2-AFCC-1670-BE00-E66B7170481A}"/>
          </ac:spMkLst>
        </pc:spChg>
      </pc:sldChg>
      <pc:sldChg chg="new ord">
        <pc:chgData name="Vala, Jayesh" userId="f13c351c-30b5-4711-ae62-c40b5048d4c5" providerId="ADAL" clId="{AF620186-6903-4554-8E5D-4BB7FEB48A88}" dt="2023-12-05T05:29:19.064" v="4"/>
        <pc:sldMkLst>
          <pc:docMk/>
          <pc:sldMk cId="1301060867" sldId="267"/>
        </pc:sldMkLst>
      </pc:sldChg>
      <pc:sldChg chg="add">
        <pc:chgData name="Vala, Jayesh" userId="f13c351c-30b5-4711-ae62-c40b5048d4c5" providerId="ADAL" clId="{AF620186-6903-4554-8E5D-4BB7FEB48A88}" dt="2023-12-05T05:29:04.548" v="2"/>
        <pc:sldMkLst>
          <pc:docMk/>
          <pc:sldMk cId="423944926" sldId="26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F7440-30B0-7AFE-0C5C-FB6334055C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4CFB0E-EA8E-9AF2-66B1-6E8146ACB8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DFDE12-7CE3-C62D-8A00-8000B00C947E}"/>
              </a:ext>
            </a:extLst>
          </p:cNvPr>
          <p:cNvSpPr>
            <a:spLocks noGrp="1"/>
          </p:cNvSpPr>
          <p:nvPr>
            <p:ph type="dt" sz="half" idx="10"/>
          </p:nvPr>
        </p:nvSpPr>
        <p:spPr/>
        <p:txBody>
          <a:bodyPr/>
          <a:lstStyle/>
          <a:p>
            <a:fld id="{F5E4A205-EF75-4807-8496-2BDE8994FE3F}" type="datetimeFigureOut">
              <a:rPr lang="en-US" smtClean="0"/>
              <a:t>12/5/2023</a:t>
            </a:fld>
            <a:endParaRPr lang="en-US"/>
          </a:p>
        </p:txBody>
      </p:sp>
      <p:sp>
        <p:nvSpPr>
          <p:cNvPr id="5" name="Footer Placeholder 4">
            <a:extLst>
              <a:ext uri="{FF2B5EF4-FFF2-40B4-BE49-F238E27FC236}">
                <a16:creationId xmlns:a16="http://schemas.microsoft.com/office/drawing/2014/main" id="{1CA4BDDE-EC5A-8E61-ACEC-A59E423FE9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D309C-2D4E-E714-D028-6B041CE4610F}"/>
              </a:ext>
            </a:extLst>
          </p:cNvPr>
          <p:cNvSpPr>
            <a:spLocks noGrp="1"/>
          </p:cNvSpPr>
          <p:nvPr>
            <p:ph type="sldNum" sz="quarter" idx="12"/>
          </p:nvPr>
        </p:nvSpPr>
        <p:spPr/>
        <p:txBody>
          <a:bodyPr/>
          <a:lstStyle/>
          <a:p>
            <a:fld id="{DE84BCF8-C0F8-4587-8183-E40BFA40A65E}" type="slidenum">
              <a:rPr lang="en-US" smtClean="0"/>
              <a:t>‹#›</a:t>
            </a:fld>
            <a:endParaRPr lang="en-US"/>
          </a:p>
        </p:txBody>
      </p:sp>
    </p:spTree>
    <p:extLst>
      <p:ext uri="{BB962C8B-B14F-4D97-AF65-F5344CB8AC3E}">
        <p14:creationId xmlns:p14="http://schemas.microsoft.com/office/powerpoint/2010/main" val="267786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D0159-6864-9F5F-6C26-1A8E7F4890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4957D8-F079-0191-73CF-76CAAED14A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4AF625-E410-9E6F-A8ED-8C74F37557B5}"/>
              </a:ext>
            </a:extLst>
          </p:cNvPr>
          <p:cNvSpPr>
            <a:spLocks noGrp="1"/>
          </p:cNvSpPr>
          <p:nvPr>
            <p:ph type="dt" sz="half" idx="10"/>
          </p:nvPr>
        </p:nvSpPr>
        <p:spPr/>
        <p:txBody>
          <a:bodyPr/>
          <a:lstStyle/>
          <a:p>
            <a:fld id="{F5E4A205-EF75-4807-8496-2BDE8994FE3F}" type="datetimeFigureOut">
              <a:rPr lang="en-US" smtClean="0"/>
              <a:t>12/5/2023</a:t>
            </a:fld>
            <a:endParaRPr lang="en-US"/>
          </a:p>
        </p:txBody>
      </p:sp>
      <p:sp>
        <p:nvSpPr>
          <p:cNvPr id="5" name="Footer Placeholder 4">
            <a:extLst>
              <a:ext uri="{FF2B5EF4-FFF2-40B4-BE49-F238E27FC236}">
                <a16:creationId xmlns:a16="http://schemas.microsoft.com/office/drawing/2014/main" id="{6C1E41D7-C29B-D6EB-4CB6-5563CE762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7F4A8-0F67-FFA8-D577-785203C7541E}"/>
              </a:ext>
            </a:extLst>
          </p:cNvPr>
          <p:cNvSpPr>
            <a:spLocks noGrp="1"/>
          </p:cNvSpPr>
          <p:nvPr>
            <p:ph type="sldNum" sz="quarter" idx="12"/>
          </p:nvPr>
        </p:nvSpPr>
        <p:spPr/>
        <p:txBody>
          <a:bodyPr/>
          <a:lstStyle/>
          <a:p>
            <a:fld id="{DE84BCF8-C0F8-4587-8183-E40BFA40A65E}" type="slidenum">
              <a:rPr lang="en-US" smtClean="0"/>
              <a:t>‹#›</a:t>
            </a:fld>
            <a:endParaRPr lang="en-US"/>
          </a:p>
        </p:txBody>
      </p:sp>
    </p:spTree>
    <p:extLst>
      <p:ext uri="{BB962C8B-B14F-4D97-AF65-F5344CB8AC3E}">
        <p14:creationId xmlns:p14="http://schemas.microsoft.com/office/powerpoint/2010/main" val="3399004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509F01-5CBB-2EC1-BAB9-E39E6837B0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3601D7-4BEA-EE20-1B0F-F7EFA65986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CDC15-D943-AE81-0278-34F42C5B90CD}"/>
              </a:ext>
            </a:extLst>
          </p:cNvPr>
          <p:cNvSpPr>
            <a:spLocks noGrp="1"/>
          </p:cNvSpPr>
          <p:nvPr>
            <p:ph type="dt" sz="half" idx="10"/>
          </p:nvPr>
        </p:nvSpPr>
        <p:spPr/>
        <p:txBody>
          <a:bodyPr/>
          <a:lstStyle/>
          <a:p>
            <a:fld id="{F5E4A205-EF75-4807-8496-2BDE8994FE3F}" type="datetimeFigureOut">
              <a:rPr lang="en-US" smtClean="0"/>
              <a:t>12/5/2023</a:t>
            </a:fld>
            <a:endParaRPr lang="en-US"/>
          </a:p>
        </p:txBody>
      </p:sp>
      <p:sp>
        <p:nvSpPr>
          <p:cNvPr id="5" name="Footer Placeholder 4">
            <a:extLst>
              <a:ext uri="{FF2B5EF4-FFF2-40B4-BE49-F238E27FC236}">
                <a16:creationId xmlns:a16="http://schemas.microsoft.com/office/drawing/2014/main" id="{DCA141DB-8398-9B44-DD87-93008F57A3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F123F-1441-E4F9-29B5-7E1DFD835938}"/>
              </a:ext>
            </a:extLst>
          </p:cNvPr>
          <p:cNvSpPr>
            <a:spLocks noGrp="1"/>
          </p:cNvSpPr>
          <p:nvPr>
            <p:ph type="sldNum" sz="quarter" idx="12"/>
          </p:nvPr>
        </p:nvSpPr>
        <p:spPr/>
        <p:txBody>
          <a:bodyPr/>
          <a:lstStyle/>
          <a:p>
            <a:fld id="{DE84BCF8-C0F8-4587-8183-E40BFA40A65E}" type="slidenum">
              <a:rPr lang="en-US" smtClean="0"/>
              <a:t>‹#›</a:t>
            </a:fld>
            <a:endParaRPr lang="en-US"/>
          </a:p>
        </p:txBody>
      </p:sp>
    </p:spTree>
    <p:extLst>
      <p:ext uri="{BB962C8B-B14F-4D97-AF65-F5344CB8AC3E}">
        <p14:creationId xmlns:p14="http://schemas.microsoft.com/office/powerpoint/2010/main" val="832918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6AE39-E7EB-4031-29D2-D0501E9729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782FCB-CE50-BDC9-6EFA-EB2E8010F4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E8F20-FFB6-E0DE-2061-CE53F7AA2EC1}"/>
              </a:ext>
            </a:extLst>
          </p:cNvPr>
          <p:cNvSpPr>
            <a:spLocks noGrp="1"/>
          </p:cNvSpPr>
          <p:nvPr>
            <p:ph type="dt" sz="half" idx="10"/>
          </p:nvPr>
        </p:nvSpPr>
        <p:spPr/>
        <p:txBody>
          <a:bodyPr/>
          <a:lstStyle/>
          <a:p>
            <a:fld id="{F5E4A205-EF75-4807-8496-2BDE8994FE3F}" type="datetimeFigureOut">
              <a:rPr lang="en-US" smtClean="0"/>
              <a:t>12/5/2023</a:t>
            </a:fld>
            <a:endParaRPr lang="en-US"/>
          </a:p>
        </p:txBody>
      </p:sp>
      <p:sp>
        <p:nvSpPr>
          <p:cNvPr id="5" name="Footer Placeholder 4">
            <a:extLst>
              <a:ext uri="{FF2B5EF4-FFF2-40B4-BE49-F238E27FC236}">
                <a16:creationId xmlns:a16="http://schemas.microsoft.com/office/drawing/2014/main" id="{045A2DBD-8A8F-62DC-5D41-20C4D86EA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B25ED-C878-8983-B48F-E3280156BED5}"/>
              </a:ext>
            </a:extLst>
          </p:cNvPr>
          <p:cNvSpPr>
            <a:spLocks noGrp="1"/>
          </p:cNvSpPr>
          <p:nvPr>
            <p:ph type="sldNum" sz="quarter" idx="12"/>
          </p:nvPr>
        </p:nvSpPr>
        <p:spPr/>
        <p:txBody>
          <a:bodyPr/>
          <a:lstStyle/>
          <a:p>
            <a:fld id="{DE84BCF8-C0F8-4587-8183-E40BFA40A65E}" type="slidenum">
              <a:rPr lang="en-US" smtClean="0"/>
              <a:t>‹#›</a:t>
            </a:fld>
            <a:endParaRPr lang="en-US"/>
          </a:p>
        </p:txBody>
      </p:sp>
    </p:spTree>
    <p:extLst>
      <p:ext uri="{BB962C8B-B14F-4D97-AF65-F5344CB8AC3E}">
        <p14:creationId xmlns:p14="http://schemas.microsoft.com/office/powerpoint/2010/main" val="102938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AD44D-3AA1-C231-2F7C-137C797A8B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11D64E-FFEF-053A-BCB4-9E1D9EDF95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FB96DF-5E2D-3355-F32A-AACAEC5A0587}"/>
              </a:ext>
            </a:extLst>
          </p:cNvPr>
          <p:cNvSpPr>
            <a:spLocks noGrp="1"/>
          </p:cNvSpPr>
          <p:nvPr>
            <p:ph type="dt" sz="half" idx="10"/>
          </p:nvPr>
        </p:nvSpPr>
        <p:spPr/>
        <p:txBody>
          <a:bodyPr/>
          <a:lstStyle/>
          <a:p>
            <a:fld id="{F5E4A205-EF75-4807-8496-2BDE8994FE3F}" type="datetimeFigureOut">
              <a:rPr lang="en-US" smtClean="0"/>
              <a:t>12/5/2023</a:t>
            </a:fld>
            <a:endParaRPr lang="en-US"/>
          </a:p>
        </p:txBody>
      </p:sp>
      <p:sp>
        <p:nvSpPr>
          <p:cNvPr id="5" name="Footer Placeholder 4">
            <a:extLst>
              <a:ext uri="{FF2B5EF4-FFF2-40B4-BE49-F238E27FC236}">
                <a16:creationId xmlns:a16="http://schemas.microsoft.com/office/drawing/2014/main" id="{419508BD-106E-FC1B-0178-DF169165CE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99F384-C86E-1606-F2D4-7FB49AFBF399}"/>
              </a:ext>
            </a:extLst>
          </p:cNvPr>
          <p:cNvSpPr>
            <a:spLocks noGrp="1"/>
          </p:cNvSpPr>
          <p:nvPr>
            <p:ph type="sldNum" sz="quarter" idx="12"/>
          </p:nvPr>
        </p:nvSpPr>
        <p:spPr/>
        <p:txBody>
          <a:bodyPr/>
          <a:lstStyle/>
          <a:p>
            <a:fld id="{DE84BCF8-C0F8-4587-8183-E40BFA40A65E}" type="slidenum">
              <a:rPr lang="en-US" smtClean="0"/>
              <a:t>‹#›</a:t>
            </a:fld>
            <a:endParaRPr lang="en-US"/>
          </a:p>
        </p:txBody>
      </p:sp>
    </p:spTree>
    <p:extLst>
      <p:ext uri="{BB962C8B-B14F-4D97-AF65-F5344CB8AC3E}">
        <p14:creationId xmlns:p14="http://schemas.microsoft.com/office/powerpoint/2010/main" val="686738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81C26-09AC-3F68-804F-FE5269E7C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714FE-B6E5-87BB-1B3C-C304F550EE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E16F67-0B1B-D9A2-E8C7-CB226ADEB9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A71EFA-8FBE-0A7E-2CF5-6A6186F903AD}"/>
              </a:ext>
            </a:extLst>
          </p:cNvPr>
          <p:cNvSpPr>
            <a:spLocks noGrp="1"/>
          </p:cNvSpPr>
          <p:nvPr>
            <p:ph type="dt" sz="half" idx="10"/>
          </p:nvPr>
        </p:nvSpPr>
        <p:spPr/>
        <p:txBody>
          <a:bodyPr/>
          <a:lstStyle/>
          <a:p>
            <a:fld id="{F5E4A205-EF75-4807-8496-2BDE8994FE3F}" type="datetimeFigureOut">
              <a:rPr lang="en-US" smtClean="0"/>
              <a:t>12/5/2023</a:t>
            </a:fld>
            <a:endParaRPr lang="en-US"/>
          </a:p>
        </p:txBody>
      </p:sp>
      <p:sp>
        <p:nvSpPr>
          <p:cNvPr id="6" name="Footer Placeholder 5">
            <a:extLst>
              <a:ext uri="{FF2B5EF4-FFF2-40B4-BE49-F238E27FC236}">
                <a16:creationId xmlns:a16="http://schemas.microsoft.com/office/drawing/2014/main" id="{A4A8143A-9AF0-FD71-1DEC-026F3C9D90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8DCCC7-11B6-B9C2-AD50-A882648F5150}"/>
              </a:ext>
            </a:extLst>
          </p:cNvPr>
          <p:cNvSpPr>
            <a:spLocks noGrp="1"/>
          </p:cNvSpPr>
          <p:nvPr>
            <p:ph type="sldNum" sz="quarter" idx="12"/>
          </p:nvPr>
        </p:nvSpPr>
        <p:spPr/>
        <p:txBody>
          <a:bodyPr/>
          <a:lstStyle/>
          <a:p>
            <a:fld id="{DE84BCF8-C0F8-4587-8183-E40BFA40A65E}" type="slidenum">
              <a:rPr lang="en-US" smtClean="0"/>
              <a:t>‹#›</a:t>
            </a:fld>
            <a:endParaRPr lang="en-US"/>
          </a:p>
        </p:txBody>
      </p:sp>
    </p:spTree>
    <p:extLst>
      <p:ext uri="{BB962C8B-B14F-4D97-AF65-F5344CB8AC3E}">
        <p14:creationId xmlns:p14="http://schemas.microsoft.com/office/powerpoint/2010/main" val="2696690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D684-DFD3-AA0F-527C-360D97C708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CDCD82-7915-A5CC-453F-77A241E8E4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372C5F-5559-3795-9FD7-5A0D62112B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0BB30E-B054-6C10-6F30-46869E56F5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B1B825-F8DC-2B1B-BC21-C3AC3929C7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4826AC-E89F-E03E-1307-25312051EEC9}"/>
              </a:ext>
            </a:extLst>
          </p:cNvPr>
          <p:cNvSpPr>
            <a:spLocks noGrp="1"/>
          </p:cNvSpPr>
          <p:nvPr>
            <p:ph type="dt" sz="half" idx="10"/>
          </p:nvPr>
        </p:nvSpPr>
        <p:spPr/>
        <p:txBody>
          <a:bodyPr/>
          <a:lstStyle/>
          <a:p>
            <a:fld id="{F5E4A205-EF75-4807-8496-2BDE8994FE3F}" type="datetimeFigureOut">
              <a:rPr lang="en-US" smtClean="0"/>
              <a:t>12/5/2023</a:t>
            </a:fld>
            <a:endParaRPr lang="en-US"/>
          </a:p>
        </p:txBody>
      </p:sp>
      <p:sp>
        <p:nvSpPr>
          <p:cNvPr id="8" name="Footer Placeholder 7">
            <a:extLst>
              <a:ext uri="{FF2B5EF4-FFF2-40B4-BE49-F238E27FC236}">
                <a16:creationId xmlns:a16="http://schemas.microsoft.com/office/drawing/2014/main" id="{B00B6830-251D-00CB-95F1-F2D59F74D9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0E10C8-5959-461A-4B71-E9C54A6481A2}"/>
              </a:ext>
            </a:extLst>
          </p:cNvPr>
          <p:cNvSpPr>
            <a:spLocks noGrp="1"/>
          </p:cNvSpPr>
          <p:nvPr>
            <p:ph type="sldNum" sz="quarter" idx="12"/>
          </p:nvPr>
        </p:nvSpPr>
        <p:spPr/>
        <p:txBody>
          <a:bodyPr/>
          <a:lstStyle/>
          <a:p>
            <a:fld id="{DE84BCF8-C0F8-4587-8183-E40BFA40A65E}" type="slidenum">
              <a:rPr lang="en-US" smtClean="0"/>
              <a:t>‹#›</a:t>
            </a:fld>
            <a:endParaRPr lang="en-US"/>
          </a:p>
        </p:txBody>
      </p:sp>
    </p:spTree>
    <p:extLst>
      <p:ext uri="{BB962C8B-B14F-4D97-AF65-F5344CB8AC3E}">
        <p14:creationId xmlns:p14="http://schemas.microsoft.com/office/powerpoint/2010/main" val="300918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A37BB-C1ED-8CA6-9982-AF3E48A945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17C0D5-98F0-78C6-77CB-15EF5D429A70}"/>
              </a:ext>
            </a:extLst>
          </p:cNvPr>
          <p:cNvSpPr>
            <a:spLocks noGrp="1"/>
          </p:cNvSpPr>
          <p:nvPr>
            <p:ph type="dt" sz="half" idx="10"/>
          </p:nvPr>
        </p:nvSpPr>
        <p:spPr/>
        <p:txBody>
          <a:bodyPr/>
          <a:lstStyle/>
          <a:p>
            <a:fld id="{F5E4A205-EF75-4807-8496-2BDE8994FE3F}" type="datetimeFigureOut">
              <a:rPr lang="en-US" smtClean="0"/>
              <a:t>12/5/2023</a:t>
            </a:fld>
            <a:endParaRPr lang="en-US"/>
          </a:p>
        </p:txBody>
      </p:sp>
      <p:sp>
        <p:nvSpPr>
          <p:cNvPr id="4" name="Footer Placeholder 3">
            <a:extLst>
              <a:ext uri="{FF2B5EF4-FFF2-40B4-BE49-F238E27FC236}">
                <a16:creationId xmlns:a16="http://schemas.microsoft.com/office/drawing/2014/main" id="{C53872CB-BE5F-B336-BAE6-E8E5A675DE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2783D6-BE18-7107-1119-0A835E2AB5EE}"/>
              </a:ext>
            </a:extLst>
          </p:cNvPr>
          <p:cNvSpPr>
            <a:spLocks noGrp="1"/>
          </p:cNvSpPr>
          <p:nvPr>
            <p:ph type="sldNum" sz="quarter" idx="12"/>
          </p:nvPr>
        </p:nvSpPr>
        <p:spPr/>
        <p:txBody>
          <a:bodyPr/>
          <a:lstStyle/>
          <a:p>
            <a:fld id="{DE84BCF8-C0F8-4587-8183-E40BFA40A65E}" type="slidenum">
              <a:rPr lang="en-US" smtClean="0"/>
              <a:t>‹#›</a:t>
            </a:fld>
            <a:endParaRPr lang="en-US"/>
          </a:p>
        </p:txBody>
      </p:sp>
    </p:spTree>
    <p:extLst>
      <p:ext uri="{BB962C8B-B14F-4D97-AF65-F5344CB8AC3E}">
        <p14:creationId xmlns:p14="http://schemas.microsoft.com/office/powerpoint/2010/main" val="3236332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088AC9-4722-FCD1-29CA-FEF67B5CDC08}"/>
              </a:ext>
            </a:extLst>
          </p:cNvPr>
          <p:cNvSpPr>
            <a:spLocks noGrp="1"/>
          </p:cNvSpPr>
          <p:nvPr>
            <p:ph type="dt" sz="half" idx="10"/>
          </p:nvPr>
        </p:nvSpPr>
        <p:spPr/>
        <p:txBody>
          <a:bodyPr/>
          <a:lstStyle/>
          <a:p>
            <a:fld id="{F5E4A205-EF75-4807-8496-2BDE8994FE3F}" type="datetimeFigureOut">
              <a:rPr lang="en-US" smtClean="0"/>
              <a:t>12/5/2023</a:t>
            </a:fld>
            <a:endParaRPr lang="en-US"/>
          </a:p>
        </p:txBody>
      </p:sp>
      <p:sp>
        <p:nvSpPr>
          <p:cNvPr id="3" name="Footer Placeholder 2">
            <a:extLst>
              <a:ext uri="{FF2B5EF4-FFF2-40B4-BE49-F238E27FC236}">
                <a16:creationId xmlns:a16="http://schemas.microsoft.com/office/drawing/2014/main" id="{4BDAE6A4-9AB1-CD78-A51C-BB5B14AEED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4CD7EE-0B95-A480-A965-8113ACED9783}"/>
              </a:ext>
            </a:extLst>
          </p:cNvPr>
          <p:cNvSpPr>
            <a:spLocks noGrp="1"/>
          </p:cNvSpPr>
          <p:nvPr>
            <p:ph type="sldNum" sz="quarter" idx="12"/>
          </p:nvPr>
        </p:nvSpPr>
        <p:spPr/>
        <p:txBody>
          <a:bodyPr/>
          <a:lstStyle/>
          <a:p>
            <a:fld id="{DE84BCF8-C0F8-4587-8183-E40BFA40A65E}" type="slidenum">
              <a:rPr lang="en-US" smtClean="0"/>
              <a:t>‹#›</a:t>
            </a:fld>
            <a:endParaRPr lang="en-US"/>
          </a:p>
        </p:txBody>
      </p:sp>
    </p:spTree>
    <p:extLst>
      <p:ext uri="{BB962C8B-B14F-4D97-AF65-F5344CB8AC3E}">
        <p14:creationId xmlns:p14="http://schemas.microsoft.com/office/powerpoint/2010/main" val="377182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4366-0FE7-9E69-FCFA-522F459BFC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910BC7-1E14-DE3F-4156-3FF568CE4B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645179-76F3-A8E6-9D3F-179B788F04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3FB2D-202D-A6EA-E938-DA558679F147}"/>
              </a:ext>
            </a:extLst>
          </p:cNvPr>
          <p:cNvSpPr>
            <a:spLocks noGrp="1"/>
          </p:cNvSpPr>
          <p:nvPr>
            <p:ph type="dt" sz="half" idx="10"/>
          </p:nvPr>
        </p:nvSpPr>
        <p:spPr/>
        <p:txBody>
          <a:bodyPr/>
          <a:lstStyle/>
          <a:p>
            <a:fld id="{F5E4A205-EF75-4807-8496-2BDE8994FE3F}" type="datetimeFigureOut">
              <a:rPr lang="en-US" smtClean="0"/>
              <a:t>12/5/2023</a:t>
            </a:fld>
            <a:endParaRPr lang="en-US"/>
          </a:p>
        </p:txBody>
      </p:sp>
      <p:sp>
        <p:nvSpPr>
          <p:cNvPr id="6" name="Footer Placeholder 5">
            <a:extLst>
              <a:ext uri="{FF2B5EF4-FFF2-40B4-BE49-F238E27FC236}">
                <a16:creationId xmlns:a16="http://schemas.microsoft.com/office/drawing/2014/main" id="{0B909262-BF46-126B-41AB-68038B96A8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D8B2B2-1F8E-85C7-4394-F39F575A2CBE}"/>
              </a:ext>
            </a:extLst>
          </p:cNvPr>
          <p:cNvSpPr>
            <a:spLocks noGrp="1"/>
          </p:cNvSpPr>
          <p:nvPr>
            <p:ph type="sldNum" sz="quarter" idx="12"/>
          </p:nvPr>
        </p:nvSpPr>
        <p:spPr/>
        <p:txBody>
          <a:bodyPr/>
          <a:lstStyle/>
          <a:p>
            <a:fld id="{DE84BCF8-C0F8-4587-8183-E40BFA40A65E}" type="slidenum">
              <a:rPr lang="en-US" smtClean="0"/>
              <a:t>‹#›</a:t>
            </a:fld>
            <a:endParaRPr lang="en-US"/>
          </a:p>
        </p:txBody>
      </p:sp>
    </p:spTree>
    <p:extLst>
      <p:ext uri="{BB962C8B-B14F-4D97-AF65-F5344CB8AC3E}">
        <p14:creationId xmlns:p14="http://schemas.microsoft.com/office/powerpoint/2010/main" val="2405974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F7D38-D5F0-BA8A-CE00-10F761E3D5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53E8CA-09EB-1177-C6F1-C93F6181D5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DB624B-3EA1-86CE-C362-1BFD3CC7D9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A66ED3-A37B-A129-8B71-7F417E358894}"/>
              </a:ext>
            </a:extLst>
          </p:cNvPr>
          <p:cNvSpPr>
            <a:spLocks noGrp="1"/>
          </p:cNvSpPr>
          <p:nvPr>
            <p:ph type="dt" sz="half" idx="10"/>
          </p:nvPr>
        </p:nvSpPr>
        <p:spPr/>
        <p:txBody>
          <a:bodyPr/>
          <a:lstStyle/>
          <a:p>
            <a:fld id="{F5E4A205-EF75-4807-8496-2BDE8994FE3F}" type="datetimeFigureOut">
              <a:rPr lang="en-US" smtClean="0"/>
              <a:t>12/5/2023</a:t>
            </a:fld>
            <a:endParaRPr lang="en-US"/>
          </a:p>
        </p:txBody>
      </p:sp>
      <p:sp>
        <p:nvSpPr>
          <p:cNvPr id="6" name="Footer Placeholder 5">
            <a:extLst>
              <a:ext uri="{FF2B5EF4-FFF2-40B4-BE49-F238E27FC236}">
                <a16:creationId xmlns:a16="http://schemas.microsoft.com/office/drawing/2014/main" id="{FE789F4C-2A85-0EE8-EC1B-891C4ADDF4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206647-2A66-09F2-030B-AF1DA86FA177}"/>
              </a:ext>
            </a:extLst>
          </p:cNvPr>
          <p:cNvSpPr>
            <a:spLocks noGrp="1"/>
          </p:cNvSpPr>
          <p:nvPr>
            <p:ph type="sldNum" sz="quarter" idx="12"/>
          </p:nvPr>
        </p:nvSpPr>
        <p:spPr/>
        <p:txBody>
          <a:bodyPr/>
          <a:lstStyle/>
          <a:p>
            <a:fld id="{DE84BCF8-C0F8-4587-8183-E40BFA40A65E}" type="slidenum">
              <a:rPr lang="en-US" smtClean="0"/>
              <a:t>‹#›</a:t>
            </a:fld>
            <a:endParaRPr lang="en-US"/>
          </a:p>
        </p:txBody>
      </p:sp>
    </p:spTree>
    <p:extLst>
      <p:ext uri="{BB962C8B-B14F-4D97-AF65-F5344CB8AC3E}">
        <p14:creationId xmlns:p14="http://schemas.microsoft.com/office/powerpoint/2010/main" val="1648965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F1AB7A-A923-00CC-B43C-176592EF8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535294-9D86-4A31-487F-43554A3E3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FE549-190C-60E3-E7B4-5E30A32425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4A205-EF75-4807-8496-2BDE8994FE3F}" type="datetimeFigureOut">
              <a:rPr lang="en-US" smtClean="0"/>
              <a:t>12/5/2023</a:t>
            </a:fld>
            <a:endParaRPr lang="en-US"/>
          </a:p>
        </p:txBody>
      </p:sp>
      <p:sp>
        <p:nvSpPr>
          <p:cNvPr id="5" name="Footer Placeholder 4">
            <a:extLst>
              <a:ext uri="{FF2B5EF4-FFF2-40B4-BE49-F238E27FC236}">
                <a16:creationId xmlns:a16="http://schemas.microsoft.com/office/drawing/2014/main" id="{850C09BC-B379-D585-E8A1-3B63FE4C0C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BF5243-825E-623C-432F-87E37E4D6B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84BCF8-C0F8-4587-8183-E40BFA40A65E}" type="slidenum">
              <a:rPr lang="en-US" smtClean="0"/>
              <a:t>‹#›</a:t>
            </a:fld>
            <a:endParaRPr lang="en-US"/>
          </a:p>
        </p:txBody>
      </p:sp>
    </p:spTree>
    <p:extLst>
      <p:ext uri="{BB962C8B-B14F-4D97-AF65-F5344CB8AC3E}">
        <p14:creationId xmlns:p14="http://schemas.microsoft.com/office/powerpoint/2010/main" val="751511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018EB-495C-2251-C7F4-98D0FBFCD808}"/>
              </a:ext>
            </a:extLst>
          </p:cNvPr>
          <p:cNvSpPr>
            <a:spLocks noGrp="1"/>
          </p:cNvSpPr>
          <p:nvPr>
            <p:ph type="title"/>
          </p:nvPr>
        </p:nvSpPr>
        <p:spPr>
          <a:xfrm>
            <a:off x="2092960" y="142241"/>
            <a:ext cx="7945120" cy="802639"/>
          </a:xfrm>
        </p:spPr>
        <p:txBody>
          <a:bodyPr>
            <a:normAutofit/>
          </a:bodyPr>
          <a:lstStyle/>
          <a:p>
            <a:r>
              <a:rPr lang="en-US" sz="3200" dirty="0"/>
              <a:t>SMART CITY: SMART PARKING MANAGEMENT</a:t>
            </a:r>
          </a:p>
        </p:txBody>
      </p:sp>
      <p:sp>
        <p:nvSpPr>
          <p:cNvPr id="3" name="Content Placeholder 2">
            <a:extLst>
              <a:ext uri="{FF2B5EF4-FFF2-40B4-BE49-F238E27FC236}">
                <a16:creationId xmlns:a16="http://schemas.microsoft.com/office/drawing/2014/main" id="{0072945D-AD49-5646-D58D-B0447375D80C}"/>
              </a:ext>
            </a:extLst>
          </p:cNvPr>
          <p:cNvSpPr>
            <a:spLocks noGrp="1"/>
          </p:cNvSpPr>
          <p:nvPr>
            <p:ph idx="1"/>
          </p:nvPr>
        </p:nvSpPr>
        <p:spPr>
          <a:xfrm>
            <a:off x="2712720" y="1483359"/>
            <a:ext cx="6268720" cy="1503681"/>
          </a:xfrm>
        </p:spPr>
        <p:txBody>
          <a:bodyPr/>
          <a:lstStyle/>
          <a:p>
            <a:r>
              <a:rPr lang="en-US" dirty="0"/>
              <a:t>Class: - DS-670 Project</a:t>
            </a:r>
          </a:p>
          <a:p>
            <a:r>
              <a:rPr lang="en-US" dirty="0"/>
              <a:t>CAPSTONE: Big Data &amp; Bus </a:t>
            </a:r>
            <a:r>
              <a:rPr lang="en-US" dirty="0" err="1"/>
              <a:t>Analy</a:t>
            </a:r>
            <a:endParaRPr lang="en-US" dirty="0"/>
          </a:p>
        </p:txBody>
      </p:sp>
    </p:spTree>
    <p:extLst>
      <p:ext uri="{BB962C8B-B14F-4D97-AF65-F5344CB8AC3E}">
        <p14:creationId xmlns:p14="http://schemas.microsoft.com/office/powerpoint/2010/main" val="3282478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186CF1-812B-2B54-ED95-1CFCA71B47D9}"/>
              </a:ext>
            </a:extLst>
          </p:cNvPr>
          <p:cNvSpPr>
            <a:spLocks noGrp="1"/>
          </p:cNvSpPr>
          <p:nvPr>
            <p:ph idx="1"/>
          </p:nvPr>
        </p:nvSpPr>
        <p:spPr>
          <a:xfrm>
            <a:off x="838200" y="352424"/>
            <a:ext cx="10515600" cy="5956935"/>
          </a:xfrm>
        </p:spPr>
        <p:txBody>
          <a:bodyPr>
            <a:normAutofit/>
          </a:bodyPr>
          <a:lstStyle/>
          <a:p>
            <a:pPr marL="0" indent="0">
              <a:buNone/>
            </a:pPr>
            <a:r>
              <a:rPr lang="en-US" b="1" dirty="0"/>
              <a:t>5. </a:t>
            </a:r>
            <a:r>
              <a:rPr lang="en-US" b="1" i="0" dirty="0">
                <a:effectLst/>
                <a:latin typeface="Söhne"/>
              </a:rPr>
              <a:t>Data-Driven Decision-Making</a:t>
            </a:r>
          </a:p>
          <a:p>
            <a:pPr marL="0" indent="0">
              <a:buNone/>
            </a:pPr>
            <a:r>
              <a:rPr lang="en-US" dirty="0"/>
              <a:t>The initiative produces useful data regarding popular areas, high usage periods, and parking habits. To make wise decisions about infrastructure development, traffic control, and urban planning, this data can be examined. These observations can be used by local government representatives to put policies into place that will increase the effectiveness of the transportation network.</a:t>
            </a:r>
          </a:p>
          <a:p>
            <a:pPr marL="0" indent="0">
              <a:buNone/>
            </a:pPr>
            <a:r>
              <a:rPr lang="en-US" b="1" dirty="0"/>
              <a:t>6. </a:t>
            </a:r>
            <a:r>
              <a:rPr lang="en-US" b="1" i="0" dirty="0">
                <a:effectLst/>
                <a:latin typeface="Söhne"/>
              </a:rPr>
              <a:t>Technology Integration and Innovation</a:t>
            </a:r>
          </a:p>
          <a:p>
            <a:pPr marL="0" indent="0">
              <a:buNone/>
            </a:pPr>
            <a:r>
              <a:rPr lang="en-US" dirty="0"/>
              <a:t>The integration of IoT sensors, mobile applications, and data analytics is a necessary step in the implementation of smart parking management. By fostering technology innovation in urban infrastructure and enhancing parking management, this presents cities as progressive and technologically sophisticated.</a:t>
            </a:r>
          </a:p>
        </p:txBody>
      </p:sp>
    </p:spTree>
    <p:extLst>
      <p:ext uri="{BB962C8B-B14F-4D97-AF65-F5344CB8AC3E}">
        <p14:creationId xmlns:p14="http://schemas.microsoft.com/office/powerpoint/2010/main" val="208094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3B74-905D-96A8-9F12-6C2EC44CC5CE}"/>
              </a:ext>
            </a:extLst>
          </p:cNvPr>
          <p:cNvSpPr>
            <a:spLocks noGrp="1"/>
          </p:cNvSpPr>
          <p:nvPr>
            <p:ph type="title"/>
          </p:nvPr>
        </p:nvSpPr>
        <p:spPr>
          <a:xfrm>
            <a:off x="838200" y="182245"/>
            <a:ext cx="10515600" cy="549275"/>
          </a:xfrm>
        </p:spPr>
        <p:txBody>
          <a:bodyPr>
            <a:normAutofit fontScale="90000"/>
          </a:bodyPr>
          <a:lstStyle/>
          <a:p>
            <a:pPr algn="ctr"/>
            <a:r>
              <a:rPr lang="en-US" b="1" i="0" dirty="0">
                <a:effectLst/>
                <a:latin typeface="Söhne"/>
              </a:rPr>
              <a:t>Problem Statement</a:t>
            </a:r>
            <a:endParaRPr lang="en-US" dirty="0"/>
          </a:p>
        </p:txBody>
      </p:sp>
      <p:sp>
        <p:nvSpPr>
          <p:cNvPr id="3" name="Content Placeholder 2">
            <a:extLst>
              <a:ext uri="{FF2B5EF4-FFF2-40B4-BE49-F238E27FC236}">
                <a16:creationId xmlns:a16="http://schemas.microsoft.com/office/drawing/2014/main" id="{3160155B-35B1-ABFA-80A5-6C6ACA846D13}"/>
              </a:ext>
            </a:extLst>
          </p:cNvPr>
          <p:cNvSpPr>
            <a:spLocks noGrp="1"/>
          </p:cNvSpPr>
          <p:nvPr>
            <p:ph idx="1"/>
          </p:nvPr>
        </p:nvSpPr>
        <p:spPr>
          <a:xfrm>
            <a:off x="838200" y="670560"/>
            <a:ext cx="10515600" cy="5151120"/>
          </a:xfrm>
        </p:spPr>
        <p:txBody>
          <a:bodyPr>
            <a:normAutofit lnSpcReduction="10000"/>
          </a:bodyPr>
          <a:lstStyle/>
          <a:p>
            <a:r>
              <a:rPr lang="en-US" dirty="0"/>
              <a:t>The pressing issues of traffic congestion, wasteful land usage, and environmental deterioration in urban areas across the globe have reached catastrophic proportions. The inadequate management of parking spots in cities is a major contributing factor to these problems. The traditional method of parking is inefficient and frequently results in a number of related issues.</a:t>
            </a:r>
          </a:p>
          <a:p>
            <a:r>
              <a:rPr lang="en-US" b="1" i="0" dirty="0">
                <a:effectLst/>
                <a:latin typeface="Söhne"/>
              </a:rPr>
              <a:t>Traffic Congestion</a:t>
            </a:r>
          </a:p>
          <a:p>
            <a:r>
              <a:rPr lang="en-US" b="1" i="0" dirty="0">
                <a:effectLst/>
                <a:latin typeface="Söhne"/>
              </a:rPr>
              <a:t>Wasted Time and Resources</a:t>
            </a:r>
            <a:endParaRPr lang="en-US" b="1" dirty="0">
              <a:latin typeface="Söhne"/>
            </a:endParaRPr>
          </a:p>
          <a:p>
            <a:r>
              <a:rPr lang="en-US" b="1" i="0" dirty="0">
                <a:effectLst/>
                <a:latin typeface="Söhne"/>
              </a:rPr>
              <a:t>Suboptimal Land Use</a:t>
            </a:r>
          </a:p>
          <a:p>
            <a:r>
              <a:rPr lang="en-US" b="1" i="0" dirty="0">
                <a:effectLst/>
                <a:latin typeface="Söhne"/>
              </a:rPr>
              <a:t>Environmental Impact</a:t>
            </a:r>
          </a:p>
          <a:p>
            <a:r>
              <a:rPr lang="en-US" b="1" i="0" dirty="0">
                <a:effectLst/>
                <a:latin typeface="Söhne"/>
              </a:rPr>
              <a:t>Inconsistent User Experience</a:t>
            </a:r>
          </a:p>
          <a:p>
            <a:r>
              <a:rPr lang="en-US" b="1" i="0" dirty="0">
                <a:effectLst/>
                <a:latin typeface="Söhne"/>
              </a:rPr>
              <a:t>Data Absence for Informed Decision-Making</a:t>
            </a:r>
            <a:endParaRPr lang="en-US" dirty="0"/>
          </a:p>
        </p:txBody>
      </p:sp>
    </p:spTree>
    <p:extLst>
      <p:ext uri="{BB962C8B-B14F-4D97-AF65-F5344CB8AC3E}">
        <p14:creationId xmlns:p14="http://schemas.microsoft.com/office/powerpoint/2010/main" val="382374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5C60FC-20C9-5A3A-34B0-8D2B174669B8}"/>
              </a:ext>
            </a:extLst>
          </p:cNvPr>
          <p:cNvSpPr>
            <a:spLocks noGrp="1"/>
          </p:cNvSpPr>
          <p:nvPr>
            <p:ph idx="1"/>
          </p:nvPr>
        </p:nvSpPr>
        <p:spPr>
          <a:xfrm>
            <a:off x="756920" y="454024"/>
            <a:ext cx="10515600" cy="5570855"/>
          </a:xfrm>
        </p:spPr>
        <p:txBody>
          <a:bodyPr>
            <a:normAutofit lnSpcReduction="10000"/>
          </a:bodyPr>
          <a:lstStyle/>
          <a:p>
            <a:pPr marL="0" indent="0">
              <a:buNone/>
            </a:pPr>
            <a:r>
              <a:rPr lang="en-US" b="1" i="0" dirty="0">
                <a:effectLst/>
                <a:latin typeface="Söhne"/>
              </a:rPr>
              <a:t>1.Traffic Congestion</a:t>
            </a:r>
          </a:p>
          <a:p>
            <a:pPr marL="0" indent="0">
              <a:buNone/>
            </a:pPr>
            <a:r>
              <a:rPr lang="en-US" i="0" dirty="0">
                <a:effectLst/>
                <a:latin typeface="Söhne"/>
              </a:rPr>
              <a:t>Unnecessary traffic congestion is caused by drivers' incapacity to find open parking spots fast. As a result of vehicles circling city blocks in an attempt to find parking, traffic congestion is increased.</a:t>
            </a:r>
          </a:p>
          <a:p>
            <a:pPr marL="0" indent="0">
              <a:buNone/>
            </a:pPr>
            <a:r>
              <a:rPr lang="en-US" b="1" dirty="0">
                <a:latin typeface="Söhne"/>
              </a:rPr>
              <a:t>2.</a:t>
            </a:r>
            <a:r>
              <a:rPr lang="en-US" b="1" i="0" dirty="0">
                <a:effectLst/>
                <a:latin typeface="Söhne"/>
              </a:rPr>
              <a:t> Wasted Time and Resources</a:t>
            </a:r>
            <a:endParaRPr lang="en-US" b="1" dirty="0">
              <a:latin typeface="Söhne"/>
            </a:endParaRPr>
          </a:p>
          <a:p>
            <a:pPr marL="0" indent="0">
              <a:buNone/>
            </a:pPr>
            <a:r>
              <a:rPr lang="en-US" i="0" dirty="0">
                <a:effectLst/>
                <a:latin typeface="Söhne"/>
              </a:rPr>
              <a:t>Finding parking takes a lot of time, which increases fuel usage, air pollution, and driver annoyance. For both individuals and corporations, this lost time results in inefficiencies and decreased output.</a:t>
            </a:r>
          </a:p>
          <a:p>
            <a:pPr marL="0" indent="0">
              <a:buNone/>
            </a:pPr>
            <a:r>
              <a:rPr lang="en-US" b="1" dirty="0"/>
              <a:t>3. </a:t>
            </a:r>
            <a:r>
              <a:rPr lang="en-US" b="1" i="0" dirty="0">
                <a:effectLst/>
                <a:latin typeface="Söhne"/>
              </a:rPr>
              <a:t>Suboptimal Land Use</a:t>
            </a:r>
          </a:p>
          <a:p>
            <a:pPr marL="0" indent="0">
              <a:buNone/>
            </a:pPr>
            <a:r>
              <a:rPr lang="en-US" dirty="0"/>
              <a:t>Large, static parking lots that take up valuable urban space are a common feature of traditional parking management. This wasteful use of land restricts the possibilities for more beneficial land use, which is in opposition to the principles of sustainable urban development.</a:t>
            </a:r>
          </a:p>
        </p:txBody>
      </p:sp>
    </p:spTree>
    <p:extLst>
      <p:ext uri="{BB962C8B-B14F-4D97-AF65-F5344CB8AC3E}">
        <p14:creationId xmlns:p14="http://schemas.microsoft.com/office/powerpoint/2010/main" val="189039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10414C-7782-DF40-9DAB-10CA695A20ED}"/>
              </a:ext>
            </a:extLst>
          </p:cNvPr>
          <p:cNvSpPr>
            <a:spLocks noGrp="1"/>
          </p:cNvSpPr>
          <p:nvPr>
            <p:ph idx="1"/>
          </p:nvPr>
        </p:nvSpPr>
        <p:spPr>
          <a:xfrm>
            <a:off x="838200" y="535304"/>
            <a:ext cx="10515600" cy="5581015"/>
          </a:xfrm>
        </p:spPr>
        <p:txBody>
          <a:bodyPr>
            <a:normAutofit fontScale="92500" lnSpcReduction="20000"/>
          </a:bodyPr>
          <a:lstStyle/>
          <a:p>
            <a:pPr marL="0" indent="0">
              <a:buNone/>
            </a:pPr>
            <a:r>
              <a:rPr lang="en-US" b="1" dirty="0"/>
              <a:t>4. </a:t>
            </a:r>
            <a:r>
              <a:rPr lang="en-US" b="1" i="0" dirty="0">
                <a:effectLst/>
                <a:latin typeface="Söhne"/>
              </a:rPr>
              <a:t>Environmental Impact</a:t>
            </a:r>
          </a:p>
          <a:p>
            <a:pPr marL="0" indent="0">
              <a:buNone/>
            </a:pPr>
            <a:r>
              <a:rPr lang="en-US" dirty="0"/>
              <a:t>Carbon emissions are greatly increased by the constant movement of cars looking for parking, which further exacerbates traffic congestion. Initiatives for sustainable, environmentally friendly urban life are hampered by this inefficiency's negative effects on the environment, which also lead to air pollution.</a:t>
            </a:r>
            <a:endParaRPr lang="en-US" b="1" dirty="0">
              <a:latin typeface="Söhne"/>
            </a:endParaRPr>
          </a:p>
          <a:p>
            <a:pPr marL="0" indent="0">
              <a:buNone/>
            </a:pPr>
            <a:r>
              <a:rPr lang="en-US" b="1" dirty="0">
                <a:latin typeface="Söhne"/>
              </a:rPr>
              <a:t>5. </a:t>
            </a:r>
            <a:r>
              <a:rPr lang="en-US" b="1" i="0" dirty="0">
                <a:effectLst/>
                <a:latin typeface="Söhne"/>
              </a:rPr>
              <a:t>Inconsistent User Experience</a:t>
            </a:r>
          </a:p>
          <a:p>
            <a:pPr marL="0" indent="0">
              <a:buNone/>
            </a:pPr>
            <a:r>
              <a:rPr lang="en-US" dirty="0"/>
              <a:t>A disconcerting and uneven user experience results from people's lack of knowledge regarding parking availability. During peak hours or during special events when there is a strong demand for parking, this problem is more noticeable.</a:t>
            </a:r>
          </a:p>
          <a:p>
            <a:pPr marL="0" indent="0">
              <a:buNone/>
            </a:pPr>
            <a:r>
              <a:rPr lang="en-US" b="1" dirty="0"/>
              <a:t>6. </a:t>
            </a:r>
            <a:r>
              <a:rPr lang="en-US" b="1" i="0" dirty="0">
                <a:effectLst/>
                <a:latin typeface="Söhne"/>
              </a:rPr>
              <a:t>Data Absence for Informed Decision-Making</a:t>
            </a:r>
          </a:p>
          <a:p>
            <a:pPr marL="0" indent="0">
              <a:buNone/>
            </a:pPr>
            <a:r>
              <a:rPr lang="en-US" dirty="0"/>
              <a:t>Complete information about parking patterns, peak usage hours, and other important details is lacking in cities. Policymakers and city planners are less able to make well-informed decisions regarding land use, transit, and urban infrastructure when this data is missing.</a:t>
            </a:r>
          </a:p>
        </p:txBody>
      </p:sp>
    </p:spTree>
    <p:extLst>
      <p:ext uri="{BB962C8B-B14F-4D97-AF65-F5344CB8AC3E}">
        <p14:creationId xmlns:p14="http://schemas.microsoft.com/office/powerpoint/2010/main" val="3330681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9E49BF-3B85-0983-147A-D72B55EA999A}"/>
              </a:ext>
            </a:extLst>
          </p:cNvPr>
          <p:cNvSpPr/>
          <p:nvPr/>
        </p:nvSpPr>
        <p:spPr>
          <a:xfrm>
            <a:off x="10109200" y="3241040"/>
            <a:ext cx="1544320" cy="9144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85A3890-4C1F-51B9-B11D-B96C6FC36B4F}"/>
              </a:ext>
            </a:extLst>
          </p:cNvPr>
          <p:cNvSpPr/>
          <p:nvPr/>
        </p:nvSpPr>
        <p:spPr>
          <a:xfrm>
            <a:off x="10109200" y="1849120"/>
            <a:ext cx="1544320" cy="9144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7BD0562-1F17-5F73-EA17-CD45E9B2B5FE}"/>
              </a:ext>
            </a:extLst>
          </p:cNvPr>
          <p:cNvSpPr/>
          <p:nvPr/>
        </p:nvSpPr>
        <p:spPr>
          <a:xfrm>
            <a:off x="10109200" y="457200"/>
            <a:ext cx="1544320" cy="9144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Rectangle 6">
            <a:extLst>
              <a:ext uri="{FF2B5EF4-FFF2-40B4-BE49-F238E27FC236}">
                <a16:creationId xmlns:a16="http://schemas.microsoft.com/office/drawing/2014/main" id="{5C843123-FC80-3E67-4534-2686E84AB956}"/>
              </a:ext>
            </a:extLst>
          </p:cNvPr>
          <p:cNvSpPr/>
          <p:nvPr/>
        </p:nvSpPr>
        <p:spPr>
          <a:xfrm>
            <a:off x="10109200" y="4632960"/>
            <a:ext cx="1544320" cy="9144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Security camera with solid fill">
            <a:extLst>
              <a:ext uri="{FF2B5EF4-FFF2-40B4-BE49-F238E27FC236}">
                <a16:creationId xmlns:a16="http://schemas.microsoft.com/office/drawing/2014/main" id="{47A6B783-0050-7083-652E-9D43CDB3B3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8030" y="371169"/>
            <a:ext cx="359410" cy="359410"/>
          </a:xfrm>
          <a:prstGeom prst="rect">
            <a:avLst/>
          </a:prstGeom>
        </p:spPr>
      </p:pic>
      <p:pic>
        <p:nvPicPr>
          <p:cNvPr id="10" name="Graphic 9" descr="Security camera with solid fill">
            <a:extLst>
              <a:ext uri="{FF2B5EF4-FFF2-40B4-BE49-F238E27FC236}">
                <a16:creationId xmlns:a16="http://schemas.microsoft.com/office/drawing/2014/main" id="{D519300F-9E08-AC9B-BDF1-7E443ABFA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8030" y="1774777"/>
            <a:ext cx="359410" cy="359410"/>
          </a:xfrm>
          <a:prstGeom prst="rect">
            <a:avLst/>
          </a:prstGeom>
        </p:spPr>
      </p:pic>
      <p:pic>
        <p:nvPicPr>
          <p:cNvPr id="11" name="Graphic 10" descr="Security camera with solid fill">
            <a:extLst>
              <a:ext uri="{FF2B5EF4-FFF2-40B4-BE49-F238E27FC236}">
                <a16:creationId xmlns:a16="http://schemas.microsoft.com/office/drawing/2014/main" id="{DB9A4D08-D480-6237-5EA5-9A2E0382C2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8030" y="3149977"/>
            <a:ext cx="359410" cy="359410"/>
          </a:xfrm>
          <a:prstGeom prst="rect">
            <a:avLst/>
          </a:prstGeom>
        </p:spPr>
      </p:pic>
      <p:pic>
        <p:nvPicPr>
          <p:cNvPr id="12" name="Graphic 11" descr="Security camera with solid fill">
            <a:extLst>
              <a:ext uri="{FF2B5EF4-FFF2-40B4-BE49-F238E27FC236}">
                <a16:creationId xmlns:a16="http://schemas.microsoft.com/office/drawing/2014/main" id="{7C9C0305-3B4D-B191-C65A-25307D67EC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8030" y="4517431"/>
            <a:ext cx="359411" cy="359411"/>
          </a:xfrm>
          <a:prstGeom prst="rect">
            <a:avLst/>
          </a:prstGeom>
        </p:spPr>
      </p:pic>
      <p:sp>
        <p:nvSpPr>
          <p:cNvPr id="13" name="TextBox 12">
            <a:extLst>
              <a:ext uri="{FF2B5EF4-FFF2-40B4-BE49-F238E27FC236}">
                <a16:creationId xmlns:a16="http://schemas.microsoft.com/office/drawing/2014/main" id="{D0E680A0-67F0-405A-F1E7-0FE167731CE7}"/>
              </a:ext>
            </a:extLst>
          </p:cNvPr>
          <p:cNvSpPr txBox="1"/>
          <p:nvPr/>
        </p:nvSpPr>
        <p:spPr>
          <a:xfrm>
            <a:off x="10220961" y="711200"/>
            <a:ext cx="1544319" cy="369332"/>
          </a:xfrm>
          <a:prstGeom prst="rect">
            <a:avLst/>
          </a:prstGeom>
          <a:noFill/>
        </p:spPr>
        <p:txBody>
          <a:bodyPr wrap="square" rtlCol="0">
            <a:spAutoFit/>
          </a:bodyPr>
          <a:lstStyle/>
          <a:p>
            <a:r>
              <a:rPr lang="en-US" dirty="0"/>
              <a:t>Parking area </a:t>
            </a:r>
          </a:p>
        </p:txBody>
      </p:sp>
      <p:sp>
        <p:nvSpPr>
          <p:cNvPr id="14" name="TextBox 13">
            <a:extLst>
              <a:ext uri="{FF2B5EF4-FFF2-40B4-BE49-F238E27FC236}">
                <a16:creationId xmlns:a16="http://schemas.microsoft.com/office/drawing/2014/main" id="{15884A79-1AB7-ADE7-068E-8C4A983E0A28}"/>
              </a:ext>
            </a:extLst>
          </p:cNvPr>
          <p:cNvSpPr txBox="1"/>
          <p:nvPr/>
        </p:nvSpPr>
        <p:spPr>
          <a:xfrm>
            <a:off x="10180320" y="2112387"/>
            <a:ext cx="1544320" cy="369332"/>
          </a:xfrm>
          <a:prstGeom prst="rect">
            <a:avLst/>
          </a:prstGeom>
          <a:noFill/>
        </p:spPr>
        <p:txBody>
          <a:bodyPr wrap="square" rtlCol="0">
            <a:spAutoFit/>
          </a:bodyPr>
          <a:lstStyle/>
          <a:p>
            <a:r>
              <a:rPr lang="en-US" dirty="0"/>
              <a:t>Parking area </a:t>
            </a:r>
          </a:p>
        </p:txBody>
      </p:sp>
      <p:sp>
        <p:nvSpPr>
          <p:cNvPr id="15" name="TextBox 14">
            <a:extLst>
              <a:ext uri="{FF2B5EF4-FFF2-40B4-BE49-F238E27FC236}">
                <a16:creationId xmlns:a16="http://schemas.microsoft.com/office/drawing/2014/main" id="{23904BB4-11B5-15CA-00FB-8C54BE19A693}"/>
              </a:ext>
            </a:extLst>
          </p:cNvPr>
          <p:cNvSpPr txBox="1"/>
          <p:nvPr/>
        </p:nvSpPr>
        <p:spPr>
          <a:xfrm>
            <a:off x="10170160" y="3513574"/>
            <a:ext cx="1544320" cy="369332"/>
          </a:xfrm>
          <a:prstGeom prst="rect">
            <a:avLst/>
          </a:prstGeom>
          <a:noFill/>
        </p:spPr>
        <p:txBody>
          <a:bodyPr wrap="square" rtlCol="0">
            <a:spAutoFit/>
          </a:bodyPr>
          <a:lstStyle/>
          <a:p>
            <a:r>
              <a:rPr lang="en-US" dirty="0"/>
              <a:t>Parking area </a:t>
            </a:r>
          </a:p>
        </p:txBody>
      </p:sp>
      <p:sp>
        <p:nvSpPr>
          <p:cNvPr id="16" name="TextBox 15">
            <a:extLst>
              <a:ext uri="{FF2B5EF4-FFF2-40B4-BE49-F238E27FC236}">
                <a16:creationId xmlns:a16="http://schemas.microsoft.com/office/drawing/2014/main" id="{BE8B804E-006F-E947-9F36-EEB3A59FEF7D}"/>
              </a:ext>
            </a:extLst>
          </p:cNvPr>
          <p:cNvSpPr txBox="1"/>
          <p:nvPr/>
        </p:nvSpPr>
        <p:spPr>
          <a:xfrm>
            <a:off x="10170160" y="4905494"/>
            <a:ext cx="1544320" cy="369332"/>
          </a:xfrm>
          <a:prstGeom prst="rect">
            <a:avLst/>
          </a:prstGeom>
          <a:noFill/>
        </p:spPr>
        <p:txBody>
          <a:bodyPr wrap="square" rtlCol="0">
            <a:spAutoFit/>
          </a:bodyPr>
          <a:lstStyle/>
          <a:p>
            <a:r>
              <a:rPr lang="en-US" dirty="0"/>
              <a:t>Parking area </a:t>
            </a:r>
          </a:p>
        </p:txBody>
      </p:sp>
      <p:pic>
        <p:nvPicPr>
          <p:cNvPr id="18" name="Graphic 17" descr="Computer with solid fill">
            <a:extLst>
              <a:ext uri="{FF2B5EF4-FFF2-40B4-BE49-F238E27FC236}">
                <a16:creationId xmlns:a16="http://schemas.microsoft.com/office/drawing/2014/main" id="{ECAD2CC6-69BA-995A-C1F6-0249DA9E4F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51968" y="4405760"/>
            <a:ext cx="736151" cy="736151"/>
          </a:xfrm>
          <a:prstGeom prst="rect">
            <a:avLst/>
          </a:prstGeom>
        </p:spPr>
      </p:pic>
      <p:pic>
        <p:nvPicPr>
          <p:cNvPr id="19" name="Graphic 18" descr="Computer with solid fill">
            <a:extLst>
              <a:ext uri="{FF2B5EF4-FFF2-40B4-BE49-F238E27FC236}">
                <a16:creationId xmlns:a16="http://schemas.microsoft.com/office/drawing/2014/main" id="{785816E5-B7D1-D98F-4ED4-9D3AB209F8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02320" y="3025775"/>
            <a:ext cx="685800" cy="685800"/>
          </a:xfrm>
          <a:prstGeom prst="rect">
            <a:avLst/>
          </a:prstGeom>
        </p:spPr>
      </p:pic>
      <p:pic>
        <p:nvPicPr>
          <p:cNvPr id="20" name="Graphic 19" descr="Computer with solid fill">
            <a:extLst>
              <a:ext uri="{FF2B5EF4-FFF2-40B4-BE49-F238E27FC236}">
                <a16:creationId xmlns:a16="http://schemas.microsoft.com/office/drawing/2014/main" id="{DC9E4B13-F221-E1E5-BB54-3102EB5901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02320" y="1671367"/>
            <a:ext cx="685800" cy="685800"/>
          </a:xfrm>
          <a:prstGeom prst="rect">
            <a:avLst/>
          </a:prstGeom>
        </p:spPr>
      </p:pic>
      <p:pic>
        <p:nvPicPr>
          <p:cNvPr id="21" name="Graphic 20" descr="Computer with solid fill">
            <a:extLst>
              <a:ext uri="{FF2B5EF4-FFF2-40B4-BE49-F238E27FC236}">
                <a16:creationId xmlns:a16="http://schemas.microsoft.com/office/drawing/2014/main" id="{58EE4C7A-E976-1582-6E44-FD7D90D93FF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51969" y="254044"/>
            <a:ext cx="736151" cy="736151"/>
          </a:xfrm>
          <a:prstGeom prst="rect">
            <a:avLst/>
          </a:prstGeom>
        </p:spPr>
      </p:pic>
      <p:cxnSp>
        <p:nvCxnSpPr>
          <p:cNvPr id="28" name="Straight Arrow Connector 27">
            <a:extLst>
              <a:ext uri="{FF2B5EF4-FFF2-40B4-BE49-F238E27FC236}">
                <a16:creationId xmlns:a16="http://schemas.microsoft.com/office/drawing/2014/main" id="{2C642B60-6900-9951-D679-6FB404FBD096}"/>
              </a:ext>
            </a:extLst>
          </p:cNvPr>
          <p:cNvCxnSpPr>
            <a:cxnSpLocks/>
            <a:endCxn id="10" idx="1"/>
          </p:cNvCxnSpPr>
          <p:nvPr/>
        </p:nvCxnSpPr>
        <p:spPr>
          <a:xfrm>
            <a:off x="9104630" y="1954482"/>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81CEA16-57A5-F6F0-724E-3B1811A4AD31}"/>
              </a:ext>
            </a:extLst>
          </p:cNvPr>
          <p:cNvCxnSpPr>
            <a:cxnSpLocks/>
          </p:cNvCxnSpPr>
          <p:nvPr/>
        </p:nvCxnSpPr>
        <p:spPr>
          <a:xfrm>
            <a:off x="9104630" y="551656"/>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E396F0C-5622-2DDA-3AE9-DEA9CFCBA0F2}"/>
              </a:ext>
            </a:extLst>
          </p:cNvPr>
          <p:cNvCxnSpPr>
            <a:cxnSpLocks/>
            <a:endCxn id="11" idx="1"/>
          </p:cNvCxnSpPr>
          <p:nvPr/>
        </p:nvCxnSpPr>
        <p:spPr>
          <a:xfrm flipV="1">
            <a:off x="9104630" y="3329682"/>
            <a:ext cx="533400" cy="8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692DC3D-1939-F373-AD78-5583CB2BFB6C}"/>
              </a:ext>
            </a:extLst>
          </p:cNvPr>
          <p:cNvCxnSpPr>
            <a:cxnSpLocks/>
          </p:cNvCxnSpPr>
          <p:nvPr/>
        </p:nvCxnSpPr>
        <p:spPr>
          <a:xfrm>
            <a:off x="9088120" y="4706514"/>
            <a:ext cx="579902" cy="0"/>
          </a:xfrm>
          <a:prstGeom prst="straightConnector1">
            <a:avLst/>
          </a:prstGeom>
          <a:ln>
            <a:tailEnd type="triangle"/>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pic>
        <p:nvPicPr>
          <p:cNvPr id="52" name="Graphic 51" descr="Cube outline">
            <a:extLst>
              <a:ext uri="{FF2B5EF4-FFF2-40B4-BE49-F238E27FC236}">
                <a16:creationId xmlns:a16="http://schemas.microsoft.com/office/drawing/2014/main" id="{3B7E7629-F3C1-9A7B-D3D7-8494D76CCE3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19868" y="634587"/>
            <a:ext cx="255270" cy="255270"/>
          </a:xfrm>
          <a:prstGeom prst="rect">
            <a:avLst/>
          </a:prstGeom>
        </p:spPr>
      </p:pic>
      <p:pic>
        <p:nvPicPr>
          <p:cNvPr id="53" name="Graphic 52" descr="Cube outline">
            <a:extLst>
              <a:ext uri="{FF2B5EF4-FFF2-40B4-BE49-F238E27FC236}">
                <a16:creationId xmlns:a16="http://schemas.microsoft.com/office/drawing/2014/main" id="{D4DB3177-9379-B4E9-5D04-4ACB35DCE2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28228" y="2035559"/>
            <a:ext cx="255270" cy="255270"/>
          </a:xfrm>
          <a:prstGeom prst="rect">
            <a:avLst/>
          </a:prstGeom>
        </p:spPr>
      </p:pic>
      <p:pic>
        <p:nvPicPr>
          <p:cNvPr id="54" name="Graphic 53" descr="Cube outline">
            <a:extLst>
              <a:ext uri="{FF2B5EF4-FFF2-40B4-BE49-F238E27FC236}">
                <a16:creationId xmlns:a16="http://schemas.microsoft.com/office/drawing/2014/main" id="{DCDCF004-F88A-EF64-76EC-5FD9F67B06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64301" y="554577"/>
            <a:ext cx="255270" cy="255270"/>
          </a:xfrm>
          <a:prstGeom prst="rect">
            <a:avLst/>
          </a:prstGeom>
        </p:spPr>
      </p:pic>
      <p:pic>
        <p:nvPicPr>
          <p:cNvPr id="55" name="Graphic 54" descr="Cube outline">
            <a:extLst>
              <a:ext uri="{FF2B5EF4-FFF2-40B4-BE49-F238E27FC236}">
                <a16:creationId xmlns:a16="http://schemas.microsoft.com/office/drawing/2014/main" id="{1C6CF9E4-EB71-EC76-51C7-099CFF1B47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87637" y="3350894"/>
            <a:ext cx="255270" cy="255270"/>
          </a:xfrm>
          <a:prstGeom prst="rect">
            <a:avLst/>
          </a:prstGeom>
        </p:spPr>
      </p:pic>
      <p:pic>
        <p:nvPicPr>
          <p:cNvPr id="56" name="Graphic 55" descr="Cube outline">
            <a:extLst>
              <a:ext uri="{FF2B5EF4-FFF2-40B4-BE49-F238E27FC236}">
                <a16:creationId xmlns:a16="http://schemas.microsoft.com/office/drawing/2014/main" id="{AF55F6BF-9992-95FB-678C-53164E5AD4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28228" y="3453129"/>
            <a:ext cx="255270" cy="255270"/>
          </a:xfrm>
          <a:prstGeom prst="rect">
            <a:avLst/>
          </a:prstGeom>
        </p:spPr>
      </p:pic>
      <p:pic>
        <p:nvPicPr>
          <p:cNvPr id="57" name="Graphic 56" descr="Cube outline">
            <a:extLst>
              <a:ext uri="{FF2B5EF4-FFF2-40B4-BE49-F238E27FC236}">
                <a16:creationId xmlns:a16="http://schemas.microsoft.com/office/drawing/2014/main" id="{8047085A-F504-FDD0-E704-62AB5CDFC0B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75797" y="4750459"/>
            <a:ext cx="255270" cy="255270"/>
          </a:xfrm>
          <a:prstGeom prst="rect">
            <a:avLst/>
          </a:prstGeom>
        </p:spPr>
      </p:pic>
      <p:pic>
        <p:nvPicPr>
          <p:cNvPr id="58" name="Graphic 57" descr="Cube outline">
            <a:extLst>
              <a:ext uri="{FF2B5EF4-FFF2-40B4-BE49-F238E27FC236}">
                <a16:creationId xmlns:a16="http://schemas.microsoft.com/office/drawing/2014/main" id="{D8CA8A98-B733-8E5B-ACA4-193AC45E754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02828" y="4829424"/>
            <a:ext cx="255270" cy="255270"/>
          </a:xfrm>
          <a:prstGeom prst="rect">
            <a:avLst/>
          </a:prstGeom>
        </p:spPr>
      </p:pic>
      <p:pic>
        <p:nvPicPr>
          <p:cNvPr id="59" name="Graphic 58" descr="Cube outline">
            <a:extLst>
              <a:ext uri="{FF2B5EF4-FFF2-40B4-BE49-F238E27FC236}">
                <a16:creationId xmlns:a16="http://schemas.microsoft.com/office/drawing/2014/main" id="{9F2CAC46-DE65-8AE1-04CA-34BBAE98A4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87637" y="1974599"/>
            <a:ext cx="255270" cy="255270"/>
          </a:xfrm>
          <a:prstGeom prst="rect">
            <a:avLst/>
          </a:prstGeom>
        </p:spPr>
      </p:pic>
      <p:cxnSp>
        <p:nvCxnSpPr>
          <p:cNvPr id="61" name="Straight Connector 60">
            <a:extLst>
              <a:ext uri="{FF2B5EF4-FFF2-40B4-BE49-F238E27FC236}">
                <a16:creationId xmlns:a16="http://schemas.microsoft.com/office/drawing/2014/main" id="{CBA80AE1-222E-1D87-A187-8DA9C284D5D1}"/>
              </a:ext>
            </a:extLst>
          </p:cNvPr>
          <p:cNvCxnSpPr/>
          <p:nvPr/>
        </p:nvCxnSpPr>
        <p:spPr>
          <a:xfrm flipV="1">
            <a:off x="7802059" y="682212"/>
            <a:ext cx="289877" cy="8001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3" name="Straight Connector 62">
            <a:extLst>
              <a:ext uri="{FF2B5EF4-FFF2-40B4-BE49-F238E27FC236}">
                <a16:creationId xmlns:a16="http://schemas.microsoft.com/office/drawing/2014/main" id="{AC1BA744-A96D-C08C-B5E8-5BCE630A25D1}"/>
              </a:ext>
            </a:extLst>
          </p:cNvPr>
          <p:cNvCxnSpPr/>
          <p:nvPr/>
        </p:nvCxnSpPr>
        <p:spPr>
          <a:xfrm flipV="1">
            <a:off x="7813330" y="2102234"/>
            <a:ext cx="289877" cy="4889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5" name="Straight Connector 64">
            <a:extLst>
              <a:ext uri="{FF2B5EF4-FFF2-40B4-BE49-F238E27FC236}">
                <a16:creationId xmlns:a16="http://schemas.microsoft.com/office/drawing/2014/main" id="{31FC64A0-BE2E-370E-ADAD-0829968FF42B}"/>
              </a:ext>
            </a:extLst>
          </p:cNvPr>
          <p:cNvCxnSpPr/>
          <p:nvPr/>
        </p:nvCxnSpPr>
        <p:spPr>
          <a:xfrm flipV="1">
            <a:off x="7813330" y="3478529"/>
            <a:ext cx="301942" cy="10223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7" name="Straight Connector 66">
            <a:extLst>
              <a:ext uri="{FF2B5EF4-FFF2-40B4-BE49-F238E27FC236}">
                <a16:creationId xmlns:a16="http://schemas.microsoft.com/office/drawing/2014/main" id="{93454017-212C-1165-EC0C-D31FF204FA35}"/>
              </a:ext>
            </a:extLst>
          </p:cNvPr>
          <p:cNvCxnSpPr/>
          <p:nvPr/>
        </p:nvCxnSpPr>
        <p:spPr>
          <a:xfrm flipV="1">
            <a:off x="7782850" y="4878094"/>
            <a:ext cx="309086" cy="7896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9" name="Graphic 68" descr="Scanner outline">
            <a:extLst>
              <a:ext uri="{FF2B5EF4-FFF2-40B4-BE49-F238E27FC236}">
                <a16:creationId xmlns:a16="http://schemas.microsoft.com/office/drawing/2014/main" id="{F9B06AD7-7D67-E798-6152-3186D9BA8E2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65704" y="213371"/>
            <a:ext cx="337503" cy="337503"/>
          </a:xfrm>
          <a:prstGeom prst="rect">
            <a:avLst/>
          </a:prstGeom>
        </p:spPr>
      </p:pic>
      <p:pic>
        <p:nvPicPr>
          <p:cNvPr id="75" name="Graphic 74" descr="Scanner outline">
            <a:extLst>
              <a:ext uri="{FF2B5EF4-FFF2-40B4-BE49-F238E27FC236}">
                <a16:creationId xmlns:a16="http://schemas.microsoft.com/office/drawing/2014/main" id="{7F65D369-2F14-F79D-5B6F-B782256CADF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62231" y="1574317"/>
            <a:ext cx="337503" cy="337503"/>
          </a:xfrm>
          <a:prstGeom prst="rect">
            <a:avLst/>
          </a:prstGeom>
        </p:spPr>
      </p:pic>
      <p:pic>
        <p:nvPicPr>
          <p:cNvPr id="76" name="Graphic 75" descr="Scanner outline">
            <a:extLst>
              <a:ext uri="{FF2B5EF4-FFF2-40B4-BE49-F238E27FC236}">
                <a16:creationId xmlns:a16="http://schemas.microsoft.com/office/drawing/2014/main" id="{9F11DF3E-9080-1D5F-C381-F4331C1A696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68641" y="2988302"/>
            <a:ext cx="337503" cy="337503"/>
          </a:xfrm>
          <a:prstGeom prst="rect">
            <a:avLst/>
          </a:prstGeom>
        </p:spPr>
      </p:pic>
      <p:pic>
        <p:nvPicPr>
          <p:cNvPr id="77" name="Graphic 76" descr="Scanner outline">
            <a:extLst>
              <a:ext uri="{FF2B5EF4-FFF2-40B4-BE49-F238E27FC236}">
                <a16:creationId xmlns:a16="http://schemas.microsoft.com/office/drawing/2014/main" id="{29D16DB7-816A-29EF-B129-50E8C49AFC3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54433" y="4488105"/>
            <a:ext cx="337503" cy="337503"/>
          </a:xfrm>
          <a:prstGeom prst="rect">
            <a:avLst/>
          </a:prstGeom>
        </p:spPr>
      </p:pic>
      <p:cxnSp>
        <p:nvCxnSpPr>
          <p:cNvPr id="79" name="Connector: Elbow 78">
            <a:extLst>
              <a:ext uri="{FF2B5EF4-FFF2-40B4-BE49-F238E27FC236}">
                <a16:creationId xmlns:a16="http://schemas.microsoft.com/office/drawing/2014/main" id="{8FC236C5-1682-FD3D-54F6-D5119C746351}"/>
              </a:ext>
            </a:extLst>
          </p:cNvPr>
          <p:cNvCxnSpPr>
            <a:cxnSpLocks/>
          </p:cNvCxnSpPr>
          <p:nvPr/>
        </p:nvCxnSpPr>
        <p:spPr>
          <a:xfrm>
            <a:off x="8142153" y="762222"/>
            <a:ext cx="365743" cy="47625"/>
          </a:xfrm>
          <a:prstGeom prst="bentConnector3">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Connector: Elbow 83">
            <a:extLst>
              <a:ext uri="{FF2B5EF4-FFF2-40B4-BE49-F238E27FC236}">
                <a16:creationId xmlns:a16="http://schemas.microsoft.com/office/drawing/2014/main" id="{D90FFA14-FE62-30FB-EB9C-087DAA5A5C9B}"/>
              </a:ext>
            </a:extLst>
          </p:cNvPr>
          <p:cNvCxnSpPr>
            <a:cxnSpLocks/>
          </p:cNvCxnSpPr>
          <p:nvPr/>
        </p:nvCxnSpPr>
        <p:spPr>
          <a:xfrm>
            <a:off x="8220896" y="2158974"/>
            <a:ext cx="365743" cy="47625"/>
          </a:xfrm>
          <a:prstGeom prst="bentConnector3">
            <a:avLst>
              <a:gd name="adj1" fmla="val 3355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8" name="Connector: Elbow 87">
            <a:extLst>
              <a:ext uri="{FF2B5EF4-FFF2-40B4-BE49-F238E27FC236}">
                <a16:creationId xmlns:a16="http://schemas.microsoft.com/office/drawing/2014/main" id="{DD345598-A0AF-F8CA-957C-69951BE548E3}"/>
              </a:ext>
            </a:extLst>
          </p:cNvPr>
          <p:cNvCxnSpPr>
            <a:cxnSpLocks/>
          </p:cNvCxnSpPr>
          <p:nvPr/>
        </p:nvCxnSpPr>
        <p:spPr>
          <a:xfrm>
            <a:off x="8204832" y="3524333"/>
            <a:ext cx="365743" cy="47625"/>
          </a:xfrm>
          <a:prstGeom prst="bentConnector3">
            <a:avLst>
              <a:gd name="adj1" fmla="val 45066"/>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0" name="Connector: Elbow 89">
            <a:extLst>
              <a:ext uri="{FF2B5EF4-FFF2-40B4-BE49-F238E27FC236}">
                <a16:creationId xmlns:a16="http://schemas.microsoft.com/office/drawing/2014/main" id="{06A7A7C5-731E-8BF6-6360-745B4212BD1B}"/>
              </a:ext>
            </a:extLst>
          </p:cNvPr>
          <p:cNvCxnSpPr>
            <a:cxnSpLocks/>
          </p:cNvCxnSpPr>
          <p:nvPr/>
        </p:nvCxnSpPr>
        <p:spPr>
          <a:xfrm>
            <a:off x="8192993" y="4933246"/>
            <a:ext cx="365743" cy="47625"/>
          </a:xfrm>
          <a:prstGeom prst="bentConnector3">
            <a:avLst>
              <a:gd name="adj1" fmla="val 49897"/>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2" name="TextBox 91">
            <a:extLst>
              <a:ext uri="{FF2B5EF4-FFF2-40B4-BE49-F238E27FC236}">
                <a16:creationId xmlns:a16="http://schemas.microsoft.com/office/drawing/2014/main" id="{BD114BB0-CA71-4000-063B-6966E7C46A42}"/>
              </a:ext>
            </a:extLst>
          </p:cNvPr>
          <p:cNvSpPr txBox="1"/>
          <p:nvPr/>
        </p:nvSpPr>
        <p:spPr>
          <a:xfrm>
            <a:off x="7754993" y="1123404"/>
            <a:ext cx="3572022" cy="261610"/>
          </a:xfrm>
          <a:prstGeom prst="rect">
            <a:avLst/>
          </a:prstGeom>
          <a:noFill/>
        </p:spPr>
        <p:txBody>
          <a:bodyPr wrap="square" rtlCol="0">
            <a:spAutoFit/>
          </a:bodyPr>
          <a:lstStyle/>
          <a:p>
            <a:r>
              <a:rPr lang="en-US" sz="1100" dirty="0"/>
              <a:t>System interface service providers </a:t>
            </a:r>
          </a:p>
        </p:txBody>
      </p:sp>
      <p:cxnSp>
        <p:nvCxnSpPr>
          <p:cNvPr id="94" name="Straight Arrow Connector 93">
            <a:extLst>
              <a:ext uri="{FF2B5EF4-FFF2-40B4-BE49-F238E27FC236}">
                <a16:creationId xmlns:a16="http://schemas.microsoft.com/office/drawing/2014/main" id="{BC5563F9-763B-9E24-EA31-963D7FA54493}"/>
              </a:ext>
            </a:extLst>
          </p:cNvPr>
          <p:cNvCxnSpPr/>
          <p:nvPr/>
        </p:nvCxnSpPr>
        <p:spPr>
          <a:xfrm flipV="1">
            <a:off x="8843554" y="889857"/>
            <a:ext cx="0" cy="23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6" name="Graphic 95" descr="Database with solid fill">
            <a:extLst>
              <a:ext uri="{FF2B5EF4-FFF2-40B4-BE49-F238E27FC236}">
                <a16:creationId xmlns:a16="http://schemas.microsoft.com/office/drawing/2014/main" id="{97C690E1-BE4B-B123-1391-C5488FF9792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70714" y="2323548"/>
            <a:ext cx="914400" cy="914400"/>
          </a:xfrm>
          <a:prstGeom prst="rect">
            <a:avLst/>
          </a:prstGeom>
        </p:spPr>
      </p:pic>
      <p:cxnSp>
        <p:nvCxnSpPr>
          <p:cNvPr id="107" name="Straight Arrow Connector 106">
            <a:extLst>
              <a:ext uri="{FF2B5EF4-FFF2-40B4-BE49-F238E27FC236}">
                <a16:creationId xmlns:a16="http://schemas.microsoft.com/office/drawing/2014/main" id="{EB896FB7-6C85-5533-486D-5D78C5BCBD7D}"/>
              </a:ext>
            </a:extLst>
          </p:cNvPr>
          <p:cNvCxnSpPr>
            <a:cxnSpLocks/>
            <a:endCxn id="96" idx="0"/>
          </p:cNvCxnSpPr>
          <p:nvPr/>
        </p:nvCxnSpPr>
        <p:spPr>
          <a:xfrm flipH="1">
            <a:off x="5627914" y="889857"/>
            <a:ext cx="2697110" cy="1433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B231D404-21EE-A17D-BAEC-128B3CA0990C}"/>
              </a:ext>
            </a:extLst>
          </p:cNvPr>
          <p:cNvCxnSpPr>
            <a:cxnSpLocks/>
          </p:cNvCxnSpPr>
          <p:nvPr/>
        </p:nvCxnSpPr>
        <p:spPr>
          <a:xfrm flipH="1">
            <a:off x="6085114" y="2245909"/>
            <a:ext cx="2506955" cy="472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76079422-870C-DFB1-6548-C50BC17B82B7}"/>
              </a:ext>
            </a:extLst>
          </p:cNvPr>
          <p:cNvCxnSpPr>
            <a:cxnSpLocks/>
          </p:cNvCxnSpPr>
          <p:nvPr/>
        </p:nvCxnSpPr>
        <p:spPr>
          <a:xfrm flipH="1" flipV="1">
            <a:off x="6073372" y="2804411"/>
            <a:ext cx="2465711" cy="221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08E4775-BD30-9AAC-0AA5-5761BD22A487}"/>
              </a:ext>
            </a:extLst>
          </p:cNvPr>
          <p:cNvCxnSpPr>
            <a:cxnSpLocks/>
          </p:cNvCxnSpPr>
          <p:nvPr/>
        </p:nvCxnSpPr>
        <p:spPr>
          <a:xfrm flipH="1" flipV="1">
            <a:off x="2308115" y="1371600"/>
            <a:ext cx="2993294" cy="1409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65FC3CB6-B3FB-8311-6CE8-4279166F460C}"/>
              </a:ext>
            </a:extLst>
          </p:cNvPr>
          <p:cNvSpPr txBox="1"/>
          <p:nvPr/>
        </p:nvSpPr>
        <p:spPr>
          <a:xfrm>
            <a:off x="5855611" y="2245909"/>
            <a:ext cx="1025858" cy="307777"/>
          </a:xfrm>
          <a:prstGeom prst="rect">
            <a:avLst/>
          </a:prstGeom>
          <a:noFill/>
        </p:spPr>
        <p:txBody>
          <a:bodyPr wrap="none" rtlCol="0">
            <a:spAutoFit/>
          </a:bodyPr>
          <a:lstStyle/>
          <a:p>
            <a:r>
              <a:rPr lang="en-US" sz="1400" dirty="0"/>
              <a:t>Transaction</a:t>
            </a:r>
          </a:p>
        </p:txBody>
      </p:sp>
      <p:sp>
        <p:nvSpPr>
          <p:cNvPr id="115" name="TextBox 114">
            <a:extLst>
              <a:ext uri="{FF2B5EF4-FFF2-40B4-BE49-F238E27FC236}">
                <a16:creationId xmlns:a16="http://schemas.microsoft.com/office/drawing/2014/main" id="{386EEE95-7B58-58E6-5899-76198707EE21}"/>
              </a:ext>
            </a:extLst>
          </p:cNvPr>
          <p:cNvSpPr txBox="1"/>
          <p:nvPr/>
        </p:nvSpPr>
        <p:spPr>
          <a:xfrm>
            <a:off x="7057756" y="4131473"/>
            <a:ext cx="683520" cy="276999"/>
          </a:xfrm>
          <a:prstGeom prst="rect">
            <a:avLst/>
          </a:prstGeom>
          <a:noFill/>
        </p:spPr>
        <p:txBody>
          <a:bodyPr wrap="none" rtlCol="0">
            <a:spAutoFit/>
          </a:bodyPr>
          <a:lstStyle/>
          <a:p>
            <a:r>
              <a:rPr lang="en-US" sz="1200" dirty="0"/>
              <a:t>Scanner</a:t>
            </a:r>
          </a:p>
        </p:txBody>
      </p:sp>
      <p:cxnSp>
        <p:nvCxnSpPr>
          <p:cNvPr id="117" name="Straight Arrow Connector 116">
            <a:extLst>
              <a:ext uri="{FF2B5EF4-FFF2-40B4-BE49-F238E27FC236}">
                <a16:creationId xmlns:a16="http://schemas.microsoft.com/office/drawing/2014/main" id="{98ABA044-AF44-460B-1449-8DE7082849B7}"/>
              </a:ext>
            </a:extLst>
          </p:cNvPr>
          <p:cNvCxnSpPr>
            <a:stCxn id="115" idx="2"/>
          </p:cNvCxnSpPr>
          <p:nvPr/>
        </p:nvCxnSpPr>
        <p:spPr>
          <a:xfrm>
            <a:off x="7399516" y="4408472"/>
            <a:ext cx="341760" cy="108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493C6DEC-73E9-3F63-3168-A70297187AF0}"/>
              </a:ext>
            </a:extLst>
          </p:cNvPr>
          <p:cNvSpPr txBox="1"/>
          <p:nvPr/>
        </p:nvSpPr>
        <p:spPr>
          <a:xfrm>
            <a:off x="4044052" y="3147609"/>
            <a:ext cx="1527982" cy="430887"/>
          </a:xfrm>
          <a:prstGeom prst="rect">
            <a:avLst/>
          </a:prstGeom>
          <a:noFill/>
        </p:spPr>
        <p:txBody>
          <a:bodyPr wrap="none" rtlCol="0">
            <a:spAutoFit/>
          </a:bodyPr>
          <a:lstStyle/>
          <a:p>
            <a:r>
              <a:rPr lang="en-US" sz="1100" dirty="0"/>
              <a:t>Interface for integrated</a:t>
            </a:r>
          </a:p>
          <a:p>
            <a:r>
              <a:rPr lang="en-US" sz="1100" dirty="0"/>
              <a:t> parking services</a:t>
            </a:r>
          </a:p>
        </p:txBody>
      </p:sp>
      <p:pic>
        <p:nvPicPr>
          <p:cNvPr id="120" name="Graphic 119" descr="Gears with solid fill">
            <a:extLst>
              <a:ext uri="{FF2B5EF4-FFF2-40B4-BE49-F238E27FC236}">
                <a16:creationId xmlns:a16="http://schemas.microsoft.com/office/drawing/2014/main" id="{03DCC6E1-C52F-351A-8CC7-46AD60472B7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94044" y="814153"/>
            <a:ext cx="914400" cy="914400"/>
          </a:xfrm>
          <a:prstGeom prst="rect">
            <a:avLst/>
          </a:prstGeom>
        </p:spPr>
      </p:pic>
      <p:sp>
        <p:nvSpPr>
          <p:cNvPr id="124" name="TextBox 123">
            <a:extLst>
              <a:ext uri="{FF2B5EF4-FFF2-40B4-BE49-F238E27FC236}">
                <a16:creationId xmlns:a16="http://schemas.microsoft.com/office/drawing/2014/main" id="{AC6131BD-F995-0736-4DE0-AFC6403CC726}"/>
              </a:ext>
            </a:extLst>
          </p:cNvPr>
          <p:cNvSpPr txBox="1"/>
          <p:nvPr/>
        </p:nvSpPr>
        <p:spPr>
          <a:xfrm rot="1466548">
            <a:off x="2594800" y="2020324"/>
            <a:ext cx="1936749" cy="261610"/>
          </a:xfrm>
          <a:prstGeom prst="rect">
            <a:avLst/>
          </a:prstGeom>
          <a:noFill/>
        </p:spPr>
        <p:txBody>
          <a:bodyPr wrap="none" rtlCol="0">
            <a:spAutoFit/>
          </a:bodyPr>
          <a:lstStyle/>
          <a:p>
            <a:r>
              <a:rPr lang="en-US" sz="1100" dirty="0"/>
              <a:t>Send transaction for validation</a:t>
            </a:r>
          </a:p>
        </p:txBody>
      </p:sp>
      <p:sp>
        <p:nvSpPr>
          <p:cNvPr id="125" name="TextBox 124">
            <a:extLst>
              <a:ext uri="{FF2B5EF4-FFF2-40B4-BE49-F238E27FC236}">
                <a16:creationId xmlns:a16="http://schemas.microsoft.com/office/drawing/2014/main" id="{92305038-A093-2FD4-112B-AF84AEF4072F}"/>
              </a:ext>
            </a:extLst>
          </p:cNvPr>
          <p:cNvSpPr txBox="1"/>
          <p:nvPr/>
        </p:nvSpPr>
        <p:spPr>
          <a:xfrm>
            <a:off x="896937" y="1143430"/>
            <a:ext cx="848309" cy="430887"/>
          </a:xfrm>
          <a:prstGeom prst="rect">
            <a:avLst/>
          </a:prstGeom>
          <a:noFill/>
        </p:spPr>
        <p:txBody>
          <a:bodyPr wrap="none" rtlCol="0">
            <a:spAutoFit/>
          </a:bodyPr>
          <a:lstStyle/>
          <a:p>
            <a:r>
              <a:rPr lang="en-US" sz="1100" dirty="0"/>
              <a:t>Consensus</a:t>
            </a:r>
          </a:p>
          <a:p>
            <a:r>
              <a:rPr lang="en-US" sz="1100" dirty="0"/>
              <a:t>Mechanism</a:t>
            </a:r>
          </a:p>
        </p:txBody>
      </p:sp>
      <p:sp>
        <p:nvSpPr>
          <p:cNvPr id="126" name="Rectangle 125">
            <a:extLst>
              <a:ext uri="{FF2B5EF4-FFF2-40B4-BE49-F238E27FC236}">
                <a16:creationId xmlns:a16="http://schemas.microsoft.com/office/drawing/2014/main" id="{C65E14B7-7E8E-FBD1-F68A-B8C0807D08F3}"/>
              </a:ext>
            </a:extLst>
          </p:cNvPr>
          <p:cNvSpPr/>
          <p:nvPr/>
        </p:nvSpPr>
        <p:spPr>
          <a:xfrm>
            <a:off x="4215324" y="809847"/>
            <a:ext cx="1412590" cy="7116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Public Ledger</a:t>
            </a:r>
          </a:p>
        </p:txBody>
      </p:sp>
      <p:cxnSp>
        <p:nvCxnSpPr>
          <p:cNvPr id="128" name="Straight Arrow Connector 127">
            <a:extLst>
              <a:ext uri="{FF2B5EF4-FFF2-40B4-BE49-F238E27FC236}">
                <a16:creationId xmlns:a16="http://schemas.microsoft.com/office/drawing/2014/main" id="{75B08899-AB24-23DA-387E-A931742FF3C9}"/>
              </a:ext>
            </a:extLst>
          </p:cNvPr>
          <p:cNvCxnSpPr/>
          <p:nvPr/>
        </p:nvCxnSpPr>
        <p:spPr>
          <a:xfrm>
            <a:off x="2508444" y="1080532"/>
            <a:ext cx="1535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0" name="Graphic 129" descr="Smart Phone with solid fill">
            <a:extLst>
              <a:ext uri="{FF2B5EF4-FFF2-40B4-BE49-F238E27FC236}">
                <a16:creationId xmlns:a16="http://schemas.microsoft.com/office/drawing/2014/main" id="{1EEB9940-30DE-CD46-EA07-FC26BD9094D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383224" y="4516210"/>
            <a:ext cx="914400" cy="914400"/>
          </a:xfrm>
          <a:prstGeom prst="rect">
            <a:avLst/>
          </a:prstGeom>
        </p:spPr>
      </p:pic>
      <p:cxnSp>
        <p:nvCxnSpPr>
          <p:cNvPr id="132" name="Straight Arrow Connector 131">
            <a:extLst>
              <a:ext uri="{FF2B5EF4-FFF2-40B4-BE49-F238E27FC236}">
                <a16:creationId xmlns:a16="http://schemas.microsoft.com/office/drawing/2014/main" id="{CDCF9625-0877-48CF-FF2A-7396BD73C0F2}"/>
              </a:ext>
            </a:extLst>
          </p:cNvPr>
          <p:cNvCxnSpPr>
            <a:cxnSpLocks/>
          </p:cNvCxnSpPr>
          <p:nvPr/>
        </p:nvCxnSpPr>
        <p:spPr>
          <a:xfrm flipH="1">
            <a:off x="4870473" y="3147609"/>
            <a:ext cx="859767" cy="12581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06BF2D48-64A3-B8B9-BCF6-E14EF06F0C6F}"/>
              </a:ext>
            </a:extLst>
          </p:cNvPr>
          <p:cNvCxnSpPr/>
          <p:nvPr/>
        </p:nvCxnSpPr>
        <p:spPr>
          <a:xfrm flipH="1" flipV="1">
            <a:off x="5872198" y="3147609"/>
            <a:ext cx="2686538" cy="1258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4D574A30-53FD-001B-FDE7-ACE4B6E7AB4C}"/>
              </a:ext>
            </a:extLst>
          </p:cNvPr>
          <p:cNvSpPr txBox="1"/>
          <p:nvPr/>
        </p:nvSpPr>
        <p:spPr>
          <a:xfrm>
            <a:off x="5139035" y="4772621"/>
            <a:ext cx="910827" cy="276999"/>
          </a:xfrm>
          <a:prstGeom prst="rect">
            <a:avLst/>
          </a:prstGeom>
          <a:noFill/>
        </p:spPr>
        <p:txBody>
          <a:bodyPr wrap="none" rtlCol="0">
            <a:spAutoFit/>
          </a:bodyPr>
          <a:lstStyle/>
          <a:p>
            <a:r>
              <a:rPr lang="en-US" sz="1200" dirty="0"/>
              <a:t>Mobile App</a:t>
            </a:r>
          </a:p>
        </p:txBody>
      </p:sp>
      <p:pic>
        <p:nvPicPr>
          <p:cNvPr id="148" name="Graphic 147" descr="Male profile with solid fill">
            <a:extLst>
              <a:ext uri="{FF2B5EF4-FFF2-40B4-BE49-F238E27FC236}">
                <a16:creationId xmlns:a16="http://schemas.microsoft.com/office/drawing/2014/main" id="{1D66717E-78D1-24B3-89C5-0B7A02CA5D2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280159" y="4510582"/>
            <a:ext cx="914400" cy="914400"/>
          </a:xfrm>
          <a:prstGeom prst="rect">
            <a:avLst/>
          </a:prstGeom>
        </p:spPr>
      </p:pic>
      <p:cxnSp>
        <p:nvCxnSpPr>
          <p:cNvPr id="150" name="Straight Arrow Connector 149">
            <a:extLst>
              <a:ext uri="{FF2B5EF4-FFF2-40B4-BE49-F238E27FC236}">
                <a16:creationId xmlns:a16="http://schemas.microsoft.com/office/drawing/2014/main" id="{A84DA84F-CF3C-9E6D-3B9C-EA67F42BDCF3}"/>
              </a:ext>
            </a:extLst>
          </p:cNvPr>
          <p:cNvCxnSpPr/>
          <p:nvPr/>
        </p:nvCxnSpPr>
        <p:spPr>
          <a:xfrm flipV="1">
            <a:off x="2308115" y="4957058"/>
            <a:ext cx="2190770" cy="238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C24879BA-7F86-23F5-3BCD-E6EAB900C5BB}"/>
              </a:ext>
            </a:extLst>
          </p:cNvPr>
          <p:cNvSpPr txBox="1"/>
          <p:nvPr/>
        </p:nvSpPr>
        <p:spPr>
          <a:xfrm>
            <a:off x="2560320" y="4421275"/>
            <a:ext cx="1347741" cy="461665"/>
          </a:xfrm>
          <a:prstGeom prst="rect">
            <a:avLst/>
          </a:prstGeom>
          <a:noFill/>
        </p:spPr>
        <p:txBody>
          <a:bodyPr wrap="none" rtlCol="0">
            <a:spAutoFit/>
          </a:bodyPr>
          <a:lstStyle/>
          <a:p>
            <a:r>
              <a:rPr lang="en-US" sz="1200" dirty="0"/>
              <a:t>Parking </a:t>
            </a:r>
          </a:p>
          <a:p>
            <a:r>
              <a:rPr lang="en-US" sz="1200" dirty="0"/>
              <a:t>Request/Response</a:t>
            </a:r>
          </a:p>
        </p:txBody>
      </p:sp>
      <p:sp>
        <p:nvSpPr>
          <p:cNvPr id="152" name="TextBox 151">
            <a:extLst>
              <a:ext uri="{FF2B5EF4-FFF2-40B4-BE49-F238E27FC236}">
                <a16:creationId xmlns:a16="http://schemas.microsoft.com/office/drawing/2014/main" id="{E7DB6042-F6CA-8713-97F7-75F53964DCBD}"/>
              </a:ext>
            </a:extLst>
          </p:cNvPr>
          <p:cNvSpPr txBox="1"/>
          <p:nvPr/>
        </p:nvSpPr>
        <p:spPr>
          <a:xfrm>
            <a:off x="2450592" y="858615"/>
            <a:ext cx="1624419" cy="461665"/>
          </a:xfrm>
          <a:prstGeom prst="rect">
            <a:avLst/>
          </a:prstGeom>
          <a:noFill/>
        </p:spPr>
        <p:txBody>
          <a:bodyPr wrap="none" rtlCol="0">
            <a:spAutoFit/>
          </a:bodyPr>
          <a:lstStyle/>
          <a:p>
            <a:r>
              <a:rPr lang="en-US" sz="1200" dirty="0"/>
              <a:t>Transaction is updated </a:t>
            </a:r>
          </a:p>
          <a:p>
            <a:r>
              <a:rPr lang="en-US" sz="1200" dirty="0"/>
              <a:t>if valid</a:t>
            </a:r>
          </a:p>
        </p:txBody>
      </p:sp>
      <p:sp>
        <p:nvSpPr>
          <p:cNvPr id="153" name="TextBox 152">
            <a:extLst>
              <a:ext uri="{FF2B5EF4-FFF2-40B4-BE49-F238E27FC236}">
                <a16:creationId xmlns:a16="http://schemas.microsoft.com/office/drawing/2014/main" id="{CEB8F213-0D92-BC38-6413-4A6C8181305C}"/>
              </a:ext>
            </a:extLst>
          </p:cNvPr>
          <p:cNvSpPr txBox="1"/>
          <p:nvPr/>
        </p:nvSpPr>
        <p:spPr>
          <a:xfrm>
            <a:off x="3409811" y="5888736"/>
            <a:ext cx="4259243" cy="369332"/>
          </a:xfrm>
          <a:prstGeom prst="rect">
            <a:avLst/>
          </a:prstGeom>
          <a:noFill/>
        </p:spPr>
        <p:txBody>
          <a:bodyPr wrap="none" rtlCol="0">
            <a:spAutoFit/>
          </a:bodyPr>
          <a:lstStyle/>
          <a:p>
            <a:r>
              <a:rPr lang="en-US" dirty="0"/>
              <a:t>Architecture of Smart Parking Management</a:t>
            </a:r>
            <a:endParaRPr lang="en-US" sz="1800" kern="1200" dirty="0">
              <a:solidFill>
                <a:schemeClr val="tx1"/>
              </a:solidFill>
              <a:latin typeface="+mn-lt"/>
              <a:ea typeface="+mn-ea"/>
              <a:cs typeface="+mn-cs"/>
            </a:endParaRPr>
          </a:p>
        </p:txBody>
      </p:sp>
      <p:sp>
        <p:nvSpPr>
          <p:cNvPr id="154" name="TextBox 153">
            <a:extLst>
              <a:ext uri="{FF2B5EF4-FFF2-40B4-BE49-F238E27FC236}">
                <a16:creationId xmlns:a16="http://schemas.microsoft.com/office/drawing/2014/main" id="{6076FF59-44B0-835F-CB25-90133ACDF259}"/>
              </a:ext>
            </a:extLst>
          </p:cNvPr>
          <p:cNvSpPr txBox="1"/>
          <p:nvPr/>
        </p:nvSpPr>
        <p:spPr>
          <a:xfrm>
            <a:off x="1428620" y="5449366"/>
            <a:ext cx="617477" cy="369332"/>
          </a:xfrm>
          <a:prstGeom prst="rect">
            <a:avLst/>
          </a:prstGeom>
          <a:noFill/>
        </p:spPr>
        <p:txBody>
          <a:bodyPr wrap="none" rtlCol="0">
            <a:spAutoFit/>
          </a:bodyPr>
          <a:lstStyle/>
          <a:p>
            <a:r>
              <a:rPr lang="en-US" dirty="0"/>
              <a:t>User</a:t>
            </a:r>
          </a:p>
        </p:txBody>
      </p:sp>
    </p:spTree>
    <p:extLst>
      <p:ext uri="{BB962C8B-B14F-4D97-AF65-F5344CB8AC3E}">
        <p14:creationId xmlns:p14="http://schemas.microsoft.com/office/powerpoint/2010/main" val="423944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67F0-6165-288D-048F-E0974B140910}"/>
              </a:ext>
            </a:extLst>
          </p:cNvPr>
          <p:cNvSpPr>
            <a:spLocks noGrp="1"/>
          </p:cNvSpPr>
          <p:nvPr>
            <p:ph type="title"/>
          </p:nvPr>
        </p:nvSpPr>
        <p:spPr/>
        <p:txBody>
          <a:bodyPr/>
          <a:lstStyle/>
          <a:p>
            <a:r>
              <a:rPr lang="en-US" dirty="0"/>
              <a:t>Architecture of Smart Parking Management</a:t>
            </a:r>
          </a:p>
        </p:txBody>
      </p:sp>
      <p:sp>
        <p:nvSpPr>
          <p:cNvPr id="3" name="Content Placeholder 2">
            <a:extLst>
              <a:ext uri="{FF2B5EF4-FFF2-40B4-BE49-F238E27FC236}">
                <a16:creationId xmlns:a16="http://schemas.microsoft.com/office/drawing/2014/main" id="{41119DC8-9B17-F1D2-792A-472AEF6DDD04}"/>
              </a:ext>
            </a:extLst>
          </p:cNvPr>
          <p:cNvSpPr>
            <a:spLocks noGrp="1"/>
          </p:cNvSpPr>
          <p:nvPr>
            <p:ph idx="1"/>
          </p:nvPr>
        </p:nvSpPr>
        <p:spPr/>
        <p:txBody>
          <a:bodyPr/>
          <a:lstStyle/>
          <a:p>
            <a:r>
              <a:rPr lang="en-US" dirty="0"/>
              <a:t>People in urban areas find that taking a taxi or driving a car is more convenient when going to hotels, theaters, or shopping malls. Locating a parking spot in a highly populated area would require time and fuel consumption. As a result, assistive technology is required to let registered users know when parking spaces are available. Users would be able to sign up for the service via a mobile app, and if they provide the destination and anticipated arrival time, the app will locate any available parking spaces and notify the user of their location. To reserve a parking space, the user pays online.</a:t>
            </a:r>
          </a:p>
        </p:txBody>
      </p:sp>
    </p:spTree>
    <p:extLst>
      <p:ext uri="{BB962C8B-B14F-4D97-AF65-F5344CB8AC3E}">
        <p14:creationId xmlns:p14="http://schemas.microsoft.com/office/powerpoint/2010/main" val="1301060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Car with solid fill">
            <a:extLst>
              <a:ext uri="{FF2B5EF4-FFF2-40B4-BE49-F238E27FC236}">
                <a16:creationId xmlns:a16="http://schemas.microsoft.com/office/drawing/2014/main" id="{6D9016BE-8E91-274E-19B0-26D2BC5B8C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1440" y="1356360"/>
            <a:ext cx="629920" cy="629920"/>
          </a:xfrm>
          <a:prstGeom prst="rect">
            <a:avLst/>
          </a:prstGeom>
        </p:spPr>
      </p:pic>
      <p:cxnSp>
        <p:nvCxnSpPr>
          <p:cNvPr id="9" name="Straight Arrow Connector 8">
            <a:extLst>
              <a:ext uri="{FF2B5EF4-FFF2-40B4-BE49-F238E27FC236}">
                <a16:creationId xmlns:a16="http://schemas.microsoft.com/office/drawing/2014/main" id="{D7EE6920-66D3-BD16-556A-F1007B74C663}"/>
              </a:ext>
            </a:extLst>
          </p:cNvPr>
          <p:cNvCxnSpPr/>
          <p:nvPr/>
        </p:nvCxnSpPr>
        <p:spPr>
          <a:xfrm>
            <a:off x="1991360" y="1671320"/>
            <a:ext cx="1188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Graphic 10" descr="Scanner outline">
            <a:extLst>
              <a:ext uri="{FF2B5EF4-FFF2-40B4-BE49-F238E27FC236}">
                <a16:creationId xmlns:a16="http://schemas.microsoft.com/office/drawing/2014/main" id="{FF74129A-1F19-3AD3-7426-27FB0A512D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5200" y="1071880"/>
            <a:ext cx="838197" cy="838197"/>
          </a:xfrm>
          <a:prstGeom prst="rect">
            <a:avLst/>
          </a:prstGeom>
        </p:spPr>
      </p:pic>
      <p:sp>
        <p:nvSpPr>
          <p:cNvPr id="12" name="TextBox 11">
            <a:extLst>
              <a:ext uri="{FF2B5EF4-FFF2-40B4-BE49-F238E27FC236}">
                <a16:creationId xmlns:a16="http://schemas.microsoft.com/office/drawing/2014/main" id="{1FE63212-B8CC-9049-5268-06989C1F82DE}"/>
              </a:ext>
            </a:extLst>
          </p:cNvPr>
          <p:cNvSpPr txBox="1"/>
          <p:nvPr/>
        </p:nvSpPr>
        <p:spPr>
          <a:xfrm>
            <a:off x="3373120" y="1930400"/>
            <a:ext cx="1136850" cy="261610"/>
          </a:xfrm>
          <a:prstGeom prst="rect">
            <a:avLst/>
          </a:prstGeom>
          <a:noFill/>
        </p:spPr>
        <p:txBody>
          <a:bodyPr wrap="none" rtlCol="0">
            <a:spAutoFit/>
          </a:bodyPr>
          <a:lstStyle/>
          <a:p>
            <a:r>
              <a:rPr lang="en-US" sz="1100" dirty="0"/>
              <a:t>Barcode scanner</a:t>
            </a:r>
          </a:p>
        </p:txBody>
      </p:sp>
      <p:cxnSp>
        <p:nvCxnSpPr>
          <p:cNvPr id="13" name="Straight Arrow Connector 12">
            <a:extLst>
              <a:ext uri="{FF2B5EF4-FFF2-40B4-BE49-F238E27FC236}">
                <a16:creationId xmlns:a16="http://schemas.microsoft.com/office/drawing/2014/main" id="{835F07A4-B487-16A2-0C74-A4FEBC7D804C}"/>
              </a:ext>
            </a:extLst>
          </p:cNvPr>
          <p:cNvCxnSpPr/>
          <p:nvPr/>
        </p:nvCxnSpPr>
        <p:spPr>
          <a:xfrm>
            <a:off x="4509970" y="1656080"/>
            <a:ext cx="1188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0EDD3FA-7683-3568-42B8-0EA4C7276D96}"/>
              </a:ext>
            </a:extLst>
          </p:cNvPr>
          <p:cNvSpPr/>
          <p:nvPr/>
        </p:nvSpPr>
        <p:spPr>
          <a:xfrm>
            <a:off x="5842000" y="1356360"/>
            <a:ext cx="1442720" cy="706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Access</a:t>
            </a:r>
          </a:p>
        </p:txBody>
      </p:sp>
      <p:cxnSp>
        <p:nvCxnSpPr>
          <p:cNvPr id="15" name="Straight Arrow Connector 14">
            <a:extLst>
              <a:ext uri="{FF2B5EF4-FFF2-40B4-BE49-F238E27FC236}">
                <a16:creationId xmlns:a16="http://schemas.microsoft.com/office/drawing/2014/main" id="{BA688989-3248-2173-E657-C56470DDAC6B}"/>
              </a:ext>
            </a:extLst>
          </p:cNvPr>
          <p:cNvCxnSpPr/>
          <p:nvPr/>
        </p:nvCxnSpPr>
        <p:spPr>
          <a:xfrm>
            <a:off x="7385250" y="1656080"/>
            <a:ext cx="1188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8279F7D-827D-5A4C-7593-CB2F90184D61}"/>
              </a:ext>
            </a:extLst>
          </p:cNvPr>
          <p:cNvSpPr/>
          <p:nvPr/>
        </p:nvSpPr>
        <p:spPr>
          <a:xfrm>
            <a:off x="8869680" y="1198881"/>
            <a:ext cx="1676400" cy="9931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IR Sensor/camera sensor</a:t>
            </a:r>
          </a:p>
        </p:txBody>
      </p:sp>
      <p:cxnSp>
        <p:nvCxnSpPr>
          <p:cNvPr id="17" name="Straight Arrow Connector 16">
            <a:extLst>
              <a:ext uri="{FF2B5EF4-FFF2-40B4-BE49-F238E27FC236}">
                <a16:creationId xmlns:a16="http://schemas.microsoft.com/office/drawing/2014/main" id="{549CFE30-B6DA-F448-81DF-7FAF56C914BB}"/>
              </a:ext>
            </a:extLst>
          </p:cNvPr>
          <p:cNvCxnSpPr>
            <a:cxnSpLocks/>
          </p:cNvCxnSpPr>
          <p:nvPr/>
        </p:nvCxnSpPr>
        <p:spPr>
          <a:xfrm>
            <a:off x="9702800" y="2357120"/>
            <a:ext cx="0" cy="1239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C2D62D8-D92B-4533-173B-0AE759FC419B}"/>
              </a:ext>
            </a:extLst>
          </p:cNvPr>
          <p:cNvSpPr/>
          <p:nvPr/>
        </p:nvSpPr>
        <p:spPr>
          <a:xfrm>
            <a:off x="8961120" y="3718560"/>
            <a:ext cx="1513840" cy="6299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WI-FI</a:t>
            </a:r>
          </a:p>
        </p:txBody>
      </p:sp>
      <p:cxnSp>
        <p:nvCxnSpPr>
          <p:cNvPr id="22" name="Straight Arrow Connector 21">
            <a:extLst>
              <a:ext uri="{FF2B5EF4-FFF2-40B4-BE49-F238E27FC236}">
                <a16:creationId xmlns:a16="http://schemas.microsoft.com/office/drawing/2014/main" id="{F3A7026E-221A-E68E-E9CE-5497CB6699DB}"/>
              </a:ext>
            </a:extLst>
          </p:cNvPr>
          <p:cNvCxnSpPr/>
          <p:nvPr/>
        </p:nvCxnSpPr>
        <p:spPr>
          <a:xfrm flipH="1">
            <a:off x="7385250" y="3982720"/>
            <a:ext cx="13320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7088F78-A988-E574-B80F-9AE705ED9E0E}"/>
              </a:ext>
            </a:extLst>
          </p:cNvPr>
          <p:cNvSpPr/>
          <p:nvPr/>
        </p:nvSpPr>
        <p:spPr>
          <a:xfrm>
            <a:off x="5842000" y="3596640"/>
            <a:ext cx="1332028" cy="8534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LED display</a:t>
            </a:r>
          </a:p>
        </p:txBody>
      </p:sp>
      <p:cxnSp>
        <p:nvCxnSpPr>
          <p:cNvPr id="24" name="Straight Arrow Connector 23">
            <a:extLst>
              <a:ext uri="{FF2B5EF4-FFF2-40B4-BE49-F238E27FC236}">
                <a16:creationId xmlns:a16="http://schemas.microsoft.com/office/drawing/2014/main" id="{D592CE2D-0AF0-6B53-E6F0-3236CD59CD93}"/>
              </a:ext>
            </a:extLst>
          </p:cNvPr>
          <p:cNvCxnSpPr/>
          <p:nvPr/>
        </p:nvCxnSpPr>
        <p:spPr>
          <a:xfrm flipH="1">
            <a:off x="4343397" y="3982720"/>
            <a:ext cx="13320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0703B26-E9E0-67AC-41FD-42C3A2D1C1FC}"/>
              </a:ext>
            </a:extLst>
          </p:cNvPr>
          <p:cNvSpPr/>
          <p:nvPr/>
        </p:nvSpPr>
        <p:spPr>
          <a:xfrm>
            <a:off x="2895600" y="3576320"/>
            <a:ext cx="1136850" cy="8534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Parking slot</a:t>
            </a:r>
          </a:p>
        </p:txBody>
      </p:sp>
      <p:sp>
        <p:nvSpPr>
          <p:cNvPr id="26" name="TextBox 25">
            <a:extLst>
              <a:ext uri="{FF2B5EF4-FFF2-40B4-BE49-F238E27FC236}">
                <a16:creationId xmlns:a16="http://schemas.microsoft.com/office/drawing/2014/main" id="{60F22204-749D-81CD-3541-56DCCB1BDBBF}"/>
              </a:ext>
            </a:extLst>
          </p:cNvPr>
          <p:cNvSpPr txBox="1"/>
          <p:nvPr/>
        </p:nvSpPr>
        <p:spPr>
          <a:xfrm>
            <a:off x="4620051" y="5110480"/>
            <a:ext cx="2951898" cy="369332"/>
          </a:xfrm>
          <a:prstGeom prst="rect">
            <a:avLst/>
          </a:prstGeom>
          <a:noFill/>
        </p:spPr>
        <p:txBody>
          <a:bodyPr wrap="none" rtlCol="0">
            <a:spAutoFit/>
          </a:bodyPr>
          <a:lstStyle/>
          <a:p>
            <a:r>
              <a:rPr lang="en-US" dirty="0"/>
              <a:t>Deducting Empty Parking Slot</a:t>
            </a:r>
          </a:p>
        </p:txBody>
      </p:sp>
    </p:spTree>
    <p:extLst>
      <p:ext uri="{BB962C8B-B14F-4D97-AF65-F5344CB8AC3E}">
        <p14:creationId xmlns:p14="http://schemas.microsoft.com/office/powerpoint/2010/main" val="2974779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693A9-94C2-ECE4-746D-06779C512BD7}"/>
              </a:ext>
            </a:extLst>
          </p:cNvPr>
          <p:cNvSpPr>
            <a:spLocks noGrp="1"/>
          </p:cNvSpPr>
          <p:nvPr>
            <p:ph type="title"/>
          </p:nvPr>
        </p:nvSpPr>
        <p:spPr/>
        <p:txBody>
          <a:bodyPr/>
          <a:lstStyle/>
          <a:p>
            <a:pPr algn="ctr"/>
            <a:r>
              <a:rPr lang="en-US" dirty="0"/>
              <a:t>Deducting Empty Parking Slot</a:t>
            </a:r>
          </a:p>
        </p:txBody>
      </p:sp>
      <p:sp>
        <p:nvSpPr>
          <p:cNvPr id="3" name="Content Placeholder 2">
            <a:extLst>
              <a:ext uri="{FF2B5EF4-FFF2-40B4-BE49-F238E27FC236}">
                <a16:creationId xmlns:a16="http://schemas.microsoft.com/office/drawing/2014/main" id="{56C53A34-37AF-1358-A4CA-9CC4B2F5672F}"/>
              </a:ext>
            </a:extLst>
          </p:cNvPr>
          <p:cNvSpPr>
            <a:spLocks noGrp="1"/>
          </p:cNvSpPr>
          <p:nvPr>
            <p:ph idx="1"/>
          </p:nvPr>
        </p:nvSpPr>
        <p:spPr/>
        <p:txBody>
          <a:bodyPr/>
          <a:lstStyle/>
          <a:p>
            <a:r>
              <a:rPr lang="en-US" dirty="0"/>
              <a:t>Infrared (IR)/ Camera sensors are placed throughout each parking area to count the number of parking spaces. The number of available and reserved spaces is shown graphically on an LCD screen, and an LCD module serves as a communication link between the sensors and mobile apps. Figure illustrates how to identify an empty parking space and connect to an Arduino via </a:t>
            </a:r>
            <a:r>
              <a:rPr lang="en-US" dirty="0" err="1"/>
              <a:t>WiFi</a:t>
            </a:r>
            <a:r>
              <a:rPr lang="en-US" dirty="0"/>
              <a:t>.</a:t>
            </a:r>
          </a:p>
        </p:txBody>
      </p:sp>
    </p:spTree>
    <p:extLst>
      <p:ext uri="{BB962C8B-B14F-4D97-AF65-F5344CB8AC3E}">
        <p14:creationId xmlns:p14="http://schemas.microsoft.com/office/powerpoint/2010/main" val="2293512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07C9-8A8C-5D57-8B22-F38D5E6C6094}"/>
              </a:ext>
            </a:extLst>
          </p:cNvPr>
          <p:cNvSpPr>
            <a:spLocks noGrp="1"/>
          </p:cNvSpPr>
          <p:nvPr>
            <p:ph type="title"/>
          </p:nvPr>
        </p:nvSpPr>
        <p:spPr>
          <a:xfrm>
            <a:off x="838200" y="29845"/>
            <a:ext cx="10515600" cy="661035"/>
          </a:xfrm>
        </p:spPr>
        <p:txBody>
          <a:bodyPr>
            <a:normAutofit fontScale="90000"/>
          </a:bodyPr>
          <a:lstStyle/>
          <a:p>
            <a:pPr algn="ctr"/>
            <a:r>
              <a:rPr lang="en-US" dirty="0"/>
              <a:t>Project MVP </a:t>
            </a:r>
          </a:p>
        </p:txBody>
      </p:sp>
      <p:sp>
        <p:nvSpPr>
          <p:cNvPr id="3" name="Content Placeholder 2">
            <a:extLst>
              <a:ext uri="{FF2B5EF4-FFF2-40B4-BE49-F238E27FC236}">
                <a16:creationId xmlns:a16="http://schemas.microsoft.com/office/drawing/2014/main" id="{ECF79AFF-7C35-97D4-929E-AF3CE669F4FC}"/>
              </a:ext>
            </a:extLst>
          </p:cNvPr>
          <p:cNvSpPr>
            <a:spLocks noGrp="1"/>
          </p:cNvSpPr>
          <p:nvPr>
            <p:ph idx="1"/>
          </p:nvPr>
        </p:nvSpPr>
        <p:spPr>
          <a:xfrm>
            <a:off x="838200" y="538480"/>
            <a:ext cx="10515600" cy="6319520"/>
          </a:xfrm>
        </p:spPr>
        <p:txBody>
          <a:bodyPr>
            <a:normAutofit lnSpcReduction="10000"/>
          </a:bodyPr>
          <a:lstStyle/>
          <a:p>
            <a:pPr marL="0" indent="0">
              <a:buNone/>
            </a:pPr>
            <a:r>
              <a:rPr lang="en-US" sz="2000" b="1" dirty="0"/>
              <a:t>User-Oriented Features:</a:t>
            </a:r>
          </a:p>
          <a:p>
            <a:r>
              <a:rPr lang="en-US" sz="2000" dirty="0"/>
              <a:t>Sign-up/Login of Users:</a:t>
            </a:r>
          </a:p>
          <a:p>
            <a:pPr marL="0" indent="0">
              <a:buNone/>
            </a:pPr>
            <a:r>
              <a:rPr lang="en-US" sz="2000" dirty="0"/>
              <a:t>   - Permit users to register using a minimal amount of data.</a:t>
            </a:r>
          </a:p>
          <a:p>
            <a:pPr marL="0" indent="0">
              <a:buNone/>
            </a:pPr>
            <a:r>
              <a:rPr lang="en-US" sz="2000" dirty="0"/>
              <a:t>   - Turn on secure login for social media or email accounts.</a:t>
            </a:r>
          </a:p>
          <a:p>
            <a:r>
              <a:rPr lang="en-US" sz="2000" dirty="0"/>
              <a:t>Accessibility of Parking Spaces:</a:t>
            </a:r>
          </a:p>
          <a:p>
            <a:pPr marL="0" indent="0">
              <a:buNone/>
            </a:pPr>
            <a:r>
              <a:rPr lang="en-US" sz="2000" dirty="0"/>
              <a:t>   - Present information about open parking spaces in real time.</a:t>
            </a:r>
          </a:p>
          <a:p>
            <a:pPr marL="0" indent="0">
              <a:buNone/>
            </a:pPr>
            <a:r>
              <a:rPr lang="en-US" sz="2000" dirty="0"/>
              <a:t>   - To make information easier to see, use a straightforward color scheme (red for occupied, green for available).</a:t>
            </a:r>
          </a:p>
          <a:p>
            <a:r>
              <a:rPr lang="en-US" sz="2000" dirty="0"/>
              <a:t>Reserve a Parking Space:</a:t>
            </a:r>
          </a:p>
          <a:p>
            <a:pPr marL="0" indent="0">
              <a:buNone/>
            </a:pPr>
            <a:r>
              <a:rPr lang="en-US" sz="2000" dirty="0"/>
              <a:t>   - Let users reserve a space for parking for a predetermined amount of time.</a:t>
            </a:r>
          </a:p>
          <a:p>
            <a:pPr marL="0" indent="0">
              <a:buNone/>
            </a:pPr>
            <a:r>
              <a:rPr lang="en-US" sz="2000" dirty="0"/>
              <a:t>   - To release the spot if it isn't occupied within a predetermined amount of time, set a timer.</a:t>
            </a:r>
          </a:p>
          <a:p>
            <a:r>
              <a:rPr lang="en-US" sz="2000" dirty="0"/>
              <a:t>Integrating Maps:</a:t>
            </a:r>
          </a:p>
          <a:p>
            <a:pPr marL="0" indent="0">
              <a:buNone/>
            </a:pPr>
            <a:r>
              <a:rPr lang="en-US" sz="2000" dirty="0"/>
              <a:t>   - Include a map so that users can find parking spaces that are available in a specific area.</a:t>
            </a:r>
          </a:p>
          <a:p>
            <a:pPr marL="0" indent="0">
              <a:buNone/>
            </a:pPr>
            <a:r>
              <a:rPr lang="en-US" sz="2000" dirty="0"/>
              <a:t>   - To help users find their reserved spots, include a navigation feature.</a:t>
            </a:r>
          </a:p>
          <a:p>
            <a:r>
              <a:rPr lang="en-US" sz="2000" dirty="0"/>
              <a:t>Notifications:</a:t>
            </a:r>
          </a:p>
          <a:p>
            <a:pPr marL="0" indent="0">
              <a:buNone/>
            </a:pPr>
            <a:r>
              <a:rPr lang="en-US" sz="2000" dirty="0"/>
              <a:t>   - Send push notifications or SMS alerts to users upon successful reservation, nearing expiration, and spot occupancy.</a:t>
            </a:r>
          </a:p>
        </p:txBody>
      </p:sp>
    </p:spTree>
    <p:extLst>
      <p:ext uri="{BB962C8B-B14F-4D97-AF65-F5344CB8AC3E}">
        <p14:creationId xmlns:p14="http://schemas.microsoft.com/office/powerpoint/2010/main" val="3333751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35A7A7-3D03-359F-A195-512CF893CC40}"/>
              </a:ext>
            </a:extLst>
          </p:cNvPr>
          <p:cNvSpPr>
            <a:spLocks noGrp="1"/>
          </p:cNvSpPr>
          <p:nvPr>
            <p:ph idx="1"/>
          </p:nvPr>
        </p:nvSpPr>
        <p:spPr>
          <a:xfrm>
            <a:off x="838200" y="152400"/>
            <a:ext cx="10515600" cy="6024563"/>
          </a:xfrm>
        </p:spPr>
        <p:txBody>
          <a:bodyPr>
            <a:normAutofit fontScale="92500"/>
          </a:bodyPr>
          <a:lstStyle/>
          <a:p>
            <a:pPr marL="0" indent="0">
              <a:buNone/>
            </a:pPr>
            <a:r>
              <a:rPr lang="en-US" b="1" dirty="0"/>
              <a:t>Features for Administration and Management</a:t>
            </a:r>
          </a:p>
          <a:p>
            <a:r>
              <a:rPr lang="en-US" dirty="0"/>
              <a:t>Dashboard for Parking Space Management:</a:t>
            </a:r>
          </a:p>
          <a:p>
            <a:pPr marL="0" indent="0">
              <a:buNone/>
            </a:pPr>
            <a:r>
              <a:rPr lang="en-US" dirty="0"/>
              <a:t>- To keep an eye on and manage parking spots, provide an admin dashboard.</a:t>
            </a:r>
          </a:p>
          <a:p>
            <a:pPr marL="0" indent="0">
              <a:buNone/>
            </a:pPr>
            <a:r>
              <a:rPr lang="en-US" dirty="0"/>
              <a:t>- See reservations, occupancy, and past data in real time.</a:t>
            </a:r>
          </a:p>
          <a:p>
            <a:r>
              <a:rPr lang="en-US" dirty="0"/>
              <a:t>Integration of Payments:</a:t>
            </a:r>
          </a:p>
          <a:p>
            <a:pPr marL="0" indent="0">
              <a:buNone/>
            </a:pPr>
            <a:r>
              <a:rPr lang="en-US" dirty="0"/>
              <a:t>- Allow users to pay for parking reservations by integrating a payment gateway.</a:t>
            </a:r>
          </a:p>
          <a:p>
            <a:pPr marL="0" indent="0">
              <a:buNone/>
            </a:pPr>
            <a:r>
              <a:rPr lang="en-US" dirty="0"/>
              <a:t>- Accept a variety of payment methods, such as mobile wallets and credit/debit cards.</a:t>
            </a:r>
          </a:p>
          <a:p>
            <a:r>
              <a:rPr lang="en-US" dirty="0"/>
              <a:t>Analytics and Reporting:</a:t>
            </a:r>
          </a:p>
          <a:p>
            <a:pPr marL="0" indent="0">
              <a:buNone/>
            </a:pPr>
            <a:r>
              <a:rPr lang="en-US" dirty="0"/>
              <a:t>- Provide rudimentary reports on revenue, popular time slots, and usage.</a:t>
            </a:r>
          </a:p>
          <a:p>
            <a:pPr marL="0" indent="0">
              <a:buNone/>
            </a:pPr>
            <a:r>
              <a:rPr lang="en-US" dirty="0"/>
              <a:t>- Analyze data to spot patterns and allocate parking spaces as efficiently as possible.</a:t>
            </a:r>
          </a:p>
        </p:txBody>
      </p:sp>
    </p:spTree>
    <p:extLst>
      <p:ext uri="{BB962C8B-B14F-4D97-AF65-F5344CB8AC3E}">
        <p14:creationId xmlns:p14="http://schemas.microsoft.com/office/powerpoint/2010/main" val="2577146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AEADF-7D65-9826-CB43-CFB7E0C16B8C}"/>
              </a:ext>
            </a:extLst>
          </p:cNvPr>
          <p:cNvSpPr>
            <a:spLocks noGrp="1"/>
          </p:cNvSpPr>
          <p:nvPr>
            <p:ph type="title"/>
          </p:nvPr>
        </p:nvSpPr>
        <p:spPr>
          <a:xfrm>
            <a:off x="182880" y="274321"/>
            <a:ext cx="11795760" cy="579119"/>
          </a:xfrm>
        </p:spPr>
        <p:txBody>
          <a:bodyPr>
            <a:noAutofit/>
          </a:bodyPr>
          <a:lstStyle/>
          <a:p>
            <a:r>
              <a:rPr lang="en-US" sz="3200" dirty="0"/>
              <a:t>Team Members Name: -</a:t>
            </a:r>
          </a:p>
        </p:txBody>
      </p:sp>
      <p:sp>
        <p:nvSpPr>
          <p:cNvPr id="3" name="Content Placeholder 2">
            <a:extLst>
              <a:ext uri="{FF2B5EF4-FFF2-40B4-BE49-F238E27FC236}">
                <a16:creationId xmlns:a16="http://schemas.microsoft.com/office/drawing/2014/main" id="{E1702FA9-7029-600F-8644-408E1B9415C9}"/>
              </a:ext>
            </a:extLst>
          </p:cNvPr>
          <p:cNvSpPr>
            <a:spLocks noGrp="1"/>
          </p:cNvSpPr>
          <p:nvPr>
            <p:ph idx="1"/>
          </p:nvPr>
        </p:nvSpPr>
        <p:spPr>
          <a:xfrm>
            <a:off x="304800" y="2367281"/>
            <a:ext cx="11049000" cy="1899920"/>
          </a:xfrm>
        </p:spPr>
        <p:txBody>
          <a:bodyPr/>
          <a:lstStyle/>
          <a:p>
            <a:pPr marL="0" indent="0">
              <a:buNone/>
            </a:pPr>
            <a:r>
              <a:rPr lang="en-US" dirty="0"/>
              <a:t>1) Bijnaben Amarabhai Chandera</a:t>
            </a:r>
          </a:p>
          <a:p>
            <a:pPr marL="0" indent="0">
              <a:buNone/>
            </a:pPr>
            <a:r>
              <a:rPr lang="en-US" dirty="0"/>
              <a:t>2) Jayesh </a:t>
            </a:r>
            <a:r>
              <a:rPr lang="en-US" dirty="0" err="1"/>
              <a:t>Vala</a:t>
            </a:r>
            <a:endParaRPr lang="en-US" dirty="0"/>
          </a:p>
          <a:p>
            <a:pPr marL="0" indent="0">
              <a:buNone/>
            </a:pPr>
            <a:r>
              <a:rPr lang="en-US" dirty="0"/>
              <a:t>3) </a:t>
            </a:r>
            <a:r>
              <a:rPr lang="en-US" dirty="0" err="1"/>
              <a:t>Thanuboadhi</a:t>
            </a:r>
            <a:r>
              <a:rPr lang="en-US" dirty="0"/>
              <a:t> Naveen Reddy</a:t>
            </a:r>
          </a:p>
          <a:p>
            <a:endParaRPr lang="en-US" dirty="0"/>
          </a:p>
        </p:txBody>
      </p:sp>
    </p:spTree>
    <p:extLst>
      <p:ext uri="{BB962C8B-B14F-4D97-AF65-F5344CB8AC3E}">
        <p14:creationId xmlns:p14="http://schemas.microsoft.com/office/powerpoint/2010/main" val="770661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CEBB04-0313-D6E4-591F-94F96324BA1D}"/>
              </a:ext>
            </a:extLst>
          </p:cNvPr>
          <p:cNvSpPr>
            <a:spLocks noGrp="1"/>
          </p:cNvSpPr>
          <p:nvPr>
            <p:ph idx="1"/>
          </p:nvPr>
        </p:nvSpPr>
        <p:spPr>
          <a:xfrm>
            <a:off x="838200" y="345440"/>
            <a:ext cx="10515600" cy="5831523"/>
          </a:xfrm>
        </p:spPr>
        <p:txBody>
          <a:bodyPr/>
          <a:lstStyle/>
          <a:p>
            <a:r>
              <a:rPr lang="en-US" b="1" dirty="0"/>
              <a:t>Technical Specifications</a:t>
            </a:r>
          </a:p>
          <a:p>
            <a:pPr marL="0" indent="0">
              <a:buNone/>
            </a:pPr>
            <a:r>
              <a:rPr lang="en-US" dirty="0"/>
              <a:t>- Real-Time Data Integration Use sensors or other Internet of Things devices to keep an eye on the availability of parking spaces.</a:t>
            </a:r>
          </a:p>
          <a:p>
            <a:pPr marL="0" indent="0">
              <a:buNone/>
            </a:pPr>
            <a:r>
              <a:rPr lang="en-US" dirty="0"/>
              <a:t>- Make sure that whenever the spot occupancy changes, the system updates instantly.</a:t>
            </a:r>
          </a:p>
          <a:p>
            <a:pPr marL="0" indent="0">
              <a:buNone/>
            </a:pPr>
            <a:r>
              <a:rPr lang="en-US" dirty="0"/>
              <a:t>- Protective Measures Put in place secure protocols for user information and transactions.</a:t>
            </a:r>
          </a:p>
          <a:p>
            <a:pPr marL="0" indent="0">
              <a:buNone/>
            </a:pPr>
            <a:r>
              <a:rPr lang="en-US" dirty="0"/>
              <a:t>- Encrypt sensitive data.</a:t>
            </a:r>
          </a:p>
        </p:txBody>
      </p:sp>
    </p:spTree>
    <p:extLst>
      <p:ext uri="{BB962C8B-B14F-4D97-AF65-F5344CB8AC3E}">
        <p14:creationId xmlns:p14="http://schemas.microsoft.com/office/powerpoint/2010/main" val="726395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E7FBE3-D963-B9EC-6144-46A43E21DC04}"/>
              </a:ext>
            </a:extLst>
          </p:cNvPr>
          <p:cNvSpPr>
            <a:spLocks noGrp="1"/>
          </p:cNvSpPr>
          <p:nvPr>
            <p:ph idx="1"/>
          </p:nvPr>
        </p:nvSpPr>
        <p:spPr>
          <a:xfrm>
            <a:off x="838200" y="254000"/>
            <a:ext cx="10515600" cy="5922963"/>
          </a:xfrm>
        </p:spPr>
        <p:txBody>
          <a:bodyPr/>
          <a:lstStyle/>
          <a:p>
            <a:pPr marL="0" indent="0">
              <a:buNone/>
            </a:pPr>
            <a:r>
              <a:rPr lang="en-US" b="1" dirty="0"/>
              <a:t>Additional Features (as available):</a:t>
            </a:r>
          </a:p>
          <a:p>
            <a:r>
              <a:rPr lang="en-US" dirty="0"/>
              <a:t>Feedback System:</a:t>
            </a:r>
          </a:p>
          <a:p>
            <a:pPr marL="0" indent="0">
              <a:buNone/>
            </a:pPr>
            <a:r>
              <a:rPr lang="en-US" dirty="0"/>
              <a:t>- Give customers the opportunity to comment on their parking experience.</a:t>
            </a:r>
          </a:p>
          <a:p>
            <a:pPr marL="0" indent="0">
              <a:buNone/>
            </a:pPr>
            <a:r>
              <a:rPr lang="en-US" dirty="0"/>
              <a:t>- Establish a parking spot rating system.</a:t>
            </a:r>
          </a:p>
          <a:p>
            <a:r>
              <a:rPr lang="en-US" dirty="0"/>
              <a:t>Parking Record:</a:t>
            </a:r>
          </a:p>
          <a:p>
            <a:pPr marL="0" indent="0">
              <a:buNone/>
            </a:pPr>
            <a:r>
              <a:rPr lang="en-US" dirty="0"/>
              <a:t>- Give users access to a history of their previous parking transactions and reservations.</a:t>
            </a:r>
          </a:p>
        </p:txBody>
      </p:sp>
    </p:spTree>
    <p:extLst>
      <p:ext uri="{BB962C8B-B14F-4D97-AF65-F5344CB8AC3E}">
        <p14:creationId xmlns:p14="http://schemas.microsoft.com/office/powerpoint/2010/main" val="1843298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38D7E-DF3E-903C-BD9C-DAE542990900}"/>
              </a:ext>
            </a:extLst>
          </p:cNvPr>
          <p:cNvSpPr>
            <a:spLocks noGrp="1"/>
          </p:cNvSpPr>
          <p:nvPr>
            <p:ph idx="1"/>
          </p:nvPr>
        </p:nvSpPr>
        <p:spPr>
          <a:xfrm>
            <a:off x="838200" y="223520"/>
            <a:ext cx="10515600" cy="5953443"/>
          </a:xfrm>
        </p:spPr>
        <p:txBody>
          <a:bodyPr/>
          <a:lstStyle/>
          <a:p>
            <a:r>
              <a:rPr lang="en-US" dirty="0"/>
              <a:t>A user must register with a user ID and vehicle number in order to utilize the smart parking system. In his account settings, the user can configure the default payment method. The Android app is designed for parking space reservations and money transfers. Utilizing the software, one may locate available slots and The user must indicate their anticipated arrival time and Start and finish times for parking slot usage. The infrared/camera sensors that were utilized to Determine if the parking space is occupied or available.</a:t>
            </a:r>
          </a:p>
          <a:p>
            <a:r>
              <a:rPr lang="en-US" dirty="0"/>
              <a:t>It is expected that every automobile with an integrated Barcode card has </a:t>
            </a:r>
            <a:r>
              <a:rPr lang="en-US"/>
              <a:t>a Barcode </a:t>
            </a:r>
            <a:r>
              <a:rPr lang="en-US" dirty="0"/>
              <a:t>reader that authenticates and checks the vehicle when it enters the entrance gate after a free parking space has been reserved. Large and small vehicles may each have a designated parking space. </a:t>
            </a:r>
          </a:p>
        </p:txBody>
      </p:sp>
    </p:spTree>
    <p:extLst>
      <p:ext uri="{BB962C8B-B14F-4D97-AF65-F5344CB8AC3E}">
        <p14:creationId xmlns:p14="http://schemas.microsoft.com/office/powerpoint/2010/main" val="1684294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08878-BEDE-19C5-7747-4647B9F030D0}"/>
              </a:ext>
            </a:extLst>
          </p:cNvPr>
          <p:cNvSpPr>
            <a:spLocks noGrp="1"/>
          </p:cNvSpPr>
          <p:nvPr>
            <p:ph type="title"/>
          </p:nvPr>
        </p:nvSpPr>
        <p:spPr>
          <a:xfrm>
            <a:off x="4714240" y="-30163"/>
            <a:ext cx="2763520" cy="711200"/>
          </a:xfrm>
        </p:spPr>
        <p:txBody>
          <a:bodyPr/>
          <a:lstStyle/>
          <a:p>
            <a:pPr algn="ctr"/>
            <a:r>
              <a:rPr lang="en-US" dirty="0"/>
              <a:t>Index</a:t>
            </a:r>
          </a:p>
        </p:txBody>
      </p:sp>
      <p:sp>
        <p:nvSpPr>
          <p:cNvPr id="3" name="Content Placeholder 2">
            <a:extLst>
              <a:ext uri="{FF2B5EF4-FFF2-40B4-BE49-F238E27FC236}">
                <a16:creationId xmlns:a16="http://schemas.microsoft.com/office/drawing/2014/main" id="{20829950-1809-D254-8286-CD72EA93A0A4}"/>
              </a:ext>
            </a:extLst>
          </p:cNvPr>
          <p:cNvSpPr>
            <a:spLocks noGrp="1"/>
          </p:cNvSpPr>
          <p:nvPr>
            <p:ph idx="1"/>
          </p:nvPr>
        </p:nvSpPr>
        <p:spPr>
          <a:xfrm>
            <a:off x="629920" y="863600"/>
            <a:ext cx="11257280" cy="5720080"/>
          </a:xfrm>
        </p:spPr>
        <p:txBody>
          <a:bodyPr/>
          <a:lstStyle/>
          <a:p>
            <a:r>
              <a:rPr lang="en-US" dirty="0"/>
              <a:t>INTRODUCTION</a:t>
            </a:r>
          </a:p>
          <a:p>
            <a:r>
              <a:rPr lang="en-US" dirty="0"/>
              <a:t>ABSTRACT</a:t>
            </a:r>
          </a:p>
          <a:p>
            <a:r>
              <a:rPr lang="en-US" dirty="0"/>
              <a:t>BUSINESS NEED</a:t>
            </a:r>
          </a:p>
          <a:p>
            <a:r>
              <a:rPr lang="en-US" i="0" dirty="0">
                <a:effectLst/>
                <a:latin typeface="Söhne"/>
              </a:rPr>
              <a:t>PROBLEM STATEMENT</a:t>
            </a:r>
          </a:p>
          <a:p>
            <a:r>
              <a:rPr lang="en-US" dirty="0"/>
              <a:t>ARCHITECHTURE OF SMART PARKING MANAGEMENT</a:t>
            </a:r>
          </a:p>
          <a:p>
            <a:r>
              <a:rPr lang="en-US" sz="2800" kern="1200" dirty="0">
                <a:solidFill>
                  <a:schemeClr val="tx1"/>
                </a:solidFill>
                <a:latin typeface="+mn-lt"/>
                <a:ea typeface="+mn-ea"/>
                <a:cs typeface="+mn-cs"/>
              </a:rPr>
              <a:t>MINIMUM VIABLE PRODUCT</a:t>
            </a:r>
          </a:p>
          <a:p>
            <a:endParaRPr lang="en-US" dirty="0"/>
          </a:p>
          <a:p>
            <a:endParaRPr lang="en-US" dirty="0"/>
          </a:p>
        </p:txBody>
      </p:sp>
    </p:spTree>
    <p:extLst>
      <p:ext uri="{BB962C8B-B14F-4D97-AF65-F5344CB8AC3E}">
        <p14:creationId xmlns:p14="http://schemas.microsoft.com/office/powerpoint/2010/main" val="902915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B0580-B6B9-A62B-AAA7-DA9689A4AB26}"/>
              </a:ext>
            </a:extLst>
          </p:cNvPr>
          <p:cNvSpPr>
            <a:spLocks noGrp="1"/>
          </p:cNvSpPr>
          <p:nvPr>
            <p:ph type="ctrTitle"/>
          </p:nvPr>
        </p:nvSpPr>
        <p:spPr>
          <a:xfrm>
            <a:off x="1524000" y="1417003"/>
            <a:ext cx="9144000" cy="604837"/>
          </a:xfrm>
        </p:spPr>
        <p:txBody>
          <a:bodyPr>
            <a:normAutofit fontScale="90000"/>
          </a:bodyPr>
          <a:lstStyle/>
          <a:p>
            <a:r>
              <a:rPr lang="en-US" dirty="0"/>
              <a:t>INTRODUCTION</a:t>
            </a:r>
            <a:br>
              <a:rPr lang="en-US" dirty="0"/>
            </a:br>
            <a:endParaRPr lang="en-US" dirty="0"/>
          </a:p>
        </p:txBody>
      </p:sp>
      <p:sp>
        <p:nvSpPr>
          <p:cNvPr id="3" name="Subtitle 2">
            <a:extLst>
              <a:ext uri="{FF2B5EF4-FFF2-40B4-BE49-F238E27FC236}">
                <a16:creationId xmlns:a16="http://schemas.microsoft.com/office/drawing/2014/main" id="{11064D60-9BA9-8672-24B9-7B89936F44B5}"/>
              </a:ext>
            </a:extLst>
          </p:cNvPr>
          <p:cNvSpPr>
            <a:spLocks noGrp="1"/>
          </p:cNvSpPr>
          <p:nvPr>
            <p:ph type="subTitle" idx="1"/>
          </p:nvPr>
        </p:nvSpPr>
        <p:spPr>
          <a:xfrm>
            <a:off x="1524000" y="1417003"/>
            <a:ext cx="9144000" cy="4135437"/>
          </a:xfrm>
        </p:spPr>
        <p:txBody>
          <a:bodyPr>
            <a:normAutofit/>
          </a:bodyPr>
          <a:lstStyle/>
          <a:p>
            <a:r>
              <a:rPr lang="en-US" dirty="0"/>
              <a:t>The notion of Smart Cities, where cutting-edge technologies are integrated to improve the efficiency and quality of urban living, has emerged in recent years as a result of the growing urbanization and technological breakthroughs. Using intelligent systems to manage urban infrastructure is a critical component of a smart city, and smart parking management is one of the most important ones. Smart parking solutions must be integrated into urban areas in order to improve traffic flow, lessen environmental effect, and improve the entire urban experience, as issues with pollution, traffic congestion, and inefficient parking grow more pressing.</a:t>
            </a:r>
          </a:p>
        </p:txBody>
      </p:sp>
    </p:spTree>
    <p:extLst>
      <p:ext uri="{BB962C8B-B14F-4D97-AF65-F5344CB8AC3E}">
        <p14:creationId xmlns:p14="http://schemas.microsoft.com/office/powerpoint/2010/main" val="1441755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18752-8DC3-0C91-9B24-DD81C43C78AB}"/>
              </a:ext>
            </a:extLst>
          </p:cNvPr>
          <p:cNvSpPr>
            <a:spLocks noGrp="1"/>
          </p:cNvSpPr>
          <p:nvPr>
            <p:ph type="title"/>
          </p:nvPr>
        </p:nvSpPr>
        <p:spPr/>
        <p:txBody>
          <a:bodyPr/>
          <a:lstStyle/>
          <a:p>
            <a:pPr algn="ctr"/>
            <a:r>
              <a:rPr lang="en-US" dirty="0"/>
              <a:t>ABSTRACT</a:t>
            </a:r>
          </a:p>
        </p:txBody>
      </p:sp>
      <p:sp>
        <p:nvSpPr>
          <p:cNvPr id="3" name="Content Placeholder 2">
            <a:extLst>
              <a:ext uri="{FF2B5EF4-FFF2-40B4-BE49-F238E27FC236}">
                <a16:creationId xmlns:a16="http://schemas.microsoft.com/office/drawing/2014/main" id="{F6E6E278-63FC-0677-9A4C-46EFC7E06C0D}"/>
              </a:ext>
            </a:extLst>
          </p:cNvPr>
          <p:cNvSpPr>
            <a:spLocks noGrp="1"/>
          </p:cNvSpPr>
          <p:nvPr>
            <p:ph idx="1"/>
          </p:nvPr>
        </p:nvSpPr>
        <p:spPr>
          <a:xfrm>
            <a:off x="838200" y="1530985"/>
            <a:ext cx="10515600" cy="4351338"/>
          </a:xfrm>
        </p:spPr>
        <p:txBody>
          <a:bodyPr/>
          <a:lstStyle/>
          <a:p>
            <a:r>
              <a:rPr lang="en-US" b="0" i="0" dirty="0">
                <a:solidFill>
                  <a:srgbClr val="374151"/>
                </a:solidFill>
                <a:effectLst/>
                <a:latin typeface="Söhne"/>
              </a:rPr>
              <a:t>In order to optimize urban parking systems, this study looks at how Smart Parking Management may be integrated into Smart Cities using sensors, IoT, and data analytics. Predictive analytics for parking availability, user-friendly mobile applications, and real-time monitoring are the main points of emphasis. The study tackles issues with the goal of illuminating the revolutionary potential of intelligent parking solutions. These issues include privacy concerns and cooperative stakeholder efforts. Through increased productivity, less traffic, and increased sustainability, these technologies aid in the development of more adaptable and user-focused urban environments.</a:t>
            </a:r>
            <a:endParaRPr lang="en-US" dirty="0"/>
          </a:p>
        </p:txBody>
      </p:sp>
    </p:spTree>
    <p:extLst>
      <p:ext uri="{BB962C8B-B14F-4D97-AF65-F5344CB8AC3E}">
        <p14:creationId xmlns:p14="http://schemas.microsoft.com/office/powerpoint/2010/main" val="2777333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28E51-1F69-FFC6-C7F6-F3A3DB5C8E01}"/>
              </a:ext>
            </a:extLst>
          </p:cNvPr>
          <p:cNvSpPr>
            <a:spLocks noGrp="1"/>
          </p:cNvSpPr>
          <p:nvPr>
            <p:ph type="title"/>
          </p:nvPr>
        </p:nvSpPr>
        <p:spPr/>
        <p:txBody>
          <a:bodyPr/>
          <a:lstStyle/>
          <a:p>
            <a:pPr algn="ctr"/>
            <a:r>
              <a:rPr lang="en-US" dirty="0"/>
              <a:t>Business Need</a:t>
            </a:r>
          </a:p>
        </p:txBody>
      </p:sp>
      <p:sp>
        <p:nvSpPr>
          <p:cNvPr id="3" name="Content Placeholder 2">
            <a:extLst>
              <a:ext uri="{FF2B5EF4-FFF2-40B4-BE49-F238E27FC236}">
                <a16:creationId xmlns:a16="http://schemas.microsoft.com/office/drawing/2014/main" id="{FD1C9D80-4D4A-0D2D-964E-74AE2448F8ED}"/>
              </a:ext>
            </a:extLst>
          </p:cNvPr>
          <p:cNvSpPr>
            <a:spLocks noGrp="1"/>
          </p:cNvSpPr>
          <p:nvPr>
            <p:ph idx="1"/>
          </p:nvPr>
        </p:nvSpPr>
        <p:spPr>
          <a:xfrm>
            <a:off x="838200" y="1754505"/>
            <a:ext cx="10515600" cy="4351338"/>
          </a:xfrm>
        </p:spPr>
        <p:txBody>
          <a:bodyPr/>
          <a:lstStyle/>
          <a:p>
            <a:r>
              <a:rPr lang="en-US" dirty="0"/>
              <a:t>In the framework of urban growth and transportation, the Smart Parking Management initiative serves a crucial corporate and societal demand. Effective parking space management has emerged as a critical component of urban planning as cities continue to expand and confront more difficulties with regard to environmental sustainability, transportation congestion, and population density.</a:t>
            </a:r>
          </a:p>
        </p:txBody>
      </p:sp>
    </p:spTree>
    <p:extLst>
      <p:ext uri="{BB962C8B-B14F-4D97-AF65-F5344CB8AC3E}">
        <p14:creationId xmlns:p14="http://schemas.microsoft.com/office/powerpoint/2010/main" val="4108720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EB1C-5339-763D-6586-BF4CC7ADBA3D}"/>
              </a:ext>
            </a:extLst>
          </p:cNvPr>
          <p:cNvSpPr>
            <a:spLocks noGrp="1"/>
          </p:cNvSpPr>
          <p:nvPr>
            <p:ph type="title"/>
          </p:nvPr>
        </p:nvSpPr>
        <p:spPr>
          <a:xfrm>
            <a:off x="838200" y="365125"/>
            <a:ext cx="10515600" cy="681355"/>
          </a:xfrm>
        </p:spPr>
        <p:txBody>
          <a:bodyPr>
            <a:normAutofit fontScale="90000"/>
          </a:bodyPr>
          <a:lstStyle/>
          <a:p>
            <a:pPr algn="ctr"/>
            <a:r>
              <a:rPr lang="en-US" b="1" dirty="0"/>
              <a:t>Business Need</a:t>
            </a:r>
          </a:p>
        </p:txBody>
      </p:sp>
      <p:sp>
        <p:nvSpPr>
          <p:cNvPr id="3" name="Content Placeholder 2">
            <a:extLst>
              <a:ext uri="{FF2B5EF4-FFF2-40B4-BE49-F238E27FC236}">
                <a16:creationId xmlns:a16="http://schemas.microsoft.com/office/drawing/2014/main" id="{D8D1466B-5D33-AD8A-9451-A6F8245E57EF}"/>
              </a:ext>
            </a:extLst>
          </p:cNvPr>
          <p:cNvSpPr>
            <a:spLocks noGrp="1"/>
          </p:cNvSpPr>
          <p:nvPr>
            <p:ph idx="1"/>
          </p:nvPr>
        </p:nvSpPr>
        <p:spPr/>
        <p:txBody>
          <a:bodyPr/>
          <a:lstStyle/>
          <a:p>
            <a:r>
              <a:rPr lang="en-US" b="1" i="0" dirty="0">
                <a:effectLst/>
                <a:latin typeface="Söhne"/>
              </a:rPr>
              <a:t>Traffic Congestion Reduction</a:t>
            </a:r>
          </a:p>
          <a:p>
            <a:r>
              <a:rPr lang="en-US" b="1" i="0" dirty="0">
                <a:effectLst/>
                <a:latin typeface="Söhne"/>
              </a:rPr>
              <a:t>Optimizing Land Use</a:t>
            </a:r>
            <a:endParaRPr lang="en-US" b="1" dirty="0">
              <a:latin typeface="Söhne"/>
            </a:endParaRPr>
          </a:p>
          <a:p>
            <a:r>
              <a:rPr lang="en-US" b="1" i="0" dirty="0">
                <a:effectLst/>
                <a:latin typeface="Söhne"/>
              </a:rPr>
              <a:t>Environmental Impact</a:t>
            </a:r>
          </a:p>
          <a:p>
            <a:r>
              <a:rPr lang="en-US" b="1" i="0" dirty="0">
                <a:effectLst/>
                <a:latin typeface="Söhne"/>
              </a:rPr>
              <a:t>Enhanced User Experience</a:t>
            </a:r>
            <a:endParaRPr lang="en-US" b="1" dirty="0">
              <a:latin typeface="Söhne"/>
            </a:endParaRPr>
          </a:p>
          <a:p>
            <a:r>
              <a:rPr lang="en-US" b="1" i="0" dirty="0">
                <a:effectLst/>
                <a:latin typeface="Söhne"/>
              </a:rPr>
              <a:t>Data-Driven Decision-Making</a:t>
            </a:r>
          </a:p>
          <a:p>
            <a:r>
              <a:rPr lang="en-US" b="1" i="0" dirty="0">
                <a:effectLst/>
                <a:latin typeface="Söhne"/>
              </a:rPr>
              <a:t>Technology Integration and Innovation</a:t>
            </a:r>
            <a:endParaRPr lang="en-US" dirty="0"/>
          </a:p>
        </p:txBody>
      </p:sp>
    </p:spTree>
    <p:extLst>
      <p:ext uri="{BB962C8B-B14F-4D97-AF65-F5344CB8AC3E}">
        <p14:creationId xmlns:p14="http://schemas.microsoft.com/office/powerpoint/2010/main" val="1068394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FE51EC-7B5A-DCC6-437D-ECB09E74DC0C}"/>
              </a:ext>
            </a:extLst>
          </p:cNvPr>
          <p:cNvSpPr>
            <a:spLocks noGrp="1"/>
          </p:cNvSpPr>
          <p:nvPr>
            <p:ph idx="1"/>
          </p:nvPr>
        </p:nvSpPr>
        <p:spPr>
          <a:xfrm>
            <a:off x="838200" y="410528"/>
            <a:ext cx="10515600" cy="5126672"/>
          </a:xfrm>
        </p:spPr>
        <p:txBody>
          <a:bodyPr>
            <a:normAutofit lnSpcReduction="10000"/>
          </a:bodyPr>
          <a:lstStyle/>
          <a:p>
            <a:pPr marL="0" indent="0" algn="l">
              <a:buNone/>
            </a:pPr>
            <a:r>
              <a:rPr lang="en-US" b="1" i="0" dirty="0">
                <a:solidFill>
                  <a:srgbClr val="374151"/>
                </a:solidFill>
                <a:effectLst/>
                <a:latin typeface="Söhne"/>
              </a:rPr>
              <a:t>1.Traffic Congestion Reduction:</a:t>
            </a:r>
            <a:endParaRPr lang="en-US" b="0" i="0" dirty="0">
              <a:solidFill>
                <a:srgbClr val="374151"/>
              </a:solidFill>
              <a:effectLst/>
              <a:latin typeface="Söhne"/>
            </a:endParaRPr>
          </a:p>
          <a:p>
            <a:pPr marL="0" indent="0" algn="l">
              <a:buNone/>
            </a:pPr>
            <a:r>
              <a:rPr lang="en-US" b="0" i="0" dirty="0">
                <a:solidFill>
                  <a:srgbClr val="374151"/>
                </a:solidFill>
                <a:effectLst/>
                <a:latin typeface="Söhne"/>
              </a:rPr>
              <a:t>Due to the large number of cars that are constantly moving around in search of parking spots, urban areas frequently experience traffic congestion. By giving vehicles access to real-time information about available parking spaces and facilitating their speedy location and access, Smart Parking Management seeks to alleviate traffic congestion.</a:t>
            </a:r>
          </a:p>
          <a:p>
            <a:pPr marL="0" indent="0" algn="l">
              <a:buNone/>
            </a:pPr>
            <a:r>
              <a:rPr lang="en-US" b="1" dirty="0">
                <a:solidFill>
                  <a:srgbClr val="374151"/>
                </a:solidFill>
                <a:latin typeface="Söhne"/>
              </a:rPr>
              <a:t>2</a:t>
            </a:r>
            <a:r>
              <a:rPr lang="en-US" dirty="0">
                <a:solidFill>
                  <a:srgbClr val="374151"/>
                </a:solidFill>
                <a:latin typeface="Söhne"/>
              </a:rPr>
              <a:t>.</a:t>
            </a:r>
            <a:r>
              <a:rPr lang="en-US" b="1" i="0" dirty="0">
                <a:effectLst/>
                <a:latin typeface="Söhne"/>
              </a:rPr>
              <a:t> Optimizing Land Use</a:t>
            </a:r>
            <a:endParaRPr lang="en-US" dirty="0">
              <a:solidFill>
                <a:srgbClr val="374151"/>
              </a:solidFill>
              <a:latin typeface="Söhne"/>
            </a:endParaRPr>
          </a:p>
          <a:p>
            <a:pPr marL="0" indent="0" algn="l">
              <a:buNone/>
            </a:pPr>
            <a:r>
              <a:rPr lang="en-US" b="0" i="0" dirty="0">
                <a:solidFill>
                  <a:srgbClr val="374151"/>
                </a:solidFill>
                <a:effectLst/>
                <a:latin typeface="Söhne"/>
              </a:rPr>
              <a:t>One of the main concerns of city planners is the efficient use of the limited amount of urban area. Large parking lots are not necessary when smart parking solutions allow for better use of already-existing parking spaces. The general objective of optimizing land use efficiency in densely populated places is supported by this optimization.</a:t>
            </a:r>
          </a:p>
          <a:p>
            <a:endParaRPr lang="en-US" dirty="0"/>
          </a:p>
        </p:txBody>
      </p:sp>
    </p:spTree>
    <p:extLst>
      <p:ext uri="{BB962C8B-B14F-4D97-AF65-F5344CB8AC3E}">
        <p14:creationId xmlns:p14="http://schemas.microsoft.com/office/powerpoint/2010/main" val="970814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1E9509-B0A3-DD9F-9C8C-4FF97DD66369}"/>
              </a:ext>
            </a:extLst>
          </p:cNvPr>
          <p:cNvSpPr>
            <a:spLocks noGrp="1"/>
          </p:cNvSpPr>
          <p:nvPr>
            <p:ph idx="1"/>
          </p:nvPr>
        </p:nvSpPr>
        <p:spPr>
          <a:xfrm>
            <a:off x="838200" y="525144"/>
            <a:ext cx="10515600" cy="5631815"/>
          </a:xfrm>
        </p:spPr>
        <p:txBody>
          <a:bodyPr>
            <a:normAutofit/>
          </a:bodyPr>
          <a:lstStyle/>
          <a:p>
            <a:pPr marL="0" indent="0">
              <a:buNone/>
            </a:pPr>
            <a:r>
              <a:rPr lang="en-US" b="1" dirty="0"/>
              <a:t>3</a:t>
            </a:r>
            <a:r>
              <a:rPr lang="en-US" dirty="0"/>
              <a:t>.</a:t>
            </a:r>
            <a:r>
              <a:rPr lang="en-US" b="1" i="0" dirty="0">
                <a:effectLst/>
                <a:latin typeface="Söhne"/>
              </a:rPr>
              <a:t> Environmental Impact</a:t>
            </a:r>
            <a:endParaRPr lang="en-US" dirty="0"/>
          </a:p>
          <a:p>
            <a:pPr marL="0" indent="0">
              <a:buNone/>
            </a:pPr>
            <a:r>
              <a:rPr lang="en-US" dirty="0"/>
              <a:t>In addition to adding to traffic jams, circling for parking raises emissions and fuel consumption. Smart Parking Management lessens the carbon footprint associated with needless vehicle movements, which helps to preserve the environment by optimizing the parking process and cutting down on time spent looking for a spot.</a:t>
            </a:r>
          </a:p>
          <a:p>
            <a:pPr marL="0" indent="0">
              <a:buNone/>
            </a:pPr>
            <a:r>
              <a:rPr lang="en-US" b="1" dirty="0"/>
              <a:t>4. </a:t>
            </a:r>
            <a:r>
              <a:rPr lang="en-US" b="1" i="0" dirty="0">
                <a:effectLst/>
                <a:latin typeface="Söhne"/>
              </a:rPr>
              <a:t>Enhanced User Experience</a:t>
            </a:r>
          </a:p>
          <a:p>
            <a:pPr marL="0" indent="0">
              <a:buNone/>
            </a:pPr>
            <a:r>
              <a:rPr lang="en-US" dirty="0"/>
              <a:t>Giving customers a good experience is crucial for businesses. By making parking spaces easier to discover, smart parking management improves the whole urban experience and increases customer happiness. This satisfying experience has the potential to change consumers' purchasing habits and boost local economies in business districts.</a:t>
            </a:r>
          </a:p>
        </p:txBody>
      </p:sp>
    </p:spTree>
    <p:extLst>
      <p:ext uri="{BB962C8B-B14F-4D97-AF65-F5344CB8AC3E}">
        <p14:creationId xmlns:p14="http://schemas.microsoft.com/office/powerpoint/2010/main" val="1561512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1783</TotalTime>
  <Words>1843</Words>
  <Application>Microsoft Office PowerPoint</Application>
  <PresentationFormat>Widescreen</PresentationFormat>
  <Paragraphs>129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Söhne</vt:lpstr>
      <vt:lpstr>Office Theme</vt:lpstr>
      <vt:lpstr>SMART CITY: SMART PARKING MANAGEMENT</vt:lpstr>
      <vt:lpstr>Team Members Name: -</vt:lpstr>
      <vt:lpstr>Index</vt:lpstr>
      <vt:lpstr>INTRODUCTION </vt:lpstr>
      <vt:lpstr>ABSTRACT</vt:lpstr>
      <vt:lpstr>Business Need</vt:lpstr>
      <vt:lpstr>Business Need</vt:lpstr>
      <vt:lpstr>PowerPoint Presentation</vt:lpstr>
      <vt:lpstr>PowerPoint Presentation</vt:lpstr>
      <vt:lpstr>PowerPoint Presentation</vt:lpstr>
      <vt:lpstr>Problem Statement</vt:lpstr>
      <vt:lpstr>PowerPoint Presentation</vt:lpstr>
      <vt:lpstr>PowerPoint Presentation</vt:lpstr>
      <vt:lpstr>PowerPoint Presentation</vt:lpstr>
      <vt:lpstr>Architecture of Smart Parking Management</vt:lpstr>
      <vt:lpstr>PowerPoint Presentation</vt:lpstr>
      <vt:lpstr>Deducting Empty Parking Slot</vt:lpstr>
      <vt:lpstr>Project MVP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c:title>
  <dc:creator>Vala, Jayesh</dc:creator>
  <cp:lastModifiedBy>Chandera, Bijnaben Amarabhai</cp:lastModifiedBy>
  <cp:revision>3</cp:revision>
  <dcterms:created xsi:type="dcterms:W3CDTF">2023-12-04T02:06:35Z</dcterms:created>
  <dcterms:modified xsi:type="dcterms:W3CDTF">2023-12-06T03:53:51Z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2023-12-04T04:05:10Z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350c54e6-0497-4fff-b117-17d8181c8aac</vt:lpwstr>
  </property>
  <property fmtid="{D5CDD505-2E9C-101B-9397-08002B2CF9AE}" pid="7" name="MSIP_Label_defa4170-0d19-0005-0004-bc88714345d2_ActionId">
    <vt:lpwstr>2c4dd5a4-e1c1-46a7-ae5a-5a7ab8b596f6</vt:lpwstr>
  </property>
  <property fmtid="{D5CDD505-2E9C-101B-9397-08002B2CF9AE}" pid="8" name="MSIP_Label_defa4170-0d19-0005-0004-bc88714345d2_ContentBits">
    <vt:lpwstr>0</vt:lpwstr>
  </property>
</Properties>
</file>